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4.xml" ContentType="application/vnd.openxmlformats-officedocument.presentationml.tags+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99" r:id="rId3"/>
    <p:sldId id="300" r:id="rId4"/>
    <p:sldId id="260" r:id="rId5"/>
    <p:sldId id="261" r:id="rId6"/>
    <p:sldId id="305" r:id="rId7"/>
    <p:sldId id="303" r:id="rId8"/>
    <p:sldId id="321" r:id="rId9"/>
    <p:sldId id="267" r:id="rId10"/>
    <p:sldId id="311" r:id="rId11"/>
    <p:sldId id="269" r:id="rId12"/>
    <p:sldId id="270" r:id="rId13"/>
    <p:sldId id="273" r:id="rId14"/>
    <p:sldId id="274" r:id="rId15"/>
    <p:sldId id="275" r:id="rId16"/>
    <p:sldId id="276" r:id="rId17"/>
    <p:sldId id="298" r:id="rId18"/>
    <p:sldId id="295" r:id="rId19"/>
    <p:sldId id="322" r:id="rId20"/>
    <p:sldId id="312" r:id="rId21"/>
    <p:sldId id="277" r:id="rId22"/>
    <p:sldId id="279" r:id="rId23"/>
    <p:sldId id="313" r:id="rId24"/>
    <p:sldId id="296" r:id="rId25"/>
    <p:sldId id="319" r:id="rId26"/>
    <p:sldId id="318" r:id="rId27"/>
    <p:sldId id="282" r:id="rId28"/>
    <p:sldId id="280" r:id="rId29"/>
    <p:sldId id="297" r:id="rId30"/>
    <p:sldId id="314" r:id="rId31"/>
    <p:sldId id="284" r:id="rId32"/>
    <p:sldId id="320" r:id="rId33"/>
    <p:sldId id="301" r:id="rId34"/>
    <p:sldId id="302" r:id="rId35"/>
    <p:sldId id="304" r:id="rId36"/>
    <p:sldId id="315" r:id="rId37"/>
    <p:sldId id="316" r:id="rId38"/>
    <p:sldId id="317" r:id="rId39"/>
    <p:sldId id="292" r:id="rId40"/>
    <p:sldId id="293" r:id="rId41"/>
    <p:sldId id="306" r:id="rId42"/>
    <p:sldId id="307" r:id="rId43"/>
    <p:sldId id="310" r:id="rId44"/>
    <p:sldId id="285" r:id="rId45"/>
    <p:sldId id="286" r:id="rId46"/>
    <p:sldId id="287" r:id="rId47"/>
    <p:sldId id="288" r:id="rId48"/>
    <p:sldId id="289"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499" autoAdjust="0"/>
  </p:normalViewPr>
  <p:slideViewPr>
    <p:cSldViewPr>
      <p:cViewPr varScale="1">
        <p:scale>
          <a:sx n="97" d="100"/>
          <a:sy n="97" d="100"/>
        </p:scale>
        <p:origin x="-384"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C1334F-09F8-4ECD-8AF7-3B9AFA669D1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77CF824-A9C7-4ED1-93C5-7DD2E12A9BFD}">
      <dgm:prSet phldrT="[Text]"/>
      <dgm:spPr/>
      <dgm:t>
        <a:bodyPr/>
        <a:lstStyle/>
        <a:p>
          <a:r>
            <a:rPr lang="en-US" dirty="0" smtClean="0"/>
            <a:t>Design and Implementation for updating directories in cloud storage </a:t>
          </a:r>
          <a:r>
            <a:rPr lang="en-US" dirty="0" smtClean="0"/>
            <a:t>properly</a:t>
          </a:r>
          <a:endParaRPr lang="en-US" dirty="0"/>
        </a:p>
      </dgm:t>
    </dgm:pt>
    <dgm:pt modelId="{82CB128D-1223-4B55-86A3-E71D1108E9E9}" type="parTrans" cxnId="{90E0982E-DF61-4E19-978B-26BEFB0FE63E}">
      <dgm:prSet/>
      <dgm:spPr/>
      <dgm:t>
        <a:bodyPr/>
        <a:lstStyle/>
        <a:p>
          <a:endParaRPr lang="en-US"/>
        </a:p>
      </dgm:t>
    </dgm:pt>
    <dgm:pt modelId="{D83690D2-D504-43B1-8C64-562B44A804A1}" type="sibTrans" cxnId="{90E0982E-DF61-4E19-978B-26BEFB0FE63E}">
      <dgm:prSet/>
      <dgm:spPr/>
      <dgm:t>
        <a:bodyPr/>
        <a:lstStyle/>
        <a:p>
          <a:endParaRPr lang="en-US"/>
        </a:p>
      </dgm:t>
    </dgm:pt>
    <dgm:pt modelId="{C31AD97E-C79E-4FC6-B694-ECA92D603BDC}">
      <dgm:prSet phldrT="[Text]"/>
      <dgm:spPr/>
      <dgm:t>
        <a:bodyPr/>
        <a:lstStyle/>
        <a:p>
          <a:r>
            <a:rPr lang="en-US" dirty="0" smtClean="0"/>
            <a:t>Instrumentation and evaluation of system in emulated WAN setting</a:t>
          </a:r>
          <a:endParaRPr lang="en-US" dirty="0"/>
        </a:p>
      </dgm:t>
    </dgm:pt>
    <dgm:pt modelId="{FB1A5ACF-A37C-42A8-8CAC-AE674B9CC35A}" type="parTrans" cxnId="{FAA4DA49-E488-489F-B577-C13D269E05EB}">
      <dgm:prSet/>
      <dgm:spPr/>
      <dgm:t>
        <a:bodyPr/>
        <a:lstStyle/>
        <a:p>
          <a:endParaRPr lang="en-US"/>
        </a:p>
      </dgm:t>
    </dgm:pt>
    <dgm:pt modelId="{95465DBB-E5CB-4A58-B8EC-A50E5CD5AEED}" type="sibTrans" cxnId="{FAA4DA49-E488-489F-B577-C13D269E05EB}">
      <dgm:prSet/>
      <dgm:spPr/>
      <dgm:t>
        <a:bodyPr/>
        <a:lstStyle/>
        <a:p>
          <a:endParaRPr lang="en-US"/>
        </a:p>
      </dgm:t>
    </dgm:pt>
    <dgm:pt modelId="{0C593CE8-6246-4D3D-9F5B-385ACD25929E}">
      <dgm:prSet phldrT="[Text]"/>
      <dgm:spPr/>
      <dgm:t>
        <a:bodyPr/>
        <a:lstStyle/>
        <a:p>
          <a:r>
            <a:rPr lang="en-US" dirty="0" smtClean="0"/>
            <a:t>Using open source </a:t>
          </a:r>
          <a:r>
            <a:rPr lang="en-US" dirty="0" err="1" smtClean="0"/>
            <a:t>Paxos</a:t>
          </a:r>
          <a:r>
            <a:rPr lang="en-US" dirty="0" smtClean="0"/>
            <a:t> implementation </a:t>
          </a:r>
          <a:r>
            <a:rPr lang="en-US" dirty="0" err="1" smtClean="0"/>
            <a:t>JPaxos</a:t>
          </a:r>
          <a:endParaRPr lang="en-US" dirty="0"/>
        </a:p>
      </dgm:t>
    </dgm:pt>
    <dgm:pt modelId="{E53BB210-D076-45CA-86FB-461605FA77A0}" type="parTrans" cxnId="{E14D8E37-7978-46E1-AF7D-97232B843ACB}">
      <dgm:prSet/>
      <dgm:spPr/>
      <dgm:t>
        <a:bodyPr/>
        <a:lstStyle/>
        <a:p>
          <a:endParaRPr lang="en-US"/>
        </a:p>
      </dgm:t>
    </dgm:pt>
    <dgm:pt modelId="{7D3899CA-A2A6-41D8-A780-3B140DD3F9C2}" type="sibTrans" cxnId="{E14D8E37-7978-46E1-AF7D-97232B843ACB}">
      <dgm:prSet/>
      <dgm:spPr/>
      <dgm:t>
        <a:bodyPr/>
        <a:lstStyle/>
        <a:p>
          <a:endParaRPr lang="en-US"/>
        </a:p>
      </dgm:t>
    </dgm:pt>
    <dgm:pt modelId="{AD113D2D-373D-47F3-9E3E-81F09DC841B4}">
      <dgm:prSet phldrT="[Text]"/>
      <dgm:spPr/>
      <dgm:t>
        <a:bodyPr/>
        <a:lstStyle/>
        <a:p>
          <a:r>
            <a:rPr lang="en-US" dirty="0" smtClean="0"/>
            <a:t>Tested on public research </a:t>
          </a:r>
          <a:r>
            <a:rPr lang="en-US" dirty="0" err="1" smtClean="0"/>
            <a:t>testbed</a:t>
          </a:r>
          <a:r>
            <a:rPr lang="en-US" dirty="0" smtClean="0"/>
            <a:t>, </a:t>
          </a:r>
          <a:r>
            <a:rPr lang="en-US" dirty="0" err="1" smtClean="0"/>
            <a:t>PRObE</a:t>
          </a:r>
          <a:endParaRPr lang="en-US" dirty="0"/>
        </a:p>
      </dgm:t>
    </dgm:pt>
    <dgm:pt modelId="{00B1C887-FB04-4B33-B54A-F1C4E35FA5AB}" type="parTrans" cxnId="{FB56D3C6-D3A4-43FC-A6B5-B93546BFE01D}">
      <dgm:prSet/>
      <dgm:spPr/>
      <dgm:t>
        <a:bodyPr/>
        <a:lstStyle/>
        <a:p>
          <a:endParaRPr lang="en-US"/>
        </a:p>
      </dgm:t>
    </dgm:pt>
    <dgm:pt modelId="{95C23E86-F9A4-40EF-B1A4-25F0089F5DFA}" type="sibTrans" cxnId="{FB56D3C6-D3A4-43FC-A6B5-B93546BFE01D}">
      <dgm:prSet/>
      <dgm:spPr/>
      <dgm:t>
        <a:bodyPr/>
        <a:lstStyle/>
        <a:p>
          <a:endParaRPr lang="en-US"/>
        </a:p>
      </dgm:t>
    </dgm:pt>
    <dgm:pt modelId="{EDD7CAD0-36CC-4C04-965B-F23BEF46EB7C}">
      <dgm:prSet phldrT="[Text]"/>
      <dgm:spPr/>
      <dgm:t>
        <a:bodyPr/>
        <a:lstStyle/>
        <a:p>
          <a:r>
            <a:rPr lang="en-US" dirty="0" smtClean="0"/>
            <a:t>Open sourced: github.com/</a:t>
          </a:r>
          <a:r>
            <a:rPr lang="en-US" dirty="0" err="1" smtClean="0"/>
            <a:t>Slania</a:t>
          </a:r>
          <a:r>
            <a:rPr lang="en-US" dirty="0" smtClean="0"/>
            <a:t>/JPaxos-1</a:t>
          </a:r>
          <a:endParaRPr lang="en-US" dirty="0"/>
        </a:p>
      </dgm:t>
    </dgm:pt>
    <dgm:pt modelId="{28DA7244-B898-4390-8609-6545213A371F}" type="parTrans" cxnId="{3A0B3182-B1B1-40C4-8FC7-F140C78E6FBA}">
      <dgm:prSet/>
      <dgm:spPr/>
      <dgm:t>
        <a:bodyPr/>
        <a:lstStyle/>
        <a:p>
          <a:endParaRPr lang="en-US"/>
        </a:p>
      </dgm:t>
    </dgm:pt>
    <dgm:pt modelId="{30954711-C4C9-4A66-95DC-7D895C4FB5D4}" type="sibTrans" cxnId="{3A0B3182-B1B1-40C4-8FC7-F140C78E6FBA}">
      <dgm:prSet/>
      <dgm:spPr/>
      <dgm:t>
        <a:bodyPr/>
        <a:lstStyle/>
        <a:p>
          <a:endParaRPr lang="en-US"/>
        </a:p>
      </dgm:t>
    </dgm:pt>
    <dgm:pt modelId="{F23CBC24-347A-4BAF-9127-8001EED037B5}" type="pres">
      <dgm:prSet presAssocID="{4AC1334F-09F8-4ECD-8AF7-3B9AFA669D1C}" presName="linear" presStyleCnt="0">
        <dgm:presLayoutVars>
          <dgm:animLvl val="lvl"/>
          <dgm:resizeHandles val="exact"/>
        </dgm:presLayoutVars>
      </dgm:prSet>
      <dgm:spPr/>
      <dgm:t>
        <a:bodyPr/>
        <a:lstStyle/>
        <a:p>
          <a:endParaRPr lang="en-US"/>
        </a:p>
      </dgm:t>
    </dgm:pt>
    <dgm:pt modelId="{7935E793-0459-4651-8DEB-E8C507FEA313}" type="pres">
      <dgm:prSet presAssocID="{677CF824-A9C7-4ED1-93C5-7DD2E12A9BFD}" presName="parentText" presStyleLbl="node1" presStyleIdx="0" presStyleCnt="2" custScaleY="49446" custLinFactX="-25926" custLinFactY="-587230" custLinFactNeighborX="-100000" custLinFactNeighborY="-600000">
        <dgm:presLayoutVars>
          <dgm:chMax val="0"/>
          <dgm:bulletEnabled val="1"/>
        </dgm:presLayoutVars>
      </dgm:prSet>
      <dgm:spPr/>
      <dgm:t>
        <a:bodyPr/>
        <a:lstStyle/>
        <a:p>
          <a:endParaRPr lang="en-US"/>
        </a:p>
      </dgm:t>
    </dgm:pt>
    <dgm:pt modelId="{55AAE764-617F-47F7-93D0-97B67C5F19BB}" type="pres">
      <dgm:prSet presAssocID="{677CF824-A9C7-4ED1-93C5-7DD2E12A9BFD}" presName="childText" presStyleLbl="revTx" presStyleIdx="0" presStyleCnt="2">
        <dgm:presLayoutVars>
          <dgm:bulletEnabled val="1"/>
        </dgm:presLayoutVars>
      </dgm:prSet>
      <dgm:spPr/>
      <dgm:t>
        <a:bodyPr/>
        <a:lstStyle/>
        <a:p>
          <a:endParaRPr lang="en-US"/>
        </a:p>
      </dgm:t>
    </dgm:pt>
    <dgm:pt modelId="{21EEE1A2-C4F8-4B87-A80C-88FC25C62477}" type="pres">
      <dgm:prSet presAssocID="{C31AD97E-C79E-4FC6-B694-ECA92D603BDC}" presName="parentText" presStyleLbl="node1" presStyleIdx="1" presStyleCnt="2" custScaleY="53629">
        <dgm:presLayoutVars>
          <dgm:chMax val="0"/>
          <dgm:bulletEnabled val="1"/>
        </dgm:presLayoutVars>
      </dgm:prSet>
      <dgm:spPr/>
      <dgm:t>
        <a:bodyPr/>
        <a:lstStyle/>
        <a:p>
          <a:endParaRPr lang="en-US"/>
        </a:p>
      </dgm:t>
    </dgm:pt>
    <dgm:pt modelId="{65CC77E9-9FC4-4C8C-96EC-E358D05FBD6A}" type="pres">
      <dgm:prSet presAssocID="{C31AD97E-C79E-4FC6-B694-ECA92D603BDC}" presName="childText" presStyleLbl="revTx" presStyleIdx="1" presStyleCnt="2">
        <dgm:presLayoutVars>
          <dgm:bulletEnabled val="1"/>
        </dgm:presLayoutVars>
      </dgm:prSet>
      <dgm:spPr/>
      <dgm:t>
        <a:bodyPr/>
        <a:lstStyle/>
        <a:p>
          <a:endParaRPr lang="en-US"/>
        </a:p>
      </dgm:t>
    </dgm:pt>
  </dgm:ptLst>
  <dgm:cxnLst>
    <dgm:cxn modelId="{E14D8E37-7978-46E1-AF7D-97232B843ACB}" srcId="{C31AD97E-C79E-4FC6-B694-ECA92D603BDC}" destId="{0C593CE8-6246-4D3D-9F5B-385ACD25929E}" srcOrd="0" destOrd="0" parTransId="{E53BB210-D076-45CA-86FB-461605FA77A0}" sibTransId="{7D3899CA-A2A6-41D8-A780-3B140DD3F9C2}"/>
    <dgm:cxn modelId="{87368718-0D19-4045-9376-8E9F4B179DA2}" type="presOf" srcId="{677CF824-A9C7-4ED1-93C5-7DD2E12A9BFD}" destId="{7935E793-0459-4651-8DEB-E8C507FEA313}" srcOrd="0" destOrd="0" presId="urn:microsoft.com/office/officeart/2005/8/layout/vList2"/>
    <dgm:cxn modelId="{FAA4DA49-E488-489F-B577-C13D269E05EB}" srcId="{4AC1334F-09F8-4ECD-8AF7-3B9AFA669D1C}" destId="{C31AD97E-C79E-4FC6-B694-ECA92D603BDC}" srcOrd="1" destOrd="0" parTransId="{FB1A5ACF-A37C-42A8-8CAC-AE674B9CC35A}" sibTransId="{95465DBB-E5CB-4A58-B8EC-A50E5CD5AEED}"/>
    <dgm:cxn modelId="{A20495D4-AB5E-4B2A-B1E8-1ED0345F8F03}" type="presOf" srcId="{C31AD97E-C79E-4FC6-B694-ECA92D603BDC}" destId="{21EEE1A2-C4F8-4B87-A80C-88FC25C62477}" srcOrd="0" destOrd="0" presId="urn:microsoft.com/office/officeart/2005/8/layout/vList2"/>
    <dgm:cxn modelId="{FB56D3C6-D3A4-43FC-A6B5-B93546BFE01D}" srcId="{C31AD97E-C79E-4FC6-B694-ECA92D603BDC}" destId="{AD113D2D-373D-47F3-9E3E-81F09DC841B4}" srcOrd="1" destOrd="0" parTransId="{00B1C887-FB04-4B33-B54A-F1C4E35FA5AB}" sibTransId="{95C23E86-F9A4-40EF-B1A4-25F0089F5DFA}"/>
    <dgm:cxn modelId="{3A0B3182-B1B1-40C4-8FC7-F140C78E6FBA}" srcId="{677CF824-A9C7-4ED1-93C5-7DD2E12A9BFD}" destId="{EDD7CAD0-36CC-4C04-965B-F23BEF46EB7C}" srcOrd="0" destOrd="0" parTransId="{28DA7244-B898-4390-8609-6545213A371F}" sibTransId="{30954711-C4C9-4A66-95DC-7D895C4FB5D4}"/>
    <dgm:cxn modelId="{29E30023-0F17-4226-B34A-623200FCEC46}" type="presOf" srcId="{4AC1334F-09F8-4ECD-8AF7-3B9AFA669D1C}" destId="{F23CBC24-347A-4BAF-9127-8001EED037B5}" srcOrd="0" destOrd="0" presId="urn:microsoft.com/office/officeart/2005/8/layout/vList2"/>
    <dgm:cxn modelId="{90E0982E-DF61-4E19-978B-26BEFB0FE63E}" srcId="{4AC1334F-09F8-4ECD-8AF7-3B9AFA669D1C}" destId="{677CF824-A9C7-4ED1-93C5-7DD2E12A9BFD}" srcOrd="0" destOrd="0" parTransId="{82CB128D-1223-4B55-86A3-E71D1108E9E9}" sibTransId="{D83690D2-D504-43B1-8C64-562B44A804A1}"/>
    <dgm:cxn modelId="{75D2DDD4-9BD4-46B1-8CEA-25CAF1C13F6F}" type="presOf" srcId="{0C593CE8-6246-4D3D-9F5B-385ACD25929E}" destId="{65CC77E9-9FC4-4C8C-96EC-E358D05FBD6A}" srcOrd="0" destOrd="0" presId="urn:microsoft.com/office/officeart/2005/8/layout/vList2"/>
    <dgm:cxn modelId="{2D51B5F9-A1A1-4515-A290-E09D8BA9DD3C}" type="presOf" srcId="{AD113D2D-373D-47F3-9E3E-81F09DC841B4}" destId="{65CC77E9-9FC4-4C8C-96EC-E358D05FBD6A}" srcOrd="0" destOrd="1" presId="urn:microsoft.com/office/officeart/2005/8/layout/vList2"/>
    <dgm:cxn modelId="{8165C7A2-95A9-4006-9398-7CBB17ECA958}" type="presOf" srcId="{EDD7CAD0-36CC-4C04-965B-F23BEF46EB7C}" destId="{55AAE764-617F-47F7-93D0-97B67C5F19BB}" srcOrd="0" destOrd="0" presId="urn:microsoft.com/office/officeart/2005/8/layout/vList2"/>
    <dgm:cxn modelId="{5EC0CA63-40F0-4782-B375-9B9C8DA8845D}" type="presParOf" srcId="{F23CBC24-347A-4BAF-9127-8001EED037B5}" destId="{7935E793-0459-4651-8DEB-E8C507FEA313}" srcOrd="0" destOrd="0" presId="urn:microsoft.com/office/officeart/2005/8/layout/vList2"/>
    <dgm:cxn modelId="{2221D016-2474-400D-9E37-53943F530524}" type="presParOf" srcId="{F23CBC24-347A-4BAF-9127-8001EED037B5}" destId="{55AAE764-617F-47F7-93D0-97B67C5F19BB}" srcOrd="1" destOrd="0" presId="urn:microsoft.com/office/officeart/2005/8/layout/vList2"/>
    <dgm:cxn modelId="{2609B8A0-9757-46A0-8F0A-679338EB3458}" type="presParOf" srcId="{F23CBC24-347A-4BAF-9127-8001EED037B5}" destId="{21EEE1A2-C4F8-4B87-A80C-88FC25C62477}" srcOrd="2" destOrd="0" presId="urn:microsoft.com/office/officeart/2005/8/layout/vList2"/>
    <dgm:cxn modelId="{34A31D07-705B-4348-AB19-12C04F8D7A8C}" type="presParOf" srcId="{F23CBC24-347A-4BAF-9127-8001EED037B5}" destId="{65CC77E9-9FC4-4C8C-96EC-E358D05FBD6A}"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E5FEE4-AEA1-41A7-85DA-D0D974698A2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5C0AE02-B00F-49EB-9DC6-B501908A7F35}">
      <dgm:prSet phldrT="[Text]"/>
      <dgm:spPr/>
      <dgm:t>
        <a:bodyPr/>
        <a:lstStyle/>
        <a:p>
          <a:r>
            <a:rPr lang="en-US" dirty="0" smtClean="0"/>
            <a:t>A well-known consensus algorithm.</a:t>
          </a:r>
          <a:endParaRPr lang="en-US" dirty="0"/>
        </a:p>
      </dgm:t>
    </dgm:pt>
    <dgm:pt modelId="{47446376-1A24-4352-BB56-AF0BCE57A18A}" type="parTrans" cxnId="{0CE94311-30DA-40B1-B4CA-02B4221E76BA}">
      <dgm:prSet/>
      <dgm:spPr/>
      <dgm:t>
        <a:bodyPr/>
        <a:lstStyle/>
        <a:p>
          <a:endParaRPr lang="en-US"/>
        </a:p>
      </dgm:t>
    </dgm:pt>
    <dgm:pt modelId="{B0FCE70B-1607-4256-90AE-5AFB8C674DC2}" type="sibTrans" cxnId="{0CE94311-30DA-40B1-B4CA-02B4221E76BA}">
      <dgm:prSet/>
      <dgm:spPr/>
      <dgm:t>
        <a:bodyPr/>
        <a:lstStyle/>
        <a:p>
          <a:endParaRPr lang="en-US"/>
        </a:p>
      </dgm:t>
    </dgm:pt>
    <dgm:pt modelId="{A7650EEC-F26D-4176-A085-0FC063961324}">
      <dgm:prSet/>
      <dgm:spPr/>
      <dgm:t>
        <a:bodyPr/>
        <a:lstStyle/>
        <a:p>
          <a:r>
            <a:rPr lang="en-US" dirty="0" smtClean="0"/>
            <a:t>Proposers – They propose values to be chosen</a:t>
          </a:r>
          <a:endParaRPr lang="en-US" dirty="0"/>
        </a:p>
      </dgm:t>
    </dgm:pt>
    <dgm:pt modelId="{17E3CBBA-0856-44DA-8A14-7C54AC5776E6}" type="parTrans" cxnId="{2F285C3D-E748-4BA8-B2AF-388FACA48985}">
      <dgm:prSet/>
      <dgm:spPr/>
      <dgm:t>
        <a:bodyPr/>
        <a:lstStyle/>
        <a:p>
          <a:endParaRPr lang="en-US"/>
        </a:p>
      </dgm:t>
    </dgm:pt>
    <dgm:pt modelId="{D60269B2-361E-4C01-8302-D1D70F7AAB60}" type="sibTrans" cxnId="{2F285C3D-E748-4BA8-B2AF-388FACA48985}">
      <dgm:prSet/>
      <dgm:spPr/>
      <dgm:t>
        <a:bodyPr/>
        <a:lstStyle/>
        <a:p>
          <a:endParaRPr lang="en-US"/>
        </a:p>
      </dgm:t>
    </dgm:pt>
    <dgm:pt modelId="{75A7B65F-C743-40D8-8722-FFC3039B22B5}">
      <dgm:prSet/>
      <dgm:spPr/>
      <dgm:t>
        <a:bodyPr/>
        <a:lstStyle/>
        <a:p>
          <a:r>
            <a:rPr lang="en-US" dirty="0" smtClean="0"/>
            <a:t>Acceptors – They choose to or not to accept proposed values</a:t>
          </a:r>
          <a:endParaRPr lang="en-US" dirty="0"/>
        </a:p>
      </dgm:t>
    </dgm:pt>
    <dgm:pt modelId="{8058D81B-DD8F-4B14-828A-1061231E4A56}" type="parTrans" cxnId="{6104A339-6FD0-4017-862B-966CC0DB46D2}">
      <dgm:prSet/>
      <dgm:spPr/>
      <dgm:t>
        <a:bodyPr/>
        <a:lstStyle/>
        <a:p>
          <a:endParaRPr lang="en-US"/>
        </a:p>
      </dgm:t>
    </dgm:pt>
    <dgm:pt modelId="{07F8C009-C9D9-4341-8256-692B40942CC3}" type="sibTrans" cxnId="{6104A339-6FD0-4017-862B-966CC0DB46D2}">
      <dgm:prSet/>
      <dgm:spPr/>
      <dgm:t>
        <a:bodyPr/>
        <a:lstStyle/>
        <a:p>
          <a:endParaRPr lang="en-US"/>
        </a:p>
      </dgm:t>
    </dgm:pt>
    <dgm:pt modelId="{17C1DFE2-5B5E-4C15-BDB1-4C10EBC4CBDF}">
      <dgm:prSet/>
      <dgm:spPr/>
      <dgm:t>
        <a:bodyPr/>
        <a:lstStyle/>
        <a:p>
          <a:r>
            <a:rPr lang="en-US" dirty="0" smtClean="0"/>
            <a:t>Learners – They learn the final, single proposed value that was accepted by the acceptors (just a majority)</a:t>
          </a:r>
          <a:endParaRPr lang="en-US" dirty="0"/>
        </a:p>
      </dgm:t>
    </dgm:pt>
    <dgm:pt modelId="{80F87068-5F25-4F56-8215-0A90637C76F4}" type="parTrans" cxnId="{E2C3E6DE-BC51-47C3-86E7-161E8EF56A89}">
      <dgm:prSet/>
      <dgm:spPr/>
      <dgm:t>
        <a:bodyPr/>
        <a:lstStyle/>
        <a:p>
          <a:endParaRPr lang="en-US"/>
        </a:p>
      </dgm:t>
    </dgm:pt>
    <dgm:pt modelId="{AF99661F-F5C9-4318-BEAF-5A7238950418}" type="sibTrans" cxnId="{E2C3E6DE-BC51-47C3-86E7-161E8EF56A89}">
      <dgm:prSet/>
      <dgm:spPr/>
      <dgm:t>
        <a:bodyPr/>
        <a:lstStyle/>
        <a:p>
          <a:endParaRPr lang="en-US"/>
        </a:p>
      </dgm:t>
    </dgm:pt>
    <dgm:pt modelId="{38846867-6502-43D0-B4CB-BDEF31645BD3}">
      <dgm:prSet/>
      <dgm:spPr/>
      <dgm:t>
        <a:bodyPr/>
        <a:lstStyle/>
        <a:p>
          <a:r>
            <a:rPr lang="en-US" dirty="0" smtClean="0"/>
            <a:t>Roles to be played</a:t>
          </a:r>
        </a:p>
      </dgm:t>
    </dgm:pt>
    <dgm:pt modelId="{C02A1FD1-D7A6-4AA9-95C0-E52A2B6D7097}" type="sibTrans" cxnId="{0005E0FF-F9CC-4F9C-B7E5-45628C7349FE}">
      <dgm:prSet/>
      <dgm:spPr/>
      <dgm:t>
        <a:bodyPr/>
        <a:lstStyle/>
        <a:p>
          <a:endParaRPr lang="en-US"/>
        </a:p>
      </dgm:t>
    </dgm:pt>
    <dgm:pt modelId="{431B0A7A-A8D6-4137-A259-0E044F7CAD5D}" type="parTrans" cxnId="{0005E0FF-F9CC-4F9C-B7E5-45628C7349FE}">
      <dgm:prSet/>
      <dgm:spPr/>
      <dgm:t>
        <a:bodyPr/>
        <a:lstStyle/>
        <a:p>
          <a:endParaRPr lang="en-US"/>
        </a:p>
      </dgm:t>
    </dgm:pt>
    <dgm:pt modelId="{F07CE8D2-6E00-4216-95A0-58BF17637420}" type="pres">
      <dgm:prSet presAssocID="{8BE5FEE4-AEA1-41A7-85DA-D0D974698A28}" presName="linear" presStyleCnt="0">
        <dgm:presLayoutVars>
          <dgm:animLvl val="lvl"/>
          <dgm:resizeHandles val="exact"/>
        </dgm:presLayoutVars>
      </dgm:prSet>
      <dgm:spPr/>
      <dgm:t>
        <a:bodyPr/>
        <a:lstStyle/>
        <a:p>
          <a:endParaRPr lang="en-US"/>
        </a:p>
      </dgm:t>
    </dgm:pt>
    <dgm:pt modelId="{3833C8FD-438C-4CC0-B921-FDBD69F5A2A0}" type="pres">
      <dgm:prSet presAssocID="{35C0AE02-B00F-49EB-9DC6-B501908A7F35}" presName="parentText" presStyleLbl="node1" presStyleIdx="0" presStyleCnt="2">
        <dgm:presLayoutVars>
          <dgm:chMax val="0"/>
          <dgm:bulletEnabled val="1"/>
        </dgm:presLayoutVars>
      </dgm:prSet>
      <dgm:spPr/>
      <dgm:t>
        <a:bodyPr/>
        <a:lstStyle/>
        <a:p>
          <a:endParaRPr lang="en-US"/>
        </a:p>
      </dgm:t>
    </dgm:pt>
    <dgm:pt modelId="{BEA59D24-F033-4EF6-BB53-A7C4E20D7595}" type="pres">
      <dgm:prSet presAssocID="{B0FCE70B-1607-4256-90AE-5AFB8C674DC2}" presName="spacer" presStyleCnt="0"/>
      <dgm:spPr/>
    </dgm:pt>
    <dgm:pt modelId="{28260E16-6786-4A52-83A5-9B8B78845393}" type="pres">
      <dgm:prSet presAssocID="{38846867-6502-43D0-B4CB-BDEF31645BD3}" presName="parentText" presStyleLbl="node1" presStyleIdx="1" presStyleCnt="2">
        <dgm:presLayoutVars>
          <dgm:chMax val="0"/>
          <dgm:bulletEnabled val="1"/>
        </dgm:presLayoutVars>
      </dgm:prSet>
      <dgm:spPr/>
      <dgm:t>
        <a:bodyPr/>
        <a:lstStyle/>
        <a:p>
          <a:endParaRPr lang="en-US"/>
        </a:p>
      </dgm:t>
    </dgm:pt>
    <dgm:pt modelId="{D6679B52-11B2-4A1A-8FB7-0CB834140464}" type="pres">
      <dgm:prSet presAssocID="{38846867-6502-43D0-B4CB-BDEF31645BD3}" presName="childText" presStyleLbl="revTx" presStyleIdx="0" presStyleCnt="1">
        <dgm:presLayoutVars>
          <dgm:bulletEnabled val="1"/>
        </dgm:presLayoutVars>
      </dgm:prSet>
      <dgm:spPr/>
      <dgm:t>
        <a:bodyPr/>
        <a:lstStyle/>
        <a:p>
          <a:endParaRPr lang="en-US"/>
        </a:p>
      </dgm:t>
    </dgm:pt>
  </dgm:ptLst>
  <dgm:cxnLst>
    <dgm:cxn modelId="{DA9B8362-242C-4455-A23D-545548A2AAC6}" type="presOf" srcId="{8BE5FEE4-AEA1-41A7-85DA-D0D974698A28}" destId="{F07CE8D2-6E00-4216-95A0-58BF17637420}" srcOrd="0" destOrd="0" presId="urn:microsoft.com/office/officeart/2005/8/layout/vList2"/>
    <dgm:cxn modelId="{6104A339-6FD0-4017-862B-966CC0DB46D2}" srcId="{38846867-6502-43D0-B4CB-BDEF31645BD3}" destId="{75A7B65F-C743-40D8-8722-FFC3039B22B5}" srcOrd="1" destOrd="0" parTransId="{8058D81B-DD8F-4B14-828A-1061231E4A56}" sibTransId="{07F8C009-C9D9-4341-8256-692B40942CC3}"/>
    <dgm:cxn modelId="{2F285C3D-E748-4BA8-B2AF-388FACA48985}" srcId="{38846867-6502-43D0-B4CB-BDEF31645BD3}" destId="{A7650EEC-F26D-4176-A085-0FC063961324}" srcOrd="0" destOrd="0" parTransId="{17E3CBBA-0856-44DA-8A14-7C54AC5776E6}" sibTransId="{D60269B2-361E-4C01-8302-D1D70F7AAB60}"/>
    <dgm:cxn modelId="{9C72E569-B148-404A-B154-F48F756CAFF0}" type="presOf" srcId="{A7650EEC-F26D-4176-A085-0FC063961324}" destId="{D6679B52-11B2-4A1A-8FB7-0CB834140464}" srcOrd="0" destOrd="0" presId="urn:microsoft.com/office/officeart/2005/8/layout/vList2"/>
    <dgm:cxn modelId="{0CD77F1C-F299-4919-B024-8D0815855109}" type="presOf" srcId="{35C0AE02-B00F-49EB-9DC6-B501908A7F35}" destId="{3833C8FD-438C-4CC0-B921-FDBD69F5A2A0}" srcOrd="0" destOrd="0" presId="urn:microsoft.com/office/officeart/2005/8/layout/vList2"/>
    <dgm:cxn modelId="{E2C3E6DE-BC51-47C3-86E7-161E8EF56A89}" srcId="{38846867-6502-43D0-B4CB-BDEF31645BD3}" destId="{17C1DFE2-5B5E-4C15-BDB1-4C10EBC4CBDF}" srcOrd="2" destOrd="0" parTransId="{80F87068-5F25-4F56-8215-0A90637C76F4}" sibTransId="{AF99661F-F5C9-4318-BEAF-5A7238950418}"/>
    <dgm:cxn modelId="{EA7AF8B9-B25F-4EC9-B7BE-DA328449FC4D}" type="presOf" srcId="{38846867-6502-43D0-B4CB-BDEF31645BD3}" destId="{28260E16-6786-4A52-83A5-9B8B78845393}" srcOrd="0" destOrd="0" presId="urn:microsoft.com/office/officeart/2005/8/layout/vList2"/>
    <dgm:cxn modelId="{0CE94311-30DA-40B1-B4CA-02B4221E76BA}" srcId="{8BE5FEE4-AEA1-41A7-85DA-D0D974698A28}" destId="{35C0AE02-B00F-49EB-9DC6-B501908A7F35}" srcOrd="0" destOrd="0" parTransId="{47446376-1A24-4352-BB56-AF0BCE57A18A}" sibTransId="{B0FCE70B-1607-4256-90AE-5AFB8C674DC2}"/>
    <dgm:cxn modelId="{7EC3E3A0-192B-43BE-8470-7929FB3AD639}" type="presOf" srcId="{75A7B65F-C743-40D8-8722-FFC3039B22B5}" destId="{D6679B52-11B2-4A1A-8FB7-0CB834140464}" srcOrd="0" destOrd="1" presId="urn:microsoft.com/office/officeart/2005/8/layout/vList2"/>
    <dgm:cxn modelId="{26AE39BE-2772-4CE3-A5C1-5464CDD492E6}" type="presOf" srcId="{17C1DFE2-5B5E-4C15-BDB1-4C10EBC4CBDF}" destId="{D6679B52-11B2-4A1A-8FB7-0CB834140464}" srcOrd="0" destOrd="2" presId="urn:microsoft.com/office/officeart/2005/8/layout/vList2"/>
    <dgm:cxn modelId="{0005E0FF-F9CC-4F9C-B7E5-45628C7349FE}" srcId="{8BE5FEE4-AEA1-41A7-85DA-D0D974698A28}" destId="{38846867-6502-43D0-B4CB-BDEF31645BD3}" srcOrd="1" destOrd="0" parTransId="{431B0A7A-A8D6-4137-A259-0E044F7CAD5D}" sibTransId="{C02A1FD1-D7A6-4AA9-95C0-E52A2B6D7097}"/>
    <dgm:cxn modelId="{FE39CA4D-2C79-4671-A2A4-CC29FF9A50E7}" type="presParOf" srcId="{F07CE8D2-6E00-4216-95A0-58BF17637420}" destId="{3833C8FD-438C-4CC0-B921-FDBD69F5A2A0}" srcOrd="0" destOrd="0" presId="urn:microsoft.com/office/officeart/2005/8/layout/vList2"/>
    <dgm:cxn modelId="{0CA2FC2A-60B9-436F-9AE9-530D3CB73B19}" type="presParOf" srcId="{F07CE8D2-6E00-4216-95A0-58BF17637420}" destId="{BEA59D24-F033-4EF6-BB53-A7C4E20D7595}" srcOrd="1" destOrd="0" presId="urn:microsoft.com/office/officeart/2005/8/layout/vList2"/>
    <dgm:cxn modelId="{42693EE9-E37B-49CB-AFDB-4AEFA1B56881}" type="presParOf" srcId="{F07CE8D2-6E00-4216-95A0-58BF17637420}" destId="{28260E16-6786-4A52-83A5-9B8B78845393}" srcOrd="2" destOrd="0" presId="urn:microsoft.com/office/officeart/2005/8/layout/vList2"/>
    <dgm:cxn modelId="{35CD9397-51EA-4B27-B71D-52AAD9B2054F}" type="presParOf" srcId="{F07CE8D2-6E00-4216-95A0-58BF17637420}" destId="{D6679B52-11B2-4A1A-8FB7-0CB834140464}"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0FE23C-8573-47C8-BD24-ADB096A7A39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ACF8340-E327-4477-963F-9CCB23AA23CC}">
      <dgm:prSet phldrT="[Text]"/>
      <dgm:spPr/>
      <dgm:t>
        <a:bodyPr/>
        <a:lstStyle/>
        <a:p>
          <a:r>
            <a:rPr lang="en-US" dirty="0" smtClean="0"/>
            <a:t>High performance Java implementation</a:t>
          </a:r>
          <a:endParaRPr lang="en-US" dirty="0"/>
        </a:p>
      </dgm:t>
    </dgm:pt>
    <dgm:pt modelId="{6AF9E977-CC41-4957-819A-1B1C07368811}" type="parTrans" cxnId="{802407F7-E452-4611-A978-934F4BF9E61F}">
      <dgm:prSet/>
      <dgm:spPr/>
      <dgm:t>
        <a:bodyPr/>
        <a:lstStyle/>
        <a:p>
          <a:endParaRPr lang="en-US"/>
        </a:p>
      </dgm:t>
    </dgm:pt>
    <dgm:pt modelId="{72E9353A-8430-4ED2-AF35-73D611EFA632}" type="sibTrans" cxnId="{802407F7-E452-4611-A978-934F4BF9E61F}">
      <dgm:prSet/>
      <dgm:spPr/>
      <dgm:t>
        <a:bodyPr/>
        <a:lstStyle/>
        <a:p>
          <a:endParaRPr lang="en-US"/>
        </a:p>
      </dgm:t>
    </dgm:pt>
    <dgm:pt modelId="{31D38D29-FB29-4FA4-AEBA-23445E9D7F0D}">
      <dgm:prSet phldrT="[Text]"/>
      <dgm:spPr/>
      <dgm:t>
        <a:bodyPr/>
        <a:lstStyle/>
        <a:p>
          <a:r>
            <a:rPr lang="en-US" dirty="0" smtClean="0"/>
            <a:t>Round robin view-based leader election</a:t>
          </a:r>
          <a:endParaRPr lang="en-US" dirty="0"/>
        </a:p>
      </dgm:t>
    </dgm:pt>
    <dgm:pt modelId="{02D2ABBE-6547-4972-B4B9-266BE61B077C}" type="parTrans" cxnId="{1CAD4D15-05DB-4BEE-91B2-7DFEDB46D631}">
      <dgm:prSet/>
      <dgm:spPr/>
      <dgm:t>
        <a:bodyPr/>
        <a:lstStyle/>
        <a:p>
          <a:endParaRPr lang="en-US"/>
        </a:p>
      </dgm:t>
    </dgm:pt>
    <dgm:pt modelId="{6C0C3718-2B40-4830-93BF-077BA9726868}" type="sibTrans" cxnId="{1CAD4D15-05DB-4BEE-91B2-7DFEDB46D631}">
      <dgm:prSet/>
      <dgm:spPr/>
      <dgm:t>
        <a:bodyPr/>
        <a:lstStyle/>
        <a:p>
          <a:endParaRPr lang="en-US"/>
        </a:p>
      </dgm:t>
    </dgm:pt>
    <dgm:pt modelId="{0CD42C80-AB31-425A-80FE-35AB30766E80}">
      <dgm:prSet phldrT="[Text]"/>
      <dgm:spPr/>
      <dgm:t>
        <a:bodyPr/>
        <a:lstStyle/>
        <a:p>
          <a:r>
            <a:rPr lang="en-US" dirty="0" smtClean="0"/>
            <a:t>Every process plays every role (Proposer, Acceptor, Learner)</a:t>
          </a:r>
          <a:endParaRPr lang="en-US" dirty="0"/>
        </a:p>
      </dgm:t>
    </dgm:pt>
    <dgm:pt modelId="{20C73C64-4905-48A6-B3EE-76852133F479}" type="parTrans" cxnId="{1EC5D912-EDE2-4FFF-B06B-436D3460B101}">
      <dgm:prSet/>
      <dgm:spPr/>
      <dgm:t>
        <a:bodyPr/>
        <a:lstStyle/>
        <a:p>
          <a:endParaRPr lang="en-US"/>
        </a:p>
      </dgm:t>
    </dgm:pt>
    <dgm:pt modelId="{38CAD61E-A285-484F-8058-E6A0078CB747}" type="sibTrans" cxnId="{1EC5D912-EDE2-4FFF-B06B-436D3460B101}">
      <dgm:prSet/>
      <dgm:spPr/>
      <dgm:t>
        <a:bodyPr/>
        <a:lstStyle/>
        <a:p>
          <a:endParaRPr lang="en-US"/>
        </a:p>
      </dgm:t>
    </dgm:pt>
    <dgm:pt modelId="{C1C3F3F0-82C1-4C44-8909-A22307FD94F5}">
      <dgm:prSet phldrT="[Text]"/>
      <dgm:spPr/>
      <dgm:t>
        <a:bodyPr/>
        <a:lstStyle/>
        <a:p>
          <a:r>
            <a:rPr lang="en-US" dirty="0" smtClean="0"/>
            <a:t>Open sourced</a:t>
          </a:r>
          <a:endParaRPr lang="en-US" dirty="0"/>
        </a:p>
      </dgm:t>
    </dgm:pt>
    <dgm:pt modelId="{6A0D61D6-081B-42C0-B6E7-CF989ED180C0}" type="parTrans" cxnId="{CEB566EC-F41B-49EB-8A74-8B19CD76811D}">
      <dgm:prSet/>
      <dgm:spPr/>
      <dgm:t>
        <a:bodyPr/>
        <a:lstStyle/>
        <a:p>
          <a:endParaRPr lang="en-US"/>
        </a:p>
      </dgm:t>
    </dgm:pt>
    <dgm:pt modelId="{2440FDB0-7AA5-40CF-9EDA-D0445E554747}" type="sibTrans" cxnId="{CEB566EC-F41B-49EB-8A74-8B19CD76811D}">
      <dgm:prSet/>
      <dgm:spPr/>
      <dgm:t>
        <a:bodyPr/>
        <a:lstStyle/>
        <a:p>
          <a:endParaRPr lang="en-US"/>
        </a:p>
      </dgm:t>
    </dgm:pt>
    <dgm:pt modelId="{8457BE5E-CDF4-40BF-AB02-205132D9A301}">
      <dgm:prSet phldrT="[Text]"/>
      <dgm:spPr/>
      <dgm:t>
        <a:bodyPr/>
        <a:lstStyle/>
        <a:p>
          <a:r>
            <a:rPr lang="en-US" dirty="0" smtClean="0"/>
            <a:t>Jan </a:t>
          </a:r>
          <a:r>
            <a:rPr lang="en-US" dirty="0" err="1" smtClean="0"/>
            <a:t>Kończak</a:t>
          </a:r>
          <a:r>
            <a:rPr lang="en-US" dirty="0" smtClean="0"/>
            <a:t> (PUT), </a:t>
          </a:r>
          <a:r>
            <a:rPr lang="en-US" dirty="0" err="1" smtClean="0"/>
            <a:t>Nuno</a:t>
          </a:r>
          <a:r>
            <a:rPr lang="en-US" dirty="0" smtClean="0"/>
            <a:t> Santos(EPFL), Tomasz </a:t>
          </a:r>
          <a:r>
            <a:rPr lang="en-US" dirty="0" err="1" smtClean="0"/>
            <a:t>Żurkowski</a:t>
          </a:r>
          <a:r>
            <a:rPr lang="en-US" dirty="0" smtClean="0"/>
            <a:t>(PUT), </a:t>
          </a:r>
          <a:r>
            <a:rPr lang="en-US" dirty="0" err="1" smtClean="0"/>
            <a:t>Paweł</a:t>
          </a:r>
          <a:r>
            <a:rPr lang="en-US" dirty="0" smtClean="0"/>
            <a:t> T. </a:t>
          </a:r>
          <a:r>
            <a:rPr lang="en-US" dirty="0" err="1" smtClean="0"/>
            <a:t>Wojciechowski</a:t>
          </a:r>
          <a:r>
            <a:rPr lang="en-US" dirty="0" smtClean="0"/>
            <a:t>(PUT), and André </a:t>
          </a:r>
          <a:r>
            <a:rPr lang="en-US" dirty="0" err="1" smtClean="0"/>
            <a:t>Schiper</a:t>
          </a:r>
          <a:r>
            <a:rPr lang="en-US" dirty="0" smtClean="0"/>
            <a:t>(EPFL)</a:t>
          </a:r>
          <a:endParaRPr lang="en-US" dirty="0"/>
        </a:p>
      </dgm:t>
    </dgm:pt>
    <dgm:pt modelId="{9710B879-B2C6-4B89-BA51-D911974ED7ED}" type="parTrans" cxnId="{1ADD44BD-868C-4611-9A50-EE75C8554EC5}">
      <dgm:prSet/>
      <dgm:spPr/>
      <dgm:t>
        <a:bodyPr/>
        <a:lstStyle/>
        <a:p>
          <a:endParaRPr lang="en-US"/>
        </a:p>
      </dgm:t>
    </dgm:pt>
    <dgm:pt modelId="{B8291F46-A1EA-4A75-AE2C-E493C0B5207B}" type="sibTrans" cxnId="{1ADD44BD-868C-4611-9A50-EE75C8554EC5}">
      <dgm:prSet/>
      <dgm:spPr/>
      <dgm:t>
        <a:bodyPr/>
        <a:lstStyle/>
        <a:p>
          <a:endParaRPr lang="en-US"/>
        </a:p>
      </dgm:t>
    </dgm:pt>
    <dgm:pt modelId="{DB88B774-457B-47F2-8D62-344D4A111CF4}" type="pres">
      <dgm:prSet presAssocID="{250FE23C-8573-47C8-BD24-ADB096A7A394}" presName="linear" presStyleCnt="0">
        <dgm:presLayoutVars>
          <dgm:animLvl val="lvl"/>
          <dgm:resizeHandles val="exact"/>
        </dgm:presLayoutVars>
      </dgm:prSet>
      <dgm:spPr/>
      <dgm:t>
        <a:bodyPr/>
        <a:lstStyle/>
        <a:p>
          <a:endParaRPr lang="en-US"/>
        </a:p>
      </dgm:t>
    </dgm:pt>
    <dgm:pt modelId="{83021344-8E51-4474-9F94-927F223939E1}" type="pres">
      <dgm:prSet presAssocID="{4ACF8340-E327-4477-963F-9CCB23AA23CC}" presName="parentText" presStyleLbl="node1" presStyleIdx="0" presStyleCnt="3" custScaleY="55637" custLinFactY="-164607" custLinFactNeighborX="-5000" custLinFactNeighborY="-200000">
        <dgm:presLayoutVars>
          <dgm:chMax val="0"/>
          <dgm:bulletEnabled val="1"/>
        </dgm:presLayoutVars>
      </dgm:prSet>
      <dgm:spPr/>
      <dgm:t>
        <a:bodyPr/>
        <a:lstStyle/>
        <a:p>
          <a:endParaRPr lang="en-US"/>
        </a:p>
      </dgm:t>
    </dgm:pt>
    <dgm:pt modelId="{4AA0B77E-5790-4844-8C99-E92D4AB7E1EC}" type="pres">
      <dgm:prSet presAssocID="{4ACF8340-E327-4477-963F-9CCB23AA23CC}" presName="childText" presStyleLbl="revTx" presStyleIdx="0" presStyleCnt="1">
        <dgm:presLayoutVars>
          <dgm:bulletEnabled val="1"/>
        </dgm:presLayoutVars>
      </dgm:prSet>
      <dgm:spPr/>
      <dgm:t>
        <a:bodyPr/>
        <a:lstStyle/>
        <a:p>
          <a:endParaRPr lang="en-US"/>
        </a:p>
      </dgm:t>
    </dgm:pt>
    <dgm:pt modelId="{CCD01F97-EC62-4FDA-BAD2-E0EFC8CE7F10}" type="pres">
      <dgm:prSet presAssocID="{31D38D29-FB29-4FA4-AEBA-23445E9D7F0D}" presName="parentText" presStyleLbl="node1" presStyleIdx="1" presStyleCnt="3" custScaleY="63868" custLinFactY="-28961" custLinFactNeighborY="-100000">
        <dgm:presLayoutVars>
          <dgm:chMax val="0"/>
          <dgm:bulletEnabled val="1"/>
        </dgm:presLayoutVars>
      </dgm:prSet>
      <dgm:spPr/>
      <dgm:t>
        <a:bodyPr/>
        <a:lstStyle/>
        <a:p>
          <a:endParaRPr lang="en-US"/>
        </a:p>
      </dgm:t>
    </dgm:pt>
    <dgm:pt modelId="{5D02ABCB-BCB5-443B-8231-E9DAB9F71CC5}" type="pres">
      <dgm:prSet presAssocID="{6C0C3718-2B40-4830-93BF-077BA9726868}" presName="spacer" presStyleCnt="0"/>
      <dgm:spPr/>
    </dgm:pt>
    <dgm:pt modelId="{4BB9618E-51C5-4A05-A37A-9BB6998281A1}" type="pres">
      <dgm:prSet presAssocID="{0CD42C80-AB31-425A-80FE-35AB30766E80}" presName="parentText" presStyleLbl="node1" presStyleIdx="2" presStyleCnt="3" custScaleY="59724" custLinFactY="-28881" custLinFactNeighborY="-100000">
        <dgm:presLayoutVars>
          <dgm:chMax val="0"/>
          <dgm:bulletEnabled val="1"/>
        </dgm:presLayoutVars>
      </dgm:prSet>
      <dgm:spPr/>
      <dgm:t>
        <a:bodyPr/>
        <a:lstStyle/>
        <a:p>
          <a:endParaRPr lang="en-US"/>
        </a:p>
      </dgm:t>
    </dgm:pt>
  </dgm:ptLst>
  <dgm:cxnLst>
    <dgm:cxn modelId="{2B3F5B37-5460-4EC5-86B0-ECB9BE728446}" type="presOf" srcId="{8457BE5E-CDF4-40BF-AB02-205132D9A301}" destId="{4AA0B77E-5790-4844-8C99-E92D4AB7E1EC}" srcOrd="0" destOrd="1" presId="urn:microsoft.com/office/officeart/2005/8/layout/vList2"/>
    <dgm:cxn modelId="{257468DE-EE27-4019-9903-FB40D94CB7B5}" type="presOf" srcId="{4ACF8340-E327-4477-963F-9CCB23AA23CC}" destId="{83021344-8E51-4474-9F94-927F223939E1}" srcOrd="0" destOrd="0" presId="urn:microsoft.com/office/officeart/2005/8/layout/vList2"/>
    <dgm:cxn modelId="{1ADD44BD-868C-4611-9A50-EE75C8554EC5}" srcId="{4ACF8340-E327-4477-963F-9CCB23AA23CC}" destId="{8457BE5E-CDF4-40BF-AB02-205132D9A301}" srcOrd="1" destOrd="0" parTransId="{9710B879-B2C6-4B89-BA51-D911974ED7ED}" sibTransId="{B8291F46-A1EA-4A75-AE2C-E493C0B5207B}"/>
    <dgm:cxn modelId="{4BFC5435-B538-44D0-8A68-A23E5A74308B}" type="presOf" srcId="{0CD42C80-AB31-425A-80FE-35AB30766E80}" destId="{4BB9618E-51C5-4A05-A37A-9BB6998281A1}" srcOrd="0" destOrd="0" presId="urn:microsoft.com/office/officeart/2005/8/layout/vList2"/>
    <dgm:cxn modelId="{56D124E9-1BEC-4CE9-AF3C-B5E21D0B937A}" type="presOf" srcId="{31D38D29-FB29-4FA4-AEBA-23445E9D7F0D}" destId="{CCD01F97-EC62-4FDA-BAD2-E0EFC8CE7F10}" srcOrd="0" destOrd="0" presId="urn:microsoft.com/office/officeart/2005/8/layout/vList2"/>
    <dgm:cxn modelId="{328D2759-9C9E-42B2-9BBF-8D3675163E68}" type="presOf" srcId="{250FE23C-8573-47C8-BD24-ADB096A7A394}" destId="{DB88B774-457B-47F2-8D62-344D4A111CF4}" srcOrd="0" destOrd="0" presId="urn:microsoft.com/office/officeart/2005/8/layout/vList2"/>
    <dgm:cxn modelId="{802407F7-E452-4611-A978-934F4BF9E61F}" srcId="{250FE23C-8573-47C8-BD24-ADB096A7A394}" destId="{4ACF8340-E327-4477-963F-9CCB23AA23CC}" srcOrd="0" destOrd="0" parTransId="{6AF9E977-CC41-4957-819A-1B1C07368811}" sibTransId="{72E9353A-8430-4ED2-AF35-73D611EFA632}"/>
    <dgm:cxn modelId="{CEB566EC-F41B-49EB-8A74-8B19CD76811D}" srcId="{4ACF8340-E327-4477-963F-9CCB23AA23CC}" destId="{C1C3F3F0-82C1-4C44-8909-A22307FD94F5}" srcOrd="0" destOrd="0" parTransId="{6A0D61D6-081B-42C0-B6E7-CF989ED180C0}" sibTransId="{2440FDB0-7AA5-40CF-9EDA-D0445E554747}"/>
    <dgm:cxn modelId="{FDE40239-AB7C-457B-BEE7-8720805C9743}" type="presOf" srcId="{C1C3F3F0-82C1-4C44-8909-A22307FD94F5}" destId="{4AA0B77E-5790-4844-8C99-E92D4AB7E1EC}" srcOrd="0" destOrd="0" presId="urn:microsoft.com/office/officeart/2005/8/layout/vList2"/>
    <dgm:cxn modelId="{1EC5D912-EDE2-4FFF-B06B-436D3460B101}" srcId="{250FE23C-8573-47C8-BD24-ADB096A7A394}" destId="{0CD42C80-AB31-425A-80FE-35AB30766E80}" srcOrd="2" destOrd="0" parTransId="{20C73C64-4905-48A6-B3EE-76852133F479}" sibTransId="{38CAD61E-A285-484F-8058-E6A0078CB747}"/>
    <dgm:cxn modelId="{1CAD4D15-05DB-4BEE-91B2-7DFEDB46D631}" srcId="{250FE23C-8573-47C8-BD24-ADB096A7A394}" destId="{31D38D29-FB29-4FA4-AEBA-23445E9D7F0D}" srcOrd="1" destOrd="0" parTransId="{02D2ABBE-6547-4972-B4B9-266BE61B077C}" sibTransId="{6C0C3718-2B40-4830-93BF-077BA9726868}"/>
    <dgm:cxn modelId="{67CB9AEC-4C4B-4A25-8046-C906AB650957}" type="presParOf" srcId="{DB88B774-457B-47F2-8D62-344D4A111CF4}" destId="{83021344-8E51-4474-9F94-927F223939E1}" srcOrd="0" destOrd="0" presId="urn:microsoft.com/office/officeart/2005/8/layout/vList2"/>
    <dgm:cxn modelId="{9C506484-5B92-49C1-BA92-50BC19FA8B1D}" type="presParOf" srcId="{DB88B774-457B-47F2-8D62-344D4A111CF4}" destId="{4AA0B77E-5790-4844-8C99-E92D4AB7E1EC}" srcOrd="1" destOrd="0" presId="urn:microsoft.com/office/officeart/2005/8/layout/vList2"/>
    <dgm:cxn modelId="{82B036DF-52A4-4E40-B7DA-77DA2A2CD3D7}" type="presParOf" srcId="{DB88B774-457B-47F2-8D62-344D4A111CF4}" destId="{CCD01F97-EC62-4FDA-BAD2-E0EFC8CE7F10}" srcOrd="2" destOrd="0" presId="urn:microsoft.com/office/officeart/2005/8/layout/vList2"/>
    <dgm:cxn modelId="{E50898FB-CEBB-4E30-B88A-7C73D7D1BDAD}" type="presParOf" srcId="{DB88B774-457B-47F2-8D62-344D4A111CF4}" destId="{5D02ABCB-BCB5-443B-8231-E9DAB9F71CC5}" srcOrd="3" destOrd="0" presId="urn:microsoft.com/office/officeart/2005/8/layout/vList2"/>
    <dgm:cxn modelId="{FB6C21F3-9E3A-4760-8A6F-6ACF07DFD4DE}" type="presParOf" srcId="{DB88B774-457B-47F2-8D62-344D4A111CF4}" destId="{4BB9618E-51C5-4A05-A37A-9BB6998281A1}"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293BBCC-0FEC-4E10-9AED-0F3905AD0D8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5D33838-EE58-4018-A658-47B28DE2D69B}">
      <dgm:prSet phldrT="[Text]"/>
      <dgm:spPr/>
      <dgm:t>
        <a:bodyPr/>
        <a:lstStyle/>
        <a:p>
          <a:r>
            <a:rPr lang="en-US" dirty="0" smtClean="0"/>
            <a:t>Open source object-relational database system</a:t>
          </a:r>
          <a:endParaRPr lang="en-US" dirty="0"/>
        </a:p>
      </dgm:t>
    </dgm:pt>
    <dgm:pt modelId="{6800E8E6-9C8B-4321-B488-EE225669F78D}" type="parTrans" cxnId="{5AD1187F-7C57-400D-8FF4-BB0B7593222C}">
      <dgm:prSet/>
      <dgm:spPr/>
      <dgm:t>
        <a:bodyPr/>
        <a:lstStyle/>
        <a:p>
          <a:endParaRPr lang="en-US"/>
        </a:p>
      </dgm:t>
    </dgm:pt>
    <dgm:pt modelId="{036140FC-DFE4-48B5-8987-3812E3E08F16}" type="sibTrans" cxnId="{5AD1187F-7C57-400D-8FF4-BB0B7593222C}">
      <dgm:prSet/>
      <dgm:spPr/>
      <dgm:t>
        <a:bodyPr/>
        <a:lstStyle/>
        <a:p>
          <a:endParaRPr lang="en-US"/>
        </a:p>
      </dgm:t>
    </dgm:pt>
    <dgm:pt modelId="{556B3ACF-44BE-41E7-9F15-7D75CDCF9739}">
      <dgm:prSet phldrT="[Text]"/>
      <dgm:spPr/>
      <dgm:t>
        <a:bodyPr/>
        <a:lstStyle/>
        <a:p>
          <a:r>
            <a:rPr lang="en-US" dirty="0" smtClean="0"/>
            <a:t>Runs on all major OS</a:t>
          </a:r>
          <a:endParaRPr lang="en-US" dirty="0"/>
        </a:p>
      </dgm:t>
    </dgm:pt>
    <dgm:pt modelId="{4D007C2D-78DA-495D-9F7F-FEAA775C3A75}" type="parTrans" cxnId="{0B07831D-3BCB-44B9-8235-945EBFD906A1}">
      <dgm:prSet/>
      <dgm:spPr/>
      <dgm:t>
        <a:bodyPr/>
        <a:lstStyle/>
        <a:p>
          <a:endParaRPr lang="en-US"/>
        </a:p>
      </dgm:t>
    </dgm:pt>
    <dgm:pt modelId="{6201BCE6-8905-4BFC-835B-CC795B342F63}" type="sibTrans" cxnId="{0B07831D-3BCB-44B9-8235-945EBFD906A1}">
      <dgm:prSet/>
      <dgm:spPr/>
      <dgm:t>
        <a:bodyPr/>
        <a:lstStyle/>
        <a:p>
          <a:endParaRPr lang="en-US"/>
        </a:p>
      </dgm:t>
    </dgm:pt>
    <dgm:pt modelId="{EAFE4147-4F1F-4391-8C9E-B89AA29B0FE6}">
      <dgm:prSet phldrT="[Text]"/>
      <dgm:spPr/>
      <dgm:t>
        <a:bodyPr/>
        <a:lstStyle/>
        <a:p>
          <a:r>
            <a:rPr lang="en-US" dirty="0" smtClean="0"/>
            <a:t>Rich query language and high performant query optimizer</a:t>
          </a:r>
          <a:endParaRPr lang="en-US" dirty="0"/>
        </a:p>
      </dgm:t>
    </dgm:pt>
    <dgm:pt modelId="{7D5B0446-F74B-4E18-91CC-E4048F298E53}" type="parTrans" cxnId="{3F6ED448-5CAD-4373-A0FC-139A0B5F4636}">
      <dgm:prSet/>
      <dgm:spPr/>
      <dgm:t>
        <a:bodyPr/>
        <a:lstStyle/>
        <a:p>
          <a:endParaRPr lang="en-US"/>
        </a:p>
      </dgm:t>
    </dgm:pt>
    <dgm:pt modelId="{3A280849-DF38-4C17-A2DE-A08D747D3628}" type="sibTrans" cxnId="{3F6ED448-5CAD-4373-A0FC-139A0B5F4636}">
      <dgm:prSet/>
      <dgm:spPr/>
      <dgm:t>
        <a:bodyPr/>
        <a:lstStyle/>
        <a:p>
          <a:endParaRPr lang="en-US"/>
        </a:p>
      </dgm:t>
    </dgm:pt>
    <dgm:pt modelId="{89B9B226-356B-42A5-B477-AAE96EF320DE}">
      <dgm:prSet phldrT="[Text]"/>
      <dgm:spPr/>
      <dgm:t>
        <a:bodyPr/>
        <a:lstStyle/>
        <a:p>
          <a:r>
            <a:rPr lang="en-US" dirty="0" smtClean="0"/>
            <a:t>Active development for 15 years</a:t>
          </a:r>
          <a:endParaRPr lang="en-US" dirty="0"/>
        </a:p>
      </dgm:t>
    </dgm:pt>
    <dgm:pt modelId="{E5C78F6C-0276-44AB-915A-BAAD3721B7D5}" type="parTrans" cxnId="{A142E634-39B9-47FF-8E86-4D51DF7E7A8A}">
      <dgm:prSet/>
      <dgm:spPr/>
      <dgm:t>
        <a:bodyPr/>
        <a:lstStyle/>
        <a:p>
          <a:endParaRPr lang="en-US"/>
        </a:p>
      </dgm:t>
    </dgm:pt>
    <dgm:pt modelId="{AC73C7C7-AE6A-4D69-942F-34E0484DF228}" type="sibTrans" cxnId="{A142E634-39B9-47FF-8E86-4D51DF7E7A8A}">
      <dgm:prSet/>
      <dgm:spPr/>
      <dgm:t>
        <a:bodyPr/>
        <a:lstStyle/>
        <a:p>
          <a:endParaRPr lang="en-US"/>
        </a:p>
      </dgm:t>
    </dgm:pt>
    <dgm:pt modelId="{5F7DD8D1-A75D-48DC-B7C9-ECFFC4AD172E}" type="pres">
      <dgm:prSet presAssocID="{9293BBCC-0FEC-4E10-9AED-0F3905AD0D87}" presName="linear" presStyleCnt="0">
        <dgm:presLayoutVars>
          <dgm:animLvl val="lvl"/>
          <dgm:resizeHandles val="exact"/>
        </dgm:presLayoutVars>
      </dgm:prSet>
      <dgm:spPr/>
      <dgm:t>
        <a:bodyPr/>
        <a:lstStyle/>
        <a:p>
          <a:endParaRPr lang="en-US"/>
        </a:p>
      </dgm:t>
    </dgm:pt>
    <dgm:pt modelId="{CF76508D-6E14-4D02-8D86-5D95E47AA811}" type="pres">
      <dgm:prSet presAssocID="{C5D33838-EE58-4018-A658-47B28DE2D69B}" presName="parentText" presStyleLbl="node1" presStyleIdx="0" presStyleCnt="2" custScaleY="60081">
        <dgm:presLayoutVars>
          <dgm:chMax val="0"/>
          <dgm:bulletEnabled val="1"/>
        </dgm:presLayoutVars>
      </dgm:prSet>
      <dgm:spPr/>
      <dgm:t>
        <a:bodyPr/>
        <a:lstStyle/>
        <a:p>
          <a:endParaRPr lang="en-US"/>
        </a:p>
      </dgm:t>
    </dgm:pt>
    <dgm:pt modelId="{8054B9D5-5860-448E-8AB5-529F807418A0}" type="pres">
      <dgm:prSet presAssocID="{C5D33838-EE58-4018-A658-47B28DE2D69B}" presName="childText" presStyleLbl="revTx" presStyleIdx="0" presStyleCnt="1">
        <dgm:presLayoutVars>
          <dgm:bulletEnabled val="1"/>
        </dgm:presLayoutVars>
      </dgm:prSet>
      <dgm:spPr/>
      <dgm:t>
        <a:bodyPr/>
        <a:lstStyle/>
        <a:p>
          <a:endParaRPr lang="en-US"/>
        </a:p>
      </dgm:t>
    </dgm:pt>
    <dgm:pt modelId="{249F7EF2-FEF7-46E5-A2C8-CAB7A85949C8}" type="pres">
      <dgm:prSet presAssocID="{EAFE4147-4F1F-4391-8C9E-B89AA29B0FE6}" presName="parentText" presStyleLbl="node1" presStyleIdx="1" presStyleCnt="2" custScaleY="59079">
        <dgm:presLayoutVars>
          <dgm:chMax val="0"/>
          <dgm:bulletEnabled val="1"/>
        </dgm:presLayoutVars>
      </dgm:prSet>
      <dgm:spPr/>
      <dgm:t>
        <a:bodyPr/>
        <a:lstStyle/>
        <a:p>
          <a:endParaRPr lang="en-US"/>
        </a:p>
      </dgm:t>
    </dgm:pt>
  </dgm:ptLst>
  <dgm:cxnLst>
    <dgm:cxn modelId="{0B07831D-3BCB-44B9-8235-945EBFD906A1}" srcId="{C5D33838-EE58-4018-A658-47B28DE2D69B}" destId="{556B3ACF-44BE-41E7-9F15-7D75CDCF9739}" srcOrd="0" destOrd="0" parTransId="{4D007C2D-78DA-495D-9F7F-FEAA775C3A75}" sibTransId="{6201BCE6-8905-4BFC-835B-CC795B342F63}"/>
    <dgm:cxn modelId="{A142E634-39B9-47FF-8E86-4D51DF7E7A8A}" srcId="{C5D33838-EE58-4018-A658-47B28DE2D69B}" destId="{89B9B226-356B-42A5-B477-AAE96EF320DE}" srcOrd="1" destOrd="0" parTransId="{E5C78F6C-0276-44AB-915A-BAAD3721B7D5}" sibTransId="{AC73C7C7-AE6A-4D69-942F-34E0484DF228}"/>
    <dgm:cxn modelId="{3F6ED448-5CAD-4373-A0FC-139A0B5F4636}" srcId="{9293BBCC-0FEC-4E10-9AED-0F3905AD0D87}" destId="{EAFE4147-4F1F-4391-8C9E-B89AA29B0FE6}" srcOrd="1" destOrd="0" parTransId="{7D5B0446-F74B-4E18-91CC-E4048F298E53}" sibTransId="{3A280849-DF38-4C17-A2DE-A08D747D3628}"/>
    <dgm:cxn modelId="{522D3470-78B1-41FE-9C55-710580317BF3}" type="presOf" srcId="{9293BBCC-0FEC-4E10-9AED-0F3905AD0D87}" destId="{5F7DD8D1-A75D-48DC-B7C9-ECFFC4AD172E}" srcOrd="0" destOrd="0" presId="urn:microsoft.com/office/officeart/2005/8/layout/vList2"/>
    <dgm:cxn modelId="{E480AF70-92DE-4111-B20F-645339FC20F7}" type="presOf" srcId="{556B3ACF-44BE-41E7-9F15-7D75CDCF9739}" destId="{8054B9D5-5860-448E-8AB5-529F807418A0}" srcOrd="0" destOrd="0" presId="urn:microsoft.com/office/officeart/2005/8/layout/vList2"/>
    <dgm:cxn modelId="{091CF98D-0C7C-44E1-8119-6C8C90535881}" type="presOf" srcId="{89B9B226-356B-42A5-B477-AAE96EF320DE}" destId="{8054B9D5-5860-448E-8AB5-529F807418A0}" srcOrd="0" destOrd="1" presId="urn:microsoft.com/office/officeart/2005/8/layout/vList2"/>
    <dgm:cxn modelId="{5AD1187F-7C57-400D-8FF4-BB0B7593222C}" srcId="{9293BBCC-0FEC-4E10-9AED-0F3905AD0D87}" destId="{C5D33838-EE58-4018-A658-47B28DE2D69B}" srcOrd="0" destOrd="0" parTransId="{6800E8E6-9C8B-4321-B488-EE225669F78D}" sibTransId="{036140FC-DFE4-48B5-8987-3812E3E08F16}"/>
    <dgm:cxn modelId="{EBFD3448-8B3D-48D2-B6A8-2C07A2B7BBC9}" type="presOf" srcId="{C5D33838-EE58-4018-A658-47B28DE2D69B}" destId="{CF76508D-6E14-4D02-8D86-5D95E47AA811}" srcOrd="0" destOrd="0" presId="urn:microsoft.com/office/officeart/2005/8/layout/vList2"/>
    <dgm:cxn modelId="{59CF08D4-E06E-4B6C-B92C-B8266D7ED288}" type="presOf" srcId="{EAFE4147-4F1F-4391-8C9E-B89AA29B0FE6}" destId="{249F7EF2-FEF7-46E5-A2C8-CAB7A85949C8}" srcOrd="0" destOrd="0" presId="urn:microsoft.com/office/officeart/2005/8/layout/vList2"/>
    <dgm:cxn modelId="{BBD38831-AE55-4F6D-B3DA-21B6059D1859}" type="presParOf" srcId="{5F7DD8D1-A75D-48DC-B7C9-ECFFC4AD172E}" destId="{CF76508D-6E14-4D02-8D86-5D95E47AA811}" srcOrd="0" destOrd="0" presId="urn:microsoft.com/office/officeart/2005/8/layout/vList2"/>
    <dgm:cxn modelId="{952BFCA2-9B05-4CF2-AF66-AF88A2E73489}" type="presParOf" srcId="{5F7DD8D1-A75D-48DC-B7C9-ECFFC4AD172E}" destId="{8054B9D5-5860-448E-8AB5-529F807418A0}" srcOrd="1" destOrd="0" presId="urn:microsoft.com/office/officeart/2005/8/layout/vList2"/>
    <dgm:cxn modelId="{773E24D2-708F-4929-BBB1-334C02FCC3C4}" type="presParOf" srcId="{5F7DD8D1-A75D-48DC-B7C9-ECFFC4AD172E}" destId="{249F7EF2-FEF7-46E5-A2C8-CAB7A85949C8}"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0BE09CA-E28C-45DF-9F2A-FFC8670DDBD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1DC80DC-CE31-4AF1-AA96-64F2B17D433A}">
      <dgm:prSet phldrT="[Text]"/>
      <dgm:spPr/>
      <dgm:t>
        <a:bodyPr/>
        <a:lstStyle/>
        <a:p>
          <a:r>
            <a:rPr lang="en-US" dirty="0" smtClean="0"/>
            <a:t>Well provisioned (&gt;700 free nodes), public research </a:t>
          </a:r>
          <a:r>
            <a:rPr lang="en-US" dirty="0" err="1" smtClean="0"/>
            <a:t>testbed</a:t>
          </a:r>
          <a:endParaRPr lang="en-US" dirty="0"/>
        </a:p>
      </dgm:t>
    </dgm:pt>
    <dgm:pt modelId="{9633BEDD-6F79-4811-80DA-690D53738D82}" type="parTrans" cxnId="{06C29A8C-5381-46CD-9D0D-401D5CD2E4EA}">
      <dgm:prSet/>
      <dgm:spPr/>
      <dgm:t>
        <a:bodyPr/>
        <a:lstStyle/>
        <a:p>
          <a:endParaRPr lang="en-US"/>
        </a:p>
      </dgm:t>
    </dgm:pt>
    <dgm:pt modelId="{9EA06E78-EE75-4FB5-A2EE-4CE4FD3E946B}" type="sibTrans" cxnId="{06C29A8C-5381-46CD-9D0D-401D5CD2E4EA}">
      <dgm:prSet/>
      <dgm:spPr/>
      <dgm:t>
        <a:bodyPr/>
        <a:lstStyle/>
        <a:p>
          <a:endParaRPr lang="en-US"/>
        </a:p>
      </dgm:t>
    </dgm:pt>
    <dgm:pt modelId="{2EF0D564-6A2A-459A-A8E8-7898C3E4E440}">
      <dgm:prSet phldrT="[Text]"/>
      <dgm:spPr/>
      <dgm:t>
        <a:bodyPr/>
        <a:lstStyle/>
        <a:p>
          <a:r>
            <a:rPr lang="en-US" dirty="0" smtClean="0"/>
            <a:t>NTP synchronized</a:t>
          </a:r>
          <a:endParaRPr lang="en-US" dirty="0"/>
        </a:p>
      </dgm:t>
    </dgm:pt>
    <dgm:pt modelId="{F7AF6ACE-0B9B-461B-A22E-79F3DAD7D393}" type="parTrans" cxnId="{FC172610-1130-48E0-A276-05B7B9675642}">
      <dgm:prSet/>
      <dgm:spPr/>
      <dgm:t>
        <a:bodyPr/>
        <a:lstStyle/>
        <a:p>
          <a:endParaRPr lang="en-US"/>
        </a:p>
      </dgm:t>
    </dgm:pt>
    <dgm:pt modelId="{7303C6A3-3643-48C5-A368-257D81ADCFD6}" type="sibTrans" cxnId="{FC172610-1130-48E0-A276-05B7B9675642}">
      <dgm:prSet/>
      <dgm:spPr/>
      <dgm:t>
        <a:bodyPr/>
        <a:lstStyle/>
        <a:p>
          <a:endParaRPr lang="en-US"/>
        </a:p>
      </dgm:t>
    </dgm:pt>
    <dgm:pt modelId="{763A6580-4CE3-4623-AC60-F7EA3BA983C0}">
      <dgm:prSet phldrT="[Text]"/>
      <dgm:spPr/>
      <dgm:t>
        <a:bodyPr/>
        <a:lstStyle/>
        <a:p>
          <a:r>
            <a:rPr lang="en-US" dirty="0" err="1" smtClean="0"/>
            <a:t>Infiniband</a:t>
          </a:r>
          <a:r>
            <a:rPr lang="en-US" dirty="0" smtClean="0"/>
            <a:t> network fabric</a:t>
          </a:r>
          <a:endParaRPr lang="en-US" dirty="0"/>
        </a:p>
      </dgm:t>
    </dgm:pt>
    <dgm:pt modelId="{6A40B6CC-423E-4960-98EB-77DB8203E4BD}" type="parTrans" cxnId="{395D05DD-910A-4DD6-AFBA-A38F2485B4C3}">
      <dgm:prSet/>
      <dgm:spPr/>
      <dgm:t>
        <a:bodyPr/>
        <a:lstStyle/>
        <a:p>
          <a:endParaRPr lang="en-US"/>
        </a:p>
      </dgm:t>
    </dgm:pt>
    <dgm:pt modelId="{966C8A97-9124-47B4-A9C1-B3DF7E44C753}" type="sibTrans" cxnId="{395D05DD-910A-4DD6-AFBA-A38F2485B4C3}">
      <dgm:prSet/>
      <dgm:spPr/>
      <dgm:t>
        <a:bodyPr/>
        <a:lstStyle/>
        <a:p>
          <a:endParaRPr lang="en-US"/>
        </a:p>
      </dgm:t>
    </dgm:pt>
    <dgm:pt modelId="{BD7D2DCC-4AE8-4C53-AD2E-117F8E76D21C}">
      <dgm:prSet phldrT="[Text]"/>
      <dgm:spPr/>
      <dgm:t>
        <a:bodyPr/>
        <a:lstStyle/>
        <a:p>
          <a:r>
            <a:rPr lang="en-US" dirty="0" smtClean="0"/>
            <a:t>NS file based</a:t>
          </a:r>
          <a:endParaRPr lang="en-US" dirty="0"/>
        </a:p>
      </dgm:t>
    </dgm:pt>
    <dgm:pt modelId="{2149B0D3-11A6-40A9-8453-133CBE11BD54}" type="parTrans" cxnId="{B5880D08-BCEF-465F-A62C-2B2BE0FB61EA}">
      <dgm:prSet/>
      <dgm:spPr/>
      <dgm:t>
        <a:bodyPr/>
        <a:lstStyle/>
        <a:p>
          <a:endParaRPr lang="en-US"/>
        </a:p>
      </dgm:t>
    </dgm:pt>
    <dgm:pt modelId="{20905966-F0C5-4BAE-8578-67E69A3FFAC6}" type="sibTrans" cxnId="{B5880D08-BCEF-465F-A62C-2B2BE0FB61EA}">
      <dgm:prSet/>
      <dgm:spPr/>
      <dgm:t>
        <a:bodyPr/>
        <a:lstStyle/>
        <a:p>
          <a:endParaRPr lang="en-US"/>
        </a:p>
      </dgm:t>
    </dgm:pt>
    <dgm:pt modelId="{0E44B5A1-EAEE-40E0-B26C-23EC2AA080A7}">
      <dgm:prSet phldrT="[Text]"/>
      <dgm:spPr/>
      <dgm:t>
        <a:bodyPr/>
        <a:lstStyle/>
        <a:p>
          <a:r>
            <a:rPr lang="en-US" dirty="0" smtClean="0"/>
            <a:t>Possible to snapshot disk images (custom OS + 3</a:t>
          </a:r>
          <a:r>
            <a:rPr lang="en-US" baseline="30000" dirty="0" smtClean="0"/>
            <a:t>rd</a:t>
          </a:r>
          <a:r>
            <a:rPr lang="en-US" dirty="0" smtClean="0"/>
            <a:t> party modules)</a:t>
          </a:r>
          <a:endParaRPr lang="en-US" dirty="0"/>
        </a:p>
      </dgm:t>
    </dgm:pt>
    <dgm:pt modelId="{BA7669D3-B72F-439E-BBCD-181F1E60824E}" type="parTrans" cxnId="{99FA59F9-D7ED-47DE-97D7-C0955FE6B0CC}">
      <dgm:prSet/>
      <dgm:spPr/>
      <dgm:t>
        <a:bodyPr/>
        <a:lstStyle/>
        <a:p>
          <a:endParaRPr lang="en-US"/>
        </a:p>
      </dgm:t>
    </dgm:pt>
    <dgm:pt modelId="{B7718ACC-78EE-4D66-A42C-595F9621E0E5}" type="sibTrans" cxnId="{99FA59F9-D7ED-47DE-97D7-C0955FE6B0CC}">
      <dgm:prSet/>
      <dgm:spPr/>
      <dgm:t>
        <a:bodyPr/>
        <a:lstStyle/>
        <a:p>
          <a:endParaRPr lang="en-US"/>
        </a:p>
      </dgm:t>
    </dgm:pt>
    <dgm:pt modelId="{9BA8989F-2507-416C-A1C9-3C6ED633C613}">
      <dgm:prSet phldrT="[Text]"/>
      <dgm:spPr/>
      <dgm:t>
        <a:bodyPr/>
        <a:lstStyle/>
        <a:p>
          <a:r>
            <a:rPr lang="en-US" dirty="0" smtClean="0"/>
            <a:t>OPS node only node with Internet access, data shuttle point</a:t>
          </a:r>
          <a:endParaRPr lang="en-US" dirty="0"/>
        </a:p>
      </dgm:t>
    </dgm:pt>
    <dgm:pt modelId="{CC4CB93E-FFB6-4249-8E79-E3A87AE2CF32}" type="parTrans" cxnId="{FDAF9B58-BA1F-4BB5-8FFA-D22AE576B0E4}">
      <dgm:prSet/>
      <dgm:spPr/>
      <dgm:t>
        <a:bodyPr/>
        <a:lstStyle/>
        <a:p>
          <a:endParaRPr lang="en-US"/>
        </a:p>
      </dgm:t>
    </dgm:pt>
    <dgm:pt modelId="{F21C311E-C980-492E-B975-FF40297EA394}" type="sibTrans" cxnId="{FDAF9B58-BA1F-4BB5-8FFA-D22AE576B0E4}">
      <dgm:prSet/>
      <dgm:spPr/>
      <dgm:t>
        <a:bodyPr/>
        <a:lstStyle/>
        <a:p>
          <a:endParaRPr lang="en-US"/>
        </a:p>
      </dgm:t>
    </dgm:pt>
    <dgm:pt modelId="{65A05BA6-058B-4093-B3C8-3FA1FE013E4E}" type="pres">
      <dgm:prSet presAssocID="{D0BE09CA-E28C-45DF-9F2A-FFC8670DDBDF}" presName="linear" presStyleCnt="0">
        <dgm:presLayoutVars>
          <dgm:animLvl val="lvl"/>
          <dgm:resizeHandles val="exact"/>
        </dgm:presLayoutVars>
      </dgm:prSet>
      <dgm:spPr/>
      <dgm:t>
        <a:bodyPr/>
        <a:lstStyle/>
        <a:p>
          <a:endParaRPr lang="en-US"/>
        </a:p>
      </dgm:t>
    </dgm:pt>
    <dgm:pt modelId="{434AE77E-DB86-4FB8-9498-5749A9FF22EA}" type="pres">
      <dgm:prSet presAssocID="{21DC80DC-CE31-4AF1-AA96-64F2B17D433A}" presName="parentText" presStyleLbl="node1" presStyleIdx="0" presStyleCnt="6">
        <dgm:presLayoutVars>
          <dgm:chMax val="0"/>
          <dgm:bulletEnabled val="1"/>
        </dgm:presLayoutVars>
      </dgm:prSet>
      <dgm:spPr/>
      <dgm:t>
        <a:bodyPr/>
        <a:lstStyle/>
        <a:p>
          <a:endParaRPr lang="en-US"/>
        </a:p>
      </dgm:t>
    </dgm:pt>
    <dgm:pt modelId="{1B8CBC0C-3E04-4100-89B0-FFC5E5488559}" type="pres">
      <dgm:prSet presAssocID="{9EA06E78-EE75-4FB5-A2EE-4CE4FD3E946B}" presName="spacer" presStyleCnt="0"/>
      <dgm:spPr/>
    </dgm:pt>
    <dgm:pt modelId="{F455C9D9-077F-4363-B824-90910C780DDF}" type="pres">
      <dgm:prSet presAssocID="{763A6580-4CE3-4623-AC60-F7EA3BA983C0}" presName="parentText" presStyleLbl="node1" presStyleIdx="1" presStyleCnt="6">
        <dgm:presLayoutVars>
          <dgm:chMax val="0"/>
          <dgm:bulletEnabled val="1"/>
        </dgm:presLayoutVars>
      </dgm:prSet>
      <dgm:spPr/>
      <dgm:t>
        <a:bodyPr/>
        <a:lstStyle/>
        <a:p>
          <a:endParaRPr lang="en-US"/>
        </a:p>
      </dgm:t>
    </dgm:pt>
    <dgm:pt modelId="{6F123A55-9E3E-4CA7-AABB-C3EF480DF9B2}" type="pres">
      <dgm:prSet presAssocID="{966C8A97-9124-47B4-A9C1-B3DF7E44C753}" presName="spacer" presStyleCnt="0"/>
      <dgm:spPr/>
    </dgm:pt>
    <dgm:pt modelId="{5FF55403-271A-4BC1-A7F8-B0102DDB0593}" type="pres">
      <dgm:prSet presAssocID="{BD7D2DCC-4AE8-4C53-AD2E-117F8E76D21C}" presName="parentText" presStyleLbl="node1" presStyleIdx="2" presStyleCnt="6">
        <dgm:presLayoutVars>
          <dgm:chMax val="0"/>
          <dgm:bulletEnabled val="1"/>
        </dgm:presLayoutVars>
      </dgm:prSet>
      <dgm:spPr/>
      <dgm:t>
        <a:bodyPr/>
        <a:lstStyle/>
        <a:p>
          <a:endParaRPr lang="en-US"/>
        </a:p>
      </dgm:t>
    </dgm:pt>
    <dgm:pt modelId="{799970B0-7CB6-40DD-A899-1F54454CABEC}" type="pres">
      <dgm:prSet presAssocID="{20905966-F0C5-4BAE-8578-67E69A3FFAC6}" presName="spacer" presStyleCnt="0"/>
      <dgm:spPr/>
    </dgm:pt>
    <dgm:pt modelId="{90875215-C58E-4117-8498-42A5FF7DB6BA}" type="pres">
      <dgm:prSet presAssocID="{0E44B5A1-EAEE-40E0-B26C-23EC2AA080A7}" presName="parentText" presStyleLbl="node1" presStyleIdx="3" presStyleCnt="6">
        <dgm:presLayoutVars>
          <dgm:chMax val="0"/>
          <dgm:bulletEnabled val="1"/>
        </dgm:presLayoutVars>
      </dgm:prSet>
      <dgm:spPr/>
      <dgm:t>
        <a:bodyPr/>
        <a:lstStyle/>
        <a:p>
          <a:endParaRPr lang="en-US"/>
        </a:p>
      </dgm:t>
    </dgm:pt>
    <dgm:pt modelId="{51357EC3-8E2E-4866-8C9E-6219FBF4D02E}" type="pres">
      <dgm:prSet presAssocID="{B7718ACC-78EE-4D66-A42C-595F9621E0E5}" presName="spacer" presStyleCnt="0"/>
      <dgm:spPr/>
    </dgm:pt>
    <dgm:pt modelId="{65ACB61E-593D-402C-BA6E-FA5D186D0DC7}" type="pres">
      <dgm:prSet presAssocID="{2EF0D564-6A2A-459A-A8E8-7898C3E4E440}" presName="parentText" presStyleLbl="node1" presStyleIdx="4" presStyleCnt="6">
        <dgm:presLayoutVars>
          <dgm:chMax val="0"/>
          <dgm:bulletEnabled val="1"/>
        </dgm:presLayoutVars>
      </dgm:prSet>
      <dgm:spPr/>
      <dgm:t>
        <a:bodyPr/>
        <a:lstStyle/>
        <a:p>
          <a:endParaRPr lang="en-US"/>
        </a:p>
      </dgm:t>
    </dgm:pt>
    <dgm:pt modelId="{A4743DC5-9736-4E4C-856A-74A73987C20C}" type="pres">
      <dgm:prSet presAssocID="{7303C6A3-3643-48C5-A368-257D81ADCFD6}" presName="spacer" presStyleCnt="0"/>
      <dgm:spPr/>
    </dgm:pt>
    <dgm:pt modelId="{64A98772-AB6D-41D4-A934-9C71C68CD370}" type="pres">
      <dgm:prSet presAssocID="{9BA8989F-2507-416C-A1C9-3C6ED633C613}" presName="parentText" presStyleLbl="node1" presStyleIdx="5" presStyleCnt="6">
        <dgm:presLayoutVars>
          <dgm:chMax val="0"/>
          <dgm:bulletEnabled val="1"/>
        </dgm:presLayoutVars>
      </dgm:prSet>
      <dgm:spPr/>
      <dgm:t>
        <a:bodyPr/>
        <a:lstStyle/>
        <a:p>
          <a:endParaRPr lang="en-US"/>
        </a:p>
      </dgm:t>
    </dgm:pt>
  </dgm:ptLst>
  <dgm:cxnLst>
    <dgm:cxn modelId="{06C29A8C-5381-46CD-9D0D-401D5CD2E4EA}" srcId="{D0BE09CA-E28C-45DF-9F2A-FFC8670DDBDF}" destId="{21DC80DC-CE31-4AF1-AA96-64F2B17D433A}" srcOrd="0" destOrd="0" parTransId="{9633BEDD-6F79-4811-80DA-690D53738D82}" sibTransId="{9EA06E78-EE75-4FB5-A2EE-4CE4FD3E946B}"/>
    <dgm:cxn modelId="{FDAF9B58-BA1F-4BB5-8FFA-D22AE576B0E4}" srcId="{D0BE09CA-E28C-45DF-9F2A-FFC8670DDBDF}" destId="{9BA8989F-2507-416C-A1C9-3C6ED633C613}" srcOrd="5" destOrd="0" parTransId="{CC4CB93E-FFB6-4249-8E79-E3A87AE2CF32}" sibTransId="{F21C311E-C980-492E-B975-FF40297EA394}"/>
    <dgm:cxn modelId="{56CC736B-CF2C-4039-91A7-9710363E92DA}" type="presOf" srcId="{BD7D2DCC-4AE8-4C53-AD2E-117F8E76D21C}" destId="{5FF55403-271A-4BC1-A7F8-B0102DDB0593}" srcOrd="0" destOrd="0" presId="urn:microsoft.com/office/officeart/2005/8/layout/vList2"/>
    <dgm:cxn modelId="{32F3B133-5B4B-4CDE-AF2C-554368F19A8C}" type="presOf" srcId="{9BA8989F-2507-416C-A1C9-3C6ED633C613}" destId="{64A98772-AB6D-41D4-A934-9C71C68CD370}" srcOrd="0" destOrd="0" presId="urn:microsoft.com/office/officeart/2005/8/layout/vList2"/>
    <dgm:cxn modelId="{481BA321-6DFE-4CBA-B7CA-83DF7CD1D32C}" type="presOf" srcId="{763A6580-4CE3-4623-AC60-F7EA3BA983C0}" destId="{F455C9D9-077F-4363-B824-90910C780DDF}" srcOrd="0" destOrd="0" presId="urn:microsoft.com/office/officeart/2005/8/layout/vList2"/>
    <dgm:cxn modelId="{99FA59F9-D7ED-47DE-97D7-C0955FE6B0CC}" srcId="{D0BE09CA-E28C-45DF-9F2A-FFC8670DDBDF}" destId="{0E44B5A1-EAEE-40E0-B26C-23EC2AA080A7}" srcOrd="3" destOrd="0" parTransId="{BA7669D3-B72F-439E-BBCD-181F1E60824E}" sibTransId="{B7718ACC-78EE-4D66-A42C-595F9621E0E5}"/>
    <dgm:cxn modelId="{226F2636-E1BA-4A3D-8D61-A39BB667EA15}" type="presOf" srcId="{0E44B5A1-EAEE-40E0-B26C-23EC2AA080A7}" destId="{90875215-C58E-4117-8498-42A5FF7DB6BA}" srcOrd="0" destOrd="0" presId="urn:microsoft.com/office/officeart/2005/8/layout/vList2"/>
    <dgm:cxn modelId="{97F5AD50-D6E4-4F82-8728-FE83DB7799EB}" type="presOf" srcId="{2EF0D564-6A2A-459A-A8E8-7898C3E4E440}" destId="{65ACB61E-593D-402C-BA6E-FA5D186D0DC7}" srcOrd="0" destOrd="0" presId="urn:microsoft.com/office/officeart/2005/8/layout/vList2"/>
    <dgm:cxn modelId="{B5880D08-BCEF-465F-A62C-2B2BE0FB61EA}" srcId="{D0BE09CA-E28C-45DF-9F2A-FFC8670DDBDF}" destId="{BD7D2DCC-4AE8-4C53-AD2E-117F8E76D21C}" srcOrd="2" destOrd="0" parTransId="{2149B0D3-11A6-40A9-8453-133CBE11BD54}" sibTransId="{20905966-F0C5-4BAE-8578-67E69A3FFAC6}"/>
    <dgm:cxn modelId="{400839E7-B9BC-4C8F-86EF-615908E3C41A}" type="presOf" srcId="{21DC80DC-CE31-4AF1-AA96-64F2B17D433A}" destId="{434AE77E-DB86-4FB8-9498-5749A9FF22EA}" srcOrd="0" destOrd="0" presId="urn:microsoft.com/office/officeart/2005/8/layout/vList2"/>
    <dgm:cxn modelId="{C48811B9-62C2-422D-9FDF-030C933DA760}" type="presOf" srcId="{D0BE09CA-E28C-45DF-9F2A-FFC8670DDBDF}" destId="{65A05BA6-058B-4093-B3C8-3FA1FE013E4E}" srcOrd="0" destOrd="0" presId="urn:microsoft.com/office/officeart/2005/8/layout/vList2"/>
    <dgm:cxn modelId="{FC172610-1130-48E0-A276-05B7B9675642}" srcId="{D0BE09CA-E28C-45DF-9F2A-FFC8670DDBDF}" destId="{2EF0D564-6A2A-459A-A8E8-7898C3E4E440}" srcOrd="4" destOrd="0" parTransId="{F7AF6ACE-0B9B-461B-A22E-79F3DAD7D393}" sibTransId="{7303C6A3-3643-48C5-A368-257D81ADCFD6}"/>
    <dgm:cxn modelId="{395D05DD-910A-4DD6-AFBA-A38F2485B4C3}" srcId="{D0BE09CA-E28C-45DF-9F2A-FFC8670DDBDF}" destId="{763A6580-4CE3-4623-AC60-F7EA3BA983C0}" srcOrd="1" destOrd="0" parTransId="{6A40B6CC-423E-4960-98EB-77DB8203E4BD}" sibTransId="{966C8A97-9124-47B4-A9C1-B3DF7E44C753}"/>
    <dgm:cxn modelId="{6A66CF4A-8419-4E61-8616-700D9A1377B6}" type="presParOf" srcId="{65A05BA6-058B-4093-B3C8-3FA1FE013E4E}" destId="{434AE77E-DB86-4FB8-9498-5749A9FF22EA}" srcOrd="0" destOrd="0" presId="urn:microsoft.com/office/officeart/2005/8/layout/vList2"/>
    <dgm:cxn modelId="{1FEC1A73-F9BD-466A-8E2C-C77C1F2EDC73}" type="presParOf" srcId="{65A05BA6-058B-4093-B3C8-3FA1FE013E4E}" destId="{1B8CBC0C-3E04-4100-89B0-FFC5E5488559}" srcOrd="1" destOrd="0" presId="urn:microsoft.com/office/officeart/2005/8/layout/vList2"/>
    <dgm:cxn modelId="{CAA1A478-8310-443C-A0F7-DD040B622E98}" type="presParOf" srcId="{65A05BA6-058B-4093-B3C8-3FA1FE013E4E}" destId="{F455C9D9-077F-4363-B824-90910C780DDF}" srcOrd="2" destOrd="0" presId="urn:microsoft.com/office/officeart/2005/8/layout/vList2"/>
    <dgm:cxn modelId="{3A5BEF0C-1972-4322-B4F6-70DF71930739}" type="presParOf" srcId="{65A05BA6-058B-4093-B3C8-3FA1FE013E4E}" destId="{6F123A55-9E3E-4CA7-AABB-C3EF480DF9B2}" srcOrd="3" destOrd="0" presId="urn:microsoft.com/office/officeart/2005/8/layout/vList2"/>
    <dgm:cxn modelId="{7BF59154-CB07-47A9-B38B-2AF377AB620C}" type="presParOf" srcId="{65A05BA6-058B-4093-B3C8-3FA1FE013E4E}" destId="{5FF55403-271A-4BC1-A7F8-B0102DDB0593}" srcOrd="4" destOrd="0" presId="urn:microsoft.com/office/officeart/2005/8/layout/vList2"/>
    <dgm:cxn modelId="{9FE7E558-06BA-4A72-A9E0-06BA47E390B0}" type="presParOf" srcId="{65A05BA6-058B-4093-B3C8-3FA1FE013E4E}" destId="{799970B0-7CB6-40DD-A899-1F54454CABEC}" srcOrd="5" destOrd="0" presId="urn:microsoft.com/office/officeart/2005/8/layout/vList2"/>
    <dgm:cxn modelId="{EB6A47F0-1688-4369-862C-1A75C30C4BEB}" type="presParOf" srcId="{65A05BA6-058B-4093-B3C8-3FA1FE013E4E}" destId="{90875215-C58E-4117-8498-42A5FF7DB6BA}" srcOrd="6" destOrd="0" presId="urn:microsoft.com/office/officeart/2005/8/layout/vList2"/>
    <dgm:cxn modelId="{2E3A1C08-3783-47E6-951F-3D4931F6C8A1}" type="presParOf" srcId="{65A05BA6-058B-4093-B3C8-3FA1FE013E4E}" destId="{51357EC3-8E2E-4866-8C9E-6219FBF4D02E}" srcOrd="7" destOrd="0" presId="urn:microsoft.com/office/officeart/2005/8/layout/vList2"/>
    <dgm:cxn modelId="{DC8465FB-94F7-4EB3-A617-93C8690D0BD2}" type="presParOf" srcId="{65A05BA6-058B-4093-B3C8-3FA1FE013E4E}" destId="{65ACB61E-593D-402C-BA6E-FA5D186D0DC7}" srcOrd="8" destOrd="0" presId="urn:microsoft.com/office/officeart/2005/8/layout/vList2"/>
    <dgm:cxn modelId="{A81858A4-B3C4-4EA4-A789-23377D686583}" type="presParOf" srcId="{65A05BA6-058B-4093-B3C8-3FA1FE013E4E}" destId="{A4743DC5-9736-4E4C-856A-74A73987C20C}" srcOrd="9" destOrd="0" presId="urn:microsoft.com/office/officeart/2005/8/layout/vList2"/>
    <dgm:cxn modelId="{6AEF6399-3964-4CC5-BF3C-FBE6197FAE5B}" type="presParOf" srcId="{65A05BA6-058B-4093-B3C8-3FA1FE013E4E}" destId="{64A98772-AB6D-41D4-A934-9C71C68CD370}"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E816529-FED8-463D-89B6-5EC35621A47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BE3F0B9-A230-4F34-8BF2-EF145E85BC2A}">
      <dgm:prSet phldrT="[Text]"/>
      <dgm:spPr/>
      <dgm:t>
        <a:bodyPr/>
        <a:lstStyle/>
        <a:p>
          <a:r>
            <a:rPr lang="en-US" dirty="0" smtClean="0"/>
            <a:t>Convergence time of single </a:t>
          </a:r>
          <a:r>
            <a:rPr lang="en-US" dirty="0" err="1" smtClean="0"/>
            <a:t>Paxos</a:t>
          </a:r>
          <a:r>
            <a:rPr lang="en-US" dirty="0" smtClean="0"/>
            <a:t> round ~1 in-clique RTT</a:t>
          </a:r>
          <a:endParaRPr lang="en-US" dirty="0"/>
        </a:p>
      </dgm:t>
    </dgm:pt>
    <dgm:pt modelId="{B07F8718-C91F-478F-AFD8-0E770FF6A842}" type="parTrans" cxnId="{3BC6EFC1-68B7-4952-94F9-0AED05E4E67A}">
      <dgm:prSet/>
      <dgm:spPr/>
      <dgm:t>
        <a:bodyPr/>
        <a:lstStyle/>
        <a:p>
          <a:endParaRPr lang="en-US"/>
        </a:p>
      </dgm:t>
    </dgm:pt>
    <dgm:pt modelId="{C4894B6B-730A-43F0-8389-996794851656}" type="sibTrans" cxnId="{3BC6EFC1-68B7-4952-94F9-0AED05E4E67A}">
      <dgm:prSet/>
      <dgm:spPr/>
      <dgm:t>
        <a:bodyPr/>
        <a:lstStyle/>
        <a:p>
          <a:endParaRPr lang="en-US"/>
        </a:p>
      </dgm:t>
    </dgm:pt>
    <dgm:pt modelId="{CC1F8EF3-1C04-4E25-BDEE-CEB233DE2393}">
      <dgm:prSet phldrT="[Text]"/>
      <dgm:spPr/>
      <dgm:t>
        <a:bodyPr/>
        <a:lstStyle/>
        <a:p>
          <a:r>
            <a:rPr lang="en-US" dirty="0" smtClean="0"/>
            <a:t>Client end to end latency = </a:t>
          </a:r>
          <a:r>
            <a:rPr lang="en-US" dirty="0" err="1" smtClean="0"/>
            <a:t>Paxos</a:t>
          </a:r>
          <a:r>
            <a:rPr lang="en-US" dirty="0" smtClean="0"/>
            <a:t> round latency + 1RTT link delay + service time (code + DB access)</a:t>
          </a:r>
          <a:endParaRPr lang="en-US" dirty="0"/>
        </a:p>
      </dgm:t>
    </dgm:pt>
    <dgm:pt modelId="{11596FEB-4190-4EC8-A4CD-BEDA3BB52CA6}" type="parTrans" cxnId="{BAC1B37B-73E3-4521-84F0-0D760428A4DE}">
      <dgm:prSet/>
      <dgm:spPr/>
      <dgm:t>
        <a:bodyPr/>
        <a:lstStyle/>
        <a:p>
          <a:endParaRPr lang="en-US"/>
        </a:p>
      </dgm:t>
    </dgm:pt>
    <dgm:pt modelId="{A8A8D772-5A86-4424-B3E6-D078831CFA89}" type="sibTrans" cxnId="{BAC1B37B-73E3-4521-84F0-0D760428A4DE}">
      <dgm:prSet/>
      <dgm:spPr/>
      <dgm:t>
        <a:bodyPr/>
        <a:lstStyle/>
        <a:p>
          <a:endParaRPr lang="en-US"/>
        </a:p>
      </dgm:t>
    </dgm:pt>
    <dgm:pt modelId="{8F28B644-4B8C-46B1-81EB-A05ABE5B1544}" type="pres">
      <dgm:prSet presAssocID="{7E816529-FED8-463D-89B6-5EC35621A47A}" presName="linear" presStyleCnt="0">
        <dgm:presLayoutVars>
          <dgm:animLvl val="lvl"/>
          <dgm:resizeHandles val="exact"/>
        </dgm:presLayoutVars>
      </dgm:prSet>
      <dgm:spPr/>
      <dgm:t>
        <a:bodyPr/>
        <a:lstStyle/>
        <a:p>
          <a:endParaRPr lang="en-US"/>
        </a:p>
      </dgm:t>
    </dgm:pt>
    <dgm:pt modelId="{40D48F7A-F43B-4531-9967-69A1BCD791C8}" type="pres">
      <dgm:prSet presAssocID="{ABE3F0B9-A230-4F34-8BF2-EF145E85BC2A}" presName="parentText" presStyleLbl="node1" presStyleIdx="0" presStyleCnt="2">
        <dgm:presLayoutVars>
          <dgm:chMax val="0"/>
          <dgm:bulletEnabled val="1"/>
        </dgm:presLayoutVars>
      </dgm:prSet>
      <dgm:spPr/>
      <dgm:t>
        <a:bodyPr/>
        <a:lstStyle/>
        <a:p>
          <a:endParaRPr lang="en-US"/>
        </a:p>
      </dgm:t>
    </dgm:pt>
    <dgm:pt modelId="{58D0FBE6-2115-4B9C-BB4E-E619843E8A98}" type="pres">
      <dgm:prSet presAssocID="{C4894B6B-730A-43F0-8389-996794851656}" presName="spacer" presStyleCnt="0"/>
      <dgm:spPr/>
    </dgm:pt>
    <dgm:pt modelId="{64EED991-DB90-4C77-839D-0A0621BB127D}" type="pres">
      <dgm:prSet presAssocID="{CC1F8EF3-1C04-4E25-BDEE-CEB233DE2393}" presName="parentText" presStyleLbl="node1" presStyleIdx="1" presStyleCnt="2">
        <dgm:presLayoutVars>
          <dgm:chMax val="0"/>
          <dgm:bulletEnabled val="1"/>
        </dgm:presLayoutVars>
      </dgm:prSet>
      <dgm:spPr/>
      <dgm:t>
        <a:bodyPr/>
        <a:lstStyle/>
        <a:p>
          <a:endParaRPr lang="en-US"/>
        </a:p>
      </dgm:t>
    </dgm:pt>
  </dgm:ptLst>
  <dgm:cxnLst>
    <dgm:cxn modelId="{DB0A51BA-9099-4DA7-AC55-64C617FA9040}" type="presOf" srcId="{CC1F8EF3-1C04-4E25-BDEE-CEB233DE2393}" destId="{64EED991-DB90-4C77-839D-0A0621BB127D}" srcOrd="0" destOrd="0" presId="urn:microsoft.com/office/officeart/2005/8/layout/vList2"/>
    <dgm:cxn modelId="{B2EFAEAE-5F4D-4771-920D-C11706B6A1FC}" type="presOf" srcId="{7E816529-FED8-463D-89B6-5EC35621A47A}" destId="{8F28B644-4B8C-46B1-81EB-A05ABE5B1544}" srcOrd="0" destOrd="0" presId="urn:microsoft.com/office/officeart/2005/8/layout/vList2"/>
    <dgm:cxn modelId="{3BC6EFC1-68B7-4952-94F9-0AED05E4E67A}" srcId="{7E816529-FED8-463D-89B6-5EC35621A47A}" destId="{ABE3F0B9-A230-4F34-8BF2-EF145E85BC2A}" srcOrd="0" destOrd="0" parTransId="{B07F8718-C91F-478F-AFD8-0E770FF6A842}" sibTransId="{C4894B6B-730A-43F0-8389-996794851656}"/>
    <dgm:cxn modelId="{BAC1B37B-73E3-4521-84F0-0D760428A4DE}" srcId="{7E816529-FED8-463D-89B6-5EC35621A47A}" destId="{CC1F8EF3-1C04-4E25-BDEE-CEB233DE2393}" srcOrd="1" destOrd="0" parTransId="{11596FEB-4190-4EC8-A4CD-BEDA3BB52CA6}" sibTransId="{A8A8D772-5A86-4424-B3E6-D078831CFA89}"/>
    <dgm:cxn modelId="{D33709DE-9E4B-4279-8359-FC9CB474DA49}" type="presOf" srcId="{ABE3F0B9-A230-4F34-8BF2-EF145E85BC2A}" destId="{40D48F7A-F43B-4531-9967-69A1BCD791C8}" srcOrd="0" destOrd="0" presId="urn:microsoft.com/office/officeart/2005/8/layout/vList2"/>
    <dgm:cxn modelId="{96D8D644-4346-4D5C-BEC2-079279ADBF57}" type="presParOf" srcId="{8F28B644-4B8C-46B1-81EB-A05ABE5B1544}" destId="{40D48F7A-F43B-4531-9967-69A1BCD791C8}" srcOrd="0" destOrd="0" presId="urn:microsoft.com/office/officeart/2005/8/layout/vList2"/>
    <dgm:cxn modelId="{2378B840-81AC-4D21-9112-2B0B73D21F6A}" type="presParOf" srcId="{8F28B644-4B8C-46B1-81EB-A05ABE5B1544}" destId="{58D0FBE6-2115-4B9C-BB4E-E619843E8A98}" srcOrd="1" destOrd="0" presId="urn:microsoft.com/office/officeart/2005/8/layout/vList2"/>
    <dgm:cxn modelId="{2E69A543-CFFD-476A-BADA-63B19F048BE2}" type="presParOf" srcId="{8F28B644-4B8C-46B1-81EB-A05ABE5B1544}" destId="{64EED991-DB90-4C77-839D-0A0621BB127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35E793-0459-4651-8DEB-E8C507FEA313}">
      <dsp:nvSpPr>
        <dsp:cNvPr id="0" name=""/>
        <dsp:cNvSpPr/>
      </dsp:nvSpPr>
      <dsp:spPr>
        <a:xfrm>
          <a:off x="0" y="0"/>
          <a:ext cx="8305800" cy="106042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smtClean="0"/>
            <a:t>Design and Implementation for updating directories in cloud storage </a:t>
          </a:r>
          <a:r>
            <a:rPr lang="en-US" sz="2600" kern="1200" dirty="0" smtClean="0"/>
            <a:t>properly</a:t>
          </a:r>
          <a:endParaRPr lang="en-US" sz="2600" kern="1200" dirty="0"/>
        </a:p>
      </dsp:txBody>
      <dsp:txXfrm>
        <a:off x="51766" y="51766"/>
        <a:ext cx="8202268" cy="956891"/>
      </dsp:txXfrm>
    </dsp:sp>
    <dsp:sp modelId="{55AAE764-617F-47F7-93D0-97B67C5F19BB}">
      <dsp:nvSpPr>
        <dsp:cNvPr id="0" name=""/>
        <dsp:cNvSpPr/>
      </dsp:nvSpPr>
      <dsp:spPr>
        <a:xfrm>
          <a:off x="0" y="1060671"/>
          <a:ext cx="8305800" cy="64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709"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Open sourced: github.com/</a:t>
          </a:r>
          <a:r>
            <a:rPr lang="en-US" sz="2000" kern="1200" dirty="0" err="1" smtClean="0"/>
            <a:t>Slania</a:t>
          </a:r>
          <a:r>
            <a:rPr lang="en-US" sz="2000" kern="1200" dirty="0" smtClean="0"/>
            <a:t>/JPaxos-1</a:t>
          </a:r>
          <a:endParaRPr lang="en-US" sz="2000" kern="1200" dirty="0"/>
        </a:p>
      </dsp:txBody>
      <dsp:txXfrm>
        <a:off x="0" y="1060671"/>
        <a:ext cx="8305800" cy="645840"/>
      </dsp:txXfrm>
    </dsp:sp>
    <dsp:sp modelId="{21EEE1A2-C4F8-4B87-A80C-88FC25C62477}">
      <dsp:nvSpPr>
        <dsp:cNvPr id="0" name=""/>
        <dsp:cNvSpPr/>
      </dsp:nvSpPr>
      <dsp:spPr>
        <a:xfrm>
          <a:off x="0" y="1706511"/>
          <a:ext cx="8305800" cy="11501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smtClean="0"/>
            <a:t>Instrumentation and evaluation of system in emulated WAN setting</a:t>
          </a:r>
          <a:endParaRPr lang="en-US" sz="2600" kern="1200" dirty="0"/>
        </a:p>
      </dsp:txBody>
      <dsp:txXfrm>
        <a:off x="56145" y="1762656"/>
        <a:ext cx="8193510" cy="1037842"/>
      </dsp:txXfrm>
    </dsp:sp>
    <dsp:sp modelId="{65CC77E9-9FC4-4C8C-96EC-E358D05FBD6A}">
      <dsp:nvSpPr>
        <dsp:cNvPr id="0" name=""/>
        <dsp:cNvSpPr/>
      </dsp:nvSpPr>
      <dsp:spPr>
        <a:xfrm>
          <a:off x="0" y="2856644"/>
          <a:ext cx="8305800" cy="1029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709"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Using open source </a:t>
          </a:r>
          <a:r>
            <a:rPr lang="en-US" sz="2000" kern="1200" dirty="0" err="1" smtClean="0"/>
            <a:t>Paxos</a:t>
          </a:r>
          <a:r>
            <a:rPr lang="en-US" sz="2000" kern="1200" dirty="0" smtClean="0"/>
            <a:t> implementation </a:t>
          </a:r>
          <a:r>
            <a:rPr lang="en-US" sz="2000" kern="1200" dirty="0" err="1" smtClean="0"/>
            <a:t>JPaxos</a:t>
          </a:r>
          <a:endParaRPr lang="en-US" sz="2000" kern="1200" dirty="0"/>
        </a:p>
        <a:p>
          <a:pPr marL="228600" lvl="1" indent="-228600" algn="l" defTabSz="889000">
            <a:lnSpc>
              <a:spcPct val="90000"/>
            </a:lnSpc>
            <a:spcBef>
              <a:spcPct val="0"/>
            </a:spcBef>
            <a:spcAft>
              <a:spcPct val="20000"/>
            </a:spcAft>
            <a:buChar char="••"/>
          </a:pPr>
          <a:r>
            <a:rPr lang="en-US" sz="2000" kern="1200" dirty="0" smtClean="0"/>
            <a:t>Tested on public research </a:t>
          </a:r>
          <a:r>
            <a:rPr lang="en-US" sz="2000" kern="1200" dirty="0" err="1" smtClean="0"/>
            <a:t>testbed</a:t>
          </a:r>
          <a:r>
            <a:rPr lang="en-US" sz="2000" kern="1200" dirty="0" smtClean="0"/>
            <a:t>, </a:t>
          </a:r>
          <a:r>
            <a:rPr lang="en-US" sz="2000" kern="1200" dirty="0" err="1" smtClean="0"/>
            <a:t>PRObE</a:t>
          </a:r>
          <a:endParaRPr lang="en-US" sz="2000" kern="1200" dirty="0"/>
        </a:p>
      </dsp:txBody>
      <dsp:txXfrm>
        <a:off x="0" y="2856644"/>
        <a:ext cx="8305800" cy="10293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33C8FD-438C-4CC0-B921-FDBD69F5A2A0}">
      <dsp:nvSpPr>
        <dsp:cNvPr id="0" name=""/>
        <dsp:cNvSpPr/>
      </dsp:nvSpPr>
      <dsp:spPr>
        <a:xfrm>
          <a:off x="0" y="6321"/>
          <a:ext cx="8229600" cy="8634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n-US" sz="3600" kern="1200" dirty="0" smtClean="0"/>
            <a:t>A well-known consensus algorithm.</a:t>
          </a:r>
          <a:endParaRPr lang="en-US" sz="3600" kern="1200" dirty="0"/>
        </a:p>
      </dsp:txBody>
      <dsp:txXfrm>
        <a:off x="42151" y="48472"/>
        <a:ext cx="8145298" cy="779158"/>
      </dsp:txXfrm>
    </dsp:sp>
    <dsp:sp modelId="{28260E16-6786-4A52-83A5-9B8B78845393}">
      <dsp:nvSpPr>
        <dsp:cNvPr id="0" name=""/>
        <dsp:cNvSpPr/>
      </dsp:nvSpPr>
      <dsp:spPr>
        <a:xfrm>
          <a:off x="0" y="973461"/>
          <a:ext cx="8229600" cy="8634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n-US" sz="3600" kern="1200" dirty="0" smtClean="0"/>
            <a:t>Roles to be played</a:t>
          </a:r>
        </a:p>
      </dsp:txBody>
      <dsp:txXfrm>
        <a:off x="42151" y="1015612"/>
        <a:ext cx="8145298" cy="779158"/>
      </dsp:txXfrm>
    </dsp:sp>
    <dsp:sp modelId="{D6679B52-11B2-4A1A-8FB7-0CB834140464}">
      <dsp:nvSpPr>
        <dsp:cNvPr id="0" name=""/>
        <dsp:cNvSpPr/>
      </dsp:nvSpPr>
      <dsp:spPr>
        <a:xfrm>
          <a:off x="0" y="1836921"/>
          <a:ext cx="8229600" cy="2682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US" sz="2800" kern="1200" dirty="0" smtClean="0"/>
            <a:t>Proposers – They propose values to be chosen</a:t>
          </a:r>
          <a:endParaRPr lang="en-US" sz="2800" kern="1200" dirty="0"/>
        </a:p>
        <a:p>
          <a:pPr marL="285750" lvl="1" indent="-285750" algn="l" defTabSz="1244600">
            <a:lnSpc>
              <a:spcPct val="90000"/>
            </a:lnSpc>
            <a:spcBef>
              <a:spcPct val="0"/>
            </a:spcBef>
            <a:spcAft>
              <a:spcPct val="20000"/>
            </a:spcAft>
            <a:buChar char="••"/>
          </a:pPr>
          <a:r>
            <a:rPr lang="en-US" sz="2800" kern="1200" dirty="0" smtClean="0"/>
            <a:t>Acceptors – They choose to or not to accept proposed values</a:t>
          </a:r>
          <a:endParaRPr lang="en-US" sz="2800" kern="1200" dirty="0"/>
        </a:p>
        <a:p>
          <a:pPr marL="285750" lvl="1" indent="-285750" algn="l" defTabSz="1244600">
            <a:lnSpc>
              <a:spcPct val="90000"/>
            </a:lnSpc>
            <a:spcBef>
              <a:spcPct val="0"/>
            </a:spcBef>
            <a:spcAft>
              <a:spcPct val="20000"/>
            </a:spcAft>
            <a:buChar char="••"/>
          </a:pPr>
          <a:r>
            <a:rPr lang="en-US" sz="2800" kern="1200" dirty="0" smtClean="0"/>
            <a:t>Learners – They learn the final, single proposed value that was accepted by the acceptors (just a majority)</a:t>
          </a:r>
          <a:endParaRPr lang="en-US" sz="2800" kern="1200" dirty="0"/>
        </a:p>
      </dsp:txBody>
      <dsp:txXfrm>
        <a:off x="0" y="1836921"/>
        <a:ext cx="8229600" cy="26827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021344-8E51-4474-9F94-927F223939E1}">
      <dsp:nvSpPr>
        <dsp:cNvPr id="0" name=""/>
        <dsp:cNvSpPr/>
      </dsp:nvSpPr>
      <dsp:spPr>
        <a:xfrm>
          <a:off x="0" y="0"/>
          <a:ext cx="8229600" cy="79566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High performance Java implementation</a:t>
          </a:r>
          <a:endParaRPr lang="en-US" sz="2500" kern="1200" dirty="0"/>
        </a:p>
      </dsp:txBody>
      <dsp:txXfrm>
        <a:off x="38841" y="38841"/>
        <a:ext cx="8151918" cy="717985"/>
      </dsp:txXfrm>
    </dsp:sp>
    <dsp:sp modelId="{4AA0B77E-5790-4844-8C99-E92D4AB7E1EC}">
      <dsp:nvSpPr>
        <dsp:cNvPr id="0" name=""/>
        <dsp:cNvSpPr/>
      </dsp:nvSpPr>
      <dsp:spPr>
        <a:xfrm>
          <a:off x="0" y="796435"/>
          <a:ext cx="8229600" cy="1751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Open sourced</a:t>
          </a:r>
          <a:endParaRPr lang="en-US" sz="2000" kern="1200" dirty="0"/>
        </a:p>
        <a:p>
          <a:pPr marL="228600" lvl="1" indent="-228600" algn="l" defTabSz="889000">
            <a:lnSpc>
              <a:spcPct val="90000"/>
            </a:lnSpc>
            <a:spcBef>
              <a:spcPct val="0"/>
            </a:spcBef>
            <a:spcAft>
              <a:spcPct val="20000"/>
            </a:spcAft>
            <a:buChar char="••"/>
          </a:pPr>
          <a:r>
            <a:rPr lang="en-US" sz="2000" kern="1200" dirty="0" smtClean="0"/>
            <a:t>Jan </a:t>
          </a:r>
          <a:r>
            <a:rPr lang="en-US" sz="2000" kern="1200" dirty="0" err="1" smtClean="0"/>
            <a:t>Kończak</a:t>
          </a:r>
          <a:r>
            <a:rPr lang="en-US" sz="2000" kern="1200" dirty="0" smtClean="0"/>
            <a:t> (PUT), </a:t>
          </a:r>
          <a:r>
            <a:rPr lang="en-US" sz="2000" kern="1200" dirty="0" err="1" smtClean="0"/>
            <a:t>Nuno</a:t>
          </a:r>
          <a:r>
            <a:rPr lang="en-US" sz="2000" kern="1200" dirty="0" smtClean="0"/>
            <a:t> Santos(EPFL), Tomasz </a:t>
          </a:r>
          <a:r>
            <a:rPr lang="en-US" sz="2000" kern="1200" dirty="0" err="1" smtClean="0"/>
            <a:t>Żurkowski</a:t>
          </a:r>
          <a:r>
            <a:rPr lang="en-US" sz="2000" kern="1200" dirty="0" smtClean="0"/>
            <a:t>(PUT), </a:t>
          </a:r>
          <a:r>
            <a:rPr lang="en-US" sz="2000" kern="1200" dirty="0" err="1" smtClean="0"/>
            <a:t>Paweł</a:t>
          </a:r>
          <a:r>
            <a:rPr lang="en-US" sz="2000" kern="1200" dirty="0" smtClean="0"/>
            <a:t> T. </a:t>
          </a:r>
          <a:r>
            <a:rPr lang="en-US" sz="2000" kern="1200" dirty="0" err="1" smtClean="0"/>
            <a:t>Wojciechowski</a:t>
          </a:r>
          <a:r>
            <a:rPr lang="en-US" sz="2000" kern="1200" dirty="0" smtClean="0"/>
            <a:t>(PUT), and André </a:t>
          </a:r>
          <a:r>
            <a:rPr lang="en-US" sz="2000" kern="1200" dirty="0" err="1" smtClean="0"/>
            <a:t>Schiper</a:t>
          </a:r>
          <a:r>
            <a:rPr lang="en-US" sz="2000" kern="1200" dirty="0" smtClean="0"/>
            <a:t>(EPFL)</a:t>
          </a:r>
          <a:endParaRPr lang="en-US" sz="2000" kern="1200" dirty="0"/>
        </a:p>
      </dsp:txBody>
      <dsp:txXfrm>
        <a:off x="0" y="796435"/>
        <a:ext cx="8229600" cy="1751220"/>
      </dsp:txXfrm>
    </dsp:sp>
    <dsp:sp modelId="{CCD01F97-EC62-4FDA-BAD2-E0EFC8CE7F10}">
      <dsp:nvSpPr>
        <dsp:cNvPr id="0" name=""/>
        <dsp:cNvSpPr/>
      </dsp:nvSpPr>
      <dsp:spPr>
        <a:xfrm>
          <a:off x="0" y="2029802"/>
          <a:ext cx="8229600" cy="9133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Round robin view-based leader election</a:t>
          </a:r>
          <a:endParaRPr lang="en-US" sz="2500" kern="1200" dirty="0"/>
        </a:p>
      </dsp:txBody>
      <dsp:txXfrm>
        <a:off x="44587" y="2074389"/>
        <a:ext cx="8140426" cy="824205"/>
      </dsp:txXfrm>
    </dsp:sp>
    <dsp:sp modelId="{4BB9618E-51C5-4A05-A37A-9BB6998281A1}">
      <dsp:nvSpPr>
        <dsp:cNvPr id="0" name=""/>
        <dsp:cNvSpPr/>
      </dsp:nvSpPr>
      <dsp:spPr>
        <a:xfrm>
          <a:off x="0" y="3048006"/>
          <a:ext cx="8229600" cy="85411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Every process plays every role (Proposer, Acceptor, Learner)</a:t>
          </a:r>
          <a:endParaRPr lang="en-US" sz="2500" kern="1200" dirty="0"/>
        </a:p>
      </dsp:txBody>
      <dsp:txXfrm>
        <a:off x="41695" y="3089701"/>
        <a:ext cx="8146210" cy="77072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76508D-6E14-4D02-8D86-5D95E47AA811}">
      <dsp:nvSpPr>
        <dsp:cNvPr id="0" name=""/>
        <dsp:cNvSpPr/>
      </dsp:nvSpPr>
      <dsp:spPr>
        <a:xfrm>
          <a:off x="0" y="405185"/>
          <a:ext cx="8229600" cy="119501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kern="1200" dirty="0" smtClean="0"/>
            <a:t>Open source object-relational database system</a:t>
          </a:r>
          <a:endParaRPr lang="en-US" sz="2900" kern="1200" dirty="0"/>
        </a:p>
      </dsp:txBody>
      <dsp:txXfrm>
        <a:off x="58336" y="463521"/>
        <a:ext cx="8112928" cy="1078339"/>
      </dsp:txXfrm>
    </dsp:sp>
    <dsp:sp modelId="{8054B9D5-5860-448E-8AB5-529F807418A0}">
      <dsp:nvSpPr>
        <dsp:cNvPr id="0" name=""/>
        <dsp:cNvSpPr/>
      </dsp:nvSpPr>
      <dsp:spPr>
        <a:xfrm>
          <a:off x="0" y="1600196"/>
          <a:ext cx="8229600" cy="1345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n-US" sz="2300" kern="1200" dirty="0" smtClean="0"/>
            <a:t>Runs on all major OS</a:t>
          </a:r>
          <a:endParaRPr lang="en-US" sz="2300" kern="1200" dirty="0"/>
        </a:p>
        <a:p>
          <a:pPr marL="228600" lvl="1" indent="-228600" algn="l" defTabSz="1022350">
            <a:lnSpc>
              <a:spcPct val="90000"/>
            </a:lnSpc>
            <a:spcBef>
              <a:spcPct val="0"/>
            </a:spcBef>
            <a:spcAft>
              <a:spcPct val="20000"/>
            </a:spcAft>
            <a:buChar char="••"/>
          </a:pPr>
          <a:r>
            <a:rPr lang="en-US" sz="2300" kern="1200" dirty="0" smtClean="0"/>
            <a:t>Active development for 15 years</a:t>
          </a:r>
          <a:endParaRPr lang="en-US" sz="2300" kern="1200" dirty="0"/>
        </a:p>
      </dsp:txBody>
      <dsp:txXfrm>
        <a:off x="0" y="1600196"/>
        <a:ext cx="8229600" cy="1345500"/>
      </dsp:txXfrm>
    </dsp:sp>
    <dsp:sp modelId="{249F7EF2-FEF7-46E5-A2C8-CAB7A85949C8}">
      <dsp:nvSpPr>
        <dsp:cNvPr id="0" name=""/>
        <dsp:cNvSpPr/>
      </dsp:nvSpPr>
      <dsp:spPr>
        <a:xfrm>
          <a:off x="0" y="2945696"/>
          <a:ext cx="8229600" cy="117508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kern="1200" dirty="0" smtClean="0"/>
            <a:t>Rich query language and high performant query optimizer</a:t>
          </a:r>
          <a:endParaRPr lang="en-US" sz="2900" kern="1200" dirty="0"/>
        </a:p>
      </dsp:txBody>
      <dsp:txXfrm>
        <a:off x="57363" y="3003059"/>
        <a:ext cx="8114874" cy="10603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4AE77E-DB86-4FB8-9498-5749A9FF22EA}">
      <dsp:nvSpPr>
        <dsp:cNvPr id="0" name=""/>
        <dsp:cNvSpPr/>
      </dsp:nvSpPr>
      <dsp:spPr>
        <a:xfrm>
          <a:off x="0" y="579734"/>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Well provisioned (&gt;700 free nodes), public research </a:t>
          </a:r>
          <a:r>
            <a:rPr lang="en-US" sz="2300" kern="1200" dirty="0" err="1" smtClean="0"/>
            <a:t>testbed</a:t>
          </a:r>
          <a:endParaRPr lang="en-US" sz="2300" kern="1200" dirty="0"/>
        </a:p>
      </dsp:txBody>
      <dsp:txXfrm>
        <a:off x="26930" y="606664"/>
        <a:ext cx="8175740" cy="497795"/>
      </dsp:txXfrm>
    </dsp:sp>
    <dsp:sp modelId="{F455C9D9-077F-4363-B824-90910C780DDF}">
      <dsp:nvSpPr>
        <dsp:cNvPr id="0" name=""/>
        <dsp:cNvSpPr/>
      </dsp:nvSpPr>
      <dsp:spPr>
        <a:xfrm>
          <a:off x="0" y="1197629"/>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err="1" smtClean="0"/>
            <a:t>Infiniband</a:t>
          </a:r>
          <a:r>
            <a:rPr lang="en-US" sz="2300" kern="1200" dirty="0" smtClean="0"/>
            <a:t> network fabric</a:t>
          </a:r>
          <a:endParaRPr lang="en-US" sz="2300" kern="1200" dirty="0"/>
        </a:p>
      </dsp:txBody>
      <dsp:txXfrm>
        <a:off x="26930" y="1224559"/>
        <a:ext cx="8175740" cy="497795"/>
      </dsp:txXfrm>
    </dsp:sp>
    <dsp:sp modelId="{5FF55403-271A-4BC1-A7F8-B0102DDB0593}">
      <dsp:nvSpPr>
        <dsp:cNvPr id="0" name=""/>
        <dsp:cNvSpPr/>
      </dsp:nvSpPr>
      <dsp:spPr>
        <a:xfrm>
          <a:off x="0" y="1815524"/>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NS file based</a:t>
          </a:r>
          <a:endParaRPr lang="en-US" sz="2300" kern="1200" dirty="0"/>
        </a:p>
      </dsp:txBody>
      <dsp:txXfrm>
        <a:off x="26930" y="1842454"/>
        <a:ext cx="8175740" cy="497795"/>
      </dsp:txXfrm>
    </dsp:sp>
    <dsp:sp modelId="{90875215-C58E-4117-8498-42A5FF7DB6BA}">
      <dsp:nvSpPr>
        <dsp:cNvPr id="0" name=""/>
        <dsp:cNvSpPr/>
      </dsp:nvSpPr>
      <dsp:spPr>
        <a:xfrm>
          <a:off x="0" y="2433420"/>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Possible to snapshot disk images (custom OS + 3</a:t>
          </a:r>
          <a:r>
            <a:rPr lang="en-US" sz="2300" kern="1200" baseline="30000" dirty="0" smtClean="0"/>
            <a:t>rd</a:t>
          </a:r>
          <a:r>
            <a:rPr lang="en-US" sz="2300" kern="1200" dirty="0" smtClean="0"/>
            <a:t> party modules)</a:t>
          </a:r>
          <a:endParaRPr lang="en-US" sz="2300" kern="1200" dirty="0"/>
        </a:p>
      </dsp:txBody>
      <dsp:txXfrm>
        <a:off x="26930" y="2460350"/>
        <a:ext cx="8175740" cy="497795"/>
      </dsp:txXfrm>
    </dsp:sp>
    <dsp:sp modelId="{65ACB61E-593D-402C-BA6E-FA5D186D0DC7}">
      <dsp:nvSpPr>
        <dsp:cNvPr id="0" name=""/>
        <dsp:cNvSpPr/>
      </dsp:nvSpPr>
      <dsp:spPr>
        <a:xfrm>
          <a:off x="0" y="3051314"/>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NTP synchronized</a:t>
          </a:r>
          <a:endParaRPr lang="en-US" sz="2300" kern="1200" dirty="0"/>
        </a:p>
      </dsp:txBody>
      <dsp:txXfrm>
        <a:off x="26930" y="3078244"/>
        <a:ext cx="8175740" cy="497795"/>
      </dsp:txXfrm>
    </dsp:sp>
    <dsp:sp modelId="{64A98772-AB6D-41D4-A934-9C71C68CD370}">
      <dsp:nvSpPr>
        <dsp:cNvPr id="0" name=""/>
        <dsp:cNvSpPr/>
      </dsp:nvSpPr>
      <dsp:spPr>
        <a:xfrm>
          <a:off x="0" y="3669210"/>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OPS node only node with Internet access, data shuttle point</a:t>
          </a:r>
          <a:endParaRPr lang="en-US" sz="2300" kern="1200" dirty="0"/>
        </a:p>
      </dsp:txBody>
      <dsp:txXfrm>
        <a:off x="26930" y="3696140"/>
        <a:ext cx="8175740" cy="49779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7C8BB2-989B-4524-A93D-7328B1F5ECCA}" type="datetimeFigureOut">
              <a:rPr lang="en-US" smtClean="0"/>
              <a:t>6/3/2014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61B59E-A863-41DD-8CA2-812EBEFB0AB4}" type="slidenum">
              <a:rPr lang="en-US" smtClean="0"/>
              <a:t>‹#›</a:t>
            </a:fld>
            <a:endParaRPr lang="en-US"/>
          </a:p>
        </p:txBody>
      </p:sp>
    </p:spTree>
    <p:extLst>
      <p:ext uri="{BB962C8B-B14F-4D97-AF65-F5344CB8AC3E}">
        <p14:creationId xmlns:p14="http://schemas.microsoft.com/office/powerpoint/2010/main" val="3809529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 from CDN – stronger consistency requirements</a:t>
            </a:r>
            <a:r>
              <a:rPr lang="en-US" baseline="0" dirty="0" smtClean="0"/>
              <a:t> in storage.</a:t>
            </a:r>
          </a:p>
          <a:p>
            <a:r>
              <a:rPr lang="en-US" baseline="0" dirty="0" smtClean="0"/>
              <a:t>Examples! Cassandra, Spanner</a:t>
            </a:r>
            <a:endParaRPr lang="en-US" dirty="0"/>
          </a:p>
        </p:txBody>
      </p:sp>
      <p:sp>
        <p:nvSpPr>
          <p:cNvPr id="4" name="Slide Number Placeholder 3"/>
          <p:cNvSpPr>
            <a:spLocks noGrp="1"/>
          </p:cNvSpPr>
          <p:nvPr>
            <p:ph type="sldNum" sz="quarter" idx="10"/>
          </p:nvPr>
        </p:nvSpPr>
        <p:spPr/>
        <p:txBody>
          <a:bodyPr/>
          <a:lstStyle/>
          <a:p>
            <a:fld id="{C161B59E-A863-41DD-8CA2-812EBEFB0AB4}" type="slidenum">
              <a:rPr lang="en-US" smtClean="0"/>
              <a:t>2</a:t>
            </a:fld>
            <a:endParaRPr lang="en-US"/>
          </a:p>
        </p:txBody>
      </p:sp>
    </p:spTree>
    <p:extLst>
      <p:ext uri="{BB962C8B-B14F-4D97-AF65-F5344CB8AC3E}">
        <p14:creationId xmlns:p14="http://schemas.microsoft.com/office/powerpoint/2010/main" val="8768054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Expected to be very similar to no</a:t>
            </a:r>
            <a:r>
              <a:rPr lang="en-US" baseline="0" dirty="0" smtClean="0"/>
              <a:t> </a:t>
            </a:r>
            <a:r>
              <a:rPr lang="en-US" baseline="0" dirty="0" err="1" smtClean="0"/>
              <a:t>DummyNet</a:t>
            </a:r>
            <a:r>
              <a:rPr lang="en-US" baseline="0" dirty="0" smtClean="0"/>
              <a:t> but large deviation!</a:t>
            </a:r>
          </a:p>
          <a:p>
            <a:r>
              <a:rPr lang="en-US" baseline="0" dirty="0" smtClean="0"/>
              <a:t>Attribute deviation to introduction of </a:t>
            </a:r>
            <a:r>
              <a:rPr lang="en-US" baseline="0" dirty="0" err="1" smtClean="0"/>
              <a:t>DummyNet</a:t>
            </a:r>
            <a:r>
              <a:rPr lang="en-US" baseline="0" dirty="0" smtClean="0"/>
              <a:t>. Flat 20ms increase across the board for some reason.</a:t>
            </a:r>
          </a:p>
          <a:p>
            <a:r>
              <a:rPr lang="en-US" baseline="0" dirty="0" smtClean="0"/>
              <a:t>Apart from that </a:t>
            </a:r>
            <a:r>
              <a:rPr lang="en-US" baseline="0" dirty="0" err="1" smtClean="0"/>
              <a:t>DummyNet</a:t>
            </a:r>
            <a:r>
              <a:rPr lang="en-US" baseline="0" dirty="0" smtClean="0"/>
              <a:t> is very imprecise at lower delays – 0ms is emulated as 4-6ms.</a:t>
            </a:r>
          </a:p>
          <a:p>
            <a:endParaRPr lang="en-US" baseline="0" dirty="0" smtClean="0"/>
          </a:p>
          <a:p>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C161B59E-A863-41DD-8CA2-812EBEFB0AB4}" type="slidenum">
              <a:rPr lang="en-US" smtClean="0"/>
              <a:t>29</a:t>
            </a:fld>
            <a:endParaRPr lang="en-US"/>
          </a:p>
        </p:txBody>
      </p:sp>
    </p:spTree>
    <p:extLst>
      <p:ext uri="{BB962C8B-B14F-4D97-AF65-F5344CB8AC3E}">
        <p14:creationId xmlns:p14="http://schemas.microsoft.com/office/powerpoint/2010/main" val="972917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Phase1:</a:t>
            </a:r>
          </a:p>
          <a:p>
            <a:pPr lvl="1"/>
            <a:r>
              <a:rPr lang="en-US" dirty="0" smtClean="0"/>
              <a:t>Proposer picks globally exclusive proposal number ‘n’ and sends a ‘Prepare’ request to a majority set of acceptors.</a:t>
            </a:r>
          </a:p>
          <a:p>
            <a:pPr lvl="1"/>
            <a:r>
              <a:rPr lang="en-US" dirty="0" smtClean="0"/>
              <a:t>An acceptor responds to  a ‘Prepare’ if ‘n’ is greater than greatest accepted so far and responds with accepted value if any.</a:t>
            </a:r>
          </a:p>
          <a:p>
            <a:r>
              <a:rPr lang="en-US" dirty="0" smtClean="0"/>
              <a:t>Phase 2:</a:t>
            </a:r>
          </a:p>
          <a:p>
            <a:pPr lvl="1"/>
            <a:r>
              <a:rPr lang="en-US" dirty="0" smtClean="0"/>
              <a:t>If proposer receives responses from majority of Acceptors, it sends an ‘Accept’ request with either value of greatest numbered value Accepted or value of its own choosing.</a:t>
            </a:r>
          </a:p>
          <a:p>
            <a:pPr lvl="1"/>
            <a:r>
              <a:rPr lang="en-US" dirty="0" smtClean="0"/>
              <a:t>If an acceptor receives an ‘Accept’ request for proposal ‘n’ &gt;= highest ‘Prepare’ request it has responded to, it accepts the proposal.</a:t>
            </a:r>
          </a:p>
          <a:p>
            <a:endParaRPr lang="en-US" dirty="0"/>
          </a:p>
        </p:txBody>
      </p:sp>
      <p:sp>
        <p:nvSpPr>
          <p:cNvPr id="4" name="Slide Number Placeholder 3"/>
          <p:cNvSpPr>
            <a:spLocks noGrp="1"/>
          </p:cNvSpPr>
          <p:nvPr>
            <p:ph type="sldNum" sz="quarter" idx="10"/>
          </p:nvPr>
        </p:nvSpPr>
        <p:spPr/>
        <p:txBody>
          <a:bodyPr/>
          <a:lstStyle/>
          <a:p>
            <a:fld id="{C161B59E-A863-41DD-8CA2-812EBEFB0AB4}" type="slidenum">
              <a:rPr lang="en-US" smtClean="0"/>
              <a:t>42</a:t>
            </a:fld>
            <a:endParaRPr lang="en-US"/>
          </a:p>
        </p:txBody>
      </p:sp>
    </p:spTree>
    <p:extLst>
      <p:ext uri="{BB962C8B-B14F-4D97-AF65-F5344CB8AC3E}">
        <p14:creationId xmlns:p14="http://schemas.microsoft.com/office/powerpoint/2010/main" val="790929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adaptive to workload shifts, the challenge with </a:t>
            </a:r>
            <a:r>
              <a:rPr lang="en-US" dirty="0" err="1" smtClean="0"/>
              <a:t>dir</a:t>
            </a:r>
            <a:r>
              <a:rPr lang="en-US" dirty="0" smtClean="0"/>
              <a:t> based systems</a:t>
            </a:r>
            <a:r>
              <a:rPr lang="en-US" baseline="0" dirty="0" smtClean="0"/>
              <a:t> is to maintain all the directories “properly”.</a:t>
            </a:r>
            <a:endParaRPr lang="en-US" dirty="0"/>
          </a:p>
        </p:txBody>
      </p:sp>
      <p:sp>
        <p:nvSpPr>
          <p:cNvPr id="4" name="Slide Number Placeholder 3"/>
          <p:cNvSpPr>
            <a:spLocks noGrp="1"/>
          </p:cNvSpPr>
          <p:nvPr>
            <p:ph type="sldNum" sz="quarter" idx="10"/>
          </p:nvPr>
        </p:nvSpPr>
        <p:spPr/>
        <p:txBody>
          <a:bodyPr/>
          <a:lstStyle/>
          <a:p>
            <a:fld id="{C161B59E-A863-41DD-8CA2-812EBEFB0AB4}" type="slidenum">
              <a:rPr lang="en-US" smtClean="0"/>
              <a:t>3</a:t>
            </a:fld>
            <a:endParaRPr lang="en-US"/>
          </a:p>
        </p:txBody>
      </p:sp>
    </p:spTree>
    <p:extLst>
      <p:ext uri="{BB962C8B-B14F-4D97-AF65-F5344CB8AC3E}">
        <p14:creationId xmlns:p14="http://schemas.microsoft.com/office/powerpoint/2010/main" val="1437954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61B59E-A863-41DD-8CA2-812EBEFB0AB4}" type="slidenum">
              <a:rPr lang="en-US" smtClean="0"/>
              <a:t>4</a:t>
            </a:fld>
            <a:endParaRPr lang="en-US"/>
          </a:p>
        </p:txBody>
      </p:sp>
    </p:spTree>
    <p:extLst>
      <p:ext uri="{BB962C8B-B14F-4D97-AF65-F5344CB8AC3E}">
        <p14:creationId xmlns:p14="http://schemas.microsoft.com/office/powerpoint/2010/main" val="1168840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Focus is on </a:t>
            </a:r>
            <a:r>
              <a:rPr lang="en-US" dirty="0" err="1" smtClean="0"/>
              <a:t>dir</a:t>
            </a:r>
            <a:r>
              <a:rPr lang="en-US" dirty="0" smtClean="0"/>
              <a:t> updating and not object copying or when to migrate</a:t>
            </a:r>
            <a:endParaRPr lang="en-US" dirty="0"/>
          </a:p>
        </p:txBody>
      </p:sp>
      <p:sp>
        <p:nvSpPr>
          <p:cNvPr id="4" name="Slide Number Placeholder 3"/>
          <p:cNvSpPr>
            <a:spLocks noGrp="1"/>
          </p:cNvSpPr>
          <p:nvPr>
            <p:ph type="sldNum" sz="quarter" idx="10"/>
          </p:nvPr>
        </p:nvSpPr>
        <p:spPr/>
        <p:txBody>
          <a:bodyPr/>
          <a:lstStyle/>
          <a:p>
            <a:fld id="{C161B59E-A863-41DD-8CA2-812EBEFB0AB4}" type="slidenum">
              <a:rPr lang="en-US" smtClean="0"/>
              <a:t>5</a:t>
            </a:fld>
            <a:endParaRPr lang="en-US"/>
          </a:p>
        </p:txBody>
      </p:sp>
    </p:spTree>
    <p:extLst>
      <p:ext uri="{BB962C8B-B14F-4D97-AF65-F5344CB8AC3E}">
        <p14:creationId xmlns:p14="http://schemas.microsoft.com/office/powerpoint/2010/main" val="1761206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Works on concept of a majority of acceptors accepting proposed value</a:t>
            </a:r>
            <a:endParaRPr lang="en-US" dirty="0"/>
          </a:p>
        </p:txBody>
      </p:sp>
      <p:sp>
        <p:nvSpPr>
          <p:cNvPr id="4" name="Slide Number Placeholder 3"/>
          <p:cNvSpPr>
            <a:spLocks noGrp="1"/>
          </p:cNvSpPr>
          <p:nvPr>
            <p:ph type="sldNum" sz="quarter" idx="10"/>
          </p:nvPr>
        </p:nvSpPr>
        <p:spPr/>
        <p:txBody>
          <a:bodyPr/>
          <a:lstStyle/>
          <a:p>
            <a:fld id="{C161B59E-A863-41DD-8CA2-812EBEFB0AB4}" type="slidenum">
              <a:rPr lang="en-US" smtClean="0"/>
              <a:t>8</a:t>
            </a:fld>
            <a:endParaRPr lang="en-US"/>
          </a:p>
        </p:txBody>
      </p:sp>
    </p:spTree>
    <p:extLst>
      <p:ext uri="{BB962C8B-B14F-4D97-AF65-F5344CB8AC3E}">
        <p14:creationId xmlns:p14="http://schemas.microsoft.com/office/powerpoint/2010/main" val="1126456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EPFL, Switzerland</a:t>
            </a:r>
          </a:p>
          <a:p>
            <a:r>
              <a:rPr lang="en-US" dirty="0" smtClean="0"/>
              <a:t>Poznan University of Technology, Poland</a:t>
            </a:r>
            <a:endParaRPr lang="en-US" dirty="0"/>
          </a:p>
        </p:txBody>
      </p:sp>
      <p:sp>
        <p:nvSpPr>
          <p:cNvPr id="4" name="Slide Number Placeholder 3"/>
          <p:cNvSpPr>
            <a:spLocks noGrp="1"/>
          </p:cNvSpPr>
          <p:nvPr>
            <p:ph type="sldNum" sz="quarter" idx="10"/>
          </p:nvPr>
        </p:nvSpPr>
        <p:spPr/>
        <p:txBody>
          <a:bodyPr/>
          <a:lstStyle/>
          <a:p>
            <a:fld id="{C161B59E-A863-41DD-8CA2-812EBEFB0AB4}" type="slidenum">
              <a:rPr lang="en-US" smtClean="0"/>
              <a:t>9</a:t>
            </a:fld>
            <a:endParaRPr lang="en-US"/>
          </a:p>
        </p:txBody>
      </p:sp>
    </p:spTree>
    <p:extLst>
      <p:ext uri="{BB962C8B-B14F-4D97-AF65-F5344CB8AC3E}">
        <p14:creationId xmlns:p14="http://schemas.microsoft.com/office/powerpoint/2010/main" val="995015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Set dirty/moved bit on an old replica. Reads served from old, write denied.</a:t>
            </a:r>
            <a:endParaRPr lang="en-US" dirty="0"/>
          </a:p>
        </p:txBody>
      </p:sp>
      <p:sp>
        <p:nvSpPr>
          <p:cNvPr id="4" name="Slide Number Placeholder 3"/>
          <p:cNvSpPr>
            <a:spLocks noGrp="1"/>
          </p:cNvSpPr>
          <p:nvPr>
            <p:ph type="sldNum" sz="quarter" idx="10"/>
          </p:nvPr>
        </p:nvSpPr>
        <p:spPr/>
        <p:txBody>
          <a:bodyPr/>
          <a:lstStyle/>
          <a:p>
            <a:fld id="{C161B59E-A863-41DD-8CA2-812EBEFB0AB4}" type="slidenum">
              <a:rPr lang="en-US" smtClean="0"/>
              <a:t>16</a:t>
            </a:fld>
            <a:endParaRPr lang="en-US"/>
          </a:p>
        </p:txBody>
      </p:sp>
    </p:spTree>
    <p:extLst>
      <p:ext uri="{BB962C8B-B14F-4D97-AF65-F5344CB8AC3E}">
        <p14:creationId xmlns:p14="http://schemas.microsoft.com/office/powerpoint/2010/main" val="549432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West coast / East</a:t>
            </a:r>
            <a:r>
              <a:rPr lang="en-US" baseline="0" dirty="0" smtClean="0"/>
              <a:t> coast simulation</a:t>
            </a:r>
          </a:p>
          <a:p>
            <a:r>
              <a:rPr lang="en-US" baseline="0" dirty="0" smtClean="0"/>
              <a:t>Server end to end convergence:</a:t>
            </a:r>
          </a:p>
          <a:p>
            <a:r>
              <a:rPr lang="en-US" sz="1200" kern="1200" dirty="0" smtClean="0">
                <a:solidFill>
                  <a:schemeClr val="tx1"/>
                </a:solidFill>
                <a:effectLst/>
                <a:latin typeface="+mn-lt"/>
                <a:ea typeface="+mn-ea"/>
                <a:cs typeface="+mn-cs"/>
              </a:rPr>
              <a:t>Code execution time and threading overhead.</a:t>
            </a:r>
          </a:p>
          <a:p>
            <a:r>
              <a:rPr lang="en-US" sz="1200" kern="1200" dirty="0" smtClean="0">
                <a:solidFill>
                  <a:schemeClr val="tx1"/>
                </a:solidFill>
                <a:effectLst/>
                <a:latin typeface="+mn-lt"/>
                <a:ea typeface="+mn-ea"/>
                <a:cs typeface="+mn-cs"/>
              </a:rPr>
              <a:t>Queuing latencies between the multiple asynchronous parts of the application</a:t>
            </a:r>
          </a:p>
          <a:p>
            <a:r>
              <a:rPr lang="en-US" sz="1200" kern="1200" dirty="0" smtClean="0">
                <a:solidFill>
                  <a:schemeClr val="tx1"/>
                </a:solidFill>
                <a:effectLst/>
                <a:latin typeface="+mn-lt"/>
                <a:ea typeface="+mn-ea"/>
                <a:cs typeface="+mn-cs"/>
              </a:rPr>
              <a:t>The convergence time for a single </a:t>
            </a:r>
            <a:r>
              <a:rPr lang="en-US" sz="1200" kern="1200" dirty="0" err="1" smtClean="0">
                <a:solidFill>
                  <a:schemeClr val="tx1"/>
                </a:solidFill>
                <a:effectLst/>
                <a:latin typeface="+mn-lt"/>
                <a:ea typeface="+mn-ea"/>
                <a:cs typeface="+mn-cs"/>
              </a:rPr>
              <a:t>Paxos</a:t>
            </a:r>
            <a:r>
              <a:rPr lang="en-US" sz="1200" kern="1200" dirty="0" smtClean="0">
                <a:solidFill>
                  <a:schemeClr val="tx1"/>
                </a:solidFill>
                <a:effectLst/>
                <a:latin typeface="+mn-lt"/>
                <a:ea typeface="+mn-ea"/>
                <a:cs typeface="+mn-cs"/>
              </a:rPr>
              <a:t> round would still be expected to be around 20ms as the leader replica has the ability to form a majority with the 2 other east coast replicas.</a:t>
            </a:r>
          </a:p>
          <a:p>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client end to end latencies can be split into dominant factors:</a:t>
            </a:r>
          </a:p>
          <a:p>
            <a:pPr lvl="0"/>
            <a:r>
              <a:rPr lang="en-US" sz="1200" kern="1200" dirty="0" smtClean="0">
                <a:solidFill>
                  <a:schemeClr val="tx1"/>
                </a:solidFill>
                <a:effectLst/>
                <a:latin typeface="+mn-lt"/>
                <a:ea typeface="+mn-ea"/>
                <a:cs typeface="+mn-cs"/>
              </a:rPr>
              <a:t>The client-leader RTTs for the initiation and migration agent </a:t>
            </a:r>
            <a:r>
              <a:rPr lang="en-US" sz="1200" kern="1200" dirty="0" err="1" smtClean="0">
                <a:solidFill>
                  <a:schemeClr val="tx1"/>
                </a:solidFill>
                <a:effectLst/>
                <a:latin typeface="+mn-lt"/>
                <a:ea typeface="+mn-ea"/>
                <a:cs typeface="+mn-cs"/>
              </a:rPr>
              <a:t>ack</a:t>
            </a:r>
            <a:r>
              <a:rPr lang="en-US" sz="1200" kern="1200" dirty="0" smtClean="0">
                <a:solidFill>
                  <a:schemeClr val="tx1"/>
                </a:solidFill>
                <a:effectLst/>
                <a:latin typeface="+mn-lt"/>
                <a:ea typeface="+mn-ea"/>
                <a:cs typeface="+mn-cs"/>
              </a:rPr>
              <a:t> rounds – ~20ms</a:t>
            </a:r>
          </a:p>
          <a:p>
            <a:pPr lvl="0"/>
            <a:r>
              <a:rPr lang="en-US" sz="1200" kern="1200" dirty="0" smtClean="0">
                <a:solidFill>
                  <a:schemeClr val="tx1"/>
                </a:solidFill>
                <a:effectLst/>
                <a:latin typeface="+mn-lt"/>
                <a:ea typeface="+mn-ea"/>
                <a:cs typeface="+mn-cs"/>
              </a:rPr>
              <a:t>The service time for the request – DB + code execution time</a:t>
            </a:r>
          </a:p>
          <a:p>
            <a:pPr lvl="0"/>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Paxos</a:t>
            </a:r>
            <a:r>
              <a:rPr lang="en-US" sz="1200" kern="1200" dirty="0" smtClean="0">
                <a:solidFill>
                  <a:schemeClr val="tx1"/>
                </a:solidFill>
                <a:effectLst/>
                <a:latin typeface="+mn-lt"/>
                <a:ea typeface="+mn-ea"/>
                <a:cs typeface="+mn-cs"/>
              </a:rPr>
              <a:t> time itself - ~20ms (1 RTT)</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expect a 20ms (for initiation and migration agent </a:t>
            </a:r>
            <a:r>
              <a:rPr lang="en-US" sz="1200" kern="1200" dirty="0" err="1" smtClean="0">
                <a:solidFill>
                  <a:schemeClr val="tx1"/>
                </a:solidFill>
                <a:effectLst/>
                <a:latin typeface="+mn-lt"/>
                <a:ea typeface="+mn-ea"/>
                <a:cs typeface="+mn-cs"/>
              </a:rPr>
              <a:t>acks</a:t>
            </a:r>
            <a:r>
              <a:rPr lang="en-US" sz="1200" kern="1200" dirty="0" smtClean="0">
                <a:solidFill>
                  <a:schemeClr val="tx1"/>
                </a:solidFill>
                <a:effectLst/>
                <a:latin typeface="+mn-lt"/>
                <a:ea typeface="+mn-ea"/>
                <a:cs typeface="+mn-cs"/>
              </a:rPr>
              <a:t>) + 20ms + 3-5ms (baseline </a:t>
            </a:r>
            <a:r>
              <a:rPr lang="en-US" sz="1200" kern="1200" dirty="0" err="1" smtClean="0">
                <a:solidFill>
                  <a:schemeClr val="tx1"/>
                </a:solidFill>
                <a:effectLst/>
                <a:latin typeface="+mn-lt"/>
                <a:ea typeface="+mn-ea"/>
                <a:cs typeface="+mn-cs"/>
              </a:rPr>
              <a:t>Paxos</a:t>
            </a:r>
            <a:r>
              <a:rPr lang="en-US" sz="1200" kern="1200" dirty="0" smtClean="0">
                <a:solidFill>
                  <a:schemeClr val="tx1"/>
                </a:solidFill>
                <a:effectLst/>
                <a:latin typeface="+mn-lt"/>
                <a:ea typeface="+mn-ea"/>
                <a:cs typeface="+mn-cs"/>
              </a:rPr>
              <a:t>) + 20ms </a:t>
            </a:r>
            <a:r>
              <a:rPr lang="en-US" sz="1200" kern="1200" dirty="0" err="1" smtClean="0">
                <a:solidFill>
                  <a:schemeClr val="tx1"/>
                </a:solidFill>
                <a:effectLst/>
                <a:latin typeface="+mn-lt"/>
                <a:ea typeface="+mn-ea"/>
                <a:cs typeface="+mn-cs"/>
              </a:rPr>
              <a:t>dummynet</a:t>
            </a:r>
            <a:r>
              <a:rPr lang="en-US" sz="1200" kern="1200" dirty="0" smtClean="0">
                <a:solidFill>
                  <a:schemeClr val="tx1"/>
                </a:solidFill>
                <a:effectLst/>
                <a:latin typeface="+mn-lt"/>
                <a:ea typeface="+mn-ea"/>
                <a:cs typeface="+mn-cs"/>
              </a:rPr>
              <a:t> overhead + DB + code execution time.</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Across the results observation:</a:t>
            </a:r>
          </a:p>
          <a:p>
            <a:pPr lvl="0"/>
            <a:r>
              <a:rPr lang="en-US" sz="1200" kern="1200" dirty="0" smtClean="0">
                <a:solidFill>
                  <a:schemeClr val="tx1"/>
                </a:solidFill>
                <a:effectLst/>
                <a:latin typeface="+mn-lt"/>
                <a:ea typeface="+mn-ea"/>
                <a:cs typeface="+mn-cs"/>
              </a:rPr>
              <a:t>Database – Initiation is an insert operation. The other operations are all update operations. This leads us to believe that the DB optimizer somehow seems to favor performance of one over the other.</a:t>
            </a:r>
          </a:p>
          <a:p>
            <a:pPr lvl="0"/>
            <a:r>
              <a:rPr lang="en-US" sz="1200" kern="1200" dirty="0" smtClean="0">
                <a:solidFill>
                  <a:schemeClr val="tx1"/>
                </a:solidFill>
                <a:effectLst/>
                <a:latin typeface="+mn-lt"/>
                <a:ea typeface="+mn-ea"/>
                <a:cs typeface="+mn-cs"/>
              </a:rPr>
              <a:t>Migration Agent </a:t>
            </a:r>
            <a:r>
              <a:rPr lang="en-US" sz="1200" kern="1200" dirty="0" err="1" smtClean="0">
                <a:solidFill>
                  <a:schemeClr val="tx1"/>
                </a:solidFill>
                <a:effectLst/>
                <a:latin typeface="+mn-lt"/>
                <a:ea typeface="+mn-ea"/>
                <a:cs typeface="+mn-cs"/>
              </a:rPr>
              <a:t>Acks</a:t>
            </a:r>
            <a:r>
              <a:rPr lang="en-US" sz="1200" kern="1200" dirty="0" smtClean="0">
                <a:solidFill>
                  <a:schemeClr val="tx1"/>
                </a:solidFill>
                <a:effectLst/>
                <a:latin typeface="+mn-lt"/>
                <a:ea typeface="+mn-ea"/>
                <a:cs typeface="+mn-cs"/>
              </a:rPr>
              <a:t> by design is a 3 step database operation due to its asynchronous nature.</a:t>
            </a:r>
          </a:p>
          <a:p>
            <a:pPr lvl="1"/>
            <a:r>
              <a:rPr lang="en-US" sz="1200" kern="1200" dirty="0" smtClean="0">
                <a:solidFill>
                  <a:schemeClr val="tx1"/>
                </a:solidFill>
                <a:effectLst/>
                <a:latin typeface="+mn-lt"/>
                <a:ea typeface="+mn-ea"/>
                <a:cs typeface="+mn-cs"/>
              </a:rPr>
              <a:t>First the migration agent </a:t>
            </a:r>
            <a:r>
              <a:rPr lang="en-US" sz="1200" kern="1200" dirty="0" err="1" smtClean="0">
                <a:solidFill>
                  <a:schemeClr val="tx1"/>
                </a:solidFill>
                <a:effectLst/>
                <a:latin typeface="+mn-lt"/>
                <a:ea typeface="+mn-ea"/>
                <a:cs typeface="+mn-cs"/>
              </a:rPr>
              <a:t>acking</a:t>
            </a:r>
            <a:r>
              <a:rPr lang="en-US" sz="1200" kern="1200" dirty="0" smtClean="0">
                <a:solidFill>
                  <a:schemeClr val="tx1"/>
                </a:solidFill>
                <a:effectLst/>
                <a:latin typeface="+mn-lt"/>
                <a:ea typeface="+mn-ea"/>
                <a:cs typeface="+mn-cs"/>
              </a:rPr>
              <a:t> is identified through its IP and port information.</a:t>
            </a:r>
          </a:p>
          <a:p>
            <a:pPr lvl="1"/>
            <a:r>
              <a:rPr lang="en-US" sz="1200" kern="1200" dirty="0" smtClean="0">
                <a:solidFill>
                  <a:schemeClr val="tx1"/>
                </a:solidFill>
                <a:effectLst/>
                <a:latin typeface="+mn-lt"/>
                <a:ea typeface="+mn-ea"/>
                <a:cs typeface="+mn-cs"/>
              </a:rPr>
              <a:t>Then the current migration progress for the object being migrated is looked up.</a:t>
            </a:r>
          </a:p>
          <a:p>
            <a:pPr lvl="1"/>
            <a:r>
              <a:rPr lang="en-US" sz="1200" kern="1200" dirty="0" smtClean="0">
                <a:solidFill>
                  <a:schemeClr val="tx1"/>
                </a:solidFill>
                <a:effectLst/>
                <a:latin typeface="+mn-lt"/>
                <a:ea typeface="+mn-ea"/>
                <a:cs typeface="+mn-cs"/>
              </a:rPr>
              <a:t>Finally, if this is an </a:t>
            </a:r>
            <a:r>
              <a:rPr lang="en-US" sz="1200" kern="1200" dirty="0" err="1" smtClean="0">
                <a:solidFill>
                  <a:schemeClr val="tx1"/>
                </a:solidFill>
                <a:effectLst/>
                <a:latin typeface="+mn-lt"/>
                <a:ea typeface="+mn-ea"/>
                <a:cs typeface="+mn-cs"/>
              </a:rPr>
              <a:t>ack</a:t>
            </a:r>
            <a:r>
              <a:rPr lang="en-US" sz="1200" kern="1200" dirty="0" smtClean="0">
                <a:solidFill>
                  <a:schemeClr val="tx1"/>
                </a:solidFill>
                <a:effectLst/>
                <a:latin typeface="+mn-lt"/>
                <a:ea typeface="+mn-ea"/>
                <a:cs typeface="+mn-cs"/>
              </a:rPr>
              <a:t> from an agent that hasn’t already </a:t>
            </a:r>
            <a:r>
              <a:rPr lang="en-US" sz="1200" kern="1200" dirty="0" err="1" smtClean="0">
                <a:solidFill>
                  <a:schemeClr val="tx1"/>
                </a:solidFill>
                <a:effectLst/>
                <a:latin typeface="+mn-lt"/>
                <a:ea typeface="+mn-ea"/>
                <a:cs typeface="+mn-cs"/>
              </a:rPr>
              <a:t>acked</a:t>
            </a:r>
            <a:r>
              <a:rPr lang="en-US" sz="1200" kern="1200" dirty="0" smtClean="0">
                <a:solidFill>
                  <a:schemeClr val="tx1"/>
                </a:solidFill>
                <a:effectLst/>
                <a:latin typeface="+mn-lt"/>
                <a:ea typeface="+mn-ea"/>
                <a:cs typeface="+mn-cs"/>
              </a:rPr>
              <a:t>, the entry is recorded.</a:t>
            </a:r>
          </a:p>
          <a:p>
            <a:pPr lvl="0"/>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161B59E-A863-41DD-8CA2-812EBEFB0AB4}" type="slidenum">
              <a:rPr lang="en-US" smtClean="0"/>
              <a:t>27</a:t>
            </a:fld>
            <a:endParaRPr lang="en-US"/>
          </a:p>
        </p:txBody>
      </p:sp>
    </p:spTree>
    <p:extLst>
      <p:ext uri="{BB962C8B-B14F-4D97-AF65-F5344CB8AC3E}">
        <p14:creationId xmlns:p14="http://schemas.microsoft.com/office/powerpoint/2010/main" val="827432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Server end to end </a:t>
            </a:r>
            <a:r>
              <a:rPr lang="en-US" dirty="0" smtClean="0"/>
              <a:t>latencies from </a:t>
            </a:r>
            <a:r>
              <a:rPr lang="en-US" dirty="0" err="1" smtClean="0"/>
              <a:t>enqueued</a:t>
            </a:r>
            <a:r>
              <a:rPr lang="en-US" baseline="0" dirty="0" smtClean="0"/>
              <a:t> to decided should be ~1RTT, so only a few milliseconds. (code + </a:t>
            </a:r>
            <a:r>
              <a:rPr lang="en-US" baseline="0" dirty="0" err="1" smtClean="0"/>
              <a:t>queueing</a:t>
            </a:r>
            <a:r>
              <a:rPr lang="en-US" baseline="0" dirty="0" smtClean="0"/>
              <a:t>)</a:t>
            </a:r>
          </a:p>
          <a:p>
            <a:r>
              <a:rPr lang="en-US" baseline="0" dirty="0" smtClean="0"/>
              <a:t>Client end to end dominated by service time. (state machine code + DB access)</a:t>
            </a:r>
          </a:p>
          <a:p>
            <a:endParaRPr lang="en-US" baseline="0" dirty="0" smtClean="0"/>
          </a:p>
          <a:p>
            <a:r>
              <a:rPr lang="en-US" baseline="0" dirty="0" smtClean="0"/>
              <a:t>Non-Uniform, why?</a:t>
            </a:r>
          </a:p>
          <a:p>
            <a:pPr lvl="0"/>
            <a:r>
              <a:rPr lang="en-US" sz="1200" kern="1200" dirty="0" smtClean="0">
                <a:solidFill>
                  <a:schemeClr val="tx1"/>
                </a:solidFill>
                <a:effectLst/>
                <a:latin typeface="+mn-lt"/>
                <a:ea typeface="+mn-ea"/>
                <a:cs typeface="+mn-cs"/>
              </a:rPr>
              <a:t>Migration Initiator and Migration Agent processes run on different machines from the leader process, and will hence experience link delays.</a:t>
            </a:r>
          </a:p>
          <a:p>
            <a:pPr lvl="0"/>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Paxos</a:t>
            </a:r>
            <a:r>
              <a:rPr lang="en-US" sz="1200" kern="1200" dirty="0" smtClean="0">
                <a:solidFill>
                  <a:schemeClr val="tx1"/>
                </a:solidFill>
                <a:effectLst/>
                <a:latin typeface="+mn-lt"/>
                <a:ea typeface="+mn-ea"/>
                <a:cs typeface="+mn-cs"/>
              </a:rPr>
              <a:t> client for the other rounds is the Protocol process which is running co-hosted with the leader replica, and will only experience inter-process communication delay.</a:t>
            </a:r>
          </a:p>
          <a:p>
            <a:endParaRPr lang="en-US" dirty="0"/>
          </a:p>
        </p:txBody>
      </p:sp>
      <p:sp>
        <p:nvSpPr>
          <p:cNvPr id="4" name="Slide Number Placeholder 3"/>
          <p:cNvSpPr>
            <a:spLocks noGrp="1"/>
          </p:cNvSpPr>
          <p:nvPr>
            <p:ph type="sldNum" sz="quarter" idx="10"/>
          </p:nvPr>
        </p:nvSpPr>
        <p:spPr/>
        <p:txBody>
          <a:bodyPr/>
          <a:lstStyle/>
          <a:p>
            <a:fld id="{C161B59E-A863-41DD-8CA2-812EBEFB0AB4}" type="slidenum">
              <a:rPr lang="en-US" smtClean="0"/>
              <a:t>28</a:t>
            </a:fld>
            <a:endParaRPr lang="en-US"/>
          </a:p>
        </p:txBody>
      </p:sp>
    </p:spTree>
    <p:extLst>
      <p:ext uri="{BB962C8B-B14F-4D97-AF65-F5344CB8AC3E}">
        <p14:creationId xmlns:p14="http://schemas.microsoft.com/office/powerpoint/2010/main" val="897362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A702A7-64AD-432C-B8DE-DD28E979A99E}" type="datetime1">
              <a:rPr lang="en-US" smtClean="0"/>
              <a:t>6/3/2014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1942482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68CBEE-1681-461B-8922-95866B9FFC20}" type="datetime1">
              <a:rPr lang="en-US" smtClean="0"/>
              <a:t>6/3/2014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51546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45EF98-F8D9-41A5-9A82-28CB866D5F9B}" type="datetime1">
              <a:rPr lang="en-US" smtClean="0"/>
              <a:t>6/3/2014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3046027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1C41A0-A310-4BD5-A6C7-26DDCF6108A6}" type="datetime1">
              <a:rPr lang="en-US" smtClean="0"/>
              <a:t>6/3/2014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1435496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54D80B-35FB-4610-ABDA-FA5A49E4C3D5}" type="datetime1">
              <a:rPr lang="en-US" smtClean="0"/>
              <a:t>6/3/2014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1907644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74287B-0580-4FFC-9E5B-F63B6D89E365}" type="datetime1">
              <a:rPr lang="en-US" smtClean="0"/>
              <a:t>6/3/2014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1847859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E4D9BD-AF5D-42C0-9E13-A5A05A4C5CE7}" type="datetime1">
              <a:rPr lang="en-US" smtClean="0"/>
              <a:t>6/3/2014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990225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5FD3A8-16DB-4D49-A344-9DCA5D1FCC1C}" type="datetime1">
              <a:rPr lang="en-US" smtClean="0"/>
              <a:t>6/3/2014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35754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3543DB-0CD7-4A32-B48E-DBA87DEC7EB3}" type="datetime1">
              <a:rPr lang="en-US" smtClean="0"/>
              <a:t>6/3/2014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4171868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5E0E29-127E-4E63-B4F5-0C86CFC09938}" type="datetime1">
              <a:rPr lang="en-US" smtClean="0"/>
              <a:t>6/3/2014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1480398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EBB2F2-DDDD-43B9-8B7A-FFC222586341}" type="datetime1">
              <a:rPr lang="en-US" smtClean="0"/>
              <a:t>6/3/2014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2581587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D1C732-54D1-4104-BA2F-5CC41B5F1519}" type="datetime1">
              <a:rPr lang="en-US" smtClean="0"/>
              <a:t>6/3/2014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B1C761-9FE2-4952-8BCD-2D639D168F1E}" type="slidenum">
              <a:rPr lang="en-US" smtClean="0"/>
              <a:t>‹#›</a:t>
            </a:fld>
            <a:endParaRPr lang="en-US"/>
          </a:p>
        </p:txBody>
      </p:sp>
    </p:spTree>
    <p:extLst>
      <p:ext uri="{BB962C8B-B14F-4D97-AF65-F5344CB8AC3E}">
        <p14:creationId xmlns:p14="http://schemas.microsoft.com/office/powerpoint/2010/main" val="1295026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wmf"/><Relationship Id="rId2" Type="http://schemas.openxmlformats.org/officeDocument/2006/relationships/image" Target="../media/image5.wmf"/><Relationship Id="rId1" Type="http://schemas.openxmlformats.org/officeDocument/2006/relationships/slideLayout" Target="../slideLayouts/slideLayout2.xml"/><Relationship Id="rId6" Type="http://schemas.openxmlformats.org/officeDocument/2006/relationships/image" Target="../media/image8.wmf"/><Relationship Id="rId5" Type="http://schemas.openxmlformats.org/officeDocument/2006/relationships/image" Target="../media/image7.jpeg"/><Relationship Id="rId4" Type="http://schemas.openxmlformats.org/officeDocument/2006/relationships/image" Target="../media/image3.wmf"/></Relationships>
</file>

<file path=ppt/slides/_rels/slide1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2.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2.wmf"/><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2.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38.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8.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Paxos</a:t>
            </a:r>
            <a:r>
              <a:rPr lang="en-US" dirty="0" smtClean="0"/>
              <a:t> based directory updates for geo-replicated cloud storage</a:t>
            </a:r>
            <a:endParaRPr lang="en-US" dirty="0"/>
          </a:p>
        </p:txBody>
      </p:sp>
      <p:sp>
        <p:nvSpPr>
          <p:cNvPr id="3" name="Subtitle 2"/>
          <p:cNvSpPr>
            <a:spLocks noGrp="1"/>
          </p:cNvSpPr>
          <p:nvPr>
            <p:ph type="subTitle" idx="1"/>
          </p:nvPr>
        </p:nvSpPr>
        <p:spPr/>
        <p:txBody>
          <a:bodyPr>
            <a:normAutofit fontScale="85000" lnSpcReduction="20000"/>
          </a:bodyPr>
          <a:lstStyle/>
          <a:p>
            <a:endParaRPr lang="en-US" dirty="0" smtClean="0"/>
          </a:p>
          <a:p>
            <a:endParaRPr lang="en-US" dirty="0"/>
          </a:p>
          <a:p>
            <a:r>
              <a:rPr lang="en-US" dirty="0" err="1" smtClean="0"/>
              <a:t>Srivathsava</a:t>
            </a:r>
            <a:r>
              <a:rPr lang="en-US" dirty="0" smtClean="0"/>
              <a:t> </a:t>
            </a:r>
            <a:r>
              <a:rPr lang="en-US" dirty="0" err="1" smtClean="0"/>
              <a:t>Rangarajan</a:t>
            </a:r>
            <a:endParaRPr lang="en-US" dirty="0" smtClean="0"/>
          </a:p>
          <a:p>
            <a:r>
              <a:rPr lang="en-US" dirty="0" smtClean="0"/>
              <a:t>Advisor: Dr. Sanjay </a:t>
            </a:r>
            <a:r>
              <a:rPr lang="en-US" dirty="0" err="1" smtClean="0"/>
              <a:t>Rao</a:t>
            </a:r>
            <a:endParaRPr lang="en-US" dirty="0"/>
          </a:p>
        </p:txBody>
      </p:sp>
      <p:sp>
        <p:nvSpPr>
          <p:cNvPr id="4" name="Slide Number Placeholder 3"/>
          <p:cNvSpPr>
            <a:spLocks noGrp="1"/>
          </p:cNvSpPr>
          <p:nvPr>
            <p:ph type="sldNum" sz="quarter" idx="12"/>
          </p:nvPr>
        </p:nvSpPr>
        <p:spPr/>
        <p:txBody>
          <a:bodyPr/>
          <a:lstStyle/>
          <a:p>
            <a:fld id="{8AB1C761-9FE2-4952-8BCD-2D639D168F1E}" type="slidenum">
              <a:rPr lang="en-US" smtClean="0"/>
              <a:t>1</a:t>
            </a:fld>
            <a:endParaRPr lang="en-US"/>
          </a:p>
        </p:txBody>
      </p:sp>
    </p:spTree>
    <p:extLst>
      <p:ext uri="{BB962C8B-B14F-4D97-AF65-F5344CB8AC3E}">
        <p14:creationId xmlns:p14="http://schemas.microsoft.com/office/powerpoint/2010/main" val="2759556250"/>
      </p:ext>
    </p:extLst>
  </p:cSld>
  <p:clrMapOvr>
    <a:masterClrMapping/>
  </p:clrMapOvr>
  <mc:AlternateContent xmlns:mc="http://schemas.openxmlformats.org/markup-compatibility/2006" xmlns:p14="http://schemas.microsoft.com/office/powerpoint/2010/main">
    <mc:Choice Requires="p14">
      <p:transition spd="slow" p14:dur="2000" advTm="16194"/>
    </mc:Choice>
    <mc:Fallback xmlns="">
      <p:transition spd="slow" advTm="16194"/>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Roadmap</a:t>
            </a:r>
            <a:endParaRPr lang="en-US" sz="4000" dirty="0"/>
          </a:p>
        </p:txBody>
      </p:sp>
      <p:sp>
        <p:nvSpPr>
          <p:cNvPr id="46" name="Freeform 45"/>
          <p:cNvSpPr/>
          <p:nvPr/>
        </p:nvSpPr>
        <p:spPr>
          <a:xfrm>
            <a:off x="457200" y="170582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Goals and Contributions</a:t>
            </a:r>
            <a:endParaRPr lang="en-US" sz="2500" kern="1200" dirty="0"/>
          </a:p>
        </p:txBody>
      </p:sp>
      <p:sp>
        <p:nvSpPr>
          <p:cNvPr id="47" name="Freeform 46"/>
          <p:cNvSpPr/>
          <p:nvPr/>
        </p:nvSpPr>
        <p:spPr>
          <a:xfrm>
            <a:off x="457200" y="2541351"/>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Background</a:t>
            </a:r>
            <a:endParaRPr lang="en-US" sz="2500" kern="1200" dirty="0"/>
          </a:p>
        </p:txBody>
      </p:sp>
      <p:sp>
        <p:nvSpPr>
          <p:cNvPr id="48" name="Freeform 47"/>
          <p:cNvSpPr/>
          <p:nvPr/>
        </p:nvSpPr>
        <p:spPr>
          <a:xfrm>
            <a:off x="457200" y="3376876"/>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Design and Implementation</a:t>
            </a:r>
            <a:endParaRPr lang="en-US" sz="2500" kern="1200" dirty="0"/>
          </a:p>
        </p:txBody>
      </p:sp>
      <p:sp>
        <p:nvSpPr>
          <p:cNvPr id="49" name="Freeform 48"/>
          <p:cNvSpPr/>
          <p:nvPr/>
        </p:nvSpPr>
        <p:spPr>
          <a:xfrm>
            <a:off x="457200" y="4212399"/>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Experimental setup and tools</a:t>
            </a:r>
            <a:endParaRPr lang="en-US" sz="2500" kern="1200" dirty="0"/>
          </a:p>
        </p:txBody>
      </p:sp>
      <p:sp>
        <p:nvSpPr>
          <p:cNvPr id="50" name="Freeform 49"/>
          <p:cNvSpPr/>
          <p:nvPr/>
        </p:nvSpPr>
        <p:spPr>
          <a:xfrm>
            <a:off x="457200" y="5047923"/>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Results</a:t>
            </a:r>
            <a:endParaRPr lang="en-US" sz="2500" kern="1200" dirty="0"/>
          </a:p>
        </p:txBody>
      </p:sp>
      <p:sp>
        <p:nvSpPr>
          <p:cNvPr id="51" name="Freeform 50"/>
          <p:cNvSpPr/>
          <p:nvPr/>
        </p:nvSpPr>
        <p:spPr>
          <a:xfrm>
            <a:off x="457200" y="588344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Conclusion</a:t>
            </a:r>
            <a:endParaRPr lang="en-US" sz="2500" kern="1200" dirty="0"/>
          </a:p>
        </p:txBody>
      </p:sp>
      <p:sp>
        <p:nvSpPr>
          <p:cNvPr id="2" name="Slide Number Placeholder 1"/>
          <p:cNvSpPr>
            <a:spLocks noGrp="1"/>
          </p:cNvSpPr>
          <p:nvPr>
            <p:ph type="sldNum" sz="quarter" idx="12"/>
          </p:nvPr>
        </p:nvSpPr>
        <p:spPr/>
        <p:txBody>
          <a:bodyPr/>
          <a:lstStyle/>
          <a:p>
            <a:fld id="{8AB1C761-9FE2-4952-8BCD-2D639D168F1E}" type="slidenum">
              <a:rPr lang="en-US" smtClean="0"/>
              <a:t>10</a:t>
            </a:fld>
            <a:endParaRPr lang="en-US"/>
          </a:p>
        </p:txBody>
      </p:sp>
    </p:spTree>
    <p:extLst>
      <p:ext uri="{BB962C8B-B14F-4D97-AF65-F5344CB8AC3E}">
        <p14:creationId xmlns:p14="http://schemas.microsoft.com/office/powerpoint/2010/main" val="2164635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50" fill="hold"/>
                                        <p:tgtEl>
                                          <p:spTgt spid="48"/>
                                        </p:tgtEl>
                                        <p:attrNameLst>
                                          <p:attrName>fillcolor</p:attrName>
                                        </p:attrNameLst>
                                      </p:cBhvr>
                                      <p:to>
                                        <a:schemeClr val="accent2"/>
                                      </p:to>
                                    </p:animClr>
                                    <p:set>
                                      <p:cBhvr>
                                        <p:cTn id="7" dur="250" fill="hold"/>
                                        <p:tgtEl>
                                          <p:spTgt spid="48"/>
                                        </p:tgtEl>
                                        <p:attrNameLst>
                                          <p:attrName>fill.type</p:attrName>
                                        </p:attrNameLst>
                                      </p:cBhvr>
                                      <p:to>
                                        <p:strVal val="solid"/>
                                      </p:to>
                                    </p:set>
                                    <p:set>
                                      <p:cBhvr>
                                        <p:cTn id="8" dur="250" fill="hold"/>
                                        <p:tgtEl>
                                          <p:spTgt spid="4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Diamond 46"/>
          <p:cNvSpPr/>
          <p:nvPr/>
        </p:nvSpPr>
        <p:spPr>
          <a:xfrm>
            <a:off x="368739" y="5077443"/>
            <a:ext cx="2156661" cy="901679"/>
          </a:xfrm>
          <a:prstGeom prst="diamond">
            <a:avLst/>
          </a:prstGeom>
          <a:solidFill>
            <a:schemeClr val="accent1">
              <a:alpha val="37000"/>
            </a:schemeClr>
          </a:solidFill>
          <a:ln>
            <a:solidFill>
              <a:schemeClr val="accent1">
                <a:shade val="50000"/>
                <a:alpha val="3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Protocol</a:t>
            </a:r>
            <a:endParaRPr lang="en-US" dirty="0"/>
          </a:p>
        </p:txBody>
      </p:sp>
      <p:sp>
        <p:nvSpPr>
          <p:cNvPr id="48" name="Diamond 47"/>
          <p:cNvSpPr/>
          <p:nvPr/>
        </p:nvSpPr>
        <p:spPr>
          <a:xfrm>
            <a:off x="345879" y="4901041"/>
            <a:ext cx="2156661" cy="901679"/>
          </a:xfrm>
          <a:prstGeom prst="diamond">
            <a:avLst/>
          </a:prstGeom>
          <a:solidFill>
            <a:schemeClr val="accent1">
              <a:alpha val="37000"/>
            </a:schemeClr>
          </a:solidFill>
          <a:ln>
            <a:solidFill>
              <a:schemeClr val="accent1">
                <a:shade val="50000"/>
                <a:alpha val="3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Protocol</a:t>
            </a:r>
            <a:endParaRPr lang="en-US" dirty="0"/>
          </a:p>
        </p:txBody>
      </p:sp>
      <p:sp>
        <p:nvSpPr>
          <p:cNvPr id="19" name="Rectangle 18"/>
          <p:cNvSpPr/>
          <p:nvPr/>
        </p:nvSpPr>
        <p:spPr>
          <a:xfrm>
            <a:off x="4873717" y="3064012"/>
            <a:ext cx="2274163" cy="1752600"/>
          </a:xfrm>
          <a:prstGeom prst="rect">
            <a:avLst/>
          </a:prstGeom>
          <a:solidFill>
            <a:schemeClr val="accent1">
              <a:alpha val="37000"/>
            </a:schemeClr>
          </a:solidFill>
          <a:ln>
            <a:solidFill>
              <a:schemeClr val="accent1">
                <a:shade val="95000"/>
                <a:satMod val="105000"/>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descr="C:\Users\Sripras\AppData\Local\Microsoft\Windows\Temporary Internet Files\Content.IE5\X72G4L8O\MC900048283[1].wmf"/>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32274" y="4348605"/>
            <a:ext cx="482885" cy="597103"/>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4" descr="C:\Users\Sripras\AppData\Local\Microsoft\Windows\Temporary Internet Files\Content.IE5\X72G4L8O\MC900048283[1].wmf"/>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70661" y="4086303"/>
            <a:ext cx="482885" cy="597103"/>
          </a:xfrm>
          <a:prstGeom prst="rect">
            <a:avLst/>
          </a:prstGeom>
          <a:noFill/>
          <a:extLst>
            <a:ext uri="{909E8E84-426E-40DD-AFC4-6F175D3DCCD1}">
              <a14:hiddenFill xmlns:a14="http://schemas.microsoft.com/office/drawing/2010/main">
                <a:solidFill>
                  <a:srgbClr val="FFFFFF"/>
                </a:solidFill>
              </a14:hiddenFill>
            </a:ext>
          </a:extLst>
        </p:spPr>
      </p:pic>
      <p:sp>
        <p:nvSpPr>
          <p:cNvPr id="55" name="Oval 54"/>
          <p:cNvSpPr/>
          <p:nvPr/>
        </p:nvSpPr>
        <p:spPr>
          <a:xfrm>
            <a:off x="1525111" y="2487877"/>
            <a:ext cx="1828800" cy="1066259"/>
          </a:xfrm>
          <a:prstGeom prst="ellipse">
            <a:avLst/>
          </a:prstGeom>
          <a:solidFill>
            <a:schemeClr val="accent1">
              <a:alpha val="31000"/>
            </a:schemeClr>
          </a:solidFill>
          <a:ln>
            <a:solidFill>
              <a:schemeClr val="accent1">
                <a:shade val="95000"/>
                <a:satMod val="105000"/>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Client</a:t>
            </a:r>
            <a:endParaRPr lang="en-US" dirty="0"/>
          </a:p>
        </p:txBody>
      </p:sp>
      <p:sp>
        <p:nvSpPr>
          <p:cNvPr id="40" name="Oval 39"/>
          <p:cNvSpPr/>
          <p:nvPr/>
        </p:nvSpPr>
        <p:spPr>
          <a:xfrm>
            <a:off x="1520672" y="2118297"/>
            <a:ext cx="1828800" cy="1066259"/>
          </a:xfrm>
          <a:prstGeom prst="ellipse">
            <a:avLst/>
          </a:prstGeom>
          <a:solidFill>
            <a:schemeClr val="accent1">
              <a:alpha val="31000"/>
            </a:schemeClr>
          </a:solidFill>
          <a:ln>
            <a:solidFill>
              <a:schemeClr val="accent1">
                <a:shade val="95000"/>
                <a:satMod val="105000"/>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Client</a:t>
            </a:r>
            <a:endParaRPr lang="en-US" dirty="0"/>
          </a:p>
        </p:txBody>
      </p:sp>
      <p:sp>
        <p:nvSpPr>
          <p:cNvPr id="24" name="Rectangle 23"/>
          <p:cNvSpPr/>
          <p:nvPr/>
        </p:nvSpPr>
        <p:spPr>
          <a:xfrm>
            <a:off x="5506251" y="2724444"/>
            <a:ext cx="2274163" cy="1752600"/>
          </a:xfrm>
          <a:prstGeom prst="rect">
            <a:avLst/>
          </a:prstGeom>
          <a:solidFill>
            <a:schemeClr val="accent1">
              <a:alpha val="10000"/>
            </a:schemeClr>
          </a:solidFill>
          <a:ln>
            <a:solidFill>
              <a:schemeClr val="accent1">
                <a:shade val="95000"/>
                <a:satMod val="105000"/>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4200249" y="1943100"/>
            <a:ext cx="3421639" cy="1066800"/>
          </a:xfrm>
          <a:prstGeom prst="rect">
            <a:avLst/>
          </a:prstGeom>
          <a:noFill/>
          <a:ln>
            <a:noFill/>
          </a:ln>
        </p:spPr>
      </p:pic>
      <p:sp>
        <p:nvSpPr>
          <p:cNvPr id="5" name="Oval 4"/>
          <p:cNvSpPr/>
          <p:nvPr/>
        </p:nvSpPr>
        <p:spPr>
          <a:xfrm>
            <a:off x="6919035" y="2499064"/>
            <a:ext cx="609600" cy="59739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flipH="1">
            <a:off x="6397473" y="2933700"/>
            <a:ext cx="521562" cy="381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5" idx="5"/>
          </p:cNvCxnSpPr>
          <p:nvPr/>
        </p:nvCxnSpPr>
        <p:spPr>
          <a:xfrm flipH="1">
            <a:off x="7311872" y="3008971"/>
            <a:ext cx="127489" cy="36787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669745" y="3344401"/>
            <a:ext cx="2274163"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Service</a:t>
            </a:r>
            <a:endParaRPr lang="en-US" dirty="0"/>
          </a:p>
        </p:txBody>
      </p:sp>
      <p:sp>
        <p:nvSpPr>
          <p:cNvPr id="16" name="Oval 15"/>
          <p:cNvSpPr/>
          <p:nvPr/>
        </p:nvSpPr>
        <p:spPr>
          <a:xfrm>
            <a:off x="6286501" y="2218675"/>
            <a:ext cx="609600" cy="597393"/>
          </a:xfrm>
          <a:prstGeom prst="ellipse">
            <a:avLst/>
          </a:prstGeom>
          <a:noFill/>
          <a:ln>
            <a:solidFill>
              <a:schemeClr val="accent1">
                <a:shade val="95000"/>
                <a:satMod val="105000"/>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flipH="1">
            <a:off x="5764939" y="2653311"/>
            <a:ext cx="521562" cy="381000"/>
          </a:xfrm>
          <a:prstGeom prst="line">
            <a:avLst/>
          </a:prstGeom>
          <a:ln>
            <a:solidFill>
              <a:schemeClr val="accent1">
                <a:shade val="95000"/>
                <a:satMod val="105000"/>
                <a:alpha val="53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6" idx="5"/>
          </p:cNvCxnSpPr>
          <p:nvPr/>
        </p:nvCxnSpPr>
        <p:spPr>
          <a:xfrm flipH="1">
            <a:off x="6679338" y="2728582"/>
            <a:ext cx="127489" cy="367875"/>
          </a:xfrm>
          <a:prstGeom prst="line">
            <a:avLst/>
          </a:prstGeom>
          <a:ln>
            <a:solidFill>
              <a:schemeClr val="accent1">
                <a:shade val="95000"/>
                <a:satMod val="105000"/>
                <a:alpha val="53000"/>
              </a:schemeClr>
            </a:solidFill>
            <a:prstDash val="dash"/>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6919035" y="1879107"/>
            <a:ext cx="609600" cy="597393"/>
          </a:xfrm>
          <a:prstGeom prst="ellipse">
            <a:avLst/>
          </a:prstGeom>
          <a:noFill/>
          <a:ln>
            <a:solidFill>
              <a:schemeClr val="accent1">
                <a:shade val="95000"/>
                <a:satMod val="105000"/>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flipH="1">
            <a:off x="6397473" y="2313743"/>
            <a:ext cx="521562" cy="381000"/>
          </a:xfrm>
          <a:prstGeom prst="line">
            <a:avLst/>
          </a:prstGeom>
          <a:ln>
            <a:solidFill>
              <a:schemeClr val="accent1">
                <a:shade val="95000"/>
                <a:satMod val="105000"/>
                <a:alpha val="53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5" idx="5"/>
          </p:cNvCxnSpPr>
          <p:nvPr/>
        </p:nvCxnSpPr>
        <p:spPr>
          <a:xfrm flipH="1">
            <a:off x="7311872" y="2389014"/>
            <a:ext cx="127489" cy="367875"/>
          </a:xfrm>
          <a:prstGeom prst="line">
            <a:avLst/>
          </a:prstGeom>
          <a:ln>
            <a:solidFill>
              <a:schemeClr val="accent1">
                <a:shade val="95000"/>
                <a:satMod val="105000"/>
                <a:alpha val="53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4282370" y="1827953"/>
            <a:ext cx="609600" cy="59739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a:stCxn id="28" idx="2"/>
          </p:cNvCxnSpPr>
          <p:nvPr/>
        </p:nvCxnSpPr>
        <p:spPr>
          <a:xfrm flipH="1">
            <a:off x="3197072" y="2126650"/>
            <a:ext cx="108529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8" idx="3"/>
            <a:endCxn id="34" idx="5"/>
          </p:cNvCxnSpPr>
          <p:nvPr/>
        </p:nvCxnSpPr>
        <p:spPr>
          <a:xfrm flipH="1">
            <a:off x="3081650" y="2337860"/>
            <a:ext cx="1289994" cy="38901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1520672" y="1816767"/>
            <a:ext cx="1828800" cy="10662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Client</a:t>
            </a:r>
            <a:endParaRPr lang="en-US" dirty="0"/>
          </a:p>
        </p:txBody>
      </p:sp>
      <p:sp>
        <p:nvSpPr>
          <p:cNvPr id="37" name="Oval 36"/>
          <p:cNvSpPr/>
          <p:nvPr/>
        </p:nvSpPr>
        <p:spPr>
          <a:xfrm>
            <a:off x="4282370" y="2129483"/>
            <a:ext cx="609600" cy="597393"/>
          </a:xfrm>
          <a:prstGeom prst="ellipse">
            <a:avLst/>
          </a:prstGeom>
          <a:noFill/>
          <a:ln>
            <a:solidFill>
              <a:schemeClr val="accent1">
                <a:shade val="95000"/>
                <a:satMod val="105000"/>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a:stCxn id="37" idx="2"/>
          </p:cNvCxnSpPr>
          <p:nvPr/>
        </p:nvCxnSpPr>
        <p:spPr>
          <a:xfrm flipH="1">
            <a:off x="3197072" y="2428180"/>
            <a:ext cx="1085298" cy="0"/>
          </a:xfrm>
          <a:prstGeom prst="line">
            <a:avLst/>
          </a:prstGeom>
          <a:ln>
            <a:solidFill>
              <a:schemeClr val="accent1">
                <a:shade val="95000"/>
                <a:satMod val="105000"/>
                <a:alpha val="36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7" idx="3"/>
            <a:endCxn id="40" idx="5"/>
          </p:cNvCxnSpPr>
          <p:nvPr/>
        </p:nvCxnSpPr>
        <p:spPr>
          <a:xfrm flipH="1">
            <a:off x="3081650" y="2639390"/>
            <a:ext cx="1289994" cy="389016"/>
          </a:xfrm>
          <a:prstGeom prst="line">
            <a:avLst/>
          </a:prstGeom>
          <a:ln>
            <a:solidFill>
              <a:schemeClr val="accent1">
                <a:shade val="95000"/>
                <a:satMod val="105000"/>
                <a:alpha val="36000"/>
              </a:schemeClr>
            </a:solidFill>
            <a:prstDash val="dash"/>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4286809" y="2499063"/>
            <a:ext cx="609600" cy="597393"/>
          </a:xfrm>
          <a:prstGeom prst="ellipse">
            <a:avLst/>
          </a:prstGeom>
          <a:noFill/>
          <a:ln>
            <a:solidFill>
              <a:schemeClr val="accent1">
                <a:shade val="95000"/>
                <a:satMod val="105000"/>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p:cNvCxnSpPr>
            <a:stCxn id="56" idx="2"/>
          </p:cNvCxnSpPr>
          <p:nvPr/>
        </p:nvCxnSpPr>
        <p:spPr>
          <a:xfrm flipH="1">
            <a:off x="3201511" y="2797760"/>
            <a:ext cx="1085298" cy="0"/>
          </a:xfrm>
          <a:prstGeom prst="line">
            <a:avLst/>
          </a:prstGeom>
          <a:ln>
            <a:solidFill>
              <a:schemeClr val="accent1">
                <a:shade val="95000"/>
                <a:satMod val="105000"/>
                <a:alpha val="36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6" idx="3"/>
            <a:endCxn id="55" idx="5"/>
          </p:cNvCxnSpPr>
          <p:nvPr/>
        </p:nvCxnSpPr>
        <p:spPr>
          <a:xfrm flipH="1">
            <a:off x="3086089" y="3008970"/>
            <a:ext cx="1289994" cy="389016"/>
          </a:xfrm>
          <a:prstGeom prst="line">
            <a:avLst/>
          </a:prstGeom>
          <a:ln>
            <a:solidFill>
              <a:schemeClr val="accent1">
                <a:shade val="95000"/>
                <a:satMod val="105000"/>
                <a:alpha val="36000"/>
              </a:schemeClr>
            </a:solidFill>
            <a:prstDash val="dash"/>
          </a:ln>
        </p:spPr>
        <p:style>
          <a:lnRef idx="1">
            <a:schemeClr val="accent1"/>
          </a:lnRef>
          <a:fillRef idx="0">
            <a:schemeClr val="accent1"/>
          </a:fillRef>
          <a:effectRef idx="0">
            <a:schemeClr val="accent1"/>
          </a:effectRef>
          <a:fontRef idx="minor">
            <a:schemeClr val="tx1"/>
          </a:fontRef>
        </p:style>
      </p:cxnSp>
      <p:pic>
        <p:nvPicPr>
          <p:cNvPr id="4099" name="Picture 3" descr="C:\Users\Sripras\AppData\Local\Microsoft\Windows\Temporary Internet Files\Content.IE5\X72G4L8O\MC90004828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32884" y="4920555"/>
            <a:ext cx="509489" cy="630000"/>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cxnSp>
        <p:nvCxnSpPr>
          <p:cNvPr id="4104" name="Straight Connector 4103"/>
          <p:cNvCxnSpPr>
            <a:stCxn id="70" idx="0"/>
            <a:endCxn id="34" idx="2"/>
          </p:cNvCxnSpPr>
          <p:nvPr/>
        </p:nvCxnSpPr>
        <p:spPr>
          <a:xfrm flipV="1">
            <a:off x="870069" y="2349897"/>
            <a:ext cx="650603" cy="1460103"/>
          </a:xfrm>
          <a:prstGeom prst="line">
            <a:avLst/>
          </a:prstGeom>
          <a:ln cap="rn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endCxn id="4099" idx="1"/>
          </p:cNvCxnSpPr>
          <p:nvPr/>
        </p:nvCxnSpPr>
        <p:spPr>
          <a:xfrm flipV="1">
            <a:off x="2435072" y="5235555"/>
            <a:ext cx="3097812" cy="420013"/>
          </a:xfrm>
          <a:prstGeom prst="line">
            <a:avLst/>
          </a:prstGeom>
          <a:ln>
            <a:prstDash val="lgDashDot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endCxn id="124" idx="1"/>
          </p:cNvCxnSpPr>
          <p:nvPr/>
        </p:nvCxnSpPr>
        <p:spPr>
          <a:xfrm>
            <a:off x="2435072" y="5655568"/>
            <a:ext cx="1714530" cy="611948"/>
          </a:xfrm>
          <a:prstGeom prst="line">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121" idx="3"/>
          </p:cNvCxnSpPr>
          <p:nvPr/>
        </p:nvCxnSpPr>
        <p:spPr>
          <a:xfrm flipH="1" flipV="1">
            <a:off x="2435073" y="5655568"/>
            <a:ext cx="4788762" cy="111755"/>
          </a:xfrm>
          <a:prstGeom prst="line">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13" idx="2"/>
          </p:cNvCxnSpPr>
          <p:nvPr/>
        </p:nvCxnSpPr>
        <p:spPr>
          <a:xfrm rot="5400000">
            <a:off x="6319668" y="4819706"/>
            <a:ext cx="209865" cy="764454"/>
          </a:xfrm>
          <a:prstGeom prst="bentConnector2">
            <a:avLst/>
          </a:prstGeom>
          <a:ln>
            <a:prstDash val="lgDashDot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endCxn id="34" idx="4"/>
          </p:cNvCxnSpPr>
          <p:nvPr/>
        </p:nvCxnSpPr>
        <p:spPr>
          <a:xfrm flipV="1">
            <a:off x="2435072" y="2883026"/>
            <a:ext cx="0" cy="2772542"/>
          </a:xfrm>
          <a:prstGeom prst="line">
            <a:avLst/>
          </a:prstGeom>
          <a:ln cap="rnd">
            <a:headEnd type="none"/>
            <a:tailEnd type="triangle"/>
          </a:ln>
        </p:spPr>
        <p:style>
          <a:lnRef idx="1">
            <a:schemeClr val="accent1"/>
          </a:lnRef>
          <a:fillRef idx="0">
            <a:schemeClr val="accent1"/>
          </a:fillRef>
          <a:effectRef idx="0">
            <a:schemeClr val="accent1"/>
          </a:effectRef>
          <a:fontRef idx="minor">
            <a:schemeClr val="tx1"/>
          </a:fontRef>
        </p:style>
      </p:cxnSp>
      <p:sp>
        <p:nvSpPr>
          <p:cNvPr id="70" name="Rounded Rectangle 69"/>
          <p:cNvSpPr/>
          <p:nvPr/>
        </p:nvSpPr>
        <p:spPr>
          <a:xfrm>
            <a:off x="353499" y="3810000"/>
            <a:ext cx="1033140" cy="667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Mig</a:t>
            </a:r>
            <a:r>
              <a:rPr lang="en-US" dirty="0" smtClean="0"/>
              <a:t> </a:t>
            </a:r>
            <a:r>
              <a:rPr lang="en-US" dirty="0" err="1" smtClean="0"/>
              <a:t>Init</a:t>
            </a:r>
            <a:endParaRPr lang="en-US" dirty="0"/>
          </a:p>
        </p:txBody>
      </p:sp>
      <p:sp>
        <p:nvSpPr>
          <p:cNvPr id="118" name="Rectangle 117"/>
          <p:cNvSpPr/>
          <p:nvPr/>
        </p:nvSpPr>
        <p:spPr>
          <a:xfrm>
            <a:off x="4282369" y="6194216"/>
            <a:ext cx="614039" cy="525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Dir</a:t>
            </a:r>
            <a:endParaRPr lang="en-US" dirty="0"/>
          </a:p>
        </p:txBody>
      </p:sp>
      <p:sp>
        <p:nvSpPr>
          <p:cNvPr id="76" name="Diamond 75"/>
          <p:cNvSpPr/>
          <p:nvPr/>
        </p:nvSpPr>
        <p:spPr>
          <a:xfrm>
            <a:off x="228600" y="5204728"/>
            <a:ext cx="2156661" cy="90167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Protocol</a:t>
            </a:r>
            <a:endParaRPr lang="en-US" dirty="0"/>
          </a:p>
        </p:txBody>
      </p:sp>
      <p:sp>
        <p:nvSpPr>
          <p:cNvPr id="77" name="Round Diagonal Corner Rectangle 76"/>
          <p:cNvSpPr/>
          <p:nvPr/>
        </p:nvSpPr>
        <p:spPr>
          <a:xfrm>
            <a:off x="6248400" y="5883234"/>
            <a:ext cx="1532014" cy="74616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Migration Agent</a:t>
            </a:r>
            <a:endParaRPr lang="en-US" dirty="0"/>
          </a:p>
        </p:txBody>
      </p:sp>
      <p:sp>
        <p:nvSpPr>
          <p:cNvPr id="121" name="Round Diagonal Corner Rectangle 120"/>
          <p:cNvSpPr/>
          <p:nvPr/>
        </p:nvSpPr>
        <p:spPr>
          <a:xfrm>
            <a:off x="6457828" y="5767323"/>
            <a:ext cx="1532014" cy="74616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Migration Agent</a:t>
            </a:r>
            <a:endParaRPr lang="en-US" dirty="0"/>
          </a:p>
        </p:txBody>
      </p:sp>
      <p:sp>
        <p:nvSpPr>
          <p:cNvPr id="122" name="Round Diagonal Corner Rectangle 121"/>
          <p:cNvSpPr/>
          <p:nvPr/>
        </p:nvSpPr>
        <p:spPr>
          <a:xfrm>
            <a:off x="6010798" y="6004721"/>
            <a:ext cx="1532014" cy="74616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Migration Agent</a:t>
            </a:r>
            <a:endParaRPr lang="en-US" dirty="0"/>
          </a:p>
        </p:txBody>
      </p:sp>
      <p:sp>
        <p:nvSpPr>
          <p:cNvPr id="123" name="Rectangle 122"/>
          <p:cNvSpPr/>
          <p:nvPr/>
        </p:nvSpPr>
        <p:spPr>
          <a:xfrm>
            <a:off x="4456622" y="6092675"/>
            <a:ext cx="614039" cy="525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Dir</a:t>
            </a:r>
            <a:endParaRPr lang="en-US" dirty="0"/>
          </a:p>
        </p:txBody>
      </p:sp>
      <p:sp>
        <p:nvSpPr>
          <p:cNvPr id="124" name="Rectangle 123"/>
          <p:cNvSpPr/>
          <p:nvPr/>
        </p:nvSpPr>
        <p:spPr>
          <a:xfrm>
            <a:off x="4149602" y="6004721"/>
            <a:ext cx="614039" cy="525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Dir</a:t>
            </a:r>
            <a:endParaRPr lang="en-US" dirty="0"/>
          </a:p>
        </p:txBody>
      </p:sp>
      <p:cxnSp>
        <p:nvCxnSpPr>
          <p:cNvPr id="88" name="Elbow Connector 87"/>
          <p:cNvCxnSpPr>
            <a:stCxn id="70" idx="1"/>
            <a:endCxn id="124" idx="1"/>
          </p:cNvCxnSpPr>
          <p:nvPr/>
        </p:nvCxnSpPr>
        <p:spPr>
          <a:xfrm rot="10800000" flipH="1" flipV="1">
            <a:off x="353498" y="4143522"/>
            <a:ext cx="3796103" cy="2123994"/>
          </a:xfrm>
          <a:prstGeom prst="bentConnector3">
            <a:avLst>
              <a:gd name="adj1" fmla="val -6022"/>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The Players</a:t>
            </a:r>
            <a:endParaRPr lang="en-US" sz="4000" dirty="0"/>
          </a:p>
        </p:txBody>
      </p:sp>
      <p:sp>
        <p:nvSpPr>
          <p:cNvPr id="2" name="Slide Number Placeholder 1"/>
          <p:cNvSpPr>
            <a:spLocks noGrp="1"/>
          </p:cNvSpPr>
          <p:nvPr>
            <p:ph type="sldNum" sz="quarter" idx="12"/>
          </p:nvPr>
        </p:nvSpPr>
        <p:spPr/>
        <p:txBody>
          <a:bodyPr/>
          <a:lstStyle/>
          <a:p>
            <a:fld id="{8AB1C761-9FE2-4952-8BCD-2D639D168F1E}" type="slidenum">
              <a:rPr lang="en-US" smtClean="0"/>
              <a:t>11</a:t>
            </a:fld>
            <a:endParaRPr lang="en-US"/>
          </a:p>
        </p:txBody>
      </p:sp>
    </p:spTree>
    <p:extLst>
      <p:ext uri="{BB962C8B-B14F-4D97-AF65-F5344CB8AC3E}">
        <p14:creationId xmlns:p14="http://schemas.microsoft.com/office/powerpoint/2010/main" val="2967295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par>
                                <p:cTn id="15" presetID="22" presetClass="entr" presetSubtype="4" fill="hold" nodeType="withEffect">
                                  <p:stCondLst>
                                    <p:cond delay="0"/>
                                  </p:stCondLst>
                                  <p:childTnLst>
                                    <p:set>
                                      <p:cBhvr>
                                        <p:cTn id="16" dur="1" fill="hold">
                                          <p:stCondLst>
                                            <p:cond delay="0"/>
                                          </p:stCondLst>
                                        </p:cTn>
                                        <p:tgtEl>
                                          <p:spTgt spid="88"/>
                                        </p:tgtEl>
                                        <p:attrNameLst>
                                          <p:attrName>style.visibility</p:attrName>
                                        </p:attrNameLst>
                                      </p:cBhvr>
                                      <p:to>
                                        <p:strVal val="visible"/>
                                      </p:to>
                                    </p:set>
                                    <p:animEffect transition="in" filter="wipe(down)">
                                      <p:cBhvr>
                                        <p:cTn id="17" dur="500"/>
                                        <p:tgtEl>
                                          <p:spTgt spid="8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104"/>
                                        </p:tgtEl>
                                        <p:attrNameLst>
                                          <p:attrName>style.visibility</p:attrName>
                                        </p:attrNameLst>
                                      </p:cBhvr>
                                      <p:to>
                                        <p:strVal val="visible"/>
                                      </p:to>
                                    </p:set>
                                    <p:animEffect transition="in" filter="wipe(down)">
                                      <p:cBhvr>
                                        <p:cTn id="22" dur="500"/>
                                        <p:tgtEl>
                                          <p:spTgt spid="410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ipe(down)">
                                      <p:cBhvr>
                                        <p:cTn id="37" dur="500"/>
                                        <p:tgtEl>
                                          <p:spTgt spid="30"/>
                                        </p:tgtEl>
                                      </p:cBhvr>
                                    </p:animEffect>
                                  </p:childTnLst>
                                </p:cTn>
                              </p:par>
                              <p:par>
                                <p:cTn id="38" presetID="22" presetClass="entr" presetSubtype="4" fill="hold"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wipe(down)">
                                      <p:cBhvr>
                                        <p:cTn id="40" dur="500"/>
                                        <p:tgtEl>
                                          <p:spTgt spid="31"/>
                                        </p:tgtEl>
                                      </p:cBhvr>
                                    </p:animEffect>
                                  </p:childTnLst>
                                </p:cTn>
                              </p:par>
                              <p:par>
                                <p:cTn id="41" presetID="22" presetClass="entr" presetSubtype="4" fill="hold"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down)">
                                      <p:cBhvr>
                                        <p:cTn id="43" dur="500"/>
                                        <p:tgtEl>
                                          <p:spTgt spid="7"/>
                                        </p:tgtEl>
                                      </p:cBhvr>
                                    </p:animEffect>
                                  </p:childTnLst>
                                </p:cTn>
                              </p:par>
                              <p:par>
                                <p:cTn id="44" presetID="22" presetClass="entr" presetSubtype="4" fill="hold" nodeType="with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wipe(down)">
                                      <p:cBhvr>
                                        <p:cTn id="46" dur="500"/>
                                        <p:tgtEl>
                                          <p:spTgt spid="8"/>
                                        </p:tgtEl>
                                      </p:cBhvr>
                                    </p:animEffect>
                                  </p:childTnLst>
                                </p:cTn>
                              </p:par>
                              <p:par>
                                <p:cTn id="47" presetID="1"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099"/>
                                        </p:tgtEl>
                                        <p:attrNameLst>
                                          <p:attrName>style.visibility</p:attrName>
                                        </p:attrNameLst>
                                      </p:cBhvr>
                                      <p:to>
                                        <p:strVal val="visible"/>
                                      </p:to>
                                    </p:set>
                                  </p:childTnLst>
                                </p:cTn>
                              </p:par>
                              <p:par>
                                <p:cTn id="55" presetID="22" presetClass="entr" presetSubtype="4" fill="hold" nodeType="withEffect">
                                  <p:stCondLst>
                                    <p:cond delay="0"/>
                                  </p:stCondLst>
                                  <p:childTnLst>
                                    <p:set>
                                      <p:cBhvr>
                                        <p:cTn id="56" dur="1" fill="hold">
                                          <p:stCondLst>
                                            <p:cond delay="0"/>
                                          </p:stCondLst>
                                        </p:cTn>
                                        <p:tgtEl>
                                          <p:spTgt spid="64"/>
                                        </p:tgtEl>
                                        <p:attrNameLst>
                                          <p:attrName>style.visibility</p:attrName>
                                        </p:attrNameLst>
                                      </p:cBhvr>
                                      <p:to>
                                        <p:strVal val="visible"/>
                                      </p:to>
                                    </p:set>
                                    <p:animEffect transition="in" filter="wipe(down)">
                                      <p:cBhvr>
                                        <p:cTn id="57" dur="500"/>
                                        <p:tgtEl>
                                          <p:spTgt spid="64"/>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7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94"/>
                                        </p:tgtEl>
                                        <p:attrNameLst>
                                          <p:attrName>style.visibility</p:attrName>
                                        </p:attrNameLst>
                                      </p:cBhvr>
                                      <p:to>
                                        <p:strVal val="visible"/>
                                      </p:to>
                                    </p:set>
                                    <p:animEffect transition="in" filter="wipe(down)">
                                      <p:cBhvr>
                                        <p:cTn id="66" dur="500"/>
                                        <p:tgtEl>
                                          <p:spTgt spid="9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97"/>
                                        </p:tgtEl>
                                        <p:attrNameLst>
                                          <p:attrName>style.visibility</p:attrName>
                                        </p:attrNameLst>
                                      </p:cBhvr>
                                      <p:to>
                                        <p:strVal val="visible"/>
                                      </p:to>
                                    </p:set>
                                    <p:animEffect transition="in" filter="wipe(down)">
                                      <p:cBhvr>
                                        <p:cTn id="71" dur="500"/>
                                        <p:tgtEl>
                                          <p:spTgt spid="97"/>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112"/>
                                        </p:tgtEl>
                                        <p:attrNameLst>
                                          <p:attrName>style.visibility</p:attrName>
                                        </p:attrNameLst>
                                      </p:cBhvr>
                                      <p:to>
                                        <p:strVal val="visible"/>
                                      </p:to>
                                    </p:set>
                                    <p:animEffect transition="in" filter="wipe(down)">
                                      <p:cBhvr>
                                        <p:cTn id="76" dur="500"/>
                                        <p:tgtEl>
                                          <p:spTgt spid="112"/>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2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2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nodeType="clickEffect">
                                  <p:stCondLst>
                                    <p:cond delay="0"/>
                                  </p:stCondLst>
                                  <p:childTnLst>
                                    <p:set>
                                      <p:cBhvr>
                                        <p:cTn id="88" dur="1" fill="hold">
                                          <p:stCondLst>
                                            <p:cond delay="0"/>
                                          </p:stCondLst>
                                        </p:cTn>
                                        <p:tgtEl>
                                          <p:spTgt spid="100"/>
                                        </p:tgtEl>
                                        <p:attrNameLst>
                                          <p:attrName>style.visibility</p:attrName>
                                        </p:attrNameLst>
                                      </p:cBhvr>
                                      <p:to>
                                        <p:strVal val="visible"/>
                                      </p:to>
                                    </p:set>
                                    <p:animEffect transition="in" filter="wipe(down)">
                                      <p:cBhvr>
                                        <p:cTn id="89" dur="500"/>
                                        <p:tgtEl>
                                          <p:spTgt spid="100"/>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55"/>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40"/>
                                        </p:tgtEl>
                                        <p:attrNameLst>
                                          <p:attrName>style.visibility</p:attrName>
                                        </p:attrNameLst>
                                      </p:cBhvr>
                                      <p:to>
                                        <p:strVal val="visible"/>
                                      </p:to>
                                    </p:set>
                                  </p:childTnLst>
                                </p:cTn>
                              </p:par>
                              <p:par>
                                <p:cTn id="96" presetID="22" presetClass="entr" presetSubtype="4" fill="hold" nodeType="withEffect">
                                  <p:stCondLst>
                                    <p:cond delay="0"/>
                                  </p:stCondLst>
                                  <p:childTnLst>
                                    <p:set>
                                      <p:cBhvr>
                                        <p:cTn id="97" dur="1" fill="hold">
                                          <p:stCondLst>
                                            <p:cond delay="0"/>
                                          </p:stCondLst>
                                        </p:cTn>
                                        <p:tgtEl>
                                          <p:spTgt spid="38"/>
                                        </p:tgtEl>
                                        <p:attrNameLst>
                                          <p:attrName>style.visibility</p:attrName>
                                        </p:attrNameLst>
                                      </p:cBhvr>
                                      <p:to>
                                        <p:strVal val="visible"/>
                                      </p:to>
                                    </p:set>
                                    <p:animEffect transition="in" filter="wipe(down)">
                                      <p:cBhvr>
                                        <p:cTn id="98" dur="500"/>
                                        <p:tgtEl>
                                          <p:spTgt spid="38"/>
                                        </p:tgtEl>
                                      </p:cBhvr>
                                    </p:animEffect>
                                  </p:childTnLst>
                                </p:cTn>
                              </p:par>
                              <p:par>
                                <p:cTn id="99" presetID="22" presetClass="entr" presetSubtype="4" fill="hold" nodeType="withEffect">
                                  <p:stCondLst>
                                    <p:cond delay="0"/>
                                  </p:stCondLst>
                                  <p:childTnLst>
                                    <p:set>
                                      <p:cBhvr>
                                        <p:cTn id="100" dur="1" fill="hold">
                                          <p:stCondLst>
                                            <p:cond delay="0"/>
                                          </p:stCondLst>
                                        </p:cTn>
                                        <p:tgtEl>
                                          <p:spTgt spid="57"/>
                                        </p:tgtEl>
                                        <p:attrNameLst>
                                          <p:attrName>style.visibility</p:attrName>
                                        </p:attrNameLst>
                                      </p:cBhvr>
                                      <p:to>
                                        <p:strVal val="visible"/>
                                      </p:to>
                                    </p:set>
                                    <p:animEffect transition="in" filter="wipe(down)">
                                      <p:cBhvr>
                                        <p:cTn id="101" dur="500"/>
                                        <p:tgtEl>
                                          <p:spTgt spid="57"/>
                                        </p:tgtEl>
                                      </p:cBhvr>
                                    </p:animEffect>
                                  </p:childTnLst>
                                </p:cTn>
                              </p:par>
                              <p:par>
                                <p:cTn id="102" presetID="22" presetClass="entr" presetSubtype="4" fill="hold" nodeType="withEffect">
                                  <p:stCondLst>
                                    <p:cond delay="0"/>
                                  </p:stCondLst>
                                  <p:childTnLst>
                                    <p:set>
                                      <p:cBhvr>
                                        <p:cTn id="103" dur="1" fill="hold">
                                          <p:stCondLst>
                                            <p:cond delay="0"/>
                                          </p:stCondLst>
                                        </p:cTn>
                                        <p:tgtEl>
                                          <p:spTgt spid="39"/>
                                        </p:tgtEl>
                                        <p:attrNameLst>
                                          <p:attrName>style.visibility</p:attrName>
                                        </p:attrNameLst>
                                      </p:cBhvr>
                                      <p:to>
                                        <p:strVal val="visible"/>
                                      </p:to>
                                    </p:set>
                                    <p:animEffect transition="in" filter="wipe(down)">
                                      <p:cBhvr>
                                        <p:cTn id="104" dur="500"/>
                                        <p:tgtEl>
                                          <p:spTgt spid="39"/>
                                        </p:tgtEl>
                                      </p:cBhvr>
                                    </p:animEffect>
                                  </p:childTnLst>
                                </p:cTn>
                              </p:par>
                              <p:par>
                                <p:cTn id="105" presetID="22" presetClass="entr" presetSubtype="4" fill="hold" nodeType="withEffect">
                                  <p:stCondLst>
                                    <p:cond delay="0"/>
                                  </p:stCondLst>
                                  <p:childTnLst>
                                    <p:set>
                                      <p:cBhvr>
                                        <p:cTn id="106" dur="1" fill="hold">
                                          <p:stCondLst>
                                            <p:cond delay="0"/>
                                          </p:stCondLst>
                                        </p:cTn>
                                        <p:tgtEl>
                                          <p:spTgt spid="58"/>
                                        </p:tgtEl>
                                        <p:attrNameLst>
                                          <p:attrName>style.visibility</p:attrName>
                                        </p:attrNameLst>
                                      </p:cBhvr>
                                      <p:to>
                                        <p:strVal val="visible"/>
                                      </p:to>
                                    </p:set>
                                    <p:animEffect transition="in" filter="wipe(down)">
                                      <p:cBhvr>
                                        <p:cTn id="107" dur="500"/>
                                        <p:tgtEl>
                                          <p:spTgt spid="58"/>
                                        </p:tgtEl>
                                      </p:cBhvr>
                                    </p:animEffect>
                                  </p:childTnLst>
                                </p:cTn>
                              </p:par>
                              <p:par>
                                <p:cTn id="108" presetID="1" presetClass="entr" presetSubtype="0" fill="hold" grpId="0" nodeType="withEffect">
                                  <p:stCondLst>
                                    <p:cond delay="0"/>
                                  </p:stCondLst>
                                  <p:childTnLst>
                                    <p:set>
                                      <p:cBhvr>
                                        <p:cTn id="109" dur="1" fill="hold">
                                          <p:stCondLst>
                                            <p:cond delay="0"/>
                                          </p:stCondLst>
                                        </p:cTn>
                                        <p:tgtEl>
                                          <p:spTgt spid="56"/>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37"/>
                                        </p:tgtEl>
                                        <p:attrNameLst>
                                          <p:attrName>style.visibility</p:attrName>
                                        </p:attrNameLst>
                                      </p:cBhvr>
                                      <p:to>
                                        <p:strVal val="visible"/>
                                      </p:to>
                                    </p:set>
                                  </p:childTnLst>
                                </p:cTn>
                              </p:par>
                              <p:par>
                                <p:cTn id="112" presetID="22" presetClass="entr" presetSubtype="4" fill="hold" nodeType="withEffect">
                                  <p:stCondLst>
                                    <p:cond delay="0"/>
                                  </p:stCondLst>
                                  <p:childTnLst>
                                    <p:set>
                                      <p:cBhvr>
                                        <p:cTn id="113" dur="1" fill="hold">
                                          <p:stCondLst>
                                            <p:cond delay="0"/>
                                          </p:stCondLst>
                                        </p:cTn>
                                        <p:tgtEl>
                                          <p:spTgt spid="17"/>
                                        </p:tgtEl>
                                        <p:attrNameLst>
                                          <p:attrName>style.visibility</p:attrName>
                                        </p:attrNameLst>
                                      </p:cBhvr>
                                      <p:to>
                                        <p:strVal val="visible"/>
                                      </p:to>
                                    </p:set>
                                    <p:animEffect transition="in" filter="wipe(down)">
                                      <p:cBhvr>
                                        <p:cTn id="114" dur="500"/>
                                        <p:tgtEl>
                                          <p:spTgt spid="17"/>
                                        </p:tgtEl>
                                      </p:cBhvr>
                                    </p:animEffect>
                                  </p:childTnLst>
                                </p:cTn>
                              </p:par>
                              <p:par>
                                <p:cTn id="115" presetID="22" presetClass="entr" presetSubtype="4" fill="hold" nodeType="withEffect">
                                  <p:stCondLst>
                                    <p:cond delay="0"/>
                                  </p:stCondLst>
                                  <p:childTnLst>
                                    <p:set>
                                      <p:cBhvr>
                                        <p:cTn id="116" dur="1" fill="hold">
                                          <p:stCondLst>
                                            <p:cond delay="0"/>
                                          </p:stCondLst>
                                        </p:cTn>
                                        <p:tgtEl>
                                          <p:spTgt spid="26"/>
                                        </p:tgtEl>
                                        <p:attrNameLst>
                                          <p:attrName>style.visibility</p:attrName>
                                        </p:attrNameLst>
                                      </p:cBhvr>
                                      <p:to>
                                        <p:strVal val="visible"/>
                                      </p:to>
                                    </p:set>
                                    <p:animEffect transition="in" filter="wipe(down)">
                                      <p:cBhvr>
                                        <p:cTn id="117" dur="500"/>
                                        <p:tgtEl>
                                          <p:spTgt spid="26"/>
                                        </p:tgtEl>
                                      </p:cBhvr>
                                    </p:animEffect>
                                  </p:childTnLst>
                                </p:cTn>
                              </p:par>
                              <p:par>
                                <p:cTn id="118" presetID="1" presetClass="entr" presetSubtype="0" fill="hold" grpId="0" nodeType="withEffect">
                                  <p:stCondLst>
                                    <p:cond delay="0"/>
                                  </p:stCondLst>
                                  <p:childTnLst>
                                    <p:set>
                                      <p:cBhvr>
                                        <p:cTn id="119" dur="1" fill="hold">
                                          <p:stCondLst>
                                            <p:cond delay="0"/>
                                          </p:stCondLst>
                                        </p:cTn>
                                        <p:tgtEl>
                                          <p:spTgt spid="16"/>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25"/>
                                        </p:tgtEl>
                                        <p:attrNameLst>
                                          <p:attrName>style.visibility</p:attrName>
                                        </p:attrNameLst>
                                      </p:cBhvr>
                                      <p:to>
                                        <p:strVal val="visible"/>
                                      </p:to>
                                    </p:set>
                                  </p:childTnLst>
                                </p:cTn>
                              </p:par>
                              <p:par>
                                <p:cTn id="122" presetID="22" presetClass="entr" presetSubtype="4" fill="hold" nodeType="withEffect">
                                  <p:stCondLst>
                                    <p:cond delay="0"/>
                                  </p:stCondLst>
                                  <p:childTnLst>
                                    <p:set>
                                      <p:cBhvr>
                                        <p:cTn id="123" dur="1" fill="hold">
                                          <p:stCondLst>
                                            <p:cond delay="0"/>
                                          </p:stCondLst>
                                        </p:cTn>
                                        <p:tgtEl>
                                          <p:spTgt spid="18"/>
                                        </p:tgtEl>
                                        <p:attrNameLst>
                                          <p:attrName>style.visibility</p:attrName>
                                        </p:attrNameLst>
                                      </p:cBhvr>
                                      <p:to>
                                        <p:strVal val="visible"/>
                                      </p:to>
                                    </p:set>
                                    <p:animEffect transition="in" filter="wipe(down)">
                                      <p:cBhvr>
                                        <p:cTn id="124" dur="500"/>
                                        <p:tgtEl>
                                          <p:spTgt spid="18"/>
                                        </p:tgtEl>
                                      </p:cBhvr>
                                    </p:animEffect>
                                  </p:childTnLst>
                                </p:cTn>
                              </p:par>
                              <p:par>
                                <p:cTn id="125" presetID="22" presetClass="entr" presetSubtype="4" fill="hold" nodeType="withEffect">
                                  <p:stCondLst>
                                    <p:cond delay="0"/>
                                  </p:stCondLst>
                                  <p:childTnLst>
                                    <p:set>
                                      <p:cBhvr>
                                        <p:cTn id="126" dur="1" fill="hold">
                                          <p:stCondLst>
                                            <p:cond delay="0"/>
                                          </p:stCondLst>
                                        </p:cTn>
                                        <p:tgtEl>
                                          <p:spTgt spid="27"/>
                                        </p:tgtEl>
                                        <p:attrNameLst>
                                          <p:attrName>style.visibility</p:attrName>
                                        </p:attrNameLst>
                                      </p:cBhvr>
                                      <p:to>
                                        <p:strVal val="visible"/>
                                      </p:to>
                                    </p:set>
                                    <p:animEffect transition="in" filter="wipe(down)">
                                      <p:cBhvr>
                                        <p:cTn id="127" dur="500"/>
                                        <p:tgtEl>
                                          <p:spTgt spid="27"/>
                                        </p:tgtEl>
                                      </p:cBhvr>
                                    </p:animEffect>
                                  </p:childTnLst>
                                </p:cTn>
                              </p:par>
                              <p:par>
                                <p:cTn id="128" presetID="1" presetClass="entr" presetSubtype="0" fill="hold" grpId="0" nodeType="withEffect">
                                  <p:stCondLst>
                                    <p:cond delay="0"/>
                                  </p:stCondLst>
                                  <p:childTnLst>
                                    <p:set>
                                      <p:cBhvr>
                                        <p:cTn id="129" dur="1" fill="hold">
                                          <p:stCondLst>
                                            <p:cond delay="0"/>
                                          </p:stCondLst>
                                        </p:cTn>
                                        <p:tgtEl>
                                          <p:spTgt spid="24"/>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19"/>
                                        </p:tgtEl>
                                        <p:attrNameLst>
                                          <p:attrName>style.visibility</p:attrName>
                                        </p:attrNameLst>
                                      </p:cBhvr>
                                      <p:to>
                                        <p:strVal val="visible"/>
                                      </p:to>
                                    </p:set>
                                  </p:childTnLst>
                                </p:cTn>
                              </p:par>
                              <p:par>
                                <p:cTn id="132" presetID="1" presetClass="entr" presetSubtype="0" fill="hold" nodeType="withEffect">
                                  <p:stCondLst>
                                    <p:cond delay="0"/>
                                  </p:stCondLst>
                                  <p:childTnLst>
                                    <p:set>
                                      <p:cBhvr>
                                        <p:cTn id="133" dur="1" fill="hold">
                                          <p:stCondLst>
                                            <p:cond delay="0"/>
                                          </p:stCondLst>
                                        </p:cTn>
                                        <p:tgtEl>
                                          <p:spTgt spid="68"/>
                                        </p:tgtEl>
                                        <p:attrNameLst>
                                          <p:attrName>style.visibility</p:attrName>
                                        </p:attrNameLst>
                                      </p:cBhvr>
                                      <p:to>
                                        <p:strVal val="visible"/>
                                      </p:to>
                                    </p:set>
                                  </p:childTnLst>
                                </p:cTn>
                              </p:par>
                              <p:par>
                                <p:cTn id="134" presetID="1" presetClass="entr" presetSubtype="0" fill="hold" nodeType="withEffect">
                                  <p:stCondLst>
                                    <p:cond delay="0"/>
                                  </p:stCondLst>
                                  <p:childTnLst>
                                    <p:set>
                                      <p:cBhvr>
                                        <p:cTn id="135" dur="1" fill="hold">
                                          <p:stCondLst>
                                            <p:cond delay="0"/>
                                          </p:stCondLst>
                                        </p:cTn>
                                        <p:tgtEl>
                                          <p:spTgt spid="4100"/>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47"/>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19" grpId="0" animBg="1"/>
      <p:bldP spid="55" grpId="0" animBg="1"/>
      <p:bldP spid="40" grpId="0" animBg="1"/>
      <p:bldP spid="24" grpId="0" animBg="1"/>
      <p:bldP spid="5" grpId="0" animBg="1"/>
      <p:bldP spid="13" grpId="0" animBg="1"/>
      <p:bldP spid="16" grpId="0" animBg="1"/>
      <p:bldP spid="25" grpId="0" animBg="1"/>
      <p:bldP spid="28" grpId="0" animBg="1"/>
      <p:bldP spid="34" grpId="0" animBg="1"/>
      <p:bldP spid="37" grpId="0" animBg="1"/>
      <p:bldP spid="56" grpId="0" animBg="1"/>
      <p:bldP spid="70" grpId="0" animBg="1"/>
      <p:bldP spid="118" grpId="0" animBg="1"/>
      <p:bldP spid="76" grpId="0" animBg="1"/>
      <p:bldP spid="77" grpId="0" animBg="1"/>
      <p:bldP spid="121" grpId="0" animBg="1"/>
      <p:bldP spid="122" grpId="0" animBg="1"/>
      <p:bldP spid="123" grpId="0" animBg="1"/>
      <p:bldP spid="12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2639"/>
            <a:ext cx="8229600" cy="4525963"/>
          </a:xfrm>
        </p:spPr>
        <p:txBody>
          <a:bodyPr/>
          <a:lstStyle/>
          <a:p>
            <a:r>
              <a:rPr lang="en-US" sz="2000" dirty="0" smtClean="0"/>
              <a:t>Stateless in memory – all state is persisted</a:t>
            </a:r>
          </a:p>
          <a:p>
            <a:r>
              <a:rPr lang="en-US" sz="2000" dirty="0" smtClean="0"/>
              <a:t>Handles API requests for migrations – creates a record for each object migration</a:t>
            </a:r>
          </a:p>
          <a:p>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2456147496"/>
              </p:ext>
            </p:extLst>
          </p:nvPr>
        </p:nvGraphicFramePr>
        <p:xfrm>
          <a:off x="228600" y="2057400"/>
          <a:ext cx="8704576" cy="2185273"/>
        </p:xfrm>
        <a:graphic>
          <a:graphicData uri="http://schemas.openxmlformats.org/drawingml/2006/table">
            <a:tbl>
              <a:tblPr firstRow="1" bandRow="1">
                <a:tableStyleId>{5C22544A-7EE6-4342-B048-85BDC9FD1C3A}</a:tableStyleId>
              </a:tblPr>
              <a:tblGrid>
                <a:gridCol w="627380"/>
                <a:gridCol w="515620"/>
                <a:gridCol w="533400"/>
                <a:gridCol w="609600"/>
                <a:gridCol w="609600"/>
                <a:gridCol w="762000"/>
                <a:gridCol w="990600"/>
                <a:gridCol w="838200"/>
                <a:gridCol w="914400"/>
                <a:gridCol w="1066800"/>
                <a:gridCol w="1236976"/>
              </a:tblGrid>
              <a:tr h="762000">
                <a:tc>
                  <a:txBody>
                    <a:bodyPr/>
                    <a:lstStyle/>
                    <a:p>
                      <a:r>
                        <a:rPr lang="en-US" sz="1400" dirty="0" err="1" smtClean="0"/>
                        <a:t>ObjId</a:t>
                      </a:r>
                      <a:endParaRPr lang="en-US" sz="1400" dirty="0"/>
                    </a:p>
                  </a:txBody>
                  <a:tcPr/>
                </a:tc>
                <a:tc>
                  <a:txBody>
                    <a:bodyPr/>
                    <a:lstStyle/>
                    <a:p>
                      <a:r>
                        <a:rPr lang="en-US" sz="1400" dirty="0" smtClean="0"/>
                        <a:t>Old</a:t>
                      </a:r>
                      <a:r>
                        <a:rPr lang="en-US" sz="1400" baseline="0" dirty="0" smtClean="0"/>
                        <a:t> Set</a:t>
                      </a:r>
                      <a:endParaRPr lang="en-US" sz="1400" dirty="0"/>
                    </a:p>
                  </a:txBody>
                  <a:tcPr/>
                </a:tc>
                <a:tc>
                  <a:txBody>
                    <a:bodyPr/>
                    <a:lstStyle/>
                    <a:p>
                      <a:r>
                        <a:rPr lang="en-US" sz="1400" dirty="0" smtClean="0"/>
                        <a:t>New Set</a:t>
                      </a:r>
                      <a:endParaRPr lang="en-US" sz="1400" dirty="0"/>
                    </a:p>
                  </a:txBody>
                  <a:tcPr/>
                </a:tc>
                <a:tc>
                  <a:txBody>
                    <a:bodyPr/>
                    <a:lstStyle/>
                    <a:p>
                      <a:r>
                        <a:rPr lang="en-US" sz="1400" dirty="0" err="1" smtClean="0"/>
                        <a:t>Dir</a:t>
                      </a:r>
                      <a:r>
                        <a:rPr lang="en-US" sz="1400" dirty="0" smtClean="0"/>
                        <a:t> ACKs</a:t>
                      </a:r>
                      <a:endParaRPr lang="en-US" sz="1400" dirty="0"/>
                    </a:p>
                  </a:txBody>
                  <a:tcPr/>
                </a:tc>
                <a:tc>
                  <a:txBody>
                    <a:bodyPr/>
                    <a:lstStyle/>
                    <a:p>
                      <a:r>
                        <a:rPr lang="en-US" sz="1400" dirty="0" err="1" smtClean="0"/>
                        <a:t>Mig</a:t>
                      </a:r>
                      <a:r>
                        <a:rPr lang="en-US" sz="1400" dirty="0" smtClean="0"/>
                        <a:t> ACKs</a:t>
                      </a:r>
                      <a:endParaRPr lang="en-US" sz="1400" dirty="0"/>
                    </a:p>
                  </a:txBody>
                  <a:tcPr/>
                </a:tc>
                <a:tc>
                  <a:txBody>
                    <a:bodyPr/>
                    <a:lstStyle/>
                    <a:p>
                      <a:r>
                        <a:rPr lang="en-US" sz="1400" dirty="0" smtClean="0"/>
                        <a:t>Created At</a:t>
                      </a:r>
                      <a:endParaRPr lang="en-US" sz="1400" dirty="0"/>
                    </a:p>
                  </a:txBody>
                  <a:tcPr/>
                </a:tc>
                <a:tc>
                  <a:txBody>
                    <a:bodyPr/>
                    <a:lstStyle/>
                    <a:p>
                      <a:r>
                        <a:rPr lang="en-US" sz="1400" dirty="0" smtClean="0"/>
                        <a:t>Completed At</a:t>
                      </a:r>
                      <a:endParaRPr lang="en-US" sz="1400" dirty="0"/>
                    </a:p>
                  </a:txBody>
                  <a:tcPr/>
                </a:tc>
                <a:tc>
                  <a:txBody>
                    <a:bodyPr/>
                    <a:lstStyle/>
                    <a:p>
                      <a:r>
                        <a:rPr lang="en-US" sz="1400" dirty="0" smtClean="0"/>
                        <a:t>Last Updated At</a:t>
                      </a:r>
                      <a:endParaRPr lang="en-US" sz="1400" dirty="0"/>
                    </a:p>
                  </a:txBody>
                  <a:tcPr/>
                </a:tc>
                <a:tc>
                  <a:txBody>
                    <a:bodyPr/>
                    <a:lstStyle/>
                    <a:p>
                      <a:r>
                        <a:rPr lang="en-US" sz="1400" dirty="0" err="1" smtClean="0"/>
                        <a:t>Mig</a:t>
                      </a:r>
                      <a:r>
                        <a:rPr lang="en-US" sz="1400" dirty="0" smtClean="0"/>
                        <a:t> Started At</a:t>
                      </a:r>
                      <a:endParaRPr lang="en-US" sz="1400" dirty="0"/>
                    </a:p>
                  </a:txBody>
                  <a:tcPr/>
                </a:tc>
                <a:tc>
                  <a:txBody>
                    <a:bodyPr/>
                    <a:lstStyle/>
                    <a:p>
                      <a:r>
                        <a:rPr lang="en-US" sz="1400" dirty="0" smtClean="0"/>
                        <a:t>Migrated?</a:t>
                      </a:r>
                      <a:endParaRPr lang="en-US" sz="1400" dirty="0"/>
                    </a:p>
                  </a:txBody>
                  <a:tcPr/>
                </a:tc>
                <a:tc>
                  <a:txBody>
                    <a:bodyPr/>
                    <a:lstStyle/>
                    <a:p>
                      <a:r>
                        <a:rPr lang="en-US" sz="1400" dirty="0" smtClean="0"/>
                        <a:t>Completed?</a:t>
                      </a:r>
                      <a:endParaRPr lang="en-US" sz="1400"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dirty="0"/>
                    </a:p>
                  </a:txBody>
                  <a:tcPr/>
                </a:tc>
                <a:tc>
                  <a:txBody>
                    <a:bodyPr/>
                    <a:lstStyle/>
                    <a:p>
                      <a:r>
                        <a:rPr lang="en-US" sz="1400" dirty="0" smtClean="0"/>
                        <a:t>1,3</a:t>
                      </a:r>
                      <a:endParaRPr lang="en-US" sz="1400" dirty="0"/>
                    </a:p>
                  </a:txBody>
                  <a:tcPr/>
                </a:tc>
                <a:tc>
                  <a:txBody>
                    <a:bodyPr/>
                    <a:lstStyle/>
                    <a:p>
                      <a:r>
                        <a:rPr lang="en-US" sz="1400" dirty="0" smtClean="0"/>
                        <a:t>Dir1,Dir2</a:t>
                      </a:r>
                      <a:endParaRPr lang="en-US" sz="1400" dirty="0"/>
                    </a:p>
                  </a:txBody>
                  <a:tcPr/>
                </a:tc>
                <a:tc>
                  <a:txBody>
                    <a:bodyPr/>
                    <a:lstStyle/>
                    <a:p>
                      <a:r>
                        <a:rPr lang="en-US" sz="1400" dirty="0" smtClean="0"/>
                        <a:t>Agt1</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86953">
                <a:tc>
                  <a:txBody>
                    <a:bodyPr/>
                    <a:lstStyle/>
                    <a:p>
                      <a:r>
                        <a:rPr lang="en-US" sz="1400" dirty="0" smtClean="0"/>
                        <a:t>Obj-2</a:t>
                      </a:r>
                      <a:endParaRPr lang="en-US" sz="1400" dirty="0"/>
                    </a:p>
                  </a:txBody>
                  <a:tcPr/>
                </a:tc>
                <a:tc>
                  <a:txBody>
                    <a:bodyPr/>
                    <a:lstStyle/>
                    <a:p>
                      <a:r>
                        <a:rPr lang="en-US" sz="1400" dirty="0" smtClean="0"/>
                        <a:t>1,4</a:t>
                      </a:r>
                      <a:endParaRPr lang="en-US" sz="1400" dirty="0"/>
                    </a:p>
                  </a:txBody>
                  <a:tcPr/>
                </a:tc>
                <a:tc>
                  <a:txBody>
                    <a:bodyPr/>
                    <a:lstStyle/>
                    <a:p>
                      <a:r>
                        <a:rPr lang="en-US" sz="1400" dirty="0" smtClean="0"/>
                        <a:t>2</a:t>
                      </a:r>
                      <a:endParaRPr lang="en-US" sz="1400" dirty="0"/>
                    </a:p>
                  </a:txBody>
                  <a:tcPr/>
                </a:tc>
                <a:tc>
                  <a:txBody>
                    <a:bodyPr/>
                    <a:lstStyle/>
                    <a:p>
                      <a:r>
                        <a:rPr lang="en-US" sz="1400" dirty="0" smtClean="0"/>
                        <a:t>Dir1,Dir2</a:t>
                      </a:r>
                      <a:endParaRPr lang="en-US" sz="1400" dirty="0"/>
                    </a:p>
                  </a:txBody>
                  <a:tcPr/>
                </a:tc>
                <a:tc>
                  <a:txBody>
                    <a:bodyPr/>
                    <a:lstStyle/>
                    <a:p>
                      <a:r>
                        <a:rPr lang="en-US" sz="1400" dirty="0" smtClean="0"/>
                        <a:t>Agt1,Agt2</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800" dirty="0" smtClean="0"/>
                        <a:t>T</a:t>
                      </a:r>
                      <a:endParaRPr lang="en-US" sz="1800" dirty="0"/>
                    </a:p>
                  </a:txBody>
                  <a:tcPr/>
                </a:tc>
                <a:tc>
                  <a:txBody>
                    <a:bodyPr/>
                    <a:lstStyle/>
                    <a:p>
                      <a:r>
                        <a:rPr lang="en-US" dirty="0" smtClean="0"/>
                        <a:t>T</a:t>
                      </a:r>
                      <a:endParaRPr lang="en-US" dirty="0"/>
                    </a:p>
                  </a:txBody>
                  <a:tcPr/>
                </a:tc>
              </a:tr>
              <a:tr h="386953">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800" dirty="0" smtClean="0"/>
                        <a:t>…</a:t>
                      </a:r>
                      <a:endParaRPr lang="en-US" sz="1800" dirty="0"/>
                    </a:p>
                  </a:txBody>
                  <a:tcPr/>
                </a:tc>
                <a:tc>
                  <a:txBody>
                    <a:bodyPr/>
                    <a:lstStyle/>
                    <a:p>
                      <a:r>
                        <a:rPr lang="en-US" dirty="0" smtClean="0"/>
                        <a:t>…</a:t>
                      </a:r>
                      <a:endParaRPr lang="en-US" dirty="0"/>
                    </a:p>
                  </a:txBody>
                  <a:tcPr/>
                </a:tc>
              </a:tr>
            </a:tbl>
          </a:graphicData>
        </a:graphic>
      </p:graphicFrame>
      <p:sp>
        <p:nvSpPr>
          <p:cNvPr id="9" name="TextBox 8"/>
          <p:cNvSpPr txBox="1"/>
          <p:nvPr/>
        </p:nvSpPr>
        <p:spPr>
          <a:xfrm>
            <a:off x="275208" y="4410742"/>
            <a:ext cx="1653338" cy="307777"/>
          </a:xfrm>
          <a:prstGeom prst="rect">
            <a:avLst/>
          </a:prstGeom>
          <a:noFill/>
        </p:spPr>
        <p:txBody>
          <a:bodyPr wrap="none" rtlCol="0">
            <a:spAutoFit/>
          </a:bodyPr>
          <a:lstStyle/>
          <a:p>
            <a:r>
              <a:rPr lang="en-US" sz="1400" dirty="0" smtClean="0"/>
              <a:t>Updated Directories</a:t>
            </a:r>
            <a:endParaRPr lang="en-US" sz="1400" dirty="0"/>
          </a:p>
        </p:txBody>
      </p:sp>
      <p:sp>
        <p:nvSpPr>
          <p:cNvPr id="10" name="TextBox 9"/>
          <p:cNvSpPr txBox="1"/>
          <p:nvPr/>
        </p:nvSpPr>
        <p:spPr>
          <a:xfrm>
            <a:off x="275208" y="4723320"/>
            <a:ext cx="2292359" cy="307777"/>
          </a:xfrm>
          <a:prstGeom prst="rect">
            <a:avLst/>
          </a:prstGeom>
          <a:noFill/>
        </p:spPr>
        <p:txBody>
          <a:bodyPr wrap="none" rtlCol="0">
            <a:spAutoFit/>
          </a:bodyPr>
          <a:lstStyle/>
          <a:p>
            <a:r>
              <a:rPr lang="en-US" sz="1400" dirty="0" smtClean="0"/>
              <a:t>Completed Migration chunks</a:t>
            </a:r>
            <a:endParaRPr lang="en-US" sz="1400" dirty="0"/>
          </a:p>
        </p:txBody>
      </p:sp>
      <p:cxnSp>
        <p:nvCxnSpPr>
          <p:cNvPr id="27" name="Elbow Connector 26"/>
          <p:cNvCxnSpPr>
            <a:endCxn id="9" idx="3"/>
          </p:cNvCxnSpPr>
          <p:nvPr/>
        </p:nvCxnSpPr>
        <p:spPr>
          <a:xfrm rot="5400000">
            <a:off x="1885531" y="4316561"/>
            <a:ext cx="291085" cy="20505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endCxn id="10" idx="3"/>
          </p:cNvCxnSpPr>
          <p:nvPr/>
        </p:nvCxnSpPr>
        <p:spPr>
          <a:xfrm rot="5400000">
            <a:off x="2363561" y="4499047"/>
            <a:ext cx="582168" cy="1741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75208" y="5019204"/>
            <a:ext cx="2918299" cy="307777"/>
          </a:xfrm>
          <a:prstGeom prst="rect">
            <a:avLst/>
          </a:prstGeom>
          <a:noFill/>
        </p:spPr>
        <p:txBody>
          <a:bodyPr wrap="none" rtlCol="0">
            <a:spAutoFit/>
          </a:bodyPr>
          <a:lstStyle/>
          <a:p>
            <a:r>
              <a:rPr lang="en-US" sz="1400" dirty="0" smtClean="0"/>
              <a:t>When last touched? Avoid starvation.</a:t>
            </a:r>
            <a:endParaRPr lang="en-US" sz="1400" dirty="0"/>
          </a:p>
        </p:txBody>
      </p:sp>
      <p:cxnSp>
        <p:nvCxnSpPr>
          <p:cNvPr id="32" name="Elbow Connector 31"/>
          <p:cNvCxnSpPr>
            <a:endCxn id="30" idx="3"/>
          </p:cNvCxnSpPr>
          <p:nvPr/>
        </p:nvCxnSpPr>
        <p:spPr>
          <a:xfrm rot="10800000" flipV="1">
            <a:off x="3193508" y="4273547"/>
            <a:ext cx="2140497" cy="89954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75208" y="5326981"/>
            <a:ext cx="4165692" cy="307777"/>
          </a:xfrm>
          <a:prstGeom prst="rect">
            <a:avLst/>
          </a:prstGeom>
          <a:noFill/>
        </p:spPr>
        <p:txBody>
          <a:bodyPr wrap="none" rtlCol="0">
            <a:spAutoFit/>
          </a:bodyPr>
          <a:lstStyle/>
          <a:p>
            <a:r>
              <a:rPr lang="en-US" sz="1400" dirty="0" smtClean="0"/>
              <a:t>When was object movement request last (re)initiated?</a:t>
            </a:r>
            <a:endParaRPr lang="en-US" sz="1400" dirty="0"/>
          </a:p>
        </p:txBody>
      </p:sp>
      <p:cxnSp>
        <p:nvCxnSpPr>
          <p:cNvPr id="37" name="Elbow Connector 36"/>
          <p:cNvCxnSpPr>
            <a:endCxn id="33" idx="3"/>
          </p:cNvCxnSpPr>
          <p:nvPr/>
        </p:nvCxnSpPr>
        <p:spPr>
          <a:xfrm rot="10800000" flipV="1">
            <a:off x="4440900" y="4273546"/>
            <a:ext cx="1631430" cy="1207324"/>
          </a:xfrm>
          <a:prstGeom prst="bentConnector3">
            <a:avLst>
              <a:gd name="adj1" fmla="val -607"/>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75208" y="5653956"/>
            <a:ext cx="2439579" cy="307777"/>
          </a:xfrm>
          <a:prstGeom prst="rect">
            <a:avLst/>
          </a:prstGeom>
          <a:noFill/>
        </p:spPr>
        <p:txBody>
          <a:bodyPr wrap="none" rtlCol="0">
            <a:spAutoFit/>
          </a:bodyPr>
          <a:lstStyle/>
          <a:p>
            <a:r>
              <a:rPr lang="en-US" sz="1400" dirty="0" smtClean="0"/>
              <a:t>Is object movement complete?</a:t>
            </a:r>
            <a:endParaRPr lang="en-US" sz="1400" dirty="0"/>
          </a:p>
        </p:txBody>
      </p:sp>
      <p:cxnSp>
        <p:nvCxnSpPr>
          <p:cNvPr id="43" name="Elbow Connector 42"/>
          <p:cNvCxnSpPr>
            <a:endCxn id="42" idx="3"/>
          </p:cNvCxnSpPr>
          <p:nvPr/>
        </p:nvCxnSpPr>
        <p:spPr>
          <a:xfrm rot="10800000" flipV="1">
            <a:off x="2714787" y="4273545"/>
            <a:ext cx="4403044" cy="1534300"/>
          </a:xfrm>
          <a:prstGeom prst="bentConnector3">
            <a:avLst>
              <a:gd name="adj1" fmla="val -406"/>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75207" y="5981729"/>
            <a:ext cx="2451697" cy="307777"/>
          </a:xfrm>
          <a:prstGeom prst="rect">
            <a:avLst/>
          </a:prstGeom>
          <a:noFill/>
        </p:spPr>
        <p:txBody>
          <a:bodyPr wrap="none" rtlCol="0">
            <a:spAutoFit/>
          </a:bodyPr>
          <a:lstStyle/>
          <a:p>
            <a:r>
              <a:rPr lang="en-US" sz="1400" dirty="0" smtClean="0"/>
              <a:t>Is migration request complete?</a:t>
            </a:r>
            <a:endParaRPr lang="en-US" sz="1400" dirty="0"/>
          </a:p>
        </p:txBody>
      </p:sp>
      <p:cxnSp>
        <p:nvCxnSpPr>
          <p:cNvPr id="50" name="Elbow Connector 49"/>
          <p:cNvCxnSpPr>
            <a:endCxn id="48" idx="3"/>
          </p:cNvCxnSpPr>
          <p:nvPr/>
        </p:nvCxnSpPr>
        <p:spPr>
          <a:xfrm rot="10800000" flipV="1">
            <a:off x="2726904" y="4273544"/>
            <a:ext cx="5655096" cy="1862074"/>
          </a:xfrm>
          <a:prstGeom prst="bentConnector3">
            <a:avLst>
              <a:gd name="adj1" fmla="val 236"/>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ounded Rectangle 54"/>
          <p:cNvSpPr/>
          <p:nvPr/>
        </p:nvSpPr>
        <p:spPr>
          <a:xfrm>
            <a:off x="1268027" y="3586624"/>
            <a:ext cx="6477000" cy="9639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Every insert/update operation on these records must be </a:t>
            </a:r>
            <a:r>
              <a:rPr lang="en-US" dirty="0" err="1" smtClean="0"/>
              <a:t>Paxos</a:t>
            </a:r>
            <a:r>
              <a:rPr lang="en-US" dirty="0" smtClean="0"/>
              <a:t>!</a:t>
            </a:r>
            <a:endParaRPr lang="en-US" dirty="0"/>
          </a:p>
        </p:txBody>
      </p:sp>
      <p:sp>
        <p:nvSpPr>
          <p:cNvPr id="18" name="Title 236"/>
          <p:cNvSpPr>
            <a:spLocks noGrp="1"/>
          </p:cNvSpPr>
          <p:nvPr>
            <p:ph type="title"/>
          </p:nvPr>
        </p:nvSpPr>
        <p:spPr>
          <a:xfrm>
            <a:off x="457200" y="152400"/>
            <a:ext cx="80772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2400" dirty="0" smtClean="0"/>
              <a:t>Directory Service: DB state</a:t>
            </a:r>
            <a:endParaRPr lang="en-US" sz="2400" dirty="0"/>
          </a:p>
        </p:txBody>
      </p:sp>
      <p:sp>
        <p:nvSpPr>
          <p:cNvPr id="2" name="Slide Number Placeholder 1"/>
          <p:cNvSpPr>
            <a:spLocks noGrp="1"/>
          </p:cNvSpPr>
          <p:nvPr>
            <p:ph type="sldNum" sz="quarter" idx="12"/>
          </p:nvPr>
        </p:nvSpPr>
        <p:spPr/>
        <p:txBody>
          <a:bodyPr/>
          <a:lstStyle/>
          <a:p>
            <a:fld id="{8AB1C761-9FE2-4952-8BCD-2D639D168F1E}" type="slidenum">
              <a:rPr lang="en-US" smtClean="0"/>
              <a:t>12</a:t>
            </a:fld>
            <a:endParaRPr lang="en-US"/>
          </a:p>
        </p:txBody>
      </p:sp>
    </p:spTree>
    <p:extLst>
      <p:ext uri="{BB962C8B-B14F-4D97-AF65-F5344CB8AC3E}">
        <p14:creationId xmlns:p14="http://schemas.microsoft.com/office/powerpoint/2010/main" val="115787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grpId="0" nodeType="click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barn(inVertical)">
                                      <p:cBhvr>
                                        <p:cTn id="43"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30" grpId="0"/>
      <p:bldP spid="33" grpId="0"/>
      <p:bldP spid="42" grpId="0"/>
      <p:bldP spid="48" grpId="0"/>
      <p:bldP spid="5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4525963"/>
          </a:xfrm>
        </p:spPr>
        <p:txBody>
          <a:bodyPr>
            <a:normAutofit/>
          </a:bodyPr>
          <a:lstStyle/>
          <a:p>
            <a:r>
              <a:rPr lang="en-US" sz="1800" dirty="0" smtClean="0"/>
              <a:t>Maintain lookup table of mappings between objects and the replica set where they are present</a:t>
            </a:r>
          </a:p>
          <a:p>
            <a:r>
              <a:rPr lang="en-US" sz="1800" dirty="0" smtClean="0"/>
              <a:t>When bootstrapped, they must register through the Directory Client </a:t>
            </a:r>
            <a:r>
              <a:rPr lang="en-US" sz="1800" dirty="0" err="1" smtClean="0"/>
              <a:t>Paxos-ly</a:t>
            </a:r>
            <a:r>
              <a:rPr lang="en-US" sz="1800" dirty="0" smtClean="0"/>
              <a:t> with contact information</a:t>
            </a:r>
          </a:p>
          <a:p>
            <a:r>
              <a:rPr lang="en-US" sz="1800" dirty="0" smtClean="0"/>
              <a:t>When contacted by Protocol process, synchronously update state and ACK </a:t>
            </a:r>
          </a:p>
          <a:p>
            <a:r>
              <a:rPr lang="en-US" sz="1800" dirty="0" smtClean="0"/>
              <a:t>Idempotent</a:t>
            </a:r>
            <a:endParaRPr lang="en-US" sz="2400" dirty="0" smtClean="0"/>
          </a:p>
          <a:p>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4022608119"/>
              </p:ext>
            </p:extLst>
          </p:nvPr>
        </p:nvGraphicFramePr>
        <p:xfrm>
          <a:off x="2008018" y="3352800"/>
          <a:ext cx="4267200" cy="914400"/>
        </p:xfrm>
        <a:graphic>
          <a:graphicData uri="http://schemas.openxmlformats.org/drawingml/2006/table">
            <a:tbl>
              <a:tblPr firstRow="1" bandRow="1">
                <a:tableStyleId>{5C22544A-7EE6-4342-B048-85BDC9FD1C3A}</a:tableStyleId>
              </a:tblPr>
              <a:tblGrid>
                <a:gridCol w="1066800"/>
                <a:gridCol w="1066800"/>
                <a:gridCol w="1066800"/>
                <a:gridCol w="1066800"/>
              </a:tblGrid>
              <a:tr h="279400">
                <a:tc>
                  <a:txBody>
                    <a:bodyPr/>
                    <a:lstStyle/>
                    <a:p>
                      <a:r>
                        <a:rPr lang="en-US" sz="1400" dirty="0" smtClean="0"/>
                        <a:t>ID</a:t>
                      </a:r>
                      <a:endParaRPr lang="en-US" sz="1400" dirty="0"/>
                    </a:p>
                  </a:txBody>
                  <a:tcPr/>
                </a:tc>
                <a:tc>
                  <a:txBody>
                    <a:bodyPr/>
                    <a:lstStyle/>
                    <a:p>
                      <a:r>
                        <a:rPr lang="en-US" sz="1400" dirty="0" smtClean="0"/>
                        <a:t>Host</a:t>
                      </a:r>
                      <a:endParaRPr lang="en-US" dirty="0"/>
                    </a:p>
                  </a:txBody>
                  <a:tcPr/>
                </a:tc>
                <a:tc>
                  <a:txBody>
                    <a:bodyPr/>
                    <a:lstStyle/>
                    <a:p>
                      <a:r>
                        <a:rPr lang="en-US" sz="1400" dirty="0" smtClean="0"/>
                        <a:t>Port</a:t>
                      </a:r>
                      <a:endParaRPr lang="en-US" dirty="0"/>
                    </a:p>
                  </a:txBody>
                  <a:tcPr/>
                </a:tc>
                <a:tc>
                  <a:txBody>
                    <a:bodyPr/>
                    <a:lstStyle/>
                    <a:p>
                      <a:r>
                        <a:rPr lang="en-US" sz="1400" dirty="0" smtClean="0"/>
                        <a:t>Timestamp</a:t>
                      </a:r>
                      <a:endParaRPr lang="en-US" dirty="0"/>
                    </a:p>
                  </a:txBody>
                  <a:tcPr/>
                </a:tc>
              </a:tr>
              <a:tr h="279400">
                <a:tc>
                  <a:txBody>
                    <a:bodyPr/>
                    <a:lstStyle/>
                    <a:p>
                      <a:r>
                        <a:rPr lang="en-US" sz="1400" dirty="0" smtClean="0"/>
                        <a:t>Serial</a:t>
                      </a:r>
                      <a:endParaRPr lang="en-US" dirty="0"/>
                    </a:p>
                  </a:txBody>
                  <a:tcPr/>
                </a:tc>
                <a:tc>
                  <a:txBody>
                    <a:bodyPr/>
                    <a:lstStyle/>
                    <a:p>
                      <a:r>
                        <a:rPr lang="en-US" sz="1400" dirty="0" smtClean="0"/>
                        <a:t>IP</a:t>
                      </a:r>
                      <a:endParaRPr lang="en-US" dirty="0"/>
                    </a:p>
                  </a:txBody>
                  <a:tcPr/>
                </a:tc>
                <a:tc>
                  <a:txBody>
                    <a:bodyPr/>
                    <a:lstStyle/>
                    <a:p>
                      <a:r>
                        <a:rPr lang="en-US" sz="1400" dirty="0" smtClean="0"/>
                        <a:t>Number</a:t>
                      </a:r>
                      <a:endParaRPr lang="en-US" dirty="0"/>
                    </a:p>
                  </a:txBody>
                  <a:tcPr/>
                </a:tc>
                <a:tc>
                  <a:txBody>
                    <a:bodyPr/>
                    <a:lstStyle/>
                    <a:p>
                      <a:r>
                        <a:rPr lang="en-US" sz="1400" dirty="0" smtClean="0"/>
                        <a:t>Keep-Alive</a:t>
                      </a:r>
                      <a:endParaRPr lang="en-US" dirty="0"/>
                    </a:p>
                  </a:txBody>
                  <a:tcPr/>
                </a:tc>
              </a:tr>
              <a:tr h="279400">
                <a:tc>
                  <a:txBody>
                    <a:bodyPr/>
                    <a:lstStyle/>
                    <a:p>
                      <a:r>
                        <a:rPr lang="en-US" sz="1400" dirty="0" smtClean="0"/>
                        <a:t>…</a:t>
                      </a:r>
                      <a:endParaRPr lang="en-US" dirty="0"/>
                    </a:p>
                  </a:txBody>
                  <a:tcPr/>
                </a:tc>
                <a:tc>
                  <a:txBody>
                    <a:bodyPr/>
                    <a:lstStyle/>
                    <a:p>
                      <a:r>
                        <a:rPr lang="en-US" sz="1400" dirty="0" smtClean="0"/>
                        <a:t>…</a:t>
                      </a:r>
                      <a:endParaRPr lang="en-US" dirty="0"/>
                    </a:p>
                  </a:txBody>
                  <a:tcPr/>
                </a:tc>
                <a:tc>
                  <a:txBody>
                    <a:bodyPr/>
                    <a:lstStyle/>
                    <a:p>
                      <a:r>
                        <a:rPr lang="en-US" sz="1400" dirty="0" smtClean="0"/>
                        <a:t>…</a:t>
                      </a:r>
                      <a:endParaRPr lang="en-US" dirty="0"/>
                    </a:p>
                  </a:txBody>
                  <a:tcPr/>
                </a:tc>
                <a:tc>
                  <a:txBody>
                    <a:bodyPr/>
                    <a:lstStyle/>
                    <a:p>
                      <a:r>
                        <a:rPr lang="en-US" sz="1400" dirty="0" smtClean="0"/>
                        <a:t>…</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633916364"/>
              </p:ext>
            </p:extLst>
          </p:nvPr>
        </p:nvGraphicFramePr>
        <p:xfrm>
          <a:off x="228600" y="4343400"/>
          <a:ext cx="8704576" cy="2185273"/>
        </p:xfrm>
        <a:graphic>
          <a:graphicData uri="http://schemas.openxmlformats.org/drawingml/2006/table">
            <a:tbl>
              <a:tblPr firstRow="1" bandRow="1">
                <a:tableStyleId>{5C22544A-7EE6-4342-B048-85BDC9FD1C3A}</a:tableStyleId>
              </a:tblPr>
              <a:tblGrid>
                <a:gridCol w="627380"/>
                <a:gridCol w="515620"/>
                <a:gridCol w="533400"/>
                <a:gridCol w="609600"/>
                <a:gridCol w="609600"/>
                <a:gridCol w="762000"/>
                <a:gridCol w="990600"/>
                <a:gridCol w="838200"/>
                <a:gridCol w="914400"/>
                <a:gridCol w="1066800"/>
                <a:gridCol w="1236976"/>
              </a:tblGrid>
              <a:tr h="762000">
                <a:tc>
                  <a:txBody>
                    <a:bodyPr/>
                    <a:lstStyle/>
                    <a:p>
                      <a:r>
                        <a:rPr lang="en-US" sz="1400" dirty="0" err="1" smtClean="0"/>
                        <a:t>ObjId</a:t>
                      </a:r>
                      <a:endParaRPr lang="en-US" sz="1400" dirty="0"/>
                    </a:p>
                  </a:txBody>
                  <a:tcPr/>
                </a:tc>
                <a:tc>
                  <a:txBody>
                    <a:bodyPr/>
                    <a:lstStyle/>
                    <a:p>
                      <a:r>
                        <a:rPr lang="en-US" sz="1400" dirty="0" smtClean="0"/>
                        <a:t>Old</a:t>
                      </a:r>
                      <a:r>
                        <a:rPr lang="en-US" sz="1400" baseline="0" dirty="0" smtClean="0"/>
                        <a:t> Set</a:t>
                      </a:r>
                      <a:endParaRPr lang="en-US" sz="1400" dirty="0"/>
                    </a:p>
                  </a:txBody>
                  <a:tcPr/>
                </a:tc>
                <a:tc>
                  <a:txBody>
                    <a:bodyPr/>
                    <a:lstStyle/>
                    <a:p>
                      <a:r>
                        <a:rPr lang="en-US" sz="1400" dirty="0" smtClean="0"/>
                        <a:t>New Set</a:t>
                      </a:r>
                      <a:endParaRPr lang="en-US" sz="1400" dirty="0"/>
                    </a:p>
                  </a:txBody>
                  <a:tcPr/>
                </a:tc>
                <a:tc>
                  <a:txBody>
                    <a:bodyPr/>
                    <a:lstStyle/>
                    <a:p>
                      <a:r>
                        <a:rPr lang="en-US" sz="1400" dirty="0" err="1" smtClean="0"/>
                        <a:t>Dir</a:t>
                      </a:r>
                      <a:r>
                        <a:rPr lang="en-US" sz="1400" dirty="0" smtClean="0"/>
                        <a:t> ACKs</a:t>
                      </a:r>
                      <a:endParaRPr lang="en-US" sz="1400" dirty="0"/>
                    </a:p>
                  </a:txBody>
                  <a:tcPr/>
                </a:tc>
                <a:tc>
                  <a:txBody>
                    <a:bodyPr/>
                    <a:lstStyle/>
                    <a:p>
                      <a:r>
                        <a:rPr lang="en-US" sz="1400" dirty="0" err="1" smtClean="0"/>
                        <a:t>Mig</a:t>
                      </a:r>
                      <a:r>
                        <a:rPr lang="en-US" sz="1400" dirty="0" smtClean="0"/>
                        <a:t> ACKs</a:t>
                      </a:r>
                      <a:endParaRPr lang="en-US" sz="1400" dirty="0"/>
                    </a:p>
                  </a:txBody>
                  <a:tcPr/>
                </a:tc>
                <a:tc>
                  <a:txBody>
                    <a:bodyPr/>
                    <a:lstStyle/>
                    <a:p>
                      <a:r>
                        <a:rPr lang="en-US" sz="1400" dirty="0" smtClean="0"/>
                        <a:t>Created At</a:t>
                      </a:r>
                      <a:endParaRPr lang="en-US" sz="1400" dirty="0"/>
                    </a:p>
                  </a:txBody>
                  <a:tcPr/>
                </a:tc>
                <a:tc>
                  <a:txBody>
                    <a:bodyPr/>
                    <a:lstStyle/>
                    <a:p>
                      <a:r>
                        <a:rPr lang="en-US" sz="1400" dirty="0" smtClean="0"/>
                        <a:t>Completed At</a:t>
                      </a:r>
                      <a:endParaRPr lang="en-US" sz="1400" dirty="0"/>
                    </a:p>
                  </a:txBody>
                  <a:tcPr/>
                </a:tc>
                <a:tc>
                  <a:txBody>
                    <a:bodyPr/>
                    <a:lstStyle/>
                    <a:p>
                      <a:r>
                        <a:rPr lang="en-US" sz="1400" dirty="0" smtClean="0"/>
                        <a:t>Last Updated At</a:t>
                      </a:r>
                      <a:endParaRPr lang="en-US" sz="1400" dirty="0"/>
                    </a:p>
                  </a:txBody>
                  <a:tcPr/>
                </a:tc>
                <a:tc>
                  <a:txBody>
                    <a:bodyPr/>
                    <a:lstStyle/>
                    <a:p>
                      <a:r>
                        <a:rPr lang="en-US" sz="1400" dirty="0" err="1" smtClean="0"/>
                        <a:t>Mig</a:t>
                      </a:r>
                      <a:r>
                        <a:rPr lang="en-US" sz="1400" dirty="0" smtClean="0"/>
                        <a:t> Started At</a:t>
                      </a:r>
                      <a:endParaRPr lang="en-US" sz="1400" dirty="0"/>
                    </a:p>
                  </a:txBody>
                  <a:tcPr/>
                </a:tc>
                <a:tc>
                  <a:txBody>
                    <a:bodyPr/>
                    <a:lstStyle/>
                    <a:p>
                      <a:r>
                        <a:rPr lang="en-US" sz="1400" dirty="0" smtClean="0"/>
                        <a:t>Migrated?</a:t>
                      </a:r>
                      <a:endParaRPr lang="en-US" sz="1400" dirty="0"/>
                    </a:p>
                  </a:txBody>
                  <a:tcPr/>
                </a:tc>
                <a:tc>
                  <a:txBody>
                    <a:bodyPr/>
                    <a:lstStyle/>
                    <a:p>
                      <a:r>
                        <a:rPr lang="en-US" sz="1400" dirty="0" smtClean="0"/>
                        <a:t>Completed?</a:t>
                      </a:r>
                      <a:endParaRPr lang="en-US" sz="1400"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dirty="0"/>
                    </a:p>
                  </a:txBody>
                  <a:tcPr/>
                </a:tc>
                <a:tc>
                  <a:txBody>
                    <a:bodyPr/>
                    <a:lstStyle/>
                    <a:p>
                      <a:r>
                        <a:rPr lang="en-US" sz="1400" dirty="0" smtClean="0"/>
                        <a:t>1,3</a:t>
                      </a:r>
                      <a:endParaRPr lang="en-US" sz="1400" dirty="0"/>
                    </a:p>
                  </a:txBody>
                  <a:tcPr/>
                </a:tc>
                <a:tc>
                  <a:txBody>
                    <a:bodyPr/>
                    <a:lstStyle/>
                    <a:p>
                      <a:r>
                        <a:rPr lang="en-US" sz="1400" dirty="0" smtClean="0"/>
                        <a:t>Dir1,Dir2</a:t>
                      </a:r>
                      <a:endParaRPr lang="en-US" sz="1400" dirty="0"/>
                    </a:p>
                  </a:txBody>
                  <a:tcPr/>
                </a:tc>
                <a:tc>
                  <a:txBody>
                    <a:bodyPr/>
                    <a:lstStyle/>
                    <a:p>
                      <a:r>
                        <a:rPr lang="en-US" sz="1400" dirty="0" smtClean="0"/>
                        <a:t>Agt1</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86953">
                <a:tc>
                  <a:txBody>
                    <a:bodyPr/>
                    <a:lstStyle/>
                    <a:p>
                      <a:r>
                        <a:rPr lang="en-US" sz="1400" dirty="0" smtClean="0"/>
                        <a:t>Obj-2</a:t>
                      </a:r>
                      <a:endParaRPr lang="en-US" sz="1400" dirty="0"/>
                    </a:p>
                  </a:txBody>
                  <a:tcPr/>
                </a:tc>
                <a:tc>
                  <a:txBody>
                    <a:bodyPr/>
                    <a:lstStyle/>
                    <a:p>
                      <a:r>
                        <a:rPr lang="en-US" sz="1400" dirty="0" smtClean="0"/>
                        <a:t>1,4</a:t>
                      </a:r>
                      <a:endParaRPr lang="en-US" sz="1400" dirty="0"/>
                    </a:p>
                  </a:txBody>
                  <a:tcPr/>
                </a:tc>
                <a:tc>
                  <a:txBody>
                    <a:bodyPr/>
                    <a:lstStyle/>
                    <a:p>
                      <a:r>
                        <a:rPr lang="en-US" sz="1400" dirty="0" smtClean="0"/>
                        <a:t>2</a:t>
                      </a:r>
                      <a:endParaRPr lang="en-US" sz="1400" dirty="0"/>
                    </a:p>
                  </a:txBody>
                  <a:tcPr/>
                </a:tc>
                <a:tc>
                  <a:txBody>
                    <a:bodyPr/>
                    <a:lstStyle/>
                    <a:p>
                      <a:r>
                        <a:rPr lang="en-US" sz="1400" dirty="0" smtClean="0"/>
                        <a:t>Dir1,Dir2</a:t>
                      </a:r>
                      <a:endParaRPr lang="en-US" sz="1400" dirty="0"/>
                    </a:p>
                  </a:txBody>
                  <a:tcPr/>
                </a:tc>
                <a:tc>
                  <a:txBody>
                    <a:bodyPr/>
                    <a:lstStyle/>
                    <a:p>
                      <a:r>
                        <a:rPr lang="en-US" sz="1400" dirty="0" smtClean="0"/>
                        <a:t>Agt1,Agt2</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800" dirty="0" smtClean="0"/>
                        <a:t>T</a:t>
                      </a:r>
                      <a:endParaRPr lang="en-US" sz="1800" dirty="0"/>
                    </a:p>
                  </a:txBody>
                  <a:tcPr/>
                </a:tc>
                <a:tc>
                  <a:txBody>
                    <a:bodyPr/>
                    <a:lstStyle/>
                    <a:p>
                      <a:r>
                        <a:rPr lang="en-US" dirty="0" smtClean="0"/>
                        <a:t>T</a:t>
                      </a:r>
                      <a:endParaRPr lang="en-US" dirty="0"/>
                    </a:p>
                  </a:txBody>
                  <a:tcPr/>
                </a:tc>
              </a:tr>
              <a:tr h="386953">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800" dirty="0" smtClean="0"/>
                        <a:t>…</a:t>
                      </a:r>
                      <a:endParaRPr lang="en-US" sz="1800" dirty="0"/>
                    </a:p>
                  </a:txBody>
                  <a:tcPr/>
                </a:tc>
                <a:tc>
                  <a:txBody>
                    <a:bodyPr/>
                    <a:lstStyle/>
                    <a:p>
                      <a:r>
                        <a:rPr lang="en-US" dirty="0" smtClean="0"/>
                        <a:t>…</a:t>
                      </a:r>
                      <a:endParaRPr lang="en-US" dirty="0"/>
                    </a:p>
                  </a:txBody>
                  <a:tcPr/>
                </a:tc>
              </a:tr>
            </a:tbl>
          </a:graphicData>
        </a:graphic>
      </p:graphicFrame>
      <p:sp>
        <p:nvSpPr>
          <p:cNvPr id="6" name="Oval 5"/>
          <p:cNvSpPr/>
          <p:nvPr/>
        </p:nvSpPr>
        <p:spPr>
          <a:xfrm>
            <a:off x="1905000" y="3558466"/>
            <a:ext cx="9906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stCxn id="6" idx="4"/>
          </p:cNvCxnSpPr>
          <p:nvPr/>
        </p:nvCxnSpPr>
        <p:spPr>
          <a:xfrm flipH="1">
            <a:off x="2209800" y="4244266"/>
            <a:ext cx="190500" cy="937334"/>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9"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Directories</a:t>
            </a:r>
            <a:endParaRPr lang="en-US" sz="4000" dirty="0"/>
          </a:p>
        </p:txBody>
      </p:sp>
      <p:sp>
        <p:nvSpPr>
          <p:cNvPr id="2" name="Slide Number Placeholder 1"/>
          <p:cNvSpPr>
            <a:spLocks noGrp="1"/>
          </p:cNvSpPr>
          <p:nvPr>
            <p:ph type="sldNum" sz="quarter" idx="12"/>
          </p:nvPr>
        </p:nvSpPr>
        <p:spPr/>
        <p:txBody>
          <a:bodyPr/>
          <a:lstStyle/>
          <a:p>
            <a:fld id="{8AB1C761-9FE2-4952-8BCD-2D639D168F1E}" type="slidenum">
              <a:rPr lang="en-US" smtClean="0"/>
              <a:t>13</a:t>
            </a:fld>
            <a:endParaRPr lang="en-US"/>
          </a:p>
        </p:txBody>
      </p:sp>
    </p:spTree>
    <p:extLst>
      <p:ext uri="{BB962C8B-B14F-4D97-AF65-F5344CB8AC3E}">
        <p14:creationId xmlns:p14="http://schemas.microsoft.com/office/powerpoint/2010/main" val="11578706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32474"/>
            <a:ext cx="8229600" cy="4525963"/>
          </a:xfrm>
        </p:spPr>
        <p:txBody>
          <a:bodyPr>
            <a:normAutofit/>
          </a:bodyPr>
          <a:lstStyle/>
          <a:p>
            <a:r>
              <a:rPr lang="en-US" sz="2000" dirty="0" err="1" smtClean="0"/>
              <a:t>Blackbox</a:t>
            </a:r>
            <a:r>
              <a:rPr lang="en-US" sz="2000" dirty="0" smtClean="0"/>
              <a:t> migration process</a:t>
            </a:r>
          </a:p>
          <a:p>
            <a:r>
              <a:rPr lang="en-US" sz="2000" dirty="0"/>
              <a:t>When bootstrapped, they must register through the Directory Client </a:t>
            </a:r>
            <a:r>
              <a:rPr lang="en-US" sz="2000" dirty="0" err="1"/>
              <a:t>Paxos-ly</a:t>
            </a:r>
            <a:r>
              <a:rPr lang="en-US" sz="2000" dirty="0"/>
              <a:t> with contact </a:t>
            </a:r>
            <a:r>
              <a:rPr lang="en-US" sz="2000" dirty="0" smtClean="0"/>
              <a:t>information</a:t>
            </a:r>
          </a:p>
          <a:p>
            <a:r>
              <a:rPr lang="en-US" sz="2000" dirty="0"/>
              <a:t>When contacted by Protocol process, </a:t>
            </a:r>
            <a:r>
              <a:rPr lang="en-US" sz="2000" dirty="0" smtClean="0"/>
              <a:t>asynchronously perform movement and ACK </a:t>
            </a:r>
            <a:r>
              <a:rPr lang="en-US" sz="2000" dirty="0" err="1" smtClean="0"/>
              <a:t>Paxos-ly</a:t>
            </a:r>
            <a:endParaRPr lang="en-US" sz="2000" dirty="0" smtClean="0"/>
          </a:p>
          <a:p>
            <a:r>
              <a:rPr lang="en-US" sz="2000" dirty="0" smtClean="0"/>
              <a:t>Idempotent</a:t>
            </a: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1407035757"/>
              </p:ext>
            </p:extLst>
          </p:nvPr>
        </p:nvGraphicFramePr>
        <p:xfrm>
          <a:off x="2244735" y="3406066"/>
          <a:ext cx="4267200" cy="914400"/>
        </p:xfrm>
        <a:graphic>
          <a:graphicData uri="http://schemas.openxmlformats.org/drawingml/2006/table">
            <a:tbl>
              <a:tblPr firstRow="1" bandRow="1">
                <a:tableStyleId>{5C22544A-7EE6-4342-B048-85BDC9FD1C3A}</a:tableStyleId>
              </a:tblPr>
              <a:tblGrid>
                <a:gridCol w="1066800"/>
                <a:gridCol w="1066800"/>
                <a:gridCol w="1066800"/>
                <a:gridCol w="1066800"/>
              </a:tblGrid>
              <a:tr h="279400">
                <a:tc>
                  <a:txBody>
                    <a:bodyPr/>
                    <a:lstStyle/>
                    <a:p>
                      <a:r>
                        <a:rPr lang="en-US" sz="1400" dirty="0" smtClean="0"/>
                        <a:t>ID</a:t>
                      </a:r>
                      <a:endParaRPr lang="en-US" sz="1400" dirty="0"/>
                    </a:p>
                  </a:txBody>
                  <a:tcPr/>
                </a:tc>
                <a:tc>
                  <a:txBody>
                    <a:bodyPr/>
                    <a:lstStyle/>
                    <a:p>
                      <a:r>
                        <a:rPr lang="en-US" sz="1400" dirty="0" smtClean="0"/>
                        <a:t>Host</a:t>
                      </a:r>
                      <a:endParaRPr lang="en-US" dirty="0"/>
                    </a:p>
                  </a:txBody>
                  <a:tcPr/>
                </a:tc>
                <a:tc>
                  <a:txBody>
                    <a:bodyPr/>
                    <a:lstStyle/>
                    <a:p>
                      <a:r>
                        <a:rPr lang="en-US" sz="1400" dirty="0" smtClean="0"/>
                        <a:t>Port</a:t>
                      </a:r>
                      <a:endParaRPr lang="en-US" dirty="0"/>
                    </a:p>
                  </a:txBody>
                  <a:tcPr/>
                </a:tc>
                <a:tc>
                  <a:txBody>
                    <a:bodyPr/>
                    <a:lstStyle/>
                    <a:p>
                      <a:r>
                        <a:rPr lang="en-US" sz="1400" dirty="0" smtClean="0"/>
                        <a:t>Timestamp</a:t>
                      </a:r>
                      <a:endParaRPr lang="en-US" dirty="0"/>
                    </a:p>
                  </a:txBody>
                  <a:tcPr/>
                </a:tc>
              </a:tr>
              <a:tr h="279400">
                <a:tc>
                  <a:txBody>
                    <a:bodyPr/>
                    <a:lstStyle/>
                    <a:p>
                      <a:r>
                        <a:rPr lang="en-US" sz="1400" dirty="0" smtClean="0"/>
                        <a:t>Serial</a:t>
                      </a:r>
                      <a:endParaRPr lang="en-US" dirty="0"/>
                    </a:p>
                  </a:txBody>
                  <a:tcPr/>
                </a:tc>
                <a:tc>
                  <a:txBody>
                    <a:bodyPr/>
                    <a:lstStyle/>
                    <a:p>
                      <a:r>
                        <a:rPr lang="en-US" sz="1400" dirty="0" smtClean="0"/>
                        <a:t>IP</a:t>
                      </a:r>
                      <a:endParaRPr lang="en-US" dirty="0"/>
                    </a:p>
                  </a:txBody>
                  <a:tcPr/>
                </a:tc>
                <a:tc>
                  <a:txBody>
                    <a:bodyPr/>
                    <a:lstStyle/>
                    <a:p>
                      <a:r>
                        <a:rPr lang="en-US" sz="1400" dirty="0" smtClean="0"/>
                        <a:t>Number</a:t>
                      </a:r>
                      <a:endParaRPr lang="en-US" dirty="0"/>
                    </a:p>
                  </a:txBody>
                  <a:tcPr/>
                </a:tc>
                <a:tc>
                  <a:txBody>
                    <a:bodyPr/>
                    <a:lstStyle/>
                    <a:p>
                      <a:r>
                        <a:rPr lang="en-US" sz="1400" dirty="0" smtClean="0"/>
                        <a:t>Keep-Alive</a:t>
                      </a:r>
                      <a:endParaRPr lang="en-US" dirty="0"/>
                    </a:p>
                  </a:txBody>
                  <a:tcPr/>
                </a:tc>
              </a:tr>
              <a:tr h="279400">
                <a:tc>
                  <a:txBody>
                    <a:bodyPr/>
                    <a:lstStyle/>
                    <a:p>
                      <a:r>
                        <a:rPr lang="en-US" sz="1400" dirty="0" smtClean="0"/>
                        <a:t>…</a:t>
                      </a:r>
                      <a:endParaRPr lang="en-US" dirty="0"/>
                    </a:p>
                  </a:txBody>
                  <a:tcPr/>
                </a:tc>
                <a:tc>
                  <a:txBody>
                    <a:bodyPr/>
                    <a:lstStyle/>
                    <a:p>
                      <a:r>
                        <a:rPr lang="en-US" sz="1400" dirty="0" smtClean="0"/>
                        <a:t>…</a:t>
                      </a:r>
                      <a:endParaRPr lang="en-US" dirty="0"/>
                    </a:p>
                  </a:txBody>
                  <a:tcPr/>
                </a:tc>
                <a:tc>
                  <a:txBody>
                    <a:bodyPr/>
                    <a:lstStyle/>
                    <a:p>
                      <a:r>
                        <a:rPr lang="en-US" sz="1400" dirty="0" smtClean="0"/>
                        <a:t>…</a:t>
                      </a:r>
                      <a:endParaRPr lang="en-US" dirty="0"/>
                    </a:p>
                  </a:txBody>
                  <a:tcPr/>
                </a:tc>
                <a:tc>
                  <a:txBody>
                    <a:bodyPr/>
                    <a:lstStyle/>
                    <a:p>
                      <a:r>
                        <a:rPr lang="en-US" sz="1400" dirty="0" smtClean="0"/>
                        <a:t>…</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342738466"/>
              </p:ext>
            </p:extLst>
          </p:nvPr>
        </p:nvGraphicFramePr>
        <p:xfrm>
          <a:off x="304800" y="4572000"/>
          <a:ext cx="8704576" cy="2185273"/>
        </p:xfrm>
        <a:graphic>
          <a:graphicData uri="http://schemas.openxmlformats.org/drawingml/2006/table">
            <a:tbl>
              <a:tblPr firstRow="1" bandRow="1">
                <a:tableStyleId>{5C22544A-7EE6-4342-B048-85BDC9FD1C3A}</a:tableStyleId>
              </a:tblPr>
              <a:tblGrid>
                <a:gridCol w="627380"/>
                <a:gridCol w="515620"/>
                <a:gridCol w="533400"/>
                <a:gridCol w="609600"/>
                <a:gridCol w="609600"/>
                <a:gridCol w="762000"/>
                <a:gridCol w="990600"/>
                <a:gridCol w="838200"/>
                <a:gridCol w="914400"/>
                <a:gridCol w="1066800"/>
                <a:gridCol w="1236976"/>
              </a:tblGrid>
              <a:tr h="762000">
                <a:tc>
                  <a:txBody>
                    <a:bodyPr/>
                    <a:lstStyle/>
                    <a:p>
                      <a:r>
                        <a:rPr lang="en-US" sz="1400" dirty="0" err="1" smtClean="0"/>
                        <a:t>ObjId</a:t>
                      </a:r>
                      <a:endParaRPr lang="en-US" sz="1400" dirty="0"/>
                    </a:p>
                  </a:txBody>
                  <a:tcPr/>
                </a:tc>
                <a:tc>
                  <a:txBody>
                    <a:bodyPr/>
                    <a:lstStyle/>
                    <a:p>
                      <a:r>
                        <a:rPr lang="en-US" sz="1400" dirty="0" smtClean="0"/>
                        <a:t>Old</a:t>
                      </a:r>
                      <a:r>
                        <a:rPr lang="en-US" sz="1400" baseline="0" dirty="0" smtClean="0"/>
                        <a:t> Set</a:t>
                      </a:r>
                      <a:endParaRPr lang="en-US" sz="1400" dirty="0"/>
                    </a:p>
                  </a:txBody>
                  <a:tcPr/>
                </a:tc>
                <a:tc>
                  <a:txBody>
                    <a:bodyPr/>
                    <a:lstStyle/>
                    <a:p>
                      <a:r>
                        <a:rPr lang="en-US" sz="1400" dirty="0" smtClean="0"/>
                        <a:t>New Set</a:t>
                      </a:r>
                      <a:endParaRPr lang="en-US" sz="1400" dirty="0"/>
                    </a:p>
                  </a:txBody>
                  <a:tcPr/>
                </a:tc>
                <a:tc>
                  <a:txBody>
                    <a:bodyPr/>
                    <a:lstStyle/>
                    <a:p>
                      <a:r>
                        <a:rPr lang="en-US" sz="1400" dirty="0" err="1" smtClean="0"/>
                        <a:t>Dir</a:t>
                      </a:r>
                      <a:r>
                        <a:rPr lang="en-US" sz="1400" dirty="0" smtClean="0"/>
                        <a:t> ACKs</a:t>
                      </a:r>
                      <a:endParaRPr lang="en-US" sz="1400" dirty="0"/>
                    </a:p>
                  </a:txBody>
                  <a:tcPr/>
                </a:tc>
                <a:tc>
                  <a:txBody>
                    <a:bodyPr/>
                    <a:lstStyle/>
                    <a:p>
                      <a:r>
                        <a:rPr lang="en-US" sz="1400" dirty="0" err="1" smtClean="0"/>
                        <a:t>Mig</a:t>
                      </a:r>
                      <a:r>
                        <a:rPr lang="en-US" sz="1400" dirty="0" smtClean="0"/>
                        <a:t> ACKs</a:t>
                      </a:r>
                      <a:endParaRPr lang="en-US" sz="1400" dirty="0"/>
                    </a:p>
                  </a:txBody>
                  <a:tcPr/>
                </a:tc>
                <a:tc>
                  <a:txBody>
                    <a:bodyPr/>
                    <a:lstStyle/>
                    <a:p>
                      <a:r>
                        <a:rPr lang="en-US" sz="1400" dirty="0" smtClean="0"/>
                        <a:t>Created At</a:t>
                      </a:r>
                      <a:endParaRPr lang="en-US" sz="1400" dirty="0"/>
                    </a:p>
                  </a:txBody>
                  <a:tcPr/>
                </a:tc>
                <a:tc>
                  <a:txBody>
                    <a:bodyPr/>
                    <a:lstStyle/>
                    <a:p>
                      <a:r>
                        <a:rPr lang="en-US" sz="1400" dirty="0" smtClean="0"/>
                        <a:t>Completed At</a:t>
                      </a:r>
                      <a:endParaRPr lang="en-US" sz="1400" dirty="0"/>
                    </a:p>
                  </a:txBody>
                  <a:tcPr/>
                </a:tc>
                <a:tc>
                  <a:txBody>
                    <a:bodyPr/>
                    <a:lstStyle/>
                    <a:p>
                      <a:r>
                        <a:rPr lang="en-US" sz="1400" dirty="0" smtClean="0"/>
                        <a:t>Last Updated At</a:t>
                      </a:r>
                      <a:endParaRPr lang="en-US" sz="1400" dirty="0"/>
                    </a:p>
                  </a:txBody>
                  <a:tcPr/>
                </a:tc>
                <a:tc>
                  <a:txBody>
                    <a:bodyPr/>
                    <a:lstStyle/>
                    <a:p>
                      <a:r>
                        <a:rPr lang="en-US" sz="1400" dirty="0" err="1" smtClean="0"/>
                        <a:t>Mig</a:t>
                      </a:r>
                      <a:r>
                        <a:rPr lang="en-US" sz="1400" dirty="0" smtClean="0"/>
                        <a:t> Started At</a:t>
                      </a:r>
                      <a:endParaRPr lang="en-US" sz="1400" dirty="0"/>
                    </a:p>
                  </a:txBody>
                  <a:tcPr/>
                </a:tc>
                <a:tc>
                  <a:txBody>
                    <a:bodyPr/>
                    <a:lstStyle/>
                    <a:p>
                      <a:r>
                        <a:rPr lang="en-US" sz="1400" dirty="0" smtClean="0"/>
                        <a:t>Migrated?</a:t>
                      </a:r>
                      <a:endParaRPr lang="en-US" sz="1400" dirty="0"/>
                    </a:p>
                  </a:txBody>
                  <a:tcPr/>
                </a:tc>
                <a:tc>
                  <a:txBody>
                    <a:bodyPr/>
                    <a:lstStyle/>
                    <a:p>
                      <a:r>
                        <a:rPr lang="en-US" sz="1400" dirty="0" smtClean="0"/>
                        <a:t>Completed?</a:t>
                      </a:r>
                      <a:endParaRPr lang="en-US" sz="1400"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dirty="0"/>
                    </a:p>
                  </a:txBody>
                  <a:tcPr/>
                </a:tc>
                <a:tc>
                  <a:txBody>
                    <a:bodyPr/>
                    <a:lstStyle/>
                    <a:p>
                      <a:r>
                        <a:rPr lang="en-US" sz="1400" dirty="0" smtClean="0"/>
                        <a:t>1,3</a:t>
                      </a:r>
                      <a:endParaRPr lang="en-US" sz="1400" dirty="0"/>
                    </a:p>
                  </a:txBody>
                  <a:tcPr/>
                </a:tc>
                <a:tc>
                  <a:txBody>
                    <a:bodyPr/>
                    <a:lstStyle/>
                    <a:p>
                      <a:r>
                        <a:rPr lang="en-US" sz="1400" dirty="0" smtClean="0"/>
                        <a:t>Dir1,Dir2</a:t>
                      </a:r>
                      <a:endParaRPr lang="en-US" sz="1400" dirty="0"/>
                    </a:p>
                  </a:txBody>
                  <a:tcPr/>
                </a:tc>
                <a:tc>
                  <a:txBody>
                    <a:bodyPr/>
                    <a:lstStyle/>
                    <a:p>
                      <a:r>
                        <a:rPr lang="en-US" sz="1400" dirty="0" smtClean="0"/>
                        <a:t>Agt1</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86953">
                <a:tc>
                  <a:txBody>
                    <a:bodyPr/>
                    <a:lstStyle/>
                    <a:p>
                      <a:r>
                        <a:rPr lang="en-US" sz="1400" dirty="0" smtClean="0"/>
                        <a:t>Obj-2</a:t>
                      </a:r>
                      <a:endParaRPr lang="en-US" sz="1400" dirty="0"/>
                    </a:p>
                  </a:txBody>
                  <a:tcPr/>
                </a:tc>
                <a:tc>
                  <a:txBody>
                    <a:bodyPr/>
                    <a:lstStyle/>
                    <a:p>
                      <a:r>
                        <a:rPr lang="en-US" sz="1400" dirty="0" smtClean="0"/>
                        <a:t>1,4</a:t>
                      </a:r>
                      <a:endParaRPr lang="en-US" sz="1400" dirty="0"/>
                    </a:p>
                  </a:txBody>
                  <a:tcPr/>
                </a:tc>
                <a:tc>
                  <a:txBody>
                    <a:bodyPr/>
                    <a:lstStyle/>
                    <a:p>
                      <a:r>
                        <a:rPr lang="en-US" sz="1400" dirty="0" smtClean="0"/>
                        <a:t>2</a:t>
                      </a:r>
                      <a:endParaRPr lang="en-US" sz="1400" dirty="0"/>
                    </a:p>
                  </a:txBody>
                  <a:tcPr/>
                </a:tc>
                <a:tc>
                  <a:txBody>
                    <a:bodyPr/>
                    <a:lstStyle/>
                    <a:p>
                      <a:r>
                        <a:rPr lang="en-US" sz="1400" dirty="0" smtClean="0"/>
                        <a:t>Dir1,Dir2</a:t>
                      </a:r>
                      <a:endParaRPr lang="en-US" sz="1400" dirty="0"/>
                    </a:p>
                  </a:txBody>
                  <a:tcPr/>
                </a:tc>
                <a:tc>
                  <a:txBody>
                    <a:bodyPr/>
                    <a:lstStyle/>
                    <a:p>
                      <a:r>
                        <a:rPr lang="en-US" sz="1400" dirty="0" smtClean="0"/>
                        <a:t>Agt1,Agt2</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800" dirty="0" smtClean="0"/>
                        <a:t>T</a:t>
                      </a:r>
                      <a:endParaRPr lang="en-US" sz="1800" dirty="0"/>
                    </a:p>
                  </a:txBody>
                  <a:tcPr/>
                </a:tc>
                <a:tc>
                  <a:txBody>
                    <a:bodyPr/>
                    <a:lstStyle/>
                    <a:p>
                      <a:r>
                        <a:rPr lang="en-US" dirty="0" smtClean="0"/>
                        <a:t>T</a:t>
                      </a:r>
                      <a:endParaRPr lang="en-US" dirty="0"/>
                    </a:p>
                  </a:txBody>
                  <a:tcPr/>
                </a:tc>
              </a:tr>
              <a:tr h="386953">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800" dirty="0" smtClean="0"/>
                        <a:t>…</a:t>
                      </a:r>
                      <a:endParaRPr lang="en-US" sz="1800" dirty="0"/>
                    </a:p>
                  </a:txBody>
                  <a:tcPr/>
                </a:tc>
                <a:tc>
                  <a:txBody>
                    <a:bodyPr/>
                    <a:lstStyle/>
                    <a:p>
                      <a:r>
                        <a:rPr lang="en-US" dirty="0" smtClean="0"/>
                        <a:t>…</a:t>
                      </a:r>
                      <a:endParaRPr lang="en-US" dirty="0"/>
                    </a:p>
                  </a:txBody>
                  <a:tcPr/>
                </a:tc>
              </a:tr>
            </a:tbl>
          </a:graphicData>
        </a:graphic>
      </p:graphicFrame>
      <p:cxnSp>
        <p:nvCxnSpPr>
          <p:cNvPr id="6" name="Straight Arrow Connector 5"/>
          <p:cNvCxnSpPr/>
          <p:nvPr/>
        </p:nvCxnSpPr>
        <p:spPr>
          <a:xfrm>
            <a:off x="2637017" y="4297532"/>
            <a:ext cx="106183" cy="1112668"/>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2141717" y="3595456"/>
            <a:ext cx="9906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236"/>
          <p:cNvSpPr>
            <a:spLocks noGrp="1"/>
          </p:cNvSpPr>
          <p:nvPr>
            <p:ph type="title"/>
          </p:nvPr>
        </p:nvSpPr>
        <p:spPr>
          <a:xfrm>
            <a:off x="457200" y="236538"/>
            <a:ext cx="8229600" cy="9826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Migration Agents</a:t>
            </a:r>
            <a:endParaRPr lang="en-US" sz="4000" dirty="0"/>
          </a:p>
        </p:txBody>
      </p:sp>
      <p:sp>
        <p:nvSpPr>
          <p:cNvPr id="2" name="Slide Number Placeholder 1"/>
          <p:cNvSpPr>
            <a:spLocks noGrp="1"/>
          </p:cNvSpPr>
          <p:nvPr>
            <p:ph type="sldNum" sz="quarter" idx="12"/>
          </p:nvPr>
        </p:nvSpPr>
        <p:spPr/>
        <p:txBody>
          <a:bodyPr/>
          <a:lstStyle/>
          <a:p>
            <a:fld id="{8AB1C761-9FE2-4952-8BCD-2D639D168F1E}" type="slidenum">
              <a:rPr lang="en-US" smtClean="0"/>
              <a:t>14</a:t>
            </a:fld>
            <a:endParaRPr lang="en-US"/>
          </a:p>
        </p:txBody>
      </p:sp>
    </p:spTree>
    <p:extLst>
      <p:ext uri="{BB962C8B-B14F-4D97-AF65-F5344CB8AC3E}">
        <p14:creationId xmlns:p14="http://schemas.microsoft.com/office/powerpoint/2010/main" val="11578706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8229600" cy="4525963"/>
          </a:xfrm>
        </p:spPr>
        <p:txBody>
          <a:bodyPr/>
          <a:lstStyle/>
          <a:p>
            <a:r>
              <a:rPr lang="en-US" sz="2000" dirty="0" smtClean="0"/>
              <a:t>Stateless, seamless takeover on failure</a:t>
            </a:r>
          </a:p>
          <a:p>
            <a:r>
              <a:rPr lang="en-US" sz="2000" dirty="0" smtClean="0"/>
              <a:t>Co-hosted with every replica (Directory Service)</a:t>
            </a:r>
            <a:endParaRPr lang="en-US" dirty="0" smtClean="0"/>
          </a:p>
          <a:p>
            <a:endParaRPr lang="en-US" dirty="0"/>
          </a:p>
        </p:txBody>
      </p:sp>
      <p:sp>
        <p:nvSpPr>
          <p:cNvPr id="4" name="Rectangle 3"/>
          <p:cNvSpPr/>
          <p:nvPr/>
        </p:nvSpPr>
        <p:spPr>
          <a:xfrm>
            <a:off x="685800" y="2057400"/>
            <a:ext cx="2286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Service</a:t>
            </a:r>
          </a:p>
          <a:p>
            <a:pPr algn="ctr"/>
            <a:r>
              <a:rPr lang="en-US" dirty="0" smtClean="0"/>
              <a:t>(</a:t>
            </a:r>
            <a:r>
              <a:rPr lang="en-US" dirty="0" err="1" smtClean="0"/>
              <a:t>Paxos</a:t>
            </a:r>
            <a:r>
              <a:rPr lang="en-US" dirty="0" smtClean="0"/>
              <a:t> Replica 1)</a:t>
            </a:r>
            <a:endParaRPr lang="en-US" dirty="0"/>
          </a:p>
        </p:txBody>
      </p:sp>
      <p:sp>
        <p:nvSpPr>
          <p:cNvPr id="5" name="Rectangle 4"/>
          <p:cNvSpPr/>
          <p:nvPr/>
        </p:nvSpPr>
        <p:spPr>
          <a:xfrm>
            <a:off x="3581400" y="2068497"/>
            <a:ext cx="2209800" cy="674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Directory </a:t>
            </a:r>
            <a:r>
              <a:rPr lang="en-US" dirty="0"/>
              <a:t>Service</a:t>
            </a:r>
          </a:p>
          <a:p>
            <a:pPr algn="ctr"/>
            <a:r>
              <a:rPr lang="en-US" dirty="0"/>
              <a:t>(</a:t>
            </a:r>
            <a:r>
              <a:rPr lang="en-US" dirty="0" err="1"/>
              <a:t>Paxos</a:t>
            </a:r>
            <a:r>
              <a:rPr lang="en-US" dirty="0"/>
              <a:t> Replica </a:t>
            </a:r>
            <a:r>
              <a:rPr lang="en-US" dirty="0" smtClean="0"/>
              <a:t>2)</a:t>
            </a:r>
            <a:endParaRPr lang="en-US" dirty="0"/>
          </a:p>
          <a:p>
            <a:pPr algn="ctr"/>
            <a:endParaRPr lang="en-US" dirty="0"/>
          </a:p>
        </p:txBody>
      </p:sp>
      <p:sp>
        <p:nvSpPr>
          <p:cNvPr id="6" name="Rectangle 5"/>
          <p:cNvSpPr/>
          <p:nvPr/>
        </p:nvSpPr>
        <p:spPr>
          <a:xfrm>
            <a:off x="6477000" y="2068497"/>
            <a:ext cx="2209800" cy="674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Directory </a:t>
            </a:r>
            <a:r>
              <a:rPr lang="en-US" dirty="0"/>
              <a:t>Service</a:t>
            </a:r>
          </a:p>
          <a:p>
            <a:pPr algn="ctr"/>
            <a:r>
              <a:rPr lang="en-US" dirty="0"/>
              <a:t>(</a:t>
            </a:r>
            <a:r>
              <a:rPr lang="en-US" dirty="0" err="1"/>
              <a:t>Paxos</a:t>
            </a:r>
            <a:r>
              <a:rPr lang="en-US" dirty="0"/>
              <a:t> Replica 3</a:t>
            </a:r>
            <a:r>
              <a:rPr lang="en-US" dirty="0" smtClean="0"/>
              <a:t>)</a:t>
            </a:r>
            <a:endParaRPr lang="en-US" dirty="0"/>
          </a:p>
          <a:p>
            <a:pPr algn="ctr"/>
            <a:endParaRPr lang="en-US" dirty="0"/>
          </a:p>
        </p:txBody>
      </p:sp>
      <p:sp>
        <p:nvSpPr>
          <p:cNvPr id="7" name="Flowchart: Decision 6"/>
          <p:cNvSpPr/>
          <p:nvPr/>
        </p:nvSpPr>
        <p:spPr>
          <a:xfrm>
            <a:off x="304800" y="3505200"/>
            <a:ext cx="2133600" cy="6858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Protocol 1</a:t>
            </a:r>
            <a:endParaRPr lang="en-US" dirty="0"/>
          </a:p>
        </p:txBody>
      </p:sp>
      <p:sp>
        <p:nvSpPr>
          <p:cNvPr id="8" name="Flowchart: Decision 7"/>
          <p:cNvSpPr/>
          <p:nvPr/>
        </p:nvSpPr>
        <p:spPr>
          <a:xfrm>
            <a:off x="3124200" y="3505200"/>
            <a:ext cx="2133600" cy="6858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Protocol 2</a:t>
            </a:r>
            <a:endParaRPr lang="en-US" dirty="0"/>
          </a:p>
        </p:txBody>
      </p:sp>
      <p:sp>
        <p:nvSpPr>
          <p:cNvPr id="9" name="Flowchart: Decision 8"/>
          <p:cNvSpPr/>
          <p:nvPr/>
        </p:nvSpPr>
        <p:spPr>
          <a:xfrm>
            <a:off x="6019800" y="3505200"/>
            <a:ext cx="2133600" cy="6858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Protocol 3</a:t>
            </a:r>
            <a:endParaRPr lang="en-US" dirty="0"/>
          </a:p>
        </p:txBody>
      </p:sp>
      <p:cxnSp>
        <p:nvCxnSpPr>
          <p:cNvPr id="11" name="Straight Arrow Connector 10"/>
          <p:cNvCxnSpPr>
            <a:stCxn id="4" idx="2"/>
          </p:cNvCxnSpPr>
          <p:nvPr/>
        </p:nvCxnSpPr>
        <p:spPr>
          <a:xfrm>
            <a:off x="1828800" y="2743200"/>
            <a:ext cx="0" cy="3505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2"/>
          </p:cNvCxnSpPr>
          <p:nvPr/>
        </p:nvCxnSpPr>
        <p:spPr>
          <a:xfrm>
            <a:off x="4686300" y="2743200"/>
            <a:ext cx="38100" cy="3516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2"/>
          </p:cNvCxnSpPr>
          <p:nvPr/>
        </p:nvCxnSpPr>
        <p:spPr>
          <a:xfrm>
            <a:off x="7581900" y="2743200"/>
            <a:ext cx="48457" cy="3516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7" name="Picture 3" descr="C:\Users\Sripras\AppData\Local\Microsoft\Windows\Temporary Internet Files\Content.IE5\24UHWFW8\MC900229885[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0" y="3056631"/>
            <a:ext cx="528828" cy="41163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 descr="C:\Users\Sripras\AppData\Local\Microsoft\Windows\Temporary Internet Files\Content.IE5\24UHWFW8\MC900229885[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5600" y="3056631"/>
            <a:ext cx="528828" cy="41163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3" descr="C:\Users\Sripras\AppData\Local\Microsoft\Windows\Temporary Internet Files\Content.IE5\CYK3BX0Z\MC90043960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2276695"/>
            <a:ext cx="356048" cy="46650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3" descr="C:\Users\Sripras\AppData\Local\Microsoft\Windows\Temporary Internet Files\Content.IE5\X72G4L8O\MC90004828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1002" y="2908465"/>
            <a:ext cx="407145" cy="503448"/>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pic>
        <p:nvPicPr>
          <p:cNvPr id="23" name="Picture 3" descr="C:\Users\Sripras\AppData\Local\Microsoft\Windows\Temporary Internet Files\Content.IE5\X72G4L8O\MC90004828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10200" y="2908465"/>
            <a:ext cx="407145" cy="503448"/>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pic>
        <p:nvPicPr>
          <p:cNvPr id="24" name="Picture 3" descr="C:\Users\Sripras\AppData\Local\Microsoft\Windows\Temporary Internet Files\Content.IE5\X72G4L8O\MC90004828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29474" y="2908465"/>
            <a:ext cx="407145" cy="503448"/>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cxnSp>
        <p:nvCxnSpPr>
          <p:cNvPr id="32" name="Elbow Connector 31"/>
          <p:cNvCxnSpPr>
            <a:endCxn id="22" idx="2"/>
          </p:cNvCxnSpPr>
          <p:nvPr/>
        </p:nvCxnSpPr>
        <p:spPr>
          <a:xfrm rot="5400000" flipH="1" flipV="1">
            <a:off x="1677844" y="3562870"/>
            <a:ext cx="1007687" cy="705775"/>
          </a:xfrm>
          <a:prstGeom prst="bentConnector3">
            <a:avLst>
              <a:gd name="adj1" fmla="val 66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endCxn id="23" idx="2"/>
          </p:cNvCxnSpPr>
          <p:nvPr/>
        </p:nvCxnSpPr>
        <p:spPr>
          <a:xfrm flipV="1">
            <a:off x="1828800" y="3411913"/>
            <a:ext cx="3784973" cy="100768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p:cNvCxnSpPr>
            <a:endCxn id="24" idx="2"/>
          </p:cNvCxnSpPr>
          <p:nvPr/>
        </p:nvCxnSpPr>
        <p:spPr>
          <a:xfrm flipV="1">
            <a:off x="1828800" y="3411913"/>
            <a:ext cx="6604247" cy="100768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p:nvPr/>
        </p:nvCxnSpPr>
        <p:spPr>
          <a:xfrm rot="5400000" flipH="1" flipV="1">
            <a:off x="1498977" y="3741740"/>
            <a:ext cx="1492298" cy="832648"/>
          </a:xfrm>
          <a:prstGeom prst="bentConnector3">
            <a:avLst>
              <a:gd name="adj1" fmla="val 2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p:nvPr/>
        </p:nvCxnSpPr>
        <p:spPr>
          <a:xfrm flipV="1">
            <a:off x="1955676" y="3411913"/>
            <a:ext cx="3835524" cy="1492300"/>
          </a:xfrm>
          <a:prstGeom prst="bentConnector3">
            <a:avLst>
              <a:gd name="adj1" fmla="val 9999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955676" y="3411915"/>
            <a:ext cx="6604247" cy="1492296"/>
          </a:xfrm>
          <a:prstGeom prst="bentConnector3">
            <a:avLst>
              <a:gd name="adj1" fmla="val 100006"/>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Explosion 1 68"/>
          <p:cNvSpPr/>
          <p:nvPr/>
        </p:nvSpPr>
        <p:spPr>
          <a:xfrm>
            <a:off x="1447800" y="5181600"/>
            <a:ext cx="762000" cy="609600"/>
          </a:xfrm>
          <a:prstGeom prst="irregularSeal1">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9" name="Picture 4" descr="C:\Users\Sripras\AppData\Local\Microsoft\Windows\Temporary Internet Files\Content.IE5\24UHWFW8\MP900404896[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50946" y="3071949"/>
            <a:ext cx="5334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4" descr="C:\Users\Sripras\AppData\Local\Microsoft\Windows\Temporary Internet Files\Content.IE5\CYK3BX0Z\MC900333102[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flipV="1">
            <a:off x="5630256" y="4953001"/>
            <a:ext cx="1075344" cy="616956"/>
          </a:xfrm>
          <a:prstGeom prst="rect">
            <a:avLst/>
          </a:prstGeom>
          <a:noFill/>
          <a:extLst>
            <a:ext uri="{909E8E84-426E-40DD-AFC4-6F175D3DCCD1}">
              <a14:hiddenFill xmlns:a14="http://schemas.microsoft.com/office/drawing/2010/main">
                <a:solidFill>
                  <a:srgbClr val="FFFFFF"/>
                </a:solidFill>
              </a14:hiddenFill>
            </a:ext>
          </a:extLst>
        </p:spPr>
      </p:pic>
      <p:cxnSp>
        <p:nvCxnSpPr>
          <p:cNvPr id="1031" name="Straight Connector 1030"/>
          <p:cNvCxnSpPr/>
          <p:nvPr/>
        </p:nvCxnSpPr>
        <p:spPr>
          <a:xfrm>
            <a:off x="4724400" y="5181600"/>
            <a:ext cx="288172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74" name="Picture 3" descr="C:\Users\Sripras\AppData\Local\Microsoft\Windows\Temporary Internet Files\Content.IE5\CYK3BX0Z\MC90043960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71817" y="2276695"/>
            <a:ext cx="356048" cy="466505"/>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4" descr="C:\Users\Sripras\AppData\Local\Microsoft\Windows\Temporary Internet Files\Content.IE5\24UHWFW8\MP900404896[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10430" y="3031022"/>
            <a:ext cx="5334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5" descr="C:\Users\Sripras\AppData\Local\Microsoft\Windows\Temporary Internet Files\Content.IE5\S5NU6IIH\MC900423167[1].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95016" y="3071949"/>
            <a:ext cx="304800" cy="304800"/>
          </a:xfrm>
          <a:prstGeom prst="rect">
            <a:avLst/>
          </a:prstGeom>
          <a:noFill/>
          <a:extLst>
            <a:ext uri="{909E8E84-426E-40DD-AFC4-6F175D3DCCD1}">
              <a14:hiddenFill xmlns:a14="http://schemas.microsoft.com/office/drawing/2010/main">
                <a:solidFill>
                  <a:srgbClr val="FFFFFF"/>
                </a:solidFill>
              </a14:hiddenFill>
            </a:ext>
          </a:extLst>
        </p:spPr>
      </p:pic>
      <p:cxnSp>
        <p:nvCxnSpPr>
          <p:cNvPr id="1034" name="Elbow Connector 1033"/>
          <p:cNvCxnSpPr>
            <a:endCxn id="23" idx="3"/>
          </p:cNvCxnSpPr>
          <p:nvPr/>
        </p:nvCxnSpPr>
        <p:spPr>
          <a:xfrm rot="5400000" flipH="1" flipV="1">
            <a:off x="3955367" y="3929223"/>
            <a:ext cx="2631011" cy="1092945"/>
          </a:xfrm>
          <a:prstGeom prst="bentConnector4">
            <a:avLst>
              <a:gd name="adj1" fmla="val 339"/>
              <a:gd name="adj2" fmla="val 1209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Elbow Connector 80"/>
          <p:cNvCxnSpPr>
            <a:endCxn id="24" idx="3"/>
          </p:cNvCxnSpPr>
          <p:nvPr/>
        </p:nvCxnSpPr>
        <p:spPr>
          <a:xfrm flipV="1">
            <a:off x="4724402" y="3160189"/>
            <a:ext cx="3912217" cy="2631012"/>
          </a:xfrm>
          <a:prstGeom prst="bentConnector3">
            <a:avLst>
              <a:gd name="adj1" fmla="val 105843"/>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itle 236"/>
          <p:cNvSpPr>
            <a:spLocks noGrp="1"/>
          </p:cNvSpPr>
          <p:nvPr>
            <p:ph type="title"/>
          </p:nvPr>
        </p:nvSpPr>
        <p:spPr>
          <a:xfrm>
            <a:off x="457200" y="152399"/>
            <a:ext cx="8229600" cy="8382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200" dirty="0" smtClean="0"/>
              <a:t>Migration Protocol</a:t>
            </a:r>
            <a:endParaRPr lang="en-US" sz="3200" dirty="0"/>
          </a:p>
        </p:txBody>
      </p:sp>
      <p:sp>
        <p:nvSpPr>
          <p:cNvPr id="2" name="Slide Number Placeholder 1"/>
          <p:cNvSpPr>
            <a:spLocks noGrp="1"/>
          </p:cNvSpPr>
          <p:nvPr>
            <p:ph type="sldNum" sz="quarter" idx="12"/>
          </p:nvPr>
        </p:nvSpPr>
        <p:spPr/>
        <p:txBody>
          <a:bodyPr/>
          <a:lstStyle/>
          <a:p>
            <a:fld id="{8AB1C761-9FE2-4952-8BCD-2D639D168F1E}" type="slidenum">
              <a:rPr lang="en-US" smtClean="0"/>
              <a:t>15</a:t>
            </a:fld>
            <a:endParaRPr lang="en-US"/>
          </a:p>
        </p:txBody>
      </p:sp>
    </p:spTree>
    <p:extLst>
      <p:ext uri="{BB962C8B-B14F-4D97-AF65-F5344CB8AC3E}">
        <p14:creationId xmlns:p14="http://schemas.microsoft.com/office/powerpoint/2010/main" val="115787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ipe(down)">
                                      <p:cBhvr>
                                        <p:cTn id="29" dur="500"/>
                                        <p:tgtEl>
                                          <p:spTgt spid="3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wipe(down)">
                                      <p:cBhvr>
                                        <p:cTn id="34" dur="500"/>
                                        <p:tgtEl>
                                          <p:spTgt spid="3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down)">
                                      <p:cBhvr>
                                        <p:cTn id="39" dur="500"/>
                                        <p:tgtEl>
                                          <p:spTgt spid="3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wipe(down)">
                                      <p:cBhvr>
                                        <p:cTn id="44" dur="500"/>
                                        <p:tgtEl>
                                          <p:spTgt spid="4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wipe(down)">
                                      <p:cBhvr>
                                        <p:cTn id="49" dur="500"/>
                                        <p:tgtEl>
                                          <p:spTgt spid="4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45"/>
                                        </p:tgtEl>
                                        <p:attrNameLst>
                                          <p:attrName>style.visibility</p:attrName>
                                        </p:attrNameLst>
                                      </p:cBhvr>
                                      <p:to>
                                        <p:strVal val="visible"/>
                                      </p:to>
                                    </p:set>
                                    <p:animEffect transition="in" filter="wipe(down)">
                                      <p:cBhvr>
                                        <p:cTn id="54" dur="500"/>
                                        <p:tgtEl>
                                          <p:spTgt spid="45"/>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6" presetClass="emph" presetSubtype="0" fill="hold" grpId="1" nodeType="clickEffect">
                                  <p:stCondLst>
                                    <p:cond delay="0"/>
                                  </p:stCondLst>
                                  <p:childTnLst>
                                    <p:animEffect transition="out" filter="fade">
                                      <p:cBhvr>
                                        <p:cTn id="62" dur="500" tmFilter="0, 0; .2, .5; .8, .5; 1, 0"/>
                                        <p:tgtEl>
                                          <p:spTgt spid="69"/>
                                        </p:tgtEl>
                                      </p:cBhvr>
                                    </p:animEffect>
                                    <p:animScale>
                                      <p:cBhvr>
                                        <p:cTn id="63" dur="250" autoRev="1" fill="hold"/>
                                        <p:tgtEl>
                                          <p:spTgt spid="69"/>
                                        </p:tgtEl>
                                      </p:cBhvr>
                                      <p:by x="105000" y="105000"/>
                                    </p:animScale>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nodeType="clickEffect">
                                  <p:stCondLst>
                                    <p:cond delay="0"/>
                                  </p:stCondLst>
                                  <p:childTnLst>
                                    <p:set>
                                      <p:cBhvr>
                                        <p:cTn id="67" dur="1" fill="hold">
                                          <p:stCondLst>
                                            <p:cond delay="0"/>
                                          </p:stCondLst>
                                        </p:cTn>
                                        <p:tgtEl>
                                          <p:spTgt spid="21"/>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nodeType="clickEffect">
                                  <p:stCondLst>
                                    <p:cond delay="0"/>
                                  </p:stCondLst>
                                  <p:childTnLst>
                                    <p:set>
                                      <p:cBhvr>
                                        <p:cTn id="71" dur="1" fill="hold">
                                          <p:stCondLst>
                                            <p:cond delay="0"/>
                                          </p:stCondLst>
                                        </p:cTn>
                                        <p:tgtEl>
                                          <p:spTgt spid="1029"/>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1032"/>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71"/>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1031"/>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26" presetClass="emph" presetSubtype="0" fill="hold" nodeType="clickEffect">
                                  <p:stCondLst>
                                    <p:cond delay="0"/>
                                  </p:stCondLst>
                                  <p:childTnLst>
                                    <p:animEffect transition="out" filter="fade">
                                      <p:cBhvr>
                                        <p:cTn id="85" dur="500" tmFilter="0, 0; .2, .5; .8, .5; 1, 0"/>
                                        <p:tgtEl>
                                          <p:spTgt spid="71"/>
                                        </p:tgtEl>
                                      </p:cBhvr>
                                    </p:animEffect>
                                    <p:animScale>
                                      <p:cBhvr>
                                        <p:cTn id="86" dur="250" autoRev="1" fill="hold"/>
                                        <p:tgtEl>
                                          <p:spTgt spid="71"/>
                                        </p:tgtEl>
                                      </p:cBhvr>
                                      <p:by x="105000" y="105000"/>
                                    </p:animScale>
                                  </p:childTnLst>
                                </p:cTn>
                              </p:par>
                              <p:par>
                                <p:cTn id="87" presetID="26" presetClass="emph" presetSubtype="0" fill="hold" nodeType="withEffect">
                                  <p:stCondLst>
                                    <p:cond delay="0"/>
                                  </p:stCondLst>
                                  <p:childTnLst>
                                    <p:animEffect transition="out" filter="fade">
                                      <p:cBhvr>
                                        <p:cTn id="88" dur="500" tmFilter="0, 0; .2, .5; .8, .5; 1, 0"/>
                                        <p:tgtEl>
                                          <p:spTgt spid="1031"/>
                                        </p:tgtEl>
                                      </p:cBhvr>
                                    </p:animEffect>
                                    <p:animScale>
                                      <p:cBhvr>
                                        <p:cTn id="89" dur="250" autoRev="1" fill="hold"/>
                                        <p:tgtEl>
                                          <p:spTgt spid="1031"/>
                                        </p:tgtEl>
                                      </p:cBhvr>
                                      <p:by x="105000" y="105000"/>
                                    </p:animScale>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74"/>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xit" presetSubtype="0" fill="hold" nodeType="clickEffect">
                                  <p:stCondLst>
                                    <p:cond delay="0"/>
                                  </p:stCondLst>
                                  <p:childTnLst>
                                    <p:set>
                                      <p:cBhvr>
                                        <p:cTn id="97" dur="1" fill="hold">
                                          <p:stCondLst>
                                            <p:cond delay="0"/>
                                          </p:stCondLst>
                                        </p:cTn>
                                        <p:tgtEl>
                                          <p:spTgt spid="1027"/>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75"/>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nodeType="clickEffect">
                                  <p:stCondLst>
                                    <p:cond delay="0"/>
                                  </p:stCondLst>
                                  <p:childTnLst>
                                    <p:set>
                                      <p:cBhvr>
                                        <p:cTn id="105" dur="1" fill="hold">
                                          <p:stCondLst>
                                            <p:cond delay="0"/>
                                          </p:stCondLst>
                                        </p:cTn>
                                        <p:tgtEl>
                                          <p:spTgt spid="1034"/>
                                        </p:tgtEl>
                                        <p:attrNameLst>
                                          <p:attrName>style.visibility</p:attrName>
                                        </p:attrNameLst>
                                      </p:cBhvr>
                                      <p:to>
                                        <p:strVal val="visible"/>
                                      </p:to>
                                    </p:set>
                                    <p:animEffect transition="in" filter="wipe(down)">
                                      <p:cBhvr>
                                        <p:cTn id="106" dur="500"/>
                                        <p:tgtEl>
                                          <p:spTgt spid="1034"/>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nodeType="clickEffect">
                                  <p:stCondLst>
                                    <p:cond delay="0"/>
                                  </p:stCondLst>
                                  <p:childTnLst>
                                    <p:set>
                                      <p:cBhvr>
                                        <p:cTn id="110" dur="1" fill="hold">
                                          <p:stCondLst>
                                            <p:cond delay="0"/>
                                          </p:stCondLst>
                                        </p:cTn>
                                        <p:tgtEl>
                                          <p:spTgt spid="81"/>
                                        </p:tgtEl>
                                        <p:attrNameLst>
                                          <p:attrName>style.visibility</p:attrName>
                                        </p:attrNameLst>
                                      </p:cBhvr>
                                      <p:to>
                                        <p:strVal val="visible"/>
                                      </p:to>
                                    </p:set>
                                    <p:animEffect transition="in" filter="wipe(down)">
                                      <p:cBhvr>
                                        <p:cTn id="111"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69" grpId="0" animBg="1"/>
      <p:bldP spid="69"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33"/>
          <p:cNvSpPr/>
          <p:nvPr/>
        </p:nvSpPr>
        <p:spPr>
          <a:xfrm>
            <a:off x="6111638" y="2648565"/>
            <a:ext cx="898762" cy="449749"/>
          </a:xfrm>
          <a:prstGeom prst="ellipse">
            <a:avLst/>
          </a:prstGeom>
          <a:solidFill>
            <a:schemeClr val="accent1">
              <a:alpha val="32000"/>
            </a:schemeClr>
          </a:solidFill>
          <a:ln>
            <a:solidFill>
              <a:schemeClr val="accent1">
                <a:shade val="50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Directory Client</a:t>
            </a:r>
            <a:endParaRPr lang="en-US" sz="800" dirty="0"/>
          </a:p>
        </p:txBody>
      </p:sp>
      <p:sp>
        <p:nvSpPr>
          <p:cNvPr id="35" name="Oval 34"/>
          <p:cNvSpPr/>
          <p:nvPr/>
        </p:nvSpPr>
        <p:spPr>
          <a:xfrm>
            <a:off x="3512599" y="2090901"/>
            <a:ext cx="872588" cy="449222"/>
          </a:xfrm>
          <a:prstGeom prst="ellipse">
            <a:avLst/>
          </a:prstGeom>
          <a:solidFill>
            <a:schemeClr val="accent1">
              <a:alpha val="32000"/>
            </a:schemeClr>
          </a:solidFill>
          <a:ln>
            <a:solidFill>
              <a:schemeClr val="accent1">
                <a:shade val="50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Directory Client</a:t>
            </a:r>
            <a:endParaRPr lang="en-US" sz="900" dirty="0"/>
          </a:p>
        </p:txBody>
      </p:sp>
      <p:sp>
        <p:nvSpPr>
          <p:cNvPr id="5" name="Rounded Rectangle 4"/>
          <p:cNvSpPr/>
          <p:nvPr/>
        </p:nvSpPr>
        <p:spPr>
          <a:xfrm>
            <a:off x="470978" y="5116059"/>
            <a:ext cx="1033140" cy="667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Mig</a:t>
            </a:r>
            <a:r>
              <a:rPr lang="en-US" dirty="0" smtClean="0"/>
              <a:t> </a:t>
            </a:r>
            <a:r>
              <a:rPr lang="en-US" dirty="0" err="1" smtClean="0"/>
              <a:t>Init</a:t>
            </a:r>
            <a:endParaRPr lang="en-US" dirty="0"/>
          </a:p>
        </p:txBody>
      </p:sp>
      <p:sp>
        <p:nvSpPr>
          <p:cNvPr id="6" name="Cloud"/>
          <p:cNvSpPr>
            <a:spLocks noChangeAspect="1" noEditPoints="1" noChangeArrowheads="1"/>
          </p:cNvSpPr>
          <p:nvPr/>
        </p:nvSpPr>
        <p:spPr bwMode="auto">
          <a:xfrm>
            <a:off x="3276600" y="2362200"/>
            <a:ext cx="2743200" cy="18383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0"/>
                </a:cubicBezTo>
                <a:cubicBezTo>
                  <a:pt x="475" y="16325"/>
                  <a:pt x="1451" y="17650"/>
                  <a:pt x="2655" y="17650"/>
                </a:cubicBezTo>
                <a:cubicBezTo>
                  <a:pt x="2739" y="17649"/>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7" name="Oval 6"/>
          <p:cNvSpPr/>
          <p:nvPr/>
        </p:nvSpPr>
        <p:spPr>
          <a:xfrm>
            <a:off x="1295400" y="3075544"/>
            <a:ext cx="1143000" cy="617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Directory Client</a:t>
            </a:r>
            <a:endParaRPr lang="en-US" sz="1200" dirty="0"/>
          </a:p>
        </p:txBody>
      </p:sp>
      <p:sp>
        <p:nvSpPr>
          <p:cNvPr id="8" name="Rectangle 7"/>
          <p:cNvSpPr/>
          <p:nvPr/>
        </p:nvSpPr>
        <p:spPr>
          <a:xfrm>
            <a:off x="3017298" y="3431498"/>
            <a:ext cx="99059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Directory Service</a:t>
            </a:r>
            <a:endParaRPr lang="en-US" sz="1400" dirty="0"/>
          </a:p>
        </p:txBody>
      </p:sp>
      <p:sp>
        <p:nvSpPr>
          <p:cNvPr id="9" name="Rectangle 8"/>
          <p:cNvSpPr/>
          <p:nvPr/>
        </p:nvSpPr>
        <p:spPr>
          <a:xfrm>
            <a:off x="4419600" y="2209800"/>
            <a:ext cx="99059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Directory Service</a:t>
            </a:r>
            <a:endParaRPr lang="en-US" sz="1400" dirty="0"/>
          </a:p>
        </p:txBody>
      </p:sp>
      <p:sp>
        <p:nvSpPr>
          <p:cNvPr id="10" name="Rectangle 9"/>
          <p:cNvSpPr/>
          <p:nvPr/>
        </p:nvSpPr>
        <p:spPr>
          <a:xfrm>
            <a:off x="5257800" y="3581400"/>
            <a:ext cx="99059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Directory Service</a:t>
            </a:r>
            <a:endParaRPr lang="en-US" sz="1400" dirty="0"/>
          </a:p>
        </p:txBody>
      </p:sp>
      <p:pic>
        <p:nvPicPr>
          <p:cNvPr id="11" name="Picture 3" descr="C:\Users\Sripras\AppData\Local\Microsoft\Windows\Temporary Internet Files\Content.IE5\X72G4L8O\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0119" y="2891591"/>
            <a:ext cx="334358" cy="413445"/>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pic>
        <p:nvPicPr>
          <p:cNvPr id="12" name="Picture 3" descr="C:\Users\Sripras\AppData\Local\Microsoft\Windows\Temporary Internet Files\Content.IE5\X72G4L8O\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57865" y="1677456"/>
            <a:ext cx="334358" cy="413445"/>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pic>
        <p:nvPicPr>
          <p:cNvPr id="13" name="Picture 3" descr="C:\Users\Sripras\AppData\Local\Microsoft\Windows\Temporary Internet Files\Content.IE5\X72G4L8O\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57513" y="3098313"/>
            <a:ext cx="334358" cy="413445"/>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sp>
        <p:nvSpPr>
          <p:cNvPr id="14" name="Rectangle 13"/>
          <p:cNvSpPr/>
          <p:nvPr/>
        </p:nvSpPr>
        <p:spPr>
          <a:xfrm>
            <a:off x="4078168" y="5605189"/>
            <a:ext cx="614039" cy="525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Dir</a:t>
            </a:r>
            <a:endParaRPr lang="en-US" dirty="0"/>
          </a:p>
        </p:txBody>
      </p:sp>
      <p:sp>
        <p:nvSpPr>
          <p:cNvPr id="15" name="Rectangle 14"/>
          <p:cNvSpPr/>
          <p:nvPr/>
        </p:nvSpPr>
        <p:spPr>
          <a:xfrm>
            <a:off x="4252421" y="5503648"/>
            <a:ext cx="614039" cy="525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Dir</a:t>
            </a:r>
            <a:endParaRPr lang="en-US" dirty="0"/>
          </a:p>
        </p:txBody>
      </p:sp>
      <p:sp>
        <p:nvSpPr>
          <p:cNvPr id="16" name="Rectangle 15"/>
          <p:cNvSpPr/>
          <p:nvPr/>
        </p:nvSpPr>
        <p:spPr>
          <a:xfrm>
            <a:off x="3945401" y="5415694"/>
            <a:ext cx="614039" cy="525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Dir</a:t>
            </a:r>
            <a:endParaRPr lang="en-US" dirty="0"/>
          </a:p>
        </p:txBody>
      </p:sp>
      <p:sp>
        <p:nvSpPr>
          <p:cNvPr id="17" name="Round Diagonal Corner Rectangle 16"/>
          <p:cNvSpPr/>
          <p:nvPr/>
        </p:nvSpPr>
        <p:spPr>
          <a:xfrm>
            <a:off x="6881419" y="4830743"/>
            <a:ext cx="1532014" cy="74616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Migration Agent</a:t>
            </a:r>
            <a:endParaRPr lang="en-US" dirty="0"/>
          </a:p>
        </p:txBody>
      </p:sp>
      <p:sp>
        <p:nvSpPr>
          <p:cNvPr id="18" name="Round Diagonal Corner Rectangle 17"/>
          <p:cNvSpPr/>
          <p:nvPr/>
        </p:nvSpPr>
        <p:spPr>
          <a:xfrm>
            <a:off x="7090847" y="4714832"/>
            <a:ext cx="1532014" cy="74616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Migration Agent</a:t>
            </a:r>
            <a:endParaRPr lang="en-US" dirty="0"/>
          </a:p>
        </p:txBody>
      </p:sp>
      <p:sp>
        <p:nvSpPr>
          <p:cNvPr id="19" name="Round Diagonal Corner Rectangle 18"/>
          <p:cNvSpPr/>
          <p:nvPr/>
        </p:nvSpPr>
        <p:spPr>
          <a:xfrm>
            <a:off x="6643817" y="4952230"/>
            <a:ext cx="1532014" cy="74616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Migration Agent</a:t>
            </a:r>
            <a:endParaRPr lang="en-US" dirty="0"/>
          </a:p>
        </p:txBody>
      </p:sp>
      <p:sp>
        <p:nvSpPr>
          <p:cNvPr id="20" name="Diamond 19"/>
          <p:cNvSpPr/>
          <p:nvPr/>
        </p:nvSpPr>
        <p:spPr>
          <a:xfrm>
            <a:off x="3298366" y="3974195"/>
            <a:ext cx="1559603" cy="54906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Protocol</a:t>
            </a:r>
            <a:endParaRPr lang="en-US" sz="1200" dirty="0"/>
          </a:p>
        </p:txBody>
      </p:sp>
      <p:cxnSp>
        <p:nvCxnSpPr>
          <p:cNvPr id="22" name="Straight Arrow Connector 21"/>
          <p:cNvCxnSpPr>
            <a:stCxn id="5" idx="0"/>
            <a:endCxn id="7" idx="4"/>
          </p:cNvCxnSpPr>
          <p:nvPr/>
        </p:nvCxnSpPr>
        <p:spPr>
          <a:xfrm flipV="1">
            <a:off x="987548" y="3693282"/>
            <a:ext cx="879352" cy="1422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7" idx="6"/>
            <a:endCxn id="8" idx="1"/>
          </p:cNvCxnSpPr>
          <p:nvPr/>
        </p:nvCxnSpPr>
        <p:spPr>
          <a:xfrm>
            <a:off x="2438400" y="3384413"/>
            <a:ext cx="578898" cy="275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6" name="Picture 3" descr="C:\Users\Sripras\AppData\Local\Microsoft\Windows\Temporary Internet Files\Content.IE5\CYK3BX0Z\MC90043960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21200" y="3745123"/>
            <a:ext cx="178024" cy="233253"/>
          </a:xfrm>
          <a:prstGeom prst="rect">
            <a:avLst/>
          </a:prstGeom>
          <a:noFill/>
          <a:extLst>
            <a:ext uri="{909E8E84-426E-40DD-AFC4-6F175D3DCCD1}">
              <a14:hiddenFill xmlns:a14="http://schemas.microsoft.com/office/drawing/2010/main">
                <a:solidFill>
                  <a:srgbClr val="FFFFFF"/>
                </a:solidFill>
              </a14:hiddenFill>
            </a:ext>
          </a:extLst>
        </p:spPr>
      </p:pic>
      <p:sp>
        <p:nvSpPr>
          <p:cNvPr id="37" name="Diamond 36"/>
          <p:cNvSpPr/>
          <p:nvPr/>
        </p:nvSpPr>
        <p:spPr>
          <a:xfrm>
            <a:off x="5094336" y="1800725"/>
            <a:ext cx="981672" cy="393432"/>
          </a:xfrm>
          <a:prstGeom prst="diamond">
            <a:avLst/>
          </a:prstGeom>
          <a:solidFill>
            <a:schemeClr val="accent1">
              <a:alpha val="27000"/>
            </a:schemeClr>
          </a:solid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Protocol</a:t>
            </a:r>
            <a:endParaRPr lang="en-US" sz="1200" dirty="0"/>
          </a:p>
        </p:txBody>
      </p:sp>
      <p:sp>
        <p:nvSpPr>
          <p:cNvPr id="38" name="Diamond 37"/>
          <p:cNvSpPr/>
          <p:nvPr/>
        </p:nvSpPr>
        <p:spPr>
          <a:xfrm>
            <a:off x="5410200" y="4093579"/>
            <a:ext cx="981672" cy="393432"/>
          </a:xfrm>
          <a:prstGeom prst="diamond">
            <a:avLst/>
          </a:prstGeom>
          <a:solidFill>
            <a:schemeClr val="accent1">
              <a:alpha val="31000"/>
            </a:schemeClr>
          </a:solidFill>
          <a:ln>
            <a:solidFill>
              <a:schemeClr val="accent1">
                <a:shade val="50000"/>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Protocol</a:t>
            </a:r>
            <a:endParaRPr lang="en-US" sz="1200" dirty="0"/>
          </a:p>
        </p:txBody>
      </p:sp>
      <p:cxnSp>
        <p:nvCxnSpPr>
          <p:cNvPr id="40" name="Curved Connector 39"/>
          <p:cNvCxnSpPr>
            <a:stCxn id="8" idx="0"/>
            <a:endCxn id="9" idx="1"/>
          </p:cNvCxnSpPr>
          <p:nvPr/>
        </p:nvCxnSpPr>
        <p:spPr>
          <a:xfrm rot="5400000" flipH="1" flipV="1">
            <a:off x="3469550" y="2481448"/>
            <a:ext cx="993098" cy="907002"/>
          </a:xfrm>
          <a:prstGeom prst="curvedConnector2">
            <a:avLst/>
          </a:prstGeom>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1" name="Curved Connector 40"/>
          <p:cNvCxnSpPr>
            <a:stCxn id="9" idx="3"/>
            <a:endCxn id="10" idx="0"/>
          </p:cNvCxnSpPr>
          <p:nvPr/>
        </p:nvCxnSpPr>
        <p:spPr>
          <a:xfrm>
            <a:off x="5410199" y="2438400"/>
            <a:ext cx="342901" cy="1143000"/>
          </a:xfrm>
          <a:prstGeom prst="curvedConnector2">
            <a:avLst/>
          </a:prstGeom>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4" name="Curved Connector 43"/>
          <p:cNvCxnSpPr>
            <a:stCxn id="10" idx="2"/>
            <a:endCxn id="8" idx="2"/>
          </p:cNvCxnSpPr>
          <p:nvPr/>
        </p:nvCxnSpPr>
        <p:spPr>
          <a:xfrm rot="5400000" flipH="1">
            <a:off x="4557898" y="2843398"/>
            <a:ext cx="149902" cy="2240502"/>
          </a:xfrm>
          <a:prstGeom prst="curvedConnector3">
            <a:avLst>
              <a:gd name="adj1" fmla="val -152500"/>
            </a:avLst>
          </a:prstGeom>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9" idx="0"/>
            <a:endCxn id="12" idx="3"/>
          </p:cNvCxnSpPr>
          <p:nvPr/>
        </p:nvCxnSpPr>
        <p:spPr>
          <a:xfrm rot="16200000" flipV="1">
            <a:off x="4640752" y="1935651"/>
            <a:ext cx="325621" cy="22267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8" idx="0"/>
            <a:endCxn id="11" idx="3"/>
          </p:cNvCxnSpPr>
          <p:nvPr/>
        </p:nvCxnSpPr>
        <p:spPr>
          <a:xfrm rot="16200000" flipV="1">
            <a:off x="3181946" y="3100845"/>
            <a:ext cx="333184" cy="32812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10" idx="3"/>
            <a:endCxn id="13" idx="3"/>
          </p:cNvCxnSpPr>
          <p:nvPr/>
        </p:nvCxnSpPr>
        <p:spPr>
          <a:xfrm flipV="1">
            <a:off x="6248399" y="3305036"/>
            <a:ext cx="143472" cy="504964"/>
          </a:xfrm>
          <a:prstGeom prst="bentConnector3">
            <a:avLst>
              <a:gd name="adj1" fmla="val 25933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20" idx="1"/>
            <a:endCxn id="11" idx="1"/>
          </p:cNvCxnSpPr>
          <p:nvPr/>
        </p:nvCxnSpPr>
        <p:spPr>
          <a:xfrm rot="10800000">
            <a:off x="2850120" y="3098314"/>
            <a:ext cx="448247" cy="1150414"/>
          </a:xfrm>
          <a:prstGeom prst="bentConnector3">
            <a:avLst>
              <a:gd name="adj1" fmla="val 150999"/>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20" idx="2"/>
            <a:endCxn id="16" idx="0"/>
          </p:cNvCxnSpPr>
          <p:nvPr/>
        </p:nvCxnSpPr>
        <p:spPr>
          <a:xfrm>
            <a:off x="4078168" y="4523261"/>
            <a:ext cx="174253" cy="89243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18" idx="3"/>
            <a:endCxn id="7" idx="0"/>
          </p:cNvCxnSpPr>
          <p:nvPr/>
        </p:nvCxnSpPr>
        <p:spPr>
          <a:xfrm rot="16200000" flipV="1">
            <a:off x="4042233" y="900211"/>
            <a:ext cx="1639288" cy="5989954"/>
          </a:xfrm>
          <a:prstGeom prst="bentConnector3">
            <a:avLst>
              <a:gd name="adj1" fmla="val 20151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20" idx="2"/>
            <a:endCxn id="19" idx="2"/>
          </p:cNvCxnSpPr>
          <p:nvPr/>
        </p:nvCxnSpPr>
        <p:spPr>
          <a:xfrm>
            <a:off x="4078168" y="4523261"/>
            <a:ext cx="2565649" cy="802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p:cNvCxnSpPr>
            <a:stCxn id="20" idx="2"/>
            <a:endCxn id="7" idx="5"/>
          </p:cNvCxnSpPr>
          <p:nvPr/>
        </p:nvCxnSpPr>
        <p:spPr>
          <a:xfrm rot="5400000" flipH="1">
            <a:off x="2714367" y="3159461"/>
            <a:ext cx="920445" cy="1807156"/>
          </a:xfrm>
          <a:prstGeom prst="bentConnector3">
            <a:avLst>
              <a:gd name="adj1" fmla="val -24836"/>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itle 236"/>
          <p:cNvSpPr>
            <a:spLocks noGrp="1"/>
          </p:cNvSpPr>
          <p:nvPr>
            <p:ph type="title"/>
          </p:nvPr>
        </p:nvSpPr>
        <p:spPr>
          <a:xfrm>
            <a:off x="457200" y="274638"/>
            <a:ext cx="8229600" cy="7921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2800" dirty="0" smtClean="0"/>
              <a:t>Migration Protocol: State Machine</a:t>
            </a:r>
            <a:endParaRPr lang="en-US" sz="2800" dirty="0"/>
          </a:p>
        </p:txBody>
      </p:sp>
      <p:sp>
        <p:nvSpPr>
          <p:cNvPr id="2" name="Slide Number Placeholder 1"/>
          <p:cNvSpPr>
            <a:spLocks noGrp="1"/>
          </p:cNvSpPr>
          <p:nvPr>
            <p:ph type="sldNum" sz="quarter" idx="12"/>
          </p:nvPr>
        </p:nvSpPr>
        <p:spPr/>
        <p:txBody>
          <a:bodyPr/>
          <a:lstStyle/>
          <a:p>
            <a:fld id="{8AB1C761-9FE2-4952-8BCD-2D639D168F1E}" type="slidenum">
              <a:rPr lang="en-US" smtClean="0"/>
              <a:t>16</a:t>
            </a:fld>
            <a:endParaRPr lang="en-US"/>
          </a:p>
        </p:txBody>
      </p:sp>
    </p:spTree>
    <p:extLst>
      <p:ext uri="{BB962C8B-B14F-4D97-AF65-F5344CB8AC3E}">
        <p14:creationId xmlns:p14="http://schemas.microsoft.com/office/powerpoint/2010/main" val="115787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down)">
                                      <p:cBhvr>
                                        <p:cTn id="49" dur="500"/>
                                        <p:tgtEl>
                                          <p:spTgt spid="22"/>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down)">
                                      <p:cBhvr>
                                        <p:cTn id="54" dur="500"/>
                                        <p:tgtEl>
                                          <p:spTgt spid="25"/>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wipe(down)">
                                      <p:cBhvr>
                                        <p:cTn id="59" dur="500"/>
                                        <p:tgtEl>
                                          <p:spTgt spid="40"/>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41"/>
                                        </p:tgtEl>
                                        <p:attrNameLst>
                                          <p:attrName>style.visibility</p:attrName>
                                        </p:attrNameLst>
                                      </p:cBhvr>
                                      <p:to>
                                        <p:strVal val="visible"/>
                                      </p:to>
                                    </p:set>
                                    <p:animEffect transition="in" filter="wipe(down)">
                                      <p:cBhvr>
                                        <p:cTn id="64" dur="500"/>
                                        <p:tgtEl>
                                          <p:spTgt spid="41"/>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wipe(down)">
                                      <p:cBhvr>
                                        <p:cTn id="69" dur="500"/>
                                        <p:tgtEl>
                                          <p:spTgt spid="44"/>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nodeType="clickEffect">
                                  <p:stCondLst>
                                    <p:cond delay="0"/>
                                  </p:stCondLst>
                                  <p:childTnLst>
                                    <p:set>
                                      <p:cBhvr>
                                        <p:cTn id="73" dur="1" fill="hold">
                                          <p:stCondLst>
                                            <p:cond delay="0"/>
                                          </p:stCondLst>
                                        </p:cTn>
                                        <p:tgtEl>
                                          <p:spTgt spid="40"/>
                                        </p:tgtEl>
                                        <p:attrNameLst>
                                          <p:attrName>style.visibility</p:attrName>
                                        </p:attrNameLst>
                                      </p:cBhvr>
                                      <p:to>
                                        <p:strVal val="hidden"/>
                                      </p:to>
                                    </p:set>
                                  </p:childTnLst>
                                </p:cTn>
                              </p:par>
                              <p:par>
                                <p:cTn id="74" presetID="1" presetClass="exit" presetSubtype="0" fill="hold" nodeType="withEffect">
                                  <p:stCondLst>
                                    <p:cond delay="0"/>
                                  </p:stCondLst>
                                  <p:childTnLst>
                                    <p:set>
                                      <p:cBhvr>
                                        <p:cTn id="75" dur="1" fill="hold">
                                          <p:stCondLst>
                                            <p:cond delay="0"/>
                                          </p:stCondLst>
                                        </p:cTn>
                                        <p:tgtEl>
                                          <p:spTgt spid="41"/>
                                        </p:tgtEl>
                                        <p:attrNameLst>
                                          <p:attrName>style.visibility</p:attrName>
                                        </p:attrNameLst>
                                      </p:cBhvr>
                                      <p:to>
                                        <p:strVal val="hidden"/>
                                      </p:to>
                                    </p:set>
                                  </p:childTnLst>
                                </p:cTn>
                              </p:par>
                              <p:par>
                                <p:cTn id="76" presetID="1" presetClass="exit" presetSubtype="0" fill="hold" nodeType="withEffect">
                                  <p:stCondLst>
                                    <p:cond delay="0"/>
                                  </p:stCondLst>
                                  <p:childTnLst>
                                    <p:set>
                                      <p:cBhvr>
                                        <p:cTn id="77" dur="1" fill="hold">
                                          <p:stCondLst>
                                            <p:cond delay="0"/>
                                          </p:stCondLst>
                                        </p:cTn>
                                        <p:tgtEl>
                                          <p:spTgt spid="44"/>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wipe(down)">
                                      <p:cBhvr>
                                        <p:cTn id="82" dur="500"/>
                                        <p:tgtEl>
                                          <p:spTgt spid="49"/>
                                        </p:tgtEl>
                                      </p:cBhvr>
                                    </p:animEffect>
                                  </p:childTnLst>
                                </p:cTn>
                              </p:par>
                              <p:par>
                                <p:cTn id="83" presetID="22" presetClass="entr" presetSubtype="4" fill="hold" nodeType="withEffect">
                                  <p:stCondLst>
                                    <p:cond delay="0"/>
                                  </p:stCondLst>
                                  <p:childTnLst>
                                    <p:set>
                                      <p:cBhvr>
                                        <p:cTn id="84" dur="1" fill="hold">
                                          <p:stCondLst>
                                            <p:cond delay="0"/>
                                          </p:stCondLst>
                                        </p:cTn>
                                        <p:tgtEl>
                                          <p:spTgt spid="48"/>
                                        </p:tgtEl>
                                        <p:attrNameLst>
                                          <p:attrName>style.visibility</p:attrName>
                                        </p:attrNameLst>
                                      </p:cBhvr>
                                      <p:to>
                                        <p:strVal val="visible"/>
                                      </p:to>
                                    </p:set>
                                    <p:animEffect transition="in" filter="wipe(down)">
                                      <p:cBhvr>
                                        <p:cTn id="85" dur="500"/>
                                        <p:tgtEl>
                                          <p:spTgt spid="48"/>
                                        </p:tgtEl>
                                      </p:cBhvr>
                                    </p:animEffect>
                                  </p:childTnLst>
                                </p:cTn>
                              </p:par>
                              <p:par>
                                <p:cTn id="86" presetID="22" presetClass="entr" presetSubtype="4" fill="hold" nodeType="withEffect">
                                  <p:stCondLst>
                                    <p:cond delay="0"/>
                                  </p:stCondLst>
                                  <p:childTnLst>
                                    <p:set>
                                      <p:cBhvr>
                                        <p:cTn id="87" dur="1" fill="hold">
                                          <p:stCondLst>
                                            <p:cond delay="0"/>
                                          </p:stCondLst>
                                        </p:cTn>
                                        <p:tgtEl>
                                          <p:spTgt spid="52"/>
                                        </p:tgtEl>
                                        <p:attrNameLst>
                                          <p:attrName>style.visibility</p:attrName>
                                        </p:attrNameLst>
                                      </p:cBhvr>
                                      <p:to>
                                        <p:strVal val="visible"/>
                                      </p:to>
                                    </p:set>
                                    <p:animEffect transition="in" filter="wipe(down)">
                                      <p:cBhvr>
                                        <p:cTn id="88" dur="500"/>
                                        <p:tgtEl>
                                          <p:spTgt spid="52"/>
                                        </p:tgtEl>
                                      </p:cBhvr>
                                    </p:animEffec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60"/>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7"/>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nodeType="clickEffect">
                                  <p:stCondLst>
                                    <p:cond delay="0"/>
                                  </p:stCondLst>
                                  <p:childTnLst>
                                    <p:set>
                                      <p:cBhvr>
                                        <p:cTn id="104" dur="1" fill="hold">
                                          <p:stCondLst>
                                            <p:cond delay="0"/>
                                          </p:stCondLst>
                                        </p:cTn>
                                        <p:tgtEl>
                                          <p:spTgt spid="69"/>
                                        </p:tgtEl>
                                        <p:attrNameLst>
                                          <p:attrName>style.visibility</p:attrName>
                                        </p:attrNameLst>
                                      </p:cBhvr>
                                      <p:to>
                                        <p:strVal val="visible"/>
                                      </p:to>
                                    </p:set>
                                    <p:animEffect transition="in" filter="wipe(down)">
                                      <p:cBhvr>
                                        <p:cTn id="105" dur="500"/>
                                        <p:tgtEl>
                                          <p:spTgt spid="69"/>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nodeType="clickEffect">
                                  <p:stCondLst>
                                    <p:cond delay="0"/>
                                  </p:stCondLst>
                                  <p:childTnLst>
                                    <p:set>
                                      <p:cBhvr>
                                        <p:cTn id="109" dur="1" fill="hold">
                                          <p:stCondLst>
                                            <p:cond delay="0"/>
                                          </p:stCondLst>
                                        </p:cTn>
                                        <p:tgtEl>
                                          <p:spTgt spid="65"/>
                                        </p:tgtEl>
                                        <p:attrNameLst>
                                          <p:attrName>style.visibility</p:attrName>
                                        </p:attrNameLst>
                                      </p:cBhvr>
                                      <p:to>
                                        <p:strVal val="visible"/>
                                      </p:to>
                                    </p:set>
                                    <p:animEffect transition="in" filter="wipe(down)">
                                      <p:cBhvr>
                                        <p:cTn id="110" dur="500"/>
                                        <p:tgtEl>
                                          <p:spTgt spid="65"/>
                                        </p:tgtEl>
                                      </p:cBhvr>
                                    </p:animEffect>
                                  </p:childTnLst>
                                </p:cTn>
                              </p:par>
                            </p:childTnLst>
                          </p:cTn>
                        </p:par>
                      </p:childTnLst>
                    </p:cTn>
                  </p:par>
                  <p:par>
                    <p:cTn id="111" fill="hold">
                      <p:stCondLst>
                        <p:cond delay="indefinite"/>
                      </p:stCondLst>
                      <p:childTnLst>
                        <p:par>
                          <p:cTn id="112" fill="hold">
                            <p:stCondLst>
                              <p:cond delay="0"/>
                            </p:stCondLst>
                            <p:childTnLst>
                              <p:par>
                                <p:cTn id="113" presetID="26" presetClass="emph" presetSubtype="0" fill="hold" nodeType="clickEffect">
                                  <p:stCondLst>
                                    <p:cond delay="0"/>
                                  </p:stCondLst>
                                  <p:childTnLst>
                                    <p:animEffect transition="out" filter="fade">
                                      <p:cBhvr>
                                        <p:cTn id="114" dur="500" tmFilter="0, 0; .2, .5; .8, .5; 1, 0"/>
                                        <p:tgtEl>
                                          <p:spTgt spid="25"/>
                                        </p:tgtEl>
                                      </p:cBhvr>
                                    </p:animEffect>
                                    <p:animScale>
                                      <p:cBhvr>
                                        <p:cTn id="115" dur="250" autoRev="1" fill="hold"/>
                                        <p:tgtEl>
                                          <p:spTgt spid="25"/>
                                        </p:tgtEl>
                                      </p:cBhvr>
                                      <p:by x="105000" y="105000"/>
                                    </p:animScale>
                                  </p:childTnLst>
                                </p:cTn>
                              </p:par>
                            </p:childTnLst>
                          </p:cTn>
                        </p:par>
                      </p:childTnLst>
                    </p:cTn>
                  </p:par>
                  <p:par>
                    <p:cTn id="116" fill="hold">
                      <p:stCondLst>
                        <p:cond delay="indefinite"/>
                      </p:stCondLst>
                      <p:childTnLst>
                        <p:par>
                          <p:cTn id="117" fill="hold">
                            <p:stCondLst>
                              <p:cond delay="0"/>
                            </p:stCondLst>
                            <p:childTnLst>
                              <p:par>
                                <p:cTn id="118" presetID="22" presetClass="entr" presetSubtype="4" fill="hold" nodeType="clickEffect">
                                  <p:stCondLst>
                                    <p:cond delay="0"/>
                                  </p:stCondLst>
                                  <p:childTnLst>
                                    <p:set>
                                      <p:cBhvr>
                                        <p:cTn id="119" dur="1" fill="hold">
                                          <p:stCondLst>
                                            <p:cond delay="0"/>
                                          </p:stCondLst>
                                        </p:cTn>
                                        <p:tgtEl>
                                          <p:spTgt spid="40"/>
                                        </p:tgtEl>
                                        <p:attrNameLst>
                                          <p:attrName>style.visibility</p:attrName>
                                        </p:attrNameLst>
                                      </p:cBhvr>
                                      <p:to>
                                        <p:strVal val="visible"/>
                                      </p:to>
                                    </p:set>
                                    <p:animEffect transition="in" filter="wipe(down)">
                                      <p:cBhvr>
                                        <p:cTn id="120" dur="500"/>
                                        <p:tgtEl>
                                          <p:spTgt spid="40"/>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4" fill="hold" nodeType="clickEffect">
                                  <p:stCondLst>
                                    <p:cond delay="0"/>
                                  </p:stCondLst>
                                  <p:childTnLst>
                                    <p:set>
                                      <p:cBhvr>
                                        <p:cTn id="124" dur="1" fill="hold">
                                          <p:stCondLst>
                                            <p:cond delay="0"/>
                                          </p:stCondLst>
                                        </p:cTn>
                                        <p:tgtEl>
                                          <p:spTgt spid="41"/>
                                        </p:tgtEl>
                                        <p:attrNameLst>
                                          <p:attrName>style.visibility</p:attrName>
                                        </p:attrNameLst>
                                      </p:cBhvr>
                                      <p:to>
                                        <p:strVal val="visible"/>
                                      </p:to>
                                    </p:set>
                                    <p:animEffect transition="in" filter="wipe(down)">
                                      <p:cBhvr>
                                        <p:cTn id="125" dur="500"/>
                                        <p:tgtEl>
                                          <p:spTgt spid="41"/>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4" fill="hold" nodeType="clickEffect">
                                  <p:stCondLst>
                                    <p:cond delay="0"/>
                                  </p:stCondLst>
                                  <p:childTnLst>
                                    <p:set>
                                      <p:cBhvr>
                                        <p:cTn id="129" dur="1" fill="hold">
                                          <p:stCondLst>
                                            <p:cond delay="0"/>
                                          </p:stCondLst>
                                        </p:cTn>
                                        <p:tgtEl>
                                          <p:spTgt spid="44"/>
                                        </p:tgtEl>
                                        <p:attrNameLst>
                                          <p:attrName>style.visibility</p:attrName>
                                        </p:attrNameLst>
                                      </p:cBhvr>
                                      <p:to>
                                        <p:strVal val="visible"/>
                                      </p:to>
                                    </p:set>
                                    <p:animEffect transition="in" filter="wipe(down)">
                                      <p:cBhvr>
                                        <p:cTn id="130" dur="500"/>
                                        <p:tgtEl>
                                          <p:spTgt spid="44"/>
                                        </p:tgtEl>
                                      </p:cBhvr>
                                    </p:animEffect>
                                  </p:childTnLst>
                                </p:cTn>
                              </p:par>
                            </p:childTnLst>
                          </p:cTn>
                        </p:par>
                      </p:childTnLst>
                    </p:cTn>
                  </p:par>
                  <p:par>
                    <p:cTn id="131" fill="hold">
                      <p:stCondLst>
                        <p:cond delay="indefinite"/>
                      </p:stCondLst>
                      <p:childTnLst>
                        <p:par>
                          <p:cTn id="132" fill="hold">
                            <p:stCondLst>
                              <p:cond delay="0"/>
                            </p:stCondLst>
                            <p:childTnLst>
                              <p:par>
                                <p:cTn id="133" presetID="1" presetClass="exit" presetSubtype="0" fill="hold" nodeType="clickEffect">
                                  <p:stCondLst>
                                    <p:cond delay="0"/>
                                  </p:stCondLst>
                                  <p:childTnLst>
                                    <p:set>
                                      <p:cBhvr>
                                        <p:cTn id="134" dur="1" fill="hold">
                                          <p:stCondLst>
                                            <p:cond delay="0"/>
                                          </p:stCondLst>
                                        </p:cTn>
                                        <p:tgtEl>
                                          <p:spTgt spid="40"/>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41"/>
                                        </p:tgtEl>
                                        <p:attrNameLst>
                                          <p:attrName>style.visibility</p:attrName>
                                        </p:attrNameLst>
                                      </p:cBhvr>
                                      <p:to>
                                        <p:strVal val="hidden"/>
                                      </p:to>
                                    </p:set>
                                  </p:childTnLst>
                                </p:cTn>
                              </p:par>
                              <p:par>
                                <p:cTn id="137" presetID="1" presetClass="exit" presetSubtype="0" fill="hold" nodeType="withEffect">
                                  <p:stCondLst>
                                    <p:cond delay="0"/>
                                  </p:stCondLst>
                                  <p:childTnLst>
                                    <p:set>
                                      <p:cBhvr>
                                        <p:cTn id="138" dur="1" fill="hold">
                                          <p:stCondLst>
                                            <p:cond delay="0"/>
                                          </p:stCondLst>
                                        </p:cTn>
                                        <p:tgtEl>
                                          <p:spTgt spid="44"/>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26" presetClass="emph" presetSubtype="0" fill="hold" nodeType="clickEffect">
                                  <p:stCondLst>
                                    <p:cond delay="0"/>
                                  </p:stCondLst>
                                  <p:childTnLst>
                                    <p:animEffect transition="out" filter="fade">
                                      <p:cBhvr>
                                        <p:cTn id="142" dur="500" tmFilter="0, 0; .2, .5; .8, .5; 1, 0"/>
                                        <p:tgtEl>
                                          <p:spTgt spid="49"/>
                                        </p:tgtEl>
                                      </p:cBhvr>
                                    </p:animEffect>
                                    <p:animScale>
                                      <p:cBhvr>
                                        <p:cTn id="143" dur="250" autoRev="1" fill="hold"/>
                                        <p:tgtEl>
                                          <p:spTgt spid="49"/>
                                        </p:tgtEl>
                                      </p:cBhvr>
                                      <p:by x="105000" y="105000"/>
                                    </p:animScale>
                                  </p:childTnLst>
                                </p:cTn>
                              </p:par>
                              <p:par>
                                <p:cTn id="144" presetID="26" presetClass="emph" presetSubtype="0" fill="hold" nodeType="withEffect">
                                  <p:stCondLst>
                                    <p:cond delay="0"/>
                                  </p:stCondLst>
                                  <p:childTnLst>
                                    <p:animEffect transition="out" filter="fade">
                                      <p:cBhvr>
                                        <p:cTn id="145" dur="500" tmFilter="0, 0; .2, .5; .8, .5; 1, 0"/>
                                        <p:tgtEl>
                                          <p:spTgt spid="48"/>
                                        </p:tgtEl>
                                      </p:cBhvr>
                                    </p:animEffect>
                                    <p:animScale>
                                      <p:cBhvr>
                                        <p:cTn id="146" dur="250" autoRev="1" fill="hold"/>
                                        <p:tgtEl>
                                          <p:spTgt spid="48"/>
                                        </p:tgtEl>
                                      </p:cBhvr>
                                      <p:by x="105000" y="105000"/>
                                    </p:animScale>
                                  </p:childTnLst>
                                </p:cTn>
                              </p:par>
                              <p:par>
                                <p:cTn id="147" presetID="26" presetClass="emph" presetSubtype="0" fill="hold" nodeType="withEffect">
                                  <p:stCondLst>
                                    <p:cond delay="0"/>
                                  </p:stCondLst>
                                  <p:childTnLst>
                                    <p:animEffect transition="out" filter="fade">
                                      <p:cBhvr>
                                        <p:cTn id="148" dur="500" tmFilter="0, 0; .2, .5; .8, .5; 1, 0"/>
                                        <p:tgtEl>
                                          <p:spTgt spid="52"/>
                                        </p:tgtEl>
                                      </p:cBhvr>
                                    </p:animEffect>
                                    <p:animScale>
                                      <p:cBhvr>
                                        <p:cTn id="149" dur="250" autoRev="1" fill="hold"/>
                                        <p:tgtEl>
                                          <p:spTgt spid="52"/>
                                        </p:tgtEl>
                                      </p:cBhvr>
                                      <p:by x="105000" y="105000"/>
                                    </p:animScale>
                                  </p:childTnLst>
                                </p:cTn>
                              </p:par>
                            </p:childTnLst>
                          </p:cTn>
                        </p:par>
                      </p:childTnLst>
                    </p:cTn>
                  </p:par>
                  <p:par>
                    <p:cTn id="150" fill="hold">
                      <p:stCondLst>
                        <p:cond delay="indefinite"/>
                      </p:stCondLst>
                      <p:childTnLst>
                        <p:par>
                          <p:cTn id="151" fill="hold">
                            <p:stCondLst>
                              <p:cond delay="0"/>
                            </p:stCondLst>
                            <p:childTnLst>
                              <p:par>
                                <p:cTn id="152" presetID="22" presetClass="entr" presetSubtype="4" fill="hold" nodeType="clickEffect">
                                  <p:stCondLst>
                                    <p:cond delay="0"/>
                                  </p:stCondLst>
                                  <p:childTnLst>
                                    <p:set>
                                      <p:cBhvr>
                                        <p:cTn id="153" dur="1" fill="hold">
                                          <p:stCondLst>
                                            <p:cond delay="0"/>
                                          </p:stCondLst>
                                        </p:cTn>
                                        <p:tgtEl>
                                          <p:spTgt spid="72"/>
                                        </p:tgtEl>
                                        <p:attrNameLst>
                                          <p:attrName>style.visibility</p:attrName>
                                        </p:attrNameLst>
                                      </p:cBhvr>
                                      <p:to>
                                        <p:strVal val="visible"/>
                                      </p:to>
                                    </p:set>
                                    <p:animEffect transition="in" filter="wipe(down)">
                                      <p:cBhvr>
                                        <p:cTn id="154" dur="500"/>
                                        <p:tgtEl>
                                          <p:spTgt spid="72"/>
                                        </p:tgtEl>
                                      </p:cBhvr>
                                    </p:animEffect>
                                  </p:childTnLst>
                                </p:cTn>
                              </p:par>
                            </p:childTnLst>
                          </p:cTn>
                        </p:par>
                      </p:childTnLst>
                    </p:cTn>
                  </p:par>
                  <p:par>
                    <p:cTn id="155" fill="hold">
                      <p:stCondLst>
                        <p:cond delay="indefinite"/>
                      </p:stCondLst>
                      <p:childTnLst>
                        <p:par>
                          <p:cTn id="156" fill="hold">
                            <p:stCondLst>
                              <p:cond delay="0"/>
                            </p:stCondLst>
                            <p:childTnLst>
                              <p:par>
                                <p:cTn id="157" presetID="26" presetClass="emph" presetSubtype="0" fill="hold" nodeType="clickEffect">
                                  <p:stCondLst>
                                    <p:cond delay="0"/>
                                  </p:stCondLst>
                                  <p:childTnLst>
                                    <p:animEffect transition="out" filter="fade">
                                      <p:cBhvr>
                                        <p:cTn id="158" dur="500" tmFilter="0, 0; .2, .5; .8, .5; 1, 0"/>
                                        <p:tgtEl>
                                          <p:spTgt spid="25"/>
                                        </p:tgtEl>
                                      </p:cBhvr>
                                    </p:animEffect>
                                    <p:animScale>
                                      <p:cBhvr>
                                        <p:cTn id="159" dur="250" autoRev="1" fill="hold"/>
                                        <p:tgtEl>
                                          <p:spTgt spid="25"/>
                                        </p:tgtEl>
                                      </p:cBhvr>
                                      <p:by x="105000" y="105000"/>
                                    </p:animScale>
                                  </p:childTnLst>
                                </p:cTn>
                              </p:par>
                            </p:childTnLst>
                          </p:cTn>
                        </p:par>
                      </p:childTnLst>
                    </p:cTn>
                  </p:par>
                  <p:par>
                    <p:cTn id="160" fill="hold">
                      <p:stCondLst>
                        <p:cond delay="indefinite"/>
                      </p:stCondLst>
                      <p:childTnLst>
                        <p:par>
                          <p:cTn id="161" fill="hold">
                            <p:stCondLst>
                              <p:cond delay="0"/>
                            </p:stCondLst>
                            <p:childTnLst>
                              <p:par>
                                <p:cTn id="162" presetID="22" presetClass="entr" presetSubtype="4" fill="hold" nodeType="clickEffect">
                                  <p:stCondLst>
                                    <p:cond delay="0"/>
                                  </p:stCondLst>
                                  <p:childTnLst>
                                    <p:set>
                                      <p:cBhvr>
                                        <p:cTn id="163" dur="1" fill="hold">
                                          <p:stCondLst>
                                            <p:cond delay="0"/>
                                          </p:stCondLst>
                                        </p:cTn>
                                        <p:tgtEl>
                                          <p:spTgt spid="40"/>
                                        </p:tgtEl>
                                        <p:attrNameLst>
                                          <p:attrName>style.visibility</p:attrName>
                                        </p:attrNameLst>
                                      </p:cBhvr>
                                      <p:to>
                                        <p:strVal val="visible"/>
                                      </p:to>
                                    </p:set>
                                    <p:animEffect transition="in" filter="wipe(down)">
                                      <p:cBhvr>
                                        <p:cTn id="164" dur="500"/>
                                        <p:tgtEl>
                                          <p:spTgt spid="40"/>
                                        </p:tgtEl>
                                      </p:cBhvr>
                                    </p:animEffect>
                                  </p:childTnLst>
                                </p:cTn>
                              </p:par>
                            </p:childTnLst>
                          </p:cTn>
                        </p:par>
                      </p:childTnLst>
                    </p:cTn>
                  </p:par>
                  <p:par>
                    <p:cTn id="165" fill="hold">
                      <p:stCondLst>
                        <p:cond delay="indefinite"/>
                      </p:stCondLst>
                      <p:childTnLst>
                        <p:par>
                          <p:cTn id="166" fill="hold">
                            <p:stCondLst>
                              <p:cond delay="0"/>
                            </p:stCondLst>
                            <p:childTnLst>
                              <p:par>
                                <p:cTn id="167" presetID="22" presetClass="entr" presetSubtype="4" fill="hold" nodeType="clickEffect">
                                  <p:stCondLst>
                                    <p:cond delay="0"/>
                                  </p:stCondLst>
                                  <p:childTnLst>
                                    <p:set>
                                      <p:cBhvr>
                                        <p:cTn id="168" dur="1" fill="hold">
                                          <p:stCondLst>
                                            <p:cond delay="0"/>
                                          </p:stCondLst>
                                        </p:cTn>
                                        <p:tgtEl>
                                          <p:spTgt spid="41"/>
                                        </p:tgtEl>
                                        <p:attrNameLst>
                                          <p:attrName>style.visibility</p:attrName>
                                        </p:attrNameLst>
                                      </p:cBhvr>
                                      <p:to>
                                        <p:strVal val="visible"/>
                                      </p:to>
                                    </p:set>
                                    <p:animEffect transition="in" filter="wipe(down)">
                                      <p:cBhvr>
                                        <p:cTn id="169" dur="500"/>
                                        <p:tgtEl>
                                          <p:spTgt spid="41"/>
                                        </p:tgtEl>
                                      </p:cBhvr>
                                    </p:animEffect>
                                  </p:childTnLst>
                                </p:cTn>
                              </p:par>
                            </p:childTnLst>
                          </p:cTn>
                        </p:par>
                      </p:childTnLst>
                    </p:cTn>
                  </p:par>
                  <p:par>
                    <p:cTn id="170" fill="hold">
                      <p:stCondLst>
                        <p:cond delay="indefinite"/>
                      </p:stCondLst>
                      <p:childTnLst>
                        <p:par>
                          <p:cTn id="171" fill="hold">
                            <p:stCondLst>
                              <p:cond delay="0"/>
                            </p:stCondLst>
                            <p:childTnLst>
                              <p:par>
                                <p:cTn id="172" presetID="22" presetClass="entr" presetSubtype="4" fill="hold" nodeType="clickEffect">
                                  <p:stCondLst>
                                    <p:cond delay="0"/>
                                  </p:stCondLst>
                                  <p:childTnLst>
                                    <p:set>
                                      <p:cBhvr>
                                        <p:cTn id="173" dur="1" fill="hold">
                                          <p:stCondLst>
                                            <p:cond delay="0"/>
                                          </p:stCondLst>
                                        </p:cTn>
                                        <p:tgtEl>
                                          <p:spTgt spid="44"/>
                                        </p:tgtEl>
                                        <p:attrNameLst>
                                          <p:attrName>style.visibility</p:attrName>
                                        </p:attrNameLst>
                                      </p:cBhvr>
                                      <p:to>
                                        <p:strVal val="visible"/>
                                      </p:to>
                                    </p:set>
                                    <p:animEffect transition="in" filter="wipe(down)">
                                      <p:cBhvr>
                                        <p:cTn id="174" dur="500"/>
                                        <p:tgtEl>
                                          <p:spTgt spid="44"/>
                                        </p:tgtEl>
                                      </p:cBhvr>
                                    </p:animEffect>
                                  </p:childTnLst>
                                </p:cTn>
                              </p:par>
                            </p:childTnLst>
                          </p:cTn>
                        </p:par>
                      </p:childTnLst>
                    </p:cTn>
                  </p:par>
                  <p:par>
                    <p:cTn id="175" fill="hold">
                      <p:stCondLst>
                        <p:cond delay="indefinite"/>
                      </p:stCondLst>
                      <p:childTnLst>
                        <p:par>
                          <p:cTn id="176" fill="hold">
                            <p:stCondLst>
                              <p:cond delay="0"/>
                            </p:stCondLst>
                            <p:childTnLst>
                              <p:par>
                                <p:cTn id="177" presetID="1" presetClass="exit" presetSubtype="0" fill="hold" nodeType="clickEffect">
                                  <p:stCondLst>
                                    <p:cond delay="0"/>
                                  </p:stCondLst>
                                  <p:childTnLst>
                                    <p:set>
                                      <p:cBhvr>
                                        <p:cTn id="178" dur="1" fill="hold">
                                          <p:stCondLst>
                                            <p:cond delay="0"/>
                                          </p:stCondLst>
                                        </p:cTn>
                                        <p:tgtEl>
                                          <p:spTgt spid="40"/>
                                        </p:tgtEl>
                                        <p:attrNameLst>
                                          <p:attrName>style.visibility</p:attrName>
                                        </p:attrNameLst>
                                      </p:cBhvr>
                                      <p:to>
                                        <p:strVal val="hidden"/>
                                      </p:to>
                                    </p:set>
                                  </p:childTnLst>
                                </p:cTn>
                              </p:par>
                              <p:par>
                                <p:cTn id="179" presetID="1" presetClass="exit" presetSubtype="0" fill="hold" nodeType="withEffect">
                                  <p:stCondLst>
                                    <p:cond delay="0"/>
                                  </p:stCondLst>
                                  <p:childTnLst>
                                    <p:set>
                                      <p:cBhvr>
                                        <p:cTn id="180" dur="1" fill="hold">
                                          <p:stCondLst>
                                            <p:cond delay="0"/>
                                          </p:stCondLst>
                                        </p:cTn>
                                        <p:tgtEl>
                                          <p:spTgt spid="41"/>
                                        </p:tgtEl>
                                        <p:attrNameLst>
                                          <p:attrName>style.visibility</p:attrName>
                                        </p:attrNameLst>
                                      </p:cBhvr>
                                      <p:to>
                                        <p:strVal val="hidden"/>
                                      </p:to>
                                    </p:set>
                                  </p:childTnLst>
                                </p:cTn>
                              </p:par>
                              <p:par>
                                <p:cTn id="181" presetID="1" presetClass="exit" presetSubtype="0" fill="hold" nodeType="withEffect">
                                  <p:stCondLst>
                                    <p:cond delay="0"/>
                                  </p:stCondLst>
                                  <p:childTnLst>
                                    <p:set>
                                      <p:cBhvr>
                                        <p:cTn id="182" dur="1" fill="hold">
                                          <p:stCondLst>
                                            <p:cond delay="0"/>
                                          </p:stCondLst>
                                        </p:cTn>
                                        <p:tgtEl>
                                          <p:spTgt spid="44"/>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26" presetClass="emph" presetSubtype="0" fill="hold" nodeType="clickEffect">
                                  <p:stCondLst>
                                    <p:cond delay="0"/>
                                  </p:stCondLst>
                                  <p:childTnLst>
                                    <p:animEffect transition="out" filter="fade">
                                      <p:cBhvr>
                                        <p:cTn id="186" dur="500" tmFilter="0, 0; .2, .5; .8, .5; 1, 0"/>
                                        <p:tgtEl>
                                          <p:spTgt spid="49"/>
                                        </p:tgtEl>
                                      </p:cBhvr>
                                    </p:animEffect>
                                    <p:animScale>
                                      <p:cBhvr>
                                        <p:cTn id="187" dur="250" autoRev="1" fill="hold"/>
                                        <p:tgtEl>
                                          <p:spTgt spid="49"/>
                                        </p:tgtEl>
                                      </p:cBhvr>
                                      <p:by x="105000" y="105000"/>
                                    </p:animScale>
                                  </p:childTnLst>
                                </p:cTn>
                              </p:par>
                              <p:par>
                                <p:cTn id="188" presetID="26" presetClass="emph" presetSubtype="0" fill="hold" nodeType="withEffect">
                                  <p:stCondLst>
                                    <p:cond delay="0"/>
                                  </p:stCondLst>
                                  <p:childTnLst>
                                    <p:animEffect transition="out" filter="fade">
                                      <p:cBhvr>
                                        <p:cTn id="189" dur="500" tmFilter="0, 0; .2, .5; .8, .5; 1, 0"/>
                                        <p:tgtEl>
                                          <p:spTgt spid="48"/>
                                        </p:tgtEl>
                                      </p:cBhvr>
                                    </p:animEffect>
                                    <p:animScale>
                                      <p:cBhvr>
                                        <p:cTn id="190" dur="250" autoRev="1" fill="hold"/>
                                        <p:tgtEl>
                                          <p:spTgt spid="48"/>
                                        </p:tgtEl>
                                      </p:cBhvr>
                                      <p:by x="105000" y="105000"/>
                                    </p:animScale>
                                  </p:childTnLst>
                                </p:cTn>
                              </p:par>
                              <p:par>
                                <p:cTn id="191" presetID="26" presetClass="emph" presetSubtype="0" fill="hold" nodeType="withEffect">
                                  <p:stCondLst>
                                    <p:cond delay="0"/>
                                  </p:stCondLst>
                                  <p:childTnLst>
                                    <p:animEffect transition="out" filter="fade">
                                      <p:cBhvr>
                                        <p:cTn id="192" dur="500" tmFilter="0, 0; .2, .5; .8, .5; 1, 0"/>
                                        <p:tgtEl>
                                          <p:spTgt spid="52"/>
                                        </p:tgtEl>
                                      </p:cBhvr>
                                    </p:animEffect>
                                    <p:animScale>
                                      <p:cBhvr>
                                        <p:cTn id="193" dur="250" autoRev="1" fill="hold"/>
                                        <p:tgtEl>
                                          <p:spTgt spid="52"/>
                                        </p:tgtEl>
                                      </p:cBhvr>
                                      <p:by x="105000" y="105000"/>
                                    </p:animScale>
                                  </p:childTnLst>
                                </p:cTn>
                              </p:par>
                            </p:childTnLst>
                          </p:cTn>
                        </p:par>
                      </p:childTnLst>
                    </p:cTn>
                  </p:par>
                  <p:par>
                    <p:cTn id="194" fill="hold">
                      <p:stCondLst>
                        <p:cond delay="indefinite"/>
                      </p:stCondLst>
                      <p:childTnLst>
                        <p:par>
                          <p:cTn id="195" fill="hold">
                            <p:stCondLst>
                              <p:cond delay="0"/>
                            </p:stCondLst>
                            <p:childTnLst>
                              <p:par>
                                <p:cTn id="196" presetID="26" presetClass="emph" presetSubtype="0" fill="hold" nodeType="clickEffect">
                                  <p:stCondLst>
                                    <p:cond delay="0"/>
                                  </p:stCondLst>
                                  <p:childTnLst>
                                    <p:animEffect transition="out" filter="fade">
                                      <p:cBhvr>
                                        <p:cTn id="197" dur="500" tmFilter="0, 0; .2, .5; .8, .5; 1, 0"/>
                                        <p:tgtEl>
                                          <p:spTgt spid="60"/>
                                        </p:tgtEl>
                                      </p:cBhvr>
                                    </p:animEffect>
                                    <p:animScale>
                                      <p:cBhvr>
                                        <p:cTn id="198" dur="250" autoRev="1" fill="hold"/>
                                        <p:tgtEl>
                                          <p:spTgt spid="60"/>
                                        </p:tgtEl>
                                      </p:cBhvr>
                                      <p:by x="105000" y="105000"/>
                                    </p:animScale>
                                  </p:childTnLst>
                                </p:cTn>
                              </p:par>
                            </p:childTnLst>
                          </p:cTn>
                        </p:par>
                      </p:childTnLst>
                    </p:cTn>
                  </p:par>
                  <p:par>
                    <p:cTn id="199" fill="hold">
                      <p:stCondLst>
                        <p:cond delay="indefinite"/>
                      </p:stCondLst>
                      <p:childTnLst>
                        <p:par>
                          <p:cTn id="200" fill="hold">
                            <p:stCondLst>
                              <p:cond delay="0"/>
                            </p:stCondLst>
                            <p:childTnLst>
                              <p:par>
                                <p:cTn id="201" presetID="22" presetClass="entr" presetSubtype="4" fill="hold" nodeType="clickEffect">
                                  <p:stCondLst>
                                    <p:cond delay="0"/>
                                  </p:stCondLst>
                                  <p:childTnLst>
                                    <p:set>
                                      <p:cBhvr>
                                        <p:cTn id="202" dur="1" fill="hold">
                                          <p:stCondLst>
                                            <p:cond delay="0"/>
                                          </p:stCondLst>
                                        </p:cTn>
                                        <p:tgtEl>
                                          <p:spTgt spid="61"/>
                                        </p:tgtEl>
                                        <p:attrNameLst>
                                          <p:attrName>style.visibility</p:attrName>
                                        </p:attrNameLst>
                                      </p:cBhvr>
                                      <p:to>
                                        <p:strVal val="visible"/>
                                      </p:to>
                                    </p:set>
                                    <p:animEffect transition="in" filter="wipe(down)">
                                      <p:cBhvr>
                                        <p:cTn id="203" dur="500"/>
                                        <p:tgtEl>
                                          <p:spTgt spid="61"/>
                                        </p:tgtEl>
                                      </p:cBhvr>
                                    </p:animEffect>
                                  </p:childTnLst>
                                </p:cTn>
                              </p:par>
                            </p:childTnLst>
                          </p:cTn>
                        </p:par>
                      </p:childTnLst>
                    </p:cTn>
                  </p:par>
                  <p:par>
                    <p:cTn id="204" fill="hold">
                      <p:stCondLst>
                        <p:cond delay="indefinite"/>
                      </p:stCondLst>
                      <p:childTnLst>
                        <p:par>
                          <p:cTn id="205" fill="hold">
                            <p:stCondLst>
                              <p:cond delay="0"/>
                            </p:stCondLst>
                            <p:childTnLst>
                              <p:par>
                                <p:cTn id="206" presetID="26" presetClass="emph" presetSubtype="0" fill="hold" nodeType="clickEffect">
                                  <p:stCondLst>
                                    <p:cond delay="0"/>
                                  </p:stCondLst>
                                  <p:childTnLst>
                                    <p:animEffect transition="out" filter="fade">
                                      <p:cBhvr>
                                        <p:cTn id="207" dur="500" tmFilter="0, 0; .2, .5; .8, .5; 1, 0"/>
                                        <p:tgtEl>
                                          <p:spTgt spid="72"/>
                                        </p:tgtEl>
                                      </p:cBhvr>
                                    </p:animEffect>
                                    <p:animScale>
                                      <p:cBhvr>
                                        <p:cTn id="208" dur="250" autoRev="1" fill="hold"/>
                                        <p:tgtEl>
                                          <p:spTgt spid="72"/>
                                        </p:tgtEl>
                                      </p:cBhvr>
                                      <p:by x="105000" y="105000"/>
                                    </p:animScale>
                                  </p:childTnLst>
                                </p:cTn>
                              </p:par>
                            </p:childTnLst>
                          </p:cTn>
                        </p:par>
                      </p:childTnLst>
                    </p:cTn>
                  </p:par>
                  <p:par>
                    <p:cTn id="209" fill="hold">
                      <p:stCondLst>
                        <p:cond delay="indefinite"/>
                      </p:stCondLst>
                      <p:childTnLst>
                        <p:par>
                          <p:cTn id="210" fill="hold">
                            <p:stCondLst>
                              <p:cond delay="0"/>
                            </p:stCondLst>
                            <p:childTnLst>
                              <p:par>
                                <p:cTn id="211" presetID="26" presetClass="emph" presetSubtype="0" fill="hold" nodeType="clickEffect">
                                  <p:stCondLst>
                                    <p:cond delay="0"/>
                                  </p:stCondLst>
                                  <p:childTnLst>
                                    <p:animEffect transition="out" filter="fade">
                                      <p:cBhvr>
                                        <p:cTn id="212" dur="500" tmFilter="0, 0; .2, .5; .8, .5; 1, 0"/>
                                        <p:tgtEl>
                                          <p:spTgt spid="25"/>
                                        </p:tgtEl>
                                      </p:cBhvr>
                                    </p:animEffect>
                                    <p:animScale>
                                      <p:cBhvr>
                                        <p:cTn id="213" dur="250" autoRev="1" fill="hold"/>
                                        <p:tgtEl>
                                          <p:spTgt spid="25"/>
                                        </p:tgtEl>
                                      </p:cBhvr>
                                      <p:by x="105000" y="105000"/>
                                    </p:animScale>
                                  </p:childTnLst>
                                </p:cTn>
                              </p:par>
                            </p:childTnLst>
                          </p:cTn>
                        </p:par>
                      </p:childTnLst>
                    </p:cTn>
                  </p:par>
                  <p:par>
                    <p:cTn id="214" fill="hold">
                      <p:stCondLst>
                        <p:cond delay="indefinite"/>
                      </p:stCondLst>
                      <p:childTnLst>
                        <p:par>
                          <p:cTn id="215" fill="hold">
                            <p:stCondLst>
                              <p:cond delay="0"/>
                            </p:stCondLst>
                            <p:childTnLst>
                              <p:par>
                                <p:cTn id="216" presetID="22" presetClass="entr" presetSubtype="4" fill="hold" nodeType="clickEffect">
                                  <p:stCondLst>
                                    <p:cond delay="0"/>
                                  </p:stCondLst>
                                  <p:childTnLst>
                                    <p:set>
                                      <p:cBhvr>
                                        <p:cTn id="217" dur="1" fill="hold">
                                          <p:stCondLst>
                                            <p:cond delay="0"/>
                                          </p:stCondLst>
                                        </p:cTn>
                                        <p:tgtEl>
                                          <p:spTgt spid="40"/>
                                        </p:tgtEl>
                                        <p:attrNameLst>
                                          <p:attrName>style.visibility</p:attrName>
                                        </p:attrNameLst>
                                      </p:cBhvr>
                                      <p:to>
                                        <p:strVal val="visible"/>
                                      </p:to>
                                    </p:set>
                                    <p:animEffect transition="in" filter="wipe(down)">
                                      <p:cBhvr>
                                        <p:cTn id="218" dur="500"/>
                                        <p:tgtEl>
                                          <p:spTgt spid="40"/>
                                        </p:tgtEl>
                                      </p:cBhvr>
                                    </p:animEffect>
                                  </p:childTnLst>
                                </p:cTn>
                              </p:par>
                            </p:childTnLst>
                          </p:cTn>
                        </p:par>
                      </p:childTnLst>
                    </p:cTn>
                  </p:par>
                  <p:par>
                    <p:cTn id="219" fill="hold">
                      <p:stCondLst>
                        <p:cond delay="indefinite"/>
                      </p:stCondLst>
                      <p:childTnLst>
                        <p:par>
                          <p:cTn id="220" fill="hold">
                            <p:stCondLst>
                              <p:cond delay="0"/>
                            </p:stCondLst>
                            <p:childTnLst>
                              <p:par>
                                <p:cTn id="221" presetID="22" presetClass="entr" presetSubtype="4" fill="hold" nodeType="clickEffect">
                                  <p:stCondLst>
                                    <p:cond delay="0"/>
                                  </p:stCondLst>
                                  <p:childTnLst>
                                    <p:set>
                                      <p:cBhvr>
                                        <p:cTn id="222" dur="1" fill="hold">
                                          <p:stCondLst>
                                            <p:cond delay="0"/>
                                          </p:stCondLst>
                                        </p:cTn>
                                        <p:tgtEl>
                                          <p:spTgt spid="41"/>
                                        </p:tgtEl>
                                        <p:attrNameLst>
                                          <p:attrName>style.visibility</p:attrName>
                                        </p:attrNameLst>
                                      </p:cBhvr>
                                      <p:to>
                                        <p:strVal val="visible"/>
                                      </p:to>
                                    </p:set>
                                    <p:animEffect transition="in" filter="wipe(down)">
                                      <p:cBhvr>
                                        <p:cTn id="223" dur="500"/>
                                        <p:tgtEl>
                                          <p:spTgt spid="41"/>
                                        </p:tgtEl>
                                      </p:cBhvr>
                                    </p:animEffect>
                                  </p:childTnLst>
                                </p:cTn>
                              </p:par>
                            </p:childTnLst>
                          </p:cTn>
                        </p:par>
                      </p:childTnLst>
                    </p:cTn>
                  </p:par>
                  <p:par>
                    <p:cTn id="224" fill="hold">
                      <p:stCondLst>
                        <p:cond delay="indefinite"/>
                      </p:stCondLst>
                      <p:childTnLst>
                        <p:par>
                          <p:cTn id="225" fill="hold">
                            <p:stCondLst>
                              <p:cond delay="0"/>
                            </p:stCondLst>
                            <p:childTnLst>
                              <p:par>
                                <p:cTn id="226" presetID="22" presetClass="entr" presetSubtype="4" fill="hold" nodeType="clickEffect">
                                  <p:stCondLst>
                                    <p:cond delay="0"/>
                                  </p:stCondLst>
                                  <p:childTnLst>
                                    <p:set>
                                      <p:cBhvr>
                                        <p:cTn id="227" dur="1" fill="hold">
                                          <p:stCondLst>
                                            <p:cond delay="0"/>
                                          </p:stCondLst>
                                        </p:cTn>
                                        <p:tgtEl>
                                          <p:spTgt spid="44"/>
                                        </p:tgtEl>
                                        <p:attrNameLst>
                                          <p:attrName>style.visibility</p:attrName>
                                        </p:attrNameLst>
                                      </p:cBhvr>
                                      <p:to>
                                        <p:strVal val="visible"/>
                                      </p:to>
                                    </p:set>
                                    <p:animEffect transition="in" filter="wipe(down)">
                                      <p:cBhvr>
                                        <p:cTn id="228" dur="500"/>
                                        <p:tgtEl>
                                          <p:spTgt spid="44"/>
                                        </p:tgtEl>
                                      </p:cBhvr>
                                    </p:animEffect>
                                  </p:childTnLst>
                                </p:cTn>
                              </p:par>
                            </p:childTnLst>
                          </p:cTn>
                        </p:par>
                      </p:childTnLst>
                    </p:cTn>
                  </p:par>
                  <p:par>
                    <p:cTn id="229" fill="hold">
                      <p:stCondLst>
                        <p:cond delay="indefinite"/>
                      </p:stCondLst>
                      <p:childTnLst>
                        <p:par>
                          <p:cTn id="230" fill="hold">
                            <p:stCondLst>
                              <p:cond delay="0"/>
                            </p:stCondLst>
                            <p:childTnLst>
                              <p:par>
                                <p:cTn id="231" presetID="1" presetClass="exit" presetSubtype="0" fill="hold" nodeType="clickEffect">
                                  <p:stCondLst>
                                    <p:cond delay="0"/>
                                  </p:stCondLst>
                                  <p:childTnLst>
                                    <p:set>
                                      <p:cBhvr>
                                        <p:cTn id="232" dur="1" fill="hold">
                                          <p:stCondLst>
                                            <p:cond delay="0"/>
                                          </p:stCondLst>
                                        </p:cTn>
                                        <p:tgtEl>
                                          <p:spTgt spid="40"/>
                                        </p:tgtEl>
                                        <p:attrNameLst>
                                          <p:attrName>style.visibility</p:attrName>
                                        </p:attrNameLst>
                                      </p:cBhvr>
                                      <p:to>
                                        <p:strVal val="hidden"/>
                                      </p:to>
                                    </p:set>
                                  </p:childTnLst>
                                </p:cTn>
                              </p:par>
                              <p:par>
                                <p:cTn id="233" presetID="1" presetClass="exit" presetSubtype="0" fill="hold" nodeType="withEffect">
                                  <p:stCondLst>
                                    <p:cond delay="0"/>
                                  </p:stCondLst>
                                  <p:childTnLst>
                                    <p:set>
                                      <p:cBhvr>
                                        <p:cTn id="234" dur="1" fill="hold">
                                          <p:stCondLst>
                                            <p:cond delay="0"/>
                                          </p:stCondLst>
                                        </p:cTn>
                                        <p:tgtEl>
                                          <p:spTgt spid="41"/>
                                        </p:tgtEl>
                                        <p:attrNameLst>
                                          <p:attrName>style.visibility</p:attrName>
                                        </p:attrNameLst>
                                      </p:cBhvr>
                                      <p:to>
                                        <p:strVal val="hidden"/>
                                      </p:to>
                                    </p:set>
                                  </p:childTnLst>
                                </p:cTn>
                              </p:par>
                              <p:par>
                                <p:cTn id="235" presetID="1" presetClass="exit" presetSubtype="0" fill="hold" nodeType="withEffect">
                                  <p:stCondLst>
                                    <p:cond delay="0"/>
                                  </p:stCondLst>
                                  <p:childTnLst>
                                    <p:set>
                                      <p:cBhvr>
                                        <p:cTn id="236" dur="1" fill="hold">
                                          <p:stCondLst>
                                            <p:cond delay="0"/>
                                          </p:stCondLst>
                                        </p:cTn>
                                        <p:tgtEl>
                                          <p:spTgt spid="44"/>
                                        </p:tgtEl>
                                        <p:attrNameLst>
                                          <p:attrName>style.visibility</p:attrName>
                                        </p:attrNameLst>
                                      </p:cBhvr>
                                      <p:to>
                                        <p:strVal val="hidden"/>
                                      </p:to>
                                    </p:set>
                                  </p:childTnLst>
                                </p:cTn>
                              </p:par>
                            </p:childTnLst>
                          </p:cTn>
                        </p:par>
                      </p:childTnLst>
                    </p:cTn>
                  </p:par>
                  <p:par>
                    <p:cTn id="237" fill="hold">
                      <p:stCondLst>
                        <p:cond delay="indefinite"/>
                      </p:stCondLst>
                      <p:childTnLst>
                        <p:par>
                          <p:cTn id="238" fill="hold">
                            <p:stCondLst>
                              <p:cond delay="0"/>
                            </p:stCondLst>
                            <p:childTnLst>
                              <p:par>
                                <p:cTn id="239" presetID="26" presetClass="emph" presetSubtype="0" fill="hold" nodeType="clickEffect">
                                  <p:stCondLst>
                                    <p:cond delay="0"/>
                                  </p:stCondLst>
                                  <p:childTnLst>
                                    <p:animEffect transition="out" filter="fade">
                                      <p:cBhvr>
                                        <p:cTn id="240" dur="500" tmFilter="0, 0; .2, .5; .8, .5; 1, 0"/>
                                        <p:tgtEl>
                                          <p:spTgt spid="49"/>
                                        </p:tgtEl>
                                      </p:cBhvr>
                                    </p:animEffect>
                                    <p:animScale>
                                      <p:cBhvr>
                                        <p:cTn id="241" dur="250" autoRev="1" fill="hold"/>
                                        <p:tgtEl>
                                          <p:spTgt spid="49"/>
                                        </p:tgtEl>
                                      </p:cBhvr>
                                      <p:by x="105000" y="105000"/>
                                    </p:animScale>
                                  </p:childTnLst>
                                </p:cTn>
                              </p:par>
                              <p:par>
                                <p:cTn id="242" presetID="26" presetClass="emph" presetSubtype="0" fill="hold" nodeType="withEffect">
                                  <p:stCondLst>
                                    <p:cond delay="0"/>
                                  </p:stCondLst>
                                  <p:childTnLst>
                                    <p:animEffect transition="out" filter="fade">
                                      <p:cBhvr>
                                        <p:cTn id="243" dur="500" tmFilter="0, 0; .2, .5; .8, .5; 1, 0"/>
                                        <p:tgtEl>
                                          <p:spTgt spid="48"/>
                                        </p:tgtEl>
                                      </p:cBhvr>
                                    </p:animEffect>
                                    <p:animScale>
                                      <p:cBhvr>
                                        <p:cTn id="244" dur="250" autoRev="1" fill="hold"/>
                                        <p:tgtEl>
                                          <p:spTgt spid="48"/>
                                        </p:tgtEl>
                                      </p:cBhvr>
                                      <p:by x="105000" y="105000"/>
                                    </p:animScale>
                                  </p:childTnLst>
                                </p:cTn>
                              </p:par>
                              <p:par>
                                <p:cTn id="245" presetID="26" presetClass="emph" presetSubtype="0" fill="hold" nodeType="withEffect">
                                  <p:stCondLst>
                                    <p:cond delay="0"/>
                                  </p:stCondLst>
                                  <p:childTnLst>
                                    <p:animEffect transition="out" filter="fade">
                                      <p:cBhvr>
                                        <p:cTn id="246" dur="500" tmFilter="0, 0; .2, .5; .8, .5; 1, 0"/>
                                        <p:tgtEl>
                                          <p:spTgt spid="52"/>
                                        </p:tgtEl>
                                      </p:cBhvr>
                                    </p:animEffect>
                                    <p:animScale>
                                      <p:cBhvr>
                                        <p:cTn id="247" dur="250" autoRev="1" fill="hold"/>
                                        <p:tgtEl>
                                          <p:spTgt spid="5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5" grpId="0" animBg="1"/>
      <p:bldP spid="6" grpId="0" animBg="1"/>
      <p:bldP spid="7" grpId="0" animBg="1"/>
      <p:bldP spid="8" grpId="0" animBg="1"/>
      <p:bldP spid="9" grpId="0" animBg="1"/>
      <p:bldP spid="10" grpId="0" animBg="1"/>
      <p:bldP spid="14" grpId="0" animBg="1"/>
      <p:bldP spid="15" grpId="0" animBg="1"/>
      <p:bldP spid="16" grpId="0" animBg="1"/>
      <p:bldP spid="17" grpId="0" animBg="1"/>
      <p:bldP spid="18" grpId="0" animBg="1"/>
      <p:bldP spid="19" grpId="0" animBg="1"/>
      <p:bldP spid="20" grpId="0" animBg="1"/>
      <p:bldP spid="37" grpId="0" animBg="1"/>
      <p:bldP spid="3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r>
              <a:rPr lang="en-US" sz="2400" dirty="0" smtClean="0"/>
              <a:t>Assume 1 migration agent, 3 directories</a:t>
            </a:r>
            <a:endParaRPr 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469322530"/>
              </p:ext>
            </p:extLst>
          </p:nvPr>
        </p:nvGraphicFramePr>
        <p:xfrm>
          <a:off x="152400" y="2514600"/>
          <a:ext cx="8704576" cy="3857624"/>
        </p:xfrm>
        <a:graphic>
          <a:graphicData uri="http://schemas.openxmlformats.org/drawingml/2006/table">
            <a:tbl>
              <a:tblPr firstRow="1" bandRow="1">
                <a:tableStyleId>{5C22544A-7EE6-4342-B048-85BDC9FD1C3A}</a:tableStyleId>
              </a:tblPr>
              <a:tblGrid>
                <a:gridCol w="627380"/>
                <a:gridCol w="515620"/>
                <a:gridCol w="533400"/>
                <a:gridCol w="609600"/>
                <a:gridCol w="609600"/>
                <a:gridCol w="762000"/>
                <a:gridCol w="990600"/>
                <a:gridCol w="838200"/>
                <a:gridCol w="914400"/>
                <a:gridCol w="1066800"/>
                <a:gridCol w="1236976"/>
              </a:tblGrid>
              <a:tr h="762000">
                <a:tc>
                  <a:txBody>
                    <a:bodyPr/>
                    <a:lstStyle/>
                    <a:p>
                      <a:r>
                        <a:rPr lang="en-US" sz="1400" dirty="0" err="1" smtClean="0"/>
                        <a:t>ObjId</a:t>
                      </a:r>
                      <a:endParaRPr lang="en-US" sz="1400" dirty="0"/>
                    </a:p>
                  </a:txBody>
                  <a:tcPr/>
                </a:tc>
                <a:tc>
                  <a:txBody>
                    <a:bodyPr/>
                    <a:lstStyle/>
                    <a:p>
                      <a:r>
                        <a:rPr lang="en-US" sz="1400" dirty="0" smtClean="0"/>
                        <a:t>Old</a:t>
                      </a:r>
                      <a:r>
                        <a:rPr lang="en-US" sz="1400" baseline="0" dirty="0" smtClean="0"/>
                        <a:t> Set</a:t>
                      </a:r>
                      <a:endParaRPr lang="en-US" sz="1400" dirty="0"/>
                    </a:p>
                  </a:txBody>
                  <a:tcPr/>
                </a:tc>
                <a:tc>
                  <a:txBody>
                    <a:bodyPr/>
                    <a:lstStyle/>
                    <a:p>
                      <a:r>
                        <a:rPr lang="en-US" sz="1400" dirty="0" smtClean="0"/>
                        <a:t>New Set</a:t>
                      </a:r>
                      <a:endParaRPr lang="en-US" sz="1400" dirty="0"/>
                    </a:p>
                  </a:txBody>
                  <a:tcPr/>
                </a:tc>
                <a:tc>
                  <a:txBody>
                    <a:bodyPr/>
                    <a:lstStyle/>
                    <a:p>
                      <a:r>
                        <a:rPr lang="en-US" sz="1400" dirty="0" err="1" smtClean="0"/>
                        <a:t>Dir</a:t>
                      </a:r>
                      <a:r>
                        <a:rPr lang="en-US" sz="1400" dirty="0" smtClean="0"/>
                        <a:t> ACKs</a:t>
                      </a:r>
                      <a:endParaRPr lang="en-US" sz="1400" dirty="0"/>
                    </a:p>
                  </a:txBody>
                  <a:tcPr/>
                </a:tc>
                <a:tc>
                  <a:txBody>
                    <a:bodyPr/>
                    <a:lstStyle/>
                    <a:p>
                      <a:r>
                        <a:rPr lang="en-US" sz="1400" dirty="0" err="1" smtClean="0"/>
                        <a:t>Mig</a:t>
                      </a:r>
                      <a:r>
                        <a:rPr lang="en-US" sz="1400" dirty="0" smtClean="0"/>
                        <a:t> ACKs</a:t>
                      </a:r>
                      <a:endParaRPr lang="en-US" sz="1400" dirty="0"/>
                    </a:p>
                  </a:txBody>
                  <a:tcPr/>
                </a:tc>
                <a:tc>
                  <a:txBody>
                    <a:bodyPr/>
                    <a:lstStyle/>
                    <a:p>
                      <a:r>
                        <a:rPr lang="en-US" sz="1400" dirty="0" smtClean="0"/>
                        <a:t>Created At</a:t>
                      </a:r>
                      <a:endParaRPr lang="en-US" sz="1400" dirty="0"/>
                    </a:p>
                  </a:txBody>
                  <a:tcPr/>
                </a:tc>
                <a:tc>
                  <a:txBody>
                    <a:bodyPr/>
                    <a:lstStyle/>
                    <a:p>
                      <a:r>
                        <a:rPr lang="en-US" sz="1400" dirty="0" smtClean="0"/>
                        <a:t>Completed At</a:t>
                      </a:r>
                      <a:endParaRPr lang="en-US" sz="1400" dirty="0"/>
                    </a:p>
                  </a:txBody>
                  <a:tcPr/>
                </a:tc>
                <a:tc>
                  <a:txBody>
                    <a:bodyPr/>
                    <a:lstStyle/>
                    <a:p>
                      <a:r>
                        <a:rPr lang="en-US" sz="1400" dirty="0" smtClean="0"/>
                        <a:t>Last Updated At</a:t>
                      </a:r>
                      <a:endParaRPr lang="en-US" sz="1400" dirty="0"/>
                    </a:p>
                  </a:txBody>
                  <a:tcPr/>
                </a:tc>
                <a:tc>
                  <a:txBody>
                    <a:bodyPr/>
                    <a:lstStyle/>
                    <a:p>
                      <a:r>
                        <a:rPr lang="en-US" sz="1400" dirty="0" err="1" smtClean="0"/>
                        <a:t>Mig</a:t>
                      </a:r>
                      <a:r>
                        <a:rPr lang="en-US" sz="1400" dirty="0" smtClean="0"/>
                        <a:t> Started At</a:t>
                      </a:r>
                      <a:endParaRPr lang="en-US" sz="1400" dirty="0"/>
                    </a:p>
                  </a:txBody>
                  <a:tcPr/>
                </a:tc>
                <a:tc>
                  <a:txBody>
                    <a:bodyPr/>
                    <a:lstStyle/>
                    <a:p>
                      <a:r>
                        <a:rPr lang="en-US" sz="1400" dirty="0" smtClean="0"/>
                        <a:t>Migrated?</a:t>
                      </a:r>
                      <a:endParaRPr lang="en-US" sz="1400" dirty="0"/>
                    </a:p>
                  </a:txBody>
                  <a:tcPr/>
                </a:tc>
                <a:tc>
                  <a:txBody>
                    <a:bodyPr/>
                    <a:lstStyle/>
                    <a:p>
                      <a:r>
                        <a:rPr lang="en-US" sz="1400" dirty="0" smtClean="0"/>
                        <a:t>Completed?</a:t>
                      </a:r>
                      <a:endParaRPr lang="en-US" sz="1400"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dirty="0"/>
                    </a:p>
                  </a:txBody>
                  <a:tcPr/>
                </a:tc>
                <a:tc>
                  <a:txBody>
                    <a:bodyPr/>
                    <a:lstStyle/>
                    <a:p>
                      <a:r>
                        <a:rPr lang="en-US" sz="1400" dirty="0" smtClean="0"/>
                        <a:t>1,3</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dirty="0"/>
                    </a:p>
                  </a:txBody>
                  <a:tcPr/>
                </a:tc>
                <a:tc>
                  <a:txBody>
                    <a:bodyPr/>
                    <a:lstStyle/>
                    <a:p>
                      <a:r>
                        <a:rPr lang="en-US" sz="1400" dirty="0" smtClean="0"/>
                        <a:t>1,3</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T2</a:t>
                      </a:r>
                      <a:endParaRPr lang="en-US" sz="1400" dirty="0"/>
                    </a:p>
                  </a:txBody>
                  <a:tcPr/>
                </a:tc>
                <a:tc>
                  <a:txBody>
                    <a:bodyPr/>
                    <a:lstStyle/>
                    <a:p>
                      <a:r>
                        <a:rPr lang="en-US" sz="1400" dirty="0" smtClean="0"/>
                        <a:t>T2</a:t>
                      </a:r>
                      <a:endParaRPr lang="en-US" sz="1400"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sz="1400" dirty="0"/>
                    </a:p>
                  </a:txBody>
                  <a:tcPr/>
                </a:tc>
                <a:tc>
                  <a:txBody>
                    <a:bodyPr/>
                    <a:lstStyle/>
                    <a:p>
                      <a:r>
                        <a:rPr lang="en-US" sz="1400" dirty="0" smtClean="0"/>
                        <a:t>1,3</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1</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T3</a:t>
                      </a:r>
                      <a:endParaRPr lang="en-US" sz="1400" dirty="0"/>
                    </a:p>
                  </a:txBody>
                  <a:tcPr/>
                </a:tc>
                <a:tc>
                  <a:txBody>
                    <a:bodyPr/>
                    <a:lstStyle/>
                    <a:p>
                      <a:r>
                        <a:rPr lang="en-US" sz="1400" dirty="0" smtClean="0"/>
                        <a:t>T2</a:t>
                      </a:r>
                      <a:endParaRPr lang="en-US" sz="1400"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sz="1400" dirty="0"/>
                    </a:p>
                  </a:txBody>
                  <a:tcPr/>
                </a:tc>
                <a:tc>
                  <a:txBody>
                    <a:bodyPr/>
                    <a:lstStyle/>
                    <a:p>
                      <a:r>
                        <a:rPr lang="en-US" sz="1400" dirty="0" smtClean="0"/>
                        <a:t>1,3</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1</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T4</a:t>
                      </a:r>
                      <a:endParaRPr lang="en-US" sz="1400" dirty="0"/>
                    </a:p>
                  </a:txBody>
                  <a:tcPr/>
                </a:tc>
                <a:tc>
                  <a:txBody>
                    <a:bodyPr/>
                    <a:lstStyle/>
                    <a:p>
                      <a:r>
                        <a:rPr lang="en-US" sz="1400" dirty="0" smtClean="0"/>
                        <a:t>T2</a:t>
                      </a:r>
                      <a:endParaRPr lang="en-US" sz="1400"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sz="1400" dirty="0"/>
                    </a:p>
                  </a:txBody>
                  <a:tcPr/>
                </a:tc>
                <a:tc>
                  <a:txBody>
                    <a:bodyPr/>
                    <a:lstStyle/>
                    <a:p>
                      <a:r>
                        <a:rPr lang="en-US" sz="1400" dirty="0" smtClean="0"/>
                        <a:t>1,3</a:t>
                      </a:r>
                      <a:endParaRPr lang="en-US" sz="1400" dirty="0"/>
                    </a:p>
                  </a:txBody>
                  <a:tcPr/>
                </a:tc>
                <a:tc>
                  <a:txBody>
                    <a:bodyPr/>
                    <a:lstStyle/>
                    <a:p>
                      <a:r>
                        <a:rPr lang="en-US" sz="1400" dirty="0" smtClean="0"/>
                        <a:t>1</a:t>
                      </a:r>
                      <a:endParaRPr lang="en-US" sz="1400" dirty="0"/>
                    </a:p>
                  </a:txBody>
                  <a:tcPr/>
                </a:tc>
                <a:tc>
                  <a:txBody>
                    <a:bodyPr/>
                    <a:lstStyle/>
                    <a:p>
                      <a:r>
                        <a:rPr lang="en-US" sz="1400" dirty="0" smtClean="0"/>
                        <a:t>1</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T5</a:t>
                      </a:r>
                      <a:endParaRPr lang="en-US" sz="1400" dirty="0"/>
                    </a:p>
                  </a:txBody>
                  <a:tcPr/>
                </a:tc>
                <a:tc>
                  <a:txBody>
                    <a:bodyPr/>
                    <a:lstStyle/>
                    <a:p>
                      <a:r>
                        <a:rPr lang="en-US" sz="1400" dirty="0" smtClean="0"/>
                        <a:t>T2</a:t>
                      </a:r>
                      <a:endParaRPr lang="en-US" sz="1400"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sz="1400" dirty="0"/>
                    </a:p>
                  </a:txBody>
                  <a:tcPr/>
                </a:tc>
                <a:tc>
                  <a:txBody>
                    <a:bodyPr/>
                    <a:lstStyle/>
                    <a:p>
                      <a:r>
                        <a:rPr lang="en-US" sz="1400" dirty="0" smtClean="0"/>
                        <a:t>1,3</a:t>
                      </a:r>
                      <a:endParaRPr lang="en-US" sz="1400" dirty="0"/>
                    </a:p>
                  </a:txBody>
                  <a:tcPr/>
                </a:tc>
                <a:tc>
                  <a:txBody>
                    <a:bodyPr/>
                    <a:lstStyle/>
                    <a:p>
                      <a:r>
                        <a:rPr lang="en-US" sz="1400" dirty="0" smtClean="0"/>
                        <a:t>1,2</a:t>
                      </a:r>
                      <a:endParaRPr lang="en-US" sz="1400" dirty="0"/>
                    </a:p>
                  </a:txBody>
                  <a:tcPr/>
                </a:tc>
                <a:tc>
                  <a:txBody>
                    <a:bodyPr/>
                    <a:lstStyle/>
                    <a:p>
                      <a:r>
                        <a:rPr lang="en-US" sz="1400" dirty="0" smtClean="0"/>
                        <a:t>1</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T6</a:t>
                      </a:r>
                      <a:endParaRPr lang="en-US" sz="1400" dirty="0"/>
                    </a:p>
                  </a:txBody>
                  <a:tcPr/>
                </a:tc>
                <a:tc>
                  <a:txBody>
                    <a:bodyPr/>
                    <a:lstStyle/>
                    <a:p>
                      <a:r>
                        <a:rPr lang="en-US" sz="1400" dirty="0" smtClean="0"/>
                        <a:t>T2</a:t>
                      </a:r>
                      <a:endParaRPr lang="en-US" sz="1400"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sz="1400" dirty="0"/>
                    </a:p>
                  </a:txBody>
                  <a:tcPr/>
                </a:tc>
                <a:tc>
                  <a:txBody>
                    <a:bodyPr/>
                    <a:lstStyle/>
                    <a:p>
                      <a:r>
                        <a:rPr lang="en-US" sz="1400" dirty="0" smtClean="0"/>
                        <a:t>1,3</a:t>
                      </a:r>
                      <a:endParaRPr lang="en-US" sz="1400" dirty="0"/>
                    </a:p>
                  </a:txBody>
                  <a:tcPr/>
                </a:tc>
                <a:tc>
                  <a:txBody>
                    <a:bodyPr/>
                    <a:lstStyle/>
                    <a:p>
                      <a:r>
                        <a:rPr lang="en-US" sz="1400" dirty="0" smtClean="0"/>
                        <a:t>1,2,3</a:t>
                      </a:r>
                      <a:endParaRPr lang="en-US" sz="1400" dirty="0"/>
                    </a:p>
                  </a:txBody>
                  <a:tcPr/>
                </a:tc>
                <a:tc>
                  <a:txBody>
                    <a:bodyPr/>
                    <a:lstStyle/>
                    <a:p>
                      <a:r>
                        <a:rPr lang="en-US" sz="1400" dirty="0" smtClean="0"/>
                        <a:t>1</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T7</a:t>
                      </a:r>
                      <a:endParaRPr lang="en-US" sz="1400" dirty="0"/>
                    </a:p>
                  </a:txBody>
                  <a:tcPr/>
                </a:tc>
                <a:tc>
                  <a:txBody>
                    <a:bodyPr/>
                    <a:lstStyle/>
                    <a:p>
                      <a:r>
                        <a:rPr lang="en-US" sz="1400" dirty="0" smtClean="0"/>
                        <a:t>T2</a:t>
                      </a:r>
                      <a:endParaRPr lang="en-US" sz="1400"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sz="1400" dirty="0"/>
                    </a:p>
                  </a:txBody>
                  <a:tcPr/>
                </a:tc>
                <a:tc>
                  <a:txBody>
                    <a:bodyPr/>
                    <a:lstStyle/>
                    <a:p>
                      <a:r>
                        <a:rPr lang="en-US" sz="1400" dirty="0" smtClean="0"/>
                        <a:t>1,3</a:t>
                      </a:r>
                      <a:endParaRPr lang="en-US" sz="1400" dirty="0"/>
                    </a:p>
                  </a:txBody>
                  <a:tcPr/>
                </a:tc>
                <a:tc>
                  <a:txBody>
                    <a:bodyPr/>
                    <a:lstStyle/>
                    <a:p>
                      <a:r>
                        <a:rPr lang="en-US" sz="1400" dirty="0" smtClean="0"/>
                        <a:t>1,2,3</a:t>
                      </a:r>
                      <a:endParaRPr lang="en-US" sz="1400" dirty="0"/>
                    </a:p>
                  </a:txBody>
                  <a:tcPr/>
                </a:tc>
                <a:tc>
                  <a:txBody>
                    <a:bodyPr/>
                    <a:lstStyle/>
                    <a:p>
                      <a:r>
                        <a:rPr lang="en-US" sz="1400" dirty="0" smtClean="0"/>
                        <a:t>1</a:t>
                      </a:r>
                      <a:endParaRPr lang="en-US" sz="1400" dirty="0"/>
                    </a:p>
                  </a:txBody>
                  <a:tcPr/>
                </a:tc>
                <a:tc>
                  <a:txBody>
                    <a:bodyPr/>
                    <a:lstStyle/>
                    <a:p>
                      <a:r>
                        <a:rPr lang="en-US" sz="1400" dirty="0" smtClean="0"/>
                        <a:t>T1</a:t>
                      </a:r>
                      <a:endParaRPr lang="en-US" sz="1400" dirty="0"/>
                    </a:p>
                  </a:txBody>
                  <a:tcPr/>
                </a:tc>
                <a:tc>
                  <a:txBody>
                    <a:bodyPr/>
                    <a:lstStyle/>
                    <a:p>
                      <a:r>
                        <a:rPr lang="en-US" sz="1400" dirty="0" smtClean="0"/>
                        <a:t>T8</a:t>
                      </a:r>
                      <a:endParaRPr lang="en-US" sz="1400" dirty="0"/>
                    </a:p>
                  </a:txBody>
                  <a:tcPr/>
                </a:tc>
                <a:tc>
                  <a:txBody>
                    <a:bodyPr/>
                    <a:lstStyle/>
                    <a:p>
                      <a:r>
                        <a:rPr lang="en-US" sz="1400" dirty="0" smtClean="0"/>
                        <a:t>T8</a:t>
                      </a:r>
                      <a:endParaRPr lang="en-US" sz="1400" dirty="0"/>
                    </a:p>
                  </a:txBody>
                  <a:tcPr/>
                </a:tc>
                <a:tc>
                  <a:txBody>
                    <a:bodyPr/>
                    <a:lstStyle/>
                    <a:p>
                      <a:r>
                        <a:rPr lang="en-US" sz="1400" dirty="0" smtClean="0"/>
                        <a:t>T2</a:t>
                      </a:r>
                      <a:endParaRPr lang="en-US" sz="1400"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bl>
          </a:graphicData>
        </a:graphic>
      </p:graphicFrame>
      <p:sp>
        <p:nvSpPr>
          <p:cNvPr id="7" name="Oval 6"/>
          <p:cNvSpPr/>
          <p:nvPr/>
        </p:nvSpPr>
        <p:spPr>
          <a:xfrm>
            <a:off x="762000" y="3200400"/>
            <a:ext cx="9906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562600" y="3581400"/>
            <a:ext cx="4953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362200" y="3962400"/>
            <a:ext cx="4953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477000" y="4382568"/>
            <a:ext cx="4953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823815" y="4795615"/>
            <a:ext cx="290735"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866900" y="5181600"/>
            <a:ext cx="401296"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913902" y="5562600"/>
            <a:ext cx="401296"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7543800" y="5943600"/>
            <a:ext cx="4953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733800" y="5943600"/>
            <a:ext cx="4953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p:nvPr/>
        </p:nvCxnSpPr>
        <p:spPr>
          <a:xfrm>
            <a:off x="5181600" y="3429000"/>
            <a:ext cx="0" cy="2819400"/>
          </a:xfrm>
          <a:prstGeom prst="straightConnector1">
            <a:avLst/>
          </a:prstGeom>
          <a:ln w="19050">
            <a:tailEnd type="stealth"/>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6"/>
            <a:endCxn id="10" idx="2"/>
          </p:cNvCxnSpPr>
          <p:nvPr/>
        </p:nvCxnSpPr>
        <p:spPr>
          <a:xfrm>
            <a:off x="1752600" y="3429000"/>
            <a:ext cx="3810000" cy="381000"/>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2"/>
            <a:endCxn id="11" idx="6"/>
          </p:cNvCxnSpPr>
          <p:nvPr/>
        </p:nvCxnSpPr>
        <p:spPr>
          <a:xfrm flipH="1">
            <a:off x="2857500" y="3810000"/>
            <a:ext cx="2705100" cy="381000"/>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1" idx="6"/>
            <a:endCxn id="12" idx="2"/>
          </p:cNvCxnSpPr>
          <p:nvPr/>
        </p:nvCxnSpPr>
        <p:spPr>
          <a:xfrm>
            <a:off x="2857500" y="4191000"/>
            <a:ext cx="3619500" cy="420168"/>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2" idx="2"/>
            <a:endCxn id="13" idx="6"/>
          </p:cNvCxnSpPr>
          <p:nvPr/>
        </p:nvCxnSpPr>
        <p:spPr>
          <a:xfrm flipH="1">
            <a:off x="2114550" y="4611168"/>
            <a:ext cx="4362450" cy="336847"/>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13" idx="6"/>
            <a:endCxn id="14" idx="6"/>
          </p:cNvCxnSpPr>
          <p:nvPr/>
        </p:nvCxnSpPr>
        <p:spPr>
          <a:xfrm>
            <a:off x="2114550" y="4948015"/>
            <a:ext cx="153646" cy="385985"/>
          </a:xfrm>
          <a:prstGeom prst="bentConnector3">
            <a:avLst>
              <a:gd name="adj1" fmla="val 248784"/>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14" idx="6"/>
            <a:endCxn id="15" idx="6"/>
          </p:cNvCxnSpPr>
          <p:nvPr/>
        </p:nvCxnSpPr>
        <p:spPr>
          <a:xfrm>
            <a:off x="2268196" y="5334000"/>
            <a:ext cx="47002" cy="419100"/>
          </a:xfrm>
          <a:prstGeom prst="bentConnector3">
            <a:avLst>
              <a:gd name="adj1" fmla="val 586362"/>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5" idx="6"/>
            <a:endCxn id="18" idx="2"/>
          </p:cNvCxnSpPr>
          <p:nvPr/>
        </p:nvCxnSpPr>
        <p:spPr>
          <a:xfrm>
            <a:off x="2315198" y="5753100"/>
            <a:ext cx="1418602" cy="419100"/>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5" idx="6"/>
            <a:endCxn id="17" idx="2"/>
          </p:cNvCxnSpPr>
          <p:nvPr/>
        </p:nvCxnSpPr>
        <p:spPr>
          <a:xfrm>
            <a:off x="2315198" y="5753100"/>
            <a:ext cx="5228602" cy="419100"/>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dirty="0" smtClean="0"/>
              <a:t>Migration Protocol: The DB state</a:t>
            </a:r>
            <a:endParaRPr lang="en-US" sz="3600" dirty="0"/>
          </a:p>
        </p:txBody>
      </p:sp>
      <p:sp>
        <p:nvSpPr>
          <p:cNvPr id="2" name="Slide Number Placeholder 1"/>
          <p:cNvSpPr>
            <a:spLocks noGrp="1"/>
          </p:cNvSpPr>
          <p:nvPr>
            <p:ph type="sldNum" sz="quarter" idx="12"/>
          </p:nvPr>
        </p:nvSpPr>
        <p:spPr/>
        <p:txBody>
          <a:bodyPr/>
          <a:lstStyle/>
          <a:p>
            <a:fld id="{8AB1C761-9FE2-4952-8BCD-2D639D168F1E}" type="slidenum">
              <a:rPr lang="en-US" smtClean="0"/>
              <a:t>17</a:t>
            </a:fld>
            <a:endParaRPr lang="en-US"/>
          </a:p>
        </p:txBody>
      </p:sp>
    </p:spTree>
    <p:extLst>
      <p:ext uri="{BB962C8B-B14F-4D97-AF65-F5344CB8AC3E}">
        <p14:creationId xmlns:p14="http://schemas.microsoft.com/office/powerpoint/2010/main" val="589198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down)">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down)">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down)">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down)">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wipe(down)">
                                      <p:cBhvr>
                                        <p:cTn id="42" dur="500"/>
                                        <p:tgtEl>
                                          <p:spTgt spid="3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down)">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wipe(down)">
                                      <p:cBhvr>
                                        <p:cTn id="52" dur="500"/>
                                        <p:tgtEl>
                                          <p:spTgt spid="3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down)">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39"/>
                                        </p:tgtEl>
                                        <p:attrNameLst>
                                          <p:attrName>style.visibility</p:attrName>
                                        </p:attrNameLst>
                                      </p:cBhvr>
                                      <p:to>
                                        <p:strVal val="visible"/>
                                      </p:to>
                                    </p:set>
                                    <p:animEffect transition="in" filter="wipe(down)">
                                      <p:cBhvr>
                                        <p:cTn id="62" dur="500"/>
                                        <p:tgtEl>
                                          <p:spTgt spid="3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wipe(down)">
                                      <p:cBhvr>
                                        <p:cTn id="67" dur="500"/>
                                        <p:tgtEl>
                                          <p:spTgt spid="1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49"/>
                                        </p:tgtEl>
                                        <p:attrNameLst>
                                          <p:attrName>style.visibility</p:attrName>
                                        </p:attrNameLst>
                                      </p:cBhvr>
                                      <p:to>
                                        <p:strVal val="visible"/>
                                      </p:to>
                                    </p:set>
                                    <p:animEffect transition="in" filter="wipe(down)">
                                      <p:cBhvr>
                                        <p:cTn id="72" dur="500"/>
                                        <p:tgtEl>
                                          <p:spTgt spid="49"/>
                                        </p:tgtEl>
                                      </p:cBhvr>
                                    </p:animEffect>
                                  </p:childTnLst>
                                </p:cTn>
                              </p:par>
                              <p:par>
                                <p:cTn id="73" presetID="22" presetClass="entr" presetSubtype="4" fill="hold" nodeType="withEffect">
                                  <p:stCondLst>
                                    <p:cond delay="0"/>
                                  </p:stCondLst>
                                  <p:childTnLst>
                                    <p:set>
                                      <p:cBhvr>
                                        <p:cTn id="74" dur="1" fill="hold">
                                          <p:stCondLst>
                                            <p:cond delay="0"/>
                                          </p:stCondLst>
                                        </p:cTn>
                                        <p:tgtEl>
                                          <p:spTgt spid="47"/>
                                        </p:tgtEl>
                                        <p:attrNameLst>
                                          <p:attrName>style.visibility</p:attrName>
                                        </p:attrNameLst>
                                      </p:cBhvr>
                                      <p:to>
                                        <p:strVal val="visible"/>
                                      </p:to>
                                    </p:set>
                                    <p:animEffect transition="in" filter="wipe(down)">
                                      <p:cBhvr>
                                        <p:cTn id="75" dur="500"/>
                                        <p:tgtEl>
                                          <p:spTgt spid="47"/>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wipe(down)">
                                      <p:cBhvr>
                                        <p:cTn id="80" dur="500"/>
                                        <p:tgtEl>
                                          <p:spTgt spid="18"/>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wipe(down)">
                                      <p:cBhvr>
                                        <p:cTn id="8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2" grpId="0" animBg="1"/>
      <p:bldP spid="13" grpId="0" animBg="1"/>
      <p:bldP spid="14" grpId="0" animBg="1"/>
      <p:bldP spid="15" grpId="0" animBg="1"/>
      <p:bldP spid="17" grpId="0" animBg="1"/>
      <p:bldP spid="1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33600"/>
            <a:ext cx="8229600" cy="4525963"/>
          </a:xfrm>
        </p:spPr>
        <p:txBody>
          <a:bodyPr>
            <a:normAutofit fontScale="550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Non-invasive: Asynchronous, threaded</a:t>
            </a:r>
          </a:p>
          <a:p>
            <a:r>
              <a:rPr lang="en-US" dirty="0" smtClean="0"/>
              <a:t>Aggregated: Centralized, per-request, per-replica</a:t>
            </a:r>
          </a:p>
          <a:p>
            <a:r>
              <a:rPr lang="en-US" dirty="0" smtClean="0"/>
              <a:t>Detailed and Analyzable: 20+ checkpoints, rich query language</a:t>
            </a:r>
            <a:endParaRPr lang="en-US" dirty="0"/>
          </a:p>
        </p:txBody>
      </p:sp>
      <p:sp>
        <p:nvSpPr>
          <p:cNvPr id="4" name="Rectangle 3"/>
          <p:cNvSpPr/>
          <p:nvPr/>
        </p:nvSpPr>
        <p:spPr>
          <a:xfrm>
            <a:off x="533400" y="1143000"/>
            <a:ext cx="3200400" cy="1754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Service</a:t>
            </a:r>
          </a:p>
          <a:p>
            <a:pPr algn="ctr"/>
            <a:r>
              <a:rPr lang="en-US" dirty="0" smtClean="0"/>
              <a:t>(</a:t>
            </a:r>
            <a:r>
              <a:rPr lang="en-US" dirty="0" err="1" smtClean="0"/>
              <a:t>Paxos</a:t>
            </a:r>
            <a:r>
              <a:rPr lang="en-US" dirty="0" smtClean="0"/>
              <a:t> Replica 1)</a:t>
            </a:r>
          </a:p>
          <a:p>
            <a:pPr algn="ctr"/>
            <a:endParaRPr lang="en-US" dirty="0"/>
          </a:p>
          <a:p>
            <a:pPr algn="ctr"/>
            <a:endParaRPr lang="en-US" dirty="0" smtClean="0"/>
          </a:p>
          <a:p>
            <a:pPr algn="ctr"/>
            <a:endParaRPr lang="en-US" dirty="0"/>
          </a:p>
          <a:p>
            <a:pPr algn="ctr"/>
            <a:endParaRPr lang="en-US" dirty="0"/>
          </a:p>
        </p:txBody>
      </p:sp>
      <p:sp>
        <p:nvSpPr>
          <p:cNvPr id="5" name="Rectangle 4"/>
          <p:cNvSpPr/>
          <p:nvPr/>
        </p:nvSpPr>
        <p:spPr>
          <a:xfrm>
            <a:off x="5334000" y="1143000"/>
            <a:ext cx="3200400" cy="1754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Service</a:t>
            </a:r>
          </a:p>
          <a:p>
            <a:pPr algn="ctr"/>
            <a:r>
              <a:rPr lang="en-US" dirty="0" smtClean="0"/>
              <a:t>(</a:t>
            </a:r>
            <a:r>
              <a:rPr lang="en-US" dirty="0" err="1" smtClean="0"/>
              <a:t>Paxos</a:t>
            </a:r>
            <a:r>
              <a:rPr lang="en-US" dirty="0" smtClean="0"/>
              <a:t> Replica 2)</a:t>
            </a:r>
          </a:p>
          <a:p>
            <a:pPr algn="ctr"/>
            <a:endParaRPr lang="en-US" dirty="0"/>
          </a:p>
          <a:p>
            <a:pPr algn="ctr"/>
            <a:endParaRPr lang="en-US" dirty="0" smtClean="0"/>
          </a:p>
          <a:p>
            <a:pPr algn="ctr"/>
            <a:endParaRPr lang="en-US" dirty="0"/>
          </a:p>
          <a:p>
            <a:pPr algn="ctr"/>
            <a:endParaRPr lang="en-US" dirty="0"/>
          </a:p>
        </p:txBody>
      </p:sp>
      <p:sp>
        <p:nvSpPr>
          <p:cNvPr id="6" name="Rounded Rectangle 5"/>
          <p:cNvSpPr/>
          <p:nvPr/>
        </p:nvSpPr>
        <p:spPr>
          <a:xfrm>
            <a:off x="6096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3716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1336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8956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54102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61722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69342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7708777"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descr="C:\Users\Sripras\AppData\Local\Microsoft\Windows\Temporary Internet Files\Content.IE5\CYK3BX0Z\MC900439608[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8045" y="1219200"/>
            <a:ext cx="356048" cy="466505"/>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Elbow Connector 16"/>
          <p:cNvCxnSpPr/>
          <p:nvPr/>
        </p:nvCxnSpPr>
        <p:spPr>
          <a:xfrm rot="5400000" flipH="1" flipV="1">
            <a:off x="-495300" y="3162300"/>
            <a:ext cx="1828800" cy="228600"/>
          </a:xfrm>
          <a:prstGeom prst="bentConnector3">
            <a:avLst>
              <a:gd name="adj1" fmla="val 10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AutoShape 4"/>
          <p:cNvSpPr>
            <a:spLocks noChangeAspect="1" noChangeArrowheads="1" noTextEdit="1"/>
          </p:cNvSpPr>
          <p:nvPr/>
        </p:nvSpPr>
        <p:spPr bwMode="auto">
          <a:xfrm>
            <a:off x="495300" y="3351213"/>
            <a:ext cx="8001000" cy="167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6"/>
          <p:cNvSpPr>
            <a:spLocks noChangeArrowheads="1"/>
          </p:cNvSpPr>
          <p:nvPr/>
        </p:nvSpPr>
        <p:spPr bwMode="auto">
          <a:xfrm>
            <a:off x="495300" y="3375025"/>
            <a:ext cx="1333500" cy="395287"/>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7"/>
          <p:cNvSpPr>
            <a:spLocks noChangeArrowheads="1"/>
          </p:cNvSpPr>
          <p:nvPr/>
        </p:nvSpPr>
        <p:spPr bwMode="auto">
          <a:xfrm>
            <a:off x="1828800" y="3375025"/>
            <a:ext cx="1333500" cy="395287"/>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8"/>
          <p:cNvSpPr>
            <a:spLocks noChangeArrowheads="1"/>
          </p:cNvSpPr>
          <p:nvPr/>
        </p:nvSpPr>
        <p:spPr bwMode="auto">
          <a:xfrm>
            <a:off x="3162300" y="3375025"/>
            <a:ext cx="1333500" cy="395287"/>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9"/>
          <p:cNvSpPr>
            <a:spLocks noChangeArrowheads="1"/>
          </p:cNvSpPr>
          <p:nvPr/>
        </p:nvSpPr>
        <p:spPr bwMode="auto">
          <a:xfrm>
            <a:off x="4495800" y="3375025"/>
            <a:ext cx="1333500" cy="395287"/>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10"/>
          <p:cNvSpPr>
            <a:spLocks noChangeArrowheads="1"/>
          </p:cNvSpPr>
          <p:nvPr/>
        </p:nvSpPr>
        <p:spPr bwMode="auto">
          <a:xfrm>
            <a:off x="5829300" y="3375025"/>
            <a:ext cx="1333500" cy="396875"/>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11"/>
          <p:cNvSpPr>
            <a:spLocks noChangeArrowheads="1"/>
          </p:cNvSpPr>
          <p:nvPr/>
        </p:nvSpPr>
        <p:spPr bwMode="auto">
          <a:xfrm>
            <a:off x="7162800" y="3375025"/>
            <a:ext cx="1333500" cy="396875"/>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12"/>
          <p:cNvSpPr>
            <a:spLocks noChangeArrowheads="1"/>
          </p:cNvSpPr>
          <p:nvPr/>
        </p:nvSpPr>
        <p:spPr bwMode="auto">
          <a:xfrm>
            <a:off x="495300" y="3770313"/>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13"/>
          <p:cNvSpPr>
            <a:spLocks noChangeArrowheads="1"/>
          </p:cNvSpPr>
          <p:nvPr/>
        </p:nvSpPr>
        <p:spPr bwMode="auto">
          <a:xfrm>
            <a:off x="1828800" y="3770313"/>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14"/>
          <p:cNvSpPr>
            <a:spLocks noChangeArrowheads="1"/>
          </p:cNvSpPr>
          <p:nvPr/>
        </p:nvSpPr>
        <p:spPr bwMode="auto">
          <a:xfrm>
            <a:off x="3162300" y="3770313"/>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15"/>
          <p:cNvSpPr>
            <a:spLocks noChangeArrowheads="1"/>
          </p:cNvSpPr>
          <p:nvPr/>
        </p:nvSpPr>
        <p:spPr bwMode="auto">
          <a:xfrm>
            <a:off x="4495800" y="3770313"/>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16"/>
          <p:cNvSpPr>
            <a:spLocks noChangeArrowheads="1"/>
          </p:cNvSpPr>
          <p:nvPr/>
        </p:nvSpPr>
        <p:spPr bwMode="auto">
          <a:xfrm>
            <a:off x="5829300" y="3771900"/>
            <a:ext cx="1333500" cy="400050"/>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17"/>
          <p:cNvSpPr>
            <a:spLocks noChangeArrowheads="1"/>
          </p:cNvSpPr>
          <p:nvPr/>
        </p:nvSpPr>
        <p:spPr bwMode="auto">
          <a:xfrm>
            <a:off x="7162800" y="3771900"/>
            <a:ext cx="1333500" cy="400050"/>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18"/>
          <p:cNvSpPr>
            <a:spLocks noChangeArrowheads="1"/>
          </p:cNvSpPr>
          <p:nvPr/>
        </p:nvSpPr>
        <p:spPr bwMode="auto">
          <a:xfrm>
            <a:off x="495300" y="4171950"/>
            <a:ext cx="1333500" cy="4016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19"/>
          <p:cNvSpPr>
            <a:spLocks noChangeArrowheads="1"/>
          </p:cNvSpPr>
          <p:nvPr/>
        </p:nvSpPr>
        <p:spPr bwMode="auto">
          <a:xfrm>
            <a:off x="1828800" y="4171950"/>
            <a:ext cx="1333500" cy="4016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20"/>
          <p:cNvSpPr>
            <a:spLocks noChangeArrowheads="1"/>
          </p:cNvSpPr>
          <p:nvPr/>
        </p:nvSpPr>
        <p:spPr bwMode="auto">
          <a:xfrm>
            <a:off x="3162300" y="4171950"/>
            <a:ext cx="1333500" cy="4016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Rectangle 21"/>
          <p:cNvSpPr>
            <a:spLocks noChangeArrowheads="1"/>
          </p:cNvSpPr>
          <p:nvPr/>
        </p:nvSpPr>
        <p:spPr bwMode="auto">
          <a:xfrm>
            <a:off x="4495800" y="4171950"/>
            <a:ext cx="1333500" cy="4016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22"/>
          <p:cNvSpPr>
            <a:spLocks noChangeArrowheads="1"/>
          </p:cNvSpPr>
          <p:nvPr/>
        </p:nvSpPr>
        <p:spPr bwMode="auto">
          <a:xfrm>
            <a:off x="5829300" y="4171950"/>
            <a:ext cx="1333500" cy="4016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23"/>
          <p:cNvSpPr>
            <a:spLocks noChangeArrowheads="1"/>
          </p:cNvSpPr>
          <p:nvPr/>
        </p:nvSpPr>
        <p:spPr bwMode="auto">
          <a:xfrm>
            <a:off x="7162800" y="4171950"/>
            <a:ext cx="1333500" cy="4016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24"/>
          <p:cNvSpPr>
            <a:spLocks noChangeArrowheads="1"/>
          </p:cNvSpPr>
          <p:nvPr/>
        </p:nvSpPr>
        <p:spPr bwMode="auto">
          <a:xfrm>
            <a:off x="495300" y="4573588"/>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25"/>
          <p:cNvSpPr>
            <a:spLocks noChangeArrowheads="1"/>
          </p:cNvSpPr>
          <p:nvPr/>
        </p:nvSpPr>
        <p:spPr bwMode="auto">
          <a:xfrm>
            <a:off x="1828800" y="4573588"/>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26"/>
          <p:cNvSpPr>
            <a:spLocks noChangeArrowheads="1"/>
          </p:cNvSpPr>
          <p:nvPr/>
        </p:nvSpPr>
        <p:spPr bwMode="auto">
          <a:xfrm>
            <a:off x="3162300" y="4573588"/>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27"/>
          <p:cNvSpPr>
            <a:spLocks noChangeArrowheads="1"/>
          </p:cNvSpPr>
          <p:nvPr/>
        </p:nvSpPr>
        <p:spPr bwMode="auto">
          <a:xfrm>
            <a:off x="4495800" y="4573588"/>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28"/>
          <p:cNvSpPr>
            <a:spLocks noChangeArrowheads="1"/>
          </p:cNvSpPr>
          <p:nvPr/>
        </p:nvSpPr>
        <p:spPr bwMode="auto">
          <a:xfrm>
            <a:off x="5829300" y="4573588"/>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29"/>
          <p:cNvSpPr>
            <a:spLocks noChangeArrowheads="1"/>
          </p:cNvSpPr>
          <p:nvPr/>
        </p:nvSpPr>
        <p:spPr bwMode="auto">
          <a:xfrm>
            <a:off x="7162800" y="4573588"/>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30"/>
          <p:cNvSpPr>
            <a:spLocks noChangeArrowheads="1"/>
          </p:cNvSpPr>
          <p:nvPr/>
        </p:nvSpPr>
        <p:spPr bwMode="auto">
          <a:xfrm>
            <a:off x="18224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Rectangle 31"/>
          <p:cNvSpPr>
            <a:spLocks noChangeArrowheads="1"/>
          </p:cNvSpPr>
          <p:nvPr/>
        </p:nvSpPr>
        <p:spPr bwMode="auto">
          <a:xfrm>
            <a:off x="31559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Rectangle 32"/>
          <p:cNvSpPr>
            <a:spLocks noChangeArrowheads="1"/>
          </p:cNvSpPr>
          <p:nvPr/>
        </p:nvSpPr>
        <p:spPr bwMode="auto">
          <a:xfrm>
            <a:off x="44894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Rectangle 33"/>
          <p:cNvSpPr>
            <a:spLocks noChangeArrowheads="1"/>
          </p:cNvSpPr>
          <p:nvPr/>
        </p:nvSpPr>
        <p:spPr bwMode="auto">
          <a:xfrm>
            <a:off x="58229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Rectangle 34"/>
          <p:cNvSpPr>
            <a:spLocks noChangeArrowheads="1"/>
          </p:cNvSpPr>
          <p:nvPr/>
        </p:nvSpPr>
        <p:spPr bwMode="auto">
          <a:xfrm>
            <a:off x="71564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Rectangle 35"/>
          <p:cNvSpPr>
            <a:spLocks noChangeArrowheads="1"/>
          </p:cNvSpPr>
          <p:nvPr/>
        </p:nvSpPr>
        <p:spPr bwMode="auto">
          <a:xfrm>
            <a:off x="488950" y="3752850"/>
            <a:ext cx="8013700" cy="381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Rectangle 36"/>
          <p:cNvSpPr>
            <a:spLocks noChangeArrowheads="1"/>
          </p:cNvSpPr>
          <p:nvPr/>
        </p:nvSpPr>
        <p:spPr bwMode="auto">
          <a:xfrm>
            <a:off x="488950" y="4165600"/>
            <a:ext cx="8013700" cy="127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Rectangle 37"/>
          <p:cNvSpPr>
            <a:spLocks noChangeArrowheads="1"/>
          </p:cNvSpPr>
          <p:nvPr/>
        </p:nvSpPr>
        <p:spPr bwMode="auto">
          <a:xfrm>
            <a:off x="488950" y="4567238"/>
            <a:ext cx="8013700" cy="127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Rectangle 38"/>
          <p:cNvSpPr>
            <a:spLocks noChangeArrowheads="1"/>
          </p:cNvSpPr>
          <p:nvPr/>
        </p:nvSpPr>
        <p:spPr bwMode="auto">
          <a:xfrm>
            <a:off x="4889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Rectangle 39"/>
          <p:cNvSpPr>
            <a:spLocks noChangeArrowheads="1"/>
          </p:cNvSpPr>
          <p:nvPr/>
        </p:nvSpPr>
        <p:spPr bwMode="auto">
          <a:xfrm>
            <a:off x="84899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Rectangle 40"/>
          <p:cNvSpPr>
            <a:spLocks noChangeArrowheads="1"/>
          </p:cNvSpPr>
          <p:nvPr/>
        </p:nvSpPr>
        <p:spPr bwMode="auto">
          <a:xfrm>
            <a:off x="488950" y="3368675"/>
            <a:ext cx="8013700" cy="127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Rectangle 41"/>
          <p:cNvSpPr>
            <a:spLocks noChangeArrowheads="1"/>
          </p:cNvSpPr>
          <p:nvPr/>
        </p:nvSpPr>
        <p:spPr bwMode="auto">
          <a:xfrm>
            <a:off x="488950" y="4968875"/>
            <a:ext cx="8013700" cy="127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Rectangle 42"/>
          <p:cNvSpPr>
            <a:spLocks noChangeArrowheads="1"/>
          </p:cNvSpPr>
          <p:nvPr/>
        </p:nvSpPr>
        <p:spPr bwMode="auto">
          <a:xfrm>
            <a:off x="587375" y="3416300"/>
            <a:ext cx="8080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cs typeface="Arial" pitchFamily="34" charset="0"/>
              </a:rPr>
              <a:t>Replica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6" name="Rectangle 43"/>
          <p:cNvSpPr>
            <a:spLocks noChangeArrowheads="1"/>
          </p:cNvSpPr>
          <p:nvPr/>
        </p:nvSpPr>
        <p:spPr bwMode="auto">
          <a:xfrm>
            <a:off x="1920875" y="3416300"/>
            <a:ext cx="9779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cs typeface="Arial" pitchFamily="34" charset="0"/>
              </a:rPr>
              <a:t>Received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7" name="Rectangle 44"/>
          <p:cNvSpPr>
            <a:spLocks noChangeArrowheads="1"/>
          </p:cNvSpPr>
          <p:nvPr/>
        </p:nvSpPr>
        <p:spPr bwMode="auto">
          <a:xfrm>
            <a:off x="3254375" y="3416300"/>
            <a:ext cx="8969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cs typeface="Arial" pitchFamily="34" charset="0"/>
              </a:rPr>
              <a:t>Propose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8" name="Rectangle 45"/>
          <p:cNvSpPr>
            <a:spLocks noChangeArrowheads="1"/>
          </p:cNvSpPr>
          <p:nvPr/>
        </p:nvSpPr>
        <p:spPr bwMode="auto">
          <a:xfrm>
            <a:off x="4587875" y="3416300"/>
            <a:ext cx="7683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cs typeface="Arial" pitchFamily="34" charset="0"/>
              </a:rPr>
              <a:t>Accept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9" name="Rectangle 46"/>
          <p:cNvSpPr>
            <a:spLocks noChangeArrowheads="1"/>
          </p:cNvSpPr>
          <p:nvPr/>
        </p:nvSpPr>
        <p:spPr bwMode="auto">
          <a:xfrm>
            <a:off x="5921375" y="3416300"/>
            <a:ext cx="7715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cs typeface="Arial" pitchFamily="34" charset="0"/>
              </a:rPr>
              <a:t>Decide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0" name="Rectangle 47"/>
          <p:cNvSpPr>
            <a:spLocks noChangeArrowheads="1"/>
          </p:cNvSpPr>
          <p:nvPr/>
        </p:nvSpPr>
        <p:spPr bwMode="auto">
          <a:xfrm>
            <a:off x="7254875" y="3416300"/>
            <a:ext cx="9574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b="1" dirty="0" err="1" smtClean="0">
                <a:solidFill>
                  <a:srgbClr val="FFFFFF"/>
                </a:solidFill>
                <a:latin typeface="Calibri" pitchFamily="34" charset="0"/>
                <a:cs typeface="Arial" pitchFamily="34" charset="0"/>
              </a:rPr>
              <a:t>RequestId</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1" name="Rectangle 48"/>
          <p:cNvSpPr>
            <a:spLocks noChangeArrowheads="1"/>
          </p:cNvSpPr>
          <p:nvPr/>
        </p:nvSpPr>
        <p:spPr bwMode="auto">
          <a:xfrm>
            <a:off x="587375" y="3813175"/>
            <a:ext cx="2349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2" name="Rectangle 49"/>
          <p:cNvSpPr>
            <a:spLocks noChangeArrowheads="1"/>
          </p:cNvSpPr>
          <p:nvPr/>
        </p:nvSpPr>
        <p:spPr bwMode="auto">
          <a:xfrm>
            <a:off x="1920875" y="3813175"/>
            <a:ext cx="39113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0ms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3" name="Rectangle 50"/>
          <p:cNvSpPr>
            <a:spLocks noChangeArrowheads="1"/>
          </p:cNvSpPr>
          <p:nvPr/>
        </p:nvSpPr>
        <p:spPr bwMode="auto">
          <a:xfrm>
            <a:off x="3254375" y="3813175"/>
            <a:ext cx="50815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10ms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4" name="Rectangle 51"/>
          <p:cNvSpPr>
            <a:spLocks noChangeArrowheads="1"/>
          </p:cNvSpPr>
          <p:nvPr/>
        </p:nvSpPr>
        <p:spPr bwMode="auto">
          <a:xfrm>
            <a:off x="4587875" y="3813175"/>
            <a:ext cx="1889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5" name="Rectangle 52"/>
          <p:cNvSpPr>
            <a:spLocks noChangeArrowheads="1"/>
          </p:cNvSpPr>
          <p:nvPr/>
        </p:nvSpPr>
        <p:spPr bwMode="auto">
          <a:xfrm>
            <a:off x="5921375" y="3813175"/>
            <a:ext cx="50815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20ms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7" name="Rectangle 53"/>
          <p:cNvSpPr>
            <a:spLocks noChangeArrowheads="1"/>
          </p:cNvSpPr>
          <p:nvPr/>
        </p:nvSpPr>
        <p:spPr bwMode="auto">
          <a:xfrm>
            <a:off x="7254875" y="3813175"/>
            <a:ext cx="1170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Calibri" pitchFamily="34" charset="0"/>
                <a:cs typeface="Arial" pitchFamily="34" charset="0"/>
              </a:rPr>
              <a:t>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8" name="Rectangle 54"/>
          <p:cNvSpPr>
            <a:spLocks noChangeArrowheads="1"/>
          </p:cNvSpPr>
          <p:nvPr/>
        </p:nvSpPr>
        <p:spPr bwMode="auto">
          <a:xfrm>
            <a:off x="587375" y="4214813"/>
            <a:ext cx="2349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2</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9" name="Rectangle 55"/>
          <p:cNvSpPr>
            <a:spLocks noChangeArrowheads="1"/>
          </p:cNvSpPr>
          <p:nvPr/>
        </p:nvSpPr>
        <p:spPr bwMode="auto">
          <a:xfrm>
            <a:off x="3254375" y="4214813"/>
            <a:ext cx="1889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0" name="Rectangle 56"/>
          <p:cNvSpPr>
            <a:spLocks noChangeArrowheads="1"/>
          </p:cNvSpPr>
          <p:nvPr/>
        </p:nvSpPr>
        <p:spPr bwMode="auto">
          <a:xfrm>
            <a:off x="4587875" y="4214813"/>
            <a:ext cx="50815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15ms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1" name="Rectangle 57"/>
          <p:cNvSpPr>
            <a:spLocks noChangeArrowheads="1"/>
          </p:cNvSpPr>
          <p:nvPr/>
        </p:nvSpPr>
        <p:spPr bwMode="auto">
          <a:xfrm>
            <a:off x="5921375" y="4214813"/>
            <a:ext cx="50815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18ms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2" name="Rectangle 58"/>
          <p:cNvSpPr>
            <a:spLocks noChangeArrowheads="1"/>
          </p:cNvSpPr>
          <p:nvPr/>
        </p:nvSpPr>
        <p:spPr bwMode="auto">
          <a:xfrm>
            <a:off x="7254875" y="4214813"/>
            <a:ext cx="1170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3" name="Rectangle 59"/>
          <p:cNvSpPr>
            <a:spLocks noChangeArrowheads="1"/>
          </p:cNvSpPr>
          <p:nvPr/>
        </p:nvSpPr>
        <p:spPr bwMode="auto">
          <a:xfrm>
            <a:off x="587375" y="4614863"/>
            <a:ext cx="27622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4" name="Rectangle 60"/>
          <p:cNvSpPr>
            <a:spLocks noChangeArrowheads="1"/>
          </p:cNvSpPr>
          <p:nvPr/>
        </p:nvSpPr>
        <p:spPr bwMode="auto">
          <a:xfrm>
            <a:off x="7254875" y="4614863"/>
            <a:ext cx="1586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042" name="Straight Arrow Connector 1041"/>
          <p:cNvCxnSpPr/>
          <p:nvPr/>
        </p:nvCxnSpPr>
        <p:spPr>
          <a:xfrm>
            <a:off x="533400" y="2362200"/>
            <a:ext cx="80803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1325562" y="2362200"/>
            <a:ext cx="80803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6" name="Elbow Connector 1045"/>
          <p:cNvCxnSpPr>
            <a:endCxn id="11" idx="3"/>
          </p:cNvCxnSpPr>
          <p:nvPr/>
        </p:nvCxnSpPr>
        <p:spPr>
          <a:xfrm>
            <a:off x="2038350" y="2362200"/>
            <a:ext cx="4895850" cy="96914"/>
          </a:xfrm>
          <a:prstGeom prst="bentConnector5">
            <a:avLst>
              <a:gd name="adj1" fmla="val 1963"/>
              <a:gd name="adj2" fmla="val 840462"/>
              <a:gd name="adj3" fmla="val 99954"/>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6934200" y="2416206"/>
            <a:ext cx="80803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7662739" y="2416206"/>
            <a:ext cx="80803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2" name="Elbow Connector 1061"/>
          <p:cNvCxnSpPr>
            <a:stCxn id="12" idx="3"/>
            <a:endCxn id="9" idx="1"/>
          </p:cNvCxnSpPr>
          <p:nvPr/>
        </p:nvCxnSpPr>
        <p:spPr>
          <a:xfrm flipH="1">
            <a:off x="2895600" y="2459114"/>
            <a:ext cx="4800600" cy="12700"/>
          </a:xfrm>
          <a:prstGeom prst="bentConnector5">
            <a:avLst>
              <a:gd name="adj1" fmla="val -4762"/>
              <a:gd name="adj2" fmla="val 5254370"/>
              <a:gd name="adj3" fmla="val 10476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a:off x="2872581" y="2362940"/>
            <a:ext cx="80803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2" name="Straight Arrow Connector 1071"/>
          <p:cNvCxnSpPr>
            <a:stCxn id="6" idx="2"/>
            <a:endCxn id="26" idx="1"/>
          </p:cNvCxnSpPr>
          <p:nvPr/>
        </p:nvCxnSpPr>
        <p:spPr>
          <a:xfrm>
            <a:off x="990600" y="2897819"/>
            <a:ext cx="838200" cy="1073313"/>
          </a:xfrm>
          <a:prstGeom prst="straightConnector1">
            <a:avLst/>
          </a:prstGeom>
          <a:ln w="19050">
            <a:solidFill>
              <a:schemeClr val="tx1">
                <a:lumMod val="75000"/>
                <a:lumOff val="2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a:off x="1736725" y="2909724"/>
            <a:ext cx="1431925" cy="1061407"/>
          </a:xfrm>
          <a:prstGeom prst="straightConnector1">
            <a:avLst/>
          </a:prstGeom>
          <a:ln w="19050">
            <a:solidFill>
              <a:schemeClr val="tx1">
                <a:lumMod val="75000"/>
                <a:lumOff val="2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flipH="1">
            <a:off x="4938713" y="2909724"/>
            <a:ext cx="2399506" cy="1463044"/>
          </a:xfrm>
          <a:prstGeom prst="straightConnector1">
            <a:avLst/>
          </a:prstGeom>
          <a:ln w="19050">
            <a:solidFill>
              <a:schemeClr val="tx1">
                <a:lumMod val="75000"/>
                <a:lumOff val="2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flipH="1">
            <a:off x="6429527" y="2909724"/>
            <a:ext cx="1704426" cy="1443588"/>
          </a:xfrm>
          <a:prstGeom prst="straightConnector1">
            <a:avLst/>
          </a:prstGeom>
          <a:ln w="19050">
            <a:solidFill>
              <a:schemeClr val="tx1">
                <a:lumMod val="75000"/>
                <a:lumOff val="2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endCxn id="28" idx="3"/>
          </p:cNvCxnSpPr>
          <p:nvPr/>
        </p:nvCxnSpPr>
        <p:spPr>
          <a:xfrm>
            <a:off x="3276600" y="2909724"/>
            <a:ext cx="2552700" cy="1061408"/>
          </a:xfrm>
          <a:prstGeom prst="straightConnector1">
            <a:avLst/>
          </a:prstGeom>
          <a:ln w="19050">
            <a:solidFill>
              <a:schemeClr val="tx1">
                <a:lumMod val="75000"/>
                <a:lumOff val="2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36" name="Rectangle 55"/>
          <p:cNvSpPr>
            <a:spLocks noChangeArrowheads="1"/>
          </p:cNvSpPr>
          <p:nvPr/>
        </p:nvSpPr>
        <p:spPr bwMode="auto">
          <a:xfrm>
            <a:off x="1887314" y="4202905"/>
            <a:ext cx="1889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7" name="Rectangle 60"/>
          <p:cNvSpPr>
            <a:spLocks noChangeArrowheads="1"/>
          </p:cNvSpPr>
          <p:nvPr/>
        </p:nvSpPr>
        <p:spPr bwMode="auto">
          <a:xfrm>
            <a:off x="5908883" y="4614862"/>
            <a:ext cx="1586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8" name="Rectangle 60"/>
          <p:cNvSpPr>
            <a:spLocks noChangeArrowheads="1"/>
          </p:cNvSpPr>
          <p:nvPr/>
        </p:nvSpPr>
        <p:spPr bwMode="auto">
          <a:xfrm>
            <a:off x="4587875" y="4614863"/>
            <a:ext cx="1586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9" name="Rectangle 60"/>
          <p:cNvSpPr>
            <a:spLocks noChangeArrowheads="1"/>
          </p:cNvSpPr>
          <p:nvPr/>
        </p:nvSpPr>
        <p:spPr bwMode="auto">
          <a:xfrm>
            <a:off x="3205458" y="4614863"/>
            <a:ext cx="1586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40" name="Rectangle 60"/>
          <p:cNvSpPr>
            <a:spLocks noChangeArrowheads="1"/>
          </p:cNvSpPr>
          <p:nvPr/>
        </p:nvSpPr>
        <p:spPr bwMode="auto">
          <a:xfrm>
            <a:off x="1887314" y="4614863"/>
            <a:ext cx="1586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9" name="Title 236"/>
          <p:cNvSpPr>
            <a:spLocks noGrp="1"/>
          </p:cNvSpPr>
          <p:nvPr>
            <p:ph type="title"/>
          </p:nvPr>
        </p:nvSpPr>
        <p:spPr>
          <a:xfrm>
            <a:off x="457200" y="114300"/>
            <a:ext cx="8229600" cy="7391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200" dirty="0" smtClean="0"/>
              <a:t>Logging Framework</a:t>
            </a:r>
            <a:endParaRPr lang="en-US" sz="3200" dirty="0"/>
          </a:p>
        </p:txBody>
      </p:sp>
      <p:sp>
        <p:nvSpPr>
          <p:cNvPr id="2" name="Slide Number Placeholder 1"/>
          <p:cNvSpPr>
            <a:spLocks noGrp="1"/>
          </p:cNvSpPr>
          <p:nvPr>
            <p:ph type="sldNum" sz="quarter" idx="12"/>
          </p:nvPr>
        </p:nvSpPr>
        <p:spPr/>
        <p:txBody>
          <a:bodyPr/>
          <a:lstStyle/>
          <a:p>
            <a:fld id="{8AB1C761-9FE2-4952-8BCD-2D639D168F1E}" type="slidenum">
              <a:rPr lang="en-US" smtClean="0"/>
              <a:t>18</a:t>
            </a:fld>
            <a:endParaRPr lang="en-US"/>
          </a:p>
        </p:txBody>
      </p:sp>
    </p:spTree>
    <p:extLst>
      <p:ext uri="{BB962C8B-B14F-4D97-AF65-F5344CB8AC3E}">
        <p14:creationId xmlns:p14="http://schemas.microsoft.com/office/powerpoint/2010/main" val="1981699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42"/>
                                        </p:tgtEl>
                                        <p:attrNameLst>
                                          <p:attrName>style.visibility</p:attrName>
                                        </p:attrNameLst>
                                      </p:cBhvr>
                                      <p:to>
                                        <p:strVal val="visible"/>
                                      </p:to>
                                    </p:set>
                                    <p:animEffect transition="in" filter="wipe(down)">
                                      <p:cBhvr>
                                        <p:cTn id="12" dur="500"/>
                                        <p:tgtEl>
                                          <p:spTgt spid="1042"/>
                                        </p:tgtEl>
                                      </p:cBhvr>
                                    </p:animEffect>
                                  </p:childTnLst>
                                </p:cTn>
                              </p:par>
                            </p:childTnLst>
                          </p:cTn>
                        </p:par>
                      </p:childTnLst>
                    </p:cTn>
                  </p:par>
                  <p:par>
                    <p:cTn id="13" fill="hold">
                      <p:stCondLst>
                        <p:cond delay="indefinite"/>
                      </p:stCondLst>
                      <p:childTnLst>
                        <p:par>
                          <p:cTn id="14" fill="hold">
                            <p:stCondLst>
                              <p:cond delay="0"/>
                            </p:stCondLst>
                            <p:childTnLst>
                              <p:par>
                                <p:cTn id="15" presetID="19" presetClass="emph" presetSubtype="0" fill="hold" grpId="0" nodeType="clickEffect">
                                  <p:stCondLst>
                                    <p:cond delay="0"/>
                                  </p:stCondLst>
                                  <p:childTnLst>
                                    <p:animClr clrSpc="rgb" dir="cw">
                                      <p:cBhvr override="childStyle">
                                        <p:cTn id="16" dur="500" fill="hold"/>
                                        <p:tgtEl>
                                          <p:spTgt spid="6"/>
                                        </p:tgtEl>
                                        <p:attrNameLst>
                                          <p:attrName>style.color</p:attrName>
                                        </p:attrNameLst>
                                      </p:cBhvr>
                                      <p:to>
                                        <a:srgbClr val="FFC000"/>
                                      </p:to>
                                    </p:animClr>
                                    <p:animClr clrSpc="rgb" dir="cw">
                                      <p:cBhvr>
                                        <p:cTn id="17" dur="500" fill="hold"/>
                                        <p:tgtEl>
                                          <p:spTgt spid="6"/>
                                        </p:tgtEl>
                                        <p:attrNameLst>
                                          <p:attrName>fillcolor</p:attrName>
                                        </p:attrNameLst>
                                      </p:cBhvr>
                                      <p:to>
                                        <a:srgbClr val="FFC000"/>
                                      </p:to>
                                    </p:animClr>
                                    <p:set>
                                      <p:cBhvr>
                                        <p:cTn id="18" dur="500" fill="hold"/>
                                        <p:tgtEl>
                                          <p:spTgt spid="6"/>
                                        </p:tgtEl>
                                        <p:attrNameLst>
                                          <p:attrName>fill.type</p:attrName>
                                        </p:attrNameLst>
                                      </p:cBhvr>
                                      <p:to>
                                        <p:strVal val="solid"/>
                                      </p:to>
                                    </p:set>
                                    <p:set>
                                      <p:cBhvr>
                                        <p:cTn id="19" dur="500" fill="hold"/>
                                        <p:tgtEl>
                                          <p:spTgt spid="6"/>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072"/>
                                        </p:tgtEl>
                                        <p:attrNameLst>
                                          <p:attrName>style.visibility</p:attrName>
                                        </p:attrNameLst>
                                      </p:cBhvr>
                                      <p:to>
                                        <p:strVal val="visible"/>
                                      </p:to>
                                    </p:set>
                                    <p:animEffect transition="in" filter="wipe(down)">
                                      <p:cBhvr>
                                        <p:cTn id="24" dur="500"/>
                                        <p:tgtEl>
                                          <p:spTgt spid="1072"/>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2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87"/>
                                        </p:tgtEl>
                                        <p:attrNameLst>
                                          <p:attrName>style.visibility</p:attrName>
                                        </p:attrNameLst>
                                      </p:cBhvr>
                                      <p:to>
                                        <p:strVal val="visible"/>
                                      </p:to>
                                    </p:set>
                                    <p:animEffect transition="in" filter="wipe(down)">
                                      <p:cBhvr>
                                        <p:cTn id="37" dur="500"/>
                                        <p:tgtEl>
                                          <p:spTgt spid="87"/>
                                        </p:tgtEl>
                                      </p:cBhvr>
                                    </p:animEffec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grpId="0" nodeType="clickEffect">
                                  <p:stCondLst>
                                    <p:cond delay="0"/>
                                  </p:stCondLst>
                                  <p:childTnLst>
                                    <p:animClr clrSpc="rgb" dir="cw">
                                      <p:cBhvr override="childStyle">
                                        <p:cTn id="41" dur="500" fill="hold"/>
                                        <p:tgtEl>
                                          <p:spTgt spid="7"/>
                                        </p:tgtEl>
                                        <p:attrNameLst>
                                          <p:attrName>style.color</p:attrName>
                                        </p:attrNameLst>
                                      </p:cBhvr>
                                      <p:to>
                                        <a:srgbClr val="FFC000"/>
                                      </p:to>
                                    </p:animClr>
                                    <p:animClr clrSpc="rgb" dir="cw">
                                      <p:cBhvr>
                                        <p:cTn id="42" dur="500" fill="hold"/>
                                        <p:tgtEl>
                                          <p:spTgt spid="7"/>
                                        </p:tgtEl>
                                        <p:attrNameLst>
                                          <p:attrName>fillcolor</p:attrName>
                                        </p:attrNameLst>
                                      </p:cBhvr>
                                      <p:to>
                                        <a:srgbClr val="FFC000"/>
                                      </p:to>
                                    </p:animClr>
                                    <p:set>
                                      <p:cBhvr>
                                        <p:cTn id="43" dur="500" fill="hold"/>
                                        <p:tgtEl>
                                          <p:spTgt spid="7"/>
                                        </p:tgtEl>
                                        <p:attrNameLst>
                                          <p:attrName>fill.type</p:attrName>
                                        </p:attrNameLst>
                                      </p:cBhvr>
                                      <p:to>
                                        <p:strVal val="solid"/>
                                      </p:to>
                                    </p:set>
                                    <p:set>
                                      <p:cBhvr>
                                        <p:cTn id="44" dur="500" fill="hold"/>
                                        <p:tgtEl>
                                          <p:spTgt spid="7"/>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124"/>
                                        </p:tgtEl>
                                        <p:attrNameLst>
                                          <p:attrName>style.visibility</p:attrName>
                                        </p:attrNameLst>
                                      </p:cBhvr>
                                      <p:to>
                                        <p:strVal val="visible"/>
                                      </p:to>
                                    </p:set>
                                    <p:animEffect transition="in" filter="wipe(down)">
                                      <p:cBhvr>
                                        <p:cTn id="49" dur="500"/>
                                        <p:tgtEl>
                                          <p:spTgt spid="124"/>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63"/>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1046"/>
                                        </p:tgtEl>
                                        <p:attrNameLst>
                                          <p:attrName>style.visibility</p:attrName>
                                        </p:attrNameLst>
                                      </p:cBhvr>
                                      <p:to>
                                        <p:strVal val="visible"/>
                                      </p:to>
                                    </p:set>
                                    <p:animEffect transition="in" filter="wipe(down)">
                                      <p:cBhvr>
                                        <p:cTn id="58" dur="500"/>
                                        <p:tgtEl>
                                          <p:spTgt spid="1046"/>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105"/>
                                        </p:tgtEl>
                                        <p:attrNameLst>
                                          <p:attrName>style.visibility</p:attrName>
                                        </p:attrNameLst>
                                      </p:cBhvr>
                                      <p:to>
                                        <p:strVal val="visible"/>
                                      </p:to>
                                    </p:set>
                                    <p:animEffect transition="in" filter="wipe(down)">
                                      <p:cBhvr>
                                        <p:cTn id="63" dur="500"/>
                                        <p:tgtEl>
                                          <p:spTgt spid="105"/>
                                        </p:tgtEl>
                                      </p:cBhvr>
                                    </p:animEffect>
                                  </p:childTnLst>
                                </p:cTn>
                              </p:par>
                            </p:childTnLst>
                          </p:cTn>
                        </p:par>
                      </p:childTnLst>
                    </p:cTn>
                  </p:par>
                  <p:par>
                    <p:cTn id="64" fill="hold">
                      <p:stCondLst>
                        <p:cond delay="indefinite"/>
                      </p:stCondLst>
                      <p:childTnLst>
                        <p:par>
                          <p:cTn id="65" fill="hold">
                            <p:stCondLst>
                              <p:cond delay="0"/>
                            </p:stCondLst>
                            <p:childTnLst>
                              <p:par>
                                <p:cTn id="66" presetID="19" presetClass="emph" presetSubtype="0" fill="hold" grpId="0" nodeType="clickEffect">
                                  <p:stCondLst>
                                    <p:cond delay="0"/>
                                  </p:stCondLst>
                                  <p:childTnLst>
                                    <p:animClr clrSpc="rgb" dir="cw">
                                      <p:cBhvr override="childStyle">
                                        <p:cTn id="67" dur="500" fill="hold"/>
                                        <p:tgtEl>
                                          <p:spTgt spid="12"/>
                                        </p:tgtEl>
                                        <p:attrNameLst>
                                          <p:attrName>style.color</p:attrName>
                                        </p:attrNameLst>
                                      </p:cBhvr>
                                      <p:to>
                                        <a:srgbClr val="FFC000"/>
                                      </p:to>
                                    </p:animClr>
                                    <p:animClr clrSpc="rgb" dir="cw">
                                      <p:cBhvr>
                                        <p:cTn id="68" dur="500" fill="hold"/>
                                        <p:tgtEl>
                                          <p:spTgt spid="12"/>
                                        </p:tgtEl>
                                        <p:attrNameLst>
                                          <p:attrName>fillcolor</p:attrName>
                                        </p:attrNameLst>
                                      </p:cBhvr>
                                      <p:to>
                                        <a:srgbClr val="FFC000"/>
                                      </p:to>
                                    </p:animClr>
                                    <p:set>
                                      <p:cBhvr>
                                        <p:cTn id="69" dur="500" fill="hold"/>
                                        <p:tgtEl>
                                          <p:spTgt spid="12"/>
                                        </p:tgtEl>
                                        <p:attrNameLst>
                                          <p:attrName>fill.type</p:attrName>
                                        </p:attrNameLst>
                                      </p:cBhvr>
                                      <p:to>
                                        <p:strVal val="solid"/>
                                      </p:to>
                                    </p:set>
                                    <p:set>
                                      <p:cBhvr>
                                        <p:cTn id="70" dur="500" fill="hold"/>
                                        <p:tgtEl>
                                          <p:spTgt spid="12"/>
                                        </p:tgtEl>
                                        <p:attrNameLst>
                                          <p:attrName>fill.on</p:attrName>
                                        </p:attrNameLst>
                                      </p:cBhvr>
                                      <p:to>
                                        <p:strVal val="true"/>
                                      </p:to>
                                    </p:se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126"/>
                                        </p:tgtEl>
                                        <p:attrNameLst>
                                          <p:attrName>style.visibility</p:attrName>
                                        </p:attrNameLst>
                                      </p:cBhvr>
                                      <p:to>
                                        <p:strVal val="visible"/>
                                      </p:to>
                                    </p:set>
                                    <p:animEffect transition="in" filter="wipe(down)">
                                      <p:cBhvr>
                                        <p:cTn id="75" dur="500"/>
                                        <p:tgtEl>
                                          <p:spTgt spid="126"/>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030"/>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028"/>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1032"/>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nodeType="clickEffect">
                                  <p:stCondLst>
                                    <p:cond delay="0"/>
                                  </p:stCondLst>
                                  <p:childTnLst>
                                    <p:set>
                                      <p:cBhvr>
                                        <p:cTn id="87" dur="1" fill="hold">
                                          <p:stCondLst>
                                            <p:cond delay="0"/>
                                          </p:stCondLst>
                                        </p:cTn>
                                        <p:tgtEl>
                                          <p:spTgt spid="1062"/>
                                        </p:tgtEl>
                                        <p:attrNameLst>
                                          <p:attrName>style.visibility</p:attrName>
                                        </p:attrNameLst>
                                      </p:cBhvr>
                                      <p:to>
                                        <p:strVal val="visible"/>
                                      </p:to>
                                    </p:set>
                                    <p:animEffect transition="in" filter="wipe(down)">
                                      <p:cBhvr>
                                        <p:cTn id="88" dur="500"/>
                                        <p:tgtEl>
                                          <p:spTgt spid="1062"/>
                                        </p:tgtEl>
                                      </p:cBhvr>
                                    </p:animEffect>
                                  </p:childTnLst>
                                </p:cTn>
                              </p:par>
                              <p:par>
                                <p:cTn id="89" presetID="22" presetClass="entr" presetSubtype="4" fill="hold" nodeType="withEffect">
                                  <p:stCondLst>
                                    <p:cond delay="0"/>
                                  </p:stCondLst>
                                  <p:childTnLst>
                                    <p:set>
                                      <p:cBhvr>
                                        <p:cTn id="90" dur="1" fill="hold">
                                          <p:stCondLst>
                                            <p:cond delay="0"/>
                                          </p:stCondLst>
                                        </p:cTn>
                                        <p:tgtEl>
                                          <p:spTgt spid="108"/>
                                        </p:tgtEl>
                                        <p:attrNameLst>
                                          <p:attrName>style.visibility</p:attrName>
                                        </p:attrNameLst>
                                      </p:cBhvr>
                                      <p:to>
                                        <p:strVal val="visible"/>
                                      </p:to>
                                    </p:set>
                                    <p:animEffect transition="in" filter="wipe(down)">
                                      <p:cBhvr>
                                        <p:cTn id="91" dur="500"/>
                                        <p:tgtEl>
                                          <p:spTgt spid="108"/>
                                        </p:tgtEl>
                                      </p:cBhvr>
                                    </p:animEffect>
                                  </p:childTnLst>
                                </p:cTn>
                              </p:par>
                            </p:childTnLst>
                          </p:cTn>
                        </p:par>
                      </p:childTnLst>
                    </p:cTn>
                  </p:par>
                  <p:par>
                    <p:cTn id="92" fill="hold">
                      <p:stCondLst>
                        <p:cond delay="indefinite"/>
                      </p:stCondLst>
                      <p:childTnLst>
                        <p:par>
                          <p:cTn id="93" fill="hold">
                            <p:stCondLst>
                              <p:cond delay="0"/>
                            </p:stCondLst>
                            <p:childTnLst>
                              <p:par>
                                <p:cTn id="94" presetID="19" presetClass="emph" presetSubtype="0" fill="hold" grpId="0" nodeType="clickEffect">
                                  <p:stCondLst>
                                    <p:cond delay="0"/>
                                  </p:stCondLst>
                                  <p:childTnLst>
                                    <p:animClr clrSpc="rgb" dir="cw">
                                      <p:cBhvr override="childStyle">
                                        <p:cTn id="95" dur="500" fill="hold"/>
                                        <p:tgtEl>
                                          <p:spTgt spid="13"/>
                                        </p:tgtEl>
                                        <p:attrNameLst>
                                          <p:attrName>style.color</p:attrName>
                                        </p:attrNameLst>
                                      </p:cBhvr>
                                      <p:to>
                                        <a:srgbClr val="FFC000"/>
                                      </p:to>
                                    </p:animClr>
                                    <p:animClr clrSpc="rgb" dir="cw">
                                      <p:cBhvr>
                                        <p:cTn id="96" dur="500" fill="hold"/>
                                        <p:tgtEl>
                                          <p:spTgt spid="13"/>
                                        </p:tgtEl>
                                        <p:attrNameLst>
                                          <p:attrName>fillcolor</p:attrName>
                                        </p:attrNameLst>
                                      </p:cBhvr>
                                      <p:to>
                                        <a:srgbClr val="FFC000"/>
                                      </p:to>
                                    </p:animClr>
                                    <p:set>
                                      <p:cBhvr>
                                        <p:cTn id="97" dur="500" fill="hold"/>
                                        <p:tgtEl>
                                          <p:spTgt spid="13"/>
                                        </p:tgtEl>
                                        <p:attrNameLst>
                                          <p:attrName>fill.type</p:attrName>
                                        </p:attrNameLst>
                                      </p:cBhvr>
                                      <p:to>
                                        <p:strVal val="solid"/>
                                      </p:to>
                                    </p:set>
                                    <p:set>
                                      <p:cBhvr>
                                        <p:cTn id="98" dur="500" fill="hold"/>
                                        <p:tgtEl>
                                          <p:spTgt spid="13"/>
                                        </p:tgtEl>
                                        <p:attrNameLst>
                                          <p:attrName>fill.on</p:attrName>
                                        </p:attrNameLst>
                                      </p:cBhvr>
                                      <p:to>
                                        <p:strVal val="true"/>
                                      </p:to>
                                    </p:se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nodeType="clickEffect">
                                  <p:stCondLst>
                                    <p:cond delay="0"/>
                                  </p:stCondLst>
                                  <p:childTnLst>
                                    <p:set>
                                      <p:cBhvr>
                                        <p:cTn id="102" dur="1" fill="hold">
                                          <p:stCondLst>
                                            <p:cond delay="0"/>
                                          </p:stCondLst>
                                        </p:cTn>
                                        <p:tgtEl>
                                          <p:spTgt spid="130"/>
                                        </p:tgtEl>
                                        <p:attrNameLst>
                                          <p:attrName>style.visibility</p:attrName>
                                        </p:attrNameLst>
                                      </p:cBhvr>
                                      <p:to>
                                        <p:strVal val="visible"/>
                                      </p:to>
                                    </p:set>
                                    <p:animEffect transition="in" filter="wipe(down)">
                                      <p:cBhvr>
                                        <p:cTn id="103" dur="500"/>
                                        <p:tgtEl>
                                          <p:spTgt spid="130"/>
                                        </p:tgtEl>
                                      </p:cBhvr>
                                    </p:animEffec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1031"/>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nodeType="clickEffect">
                                  <p:stCondLst>
                                    <p:cond delay="0"/>
                                  </p:stCondLst>
                                  <p:childTnLst>
                                    <p:set>
                                      <p:cBhvr>
                                        <p:cTn id="111" dur="1" fill="hold">
                                          <p:stCondLst>
                                            <p:cond delay="0"/>
                                          </p:stCondLst>
                                        </p:cTn>
                                        <p:tgtEl>
                                          <p:spTgt spid="120"/>
                                        </p:tgtEl>
                                        <p:attrNameLst>
                                          <p:attrName>style.visibility</p:attrName>
                                        </p:attrNameLst>
                                      </p:cBhvr>
                                      <p:to>
                                        <p:strVal val="visible"/>
                                      </p:to>
                                    </p:set>
                                    <p:animEffect transition="in" filter="wipe(down)">
                                      <p:cBhvr>
                                        <p:cTn id="112" dur="500"/>
                                        <p:tgtEl>
                                          <p:spTgt spid="120"/>
                                        </p:tgtEl>
                                      </p:cBhvr>
                                    </p:animEffect>
                                  </p:childTnLst>
                                </p:cTn>
                              </p:par>
                            </p:childTnLst>
                          </p:cTn>
                        </p:par>
                      </p:childTnLst>
                    </p:cTn>
                  </p:par>
                  <p:par>
                    <p:cTn id="113" fill="hold">
                      <p:stCondLst>
                        <p:cond delay="indefinite"/>
                      </p:stCondLst>
                      <p:childTnLst>
                        <p:par>
                          <p:cTn id="114" fill="hold">
                            <p:stCondLst>
                              <p:cond delay="0"/>
                            </p:stCondLst>
                            <p:childTnLst>
                              <p:par>
                                <p:cTn id="115" presetID="19" presetClass="emph" presetSubtype="0" fill="hold" grpId="0" nodeType="clickEffect">
                                  <p:stCondLst>
                                    <p:cond delay="0"/>
                                  </p:stCondLst>
                                  <p:childTnLst>
                                    <p:animClr clrSpc="rgb" dir="cw">
                                      <p:cBhvr override="childStyle">
                                        <p:cTn id="116" dur="500" fill="hold"/>
                                        <p:tgtEl>
                                          <p:spTgt spid="9"/>
                                        </p:tgtEl>
                                        <p:attrNameLst>
                                          <p:attrName>style.color</p:attrName>
                                        </p:attrNameLst>
                                      </p:cBhvr>
                                      <p:to>
                                        <a:srgbClr val="FFC000"/>
                                      </p:to>
                                    </p:animClr>
                                    <p:animClr clrSpc="rgb" dir="cw">
                                      <p:cBhvr>
                                        <p:cTn id="117" dur="500" fill="hold"/>
                                        <p:tgtEl>
                                          <p:spTgt spid="9"/>
                                        </p:tgtEl>
                                        <p:attrNameLst>
                                          <p:attrName>fillcolor</p:attrName>
                                        </p:attrNameLst>
                                      </p:cBhvr>
                                      <p:to>
                                        <a:srgbClr val="FFC000"/>
                                      </p:to>
                                    </p:animClr>
                                    <p:set>
                                      <p:cBhvr>
                                        <p:cTn id="118" dur="500" fill="hold"/>
                                        <p:tgtEl>
                                          <p:spTgt spid="9"/>
                                        </p:tgtEl>
                                        <p:attrNameLst>
                                          <p:attrName>fill.type</p:attrName>
                                        </p:attrNameLst>
                                      </p:cBhvr>
                                      <p:to>
                                        <p:strVal val="solid"/>
                                      </p:to>
                                    </p:set>
                                    <p:set>
                                      <p:cBhvr>
                                        <p:cTn id="119" dur="500" fill="hold"/>
                                        <p:tgtEl>
                                          <p:spTgt spid="9"/>
                                        </p:tgtEl>
                                        <p:attrNameLst>
                                          <p:attrName>fill.on</p:attrName>
                                        </p:attrNameLst>
                                      </p:cBhvr>
                                      <p:to>
                                        <p:strVal val="true"/>
                                      </p:to>
                                    </p:set>
                                  </p:childTnLst>
                                </p:cTn>
                              </p:par>
                            </p:childTnLst>
                          </p:cTn>
                        </p:par>
                      </p:childTnLst>
                    </p:cTn>
                  </p:par>
                  <p:par>
                    <p:cTn id="120" fill="hold">
                      <p:stCondLst>
                        <p:cond delay="indefinite"/>
                      </p:stCondLst>
                      <p:childTnLst>
                        <p:par>
                          <p:cTn id="121" fill="hold">
                            <p:stCondLst>
                              <p:cond delay="0"/>
                            </p:stCondLst>
                            <p:childTnLst>
                              <p:par>
                                <p:cTn id="122" presetID="22" presetClass="entr" presetSubtype="4" fill="hold" nodeType="clickEffect">
                                  <p:stCondLst>
                                    <p:cond delay="0"/>
                                  </p:stCondLst>
                                  <p:childTnLst>
                                    <p:set>
                                      <p:cBhvr>
                                        <p:cTn id="123" dur="1" fill="hold">
                                          <p:stCondLst>
                                            <p:cond delay="0"/>
                                          </p:stCondLst>
                                        </p:cTn>
                                        <p:tgtEl>
                                          <p:spTgt spid="133"/>
                                        </p:tgtEl>
                                        <p:attrNameLst>
                                          <p:attrName>style.visibility</p:attrName>
                                        </p:attrNameLst>
                                      </p:cBhvr>
                                      <p:to>
                                        <p:strVal val="visible"/>
                                      </p:to>
                                    </p:set>
                                    <p:animEffect transition="in" filter="wipe(down)">
                                      <p:cBhvr>
                                        <p:cTn id="124" dur="500"/>
                                        <p:tgtEl>
                                          <p:spTgt spid="133"/>
                                        </p:tgtEl>
                                      </p:cBhvr>
                                    </p:animEffec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1025"/>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1033"/>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40"/>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39"/>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38"/>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37"/>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034"/>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136"/>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1029"/>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10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2" grpId="0" animBg="1"/>
      <p:bldP spid="13" grpId="0" animBg="1"/>
      <p:bldP spid="61" grpId="0"/>
      <p:bldP spid="62" grpId="0"/>
      <p:bldP spid="63" grpId="0"/>
      <p:bldP spid="1024" grpId="0"/>
      <p:bldP spid="1025" grpId="0"/>
      <p:bldP spid="1027" grpId="0"/>
      <p:bldP spid="1028" grpId="0"/>
      <p:bldP spid="1029" grpId="0"/>
      <p:bldP spid="1030" grpId="0"/>
      <p:bldP spid="1031" grpId="0"/>
      <p:bldP spid="1032" grpId="0"/>
      <p:bldP spid="1033" grpId="0"/>
      <p:bldP spid="1034" grpId="0"/>
      <p:bldP spid="136" grpId="0"/>
      <p:bldP spid="137" grpId="0"/>
      <p:bldP spid="138" grpId="0"/>
      <p:bldP spid="139" grpId="0"/>
      <p:bldP spid="14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383346163"/>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8AB1C761-9FE2-4952-8BCD-2D639D168F1E}" type="slidenum">
              <a:rPr lang="en-US" smtClean="0"/>
              <a:t>19</a:t>
            </a:fld>
            <a:endParaRPr lang="en-US"/>
          </a:p>
        </p:txBody>
      </p:sp>
      <p:sp>
        <p:nvSpPr>
          <p:cNvPr id="5"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dirty="0" smtClean="0"/>
              <a:t>DB: </a:t>
            </a:r>
            <a:r>
              <a:rPr lang="en-US" sz="3600" dirty="0" err="1" smtClean="0"/>
              <a:t>PostgreSQL</a:t>
            </a:r>
            <a:endParaRPr lang="en-US" sz="3600" dirty="0"/>
          </a:p>
        </p:txBody>
      </p:sp>
    </p:spTree>
    <p:extLst>
      <p:ext uri="{BB962C8B-B14F-4D97-AF65-F5344CB8AC3E}">
        <p14:creationId xmlns:p14="http://schemas.microsoft.com/office/powerpoint/2010/main" val="29009427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 name="Content Placeholder 1047"/>
          <p:cNvSpPr>
            <a:spLocks noGrp="1"/>
          </p:cNvSpPr>
          <p:nvPr>
            <p:ph idx="1"/>
          </p:nvPr>
        </p:nvSpPr>
        <p:spPr>
          <a:xfrm>
            <a:off x="455586" y="1253673"/>
            <a:ext cx="8229600" cy="4525963"/>
          </a:xfrm>
        </p:spPr>
        <p:txBody>
          <a:bodyPr>
            <a:normAutofit/>
          </a:bodyPr>
          <a:lstStyle/>
          <a:p>
            <a:r>
              <a:rPr lang="en-US" sz="2400" dirty="0" smtClean="0"/>
              <a:t>Durability</a:t>
            </a:r>
          </a:p>
          <a:p>
            <a:r>
              <a:rPr lang="en-US" sz="2400" dirty="0" smtClean="0"/>
              <a:t>Access Latencies</a:t>
            </a:r>
          </a:p>
          <a:p>
            <a:r>
              <a:rPr lang="en-US" sz="2400" dirty="0" smtClean="0"/>
              <a:t>Typically asynchronous</a:t>
            </a:r>
            <a:endParaRPr lang="en-US" sz="2400" dirty="0"/>
          </a:p>
        </p:txBody>
      </p:sp>
      <p:sp>
        <p:nvSpPr>
          <p:cNvPr id="8" name="Freeform 7"/>
          <p:cNvSpPr>
            <a:spLocks/>
          </p:cNvSpPr>
          <p:nvPr/>
        </p:nvSpPr>
        <p:spPr bwMode="auto">
          <a:xfrm>
            <a:off x="5542077" y="4391372"/>
            <a:ext cx="876663" cy="485892"/>
          </a:xfrm>
          <a:custGeom>
            <a:avLst/>
            <a:gdLst/>
            <a:ahLst/>
            <a:cxnLst>
              <a:cxn ang="0">
                <a:pos x="630" y="82"/>
              </a:cxn>
              <a:cxn ang="0">
                <a:pos x="616" y="40"/>
              </a:cxn>
              <a:cxn ang="0">
                <a:pos x="592" y="24"/>
              </a:cxn>
              <a:cxn ang="0">
                <a:pos x="502" y="36"/>
              </a:cxn>
              <a:cxn ang="0">
                <a:pos x="396" y="0"/>
              </a:cxn>
              <a:cxn ang="0">
                <a:pos x="400" y="12"/>
              </a:cxn>
              <a:cxn ang="0">
                <a:pos x="360" y="52"/>
              </a:cxn>
              <a:cxn ang="0">
                <a:pos x="310" y="162"/>
              </a:cxn>
              <a:cxn ang="0">
                <a:pos x="280" y="148"/>
              </a:cxn>
              <a:cxn ang="0">
                <a:pos x="200" y="204"/>
              </a:cxn>
              <a:cxn ang="0">
                <a:pos x="176" y="188"/>
              </a:cxn>
              <a:cxn ang="0">
                <a:pos x="122" y="232"/>
              </a:cxn>
              <a:cxn ang="0">
                <a:pos x="122" y="228"/>
              </a:cxn>
              <a:cxn ang="0">
                <a:pos x="176" y="184"/>
              </a:cxn>
              <a:cxn ang="0">
                <a:pos x="122" y="224"/>
              </a:cxn>
              <a:cxn ang="0">
                <a:pos x="118" y="256"/>
              </a:cxn>
              <a:cxn ang="0">
                <a:pos x="76" y="312"/>
              </a:cxn>
              <a:cxn ang="0">
                <a:pos x="26" y="286"/>
              </a:cxn>
              <a:cxn ang="0">
                <a:pos x="4" y="330"/>
              </a:cxn>
              <a:cxn ang="0">
                <a:pos x="0" y="322"/>
              </a:cxn>
              <a:cxn ang="0">
                <a:pos x="6" y="378"/>
              </a:cxn>
              <a:cxn ang="0">
                <a:pos x="26" y="376"/>
              </a:cxn>
              <a:cxn ang="0">
                <a:pos x="306" y="330"/>
              </a:cxn>
              <a:cxn ang="0">
                <a:pos x="568" y="276"/>
              </a:cxn>
              <a:cxn ang="0">
                <a:pos x="632" y="202"/>
              </a:cxn>
              <a:cxn ang="0">
                <a:pos x="682" y="104"/>
              </a:cxn>
              <a:cxn ang="0">
                <a:pos x="630" y="82"/>
              </a:cxn>
            </a:cxnLst>
            <a:rect l="0" t="0" r="r" b="b"/>
            <a:pathLst>
              <a:path w="682" h="378">
                <a:moveTo>
                  <a:pt x="630" y="82"/>
                </a:moveTo>
                <a:lnTo>
                  <a:pt x="616" y="40"/>
                </a:lnTo>
                <a:lnTo>
                  <a:pt x="592" y="24"/>
                </a:lnTo>
                <a:lnTo>
                  <a:pt x="502" y="36"/>
                </a:lnTo>
                <a:lnTo>
                  <a:pt x="396" y="0"/>
                </a:lnTo>
                <a:lnTo>
                  <a:pt x="400" y="12"/>
                </a:lnTo>
                <a:lnTo>
                  <a:pt x="360" y="52"/>
                </a:lnTo>
                <a:lnTo>
                  <a:pt x="310" y="162"/>
                </a:lnTo>
                <a:lnTo>
                  <a:pt x="280" y="148"/>
                </a:lnTo>
                <a:lnTo>
                  <a:pt x="200" y="204"/>
                </a:lnTo>
                <a:lnTo>
                  <a:pt x="176" y="188"/>
                </a:lnTo>
                <a:lnTo>
                  <a:pt x="122" y="232"/>
                </a:lnTo>
                <a:lnTo>
                  <a:pt x="122" y="228"/>
                </a:lnTo>
                <a:lnTo>
                  <a:pt x="176" y="184"/>
                </a:lnTo>
                <a:lnTo>
                  <a:pt x="122" y="224"/>
                </a:lnTo>
                <a:lnTo>
                  <a:pt x="118" y="256"/>
                </a:lnTo>
                <a:lnTo>
                  <a:pt x="76" y="312"/>
                </a:lnTo>
                <a:lnTo>
                  <a:pt x="26" y="286"/>
                </a:lnTo>
                <a:lnTo>
                  <a:pt x="4" y="330"/>
                </a:lnTo>
                <a:lnTo>
                  <a:pt x="0" y="322"/>
                </a:lnTo>
                <a:lnTo>
                  <a:pt x="6" y="378"/>
                </a:lnTo>
                <a:lnTo>
                  <a:pt x="26" y="376"/>
                </a:lnTo>
                <a:lnTo>
                  <a:pt x="306" y="330"/>
                </a:lnTo>
                <a:lnTo>
                  <a:pt x="568" y="276"/>
                </a:lnTo>
                <a:lnTo>
                  <a:pt x="632" y="202"/>
                </a:lnTo>
                <a:lnTo>
                  <a:pt x="682" y="104"/>
                </a:lnTo>
                <a:lnTo>
                  <a:pt x="630" y="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 name="Freeform 8"/>
          <p:cNvSpPr>
            <a:spLocks/>
          </p:cNvSpPr>
          <p:nvPr/>
        </p:nvSpPr>
        <p:spPr bwMode="auto">
          <a:xfrm>
            <a:off x="4803333" y="4343433"/>
            <a:ext cx="755833" cy="655569"/>
          </a:xfrm>
          <a:custGeom>
            <a:avLst/>
            <a:gdLst/>
            <a:ahLst/>
            <a:cxnLst>
              <a:cxn ang="0">
                <a:pos x="556" y="278"/>
              </a:cxn>
              <a:cxn ang="0">
                <a:pos x="476" y="220"/>
              </a:cxn>
              <a:cxn ang="0">
                <a:pos x="476" y="140"/>
              </a:cxn>
              <a:cxn ang="0">
                <a:pos x="444" y="140"/>
              </a:cxn>
              <a:cxn ang="0">
                <a:pos x="346" y="14"/>
              </a:cxn>
              <a:cxn ang="0">
                <a:pos x="346" y="0"/>
              </a:cxn>
              <a:cxn ang="0">
                <a:pos x="0" y="8"/>
              </a:cxn>
              <a:cxn ang="0">
                <a:pos x="22" y="70"/>
              </a:cxn>
              <a:cxn ang="0">
                <a:pos x="68" y="70"/>
              </a:cxn>
              <a:cxn ang="0">
                <a:pos x="50" y="136"/>
              </a:cxn>
              <a:cxn ang="0">
                <a:pos x="104" y="160"/>
              </a:cxn>
              <a:cxn ang="0">
                <a:pos x="132" y="470"/>
              </a:cxn>
              <a:cxn ang="0">
                <a:pos x="522" y="462"/>
              </a:cxn>
              <a:cxn ang="0">
                <a:pos x="506" y="510"/>
              </a:cxn>
              <a:cxn ang="0">
                <a:pos x="586" y="504"/>
              </a:cxn>
              <a:cxn ang="0">
                <a:pos x="586" y="410"/>
              </a:cxn>
              <a:cxn ang="0">
                <a:pos x="588" y="408"/>
              </a:cxn>
              <a:cxn ang="0">
                <a:pos x="582" y="352"/>
              </a:cxn>
              <a:cxn ang="0">
                <a:pos x="556" y="278"/>
              </a:cxn>
            </a:cxnLst>
            <a:rect l="0" t="0" r="r" b="b"/>
            <a:pathLst>
              <a:path w="588" h="510">
                <a:moveTo>
                  <a:pt x="556" y="278"/>
                </a:moveTo>
                <a:lnTo>
                  <a:pt x="476" y="220"/>
                </a:lnTo>
                <a:lnTo>
                  <a:pt x="476" y="140"/>
                </a:lnTo>
                <a:lnTo>
                  <a:pt x="444" y="140"/>
                </a:lnTo>
                <a:lnTo>
                  <a:pt x="346" y="14"/>
                </a:lnTo>
                <a:lnTo>
                  <a:pt x="346" y="0"/>
                </a:lnTo>
                <a:lnTo>
                  <a:pt x="0" y="8"/>
                </a:lnTo>
                <a:lnTo>
                  <a:pt x="22" y="70"/>
                </a:lnTo>
                <a:lnTo>
                  <a:pt x="68" y="70"/>
                </a:lnTo>
                <a:lnTo>
                  <a:pt x="50" y="136"/>
                </a:lnTo>
                <a:lnTo>
                  <a:pt x="104" y="160"/>
                </a:lnTo>
                <a:lnTo>
                  <a:pt x="132" y="470"/>
                </a:lnTo>
                <a:lnTo>
                  <a:pt x="522" y="462"/>
                </a:lnTo>
                <a:lnTo>
                  <a:pt x="506" y="510"/>
                </a:lnTo>
                <a:lnTo>
                  <a:pt x="586" y="504"/>
                </a:lnTo>
                <a:lnTo>
                  <a:pt x="586" y="410"/>
                </a:lnTo>
                <a:lnTo>
                  <a:pt x="588" y="408"/>
                </a:lnTo>
                <a:lnTo>
                  <a:pt x="582" y="352"/>
                </a:lnTo>
                <a:lnTo>
                  <a:pt x="556" y="27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 name="Freeform 9"/>
          <p:cNvSpPr>
            <a:spLocks/>
          </p:cNvSpPr>
          <p:nvPr/>
        </p:nvSpPr>
        <p:spPr bwMode="auto">
          <a:xfrm>
            <a:off x="4992066" y="3252497"/>
            <a:ext cx="646996" cy="751772"/>
          </a:xfrm>
          <a:custGeom>
            <a:avLst/>
            <a:gdLst/>
            <a:ahLst/>
            <a:cxnLst>
              <a:cxn ang="0">
                <a:pos x="404" y="538"/>
              </a:cxn>
              <a:cxn ang="0">
                <a:pos x="490" y="542"/>
              </a:cxn>
              <a:cxn ang="0">
                <a:pos x="464" y="400"/>
              </a:cxn>
              <a:cxn ang="0">
                <a:pos x="494" y="172"/>
              </a:cxn>
              <a:cxn ang="0">
                <a:pos x="446" y="160"/>
              </a:cxn>
              <a:cxn ang="0">
                <a:pos x="414" y="160"/>
              </a:cxn>
              <a:cxn ang="0">
                <a:pos x="404" y="122"/>
              </a:cxn>
              <a:cxn ang="0">
                <a:pos x="196" y="96"/>
              </a:cxn>
              <a:cxn ang="0">
                <a:pos x="174" y="38"/>
              </a:cxn>
              <a:cxn ang="0">
                <a:pos x="146" y="38"/>
              </a:cxn>
              <a:cxn ang="0">
                <a:pos x="146" y="0"/>
              </a:cxn>
              <a:cxn ang="0">
                <a:pos x="78" y="24"/>
              </a:cxn>
              <a:cxn ang="0">
                <a:pos x="36" y="116"/>
              </a:cxn>
              <a:cxn ang="0">
                <a:pos x="0" y="158"/>
              </a:cxn>
              <a:cxn ang="0">
                <a:pos x="28" y="292"/>
              </a:cxn>
              <a:cxn ang="0">
                <a:pos x="166" y="374"/>
              </a:cxn>
              <a:cxn ang="0">
                <a:pos x="194" y="508"/>
              </a:cxn>
              <a:cxn ang="0">
                <a:pos x="264" y="574"/>
              </a:cxn>
              <a:cxn ang="0">
                <a:pos x="352" y="568"/>
              </a:cxn>
              <a:cxn ang="0">
                <a:pos x="404" y="538"/>
              </a:cxn>
            </a:cxnLst>
            <a:rect l="0" t="0" r="r" b="b"/>
            <a:pathLst>
              <a:path w="494" h="574">
                <a:moveTo>
                  <a:pt x="404" y="538"/>
                </a:moveTo>
                <a:lnTo>
                  <a:pt x="490" y="542"/>
                </a:lnTo>
                <a:lnTo>
                  <a:pt x="464" y="400"/>
                </a:lnTo>
                <a:lnTo>
                  <a:pt x="494" y="172"/>
                </a:lnTo>
                <a:lnTo>
                  <a:pt x="446" y="160"/>
                </a:lnTo>
                <a:lnTo>
                  <a:pt x="414" y="160"/>
                </a:lnTo>
                <a:lnTo>
                  <a:pt x="404" y="122"/>
                </a:lnTo>
                <a:lnTo>
                  <a:pt x="196" y="96"/>
                </a:lnTo>
                <a:lnTo>
                  <a:pt x="174" y="38"/>
                </a:lnTo>
                <a:lnTo>
                  <a:pt x="146" y="38"/>
                </a:lnTo>
                <a:lnTo>
                  <a:pt x="146" y="0"/>
                </a:lnTo>
                <a:lnTo>
                  <a:pt x="78" y="24"/>
                </a:lnTo>
                <a:lnTo>
                  <a:pt x="36" y="116"/>
                </a:lnTo>
                <a:lnTo>
                  <a:pt x="0" y="158"/>
                </a:lnTo>
                <a:lnTo>
                  <a:pt x="28" y="292"/>
                </a:lnTo>
                <a:lnTo>
                  <a:pt x="166" y="374"/>
                </a:lnTo>
                <a:lnTo>
                  <a:pt x="194" y="508"/>
                </a:lnTo>
                <a:lnTo>
                  <a:pt x="264" y="574"/>
                </a:lnTo>
                <a:lnTo>
                  <a:pt x="352" y="568"/>
                </a:lnTo>
                <a:lnTo>
                  <a:pt x="404" y="53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dirty="0">
              <a:solidFill>
                <a:schemeClr val="bg1"/>
              </a:solidFill>
              <a:ea typeface="ＭＳ Ｐゴシック" pitchFamily="-97" charset="-128"/>
              <a:cs typeface="+mn-cs"/>
            </a:endParaRPr>
          </a:p>
        </p:txBody>
      </p:sp>
      <p:sp>
        <p:nvSpPr>
          <p:cNvPr id="11" name="Freeform 10"/>
          <p:cNvSpPr>
            <a:spLocks/>
          </p:cNvSpPr>
          <p:nvPr/>
        </p:nvSpPr>
        <p:spPr bwMode="auto">
          <a:xfrm>
            <a:off x="5246149" y="3957119"/>
            <a:ext cx="492450" cy="861788"/>
          </a:xfrm>
          <a:custGeom>
            <a:avLst/>
            <a:gdLst/>
            <a:ahLst/>
            <a:cxnLst>
              <a:cxn ang="0">
                <a:pos x="336" y="64"/>
              </a:cxn>
              <a:cxn ang="0">
                <a:pos x="300" y="26"/>
              </a:cxn>
              <a:cxn ang="0">
                <a:pos x="296" y="4"/>
              </a:cxn>
              <a:cxn ang="0">
                <a:pos x="210" y="0"/>
              </a:cxn>
              <a:cxn ang="0">
                <a:pos x="158" y="30"/>
              </a:cxn>
              <a:cxn ang="0">
                <a:pos x="70" y="36"/>
              </a:cxn>
              <a:cxn ang="0">
                <a:pos x="78" y="96"/>
              </a:cxn>
              <a:cxn ang="0">
                <a:pos x="22" y="162"/>
              </a:cxn>
              <a:cxn ang="0">
                <a:pos x="42" y="202"/>
              </a:cxn>
              <a:cxn ang="0">
                <a:pos x="0" y="272"/>
              </a:cxn>
              <a:cxn ang="0">
                <a:pos x="0" y="320"/>
              </a:cxn>
              <a:cxn ang="0">
                <a:pos x="96" y="442"/>
              </a:cxn>
              <a:cxn ang="0">
                <a:pos x="130" y="442"/>
              </a:cxn>
              <a:cxn ang="0">
                <a:pos x="130" y="526"/>
              </a:cxn>
              <a:cxn ang="0">
                <a:pos x="208" y="580"/>
              </a:cxn>
              <a:cxn ang="0">
                <a:pos x="236" y="658"/>
              </a:cxn>
              <a:cxn ang="0">
                <a:pos x="258" y="616"/>
              </a:cxn>
              <a:cxn ang="0">
                <a:pos x="308" y="644"/>
              </a:cxn>
              <a:cxn ang="0">
                <a:pos x="348" y="592"/>
              </a:cxn>
              <a:cxn ang="0">
                <a:pos x="356" y="510"/>
              </a:cxn>
              <a:cxn ang="0">
                <a:pos x="376" y="428"/>
              </a:cxn>
              <a:cxn ang="0">
                <a:pos x="336" y="64"/>
              </a:cxn>
            </a:cxnLst>
            <a:rect l="0" t="0" r="r" b="b"/>
            <a:pathLst>
              <a:path w="376" h="658">
                <a:moveTo>
                  <a:pt x="336" y="64"/>
                </a:moveTo>
                <a:lnTo>
                  <a:pt x="300" y="26"/>
                </a:lnTo>
                <a:lnTo>
                  <a:pt x="296" y="4"/>
                </a:lnTo>
                <a:lnTo>
                  <a:pt x="210" y="0"/>
                </a:lnTo>
                <a:lnTo>
                  <a:pt x="158" y="30"/>
                </a:lnTo>
                <a:lnTo>
                  <a:pt x="70" y="36"/>
                </a:lnTo>
                <a:lnTo>
                  <a:pt x="78" y="96"/>
                </a:lnTo>
                <a:lnTo>
                  <a:pt x="22" y="162"/>
                </a:lnTo>
                <a:lnTo>
                  <a:pt x="42" y="202"/>
                </a:lnTo>
                <a:lnTo>
                  <a:pt x="0" y="272"/>
                </a:lnTo>
                <a:lnTo>
                  <a:pt x="0" y="320"/>
                </a:lnTo>
                <a:lnTo>
                  <a:pt x="96" y="442"/>
                </a:lnTo>
                <a:lnTo>
                  <a:pt x="130" y="442"/>
                </a:lnTo>
                <a:lnTo>
                  <a:pt x="130" y="526"/>
                </a:lnTo>
                <a:lnTo>
                  <a:pt x="208" y="580"/>
                </a:lnTo>
                <a:lnTo>
                  <a:pt x="236" y="658"/>
                </a:lnTo>
                <a:lnTo>
                  <a:pt x="258" y="616"/>
                </a:lnTo>
                <a:lnTo>
                  <a:pt x="308" y="644"/>
                </a:lnTo>
                <a:lnTo>
                  <a:pt x="348" y="592"/>
                </a:lnTo>
                <a:lnTo>
                  <a:pt x="356" y="510"/>
                </a:lnTo>
                <a:lnTo>
                  <a:pt x="376" y="428"/>
                </a:lnTo>
                <a:lnTo>
                  <a:pt x="336" y="6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 name="Freeform 11"/>
          <p:cNvSpPr>
            <a:spLocks/>
          </p:cNvSpPr>
          <p:nvPr/>
        </p:nvSpPr>
        <p:spPr bwMode="auto">
          <a:xfrm>
            <a:off x="7048358" y="3137299"/>
            <a:ext cx="128559" cy="491097"/>
          </a:xfrm>
          <a:custGeom>
            <a:avLst/>
            <a:gdLst/>
            <a:ahLst/>
            <a:cxnLst>
              <a:cxn ang="0">
                <a:pos x="0" y="0"/>
              </a:cxn>
              <a:cxn ang="0">
                <a:pos x="86" y="312"/>
              </a:cxn>
              <a:cxn ang="0">
                <a:pos x="100" y="382"/>
              </a:cxn>
              <a:cxn ang="0">
                <a:pos x="94" y="324"/>
              </a:cxn>
              <a:cxn ang="0">
                <a:pos x="30" y="98"/>
              </a:cxn>
              <a:cxn ang="0">
                <a:pos x="0" y="0"/>
              </a:cxn>
            </a:cxnLst>
            <a:rect l="0" t="0" r="r" b="b"/>
            <a:pathLst>
              <a:path w="100" h="382">
                <a:moveTo>
                  <a:pt x="0" y="0"/>
                </a:moveTo>
                <a:lnTo>
                  <a:pt x="86" y="312"/>
                </a:lnTo>
                <a:lnTo>
                  <a:pt x="100" y="382"/>
                </a:lnTo>
                <a:lnTo>
                  <a:pt x="94" y="324"/>
                </a:lnTo>
                <a:lnTo>
                  <a:pt x="30" y="98"/>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 name="Freeform 12"/>
          <p:cNvSpPr>
            <a:spLocks/>
          </p:cNvSpPr>
          <p:nvPr/>
        </p:nvSpPr>
        <p:spPr bwMode="auto">
          <a:xfrm>
            <a:off x="6480125" y="3093589"/>
            <a:ext cx="771357" cy="701935"/>
          </a:xfrm>
          <a:custGeom>
            <a:avLst/>
            <a:gdLst/>
            <a:ahLst/>
            <a:cxnLst>
              <a:cxn ang="0">
                <a:pos x="546" y="442"/>
              </a:cxn>
              <a:cxn ang="0">
                <a:pos x="542" y="416"/>
              </a:cxn>
              <a:cxn ang="0">
                <a:pos x="528" y="346"/>
              </a:cxn>
              <a:cxn ang="0">
                <a:pos x="442" y="34"/>
              </a:cxn>
              <a:cxn ang="0">
                <a:pos x="434" y="0"/>
              </a:cxn>
              <a:cxn ang="0">
                <a:pos x="434" y="0"/>
              </a:cxn>
              <a:cxn ang="0">
                <a:pos x="434" y="0"/>
              </a:cxn>
              <a:cxn ang="0">
                <a:pos x="308" y="48"/>
              </a:cxn>
              <a:cxn ang="0">
                <a:pos x="238" y="208"/>
              </a:cxn>
              <a:cxn ang="0">
                <a:pos x="246" y="234"/>
              </a:cxn>
              <a:cxn ang="0">
                <a:pos x="216" y="290"/>
              </a:cxn>
              <a:cxn ang="0">
                <a:pos x="84" y="318"/>
              </a:cxn>
              <a:cxn ang="0">
                <a:pos x="46" y="398"/>
              </a:cxn>
              <a:cxn ang="0">
                <a:pos x="58" y="426"/>
              </a:cxn>
              <a:cxn ang="0">
                <a:pos x="0" y="494"/>
              </a:cxn>
              <a:cxn ang="0">
                <a:pos x="16" y="546"/>
              </a:cxn>
              <a:cxn ang="0">
                <a:pos x="380" y="426"/>
              </a:cxn>
              <a:cxn ang="0">
                <a:pos x="456" y="492"/>
              </a:cxn>
              <a:cxn ang="0">
                <a:pos x="478" y="498"/>
              </a:cxn>
              <a:cxn ang="0">
                <a:pos x="588" y="522"/>
              </a:cxn>
              <a:cxn ang="0">
                <a:pos x="600" y="496"/>
              </a:cxn>
              <a:cxn ang="0">
                <a:pos x="594" y="490"/>
              </a:cxn>
              <a:cxn ang="0">
                <a:pos x="546" y="442"/>
              </a:cxn>
            </a:cxnLst>
            <a:rect l="0" t="0" r="r" b="b"/>
            <a:pathLst>
              <a:path w="600" h="546">
                <a:moveTo>
                  <a:pt x="546" y="442"/>
                </a:moveTo>
                <a:lnTo>
                  <a:pt x="542" y="416"/>
                </a:lnTo>
                <a:lnTo>
                  <a:pt x="528" y="346"/>
                </a:lnTo>
                <a:lnTo>
                  <a:pt x="442" y="34"/>
                </a:lnTo>
                <a:lnTo>
                  <a:pt x="434" y="0"/>
                </a:lnTo>
                <a:lnTo>
                  <a:pt x="434" y="0"/>
                </a:lnTo>
                <a:lnTo>
                  <a:pt x="434" y="0"/>
                </a:lnTo>
                <a:lnTo>
                  <a:pt x="308" y="48"/>
                </a:lnTo>
                <a:lnTo>
                  <a:pt x="238" y="208"/>
                </a:lnTo>
                <a:lnTo>
                  <a:pt x="246" y="234"/>
                </a:lnTo>
                <a:lnTo>
                  <a:pt x="216" y="290"/>
                </a:lnTo>
                <a:lnTo>
                  <a:pt x="84" y="318"/>
                </a:lnTo>
                <a:lnTo>
                  <a:pt x="46" y="398"/>
                </a:lnTo>
                <a:lnTo>
                  <a:pt x="58" y="426"/>
                </a:lnTo>
                <a:lnTo>
                  <a:pt x="0" y="494"/>
                </a:lnTo>
                <a:lnTo>
                  <a:pt x="16" y="546"/>
                </a:lnTo>
                <a:lnTo>
                  <a:pt x="380" y="426"/>
                </a:lnTo>
                <a:lnTo>
                  <a:pt x="456" y="492"/>
                </a:lnTo>
                <a:lnTo>
                  <a:pt x="478" y="498"/>
                </a:lnTo>
                <a:lnTo>
                  <a:pt x="588" y="522"/>
                </a:lnTo>
                <a:lnTo>
                  <a:pt x="600" y="496"/>
                </a:lnTo>
                <a:lnTo>
                  <a:pt x="594" y="490"/>
                </a:lnTo>
                <a:lnTo>
                  <a:pt x="546" y="4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 name="Freeform 13"/>
          <p:cNvSpPr>
            <a:spLocks/>
          </p:cNvSpPr>
          <p:nvPr/>
        </p:nvSpPr>
        <p:spPr bwMode="auto">
          <a:xfrm>
            <a:off x="7372328" y="3271001"/>
            <a:ext cx="51424" cy="35996"/>
          </a:xfrm>
          <a:custGeom>
            <a:avLst/>
            <a:gdLst/>
            <a:ahLst/>
            <a:cxnLst>
              <a:cxn ang="0">
                <a:pos x="40" y="28"/>
              </a:cxn>
              <a:cxn ang="0">
                <a:pos x="40" y="24"/>
              </a:cxn>
              <a:cxn ang="0">
                <a:pos x="0" y="0"/>
              </a:cxn>
              <a:cxn ang="0">
                <a:pos x="40" y="28"/>
              </a:cxn>
            </a:cxnLst>
            <a:rect l="0" t="0" r="r" b="b"/>
            <a:pathLst>
              <a:path w="40" h="28">
                <a:moveTo>
                  <a:pt x="40" y="28"/>
                </a:moveTo>
                <a:lnTo>
                  <a:pt x="40" y="24"/>
                </a:lnTo>
                <a:lnTo>
                  <a:pt x="0" y="0"/>
                </a:lnTo>
                <a:lnTo>
                  <a:pt x="40" y="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 name="Freeform 14"/>
          <p:cNvSpPr>
            <a:spLocks/>
          </p:cNvSpPr>
          <p:nvPr/>
        </p:nvSpPr>
        <p:spPr bwMode="auto">
          <a:xfrm>
            <a:off x="7210343" y="2530499"/>
            <a:ext cx="480812" cy="771357"/>
          </a:xfrm>
          <a:custGeom>
            <a:avLst/>
            <a:gdLst/>
            <a:ahLst/>
            <a:cxnLst>
              <a:cxn ang="0">
                <a:pos x="284" y="228"/>
              </a:cxn>
              <a:cxn ang="0">
                <a:pos x="244" y="202"/>
              </a:cxn>
              <a:cxn ang="0">
                <a:pos x="136" y="0"/>
              </a:cxn>
              <a:cxn ang="0">
                <a:pos x="84" y="68"/>
              </a:cxn>
              <a:cxn ang="0">
                <a:pos x="46" y="54"/>
              </a:cxn>
              <a:cxn ang="0">
                <a:pos x="46" y="228"/>
              </a:cxn>
              <a:cxn ang="0">
                <a:pos x="0" y="356"/>
              </a:cxn>
              <a:cxn ang="0">
                <a:pos x="126" y="576"/>
              </a:cxn>
              <a:cxn ang="0">
                <a:pos x="166" y="600"/>
              </a:cxn>
              <a:cxn ang="0">
                <a:pos x="166" y="540"/>
              </a:cxn>
              <a:cxn ang="0">
                <a:pos x="244" y="404"/>
              </a:cxn>
              <a:cxn ang="0">
                <a:pos x="294" y="378"/>
              </a:cxn>
              <a:cxn ang="0">
                <a:pos x="294" y="336"/>
              </a:cxn>
              <a:cxn ang="0">
                <a:pos x="374" y="202"/>
              </a:cxn>
              <a:cxn ang="0">
                <a:pos x="284" y="228"/>
              </a:cxn>
            </a:cxnLst>
            <a:rect l="0" t="0" r="r" b="b"/>
            <a:pathLst>
              <a:path w="374" h="600">
                <a:moveTo>
                  <a:pt x="284" y="228"/>
                </a:moveTo>
                <a:lnTo>
                  <a:pt x="244" y="202"/>
                </a:lnTo>
                <a:lnTo>
                  <a:pt x="136" y="0"/>
                </a:lnTo>
                <a:lnTo>
                  <a:pt x="84" y="68"/>
                </a:lnTo>
                <a:lnTo>
                  <a:pt x="46" y="54"/>
                </a:lnTo>
                <a:lnTo>
                  <a:pt x="46" y="228"/>
                </a:lnTo>
                <a:lnTo>
                  <a:pt x="0" y="356"/>
                </a:lnTo>
                <a:lnTo>
                  <a:pt x="126" y="576"/>
                </a:lnTo>
                <a:lnTo>
                  <a:pt x="166" y="600"/>
                </a:lnTo>
                <a:lnTo>
                  <a:pt x="166" y="540"/>
                </a:lnTo>
                <a:lnTo>
                  <a:pt x="244" y="404"/>
                </a:lnTo>
                <a:lnTo>
                  <a:pt x="294" y="378"/>
                </a:lnTo>
                <a:lnTo>
                  <a:pt x="294" y="336"/>
                </a:lnTo>
                <a:lnTo>
                  <a:pt x="374" y="202"/>
                </a:lnTo>
                <a:lnTo>
                  <a:pt x="284" y="2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 name="Freeform 15"/>
          <p:cNvSpPr>
            <a:spLocks/>
          </p:cNvSpPr>
          <p:nvPr/>
        </p:nvSpPr>
        <p:spPr bwMode="auto">
          <a:xfrm>
            <a:off x="7040644" y="3039594"/>
            <a:ext cx="151701" cy="434531"/>
          </a:xfrm>
          <a:custGeom>
            <a:avLst/>
            <a:gdLst/>
            <a:ahLst/>
            <a:cxnLst>
              <a:cxn ang="0">
                <a:pos x="110" y="84"/>
              </a:cxn>
              <a:cxn ang="0">
                <a:pos x="110" y="84"/>
              </a:cxn>
              <a:cxn ang="0">
                <a:pos x="112" y="64"/>
              </a:cxn>
              <a:cxn ang="0">
                <a:pos x="112" y="42"/>
              </a:cxn>
              <a:cxn ang="0">
                <a:pos x="110" y="20"/>
              </a:cxn>
              <a:cxn ang="0">
                <a:pos x="106" y="0"/>
              </a:cxn>
              <a:cxn ang="0">
                <a:pos x="0" y="40"/>
              </a:cxn>
              <a:cxn ang="0">
                <a:pos x="0" y="42"/>
              </a:cxn>
              <a:cxn ang="0">
                <a:pos x="2" y="42"/>
              </a:cxn>
              <a:cxn ang="0">
                <a:pos x="40" y="174"/>
              </a:cxn>
              <a:cxn ang="0">
                <a:pos x="80" y="318"/>
              </a:cxn>
              <a:cxn ang="0">
                <a:pos x="86" y="338"/>
              </a:cxn>
              <a:cxn ang="0">
                <a:pos x="86" y="338"/>
              </a:cxn>
              <a:cxn ang="0">
                <a:pos x="118" y="330"/>
              </a:cxn>
              <a:cxn ang="0">
                <a:pos x="118" y="330"/>
              </a:cxn>
              <a:cxn ang="0">
                <a:pos x="110" y="302"/>
              </a:cxn>
              <a:cxn ang="0">
                <a:pos x="106" y="270"/>
              </a:cxn>
              <a:cxn ang="0">
                <a:pos x="104" y="234"/>
              </a:cxn>
              <a:cxn ang="0">
                <a:pos x="104" y="198"/>
              </a:cxn>
              <a:cxn ang="0">
                <a:pos x="106" y="132"/>
              </a:cxn>
              <a:cxn ang="0">
                <a:pos x="108" y="104"/>
              </a:cxn>
              <a:cxn ang="0">
                <a:pos x="110" y="84"/>
              </a:cxn>
              <a:cxn ang="0">
                <a:pos x="110" y="84"/>
              </a:cxn>
            </a:cxnLst>
            <a:rect l="0" t="0" r="r" b="b"/>
            <a:pathLst>
              <a:path w="118" h="338">
                <a:moveTo>
                  <a:pt x="110" y="84"/>
                </a:moveTo>
                <a:lnTo>
                  <a:pt x="110" y="84"/>
                </a:lnTo>
                <a:lnTo>
                  <a:pt x="112" y="64"/>
                </a:lnTo>
                <a:lnTo>
                  <a:pt x="112" y="42"/>
                </a:lnTo>
                <a:lnTo>
                  <a:pt x="110" y="20"/>
                </a:lnTo>
                <a:lnTo>
                  <a:pt x="106" y="0"/>
                </a:lnTo>
                <a:lnTo>
                  <a:pt x="0" y="40"/>
                </a:lnTo>
                <a:lnTo>
                  <a:pt x="0" y="42"/>
                </a:lnTo>
                <a:lnTo>
                  <a:pt x="2" y="42"/>
                </a:lnTo>
                <a:lnTo>
                  <a:pt x="40" y="174"/>
                </a:lnTo>
                <a:lnTo>
                  <a:pt x="80" y="318"/>
                </a:lnTo>
                <a:lnTo>
                  <a:pt x="86" y="338"/>
                </a:lnTo>
                <a:lnTo>
                  <a:pt x="86" y="338"/>
                </a:lnTo>
                <a:lnTo>
                  <a:pt x="118" y="330"/>
                </a:lnTo>
                <a:lnTo>
                  <a:pt x="118" y="330"/>
                </a:lnTo>
                <a:lnTo>
                  <a:pt x="110" y="302"/>
                </a:lnTo>
                <a:lnTo>
                  <a:pt x="106" y="270"/>
                </a:lnTo>
                <a:lnTo>
                  <a:pt x="104" y="234"/>
                </a:lnTo>
                <a:lnTo>
                  <a:pt x="104" y="198"/>
                </a:lnTo>
                <a:lnTo>
                  <a:pt x="106" y="132"/>
                </a:lnTo>
                <a:lnTo>
                  <a:pt x="108" y="104"/>
                </a:lnTo>
                <a:lnTo>
                  <a:pt x="110" y="84"/>
                </a:lnTo>
                <a:lnTo>
                  <a:pt x="110" y="8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 name="Freeform 16"/>
          <p:cNvSpPr>
            <a:spLocks/>
          </p:cNvSpPr>
          <p:nvPr/>
        </p:nvSpPr>
        <p:spPr bwMode="auto">
          <a:xfrm>
            <a:off x="7174346" y="2985600"/>
            <a:ext cx="251976" cy="478241"/>
          </a:xfrm>
          <a:custGeom>
            <a:avLst/>
            <a:gdLst/>
            <a:ahLst/>
            <a:cxnLst>
              <a:cxn ang="0">
                <a:pos x="156" y="224"/>
              </a:cxn>
              <a:cxn ang="0">
                <a:pos x="30" y="6"/>
              </a:cxn>
              <a:cxn ang="0">
                <a:pos x="30" y="4"/>
              </a:cxn>
              <a:cxn ang="0">
                <a:pos x="156" y="222"/>
              </a:cxn>
              <a:cxn ang="0">
                <a:pos x="30" y="0"/>
              </a:cxn>
              <a:cxn ang="0">
                <a:pos x="16" y="36"/>
              </a:cxn>
              <a:cxn ang="0">
                <a:pos x="2" y="42"/>
              </a:cxn>
              <a:cxn ang="0">
                <a:pos x="2" y="42"/>
              </a:cxn>
              <a:cxn ang="0">
                <a:pos x="6" y="62"/>
              </a:cxn>
              <a:cxn ang="0">
                <a:pos x="8" y="84"/>
              </a:cxn>
              <a:cxn ang="0">
                <a:pos x="8" y="106"/>
              </a:cxn>
              <a:cxn ang="0">
                <a:pos x="6" y="126"/>
              </a:cxn>
              <a:cxn ang="0">
                <a:pos x="6" y="126"/>
              </a:cxn>
              <a:cxn ang="0">
                <a:pos x="4" y="146"/>
              </a:cxn>
              <a:cxn ang="0">
                <a:pos x="2" y="174"/>
              </a:cxn>
              <a:cxn ang="0">
                <a:pos x="0" y="240"/>
              </a:cxn>
              <a:cxn ang="0">
                <a:pos x="0" y="276"/>
              </a:cxn>
              <a:cxn ang="0">
                <a:pos x="2" y="312"/>
              </a:cxn>
              <a:cxn ang="0">
                <a:pos x="6" y="344"/>
              </a:cxn>
              <a:cxn ang="0">
                <a:pos x="14" y="372"/>
              </a:cxn>
              <a:cxn ang="0">
                <a:pos x="14" y="372"/>
              </a:cxn>
              <a:cxn ang="0">
                <a:pos x="44" y="362"/>
              </a:cxn>
              <a:cxn ang="0">
                <a:pos x="74" y="350"/>
              </a:cxn>
              <a:cxn ang="0">
                <a:pos x="100" y="334"/>
              </a:cxn>
              <a:cxn ang="0">
                <a:pos x="114" y="326"/>
              </a:cxn>
              <a:cxn ang="0">
                <a:pos x="124" y="316"/>
              </a:cxn>
              <a:cxn ang="0">
                <a:pos x="124" y="316"/>
              </a:cxn>
              <a:cxn ang="0">
                <a:pos x="134" y="308"/>
              </a:cxn>
              <a:cxn ang="0">
                <a:pos x="144" y="300"/>
              </a:cxn>
              <a:cxn ang="0">
                <a:pos x="154" y="296"/>
              </a:cxn>
              <a:cxn ang="0">
                <a:pos x="164" y="292"/>
              </a:cxn>
              <a:cxn ang="0">
                <a:pos x="182" y="288"/>
              </a:cxn>
              <a:cxn ang="0">
                <a:pos x="196" y="288"/>
              </a:cxn>
              <a:cxn ang="0">
                <a:pos x="196" y="250"/>
              </a:cxn>
              <a:cxn ang="0">
                <a:pos x="156" y="224"/>
              </a:cxn>
            </a:cxnLst>
            <a:rect l="0" t="0" r="r" b="b"/>
            <a:pathLst>
              <a:path w="196" h="372">
                <a:moveTo>
                  <a:pt x="156" y="224"/>
                </a:moveTo>
                <a:lnTo>
                  <a:pt x="30" y="6"/>
                </a:lnTo>
                <a:lnTo>
                  <a:pt x="30" y="4"/>
                </a:lnTo>
                <a:lnTo>
                  <a:pt x="156" y="222"/>
                </a:lnTo>
                <a:lnTo>
                  <a:pt x="30" y="0"/>
                </a:lnTo>
                <a:lnTo>
                  <a:pt x="16" y="36"/>
                </a:lnTo>
                <a:lnTo>
                  <a:pt x="2" y="42"/>
                </a:lnTo>
                <a:lnTo>
                  <a:pt x="2" y="42"/>
                </a:lnTo>
                <a:lnTo>
                  <a:pt x="6" y="62"/>
                </a:lnTo>
                <a:lnTo>
                  <a:pt x="8" y="84"/>
                </a:lnTo>
                <a:lnTo>
                  <a:pt x="8" y="106"/>
                </a:lnTo>
                <a:lnTo>
                  <a:pt x="6" y="126"/>
                </a:lnTo>
                <a:lnTo>
                  <a:pt x="6" y="126"/>
                </a:lnTo>
                <a:lnTo>
                  <a:pt x="4" y="146"/>
                </a:lnTo>
                <a:lnTo>
                  <a:pt x="2" y="174"/>
                </a:lnTo>
                <a:lnTo>
                  <a:pt x="0" y="240"/>
                </a:lnTo>
                <a:lnTo>
                  <a:pt x="0" y="276"/>
                </a:lnTo>
                <a:lnTo>
                  <a:pt x="2" y="312"/>
                </a:lnTo>
                <a:lnTo>
                  <a:pt x="6" y="344"/>
                </a:lnTo>
                <a:lnTo>
                  <a:pt x="14" y="372"/>
                </a:lnTo>
                <a:lnTo>
                  <a:pt x="14" y="372"/>
                </a:lnTo>
                <a:lnTo>
                  <a:pt x="44" y="362"/>
                </a:lnTo>
                <a:lnTo>
                  <a:pt x="74" y="350"/>
                </a:lnTo>
                <a:lnTo>
                  <a:pt x="100" y="334"/>
                </a:lnTo>
                <a:lnTo>
                  <a:pt x="114" y="326"/>
                </a:lnTo>
                <a:lnTo>
                  <a:pt x="124" y="316"/>
                </a:lnTo>
                <a:lnTo>
                  <a:pt x="124" y="316"/>
                </a:lnTo>
                <a:lnTo>
                  <a:pt x="134" y="308"/>
                </a:lnTo>
                <a:lnTo>
                  <a:pt x="144" y="300"/>
                </a:lnTo>
                <a:lnTo>
                  <a:pt x="154" y="296"/>
                </a:lnTo>
                <a:lnTo>
                  <a:pt x="164" y="292"/>
                </a:lnTo>
                <a:lnTo>
                  <a:pt x="182" y="288"/>
                </a:lnTo>
                <a:lnTo>
                  <a:pt x="196" y="288"/>
                </a:lnTo>
                <a:lnTo>
                  <a:pt x="196" y="250"/>
                </a:lnTo>
                <a:lnTo>
                  <a:pt x="156" y="22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 name="Freeform 17"/>
          <p:cNvSpPr>
            <a:spLocks/>
          </p:cNvSpPr>
          <p:nvPr/>
        </p:nvSpPr>
        <p:spPr bwMode="auto">
          <a:xfrm>
            <a:off x="7169203" y="3494695"/>
            <a:ext cx="213409" cy="233978"/>
          </a:xfrm>
          <a:custGeom>
            <a:avLst/>
            <a:gdLst/>
            <a:ahLst/>
            <a:cxnLst>
              <a:cxn ang="0">
                <a:pos x="2" y="46"/>
              </a:cxn>
              <a:cxn ang="0">
                <a:pos x="12" y="128"/>
              </a:cxn>
              <a:cxn ang="0">
                <a:pos x="64" y="182"/>
              </a:cxn>
              <a:cxn ang="0">
                <a:pos x="60" y="178"/>
              </a:cxn>
              <a:cxn ang="0">
                <a:pos x="64" y="182"/>
              </a:cxn>
              <a:cxn ang="0">
                <a:pos x="66" y="178"/>
              </a:cxn>
              <a:cxn ang="0">
                <a:pos x="150" y="138"/>
              </a:cxn>
              <a:cxn ang="0">
                <a:pos x="164" y="138"/>
              </a:cxn>
              <a:cxn ang="0">
                <a:pos x="166" y="138"/>
              </a:cxn>
              <a:cxn ang="0">
                <a:pos x="138" y="0"/>
              </a:cxn>
              <a:cxn ang="0">
                <a:pos x="0" y="44"/>
              </a:cxn>
              <a:cxn ang="0">
                <a:pos x="2" y="46"/>
              </a:cxn>
            </a:cxnLst>
            <a:rect l="0" t="0" r="r" b="b"/>
            <a:pathLst>
              <a:path w="166" h="182">
                <a:moveTo>
                  <a:pt x="2" y="46"/>
                </a:moveTo>
                <a:lnTo>
                  <a:pt x="12" y="128"/>
                </a:lnTo>
                <a:lnTo>
                  <a:pt x="64" y="182"/>
                </a:lnTo>
                <a:lnTo>
                  <a:pt x="60" y="178"/>
                </a:lnTo>
                <a:lnTo>
                  <a:pt x="64" y="182"/>
                </a:lnTo>
                <a:lnTo>
                  <a:pt x="66" y="178"/>
                </a:lnTo>
                <a:lnTo>
                  <a:pt x="150" y="138"/>
                </a:lnTo>
                <a:lnTo>
                  <a:pt x="164" y="138"/>
                </a:lnTo>
                <a:lnTo>
                  <a:pt x="166" y="138"/>
                </a:lnTo>
                <a:lnTo>
                  <a:pt x="138" y="0"/>
                </a:lnTo>
                <a:lnTo>
                  <a:pt x="0" y="44"/>
                </a:lnTo>
                <a:lnTo>
                  <a:pt x="2" y="4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 name="Freeform 18"/>
          <p:cNvSpPr>
            <a:spLocks/>
          </p:cNvSpPr>
          <p:nvPr/>
        </p:nvSpPr>
        <p:spPr bwMode="auto">
          <a:xfrm>
            <a:off x="7148635" y="3358422"/>
            <a:ext cx="429388" cy="195410"/>
          </a:xfrm>
          <a:custGeom>
            <a:avLst/>
            <a:gdLst/>
            <a:ahLst/>
            <a:cxnLst>
              <a:cxn ang="0">
                <a:pos x="292" y="16"/>
              </a:cxn>
              <a:cxn ang="0">
                <a:pos x="264" y="68"/>
              </a:cxn>
              <a:cxn ang="0">
                <a:pos x="214" y="2"/>
              </a:cxn>
              <a:cxn ang="0">
                <a:pos x="214" y="0"/>
              </a:cxn>
              <a:cxn ang="0">
                <a:pos x="214" y="0"/>
              </a:cxn>
              <a:cxn ang="0">
                <a:pos x="202" y="0"/>
              </a:cxn>
              <a:cxn ang="0">
                <a:pos x="184" y="2"/>
              </a:cxn>
              <a:cxn ang="0">
                <a:pos x="174" y="6"/>
              </a:cxn>
              <a:cxn ang="0">
                <a:pos x="162" y="12"/>
              </a:cxn>
              <a:cxn ang="0">
                <a:pos x="152" y="18"/>
              </a:cxn>
              <a:cxn ang="0">
                <a:pos x="142" y="26"/>
              </a:cxn>
              <a:cxn ang="0">
                <a:pos x="142" y="26"/>
              </a:cxn>
              <a:cxn ang="0">
                <a:pos x="128" y="38"/>
              </a:cxn>
              <a:cxn ang="0">
                <a:pos x="112" y="50"/>
              </a:cxn>
              <a:cxn ang="0">
                <a:pos x="96" y="60"/>
              </a:cxn>
              <a:cxn ang="0">
                <a:pos x="76" y="68"/>
              </a:cxn>
              <a:cxn ang="0">
                <a:pos x="38" y="82"/>
              </a:cxn>
              <a:cxn ang="0">
                <a:pos x="0" y="90"/>
              </a:cxn>
              <a:cxn ang="0">
                <a:pos x="16" y="150"/>
              </a:cxn>
              <a:cxn ang="0">
                <a:pos x="154" y="106"/>
              </a:cxn>
              <a:cxn ang="0">
                <a:pos x="154" y="102"/>
              </a:cxn>
              <a:cxn ang="0">
                <a:pos x="170" y="96"/>
              </a:cxn>
              <a:cxn ang="0">
                <a:pos x="206" y="82"/>
              </a:cxn>
              <a:cxn ang="0">
                <a:pos x="242" y="122"/>
              </a:cxn>
              <a:cxn ang="0">
                <a:pos x="244" y="122"/>
              </a:cxn>
              <a:cxn ang="0">
                <a:pos x="254" y="152"/>
              </a:cxn>
              <a:cxn ang="0">
                <a:pos x="334" y="152"/>
              </a:cxn>
              <a:cxn ang="0">
                <a:pos x="334" y="84"/>
              </a:cxn>
              <a:cxn ang="0">
                <a:pos x="292" y="16"/>
              </a:cxn>
            </a:cxnLst>
            <a:rect l="0" t="0" r="r" b="b"/>
            <a:pathLst>
              <a:path w="334" h="152">
                <a:moveTo>
                  <a:pt x="292" y="16"/>
                </a:moveTo>
                <a:lnTo>
                  <a:pt x="264" y="68"/>
                </a:lnTo>
                <a:lnTo>
                  <a:pt x="214" y="2"/>
                </a:lnTo>
                <a:lnTo>
                  <a:pt x="214" y="0"/>
                </a:lnTo>
                <a:lnTo>
                  <a:pt x="214" y="0"/>
                </a:lnTo>
                <a:lnTo>
                  <a:pt x="202" y="0"/>
                </a:lnTo>
                <a:lnTo>
                  <a:pt x="184" y="2"/>
                </a:lnTo>
                <a:lnTo>
                  <a:pt x="174" y="6"/>
                </a:lnTo>
                <a:lnTo>
                  <a:pt x="162" y="12"/>
                </a:lnTo>
                <a:lnTo>
                  <a:pt x="152" y="18"/>
                </a:lnTo>
                <a:lnTo>
                  <a:pt x="142" y="26"/>
                </a:lnTo>
                <a:lnTo>
                  <a:pt x="142" y="26"/>
                </a:lnTo>
                <a:lnTo>
                  <a:pt x="128" y="38"/>
                </a:lnTo>
                <a:lnTo>
                  <a:pt x="112" y="50"/>
                </a:lnTo>
                <a:lnTo>
                  <a:pt x="96" y="60"/>
                </a:lnTo>
                <a:lnTo>
                  <a:pt x="76" y="68"/>
                </a:lnTo>
                <a:lnTo>
                  <a:pt x="38" y="82"/>
                </a:lnTo>
                <a:lnTo>
                  <a:pt x="0" y="90"/>
                </a:lnTo>
                <a:lnTo>
                  <a:pt x="16" y="150"/>
                </a:lnTo>
                <a:lnTo>
                  <a:pt x="154" y="106"/>
                </a:lnTo>
                <a:lnTo>
                  <a:pt x="154" y="102"/>
                </a:lnTo>
                <a:lnTo>
                  <a:pt x="170" y="96"/>
                </a:lnTo>
                <a:lnTo>
                  <a:pt x="206" y="82"/>
                </a:lnTo>
                <a:lnTo>
                  <a:pt x="242" y="122"/>
                </a:lnTo>
                <a:lnTo>
                  <a:pt x="244" y="122"/>
                </a:lnTo>
                <a:lnTo>
                  <a:pt x="254" y="152"/>
                </a:lnTo>
                <a:lnTo>
                  <a:pt x="334" y="152"/>
                </a:lnTo>
                <a:lnTo>
                  <a:pt x="334" y="84"/>
                </a:lnTo>
                <a:lnTo>
                  <a:pt x="292" y="1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 name="Freeform 19"/>
          <p:cNvSpPr>
            <a:spLocks/>
          </p:cNvSpPr>
          <p:nvPr/>
        </p:nvSpPr>
        <p:spPr bwMode="auto">
          <a:xfrm>
            <a:off x="7383051" y="3676565"/>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 name="Freeform 20"/>
          <p:cNvSpPr>
            <a:spLocks/>
          </p:cNvSpPr>
          <p:nvPr/>
        </p:nvSpPr>
        <p:spPr bwMode="auto">
          <a:xfrm>
            <a:off x="2439035" y="4805230"/>
            <a:ext cx="745587" cy="1007828"/>
          </a:xfrm>
          <a:custGeom>
            <a:avLst/>
            <a:gdLst/>
            <a:ahLst/>
            <a:cxnLst>
              <a:cxn ang="0">
                <a:pos x="128" y="0"/>
              </a:cxn>
              <a:cxn ang="0">
                <a:pos x="112" y="120"/>
              </a:cxn>
              <a:cxn ang="0">
                <a:pos x="72" y="106"/>
              </a:cxn>
              <a:cxn ang="0">
                <a:pos x="42" y="254"/>
              </a:cxn>
              <a:cxn ang="0">
                <a:pos x="74" y="350"/>
              </a:cxn>
              <a:cxn ang="0">
                <a:pos x="62" y="364"/>
              </a:cxn>
              <a:cxn ang="0">
                <a:pos x="12" y="472"/>
              </a:cxn>
              <a:cxn ang="0">
                <a:pos x="24" y="526"/>
              </a:cxn>
              <a:cxn ang="0">
                <a:pos x="0" y="568"/>
              </a:cxn>
              <a:cxn ang="0">
                <a:pos x="362" y="768"/>
              </a:cxn>
              <a:cxn ang="0">
                <a:pos x="538" y="784"/>
              </a:cxn>
              <a:cxn ang="0">
                <a:pos x="580" y="80"/>
              </a:cxn>
              <a:cxn ang="0">
                <a:pos x="128" y="0"/>
              </a:cxn>
            </a:cxnLst>
            <a:rect l="0" t="0" r="r" b="b"/>
            <a:pathLst>
              <a:path w="580" h="784">
                <a:moveTo>
                  <a:pt x="128" y="0"/>
                </a:moveTo>
                <a:lnTo>
                  <a:pt x="112" y="120"/>
                </a:lnTo>
                <a:lnTo>
                  <a:pt x="72" y="106"/>
                </a:lnTo>
                <a:lnTo>
                  <a:pt x="42" y="254"/>
                </a:lnTo>
                <a:lnTo>
                  <a:pt x="74" y="350"/>
                </a:lnTo>
                <a:lnTo>
                  <a:pt x="62" y="364"/>
                </a:lnTo>
                <a:lnTo>
                  <a:pt x="12" y="472"/>
                </a:lnTo>
                <a:lnTo>
                  <a:pt x="24" y="526"/>
                </a:lnTo>
                <a:lnTo>
                  <a:pt x="0" y="568"/>
                </a:lnTo>
                <a:lnTo>
                  <a:pt x="362" y="768"/>
                </a:lnTo>
                <a:lnTo>
                  <a:pt x="538" y="784"/>
                </a:lnTo>
                <a:lnTo>
                  <a:pt x="580" y="80"/>
                </a:lnTo>
                <a:lnTo>
                  <a:pt x="1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2" name="Freeform 21"/>
          <p:cNvSpPr>
            <a:spLocks/>
          </p:cNvSpPr>
          <p:nvPr/>
        </p:nvSpPr>
        <p:spPr bwMode="auto">
          <a:xfrm>
            <a:off x="5069159" y="5468546"/>
            <a:ext cx="719878" cy="601612"/>
          </a:xfrm>
          <a:custGeom>
            <a:avLst/>
            <a:gdLst/>
            <a:ahLst/>
            <a:cxnLst>
              <a:cxn ang="0">
                <a:pos x="276" y="240"/>
              </a:cxn>
              <a:cxn ang="0">
                <a:pos x="310" y="90"/>
              </a:cxn>
              <a:cxn ang="0">
                <a:pos x="280" y="0"/>
              </a:cxn>
              <a:cxn ang="0">
                <a:pos x="0" y="20"/>
              </a:cxn>
              <a:cxn ang="0">
                <a:pos x="16" y="154"/>
              </a:cxn>
              <a:cxn ang="0">
                <a:pos x="84" y="274"/>
              </a:cxn>
              <a:cxn ang="0">
                <a:pos x="76" y="372"/>
              </a:cxn>
              <a:cxn ang="0">
                <a:pos x="62" y="416"/>
              </a:cxn>
              <a:cxn ang="0">
                <a:pos x="174" y="440"/>
              </a:cxn>
              <a:cxn ang="0">
                <a:pos x="282" y="426"/>
              </a:cxn>
              <a:cxn ang="0">
                <a:pos x="264" y="468"/>
              </a:cxn>
              <a:cxn ang="0">
                <a:pos x="354" y="468"/>
              </a:cxn>
              <a:cxn ang="0">
                <a:pos x="390" y="426"/>
              </a:cxn>
              <a:cxn ang="0">
                <a:pos x="412" y="454"/>
              </a:cxn>
              <a:cxn ang="0">
                <a:pos x="480" y="400"/>
              </a:cxn>
              <a:cxn ang="0">
                <a:pos x="502" y="454"/>
              </a:cxn>
              <a:cxn ang="0">
                <a:pos x="540" y="454"/>
              </a:cxn>
              <a:cxn ang="0">
                <a:pos x="560" y="412"/>
              </a:cxn>
              <a:cxn ang="0">
                <a:pos x="512" y="344"/>
              </a:cxn>
              <a:cxn ang="0">
                <a:pos x="480" y="304"/>
              </a:cxn>
              <a:cxn ang="0">
                <a:pos x="486" y="302"/>
              </a:cxn>
              <a:cxn ang="0">
                <a:pos x="448" y="230"/>
              </a:cxn>
              <a:cxn ang="0">
                <a:pos x="276" y="240"/>
              </a:cxn>
            </a:cxnLst>
            <a:rect l="0" t="0" r="r" b="b"/>
            <a:pathLst>
              <a:path w="560" h="468">
                <a:moveTo>
                  <a:pt x="276" y="240"/>
                </a:moveTo>
                <a:lnTo>
                  <a:pt x="310" y="90"/>
                </a:lnTo>
                <a:lnTo>
                  <a:pt x="280" y="0"/>
                </a:lnTo>
                <a:lnTo>
                  <a:pt x="0" y="20"/>
                </a:lnTo>
                <a:lnTo>
                  <a:pt x="16" y="154"/>
                </a:lnTo>
                <a:lnTo>
                  <a:pt x="84" y="274"/>
                </a:lnTo>
                <a:lnTo>
                  <a:pt x="76" y="372"/>
                </a:lnTo>
                <a:lnTo>
                  <a:pt x="62" y="416"/>
                </a:lnTo>
                <a:lnTo>
                  <a:pt x="174" y="440"/>
                </a:lnTo>
                <a:lnTo>
                  <a:pt x="282" y="426"/>
                </a:lnTo>
                <a:lnTo>
                  <a:pt x="264" y="468"/>
                </a:lnTo>
                <a:lnTo>
                  <a:pt x="354" y="468"/>
                </a:lnTo>
                <a:lnTo>
                  <a:pt x="390" y="426"/>
                </a:lnTo>
                <a:lnTo>
                  <a:pt x="412" y="454"/>
                </a:lnTo>
                <a:lnTo>
                  <a:pt x="480" y="400"/>
                </a:lnTo>
                <a:lnTo>
                  <a:pt x="502" y="454"/>
                </a:lnTo>
                <a:lnTo>
                  <a:pt x="540" y="454"/>
                </a:lnTo>
                <a:lnTo>
                  <a:pt x="560" y="412"/>
                </a:lnTo>
                <a:lnTo>
                  <a:pt x="512" y="344"/>
                </a:lnTo>
                <a:lnTo>
                  <a:pt x="480" y="304"/>
                </a:lnTo>
                <a:lnTo>
                  <a:pt x="486" y="302"/>
                </a:lnTo>
                <a:lnTo>
                  <a:pt x="448" y="230"/>
                </a:lnTo>
                <a:lnTo>
                  <a:pt x="276" y="24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3" name="Freeform 22"/>
          <p:cNvSpPr>
            <a:spLocks/>
          </p:cNvSpPr>
          <p:nvPr/>
        </p:nvSpPr>
        <p:spPr bwMode="auto">
          <a:xfrm>
            <a:off x="3140916" y="4908070"/>
            <a:ext cx="812433" cy="915273"/>
          </a:xfrm>
          <a:custGeom>
            <a:avLst/>
            <a:gdLst/>
            <a:ahLst/>
            <a:cxnLst>
              <a:cxn ang="0">
                <a:pos x="254" y="634"/>
              </a:cxn>
              <a:cxn ang="0">
                <a:pos x="620" y="642"/>
              </a:cxn>
              <a:cxn ang="0">
                <a:pos x="612" y="82"/>
              </a:cxn>
              <a:cxn ang="0">
                <a:pos x="632" y="82"/>
              </a:cxn>
              <a:cxn ang="0">
                <a:pos x="632" y="14"/>
              </a:cxn>
              <a:cxn ang="0">
                <a:pos x="40" y="0"/>
              </a:cxn>
              <a:cxn ang="0">
                <a:pos x="0" y="704"/>
              </a:cxn>
              <a:cxn ang="0">
                <a:pos x="104" y="712"/>
              </a:cxn>
              <a:cxn ang="0">
                <a:pos x="104" y="660"/>
              </a:cxn>
              <a:cxn ang="0">
                <a:pos x="252" y="676"/>
              </a:cxn>
              <a:cxn ang="0">
                <a:pos x="256" y="678"/>
              </a:cxn>
              <a:cxn ang="0">
                <a:pos x="252" y="674"/>
              </a:cxn>
              <a:cxn ang="0">
                <a:pos x="254" y="634"/>
              </a:cxn>
            </a:cxnLst>
            <a:rect l="0" t="0" r="r" b="b"/>
            <a:pathLst>
              <a:path w="632" h="712">
                <a:moveTo>
                  <a:pt x="254" y="634"/>
                </a:moveTo>
                <a:lnTo>
                  <a:pt x="620" y="642"/>
                </a:lnTo>
                <a:lnTo>
                  <a:pt x="612" y="82"/>
                </a:lnTo>
                <a:lnTo>
                  <a:pt x="632" y="82"/>
                </a:lnTo>
                <a:lnTo>
                  <a:pt x="632" y="14"/>
                </a:lnTo>
                <a:lnTo>
                  <a:pt x="40" y="0"/>
                </a:lnTo>
                <a:lnTo>
                  <a:pt x="0" y="704"/>
                </a:lnTo>
                <a:lnTo>
                  <a:pt x="104" y="712"/>
                </a:lnTo>
                <a:lnTo>
                  <a:pt x="104" y="660"/>
                </a:lnTo>
                <a:lnTo>
                  <a:pt x="252" y="676"/>
                </a:lnTo>
                <a:lnTo>
                  <a:pt x="256" y="678"/>
                </a:lnTo>
                <a:lnTo>
                  <a:pt x="252" y="674"/>
                </a:lnTo>
                <a:lnTo>
                  <a:pt x="254" y="6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4" name="Freeform 23"/>
          <p:cNvSpPr>
            <a:spLocks/>
          </p:cNvSpPr>
          <p:nvPr/>
        </p:nvSpPr>
        <p:spPr bwMode="auto">
          <a:xfrm>
            <a:off x="3472574" y="5010909"/>
            <a:ext cx="1699425" cy="1699425"/>
          </a:xfrm>
          <a:custGeom>
            <a:avLst/>
            <a:gdLst/>
            <a:ahLst/>
            <a:cxnLst>
              <a:cxn ang="0">
                <a:pos x="1312" y="726"/>
              </a:cxn>
              <a:cxn ang="0">
                <a:pos x="1322" y="630"/>
              </a:cxn>
              <a:cxn ang="0">
                <a:pos x="1252" y="512"/>
              </a:cxn>
              <a:cxn ang="0">
                <a:pos x="1234" y="376"/>
              </a:cxn>
              <a:cxn ang="0">
                <a:pos x="1234" y="376"/>
              </a:cxn>
              <a:cxn ang="0">
                <a:pos x="1234" y="376"/>
              </a:cxn>
              <a:cxn ang="0">
                <a:pos x="1230" y="338"/>
              </a:cxn>
              <a:cxn ang="0">
                <a:pos x="1120" y="292"/>
              </a:cxn>
              <a:cxn ang="0">
                <a:pos x="852" y="304"/>
              </a:cxn>
              <a:cxn ang="0">
                <a:pos x="644" y="236"/>
              </a:cxn>
              <a:cxn ang="0">
                <a:pos x="632" y="0"/>
              </a:cxn>
              <a:cxn ang="0">
                <a:pos x="362" y="10"/>
              </a:cxn>
              <a:cxn ang="0">
                <a:pos x="370" y="572"/>
              </a:cxn>
              <a:cxn ang="0">
                <a:pos x="0" y="562"/>
              </a:cxn>
              <a:cxn ang="0">
                <a:pos x="0" y="600"/>
              </a:cxn>
              <a:cxn ang="0">
                <a:pos x="174" y="756"/>
              </a:cxn>
              <a:cxn ang="0">
                <a:pos x="212" y="878"/>
              </a:cxn>
              <a:cxn ang="0">
                <a:pos x="372" y="958"/>
              </a:cxn>
              <a:cxn ang="0">
                <a:pos x="442" y="850"/>
              </a:cxn>
              <a:cxn ang="0">
                <a:pos x="562" y="864"/>
              </a:cxn>
              <a:cxn ang="0">
                <a:pos x="770" y="1254"/>
              </a:cxn>
              <a:cxn ang="0">
                <a:pos x="978" y="1322"/>
              </a:cxn>
              <a:cxn ang="0">
                <a:pos x="1008" y="1268"/>
              </a:cxn>
              <a:cxn ang="0">
                <a:pos x="968" y="1146"/>
              </a:cxn>
              <a:cxn ang="0">
                <a:pos x="968" y="1014"/>
              </a:cxn>
              <a:cxn ang="0">
                <a:pos x="1286" y="768"/>
              </a:cxn>
              <a:cxn ang="0">
                <a:pos x="1300" y="772"/>
              </a:cxn>
              <a:cxn ang="0">
                <a:pos x="1298" y="770"/>
              </a:cxn>
              <a:cxn ang="0">
                <a:pos x="1312" y="726"/>
              </a:cxn>
            </a:cxnLst>
            <a:rect l="0" t="0" r="r" b="b"/>
            <a:pathLst>
              <a:path w="1322" h="1322">
                <a:moveTo>
                  <a:pt x="1312" y="726"/>
                </a:moveTo>
                <a:lnTo>
                  <a:pt x="1322" y="630"/>
                </a:lnTo>
                <a:lnTo>
                  <a:pt x="1252" y="512"/>
                </a:lnTo>
                <a:lnTo>
                  <a:pt x="1234" y="376"/>
                </a:lnTo>
                <a:lnTo>
                  <a:pt x="1234" y="376"/>
                </a:lnTo>
                <a:lnTo>
                  <a:pt x="1234" y="376"/>
                </a:lnTo>
                <a:lnTo>
                  <a:pt x="1230" y="338"/>
                </a:lnTo>
                <a:lnTo>
                  <a:pt x="1120" y="292"/>
                </a:lnTo>
                <a:lnTo>
                  <a:pt x="852" y="304"/>
                </a:lnTo>
                <a:lnTo>
                  <a:pt x="644" y="236"/>
                </a:lnTo>
                <a:lnTo>
                  <a:pt x="632" y="0"/>
                </a:lnTo>
                <a:lnTo>
                  <a:pt x="362" y="10"/>
                </a:lnTo>
                <a:lnTo>
                  <a:pt x="370" y="572"/>
                </a:lnTo>
                <a:lnTo>
                  <a:pt x="0" y="562"/>
                </a:lnTo>
                <a:lnTo>
                  <a:pt x="0" y="600"/>
                </a:lnTo>
                <a:lnTo>
                  <a:pt x="174" y="756"/>
                </a:lnTo>
                <a:lnTo>
                  <a:pt x="212" y="878"/>
                </a:lnTo>
                <a:lnTo>
                  <a:pt x="372" y="958"/>
                </a:lnTo>
                <a:lnTo>
                  <a:pt x="442" y="850"/>
                </a:lnTo>
                <a:lnTo>
                  <a:pt x="562" y="864"/>
                </a:lnTo>
                <a:lnTo>
                  <a:pt x="770" y="1254"/>
                </a:lnTo>
                <a:lnTo>
                  <a:pt x="978" y="1322"/>
                </a:lnTo>
                <a:lnTo>
                  <a:pt x="1008" y="1268"/>
                </a:lnTo>
                <a:lnTo>
                  <a:pt x="968" y="1146"/>
                </a:lnTo>
                <a:lnTo>
                  <a:pt x="968" y="1014"/>
                </a:lnTo>
                <a:lnTo>
                  <a:pt x="1286" y="768"/>
                </a:lnTo>
                <a:lnTo>
                  <a:pt x="1300" y="772"/>
                </a:lnTo>
                <a:lnTo>
                  <a:pt x="1298" y="770"/>
                </a:lnTo>
                <a:lnTo>
                  <a:pt x="1312" y="7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5" name="Freeform 24"/>
          <p:cNvSpPr>
            <a:spLocks/>
          </p:cNvSpPr>
          <p:nvPr/>
        </p:nvSpPr>
        <p:spPr bwMode="auto">
          <a:xfrm>
            <a:off x="4971461" y="4949206"/>
            <a:ext cx="578473" cy="539908"/>
          </a:xfrm>
          <a:custGeom>
            <a:avLst/>
            <a:gdLst/>
            <a:ahLst/>
            <a:cxnLst>
              <a:cxn ang="0">
                <a:pos x="72" y="382"/>
              </a:cxn>
              <a:cxn ang="0">
                <a:pos x="76" y="420"/>
              </a:cxn>
              <a:cxn ang="0">
                <a:pos x="356" y="400"/>
              </a:cxn>
              <a:cxn ang="0">
                <a:pos x="346" y="360"/>
              </a:cxn>
              <a:cxn ang="0">
                <a:pos x="450" y="42"/>
              </a:cxn>
              <a:cxn ang="0">
                <a:pos x="366" y="48"/>
              </a:cxn>
              <a:cxn ang="0">
                <a:pos x="384" y="0"/>
              </a:cxn>
              <a:cxn ang="0">
                <a:pos x="0" y="8"/>
              </a:cxn>
              <a:cxn ang="0">
                <a:pos x="32" y="366"/>
              </a:cxn>
              <a:cxn ang="0">
                <a:pos x="72" y="382"/>
              </a:cxn>
            </a:cxnLst>
            <a:rect l="0" t="0" r="r" b="b"/>
            <a:pathLst>
              <a:path w="450" h="420">
                <a:moveTo>
                  <a:pt x="72" y="382"/>
                </a:moveTo>
                <a:lnTo>
                  <a:pt x="76" y="420"/>
                </a:lnTo>
                <a:lnTo>
                  <a:pt x="356" y="400"/>
                </a:lnTo>
                <a:lnTo>
                  <a:pt x="346" y="360"/>
                </a:lnTo>
                <a:lnTo>
                  <a:pt x="450" y="42"/>
                </a:lnTo>
                <a:lnTo>
                  <a:pt x="366" y="48"/>
                </a:lnTo>
                <a:lnTo>
                  <a:pt x="384" y="0"/>
                </a:lnTo>
                <a:lnTo>
                  <a:pt x="0" y="8"/>
                </a:lnTo>
                <a:lnTo>
                  <a:pt x="32" y="366"/>
                </a:lnTo>
                <a:lnTo>
                  <a:pt x="72" y="3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6" name="Freeform 25"/>
          <p:cNvSpPr>
            <a:spLocks/>
          </p:cNvSpPr>
          <p:nvPr/>
        </p:nvSpPr>
        <p:spPr bwMode="auto">
          <a:xfrm>
            <a:off x="3961062" y="4890073"/>
            <a:ext cx="1038680" cy="524482"/>
          </a:xfrm>
          <a:custGeom>
            <a:avLst/>
            <a:gdLst/>
            <a:ahLst/>
            <a:cxnLst>
              <a:cxn ang="0">
                <a:pos x="0" y="28"/>
              </a:cxn>
              <a:cxn ang="0">
                <a:pos x="2" y="96"/>
              </a:cxn>
              <a:cxn ang="0">
                <a:pos x="256" y="88"/>
              </a:cxn>
              <a:cxn ang="0">
                <a:pos x="270" y="326"/>
              </a:cxn>
              <a:cxn ang="0">
                <a:pos x="472" y="394"/>
              </a:cxn>
              <a:cxn ang="0">
                <a:pos x="742" y="380"/>
              </a:cxn>
              <a:cxn ang="0">
                <a:pos x="808" y="408"/>
              </a:cxn>
              <a:cxn ang="0">
                <a:pos x="774" y="0"/>
              </a:cxn>
              <a:cxn ang="0">
                <a:pos x="0" y="28"/>
              </a:cxn>
            </a:cxnLst>
            <a:rect l="0" t="0" r="r" b="b"/>
            <a:pathLst>
              <a:path w="808" h="408">
                <a:moveTo>
                  <a:pt x="0" y="28"/>
                </a:moveTo>
                <a:lnTo>
                  <a:pt x="2" y="96"/>
                </a:lnTo>
                <a:lnTo>
                  <a:pt x="256" y="88"/>
                </a:lnTo>
                <a:lnTo>
                  <a:pt x="270" y="326"/>
                </a:lnTo>
                <a:lnTo>
                  <a:pt x="472" y="394"/>
                </a:lnTo>
                <a:lnTo>
                  <a:pt x="742" y="380"/>
                </a:lnTo>
                <a:lnTo>
                  <a:pt x="808" y="408"/>
                </a:lnTo>
                <a:lnTo>
                  <a:pt x="774" y="0"/>
                </a:lnTo>
                <a:lnTo>
                  <a:pt x="0" y="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 name="Freeform 26"/>
          <p:cNvSpPr>
            <a:spLocks/>
          </p:cNvSpPr>
          <p:nvPr/>
        </p:nvSpPr>
        <p:spPr bwMode="auto">
          <a:xfrm>
            <a:off x="2603579" y="4044217"/>
            <a:ext cx="642748" cy="858711"/>
          </a:xfrm>
          <a:custGeom>
            <a:avLst/>
            <a:gdLst/>
            <a:ahLst/>
            <a:cxnLst>
              <a:cxn ang="0">
                <a:pos x="0" y="588"/>
              </a:cxn>
              <a:cxn ang="0">
                <a:pos x="452" y="668"/>
              </a:cxn>
              <a:cxn ang="0">
                <a:pos x="500" y="202"/>
              </a:cxn>
              <a:cxn ang="0">
                <a:pos x="312" y="176"/>
              </a:cxn>
              <a:cxn ang="0">
                <a:pos x="336" y="54"/>
              </a:cxn>
              <a:cxn ang="0">
                <a:pos x="76" y="0"/>
              </a:cxn>
              <a:cxn ang="0">
                <a:pos x="0" y="588"/>
              </a:cxn>
            </a:cxnLst>
            <a:rect l="0" t="0" r="r" b="b"/>
            <a:pathLst>
              <a:path w="500" h="668">
                <a:moveTo>
                  <a:pt x="0" y="588"/>
                </a:moveTo>
                <a:lnTo>
                  <a:pt x="452" y="668"/>
                </a:lnTo>
                <a:lnTo>
                  <a:pt x="500" y="202"/>
                </a:lnTo>
                <a:lnTo>
                  <a:pt x="312" y="176"/>
                </a:lnTo>
                <a:lnTo>
                  <a:pt x="336" y="54"/>
                </a:lnTo>
                <a:lnTo>
                  <a:pt x="76" y="0"/>
                </a:lnTo>
                <a:lnTo>
                  <a:pt x="0" y="5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 name="Freeform 27"/>
          <p:cNvSpPr>
            <a:spLocks/>
          </p:cNvSpPr>
          <p:nvPr/>
        </p:nvSpPr>
        <p:spPr bwMode="auto">
          <a:xfrm>
            <a:off x="5233703" y="3141799"/>
            <a:ext cx="683884" cy="323945"/>
          </a:xfrm>
          <a:custGeom>
            <a:avLst/>
            <a:gdLst/>
            <a:ahLst/>
            <a:cxnLst>
              <a:cxn ang="0">
                <a:pos x="230" y="214"/>
              </a:cxn>
              <a:cxn ang="0">
                <a:pos x="236" y="252"/>
              </a:cxn>
              <a:cxn ang="0">
                <a:pos x="262" y="252"/>
              </a:cxn>
              <a:cxn ang="0">
                <a:pos x="284" y="200"/>
              </a:cxn>
              <a:cxn ang="0">
                <a:pos x="362" y="160"/>
              </a:cxn>
              <a:cxn ang="0">
                <a:pos x="444" y="122"/>
              </a:cxn>
              <a:cxn ang="0">
                <a:pos x="532" y="122"/>
              </a:cxn>
              <a:cxn ang="0">
                <a:pos x="444" y="14"/>
              </a:cxn>
              <a:cxn ang="0">
                <a:pos x="306" y="96"/>
              </a:cxn>
              <a:cxn ang="0">
                <a:pos x="244" y="106"/>
              </a:cxn>
              <a:cxn ang="0">
                <a:pos x="206" y="70"/>
              </a:cxn>
              <a:cxn ang="0">
                <a:pos x="154" y="80"/>
              </a:cxn>
              <a:cxn ang="0">
                <a:pos x="174" y="0"/>
              </a:cxn>
              <a:cxn ang="0">
                <a:pos x="4" y="134"/>
              </a:cxn>
              <a:cxn ang="0">
                <a:pos x="0" y="134"/>
              </a:cxn>
              <a:cxn ang="0">
                <a:pos x="18" y="186"/>
              </a:cxn>
              <a:cxn ang="0">
                <a:pos x="230" y="214"/>
              </a:cxn>
            </a:cxnLst>
            <a:rect l="0" t="0" r="r" b="b"/>
            <a:pathLst>
              <a:path w="532" h="252">
                <a:moveTo>
                  <a:pt x="230" y="214"/>
                </a:moveTo>
                <a:lnTo>
                  <a:pt x="236" y="252"/>
                </a:lnTo>
                <a:lnTo>
                  <a:pt x="262" y="252"/>
                </a:lnTo>
                <a:lnTo>
                  <a:pt x="284" y="200"/>
                </a:lnTo>
                <a:lnTo>
                  <a:pt x="362" y="160"/>
                </a:lnTo>
                <a:lnTo>
                  <a:pt x="444" y="122"/>
                </a:lnTo>
                <a:lnTo>
                  <a:pt x="532" y="122"/>
                </a:lnTo>
                <a:lnTo>
                  <a:pt x="444" y="14"/>
                </a:lnTo>
                <a:lnTo>
                  <a:pt x="306" y="96"/>
                </a:lnTo>
                <a:lnTo>
                  <a:pt x="244" y="106"/>
                </a:lnTo>
                <a:lnTo>
                  <a:pt x="206" y="70"/>
                </a:lnTo>
                <a:lnTo>
                  <a:pt x="154" y="80"/>
                </a:lnTo>
                <a:lnTo>
                  <a:pt x="174" y="0"/>
                </a:lnTo>
                <a:lnTo>
                  <a:pt x="4" y="134"/>
                </a:lnTo>
                <a:lnTo>
                  <a:pt x="0" y="134"/>
                </a:lnTo>
                <a:lnTo>
                  <a:pt x="18" y="186"/>
                </a:lnTo>
                <a:lnTo>
                  <a:pt x="230" y="21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 name="Freeform 28"/>
          <p:cNvSpPr>
            <a:spLocks/>
          </p:cNvSpPr>
          <p:nvPr/>
        </p:nvSpPr>
        <p:spPr bwMode="auto">
          <a:xfrm>
            <a:off x="3192336" y="4303887"/>
            <a:ext cx="868995" cy="611896"/>
          </a:xfrm>
          <a:custGeom>
            <a:avLst/>
            <a:gdLst/>
            <a:ahLst/>
            <a:cxnLst>
              <a:cxn ang="0">
                <a:pos x="670" y="118"/>
              </a:cxn>
              <a:cxn ang="0">
                <a:pos x="662" y="26"/>
              </a:cxn>
              <a:cxn ang="0">
                <a:pos x="50" y="0"/>
              </a:cxn>
              <a:cxn ang="0">
                <a:pos x="0" y="466"/>
              </a:cxn>
              <a:cxn ang="0">
                <a:pos x="594" y="476"/>
              </a:cxn>
              <a:cxn ang="0">
                <a:pos x="676" y="474"/>
              </a:cxn>
              <a:cxn ang="0">
                <a:pos x="668" y="118"/>
              </a:cxn>
              <a:cxn ang="0">
                <a:pos x="670" y="118"/>
              </a:cxn>
            </a:cxnLst>
            <a:rect l="0" t="0" r="r" b="b"/>
            <a:pathLst>
              <a:path w="676" h="476">
                <a:moveTo>
                  <a:pt x="670" y="118"/>
                </a:moveTo>
                <a:lnTo>
                  <a:pt x="662" y="26"/>
                </a:lnTo>
                <a:lnTo>
                  <a:pt x="50" y="0"/>
                </a:lnTo>
                <a:lnTo>
                  <a:pt x="0" y="466"/>
                </a:lnTo>
                <a:lnTo>
                  <a:pt x="594" y="476"/>
                </a:lnTo>
                <a:lnTo>
                  <a:pt x="676" y="474"/>
                </a:lnTo>
                <a:lnTo>
                  <a:pt x="668" y="118"/>
                </a:lnTo>
                <a:lnTo>
                  <a:pt x="670" y="11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 name="Freeform 29"/>
          <p:cNvSpPr>
            <a:spLocks/>
          </p:cNvSpPr>
          <p:nvPr/>
        </p:nvSpPr>
        <p:spPr bwMode="auto">
          <a:xfrm>
            <a:off x="1572611" y="3789689"/>
            <a:ext cx="953838" cy="1745703"/>
          </a:xfrm>
          <a:custGeom>
            <a:avLst/>
            <a:gdLst/>
            <a:ahLst/>
            <a:cxnLst>
              <a:cxn ang="0">
                <a:pos x="694" y="1314"/>
              </a:cxn>
              <a:cxn ang="0">
                <a:pos x="682" y="1260"/>
              </a:cxn>
              <a:cxn ang="0">
                <a:pos x="732" y="1150"/>
              </a:cxn>
              <a:cxn ang="0">
                <a:pos x="742" y="1140"/>
              </a:cxn>
              <a:cxn ang="0">
                <a:pos x="712" y="1044"/>
              </a:cxn>
              <a:cxn ang="0">
                <a:pos x="324" y="482"/>
              </a:cxn>
              <a:cxn ang="0">
                <a:pos x="334" y="454"/>
              </a:cxn>
              <a:cxn ang="0">
                <a:pos x="324" y="426"/>
              </a:cxn>
              <a:cxn ang="0">
                <a:pos x="402" y="98"/>
              </a:cxn>
              <a:cxn ang="0">
                <a:pos x="70" y="8"/>
              </a:cxn>
              <a:cxn ang="0">
                <a:pos x="68" y="0"/>
              </a:cxn>
              <a:cxn ang="0">
                <a:pos x="70" y="34"/>
              </a:cxn>
              <a:cxn ang="0">
                <a:pos x="0" y="156"/>
              </a:cxn>
              <a:cxn ang="0">
                <a:pos x="42" y="278"/>
              </a:cxn>
              <a:cxn ang="0">
                <a:pos x="32" y="384"/>
              </a:cxn>
              <a:cxn ang="0">
                <a:pos x="102" y="534"/>
              </a:cxn>
              <a:cxn ang="0">
                <a:pos x="102" y="614"/>
              </a:cxn>
              <a:cxn ang="0">
                <a:pos x="122" y="682"/>
              </a:cxn>
              <a:cxn ang="0">
                <a:pos x="90" y="734"/>
              </a:cxn>
              <a:cxn ang="0">
                <a:pos x="190" y="870"/>
              </a:cxn>
              <a:cxn ang="0">
                <a:pos x="190" y="1006"/>
              </a:cxn>
              <a:cxn ang="0">
                <a:pos x="360" y="1114"/>
              </a:cxn>
              <a:cxn ang="0">
                <a:pos x="360" y="1178"/>
              </a:cxn>
              <a:cxn ang="0">
                <a:pos x="450" y="1236"/>
              </a:cxn>
              <a:cxn ang="0">
                <a:pos x="450" y="1342"/>
              </a:cxn>
              <a:cxn ang="0">
                <a:pos x="668" y="1354"/>
              </a:cxn>
              <a:cxn ang="0">
                <a:pos x="672" y="1358"/>
              </a:cxn>
              <a:cxn ang="0">
                <a:pos x="668" y="1354"/>
              </a:cxn>
              <a:cxn ang="0">
                <a:pos x="694" y="1314"/>
              </a:cxn>
            </a:cxnLst>
            <a:rect l="0" t="0" r="r" b="b"/>
            <a:pathLst>
              <a:path w="742" h="1358">
                <a:moveTo>
                  <a:pt x="694" y="1314"/>
                </a:moveTo>
                <a:lnTo>
                  <a:pt x="682" y="1260"/>
                </a:lnTo>
                <a:lnTo>
                  <a:pt x="732" y="1150"/>
                </a:lnTo>
                <a:lnTo>
                  <a:pt x="742" y="1140"/>
                </a:lnTo>
                <a:lnTo>
                  <a:pt x="712" y="1044"/>
                </a:lnTo>
                <a:lnTo>
                  <a:pt x="324" y="482"/>
                </a:lnTo>
                <a:lnTo>
                  <a:pt x="334" y="454"/>
                </a:lnTo>
                <a:lnTo>
                  <a:pt x="324" y="426"/>
                </a:lnTo>
                <a:lnTo>
                  <a:pt x="402" y="98"/>
                </a:lnTo>
                <a:lnTo>
                  <a:pt x="70" y="8"/>
                </a:lnTo>
                <a:lnTo>
                  <a:pt x="68" y="0"/>
                </a:lnTo>
                <a:lnTo>
                  <a:pt x="70" y="34"/>
                </a:lnTo>
                <a:lnTo>
                  <a:pt x="0" y="156"/>
                </a:lnTo>
                <a:lnTo>
                  <a:pt x="42" y="278"/>
                </a:lnTo>
                <a:lnTo>
                  <a:pt x="32" y="384"/>
                </a:lnTo>
                <a:lnTo>
                  <a:pt x="102" y="534"/>
                </a:lnTo>
                <a:lnTo>
                  <a:pt x="102" y="614"/>
                </a:lnTo>
                <a:lnTo>
                  <a:pt x="122" y="682"/>
                </a:lnTo>
                <a:lnTo>
                  <a:pt x="90" y="734"/>
                </a:lnTo>
                <a:lnTo>
                  <a:pt x="190" y="870"/>
                </a:lnTo>
                <a:lnTo>
                  <a:pt x="190" y="1006"/>
                </a:lnTo>
                <a:lnTo>
                  <a:pt x="360" y="1114"/>
                </a:lnTo>
                <a:lnTo>
                  <a:pt x="360" y="1178"/>
                </a:lnTo>
                <a:lnTo>
                  <a:pt x="450" y="1236"/>
                </a:lnTo>
                <a:lnTo>
                  <a:pt x="450" y="1342"/>
                </a:lnTo>
                <a:lnTo>
                  <a:pt x="668" y="1354"/>
                </a:lnTo>
                <a:lnTo>
                  <a:pt x="672" y="1358"/>
                </a:lnTo>
                <a:lnTo>
                  <a:pt x="668" y="1354"/>
                </a:lnTo>
                <a:lnTo>
                  <a:pt x="694" y="131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 name="Freeform 30"/>
          <p:cNvSpPr>
            <a:spLocks/>
          </p:cNvSpPr>
          <p:nvPr/>
        </p:nvSpPr>
        <p:spPr bwMode="auto">
          <a:xfrm>
            <a:off x="3009795" y="3612290"/>
            <a:ext cx="843285" cy="707023"/>
          </a:xfrm>
          <a:custGeom>
            <a:avLst/>
            <a:gdLst/>
            <a:ahLst/>
            <a:cxnLst>
              <a:cxn ang="0">
                <a:pos x="26" y="388"/>
              </a:cxn>
              <a:cxn ang="0">
                <a:pos x="28" y="388"/>
              </a:cxn>
              <a:cxn ang="0">
                <a:pos x="0" y="508"/>
              </a:cxn>
              <a:cxn ang="0">
                <a:pos x="192" y="536"/>
              </a:cxn>
              <a:cxn ang="0">
                <a:pos x="650" y="550"/>
              </a:cxn>
              <a:cxn ang="0">
                <a:pos x="656" y="40"/>
              </a:cxn>
              <a:cxn ang="0">
                <a:pos x="64" y="0"/>
              </a:cxn>
              <a:cxn ang="0">
                <a:pos x="26" y="388"/>
              </a:cxn>
            </a:cxnLst>
            <a:rect l="0" t="0" r="r" b="b"/>
            <a:pathLst>
              <a:path w="656" h="550">
                <a:moveTo>
                  <a:pt x="26" y="388"/>
                </a:moveTo>
                <a:lnTo>
                  <a:pt x="28" y="388"/>
                </a:lnTo>
                <a:lnTo>
                  <a:pt x="0" y="508"/>
                </a:lnTo>
                <a:lnTo>
                  <a:pt x="192" y="536"/>
                </a:lnTo>
                <a:lnTo>
                  <a:pt x="650" y="550"/>
                </a:lnTo>
                <a:lnTo>
                  <a:pt x="656" y="40"/>
                </a:lnTo>
                <a:lnTo>
                  <a:pt x="64" y="0"/>
                </a:lnTo>
                <a:lnTo>
                  <a:pt x="26" y="3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 name="Freeform 31"/>
          <p:cNvSpPr>
            <a:spLocks/>
          </p:cNvSpPr>
          <p:nvPr/>
        </p:nvSpPr>
        <p:spPr bwMode="auto">
          <a:xfrm>
            <a:off x="5516512" y="4707532"/>
            <a:ext cx="979548" cy="416501"/>
          </a:xfrm>
          <a:custGeom>
            <a:avLst/>
            <a:gdLst/>
            <a:ahLst/>
            <a:cxnLst>
              <a:cxn ang="0">
                <a:pos x="206" y="304"/>
              </a:cxn>
              <a:cxn ang="0">
                <a:pos x="554" y="246"/>
              </a:cxn>
              <a:cxn ang="0">
                <a:pos x="580" y="154"/>
              </a:cxn>
              <a:cxn ang="0">
                <a:pos x="752" y="30"/>
              </a:cxn>
              <a:cxn ang="0">
                <a:pos x="762" y="0"/>
              </a:cxn>
              <a:cxn ang="0">
                <a:pos x="762" y="0"/>
              </a:cxn>
              <a:cxn ang="0">
                <a:pos x="332" y="88"/>
              </a:cxn>
              <a:cxn ang="0">
                <a:pos x="54" y="134"/>
              </a:cxn>
              <a:cxn ang="0">
                <a:pos x="32" y="134"/>
              </a:cxn>
              <a:cxn ang="0">
                <a:pos x="32" y="230"/>
              </a:cxn>
              <a:cxn ang="0">
                <a:pos x="30" y="230"/>
              </a:cxn>
              <a:cxn ang="0">
                <a:pos x="0" y="324"/>
              </a:cxn>
              <a:cxn ang="0">
                <a:pos x="206" y="304"/>
              </a:cxn>
            </a:cxnLst>
            <a:rect l="0" t="0" r="r" b="b"/>
            <a:pathLst>
              <a:path w="762" h="324">
                <a:moveTo>
                  <a:pt x="206" y="304"/>
                </a:moveTo>
                <a:lnTo>
                  <a:pt x="554" y="246"/>
                </a:lnTo>
                <a:lnTo>
                  <a:pt x="580" y="154"/>
                </a:lnTo>
                <a:lnTo>
                  <a:pt x="752" y="30"/>
                </a:lnTo>
                <a:lnTo>
                  <a:pt x="762" y="0"/>
                </a:lnTo>
                <a:lnTo>
                  <a:pt x="762" y="0"/>
                </a:lnTo>
                <a:lnTo>
                  <a:pt x="332" y="88"/>
                </a:lnTo>
                <a:lnTo>
                  <a:pt x="54" y="134"/>
                </a:lnTo>
                <a:lnTo>
                  <a:pt x="32" y="134"/>
                </a:lnTo>
                <a:lnTo>
                  <a:pt x="32" y="230"/>
                </a:lnTo>
                <a:lnTo>
                  <a:pt x="30" y="230"/>
                </a:lnTo>
                <a:lnTo>
                  <a:pt x="0" y="324"/>
                </a:lnTo>
                <a:lnTo>
                  <a:pt x="206" y="30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 name="Freeform 32"/>
          <p:cNvSpPr>
            <a:spLocks/>
          </p:cNvSpPr>
          <p:nvPr/>
        </p:nvSpPr>
        <p:spPr bwMode="auto">
          <a:xfrm>
            <a:off x="6233818" y="4486427"/>
            <a:ext cx="1012971" cy="537337"/>
          </a:xfrm>
          <a:custGeom>
            <a:avLst/>
            <a:gdLst/>
            <a:ahLst/>
            <a:cxnLst>
              <a:cxn ang="0">
                <a:pos x="196" y="202"/>
              </a:cxn>
              <a:cxn ang="0">
                <a:pos x="26" y="326"/>
              </a:cxn>
              <a:cxn ang="0">
                <a:pos x="0" y="418"/>
              </a:cxn>
              <a:cxn ang="0">
                <a:pos x="62" y="408"/>
              </a:cxn>
              <a:cxn ang="0">
                <a:pos x="312" y="310"/>
              </a:cxn>
              <a:cxn ang="0">
                <a:pos x="344" y="344"/>
              </a:cxn>
              <a:cxn ang="0">
                <a:pos x="424" y="326"/>
              </a:cxn>
              <a:cxn ang="0">
                <a:pos x="558" y="414"/>
              </a:cxn>
              <a:cxn ang="0">
                <a:pos x="560" y="408"/>
              </a:cxn>
              <a:cxn ang="0">
                <a:pos x="628" y="368"/>
              </a:cxn>
              <a:cxn ang="0">
                <a:pos x="628" y="328"/>
              </a:cxn>
              <a:cxn ang="0">
                <a:pos x="678" y="248"/>
              </a:cxn>
              <a:cxn ang="0">
                <a:pos x="738" y="248"/>
              </a:cxn>
              <a:cxn ang="0">
                <a:pos x="788" y="128"/>
              </a:cxn>
              <a:cxn ang="0">
                <a:pos x="788" y="46"/>
              </a:cxn>
              <a:cxn ang="0">
                <a:pos x="754" y="0"/>
              </a:cxn>
              <a:cxn ang="0">
                <a:pos x="208" y="170"/>
              </a:cxn>
              <a:cxn ang="0">
                <a:pos x="196" y="202"/>
              </a:cxn>
            </a:cxnLst>
            <a:rect l="0" t="0" r="r" b="b"/>
            <a:pathLst>
              <a:path w="788" h="418">
                <a:moveTo>
                  <a:pt x="196" y="202"/>
                </a:moveTo>
                <a:lnTo>
                  <a:pt x="26" y="326"/>
                </a:lnTo>
                <a:lnTo>
                  <a:pt x="0" y="418"/>
                </a:lnTo>
                <a:lnTo>
                  <a:pt x="62" y="408"/>
                </a:lnTo>
                <a:lnTo>
                  <a:pt x="312" y="310"/>
                </a:lnTo>
                <a:lnTo>
                  <a:pt x="344" y="344"/>
                </a:lnTo>
                <a:lnTo>
                  <a:pt x="424" y="326"/>
                </a:lnTo>
                <a:lnTo>
                  <a:pt x="558" y="414"/>
                </a:lnTo>
                <a:lnTo>
                  <a:pt x="560" y="408"/>
                </a:lnTo>
                <a:lnTo>
                  <a:pt x="628" y="368"/>
                </a:lnTo>
                <a:lnTo>
                  <a:pt x="628" y="328"/>
                </a:lnTo>
                <a:lnTo>
                  <a:pt x="678" y="248"/>
                </a:lnTo>
                <a:lnTo>
                  <a:pt x="738" y="248"/>
                </a:lnTo>
                <a:lnTo>
                  <a:pt x="788" y="128"/>
                </a:lnTo>
                <a:lnTo>
                  <a:pt x="788" y="46"/>
                </a:lnTo>
                <a:lnTo>
                  <a:pt x="754" y="0"/>
                </a:lnTo>
                <a:lnTo>
                  <a:pt x="208" y="170"/>
                </a:lnTo>
                <a:lnTo>
                  <a:pt x="196" y="20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 name="Freeform 33"/>
          <p:cNvSpPr>
            <a:spLocks/>
          </p:cNvSpPr>
          <p:nvPr/>
        </p:nvSpPr>
        <p:spPr bwMode="auto">
          <a:xfrm>
            <a:off x="7239076" y="3681707"/>
            <a:ext cx="141405" cy="97698"/>
          </a:xfrm>
          <a:custGeom>
            <a:avLst/>
            <a:gdLst/>
            <a:ahLst/>
            <a:cxnLst>
              <a:cxn ang="0">
                <a:pos x="14" y="38"/>
              </a:cxn>
              <a:cxn ang="0">
                <a:pos x="0" y="76"/>
              </a:cxn>
              <a:cxn ang="0">
                <a:pos x="46" y="52"/>
              </a:cxn>
              <a:cxn ang="0">
                <a:pos x="106" y="12"/>
              </a:cxn>
              <a:cxn ang="0">
                <a:pos x="110" y="0"/>
              </a:cxn>
              <a:cxn ang="0">
                <a:pos x="98" y="0"/>
              </a:cxn>
              <a:cxn ang="0">
                <a:pos x="14" y="38"/>
              </a:cxn>
            </a:cxnLst>
            <a:rect l="0" t="0" r="r" b="b"/>
            <a:pathLst>
              <a:path w="110" h="76">
                <a:moveTo>
                  <a:pt x="14" y="38"/>
                </a:moveTo>
                <a:lnTo>
                  <a:pt x="0" y="76"/>
                </a:lnTo>
                <a:lnTo>
                  <a:pt x="46" y="52"/>
                </a:lnTo>
                <a:lnTo>
                  <a:pt x="106" y="12"/>
                </a:lnTo>
                <a:lnTo>
                  <a:pt x="110" y="0"/>
                </a:lnTo>
                <a:lnTo>
                  <a:pt x="98" y="0"/>
                </a:lnTo>
                <a:lnTo>
                  <a:pt x="14" y="3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 name="Freeform 34"/>
          <p:cNvSpPr>
            <a:spLocks/>
          </p:cNvSpPr>
          <p:nvPr/>
        </p:nvSpPr>
        <p:spPr bwMode="auto">
          <a:xfrm>
            <a:off x="4053618" y="4447862"/>
            <a:ext cx="899847" cy="465349"/>
          </a:xfrm>
          <a:custGeom>
            <a:avLst/>
            <a:gdLst/>
            <a:ahLst/>
            <a:cxnLst>
              <a:cxn ang="0">
                <a:pos x="626" y="62"/>
              </a:cxn>
              <a:cxn ang="0">
                <a:pos x="642" y="0"/>
              </a:cxn>
              <a:cxn ang="0">
                <a:pos x="606" y="0"/>
              </a:cxn>
              <a:cxn ang="0">
                <a:pos x="608" y="0"/>
              </a:cxn>
              <a:cxn ang="0">
                <a:pos x="0" y="8"/>
              </a:cxn>
              <a:cxn ang="0">
                <a:pos x="10" y="362"/>
              </a:cxn>
              <a:cxn ang="0">
                <a:pos x="700" y="338"/>
              </a:cxn>
              <a:cxn ang="0">
                <a:pos x="680" y="90"/>
              </a:cxn>
              <a:cxn ang="0">
                <a:pos x="626" y="62"/>
              </a:cxn>
            </a:cxnLst>
            <a:rect l="0" t="0" r="r" b="b"/>
            <a:pathLst>
              <a:path w="700" h="362">
                <a:moveTo>
                  <a:pt x="626" y="62"/>
                </a:moveTo>
                <a:lnTo>
                  <a:pt x="642" y="0"/>
                </a:lnTo>
                <a:lnTo>
                  <a:pt x="606" y="0"/>
                </a:lnTo>
                <a:lnTo>
                  <a:pt x="608" y="0"/>
                </a:lnTo>
                <a:lnTo>
                  <a:pt x="0" y="8"/>
                </a:lnTo>
                <a:lnTo>
                  <a:pt x="10" y="362"/>
                </a:lnTo>
                <a:lnTo>
                  <a:pt x="700" y="338"/>
                </a:lnTo>
                <a:lnTo>
                  <a:pt x="680" y="90"/>
                </a:lnTo>
                <a:lnTo>
                  <a:pt x="626" y="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 name="Freeform 35"/>
          <p:cNvSpPr>
            <a:spLocks/>
          </p:cNvSpPr>
          <p:nvPr/>
        </p:nvSpPr>
        <p:spPr bwMode="auto">
          <a:xfrm>
            <a:off x="5699052" y="3347478"/>
            <a:ext cx="501343" cy="655603"/>
          </a:xfrm>
          <a:custGeom>
            <a:avLst/>
            <a:gdLst/>
            <a:ahLst/>
            <a:cxnLst>
              <a:cxn ang="0">
                <a:pos x="350" y="464"/>
              </a:cxn>
              <a:cxn ang="0">
                <a:pos x="338" y="460"/>
              </a:cxn>
              <a:cxn ang="0">
                <a:pos x="390" y="284"/>
              </a:cxn>
              <a:cxn ang="0">
                <a:pos x="320" y="164"/>
              </a:cxn>
              <a:cxn ang="0">
                <a:pos x="280" y="190"/>
              </a:cxn>
              <a:cxn ang="0">
                <a:pos x="250" y="14"/>
              </a:cxn>
              <a:cxn ang="0">
                <a:pos x="100" y="0"/>
              </a:cxn>
              <a:cxn ang="0">
                <a:pos x="100" y="28"/>
              </a:cxn>
              <a:cxn ang="0">
                <a:pos x="22" y="124"/>
              </a:cxn>
              <a:cxn ang="0">
                <a:pos x="0" y="232"/>
              </a:cxn>
              <a:cxn ang="0">
                <a:pos x="12" y="272"/>
              </a:cxn>
              <a:cxn ang="0">
                <a:pos x="50" y="378"/>
              </a:cxn>
              <a:cxn ang="0">
                <a:pos x="50" y="486"/>
              </a:cxn>
              <a:cxn ang="0">
                <a:pos x="24" y="510"/>
              </a:cxn>
              <a:cxn ang="0">
                <a:pos x="212" y="506"/>
              </a:cxn>
              <a:cxn ang="0">
                <a:pos x="350" y="464"/>
              </a:cxn>
            </a:cxnLst>
            <a:rect l="0" t="0" r="r" b="b"/>
            <a:pathLst>
              <a:path w="390" h="510">
                <a:moveTo>
                  <a:pt x="350" y="464"/>
                </a:moveTo>
                <a:lnTo>
                  <a:pt x="338" y="460"/>
                </a:lnTo>
                <a:lnTo>
                  <a:pt x="390" y="284"/>
                </a:lnTo>
                <a:lnTo>
                  <a:pt x="320" y="164"/>
                </a:lnTo>
                <a:lnTo>
                  <a:pt x="280" y="190"/>
                </a:lnTo>
                <a:lnTo>
                  <a:pt x="250" y="14"/>
                </a:lnTo>
                <a:lnTo>
                  <a:pt x="100" y="0"/>
                </a:lnTo>
                <a:lnTo>
                  <a:pt x="100" y="28"/>
                </a:lnTo>
                <a:lnTo>
                  <a:pt x="22" y="124"/>
                </a:lnTo>
                <a:lnTo>
                  <a:pt x="0" y="232"/>
                </a:lnTo>
                <a:lnTo>
                  <a:pt x="12" y="272"/>
                </a:lnTo>
                <a:lnTo>
                  <a:pt x="50" y="378"/>
                </a:lnTo>
                <a:lnTo>
                  <a:pt x="50" y="486"/>
                </a:lnTo>
                <a:lnTo>
                  <a:pt x="24" y="510"/>
                </a:lnTo>
                <a:lnTo>
                  <a:pt x="212" y="506"/>
                </a:lnTo>
                <a:lnTo>
                  <a:pt x="350" y="46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 name="Freeform 36"/>
          <p:cNvSpPr>
            <a:spLocks/>
          </p:cNvSpPr>
          <p:nvPr/>
        </p:nvSpPr>
        <p:spPr bwMode="auto">
          <a:xfrm>
            <a:off x="1996825" y="3915667"/>
            <a:ext cx="694168" cy="1210937"/>
          </a:xfrm>
          <a:custGeom>
            <a:avLst/>
            <a:gdLst/>
            <a:ahLst/>
            <a:cxnLst>
              <a:cxn ang="0">
                <a:pos x="468" y="688"/>
              </a:cxn>
              <a:cxn ang="0">
                <a:pos x="540" y="98"/>
              </a:cxn>
              <a:cxn ang="0">
                <a:pos x="302" y="50"/>
              </a:cxn>
              <a:cxn ang="0">
                <a:pos x="302" y="46"/>
              </a:cxn>
              <a:cxn ang="0">
                <a:pos x="76" y="0"/>
              </a:cxn>
              <a:cxn ang="0">
                <a:pos x="0" y="328"/>
              </a:cxn>
              <a:cxn ang="0">
                <a:pos x="10" y="356"/>
              </a:cxn>
              <a:cxn ang="0">
                <a:pos x="0" y="384"/>
              </a:cxn>
              <a:cxn ang="0">
                <a:pos x="384" y="942"/>
              </a:cxn>
              <a:cxn ang="0">
                <a:pos x="414" y="794"/>
              </a:cxn>
              <a:cxn ang="0">
                <a:pos x="454" y="806"/>
              </a:cxn>
              <a:cxn ang="0">
                <a:pos x="468" y="688"/>
              </a:cxn>
              <a:cxn ang="0">
                <a:pos x="468" y="688"/>
              </a:cxn>
              <a:cxn ang="0">
                <a:pos x="468" y="688"/>
              </a:cxn>
            </a:cxnLst>
            <a:rect l="0" t="0" r="r" b="b"/>
            <a:pathLst>
              <a:path w="540" h="942">
                <a:moveTo>
                  <a:pt x="468" y="688"/>
                </a:moveTo>
                <a:lnTo>
                  <a:pt x="540" y="98"/>
                </a:lnTo>
                <a:lnTo>
                  <a:pt x="302" y="50"/>
                </a:lnTo>
                <a:lnTo>
                  <a:pt x="302" y="46"/>
                </a:lnTo>
                <a:lnTo>
                  <a:pt x="76" y="0"/>
                </a:lnTo>
                <a:lnTo>
                  <a:pt x="0" y="328"/>
                </a:lnTo>
                <a:lnTo>
                  <a:pt x="10" y="356"/>
                </a:lnTo>
                <a:lnTo>
                  <a:pt x="0" y="384"/>
                </a:lnTo>
                <a:lnTo>
                  <a:pt x="384" y="942"/>
                </a:lnTo>
                <a:lnTo>
                  <a:pt x="414" y="794"/>
                </a:lnTo>
                <a:lnTo>
                  <a:pt x="454" y="806"/>
                </a:lnTo>
                <a:lnTo>
                  <a:pt x="468" y="688"/>
                </a:lnTo>
                <a:lnTo>
                  <a:pt x="468" y="688"/>
                </a:lnTo>
                <a:lnTo>
                  <a:pt x="468" y="6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 name="Freeform 37"/>
          <p:cNvSpPr>
            <a:spLocks/>
          </p:cNvSpPr>
          <p:nvPr/>
        </p:nvSpPr>
        <p:spPr bwMode="auto">
          <a:xfrm>
            <a:off x="7352199" y="3470886"/>
            <a:ext cx="110553" cy="200537"/>
          </a:xfrm>
          <a:custGeom>
            <a:avLst/>
            <a:gdLst/>
            <a:ahLst/>
            <a:cxnLst>
              <a:cxn ang="0">
                <a:pos x="0" y="18"/>
              </a:cxn>
              <a:cxn ang="0">
                <a:pos x="26" y="156"/>
              </a:cxn>
              <a:cxn ang="0">
                <a:pos x="48" y="108"/>
              </a:cxn>
              <a:cxn ang="0">
                <a:pos x="86" y="40"/>
              </a:cxn>
              <a:cxn ang="0">
                <a:pos x="50" y="0"/>
              </a:cxn>
              <a:cxn ang="0">
                <a:pos x="0" y="18"/>
              </a:cxn>
            </a:cxnLst>
            <a:rect l="0" t="0" r="r" b="b"/>
            <a:pathLst>
              <a:path w="86" h="156">
                <a:moveTo>
                  <a:pt x="0" y="18"/>
                </a:moveTo>
                <a:lnTo>
                  <a:pt x="26" y="156"/>
                </a:lnTo>
                <a:lnTo>
                  <a:pt x="48" y="108"/>
                </a:lnTo>
                <a:lnTo>
                  <a:pt x="86" y="40"/>
                </a:lnTo>
                <a:lnTo>
                  <a:pt x="50" y="0"/>
                </a:lnTo>
                <a:lnTo>
                  <a:pt x="0" y="1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 name="Freeform 38"/>
          <p:cNvSpPr>
            <a:spLocks/>
          </p:cNvSpPr>
          <p:nvPr/>
        </p:nvSpPr>
        <p:spPr bwMode="auto">
          <a:xfrm>
            <a:off x="6287809" y="4131630"/>
            <a:ext cx="912702" cy="609325"/>
          </a:xfrm>
          <a:custGeom>
            <a:avLst/>
            <a:gdLst/>
            <a:ahLst/>
            <a:cxnLst>
              <a:cxn ang="0">
                <a:pos x="492" y="106"/>
              </a:cxn>
              <a:cxn ang="0">
                <a:pos x="502" y="26"/>
              </a:cxn>
              <a:cxn ang="0">
                <a:pos x="442" y="0"/>
              </a:cxn>
              <a:cxn ang="0">
                <a:pos x="424" y="26"/>
              </a:cxn>
              <a:cxn ang="0">
                <a:pos x="386" y="26"/>
              </a:cxn>
              <a:cxn ang="0">
                <a:pos x="344" y="84"/>
              </a:cxn>
              <a:cxn ang="0">
                <a:pos x="314" y="158"/>
              </a:cxn>
              <a:cxn ang="0">
                <a:pos x="286" y="132"/>
              </a:cxn>
              <a:cxn ang="0">
                <a:pos x="256" y="296"/>
              </a:cxn>
              <a:cxn ang="0">
                <a:pos x="184" y="340"/>
              </a:cxn>
              <a:cxn ang="0">
                <a:pos x="112" y="306"/>
              </a:cxn>
              <a:cxn ang="0">
                <a:pos x="60" y="402"/>
              </a:cxn>
              <a:cxn ang="0">
                <a:pos x="0" y="474"/>
              </a:cxn>
              <a:cxn ang="0">
                <a:pos x="164" y="444"/>
              </a:cxn>
              <a:cxn ang="0">
                <a:pos x="710" y="272"/>
              </a:cxn>
              <a:cxn ang="0">
                <a:pos x="666" y="214"/>
              </a:cxn>
              <a:cxn ang="0">
                <a:pos x="698" y="96"/>
              </a:cxn>
              <a:cxn ang="0">
                <a:pos x="614" y="116"/>
              </a:cxn>
              <a:cxn ang="0">
                <a:pos x="492" y="106"/>
              </a:cxn>
            </a:cxnLst>
            <a:rect l="0" t="0" r="r" b="b"/>
            <a:pathLst>
              <a:path w="710" h="474">
                <a:moveTo>
                  <a:pt x="492" y="106"/>
                </a:moveTo>
                <a:lnTo>
                  <a:pt x="502" y="26"/>
                </a:lnTo>
                <a:lnTo>
                  <a:pt x="442" y="0"/>
                </a:lnTo>
                <a:lnTo>
                  <a:pt x="424" y="26"/>
                </a:lnTo>
                <a:lnTo>
                  <a:pt x="386" y="26"/>
                </a:lnTo>
                <a:lnTo>
                  <a:pt x="344" y="84"/>
                </a:lnTo>
                <a:lnTo>
                  <a:pt x="314" y="158"/>
                </a:lnTo>
                <a:lnTo>
                  <a:pt x="286" y="132"/>
                </a:lnTo>
                <a:lnTo>
                  <a:pt x="256" y="296"/>
                </a:lnTo>
                <a:lnTo>
                  <a:pt x="184" y="340"/>
                </a:lnTo>
                <a:lnTo>
                  <a:pt x="112" y="306"/>
                </a:lnTo>
                <a:lnTo>
                  <a:pt x="60" y="402"/>
                </a:lnTo>
                <a:lnTo>
                  <a:pt x="0" y="474"/>
                </a:lnTo>
                <a:lnTo>
                  <a:pt x="164" y="444"/>
                </a:lnTo>
                <a:lnTo>
                  <a:pt x="710" y="272"/>
                </a:lnTo>
                <a:lnTo>
                  <a:pt x="666" y="214"/>
                </a:lnTo>
                <a:lnTo>
                  <a:pt x="698" y="96"/>
                </a:lnTo>
                <a:lnTo>
                  <a:pt x="614" y="116"/>
                </a:lnTo>
                <a:lnTo>
                  <a:pt x="492" y="10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 name="Freeform 39"/>
          <p:cNvSpPr>
            <a:spLocks/>
          </p:cNvSpPr>
          <p:nvPr/>
        </p:nvSpPr>
        <p:spPr bwMode="auto">
          <a:xfrm>
            <a:off x="6627180" y="3992797"/>
            <a:ext cx="568189" cy="285380"/>
          </a:xfrm>
          <a:custGeom>
            <a:avLst/>
            <a:gdLst/>
            <a:ahLst/>
            <a:cxnLst>
              <a:cxn ang="0">
                <a:pos x="316" y="0"/>
              </a:cxn>
              <a:cxn ang="0">
                <a:pos x="0" y="108"/>
              </a:cxn>
              <a:cxn ang="0">
                <a:pos x="24" y="150"/>
              </a:cxn>
              <a:cxn ang="0">
                <a:pos x="126" y="94"/>
              </a:cxn>
              <a:cxn ang="0">
                <a:pos x="178" y="106"/>
              </a:cxn>
              <a:cxn ang="0">
                <a:pos x="178" y="104"/>
              </a:cxn>
              <a:cxn ang="0">
                <a:pos x="180" y="106"/>
              </a:cxn>
              <a:cxn ang="0">
                <a:pos x="180" y="106"/>
              </a:cxn>
              <a:cxn ang="0">
                <a:pos x="242" y="132"/>
              </a:cxn>
              <a:cxn ang="0">
                <a:pos x="232" y="212"/>
              </a:cxn>
              <a:cxn ang="0">
                <a:pos x="354" y="222"/>
              </a:cxn>
              <a:cxn ang="0">
                <a:pos x="436" y="200"/>
              </a:cxn>
              <a:cxn ang="0">
                <a:pos x="442" y="174"/>
              </a:cxn>
              <a:cxn ang="0">
                <a:pos x="442" y="134"/>
              </a:cxn>
              <a:cxn ang="0">
                <a:pos x="374" y="162"/>
              </a:cxn>
              <a:cxn ang="0">
                <a:pos x="316" y="0"/>
              </a:cxn>
            </a:cxnLst>
            <a:rect l="0" t="0" r="r" b="b"/>
            <a:pathLst>
              <a:path w="442" h="222">
                <a:moveTo>
                  <a:pt x="316" y="0"/>
                </a:moveTo>
                <a:lnTo>
                  <a:pt x="0" y="108"/>
                </a:lnTo>
                <a:lnTo>
                  <a:pt x="24" y="150"/>
                </a:lnTo>
                <a:lnTo>
                  <a:pt x="126" y="94"/>
                </a:lnTo>
                <a:lnTo>
                  <a:pt x="178" y="106"/>
                </a:lnTo>
                <a:lnTo>
                  <a:pt x="178" y="104"/>
                </a:lnTo>
                <a:lnTo>
                  <a:pt x="180" y="106"/>
                </a:lnTo>
                <a:lnTo>
                  <a:pt x="180" y="106"/>
                </a:lnTo>
                <a:lnTo>
                  <a:pt x="242" y="132"/>
                </a:lnTo>
                <a:lnTo>
                  <a:pt x="232" y="212"/>
                </a:lnTo>
                <a:lnTo>
                  <a:pt x="354" y="222"/>
                </a:lnTo>
                <a:lnTo>
                  <a:pt x="436" y="200"/>
                </a:lnTo>
                <a:lnTo>
                  <a:pt x="442" y="174"/>
                </a:lnTo>
                <a:lnTo>
                  <a:pt x="442" y="134"/>
                </a:lnTo>
                <a:lnTo>
                  <a:pt x="374" y="162"/>
                </a:lnTo>
                <a:lnTo>
                  <a:pt x="31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 name="Freeform 40"/>
          <p:cNvSpPr>
            <a:spLocks/>
          </p:cNvSpPr>
          <p:nvPr/>
        </p:nvSpPr>
        <p:spPr bwMode="auto">
          <a:xfrm>
            <a:off x="4051047" y="4455575"/>
            <a:ext cx="15426" cy="457636"/>
          </a:xfrm>
          <a:custGeom>
            <a:avLst/>
            <a:gdLst/>
            <a:ahLst/>
            <a:cxnLst>
              <a:cxn ang="0">
                <a:pos x="2" y="2"/>
              </a:cxn>
              <a:cxn ang="0">
                <a:pos x="2" y="0"/>
              </a:cxn>
              <a:cxn ang="0">
                <a:pos x="0" y="0"/>
              </a:cxn>
              <a:cxn ang="0">
                <a:pos x="8" y="356"/>
              </a:cxn>
              <a:cxn ang="0">
                <a:pos x="12" y="356"/>
              </a:cxn>
              <a:cxn ang="0">
                <a:pos x="2" y="2"/>
              </a:cxn>
              <a:cxn ang="0">
                <a:pos x="2" y="2"/>
              </a:cxn>
            </a:cxnLst>
            <a:rect l="0" t="0" r="r" b="b"/>
            <a:pathLst>
              <a:path w="12" h="356">
                <a:moveTo>
                  <a:pt x="2" y="2"/>
                </a:moveTo>
                <a:lnTo>
                  <a:pt x="2" y="0"/>
                </a:lnTo>
                <a:lnTo>
                  <a:pt x="0" y="0"/>
                </a:lnTo>
                <a:lnTo>
                  <a:pt x="8" y="356"/>
                </a:lnTo>
                <a:lnTo>
                  <a:pt x="12" y="356"/>
                </a:lnTo>
                <a:lnTo>
                  <a:pt x="2" y="2"/>
                </a:lnTo>
                <a:lnTo>
                  <a:pt x="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 name="Freeform 41"/>
          <p:cNvSpPr>
            <a:spLocks/>
          </p:cNvSpPr>
          <p:nvPr/>
        </p:nvSpPr>
        <p:spPr bwMode="auto">
          <a:xfrm>
            <a:off x="4791492" y="4357878"/>
            <a:ext cx="2571" cy="2571"/>
          </a:xfrm>
          <a:custGeom>
            <a:avLst/>
            <a:gdLst/>
            <a:ahLst/>
            <a:cxnLst>
              <a:cxn ang="0">
                <a:pos x="0" y="0"/>
              </a:cxn>
              <a:cxn ang="0">
                <a:pos x="0" y="2"/>
              </a:cxn>
              <a:cxn ang="0">
                <a:pos x="2" y="2"/>
              </a:cxn>
              <a:cxn ang="0">
                <a:pos x="0" y="0"/>
              </a:cxn>
              <a:cxn ang="0">
                <a:pos x="0" y="0"/>
              </a:cxn>
            </a:cxnLst>
            <a:rect l="0" t="0" r="r" b="b"/>
            <a:pathLst>
              <a:path w="2" h="2">
                <a:moveTo>
                  <a:pt x="0" y="0"/>
                </a:moveTo>
                <a:lnTo>
                  <a:pt x="0" y="2"/>
                </a:lnTo>
                <a:lnTo>
                  <a:pt x="2" y="2"/>
                </a:lnTo>
                <a:lnTo>
                  <a:pt x="0"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 name="Freeform 42"/>
          <p:cNvSpPr>
            <a:spLocks/>
          </p:cNvSpPr>
          <p:nvPr/>
        </p:nvSpPr>
        <p:spPr bwMode="auto">
          <a:xfrm>
            <a:off x="4801776" y="4345023"/>
            <a:ext cx="444781" cy="15426"/>
          </a:xfrm>
          <a:custGeom>
            <a:avLst/>
            <a:gdLst/>
            <a:ahLst/>
            <a:cxnLst>
              <a:cxn ang="0">
                <a:pos x="346" y="0"/>
              </a:cxn>
              <a:cxn ang="0">
                <a:pos x="0" y="10"/>
              </a:cxn>
              <a:cxn ang="0">
                <a:pos x="0" y="12"/>
              </a:cxn>
              <a:cxn ang="0">
                <a:pos x="346" y="4"/>
              </a:cxn>
              <a:cxn ang="0">
                <a:pos x="346" y="0"/>
              </a:cxn>
            </a:cxnLst>
            <a:rect l="0" t="0" r="r" b="b"/>
            <a:pathLst>
              <a:path w="346" h="12">
                <a:moveTo>
                  <a:pt x="346" y="0"/>
                </a:moveTo>
                <a:lnTo>
                  <a:pt x="0" y="10"/>
                </a:lnTo>
                <a:lnTo>
                  <a:pt x="0" y="12"/>
                </a:lnTo>
                <a:lnTo>
                  <a:pt x="346" y="4"/>
                </a:lnTo>
                <a:lnTo>
                  <a:pt x="34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 name="Rectangle 43"/>
          <p:cNvSpPr>
            <a:spLocks noChangeArrowheads="1"/>
          </p:cNvSpPr>
          <p:nvPr/>
        </p:nvSpPr>
        <p:spPr bwMode="auto">
          <a:xfrm>
            <a:off x="5845598" y="5823342"/>
            <a:ext cx="2571"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 name="Freeform 44"/>
          <p:cNvSpPr>
            <a:spLocks/>
          </p:cNvSpPr>
          <p:nvPr/>
        </p:nvSpPr>
        <p:spPr bwMode="auto">
          <a:xfrm>
            <a:off x="5778753" y="5106036"/>
            <a:ext cx="69417" cy="717306"/>
          </a:xfrm>
          <a:custGeom>
            <a:avLst/>
            <a:gdLst/>
            <a:ahLst/>
            <a:cxnLst>
              <a:cxn ang="0">
                <a:pos x="0" y="0"/>
              </a:cxn>
              <a:cxn ang="0">
                <a:pos x="52" y="558"/>
              </a:cxn>
              <a:cxn ang="0">
                <a:pos x="54" y="558"/>
              </a:cxn>
              <a:cxn ang="0">
                <a:pos x="2" y="0"/>
              </a:cxn>
              <a:cxn ang="0">
                <a:pos x="0" y="0"/>
              </a:cxn>
            </a:cxnLst>
            <a:rect l="0" t="0" r="r" b="b"/>
            <a:pathLst>
              <a:path w="54" h="558">
                <a:moveTo>
                  <a:pt x="0" y="0"/>
                </a:moveTo>
                <a:lnTo>
                  <a:pt x="52" y="558"/>
                </a:lnTo>
                <a:lnTo>
                  <a:pt x="54" y="558"/>
                </a:lnTo>
                <a:lnTo>
                  <a:pt x="2"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 name="Freeform 45"/>
          <p:cNvSpPr>
            <a:spLocks/>
          </p:cNvSpPr>
          <p:nvPr/>
        </p:nvSpPr>
        <p:spPr bwMode="auto">
          <a:xfrm>
            <a:off x="6228676" y="4704961"/>
            <a:ext cx="272525" cy="318803"/>
          </a:xfrm>
          <a:custGeom>
            <a:avLst/>
            <a:gdLst/>
            <a:ahLst/>
            <a:cxnLst>
              <a:cxn ang="0">
                <a:pos x="26" y="156"/>
              </a:cxn>
              <a:cxn ang="0">
                <a:pos x="0" y="248"/>
              </a:cxn>
              <a:cxn ang="0">
                <a:pos x="4" y="248"/>
              </a:cxn>
              <a:cxn ang="0">
                <a:pos x="30" y="156"/>
              </a:cxn>
              <a:cxn ang="0">
                <a:pos x="200" y="32"/>
              </a:cxn>
              <a:cxn ang="0">
                <a:pos x="212" y="0"/>
              </a:cxn>
              <a:cxn ang="0">
                <a:pos x="208" y="2"/>
              </a:cxn>
              <a:cxn ang="0">
                <a:pos x="198" y="32"/>
              </a:cxn>
              <a:cxn ang="0">
                <a:pos x="26" y="156"/>
              </a:cxn>
            </a:cxnLst>
            <a:rect l="0" t="0" r="r" b="b"/>
            <a:pathLst>
              <a:path w="212" h="248">
                <a:moveTo>
                  <a:pt x="26" y="156"/>
                </a:moveTo>
                <a:lnTo>
                  <a:pt x="0" y="248"/>
                </a:lnTo>
                <a:lnTo>
                  <a:pt x="4" y="248"/>
                </a:lnTo>
                <a:lnTo>
                  <a:pt x="30" y="156"/>
                </a:lnTo>
                <a:lnTo>
                  <a:pt x="200" y="32"/>
                </a:lnTo>
                <a:lnTo>
                  <a:pt x="212" y="0"/>
                </a:lnTo>
                <a:lnTo>
                  <a:pt x="208" y="2"/>
                </a:lnTo>
                <a:lnTo>
                  <a:pt x="198" y="32"/>
                </a:lnTo>
                <a:lnTo>
                  <a:pt x="26" y="15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 name="Freeform 46"/>
          <p:cNvSpPr>
            <a:spLocks/>
          </p:cNvSpPr>
          <p:nvPr/>
        </p:nvSpPr>
        <p:spPr bwMode="auto">
          <a:xfrm>
            <a:off x="6429213" y="4519850"/>
            <a:ext cx="2571" cy="2571"/>
          </a:xfrm>
          <a:custGeom>
            <a:avLst/>
            <a:gdLst/>
            <a:ahLst/>
            <a:cxnLst>
              <a:cxn ang="0">
                <a:pos x="0" y="0"/>
              </a:cxn>
              <a:cxn ang="0">
                <a:pos x="0" y="0"/>
              </a:cxn>
              <a:cxn ang="0">
                <a:pos x="2" y="2"/>
              </a:cxn>
              <a:cxn ang="0">
                <a:pos x="0" y="0"/>
              </a:cxn>
            </a:cxnLst>
            <a:rect l="0" t="0" r="r" b="b"/>
            <a:pathLst>
              <a:path w="2" h="2">
                <a:moveTo>
                  <a:pt x="0" y="0"/>
                </a:moveTo>
                <a:lnTo>
                  <a:pt x="0" y="0"/>
                </a:lnTo>
                <a:lnTo>
                  <a:pt x="2" y="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 name="Freeform 47"/>
          <p:cNvSpPr>
            <a:spLocks/>
          </p:cNvSpPr>
          <p:nvPr/>
        </p:nvSpPr>
        <p:spPr bwMode="auto">
          <a:xfrm>
            <a:off x="6280096" y="4522421"/>
            <a:ext cx="151688" cy="221105"/>
          </a:xfrm>
          <a:custGeom>
            <a:avLst/>
            <a:gdLst/>
            <a:ahLst/>
            <a:cxnLst>
              <a:cxn ang="0">
                <a:pos x="64" y="98"/>
              </a:cxn>
              <a:cxn ang="0">
                <a:pos x="0" y="172"/>
              </a:cxn>
              <a:cxn ang="0">
                <a:pos x="6" y="170"/>
              </a:cxn>
              <a:cxn ang="0">
                <a:pos x="6" y="170"/>
              </a:cxn>
              <a:cxn ang="0">
                <a:pos x="66" y="98"/>
              </a:cxn>
              <a:cxn ang="0">
                <a:pos x="118" y="2"/>
              </a:cxn>
              <a:cxn ang="0">
                <a:pos x="114" y="0"/>
              </a:cxn>
              <a:cxn ang="0">
                <a:pos x="64" y="98"/>
              </a:cxn>
            </a:cxnLst>
            <a:rect l="0" t="0" r="r" b="b"/>
            <a:pathLst>
              <a:path w="118" h="172">
                <a:moveTo>
                  <a:pt x="64" y="98"/>
                </a:moveTo>
                <a:lnTo>
                  <a:pt x="0" y="172"/>
                </a:lnTo>
                <a:lnTo>
                  <a:pt x="6" y="170"/>
                </a:lnTo>
                <a:lnTo>
                  <a:pt x="6" y="170"/>
                </a:lnTo>
                <a:lnTo>
                  <a:pt x="66" y="98"/>
                </a:lnTo>
                <a:lnTo>
                  <a:pt x="118" y="2"/>
                </a:lnTo>
                <a:lnTo>
                  <a:pt x="114" y="0"/>
                </a:lnTo>
                <a:lnTo>
                  <a:pt x="64" y="9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9" name="Freeform 48"/>
          <p:cNvSpPr>
            <a:spLocks/>
          </p:cNvSpPr>
          <p:nvPr/>
        </p:nvSpPr>
        <p:spPr bwMode="auto">
          <a:xfrm>
            <a:off x="7195369" y="4075069"/>
            <a:ext cx="2571" cy="7713"/>
          </a:xfrm>
          <a:custGeom>
            <a:avLst/>
            <a:gdLst/>
            <a:ahLst/>
            <a:cxnLst>
              <a:cxn ang="0">
                <a:pos x="2" y="6"/>
              </a:cxn>
              <a:cxn ang="0">
                <a:pos x="2" y="2"/>
              </a:cxn>
              <a:cxn ang="0">
                <a:pos x="0" y="0"/>
              </a:cxn>
              <a:cxn ang="0">
                <a:pos x="0" y="6"/>
              </a:cxn>
              <a:cxn ang="0">
                <a:pos x="2" y="6"/>
              </a:cxn>
            </a:cxnLst>
            <a:rect l="0" t="0" r="r" b="b"/>
            <a:pathLst>
              <a:path w="2" h="6">
                <a:moveTo>
                  <a:pt x="2" y="6"/>
                </a:moveTo>
                <a:lnTo>
                  <a:pt x="2" y="2"/>
                </a:lnTo>
                <a:lnTo>
                  <a:pt x="0" y="0"/>
                </a:lnTo>
                <a:lnTo>
                  <a:pt x="0" y="6"/>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0" name="Freeform 49"/>
          <p:cNvSpPr>
            <a:spLocks/>
          </p:cNvSpPr>
          <p:nvPr/>
        </p:nvSpPr>
        <p:spPr bwMode="auto">
          <a:xfrm>
            <a:off x="7071961" y="3979942"/>
            <a:ext cx="123408" cy="102840"/>
          </a:xfrm>
          <a:custGeom>
            <a:avLst/>
            <a:gdLst/>
            <a:ahLst/>
            <a:cxnLst>
              <a:cxn ang="0">
                <a:pos x="0" y="2"/>
              </a:cxn>
              <a:cxn ang="0">
                <a:pos x="96" y="80"/>
              </a:cxn>
              <a:cxn ang="0">
                <a:pos x="96" y="74"/>
              </a:cxn>
              <a:cxn ang="0">
                <a:pos x="2" y="0"/>
              </a:cxn>
              <a:cxn ang="0">
                <a:pos x="0" y="2"/>
              </a:cxn>
            </a:cxnLst>
            <a:rect l="0" t="0" r="r" b="b"/>
            <a:pathLst>
              <a:path w="96" h="80">
                <a:moveTo>
                  <a:pt x="0" y="2"/>
                </a:moveTo>
                <a:lnTo>
                  <a:pt x="96" y="80"/>
                </a:lnTo>
                <a:lnTo>
                  <a:pt x="96" y="74"/>
                </a:lnTo>
                <a:lnTo>
                  <a:pt x="2"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1" name="Freeform 50"/>
          <p:cNvSpPr>
            <a:spLocks/>
          </p:cNvSpPr>
          <p:nvPr/>
        </p:nvSpPr>
        <p:spPr bwMode="auto">
          <a:xfrm>
            <a:off x="7236505" y="3779405"/>
            <a:ext cx="2571" cy="2571"/>
          </a:xfrm>
          <a:custGeom>
            <a:avLst/>
            <a:gdLst/>
            <a:ahLst/>
            <a:cxnLst>
              <a:cxn ang="0">
                <a:pos x="0" y="2"/>
              </a:cxn>
              <a:cxn ang="0">
                <a:pos x="2" y="2"/>
              </a:cxn>
              <a:cxn ang="0">
                <a:pos x="2" y="0"/>
              </a:cxn>
              <a:cxn ang="0">
                <a:pos x="0" y="2"/>
              </a:cxn>
              <a:cxn ang="0">
                <a:pos x="0" y="2"/>
              </a:cxn>
            </a:cxnLst>
            <a:rect l="0" t="0" r="r" b="b"/>
            <a:pathLst>
              <a:path w="2" h="2">
                <a:moveTo>
                  <a:pt x="0" y="2"/>
                </a:moveTo>
                <a:lnTo>
                  <a:pt x="2" y="2"/>
                </a:lnTo>
                <a:lnTo>
                  <a:pt x="2" y="0"/>
                </a:lnTo>
                <a:lnTo>
                  <a:pt x="0" y="2"/>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2" name="Freeform 51"/>
          <p:cNvSpPr>
            <a:spLocks/>
          </p:cNvSpPr>
          <p:nvPr/>
        </p:nvSpPr>
        <p:spPr bwMode="auto">
          <a:xfrm>
            <a:off x="7380480" y="3679136"/>
            <a:ext cx="7713" cy="2571"/>
          </a:xfrm>
          <a:custGeom>
            <a:avLst/>
            <a:gdLst/>
            <a:ahLst/>
            <a:cxnLst>
              <a:cxn ang="0">
                <a:pos x="4" y="0"/>
              </a:cxn>
              <a:cxn ang="0">
                <a:pos x="2" y="0"/>
              </a:cxn>
              <a:cxn ang="0">
                <a:pos x="0" y="2"/>
              </a:cxn>
              <a:cxn ang="0">
                <a:pos x="6" y="2"/>
              </a:cxn>
              <a:cxn ang="0">
                <a:pos x="6" y="0"/>
              </a:cxn>
              <a:cxn ang="0">
                <a:pos x="4" y="0"/>
              </a:cxn>
              <a:cxn ang="0">
                <a:pos x="4" y="0"/>
              </a:cxn>
              <a:cxn ang="0">
                <a:pos x="4" y="0"/>
              </a:cxn>
            </a:cxnLst>
            <a:rect l="0" t="0" r="r" b="b"/>
            <a:pathLst>
              <a:path w="6" h="2">
                <a:moveTo>
                  <a:pt x="4" y="0"/>
                </a:moveTo>
                <a:lnTo>
                  <a:pt x="2" y="0"/>
                </a:lnTo>
                <a:lnTo>
                  <a:pt x="0" y="2"/>
                </a:lnTo>
                <a:lnTo>
                  <a:pt x="6" y="2"/>
                </a:lnTo>
                <a:lnTo>
                  <a:pt x="6" y="0"/>
                </a:lnTo>
                <a:lnTo>
                  <a:pt x="4" y="0"/>
                </a:lnTo>
                <a:lnTo>
                  <a:pt x="4" y="0"/>
                </a:lnTo>
                <a:lnTo>
                  <a:pt x="4"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3" name="Freeform 52"/>
          <p:cNvSpPr>
            <a:spLocks/>
          </p:cNvSpPr>
          <p:nvPr/>
        </p:nvSpPr>
        <p:spPr bwMode="auto">
          <a:xfrm>
            <a:off x="7079674" y="3679136"/>
            <a:ext cx="303377" cy="102840"/>
          </a:xfrm>
          <a:custGeom>
            <a:avLst/>
            <a:gdLst/>
            <a:ahLst/>
            <a:cxnLst>
              <a:cxn ang="0">
                <a:pos x="222" y="0"/>
              </a:cxn>
              <a:cxn ang="0">
                <a:pos x="136" y="40"/>
              </a:cxn>
              <a:cxn ang="0">
                <a:pos x="124" y="70"/>
              </a:cxn>
              <a:cxn ang="0">
                <a:pos x="0" y="42"/>
              </a:cxn>
              <a:cxn ang="0">
                <a:pos x="0" y="44"/>
              </a:cxn>
              <a:cxn ang="0">
                <a:pos x="124" y="72"/>
              </a:cxn>
              <a:cxn ang="0">
                <a:pos x="122" y="80"/>
              </a:cxn>
              <a:cxn ang="0">
                <a:pos x="124" y="78"/>
              </a:cxn>
              <a:cxn ang="0">
                <a:pos x="138" y="40"/>
              </a:cxn>
              <a:cxn ang="0">
                <a:pos x="222" y="2"/>
              </a:cxn>
              <a:cxn ang="0">
                <a:pos x="234" y="2"/>
              </a:cxn>
              <a:cxn ang="0">
                <a:pos x="236" y="0"/>
              </a:cxn>
              <a:cxn ang="0">
                <a:pos x="222" y="0"/>
              </a:cxn>
            </a:cxnLst>
            <a:rect l="0" t="0" r="r" b="b"/>
            <a:pathLst>
              <a:path w="236" h="80">
                <a:moveTo>
                  <a:pt x="222" y="0"/>
                </a:moveTo>
                <a:lnTo>
                  <a:pt x="136" y="40"/>
                </a:lnTo>
                <a:lnTo>
                  <a:pt x="124" y="70"/>
                </a:lnTo>
                <a:lnTo>
                  <a:pt x="0" y="42"/>
                </a:lnTo>
                <a:lnTo>
                  <a:pt x="0" y="44"/>
                </a:lnTo>
                <a:lnTo>
                  <a:pt x="124" y="72"/>
                </a:lnTo>
                <a:lnTo>
                  <a:pt x="122" y="80"/>
                </a:lnTo>
                <a:lnTo>
                  <a:pt x="124" y="78"/>
                </a:lnTo>
                <a:lnTo>
                  <a:pt x="138" y="40"/>
                </a:lnTo>
                <a:lnTo>
                  <a:pt x="222" y="2"/>
                </a:lnTo>
                <a:lnTo>
                  <a:pt x="234" y="2"/>
                </a:lnTo>
                <a:lnTo>
                  <a:pt x="236" y="0"/>
                </a:lnTo>
                <a:lnTo>
                  <a:pt x="22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4" name="Rectangle 53"/>
          <p:cNvSpPr>
            <a:spLocks noChangeArrowheads="1"/>
          </p:cNvSpPr>
          <p:nvPr/>
        </p:nvSpPr>
        <p:spPr bwMode="auto">
          <a:xfrm>
            <a:off x="1809142" y="3126373"/>
            <a:ext cx="7713" cy="7713"/>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5" name="Freeform 54"/>
          <p:cNvSpPr>
            <a:spLocks/>
          </p:cNvSpPr>
          <p:nvPr/>
        </p:nvSpPr>
        <p:spPr bwMode="auto">
          <a:xfrm>
            <a:off x="1816855" y="2861561"/>
            <a:ext cx="2043938" cy="1252073"/>
          </a:xfrm>
          <a:custGeom>
            <a:avLst/>
            <a:gdLst/>
            <a:ahLst/>
            <a:cxnLst>
              <a:cxn ang="0">
                <a:pos x="1590" y="166"/>
              </a:cxn>
              <a:cxn ang="0">
                <a:pos x="1580" y="616"/>
              </a:cxn>
              <a:cxn ang="0">
                <a:pos x="978" y="650"/>
              </a:cxn>
              <a:cxn ang="0">
                <a:pos x="908" y="626"/>
              </a:cxn>
              <a:cxn ang="0">
                <a:pos x="754" y="534"/>
              </a:cxn>
              <a:cxn ang="0">
                <a:pos x="714" y="476"/>
              </a:cxn>
              <a:cxn ang="0">
                <a:pos x="710" y="326"/>
              </a:cxn>
              <a:cxn ang="0">
                <a:pos x="668" y="24"/>
              </a:cxn>
              <a:cxn ang="0">
                <a:pos x="636" y="166"/>
              </a:cxn>
              <a:cxn ang="0">
                <a:pos x="736" y="346"/>
              </a:cxn>
              <a:cxn ang="0">
                <a:pos x="756" y="472"/>
              </a:cxn>
              <a:cxn ang="0">
                <a:pos x="818" y="642"/>
              </a:cxn>
              <a:cxn ang="0">
                <a:pos x="948" y="618"/>
              </a:cxn>
              <a:cxn ang="0">
                <a:pos x="948" y="964"/>
              </a:cxn>
              <a:cxn ang="0">
                <a:pos x="502" y="598"/>
              </a:cxn>
              <a:cxn ang="0">
                <a:pos x="560" y="436"/>
              </a:cxn>
              <a:cxn ang="0">
                <a:pos x="592" y="2"/>
              </a:cxn>
              <a:cxn ang="0">
                <a:pos x="524" y="342"/>
              </a:cxn>
              <a:cxn ang="0">
                <a:pos x="400" y="334"/>
              </a:cxn>
              <a:cxn ang="0">
                <a:pos x="110" y="318"/>
              </a:cxn>
              <a:cxn ang="0">
                <a:pos x="0" y="206"/>
              </a:cxn>
              <a:cxn ang="0">
                <a:pos x="96" y="238"/>
              </a:cxn>
              <a:cxn ang="0">
                <a:pos x="284" y="356"/>
              </a:cxn>
              <a:cxn ang="0">
                <a:pos x="534" y="378"/>
              </a:cxn>
              <a:cxn ang="0">
                <a:pos x="486" y="572"/>
              </a:cxn>
              <a:cxn ang="0">
                <a:pos x="444" y="862"/>
              </a:cxn>
              <a:cxn ang="0">
                <a:pos x="446" y="866"/>
              </a:cxn>
              <a:cxn ang="0">
                <a:pos x="442" y="870"/>
              </a:cxn>
              <a:cxn ang="0">
                <a:pos x="682" y="914"/>
              </a:cxn>
              <a:cxn ang="0">
                <a:pos x="688" y="920"/>
              </a:cxn>
              <a:cxn ang="0">
                <a:pos x="948" y="970"/>
              </a:cxn>
              <a:cxn ang="0">
                <a:pos x="992" y="584"/>
              </a:cxn>
              <a:cxn ang="0">
                <a:pos x="1584" y="624"/>
              </a:cxn>
              <a:cxn ang="0">
                <a:pos x="1586" y="524"/>
              </a:cxn>
              <a:cxn ang="0">
                <a:pos x="1584" y="520"/>
              </a:cxn>
            </a:cxnLst>
            <a:rect l="0" t="0" r="r" b="b"/>
            <a:pathLst>
              <a:path w="1590" h="974">
                <a:moveTo>
                  <a:pt x="1586" y="520"/>
                </a:moveTo>
                <a:lnTo>
                  <a:pt x="1590" y="166"/>
                </a:lnTo>
                <a:lnTo>
                  <a:pt x="1584" y="164"/>
                </a:lnTo>
                <a:lnTo>
                  <a:pt x="1580" y="616"/>
                </a:lnTo>
                <a:lnTo>
                  <a:pt x="986" y="578"/>
                </a:lnTo>
                <a:lnTo>
                  <a:pt x="978" y="650"/>
                </a:lnTo>
                <a:lnTo>
                  <a:pt x="952" y="614"/>
                </a:lnTo>
                <a:lnTo>
                  <a:pt x="908" y="626"/>
                </a:lnTo>
                <a:lnTo>
                  <a:pt x="824" y="638"/>
                </a:lnTo>
                <a:lnTo>
                  <a:pt x="754" y="534"/>
                </a:lnTo>
                <a:lnTo>
                  <a:pt x="762" y="464"/>
                </a:lnTo>
                <a:lnTo>
                  <a:pt x="714" y="476"/>
                </a:lnTo>
                <a:lnTo>
                  <a:pt x="744" y="346"/>
                </a:lnTo>
                <a:lnTo>
                  <a:pt x="710" y="326"/>
                </a:lnTo>
                <a:lnTo>
                  <a:pt x="644" y="168"/>
                </a:lnTo>
                <a:lnTo>
                  <a:pt x="668" y="24"/>
                </a:lnTo>
                <a:lnTo>
                  <a:pt x="662" y="22"/>
                </a:lnTo>
                <a:lnTo>
                  <a:pt x="636" y="166"/>
                </a:lnTo>
                <a:lnTo>
                  <a:pt x="708" y="332"/>
                </a:lnTo>
                <a:lnTo>
                  <a:pt x="736" y="346"/>
                </a:lnTo>
                <a:lnTo>
                  <a:pt x="706" y="484"/>
                </a:lnTo>
                <a:lnTo>
                  <a:pt x="756" y="472"/>
                </a:lnTo>
                <a:lnTo>
                  <a:pt x="746" y="534"/>
                </a:lnTo>
                <a:lnTo>
                  <a:pt x="818" y="642"/>
                </a:lnTo>
                <a:lnTo>
                  <a:pt x="910" y="632"/>
                </a:lnTo>
                <a:lnTo>
                  <a:pt x="948" y="618"/>
                </a:lnTo>
                <a:lnTo>
                  <a:pt x="976" y="656"/>
                </a:lnTo>
                <a:lnTo>
                  <a:pt x="948" y="964"/>
                </a:lnTo>
                <a:lnTo>
                  <a:pt x="452" y="864"/>
                </a:lnTo>
                <a:lnTo>
                  <a:pt x="502" y="598"/>
                </a:lnTo>
                <a:lnTo>
                  <a:pt x="492" y="572"/>
                </a:lnTo>
                <a:lnTo>
                  <a:pt x="560" y="436"/>
                </a:lnTo>
                <a:lnTo>
                  <a:pt x="530" y="342"/>
                </a:lnTo>
                <a:lnTo>
                  <a:pt x="592" y="2"/>
                </a:lnTo>
                <a:lnTo>
                  <a:pt x="584" y="0"/>
                </a:lnTo>
                <a:lnTo>
                  <a:pt x="524" y="342"/>
                </a:lnTo>
                <a:lnTo>
                  <a:pt x="532" y="368"/>
                </a:lnTo>
                <a:lnTo>
                  <a:pt x="400" y="334"/>
                </a:lnTo>
                <a:lnTo>
                  <a:pt x="284" y="350"/>
                </a:lnTo>
                <a:lnTo>
                  <a:pt x="110" y="318"/>
                </a:lnTo>
                <a:lnTo>
                  <a:pt x="100" y="234"/>
                </a:lnTo>
                <a:lnTo>
                  <a:pt x="0" y="206"/>
                </a:lnTo>
                <a:lnTo>
                  <a:pt x="0" y="212"/>
                </a:lnTo>
                <a:lnTo>
                  <a:pt x="96" y="238"/>
                </a:lnTo>
                <a:lnTo>
                  <a:pt x="104" y="324"/>
                </a:lnTo>
                <a:lnTo>
                  <a:pt x="284" y="356"/>
                </a:lnTo>
                <a:lnTo>
                  <a:pt x="400" y="340"/>
                </a:lnTo>
                <a:lnTo>
                  <a:pt x="534" y="378"/>
                </a:lnTo>
                <a:lnTo>
                  <a:pt x="554" y="436"/>
                </a:lnTo>
                <a:lnTo>
                  <a:pt x="486" y="572"/>
                </a:lnTo>
                <a:lnTo>
                  <a:pt x="494" y="598"/>
                </a:lnTo>
                <a:lnTo>
                  <a:pt x="444" y="862"/>
                </a:lnTo>
                <a:lnTo>
                  <a:pt x="446" y="862"/>
                </a:lnTo>
                <a:lnTo>
                  <a:pt x="446" y="866"/>
                </a:lnTo>
                <a:lnTo>
                  <a:pt x="442" y="866"/>
                </a:lnTo>
                <a:lnTo>
                  <a:pt x="442" y="870"/>
                </a:lnTo>
                <a:lnTo>
                  <a:pt x="680" y="918"/>
                </a:lnTo>
                <a:lnTo>
                  <a:pt x="682" y="914"/>
                </a:lnTo>
                <a:lnTo>
                  <a:pt x="688" y="914"/>
                </a:lnTo>
                <a:lnTo>
                  <a:pt x="688" y="920"/>
                </a:lnTo>
                <a:lnTo>
                  <a:pt x="948" y="974"/>
                </a:lnTo>
                <a:lnTo>
                  <a:pt x="948" y="970"/>
                </a:lnTo>
                <a:lnTo>
                  <a:pt x="954" y="972"/>
                </a:lnTo>
                <a:lnTo>
                  <a:pt x="992" y="584"/>
                </a:lnTo>
                <a:lnTo>
                  <a:pt x="1584" y="624"/>
                </a:lnTo>
                <a:lnTo>
                  <a:pt x="1584" y="624"/>
                </a:lnTo>
                <a:lnTo>
                  <a:pt x="1586" y="624"/>
                </a:lnTo>
                <a:lnTo>
                  <a:pt x="1586" y="524"/>
                </a:lnTo>
                <a:lnTo>
                  <a:pt x="1584" y="524"/>
                </a:lnTo>
                <a:lnTo>
                  <a:pt x="1584" y="520"/>
                </a:lnTo>
                <a:lnTo>
                  <a:pt x="1586" y="5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6" name="Rectangle 55"/>
          <p:cNvSpPr>
            <a:spLocks noChangeArrowheads="1"/>
          </p:cNvSpPr>
          <p:nvPr/>
        </p:nvSpPr>
        <p:spPr bwMode="auto">
          <a:xfrm>
            <a:off x="1660025" y="3789689"/>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7" name="Freeform 56"/>
          <p:cNvSpPr>
            <a:spLocks/>
          </p:cNvSpPr>
          <p:nvPr/>
        </p:nvSpPr>
        <p:spPr bwMode="auto">
          <a:xfrm>
            <a:off x="2436464" y="5535391"/>
            <a:ext cx="2571" cy="1286"/>
          </a:xfrm>
          <a:custGeom>
            <a:avLst/>
            <a:gdLst/>
            <a:ahLst/>
            <a:cxnLst>
              <a:cxn ang="0">
                <a:pos x="2" y="0"/>
              </a:cxn>
              <a:cxn ang="0">
                <a:pos x="2" y="0"/>
              </a:cxn>
              <a:cxn ang="0">
                <a:pos x="0" y="0"/>
              </a:cxn>
              <a:cxn ang="0">
                <a:pos x="2" y="0"/>
              </a:cxn>
            </a:cxnLst>
            <a:rect l="0" t="0" r="r" b="b"/>
            <a:pathLst>
              <a:path w="2">
                <a:moveTo>
                  <a:pt x="2" y="0"/>
                </a:moveTo>
                <a:lnTo>
                  <a:pt x="2" y="0"/>
                </a:lnTo>
                <a:lnTo>
                  <a:pt x="0" y="0"/>
                </a:lnTo>
                <a:lnTo>
                  <a:pt x="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8" name="Freeform 57"/>
          <p:cNvSpPr>
            <a:spLocks/>
          </p:cNvSpPr>
          <p:nvPr/>
        </p:nvSpPr>
        <p:spPr bwMode="auto">
          <a:xfrm>
            <a:off x="2598437" y="4041646"/>
            <a:ext cx="102840" cy="758442"/>
          </a:xfrm>
          <a:custGeom>
            <a:avLst/>
            <a:gdLst/>
            <a:ahLst/>
            <a:cxnLst>
              <a:cxn ang="0">
                <a:pos x="72" y="0"/>
              </a:cxn>
              <a:cxn ang="0">
                <a:pos x="0" y="590"/>
              </a:cxn>
              <a:cxn ang="0">
                <a:pos x="4" y="590"/>
              </a:cxn>
              <a:cxn ang="0">
                <a:pos x="80" y="2"/>
              </a:cxn>
              <a:cxn ang="0">
                <a:pos x="72" y="0"/>
              </a:cxn>
            </a:cxnLst>
            <a:rect l="0" t="0" r="r" b="b"/>
            <a:pathLst>
              <a:path w="80" h="590">
                <a:moveTo>
                  <a:pt x="72" y="0"/>
                </a:moveTo>
                <a:lnTo>
                  <a:pt x="0" y="590"/>
                </a:lnTo>
                <a:lnTo>
                  <a:pt x="4" y="590"/>
                </a:lnTo>
                <a:lnTo>
                  <a:pt x="80" y="2"/>
                </a:lnTo>
                <a:lnTo>
                  <a:pt x="7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9" name="Freeform 58"/>
          <p:cNvSpPr>
            <a:spLocks/>
          </p:cNvSpPr>
          <p:nvPr/>
        </p:nvSpPr>
        <p:spPr bwMode="auto">
          <a:xfrm>
            <a:off x="1660025" y="3789689"/>
            <a:ext cx="943554" cy="1745703"/>
          </a:xfrm>
          <a:custGeom>
            <a:avLst/>
            <a:gdLst/>
            <a:ahLst/>
            <a:cxnLst>
              <a:cxn ang="0">
                <a:pos x="618" y="1262"/>
              </a:cxn>
              <a:cxn ang="0">
                <a:pos x="668" y="1154"/>
              </a:cxn>
              <a:cxn ang="0">
                <a:pos x="680" y="1140"/>
              </a:cxn>
              <a:cxn ang="0">
                <a:pos x="648" y="1044"/>
              </a:cxn>
              <a:cxn ang="0">
                <a:pos x="678" y="896"/>
              </a:cxn>
              <a:cxn ang="0">
                <a:pos x="718" y="910"/>
              </a:cxn>
              <a:cxn ang="0">
                <a:pos x="734" y="790"/>
              </a:cxn>
              <a:cxn ang="0">
                <a:pos x="730" y="788"/>
              </a:cxn>
              <a:cxn ang="0">
                <a:pos x="730" y="786"/>
              </a:cxn>
              <a:cxn ang="0">
                <a:pos x="716" y="904"/>
              </a:cxn>
              <a:cxn ang="0">
                <a:pos x="676" y="892"/>
              </a:cxn>
              <a:cxn ang="0">
                <a:pos x="646" y="1040"/>
              </a:cxn>
              <a:cxn ang="0">
                <a:pos x="262" y="482"/>
              </a:cxn>
              <a:cxn ang="0">
                <a:pos x="272" y="454"/>
              </a:cxn>
              <a:cxn ang="0">
                <a:pos x="262" y="426"/>
              </a:cxn>
              <a:cxn ang="0">
                <a:pos x="338" y="98"/>
              </a:cxn>
              <a:cxn ang="0">
                <a:pos x="564" y="144"/>
              </a:cxn>
              <a:cxn ang="0">
                <a:pos x="566" y="140"/>
              </a:cxn>
              <a:cxn ang="0">
                <a:pos x="338" y="92"/>
              </a:cxn>
              <a:cxn ang="0">
                <a:pos x="0" y="0"/>
              </a:cxn>
              <a:cxn ang="0">
                <a:pos x="0" y="0"/>
              </a:cxn>
              <a:cxn ang="0">
                <a:pos x="2" y="8"/>
              </a:cxn>
              <a:cxn ang="0">
                <a:pos x="334" y="98"/>
              </a:cxn>
              <a:cxn ang="0">
                <a:pos x="256" y="426"/>
              </a:cxn>
              <a:cxn ang="0">
                <a:pos x="266" y="454"/>
              </a:cxn>
              <a:cxn ang="0">
                <a:pos x="256" y="482"/>
              </a:cxn>
              <a:cxn ang="0">
                <a:pos x="644" y="1044"/>
              </a:cxn>
              <a:cxn ang="0">
                <a:pos x="674" y="1140"/>
              </a:cxn>
              <a:cxn ang="0">
                <a:pos x="664" y="1150"/>
              </a:cxn>
              <a:cxn ang="0">
                <a:pos x="614" y="1260"/>
              </a:cxn>
              <a:cxn ang="0">
                <a:pos x="626" y="1314"/>
              </a:cxn>
              <a:cxn ang="0">
                <a:pos x="600" y="1354"/>
              </a:cxn>
              <a:cxn ang="0">
                <a:pos x="604" y="1358"/>
              </a:cxn>
              <a:cxn ang="0">
                <a:pos x="606" y="1358"/>
              </a:cxn>
              <a:cxn ang="0">
                <a:pos x="630" y="1316"/>
              </a:cxn>
              <a:cxn ang="0">
                <a:pos x="618" y="1262"/>
              </a:cxn>
            </a:cxnLst>
            <a:rect l="0" t="0" r="r" b="b"/>
            <a:pathLst>
              <a:path w="734" h="1358">
                <a:moveTo>
                  <a:pt x="618" y="1262"/>
                </a:moveTo>
                <a:lnTo>
                  <a:pt x="668" y="1154"/>
                </a:lnTo>
                <a:lnTo>
                  <a:pt x="680" y="1140"/>
                </a:lnTo>
                <a:lnTo>
                  <a:pt x="648" y="1044"/>
                </a:lnTo>
                <a:lnTo>
                  <a:pt x="678" y="896"/>
                </a:lnTo>
                <a:lnTo>
                  <a:pt x="718" y="910"/>
                </a:lnTo>
                <a:lnTo>
                  <a:pt x="734" y="790"/>
                </a:lnTo>
                <a:lnTo>
                  <a:pt x="730" y="788"/>
                </a:lnTo>
                <a:lnTo>
                  <a:pt x="730" y="786"/>
                </a:lnTo>
                <a:lnTo>
                  <a:pt x="716" y="904"/>
                </a:lnTo>
                <a:lnTo>
                  <a:pt x="676" y="892"/>
                </a:lnTo>
                <a:lnTo>
                  <a:pt x="646" y="1040"/>
                </a:lnTo>
                <a:lnTo>
                  <a:pt x="262" y="482"/>
                </a:lnTo>
                <a:lnTo>
                  <a:pt x="272" y="454"/>
                </a:lnTo>
                <a:lnTo>
                  <a:pt x="262" y="426"/>
                </a:lnTo>
                <a:lnTo>
                  <a:pt x="338" y="98"/>
                </a:lnTo>
                <a:lnTo>
                  <a:pt x="564" y="144"/>
                </a:lnTo>
                <a:lnTo>
                  <a:pt x="566" y="140"/>
                </a:lnTo>
                <a:lnTo>
                  <a:pt x="338" y="92"/>
                </a:lnTo>
                <a:lnTo>
                  <a:pt x="0" y="0"/>
                </a:lnTo>
                <a:lnTo>
                  <a:pt x="0" y="0"/>
                </a:lnTo>
                <a:lnTo>
                  <a:pt x="2" y="8"/>
                </a:lnTo>
                <a:lnTo>
                  <a:pt x="334" y="98"/>
                </a:lnTo>
                <a:lnTo>
                  <a:pt x="256" y="426"/>
                </a:lnTo>
                <a:lnTo>
                  <a:pt x="266" y="454"/>
                </a:lnTo>
                <a:lnTo>
                  <a:pt x="256" y="482"/>
                </a:lnTo>
                <a:lnTo>
                  <a:pt x="644" y="1044"/>
                </a:lnTo>
                <a:lnTo>
                  <a:pt x="674" y="1140"/>
                </a:lnTo>
                <a:lnTo>
                  <a:pt x="664" y="1150"/>
                </a:lnTo>
                <a:lnTo>
                  <a:pt x="614" y="1260"/>
                </a:lnTo>
                <a:lnTo>
                  <a:pt x="626" y="1314"/>
                </a:lnTo>
                <a:lnTo>
                  <a:pt x="600" y="1354"/>
                </a:lnTo>
                <a:lnTo>
                  <a:pt x="604" y="1358"/>
                </a:lnTo>
                <a:lnTo>
                  <a:pt x="606" y="1358"/>
                </a:lnTo>
                <a:lnTo>
                  <a:pt x="630" y="1316"/>
                </a:lnTo>
                <a:lnTo>
                  <a:pt x="618" y="12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0" name="Freeform 59"/>
          <p:cNvSpPr>
            <a:spLocks/>
          </p:cNvSpPr>
          <p:nvPr/>
        </p:nvSpPr>
        <p:spPr bwMode="auto">
          <a:xfrm>
            <a:off x="2385044" y="3969658"/>
            <a:ext cx="5142" cy="5142"/>
          </a:xfrm>
          <a:custGeom>
            <a:avLst/>
            <a:gdLst/>
            <a:ahLst/>
            <a:cxnLst>
              <a:cxn ang="0">
                <a:pos x="4" y="0"/>
              </a:cxn>
              <a:cxn ang="0">
                <a:pos x="2" y="0"/>
              </a:cxn>
              <a:cxn ang="0">
                <a:pos x="0" y="4"/>
              </a:cxn>
              <a:cxn ang="0">
                <a:pos x="4" y="4"/>
              </a:cxn>
              <a:cxn ang="0">
                <a:pos x="4" y="0"/>
              </a:cxn>
            </a:cxnLst>
            <a:rect l="0" t="0" r="r" b="b"/>
            <a:pathLst>
              <a:path w="4" h="4">
                <a:moveTo>
                  <a:pt x="4" y="0"/>
                </a:moveTo>
                <a:lnTo>
                  <a:pt x="2" y="0"/>
                </a:lnTo>
                <a:lnTo>
                  <a:pt x="0" y="4"/>
                </a:lnTo>
                <a:lnTo>
                  <a:pt x="4" y="4"/>
                </a:lnTo>
                <a:lnTo>
                  <a:pt x="4"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1" name="Freeform 60"/>
          <p:cNvSpPr>
            <a:spLocks/>
          </p:cNvSpPr>
          <p:nvPr/>
        </p:nvSpPr>
        <p:spPr bwMode="auto">
          <a:xfrm>
            <a:off x="2690992" y="4036504"/>
            <a:ext cx="10284" cy="7713"/>
          </a:xfrm>
          <a:custGeom>
            <a:avLst/>
            <a:gdLst/>
            <a:ahLst/>
            <a:cxnLst>
              <a:cxn ang="0">
                <a:pos x="8" y="0"/>
              </a:cxn>
              <a:cxn ang="0">
                <a:pos x="2" y="0"/>
              </a:cxn>
              <a:cxn ang="0">
                <a:pos x="0" y="4"/>
              </a:cxn>
              <a:cxn ang="0">
                <a:pos x="8" y="6"/>
              </a:cxn>
              <a:cxn ang="0">
                <a:pos x="8" y="0"/>
              </a:cxn>
            </a:cxnLst>
            <a:rect l="0" t="0" r="r" b="b"/>
            <a:pathLst>
              <a:path w="8" h="6">
                <a:moveTo>
                  <a:pt x="8" y="0"/>
                </a:moveTo>
                <a:lnTo>
                  <a:pt x="2" y="0"/>
                </a:lnTo>
                <a:lnTo>
                  <a:pt x="0" y="4"/>
                </a:lnTo>
                <a:lnTo>
                  <a:pt x="8" y="6"/>
                </a:lnTo>
                <a:lnTo>
                  <a:pt x="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2" name="Freeform 61"/>
          <p:cNvSpPr>
            <a:spLocks/>
          </p:cNvSpPr>
          <p:nvPr/>
        </p:nvSpPr>
        <p:spPr bwMode="auto">
          <a:xfrm>
            <a:off x="5143718" y="6003312"/>
            <a:ext cx="5142" cy="1286"/>
          </a:xfrm>
          <a:custGeom>
            <a:avLst/>
            <a:gdLst/>
            <a:ahLst/>
            <a:cxnLst>
              <a:cxn ang="0">
                <a:pos x="4" y="0"/>
              </a:cxn>
              <a:cxn ang="0">
                <a:pos x="4" y="0"/>
              </a:cxn>
              <a:cxn ang="0">
                <a:pos x="0" y="0"/>
              </a:cxn>
              <a:cxn ang="0">
                <a:pos x="4" y="0"/>
              </a:cxn>
            </a:cxnLst>
            <a:rect l="0" t="0" r="r" b="b"/>
            <a:pathLst>
              <a:path w="4">
                <a:moveTo>
                  <a:pt x="4" y="0"/>
                </a:moveTo>
                <a:lnTo>
                  <a:pt x="4" y="0"/>
                </a:lnTo>
                <a:lnTo>
                  <a:pt x="0" y="0"/>
                </a:lnTo>
                <a:lnTo>
                  <a:pt x="4"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3" name="Freeform 62"/>
          <p:cNvSpPr>
            <a:spLocks/>
          </p:cNvSpPr>
          <p:nvPr/>
        </p:nvSpPr>
        <p:spPr bwMode="auto">
          <a:xfrm>
            <a:off x="3470003" y="5779636"/>
            <a:ext cx="2571" cy="5142"/>
          </a:xfrm>
          <a:custGeom>
            <a:avLst/>
            <a:gdLst/>
            <a:ahLst/>
            <a:cxnLst>
              <a:cxn ang="0">
                <a:pos x="2" y="4"/>
              </a:cxn>
              <a:cxn ang="0">
                <a:pos x="2" y="2"/>
              </a:cxn>
              <a:cxn ang="0">
                <a:pos x="0" y="0"/>
              </a:cxn>
              <a:cxn ang="0">
                <a:pos x="2" y="4"/>
              </a:cxn>
            </a:cxnLst>
            <a:rect l="0" t="0" r="r" b="b"/>
            <a:pathLst>
              <a:path w="2" h="4">
                <a:moveTo>
                  <a:pt x="2" y="4"/>
                </a:moveTo>
                <a:lnTo>
                  <a:pt x="2" y="2"/>
                </a:lnTo>
                <a:lnTo>
                  <a:pt x="0" y="0"/>
                </a:lnTo>
                <a:lnTo>
                  <a:pt x="2"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4" name="Freeform 63"/>
          <p:cNvSpPr>
            <a:spLocks/>
          </p:cNvSpPr>
          <p:nvPr/>
        </p:nvSpPr>
        <p:spPr bwMode="auto">
          <a:xfrm>
            <a:off x="3130632" y="5813059"/>
            <a:ext cx="10284" cy="2571"/>
          </a:xfrm>
          <a:custGeom>
            <a:avLst/>
            <a:gdLst/>
            <a:ahLst/>
            <a:cxnLst>
              <a:cxn ang="0">
                <a:pos x="0" y="0"/>
              </a:cxn>
              <a:cxn ang="0">
                <a:pos x="8" y="2"/>
              </a:cxn>
              <a:cxn ang="0">
                <a:pos x="8" y="0"/>
              </a:cxn>
              <a:cxn ang="0">
                <a:pos x="0" y="0"/>
              </a:cxn>
              <a:cxn ang="0">
                <a:pos x="0" y="0"/>
              </a:cxn>
            </a:cxnLst>
            <a:rect l="0" t="0" r="r" b="b"/>
            <a:pathLst>
              <a:path w="8" h="2">
                <a:moveTo>
                  <a:pt x="0" y="0"/>
                </a:moveTo>
                <a:lnTo>
                  <a:pt x="8" y="2"/>
                </a:lnTo>
                <a:lnTo>
                  <a:pt x="8" y="0"/>
                </a:lnTo>
                <a:lnTo>
                  <a:pt x="0"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5" name="Freeform 64"/>
          <p:cNvSpPr>
            <a:spLocks/>
          </p:cNvSpPr>
          <p:nvPr/>
        </p:nvSpPr>
        <p:spPr bwMode="auto">
          <a:xfrm>
            <a:off x="5058875" y="5494256"/>
            <a:ext cx="118266" cy="509056"/>
          </a:xfrm>
          <a:custGeom>
            <a:avLst/>
            <a:gdLst/>
            <a:ahLst/>
            <a:cxnLst>
              <a:cxn ang="0">
                <a:pos x="92" y="254"/>
              </a:cxn>
              <a:cxn ang="0">
                <a:pos x="24" y="134"/>
              </a:cxn>
              <a:cxn ang="0">
                <a:pos x="8" y="0"/>
              </a:cxn>
              <a:cxn ang="0">
                <a:pos x="0" y="0"/>
              </a:cxn>
              <a:cxn ang="0">
                <a:pos x="18" y="136"/>
              </a:cxn>
              <a:cxn ang="0">
                <a:pos x="88" y="254"/>
              </a:cxn>
              <a:cxn ang="0">
                <a:pos x="78" y="350"/>
              </a:cxn>
              <a:cxn ang="0">
                <a:pos x="64" y="394"/>
              </a:cxn>
              <a:cxn ang="0">
                <a:pos x="66" y="396"/>
              </a:cxn>
              <a:cxn ang="0">
                <a:pos x="70" y="396"/>
              </a:cxn>
              <a:cxn ang="0">
                <a:pos x="84" y="352"/>
              </a:cxn>
              <a:cxn ang="0">
                <a:pos x="92" y="254"/>
              </a:cxn>
            </a:cxnLst>
            <a:rect l="0" t="0" r="r" b="b"/>
            <a:pathLst>
              <a:path w="92" h="396">
                <a:moveTo>
                  <a:pt x="92" y="254"/>
                </a:moveTo>
                <a:lnTo>
                  <a:pt x="24" y="134"/>
                </a:lnTo>
                <a:lnTo>
                  <a:pt x="8" y="0"/>
                </a:lnTo>
                <a:lnTo>
                  <a:pt x="0" y="0"/>
                </a:lnTo>
                <a:lnTo>
                  <a:pt x="18" y="136"/>
                </a:lnTo>
                <a:lnTo>
                  <a:pt x="88" y="254"/>
                </a:lnTo>
                <a:lnTo>
                  <a:pt x="78" y="350"/>
                </a:lnTo>
                <a:lnTo>
                  <a:pt x="64" y="394"/>
                </a:lnTo>
                <a:lnTo>
                  <a:pt x="66" y="396"/>
                </a:lnTo>
                <a:lnTo>
                  <a:pt x="70" y="396"/>
                </a:lnTo>
                <a:lnTo>
                  <a:pt x="84" y="352"/>
                </a:lnTo>
                <a:lnTo>
                  <a:pt x="92" y="2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6" name="Rectangle 65"/>
          <p:cNvSpPr>
            <a:spLocks noChangeArrowheads="1"/>
          </p:cNvSpPr>
          <p:nvPr/>
        </p:nvSpPr>
        <p:spPr bwMode="auto">
          <a:xfrm>
            <a:off x="2598437" y="4800088"/>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7" name="Freeform 66"/>
          <p:cNvSpPr>
            <a:spLocks/>
          </p:cNvSpPr>
          <p:nvPr/>
        </p:nvSpPr>
        <p:spPr bwMode="auto">
          <a:xfrm>
            <a:off x="2603579" y="3663710"/>
            <a:ext cx="2465581" cy="2149349"/>
          </a:xfrm>
          <a:custGeom>
            <a:avLst/>
            <a:gdLst/>
            <a:ahLst/>
            <a:cxnLst>
              <a:cxn ang="0">
                <a:pos x="1038" y="1058"/>
              </a:cxn>
              <a:cxn ang="0">
                <a:pos x="1320" y="1284"/>
              </a:cxn>
              <a:cxn ang="0">
                <a:pos x="1796" y="1340"/>
              </a:cxn>
              <a:cxn ang="0">
                <a:pos x="1910" y="1424"/>
              </a:cxn>
              <a:cxn ang="0">
                <a:pos x="1918" y="1420"/>
              </a:cxn>
              <a:cxn ang="0">
                <a:pos x="1874" y="1366"/>
              </a:cxn>
              <a:cxn ang="0">
                <a:pos x="1864" y="1366"/>
              </a:cxn>
              <a:cxn ang="0">
                <a:pos x="1798" y="1334"/>
              </a:cxn>
              <a:cxn ang="0">
                <a:pos x="1326" y="1280"/>
              </a:cxn>
              <a:cxn ang="0">
                <a:pos x="1058" y="1050"/>
              </a:cxn>
              <a:cxn ang="0">
                <a:pos x="1830" y="954"/>
              </a:cxn>
              <a:cxn ang="0">
                <a:pos x="1138" y="972"/>
              </a:cxn>
              <a:cxn ang="0">
                <a:pos x="1134" y="974"/>
              </a:cxn>
              <a:cxn ang="0">
                <a:pos x="1052" y="974"/>
              </a:cxn>
              <a:cxn ang="0">
                <a:pos x="508" y="498"/>
              </a:cxn>
              <a:cxn ang="0">
                <a:pos x="1128" y="616"/>
              </a:cxn>
              <a:cxn ang="0">
                <a:pos x="1128" y="618"/>
              </a:cxn>
              <a:cxn ang="0">
                <a:pos x="1734" y="610"/>
              </a:cxn>
              <a:cxn ang="0">
                <a:pos x="1726" y="604"/>
              </a:cxn>
              <a:cxn ang="0">
                <a:pos x="1710" y="542"/>
              </a:cxn>
              <a:cxn ang="0">
                <a:pos x="1726" y="604"/>
              </a:cxn>
              <a:cxn ang="0">
                <a:pos x="1126" y="518"/>
              </a:cxn>
              <a:cxn ang="0">
                <a:pos x="972" y="252"/>
              </a:cxn>
              <a:cxn ang="0">
                <a:pos x="972" y="248"/>
              </a:cxn>
              <a:cxn ang="0">
                <a:pos x="976" y="0"/>
              </a:cxn>
              <a:cxn ang="0">
                <a:pos x="974" y="0"/>
              </a:cxn>
              <a:cxn ang="0">
                <a:pos x="966" y="510"/>
              </a:cxn>
              <a:cxn ang="0">
                <a:pos x="316" y="468"/>
              </a:cxn>
              <a:cxn ang="0">
                <a:pos x="342" y="348"/>
              </a:cxn>
              <a:cxn ang="0">
                <a:pos x="336" y="350"/>
              </a:cxn>
              <a:cxn ang="0">
                <a:pos x="500" y="498"/>
              </a:cxn>
              <a:cxn ang="0">
                <a:pos x="0" y="884"/>
              </a:cxn>
              <a:cxn ang="0">
                <a:pos x="452" y="968"/>
              </a:cxn>
              <a:cxn ang="0">
                <a:pos x="418" y="1672"/>
              </a:cxn>
              <a:cxn ang="0">
                <a:pos x="1050" y="982"/>
              </a:cxn>
              <a:cxn ang="0">
                <a:pos x="1030" y="1050"/>
              </a:cxn>
              <a:cxn ang="0">
                <a:pos x="672" y="1602"/>
              </a:cxn>
              <a:cxn ang="0">
                <a:pos x="674" y="1646"/>
              </a:cxn>
              <a:cxn ang="0">
                <a:pos x="676" y="1610"/>
              </a:cxn>
            </a:cxnLst>
            <a:rect l="0" t="0" r="r" b="b"/>
            <a:pathLst>
              <a:path w="1918" h="1672">
                <a:moveTo>
                  <a:pt x="1046" y="1620"/>
                </a:moveTo>
                <a:lnTo>
                  <a:pt x="1038" y="1058"/>
                </a:lnTo>
                <a:lnTo>
                  <a:pt x="1308" y="1048"/>
                </a:lnTo>
                <a:lnTo>
                  <a:pt x="1320" y="1284"/>
                </a:lnTo>
                <a:lnTo>
                  <a:pt x="1528" y="1352"/>
                </a:lnTo>
                <a:lnTo>
                  <a:pt x="1796" y="1340"/>
                </a:lnTo>
                <a:lnTo>
                  <a:pt x="1906" y="1386"/>
                </a:lnTo>
                <a:lnTo>
                  <a:pt x="1910" y="1424"/>
                </a:lnTo>
                <a:lnTo>
                  <a:pt x="1910" y="1420"/>
                </a:lnTo>
                <a:lnTo>
                  <a:pt x="1918" y="1420"/>
                </a:lnTo>
                <a:lnTo>
                  <a:pt x="1914" y="1382"/>
                </a:lnTo>
                <a:lnTo>
                  <a:pt x="1874" y="1366"/>
                </a:lnTo>
                <a:lnTo>
                  <a:pt x="1874" y="1370"/>
                </a:lnTo>
                <a:lnTo>
                  <a:pt x="1864" y="1366"/>
                </a:lnTo>
                <a:lnTo>
                  <a:pt x="1864" y="1362"/>
                </a:lnTo>
                <a:lnTo>
                  <a:pt x="1798" y="1334"/>
                </a:lnTo>
                <a:lnTo>
                  <a:pt x="1528" y="1348"/>
                </a:lnTo>
                <a:lnTo>
                  <a:pt x="1326" y="1280"/>
                </a:lnTo>
                <a:lnTo>
                  <a:pt x="1312" y="1042"/>
                </a:lnTo>
                <a:lnTo>
                  <a:pt x="1058" y="1050"/>
                </a:lnTo>
                <a:lnTo>
                  <a:pt x="1056" y="982"/>
                </a:lnTo>
                <a:lnTo>
                  <a:pt x="1830" y="954"/>
                </a:lnTo>
                <a:lnTo>
                  <a:pt x="1828" y="948"/>
                </a:lnTo>
                <a:lnTo>
                  <a:pt x="1138" y="972"/>
                </a:lnTo>
                <a:lnTo>
                  <a:pt x="1138" y="974"/>
                </a:lnTo>
                <a:lnTo>
                  <a:pt x="1134" y="974"/>
                </a:lnTo>
                <a:lnTo>
                  <a:pt x="1134" y="972"/>
                </a:lnTo>
                <a:lnTo>
                  <a:pt x="1052" y="974"/>
                </a:lnTo>
                <a:lnTo>
                  <a:pt x="458" y="964"/>
                </a:lnTo>
                <a:lnTo>
                  <a:pt x="508" y="498"/>
                </a:lnTo>
                <a:lnTo>
                  <a:pt x="1120" y="524"/>
                </a:lnTo>
                <a:lnTo>
                  <a:pt x="1128" y="616"/>
                </a:lnTo>
                <a:lnTo>
                  <a:pt x="1128" y="616"/>
                </a:lnTo>
                <a:lnTo>
                  <a:pt x="1128" y="618"/>
                </a:lnTo>
                <a:lnTo>
                  <a:pt x="1736" y="610"/>
                </a:lnTo>
                <a:lnTo>
                  <a:pt x="1734" y="610"/>
                </a:lnTo>
                <a:lnTo>
                  <a:pt x="1726" y="610"/>
                </a:lnTo>
                <a:lnTo>
                  <a:pt x="1726" y="604"/>
                </a:lnTo>
                <a:lnTo>
                  <a:pt x="1732" y="604"/>
                </a:lnTo>
                <a:lnTo>
                  <a:pt x="1710" y="542"/>
                </a:lnTo>
                <a:lnTo>
                  <a:pt x="1704" y="542"/>
                </a:lnTo>
                <a:lnTo>
                  <a:pt x="1726" y="604"/>
                </a:lnTo>
                <a:lnTo>
                  <a:pt x="1132" y="612"/>
                </a:lnTo>
                <a:lnTo>
                  <a:pt x="1126" y="518"/>
                </a:lnTo>
                <a:lnTo>
                  <a:pt x="968" y="514"/>
                </a:lnTo>
                <a:lnTo>
                  <a:pt x="972" y="252"/>
                </a:lnTo>
                <a:lnTo>
                  <a:pt x="972" y="252"/>
                </a:lnTo>
                <a:lnTo>
                  <a:pt x="972" y="248"/>
                </a:lnTo>
                <a:lnTo>
                  <a:pt x="972" y="248"/>
                </a:lnTo>
                <a:lnTo>
                  <a:pt x="976" y="0"/>
                </a:lnTo>
                <a:lnTo>
                  <a:pt x="974" y="0"/>
                </a:lnTo>
                <a:lnTo>
                  <a:pt x="974" y="0"/>
                </a:lnTo>
                <a:lnTo>
                  <a:pt x="972" y="0"/>
                </a:lnTo>
                <a:lnTo>
                  <a:pt x="966" y="510"/>
                </a:lnTo>
                <a:lnTo>
                  <a:pt x="508" y="496"/>
                </a:lnTo>
                <a:lnTo>
                  <a:pt x="316" y="468"/>
                </a:lnTo>
                <a:lnTo>
                  <a:pt x="344" y="348"/>
                </a:lnTo>
                <a:lnTo>
                  <a:pt x="342" y="348"/>
                </a:lnTo>
                <a:lnTo>
                  <a:pt x="342" y="352"/>
                </a:lnTo>
                <a:lnTo>
                  <a:pt x="336" y="350"/>
                </a:lnTo>
                <a:lnTo>
                  <a:pt x="312" y="472"/>
                </a:lnTo>
                <a:lnTo>
                  <a:pt x="500" y="498"/>
                </a:lnTo>
                <a:lnTo>
                  <a:pt x="452" y="964"/>
                </a:lnTo>
                <a:lnTo>
                  <a:pt x="0" y="884"/>
                </a:lnTo>
                <a:lnTo>
                  <a:pt x="0" y="888"/>
                </a:lnTo>
                <a:lnTo>
                  <a:pt x="452" y="968"/>
                </a:lnTo>
                <a:lnTo>
                  <a:pt x="410" y="1672"/>
                </a:lnTo>
                <a:lnTo>
                  <a:pt x="418" y="1672"/>
                </a:lnTo>
                <a:lnTo>
                  <a:pt x="458" y="968"/>
                </a:lnTo>
                <a:lnTo>
                  <a:pt x="1050" y="982"/>
                </a:lnTo>
                <a:lnTo>
                  <a:pt x="1050" y="1050"/>
                </a:lnTo>
                <a:lnTo>
                  <a:pt x="1030" y="1050"/>
                </a:lnTo>
                <a:lnTo>
                  <a:pt x="1038" y="1610"/>
                </a:lnTo>
                <a:lnTo>
                  <a:pt x="672" y="1602"/>
                </a:lnTo>
                <a:lnTo>
                  <a:pt x="670" y="1642"/>
                </a:lnTo>
                <a:lnTo>
                  <a:pt x="674" y="1646"/>
                </a:lnTo>
                <a:lnTo>
                  <a:pt x="676" y="1648"/>
                </a:lnTo>
                <a:lnTo>
                  <a:pt x="676" y="1610"/>
                </a:lnTo>
                <a:lnTo>
                  <a:pt x="1046" y="16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8" name="Freeform 67"/>
          <p:cNvSpPr>
            <a:spLocks/>
          </p:cNvSpPr>
          <p:nvPr/>
        </p:nvSpPr>
        <p:spPr bwMode="auto">
          <a:xfrm>
            <a:off x="4665514" y="3851392"/>
            <a:ext cx="136263" cy="506485"/>
          </a:xfrm>
          <a:custGeom>
            <a:avLst/>
            <a:gdLst/>
            <a:ahLst/>
            <a:cxnLst>
              <a:cxn ang="0">
                <a:pos x="12" y="136"/>
              </a:cxn>
              <a:cxn ang="0">
                <a:pos x="8" y="0"/>
              </a:cxn>
              <a:cxn ang="0">
                <a:pos x="0" y="2"/>
              </a:cxn>
              <a:cxn ang="0">
                <a:pos x="4" y="140"/>
              </a:cxn>
              <a:cxn ang="0">
                <a:pos x="98" y="394"/>
              </a:cxn>
              <a:cxn ang="0">
                <a:pos x="106" y="394"/>
              </a:cxn>
              <a:cxn ang="0">
                <a:pos x="12" y="136"/>
              </a:cxn>
            </a:cxnLst>
            <a:rect l="0" t="0" r="r" b="b"/>
            <a:pathLst>
              <a:path w="106" h="394">
                <a:moveTo>
                  <a:pt x="12" y="136"/>
                </a:moveTo>
                <a:lnTo>
                  <a:pt x="8" y="0"/>
                </a:lnTo>
                <a:lnTo>
                  <a:pt x="0" y="2"/>
                </a:lnTo>
                <a:lnTo>
                  <a:pt x="4" y="140"/>
                </a:lnTo>
                <a:lnTo>
                  <a:pt x="98" y="394"/>
                </a:lnTo>
                <a:lnTo>
                  <a:pt x="106" y="394"/>
                </a:lnTo>
                <a:lnTo>
                  <a:pt x="12" y="13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9" name="Freeform 68"/>
          <p:cNvSpPr>
            <a:spLocks/>
          </p:cNvSpPr>
          <p:nvPr/>
        </p:nvSpPr>
        <p:spPr bwMode="auto">
          <a:xfrm>
            <a:off x="4549819" y="3036388"/>
            <a:ext cx="125979" cy="815004"/>
          </a:xfrm>
          <a:custGeom>
            <a:avLst/>
            <a:gdLst/>
            <a:ahLst/>
            <a:cxnLst>
              <a:cxn ang="0">
                <a:pos x="98" y="626"/>
              </a:cxn>
              <a:cxn ang="0">
                <a:pos x="92" y="448"/>
              </a:cxn>
              <a:cxn ang="0">
                <a:pos x="62" y="410"/>
              </a:cxn>
              <a:cxn ang="0">
                <a:pos x="80" y="378"/>
              </a:cxn>
              <a:cxn ang="0">
                <a:pos x="6" y="2"/>
              </a:cxn>
              <a:cxn ang="0">
                <a:pos x="0" y="0"/>
              </a:cxn>
              <a:cxn ang="0">
                <a:pos x="74" y="378"/>
              </a:cxn>
              <a:cxn ang="0">
                <a:pos x="54" y="410"/>
              </a:cxn>
              <a:cxn ang="0">
                <a:pos x="84" y="448"/>
              </a:cxn>
              <a:cxn ang="0">
                <a:pos x="90" y="634"/>
              </a:cxn>
              <a:cxn ang="0">
                <a:pos x="90" y="626"/>
              </a:cxn>
              <a:cxn ang="0">
                <a:pos x="98" y="626"/>
              </a:cxn>
            </a:cxnLst>
            <a:rect l="0" t="0" r="r" b="b"/>
            <a:pathLst>
              <a:path w="98" h="634">
                <a:moveTo>
                  <a:pt x="98" y="626"/>
                </a:moveTo>
                <a:lnTo>
                  <a:pt x="92" y="448"/>
                </a:lnTo>
                <a:lnTo>
                  <a:pt x="62" y="410"/>
                </a:lnTo>
                <a:lnTo>
                  <a:pt x="80" y="378"/>
                </a:lnTo>
                <a:lnTo>
                  <a:pt x="6" y="2"/>
                </a:lnTo>
                <a:lnTo>
                  <a:pt x="0" y="0"/>
                </a:lnTo>
                <a:lnTo>
                  <a:pt x="74" y="378"/>
                </a:lnTo>
                <a:lnTo>
                  <a:pt x="54" y="410"/>
                </a:lnTo>
                <a:lnTo>
                  <a:pt x="84" y="448"/>
                </a:lnTo>
                <a:lnTo>
                  <a:pt x="90" y="634"/>
                </a:lnTo>
                <a:lnTo>
                  <a:pt x="90" y="626"/>
                </a:lnTo>
                <a:lnTo>
                  <a:pt x="98" y="6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0" name="Rectangle 69"/>
          <p:cNvSpPr>
            <a:spLocks noChangeArrowheads="1"/>
          </p:cNvSpPr>
          <p:nvPr/>
        </p:nvSpPr>
        <p:spPr bwMode="auto">
          <a:xfrm>
            <a:off x="4053618" y="4455575"/>
            <a:ext cx="1286"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1" name="Rectangle 70"/>
          <p:cNvSpPr>
            <a:spLocks noChangeArrowheads="1"/>
          </p:cNvSpPr>
          <p:nvPr/>
        </p:nvSpPr>
        <p:spPr bwMode="auto">
          <a:xfrm>
            <a:off x="4061331" y="4913212"/>
            <a:ext cx="5142"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2" name="Freeform 71"/>
          <p:cNvSpPr>
            <a:spLocks/>
          </p:cNvSpPr>
          <p:nvPr/>
        </p:nvSpPr>
        <p:spPr bwMode="auto">
          <a:xfrm>
            <a:off x="4791492" y="4357878"/>
            <a:ext cx="10284" cy="2571"/>
          </a:xfrm>
          <a:custGeom>
            <a:avLst/>
            <a:gdLst/>
            <a:ahLst/>
            <a:cxnLst>
              <a:cxn ang="0">
                <a:pos x="0" y="0"/>
              </a:cxn>
              <a:cxn ang="0">
                <a:pos x="2" y="2"/>
              </a:cxn>
              <a:cxn ang="0">
                <a:pos x="8" y="2"/>
              </a:cxn>
              <a:cxn ang="0">
                <a:pos x="8" y="0"/>
              </a:cxn>
              <a:cxn ang="0">
                <a:pos x="0" y="0"/>
              </a:cxn>
            </a:cxnLst>
            <a:rect l="0" t="0" r="r" b="b"/>
            <a:pathLst>
              <a:path w="8" h="2">
                <a:moveTo>
                  <a:pt x="0" y="0"/>
                </a:moveTo>
                <a:lnTo>
                  <a:pt x="2" y="2"/>
                </a:lnTo>
                <a:lnTo>
                  <a:pt x="8" y="2"/>
                </a:lnTo>
                <a:lnTo>
                  <a:pt x="8"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3" name="Freeform 72"/>
          <p:cNvSpPr>
            <a:spLocks/>
          </p:cNvSpPr>
          <p:nvPr/>
        </p:nvSpPr>
        <p:spPr bwMode="auto">
          <a:xfrm>
            <a:off x="3035505" y="4108491"/>
            <a:ext cx="7713" cy="7713"/>
          </a:xfrm>
          <a:custGeom>
            <a:avLst/>
            <a:gdLst/>
            <a:ahLst/>
            <a:cxnLst>
              <a:cxn ang="0">
                <a:pos x="0" y="4"/>
              </a:cxn>
              <a:cxn ang="0">
                <a:pos x="6" y="6"/>
              </a:cxn>
              <a:cxn ang="0">
                <a:pos x="6" y="2"/>
              </a:cxn>
              <a:cxn ang="0">
                <a:pos x="0" y="0"/>
              </a:cxn>
              <a:cxn ang="0">
                <a:pos x="0" y="4"/>
              </a:cxn>
            </a:cxnLst>
            <a:rect l="0" t="0" r="r" b="b"/>
            <a:pathLst>
              <a:path w="6" h="6">
                <a:moveTo>
                  <a:pt x="0" y="4"/>
                </a:moveTo>
                <a:lnTo>
                  <a:pt x="6" y="6"/>
                </a:lnTo>
                <a:lnTo>
                  <a:pt x="6" y="2"/>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4" name="Rectangle 73"/>
          <p:cNvSpPr>
            <a:spLocks noChangeArrowheads="1"/>
          </p:cNvSpPr>
          <p:nvPr/>
        </p:nvSpPr>
        <p:spPr bwMode="auto">
          <a:xfrm>
            <a:off x="3853080" y="3663710"/>
            <a:ext cx="2571"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5" name="Freeform 74"/>
          <p:cNvSpPr>
            <a:spLocks/>
          </p:cNvSpPr>
          <p:nvPr/>
        </p:nvSpPr>
        <p:spPr bwMode="auto">
          <a:xfrm>
            <a:off x="2598437" y="4800088"/>
            <a:ext cx="5142" cy="5142"/>
          </a:xfrm>
          <a:custGeom>
            <a:avLst/>
            <a:gdLst/>
            <a:ahLst/>
            <a:cxnLst>
              <a:cxn ang="0">
                <a:pos x="0" y="0"/>
              </a:cxn>
              <a:cxn ang="0">
                <a:pos x="0" y="2"/>
              </a:cxn>
              <a:cxn ang="0">
                <a:pos x="4" y="4"/>
              </a:cxn>
              <a:cxn ang="0">
                <a:pos x="4" y="0"/>
              </a:cxn>
              <a:cxn ang="0">
                <a:pos x="0" y="0"/>
              </a:cxn>
              <a:cxn ang="0">
                <a:pos x="0" y="0"/>
              </a:cxn>
            </a:cxnLst>
            <a:rect l="0" t="0" r="r" b="b"/>
            <a:pathLst>
              <a:path w="4" h="4">
                <a:moveTo>
                  <a:pt x="0" y="0"/>
                </a:moveTo>
                <a:lnTo>
                  <a:pt x="0" y="2"/>
                </a:lnTo>
                <a:lnTo>
                  <a:pt x="4" y="4"/>
                </a:lnTo>
                <a:lnTo>
                  <a:pt x="4" y="0"/>
                </a:lnTo>
                <a:lnTo>
                  <a:pt x="0"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6" name="Freeform 75"/>
          <p:cNvSpPr>
            <a:spLocks/>
          </p:cNvSpPr>
          <p:nvPr/>
        </p:nvSpPr>
        <p:spPr bwMode="auto">
          <a:xfrm>
            <a:off x="3853080" y="3979942"/>
            <a:ext cx="827859" cy="79701"/>
          </a:xfrm>
          <a:custGeom>
            <a:avLst/>
            <a:gdLst/>
            <a:ahLst/>
            <a:cxnLst>
              <a:cxn ang="0">
                <a:pos x="644" y="62"/>
              </a:cxn>
              <a:cxn ang="0">
                <a:pos x="642" y="54"/>
              </a:cxn>
              <a:cxn ang="0">
                <a:pos x="474" y="0"/>
              </a:cxn>
              <a:cxn ang="0">
                <a:pos x="0" y="2"/>
              </a:cxn>
              <a:cxn ang="0">
                <a:pos x="0" y="6"/>
              </a:cxn>
              <a:cxn ang="0">
                <a:pos x="474" y="4"/>
              </a:cxn>
              <a:cxn ang="0">
                <a:pos x="644" y="62"/>
              </a:cxn>
            </a:cxnLst>
            <a:rect l="0" t="0" r="r" b="b"/>
            <a:pathLst>
              <a:path w="644" h="62">
                <a:moveTo>
                  <a:pt x="644" y="62"/>
                </a:moveTo>
                <a:lnTo>
                  <a:pt x="642" y="54"/>
                </a:lnTo>
                <a:lnTo>
                  <a:pt x="474" y="0"/>
                </a:lnTo>
                <a:lnTo>
                  <a:pt x="0" y="2"/>
                </a:lnTo>
                <a:lnTo>
                  <a:pt x="0" y="6"/>
                </a:lnTo>
                <a:lnTo>
                  <a:pt x="474" y="4"/>
                </a:lnTo>
                <a:lnTo>
                  <a:pt x="644" y="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7" name="Rectangle 76"/>
          <p:cNvSpPr>
            <a:spLocks noChangeArrowheads="1"/>
          </p:cNvSpPr>
          <p:nvPr/>
        </p:nvSpPr>
        <p:spPr bwMode="auto">
          <a:xfrm>
            <a:off x="3853080" y="3982513"/>
            <a:ext cx="1286"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8" name="Freeform 77"/>
          <p:cNvSpPr>
            <a:spLocks/>
          </p:cNvSpPr>
          <p:nvPr/>
        </p:nvSpPr>
        <p:spPr bwMode="auto">
          <a:xfrm>
            <a:off x="5683626" y="4033933"/>
            <a:ext cx="5142" cy="7713"/>
          </a:xfrm>
          <a:custGeom>
            <a:avLst/>
            <a:gdLst/>
            <a:ahLst/>
            <a:cxnLst>
              <a:cxn ang="0">
                <a:pos x="4" y="4"/>
              </a:cxn>
              <a:cxn ang="0">
                <a:pos x="4" y="4"/>
              </a:cxn>
              <a:cxn ang="0">
                <a:pos x="0" y="0"/>
              </a:cxn>
              <a:cxn ang="0">
                <a:pos x="0" y="4"/>
              </a:cxn>
              <a:cxn ang="0">
                <a:pos x="2" y="6"/>
              </a:cxn>
              <a:cxn ang="0">
                <a:pos x="4" y="4"/>
              </a:cxn>
            </a:cxnLst>
            <a:rect l="0" t="0" r="r" b="b"/>
            <a:pathLst>
              <a:path w="4" h="6">
                <a:moveTo>
                  <a:pt x="4" y="4"/>
                </a:moveTo>
                <a:lnTo>
                  <a:pt x="4" y="4"/>
                </a:lnTo>
                <a:lnTo>
                  <a:pt x="0" y="0"/>
                </a:lnTo>
                <a:lnTo>
                  <a:pt x="0" y="4"/>
                </a:lnTo>
                <a:lnTo>
                  <a:pt x="2" y="6"/>
                </a:lnTo>
                <a:lnTo>
                  <a:pt x="4"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9" name="Freeform 78"/>
          <p:cNvSpPr>
            <a:spLocks/>
          </p:cNvSpPr>
          <p:nvPr/>
        </p:nvSpPr>
        <p:spPr bwMode="auto">
          <a:xfrm>
            <a:off x="5097440" y="3288345"/>
            <a:ext cx="7713" cy="7713"/>
          </a:xfrm>
          <a:custGeom>
            <a:avLst/>
            <a:gdLst/>
            <a:ahLst/>
            <a:cxnLst>
              <a:cxn ang="0">
                <a:pos x="6" y="0"/>
              </a:cxn>
              <a:cxn ang="0">
                <a:pos x="0" y="4"/>
              </a:cxn>
              <a:cxn ang="0">
                <a:pos x="0" y="6"/>
              </a:cxn>
              <a:cxn ang="0">
                <a:pos x="4" y="6"/>
              </a:cxn>
              <a:cxn ang="0">
                <a:pos x="6" y="0"/>
              </a:cxn>
            </a:cxnLst>
            <a:rect l="0" t="0" r="r" b="b"/>
            <a:pathLst>
              <a:path w="6" h="6">
                <a:moveTo>
                  <a:pt x="6" y="0"/>
                </a:moveTo>
                <a:lnTo>
                  <a:pt x="0" y="4"/>
                </a:lnTo>
                <a:lnTo>
                  <a:pt x="0" y="6"/>
                </a:lnTo>
                <a:lnTo>
                  <a:pt x="4" y="6"/>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0" name="Freeform 79"/>
          <p:cNvSpPr>
            <a:spLocks/>
          </p:cNvSpPr>
          <p:nvPr/>
        </p:nvSpPr>
        <p:spPr bwMode="auto">
          <a:xfrm>
            <a:off x="4997171" y="3296058"/>
            <a:ext cx="740445" cy="1516885"/>
          </a:xfrm>
          <a:custGeom>
            <a:avLst/>
            <a:gdLst/>
            <a:ahLst/>
            <a:cxnLst>
              <a:cxn ang="0">
                <a:pos x="0" y="130"/>
              </a:cxn>
              <a:cxn ang="0">
                <a:pos x="30" y="268"/>
              </a:cxn>
              <a:cxn ang="0">
                <a:pos x="168" y="352"/>
              </a:cxn>
              <a:cxn ang="0">
                <a:pos x="178" y="410"/>
              </a:cxn>
              <a:cxn ang="0">
                <a:pos x="194" y="484"/>
              </a:cxn>
              <a:cxn ang="0">
                <a:pos x="266" y="554"/>
              </a:cxn>
              <a:cxn ang="0">
                <a:pos x="274" y="610"/>
              </a:cxn>
              <a:cxn ang="0">
                <a:pos x="214" y="676"/>
              </a:cxn>
              <a:cxn ang="0">
                <a:pos x="234" y="716"/>
              </a:cxn>
              <a:cxn ang="0">
                <a:pos x="194" y="786"/>
              </a:cxn>
              <a:cxn ang="0">
                <a:pos x="194" y="816"/>
              </a:cxn>
              <a:cxn ang="0">
                <a:pos x="196" y="816"/>
              </a:cxn>
              <a:cxn ang="0">
                <a:pos x="196" y="820"/>
              </a:cxn>
              <a:cxn ang="0">
                <a:pos x="194" y="820"/>
              </a:cxn>
              <a:cxn ang="0">
                <a:pos x="194" y="834"/>
              </a:cxn>
              <a:cxn ang="0">
                <a:pos x="292" y="960"/>
              </a:cxn>
              <a:cxn ang="0">
                <a:pos x="324" y="960"/>
              </a:cxn>
              <a:cxn ang="0">
                <a:pos x="324" y="1040"/>
              </a:cxn>
              <a:cxn ang="0">
                <a:pos x="404" y="1098"/>
              </a:cxn>
              <a:cxn ang="0">
                <a:pos x="434" y="1180"/>
              </a:cxn>
              <a:cxn ang="0">
                <a:pos x="456" y="1136"/>
              </a:cxn>
              <a:cxn ang="0">
                <a:pos x="506" y="1162"/>
              </a:cxn>
              <a:cxn ang="0">
                <a:pos x="548" y="1106"/>
              </a:cxn>
              <a:cxn ang="0">
                <a:pos x="560" y="1024"/>
              </a:cxn>
              <a:cxn ang="0">
                <a:pos x="576" y="942"/>
              </a:cxn>
              <a:cxn ang="0">
                <a:pos x="538" y="578"/>
              </a:cxn>
              <a:cxn ang="0">
                <a:pos x="536" y="580"/>
              </a:cxn>
              <a:cxn ang="0">
                <a:pos x="534" y="578"/>
              </a:cxn>
              <a:cxn ang="0">
                <a:pos x="574" y="942"/>
              </a:cxn>
              <a:cxn ang="0">
                <a:pos x="554" y="1024"/>
              </a:cxn>
              <a:cxn ang="0">
                <a:pos x="546" y="1106"/>
              </a:cxn>
              <a:cxn ang="0">
                <a:pos x="506" y="1158"/>
              </a:cxn>
              <a:cxn ang="0">
                <a:pos x="456" y="1130"/>
              </a:cxn>
              <a:cxn ang="0">
                <a:pos x="434" y="1172"/>
              </a:cxn>
              <a:cxn ang="0">
                <a:pos x="406" y="1094"/>
              </a:cxn>
              <a:cxn ang="0">
                <a:pos x="328" y="1040"/>
              </a:cxn>
              <a:cxn ang="0">
                <a:pos x="328" y="956"/>
              </a:cxn>
              <a:cxn ang="0">
                <a:pos x="294" y="956"/>
              </a:cxn>
              <a:cxn ang="0">
                <a:pos x="198" y="834"/>
              </a:cxn>
              <a:cxn ang="0">
                <a:pos x="198" y="786"/>
              </a:cxn>
              <a:cxn ang="0">
                <a:pos x="240" y="716"/>
              </a:cxn>
              <a:cxn ang="0">
                <a:pos x="220" y="676"/>
              </a:cxn>
              <a:cxn ang="0">
                <a:pos x="276" y="610"/>
              </a:cxn>
              <a:cxn ang="0">
                <a:pos x="268" y="550"/>
              </a:cxn>
              <a:cxn ang="0">
                <a:pos x="198" y="484"/>
              </a:cxn>
              <a:cxn ang="0">
                <a:pos x="170" y="350"/>
              </a:cxn>
              <a:cxn ang="0">
                <a:pos x="32" y="268"/>
              </a:cxn>
              <a:cxn ang="0">
                <a:pos x="4" y="134"/>
              </a:cxn>
              <a:cxn ang="0">
                <a:pos x="40" y="92"/>
              </a:cxn>
              <a:cxn ang="0">
                <a:pos x="82" y="0"/>
              </a:cxn>
              <a:cxn ang="0">
                <a:pos x="78" y="0"/>
              </a:cxn>
              <a:cxn ang="0">
                <a:pos x="40" y="88"/>
              </a:cxn>
              <a:cxn ang="0">
                <a:pos x="0" y="130"/>
              </a:cxn>
            </a:cxnLst>
            <a:rect l="0" t="0" r="r" b="b"/>
            <a:pathLst>
              <a:path w="576" h="1180">
                <a:moveTo>
                  <a:pt x="0" y="130"/>
                </a:moveTo>
                <a:lnTo>
                  <a:pt x="30" y="268"/>
                </a:lnTo>
                <a:lnTo>
                  <a:pt x="168" y="352"/>
                </a:lnTo>
                <a:lnTo>
                  <a:pt x="178" y="410"/>
                </a:lnTo>
                <a:lnTo>
                  <a:pt x="194" y="484"/>
                </a:lnTo>
                <a:lnTo>
                  <a:pt x="266" y="554"/>
                </a:lnTo>
                <a:lnTo>
                  <a:pt x="274" y="610"/>
                </a:lnTo>
                <a:lnTo>
                  <a:pt x="214" y="676"/>
                </a:lnTo>
                <a:lnTo>
                  <a:pt x="234" y="716"/>
                </a:lnTo>
                <a:lnTo>
                  <a:pt x="194" y="786"/>
                </a:lnTo>
                <a:lnTo>
                  <a:pt x="194" y="816"/>
                </a:lnTo>
                <a:lnTo>
                  <a:pt x="196" y="816"/>
                </a:lnTo>
                <a:lnTo>
                  <a:pt x="196" y="820"/>
                </a:lnTo>
                <a:lnTo>
                  <a:pt x="194" y="820"/>
                </a:lnTo>
                <a:lnTo>
                  <a:pt x="194" y="834"/>
                </a:lnTo>
                <a:lnTo>
                  <a:pt x="292" y="960"/>
                </a:lnTo>
                <a:lnTo>
                  <a:pt x="324" y="960"/>
                </a:lnTo>
                <a:lnTo>
                  <a:pt x="324" y="1040"/>
                </a:lnTo>
                <a:lnTo>
                  <a:pt x="404" y="1098"/>
                </a:lnTo>
                <a:lnTo>
                  <a:pt x="434" y="1180"/>
                </a:lnTo>
                <a:lnTo>
                  <a:pt x="456" y="1136"/>
                </a:lnTo>
                <a:lnTo>
                  <a:pt x="506" y="1162"/>
                </a:lnTo>
                <a:lnTo>
                  <a:pt x="548" y="1106"/>
                </a:lnTo>
                <a:lnTo>
                  <a:pt x="560" y="1024"/>
                </a:lnTo>
                <a:lnTo>
                  <a:pt x="576" y="942"/>
                </a:lnTo>
                <a:lnTo>
                  <a:pt x="538" y="578"/>
                </a:lnTo>
                <a:lnTo>
                  <a:pt x="536" y="580"/>
                </a:lnTo>
                <a:lnTo>
                  <a:pt x="534" y="578"/>
                </a:lnTo>
                <a:lnTo>
                  <a:pt x="574" y="942"/>
                </a:lnTo>
                <a:lnTo>
                  <a:pt x="554" y="1024"/>
                </a:lnTo>
                <a:lnTo>
                  <a:pt x="546" y="1106"/>
                </a:lnTo>
                <a:lnTo>
                  <a:pt x="506" y="1158"/>
                </a:lnTo>
                <a:lnTo>
                  <a:pt x="456" y="1130"/>
                </a:lnTo>
                <a:lnTo>
                  <a:pt x="434" y="1172"/>
                </a:lnTo>
                <a:lnTo>
                  <a:pt x="406" y="1094"/>
                </a:lnTo>
                <a:lnTo>
                  <a:pt x="328" y="1040"/>
                </a:lnTo>
                <a:lnTo>
                  <a:pt x="328" y="956"/>
                </a:lnTo>
                <a:lnTo>
                  <a:pt x="294" y="956"/>
                </a:lnTo>
                <a:lnTo>
                  <a:pt x="198" y="834"/>
                </a:lnTo>
                <a:lnTo>
                  <a:pt x="198" y="786"/>
                </a:lnTo>
                <a:lnTo>
                  <a:pt x="240" y="716"/>
                </a:lnTo>
                <a:lnTo>
                  <a:pt x="220" y="676"/>
                </a:lnTo>
                <a:lnTo>
                  <a:pt x="276" y="610"/>
                </a:lnTo>
                <a:lnTo>
                  <a:pt x="268" y="550"/>
                </a:lnTo>
                <a:lnTo>
                  <a:pt x="198" y="484"/>
                </a:lnTo>
                <a:lnTo>
                  <a:pt x="170" y="350"/>
                </a:lnTo>
                <a:lnTo>
                  <a:pt x="32" y="268"/>
                </a:lnTo>
                <a:lnTo>
                  <a:pt x="4" y="134"/>
                </a:lnTo>
                <a:lnTo>
                  <a:pt x="40" y="92"/>
                </a:lnTo>
                <a:lnTo>
                  <a:pt x="82" y="0"/>
                </a:lnTo>
                <a:lnTo>
                  <a:pt x="78" y="0"/>
                </a:lnTo>
                <a:lnTo>
                  <a:pt x="40" y="88"/>
                </a:lnTo>
                <a:lnTo>
                  <a:pt x="0" y="13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1" name="Rectangle 80"/>
          <p:cNvSpPr>
            <a:spLocks noChangeArrowheads="1"/>
          </p:cNvSpPr>
          <p:nvPr/>
        </p:nvSpPr>
        <p:spPr bwMode="auto">
          <a:xfrm>
            <a:off x="5246558" y="4345023"/>
            <a:ext cx="2571"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2" name="Freeform 81"/>
          <p:cNvSpPr>
            <a:spLocks/>
          </p:cNvSpPr>
          <p:nvPr/>
        </p:nvSpPr>
        <p:spPr bwMode="auto">
          <a:xfrm>
            <a:off x="4675798" y="3820540"/>
            <a:ext cx="550192" cy="30852"/>
          </a:xfrm>
          <a:custGeom>
            <a:avLst/>
            <a:gdLst/>
            <a:ahLst/>
            <a:cxnLst>
              <a:cxn ang="0">
                <a:pos x="428" y="6"/>
              </a:cxn>
              <a:cxn ang="0">
                <a:pos x="426" y="0"/>
              </a:cxn>
              <a:cxn ang="0">
                <a:pos x="0" y="16"/>
              </a:cxn>
              <a:cxn ang="0">
                <a:pos x="0" y="24"/>
              </a:cxn>
              <a:cxn ang="0">
                <a:pos x="428" y="6"/>
              </a:cxn>
            </a:cxnLst>
            <a:rect l="0" t="0" r="r" b="b"/>
            <a:pathLst>
              <a:path w="428" h="24">
                <a:moveTo>
                  <a:pt x="428" y="6"/>
                </a:moveTo>
                <a:lnTo>
                  <a:pt x="426" y="0"/>
                </a:lnTo>
                <a:lnTo>
                  <a:pt x="0" y="16"/>
                </a:lnTo>
                <a:lnTo>
                  <a:pt x="0" y="24"/>
                </a:lnTo>
                <a:lnTo>
                  <a:pt x="428"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3" name="Freeform 82"/>
          <p:cNvSpPr>
            <a:spLocks/>
          </p:cNvSpPr>
          <p:nvPr/>
        </p:nvSpPr>
        <p:spPr bwMode="auto">
          <a:xfrm>
            <a:off x="4665514" y="3851392"/>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4" name="Freeform 83"/>
          <p:cNvSpPr>
            <a:spLocks/>
          </p:cNvSpPr>
          <p:nvPr/>
        </p:nvSpPr>
        <p:spPr bwMode="auto">
          <a:xfrm>
            <a:off x="4665514" y="3841108"/>
            <a:ext cx="10284" cy="12855"/>
          </a:xfrm>
          <a:custGeom>
            <a:avLst/>
            <a:gdLst/>
            <a:ahLst/>
            <a:cxnLst>
              <a:cxn ang="0">
                <a:pos x="8" y="0"/>
              </a:cxn>
              <a:cxn ang="0">
                <a:pos x="0" y="0"/>
              </a:cxn>
              <a:cxn ang="0">
                <a:pos x="0" y="8"/>
              </a:cxn>
              <a:cxn ang="0">
                <a:pos x="0" y="10"/>
              </a:cxn>
              <a:cxn ang="0">
                <a:pos x="8" y="8"/>
              </a:cxn>
              <a:cxn ang="0">
                <a:pos x="8" y="0"/>
              </a:cxn>
            </a:cxnLst>
            <a:rect l="0" t="0" r="r" b="b"/>
            <a:pathLst>
              <a:path w="8" h="10">
                <a:moveTo>
                  <a:pt x="8" y="0"/>
                </a:moveTo>
                <a:lnTo>
                  <a:pt x="0" y="0"/>
                </a:lnTo>
                <a:lnTo>
                  <a:pt x="0" y="8"/>
                </a:lnTo>
                <a:lnTo>
                  <a:pt x="0" y="10"/>
                </a:lnTo>
                <a:lnTo>
                  <a:pt x="8" y="8"/>
                </a:lnTo>
                <a:lnTo>
                  <a:pt x="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5" name="Freeform 84"/>
          <p:cNvSpPr>
            <a:spLocks/>
          </p:cNvSpPr>
          <p:nvPr/>
        </p:nvSpPr>
        <p:spPr bwMode="auto">
          <a:xfrm>
            <a:off x="3855651" y="3527447"/>
            <a:ext cx="786723" cy="7713"/>
          </a:xfrm>
          <a:custGeom>
            <a:avLst/>
            <a:gdLst/>
            <a:ahLst/>
            <a:cxnLst>
              <a:cxn ang="0">
                <a:pos x="612" y="0"/>
              </a:cxn>
              <a:cxn ang="0">
                <a:pos x="0" y="2"/>
              </a:cxn>
              <a:cxn ang="0">
                <a:pos x="0" y="6"/>
              </a:cxn>
              <a:cxn ang="0">
                <a:pos x="610" y="4"/>
              </a:cxn>
              <a:cxn ang="0">
                <a:pos x="612" y="0"/>
              </a:cxn>
            </a:cxnLst>
            <a:rect l="0" t="0" r="r" b="b"/>
            <a:pathLst>
              <a:path w="612" h="6">
                <a:moveTo>
                  <a:pt x="612" y="0"/>
                </a:moveTo>
                <a:lnTo>
                  <a:pt x="0" y="2"/>
                </a:lnTo>
                <a:lnTo>
                  <a:pt x="0" y="6"/>
                </a:lnTo>
                <a:lnTo>
                  <a:pt x="610" y="4"/>
                </a:lnTo>
                <a:lnTo>
                  <a:pt x="61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6" name="Rectangle 85"/>
          <p:cNvSpPr>
            <a:spLocks noChangeArrowheads="1"/>
          </p:cNvSpPr>
          <p:nvPr/>
        </p:nvSpPr>
        <p:spPr bwMode="auto">
          <a:xfrm>
            <a:off x="3853080" y="3530018"/>
            <a:ext cx="2571"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7" name="Freeform 86"/>
          <p:cNvSpPr>
            <a:spLocks/>
          </p:cNvSpPr>
          <p:nvPr/>
        </p:nvSpPr>
        <p:spPr bwMode="auto">
          <a:xfrm>
            <a:off x="5570502" y="3465744"/>
            <a:ext cx="17997" cy="5142"/>
          </a:xfrm>
          <a:custGeom>
            <a:avLst/>
            <a:gdLst/>
            <a:ahLst/>
            <a:cxnLst>
              <a:cxn ang="0">
                <a:pos x="4" y="4"/>
              </a:cxn>
              <a:cxn ang="0">
                <a:pos x="14" y="4"/>
              </a:cxn>
              <a:cxn ang="0">
                <a:pos x="4" y="0"/>
              </a:cxn>
              <a:cxn ang="0">
                <a:pos x="0" y="0"/>
              </a:cxn>
              <a:cxn ang="0">
                <a:pos x="0" y="4"/>
              </a:cxn>
              <a:cxn ang="0">
                <a:pos x="4" y="4"/>
              </a:cxn>
            </a:cxnLst>
            <a:rect l="0" t="0" r="r" b="b"/>
            <a:pathLst>
              <a:path w="14" h="4">
                <a:moveTo>
                  <a:pt x="4" y="4"/>
                </a:moveTo>
                <a:lnTo>
                  <a:pt x="14" y="4"/>
                </a:lnTo>
                <a:lnTo>
                  <a:pt x="4" y="0"/>
                </a:lnTo>
                <a:lnTo>
                  <a:pt x="0" y="0"/>
                </a:lnTo>
                <a:lnTo>
                  <a:pt x="0" y="4"/>
                </a:lnTo>
                <a:lnTo>
                  <a:pt x="4"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8" name="Freeform 87"/>
          <p:cNvSpPr>
            <a:spLocks/>
          </p:cNvSpPr>
          <p:nvPr/>
        </p:nvSpPr>
        <p:spPr bwMode="auto">
          <a:xfrm>
            <a:off x="5225990" y="3314055"/>
            <a:ext cx="349655" cy="156830"/>
          </a:xfrm>
          <a:custGeom>
            <a:avLst/>
            <a:gdLst/>
            <a:ahLst/>
            <a:cxnLst>
              <a:cxn ang="0">
                <a:pos x="230" y="84"/>
              </a:cxn>
              <a:cxn ang="0">
                <a:pos x="240" y="122"/>
              </a:cxn>
              <a:cxn ang="0">
                <a:pos x="272" y="122"/>
              </a:cxn>
              <a:cxn ang="0">
                <a:pos x="268" y="122"/>
              </a:cxn>
              <a:cxn ang="0">
                <a:pos x="268" y="118"/>
              </a:cxn>
              <a:cxn ang="0">
                <a:pos x="242" y="118"/>
              </a:cxn>
              <a:cxn ang="0">
                <a:pos x="236" y="80"/>
              </a:cxn>
              <a:cxn ang="0">
                <a:pos x="24" y="52"/>
              </a:cxn>
              <a:cxn ang="0">
                <a:pos x="6" y="0"/>
              </a:cxn>
              <a:cxn ang="0">
                <a:pos x="0" y="0"/>
              </a:cxn>
              <a:cxn ang="0">
                <a:pos x="22" y="58"/>
              </a:cxn>
              <a:cxn ang="0">
                <a:pos x="230" y="84"/>
              </a:cxn>
            </a:cxnLst>
            <a:rect l="0" t="0" r="r" b="b"/>
            <a:pathLst>
              <a:path w="272" h="122">
                <a:moveTo>
                  <a:pt x="230" y="84"/>
                </a:moveTo>
                <a:lnTo>
                  <a:pt x="240" y="122"/>
                </a:lnTo>
                <a:lnTo>
                  <a:pt x="272" y="122"/>
                </a:lnTo>
                <a:lnTo>
                  <a:pt x="268" y="122"/>
                </a:lnTo>
                <a:lnTo>
                  <a:pt x="268" y="118"/>
                </a:lnTo>
                <a:lnTo>
                  <a:pt x="242" y="118"/>
                </a:lnTo>
                <a:lnTo>
                  <a:pt x="236" y="80"/>
                </a:lnTo>
                <a:lnTo>
                  <a:pt x="24" y="52"/>
                </a:lnTo>
                <a:lnTo>
                  <a:pt x="6" y="0"/>
                </a:lnTo>
                <a:lnTo>
                  <a:pt x="0" y="0"/>
                </a:lnTo>
                <a:lnTo>
                  <a:pt x="22" y="58"/>
                </a:lnTo>
                <a:lnTo>
                  <a:pt x="230" y="8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9" name="Freeform 88"/>
          <p:cNvSpPr>
            <a:spLocks/>
          </p:cNvSpPr>
          <p:nvPr/>
        </p:nvSpPr>
        <p:spPr bwMode="auto">
          <a:xfrm>
            <a:off x="4830057" y="4440149"/>
            <a:ext cx="182540" cy="979548"/>
          </a:xfrm>
          <a:custGeom>
            <a:avLst/>
            <a:gdLst/>
            <a:ahLst/>
            <a:cxnLst>
              <a:cxn ang="0">
                <a:pos x="28" y="66"/>
              </a:cxn>
              <a:cxn ang="0">
                <a:pos x="46" y="0"/>
              </a:cxn>
              <a:cxn ang="0">
                <a:pos x="0" y="0"/>
              </a:cxn>
              <a:cxn ang="0">
                <a:pos x="2" y="6"/>
              </a:cxn>
              <a:cxn ang="0">
                <a:pos x="38" y="6"/>
              </a:cxn>
              <a:cxn ang="0">
                <a:pos x="22" y="68"/>
              </a:cxn>
              <a:cxn ang="0">
                <a:pos x="76" y="96"/>
              </a:cxn>
              <a:cxn ang="0">
                <a:pos x="96" y="344"/>
              </a:cxn>
              <a:cxn ang="0">
                <a:pos x="102" y="344"/>
              </a:cxn>
              <a:cxn ang="0">
                <a:pos x="100" y="350"/>
              </a:cxn>
              <a:cxn ang="0">
                <a:pos x="98" y="350"/>
              </a:cxn>
              <a:cxn ang="0">
                <a:pos x="132" y="758"/>
              </a:cxn>
              <a:cxn ang="0">
                <a:pos x="142" y="762"/>
              </a:cxn>
              <a:cxn ang="0">
                <a:pos x="110" y="404"/>
              </a:cxn>
              <a:cxn ang="0">
                <a:pos x="106" y="404"/>
              </a:cxn>
              <a:cxn ang="0">
                <a:pos x="106" y="400"/>
              </a:cxn>
              <a:cxn ang="0">
                <a:pos x="110" y="400"/>
              </a:cxn>
              <a:cxn ang="0">
                <a:pos x="82" y="90"/>
              </a:cxn>
              <a:cxn ang="0">
                <a:pos x="28" y="66"/>
              </a:cxn>
            </a:cxnLst>
            <a:rect l="0" t="0" r="r" b="b"/>
            <a:pathLst>
              <a:path w="142" h="762">
                <a:moveTo>
                  <a:pt x="28" y="66"/>
                </a:moveTo>
                <a:lnTo>
                  <a:pt x="46" y="0"/>
                </a:lnTo>
                <a:lnTo>
                  <a:pt x="0" y="0"/>
                </a:lnTo>
                <a:lnTo>
                  <a:pt x="2" y="6"/>
                </a:lnTo>
                <a:lnTo>
                  <a:pt x="38" y="6"/>
                </a:lnTo>
                <a:lnTo>
                  <a:pt x="22" y="68"/>
                </a:lnTo>
                <a:lnTo>
                  <a:pt x="76" y="96"/>
                </a:lnTo>
                <a:lnTo>
                  <a:pt x="96" y="344"/>
                </a:lnTo>
                <a:lnTo>
                  <a:pt x="102" y="344"/>
                </a:lnTo>
                <a:lnTo>
                  <a:pt x="100" y="350"/>
                </a:lnTo>
                <a:lnTo>
                  <a:pt x="98" y="350"/>
                </a:lnTo>
                <a:lnTo>
                  <a:pt x="132" y="758"/>
                </a:lnTo>
                <a:lnTo>
                  <a:pt x="142" y="762"/>
                </a:lnTo>
                <a:lnTo>
                  <a:pt x="110" y="404"/>
                </a:lnTo>
                <a:lnTo>
                  <a:pt x="106" y="404"/>
                </a:lnTo>
                <a:lnTo>
                  <a:pt x="106" y="400"/>
                </a:lnTo>
                <a:lnTo>
                  <a:pt x="110" y="400"/>
                </a:lnTo>
                <a:lnTo>
                  <a:pt x="82" y="90"/>
                </a:lnTo>
                <a:lnTo>
                  <a:pt x="28" y="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0" name="Freeform 89"/>
          <p:cNvSpPr>
            <a:spLocks/>
          </p:cNvSpPr>
          <p:nvPr/>
        </p:nvSpPr>
        <p:spPr bwMode="auto">
          <a:xfrm>
            <a:off x="4999742" y="5414555"/>
            <a:ext cx="12855" cy="10284"/>
          </a:xfrm>
          <a:custGeom>
            <a:avLst/>
            <a:gdLst/>
            <a:ahLst/>
            <a:cxnLst>
              <a:cxn ang="0">
                <a:pos x="0" y="4"/>
              </a:cxn>
              <a:cxn ang="0">
                <a:pos x="10" y="8"/>
              </a:cxn>
              <a:cxn ang="0">
                <a:pos x="10" y="4"/>
              </a:cxn>
              <a:cxn ang="0">
                <a:pos x="0" y="0"/>
              </a:cxn>
              <a:cxn ang="0">
                <a:pos x="0" y="4"/>
              </a:cxn>
            </a:cxnLst>
            <a:rect l="0" t="0" r="r" b="b"/>
            <a:pathLst>
              <a:path w="10" h="8">
                <a:moveTo>
                  <a:pt x="0" y="4"/>
                </a:moveTo>
                <a:lnTo>
                  <a:pt x="10" y="8"/>
                </a:lnTo>
                <a:lnTo>
                  <a:pt x="10" y="4"/>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1" name="Freeform 90"/>
          <p:cNvSpPr>
            <a:spLocks/>
          </p:cNvSpPr>
          <p:nvPr/>
        </p:nvSpPr>
        <p:spPr bwMode="auto">
          <a:xfrm>
            <a:off x="4953465" y="4882360"/>
            <a:ext cx="7713" cy="7713"/>
          </a:xfrm>
          <a:custGeom>
            <a:avLst/>
            <a:gdLst/>
            <a:ahLst/>
            <a:cxnLst>
              <a:cxn ang="0">
                <a:pos x="6" y="0"/>
              </a:cxn>
              <a:cxn ang="0">
                <a:pos x="0" y="0"/>
              </a:cxn>
              <a:cxn ang="0">
                <a:pos x="2" y="6"/>
              </a:cxn>
              <a:cxn ang="0">
                <a:pos x="4" y="6"/>
              </a:cxn>
              <a:cxn ang="0">
                <a:pos x="6" y="0"/>
              </a:cxn>
            </a:cxnLst>
            <a:rect l="0" t="0" r="r" b="b"/>
            <a:pathLst>
              <a:path w="6" h="6">
                <a:moveTo>
                  <a:pt x="6" y="0"/>
                </a:moveTo>
                <a:lnTo>
                  <a:pt x="0" y="0"/>
                </a:lnTo>
                <a:lnTo>
                  <a:pt x="2" y="6"/>
                </a:lnTo>
                <a:lnTo>
                  <a:pt x="4" y="6"/>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2" name="Freeform 91"/>
          <p:cNvSpPr>
            <a:spLocks/>
          </p:cNvSpPr>
          <p:nvPr/>
        </p:nvSpPr>
        <p:spPr bwMode="auto">
          <a:xfrm>
            <a:off x="4822344" y="4440149"/>
            <a:ext cx="10284" cy="7713"/>
          </a:xfrm>
          <a:custGeom>
            <a:avLst/>
            <a:gdLst/>
            <a:ahLst/>
            <a:cxnLst>
              <a:cxn ang="0">
                <a:pos x="0" y="0"/>
              </a:cxn>
              <a:cxn ang="0">
                <a:pos x="0" y="6"/>
              </a:cxn>
              <a:cxn ang="0">
                <a:pos x="8" y="6"/>
              </a:cxn>
              <a:cxn ang="0">
                <a:pos x="6" y="0"/>
              </a:cxn>
              <a:cxn ang="0">
                <a:pos x="0" y="0"/>
              </a:cxn>
            </a:cxnLst>
            <a:rect l="0" t="0" r="r" b="b"/>
            <a:pathLst>
              <a:path w="8" h="6">
                <a:moveTo>
                  <a:pt x="0" y="0"/>
                </a:moveTo>
                <a:lnTo>
                  <a:pt x="0" y="6"/>
                </a:lnTo>
                <a:lnTo>
                  <a:pt x="8" y="6"/>
                </a:lnTo>
                <a:lnTo>
                  <a:pt x="6"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3" name="Freeform 92"/>
          <p:cNvSpPr>
            <a:spLocks/>
          </p:cNvSpPr>
          <p:nvPr/>
        </p:nvSpPr>
        <p:spPr bwMode="auto">
          <a:xfrm>
            <a:off x="7200511" y="4481285"/>
            <a:ext cx="5142" cy="5142"/>
          </a:xfrm>
          <a:custGeom>
            <a:avLst/>
            <a:gdLst/>
            <a:ahLst/>
            <a:cxnLst>
              <a:cxn ang="0">
                <a:pos x="4" y="4"/>
              </a:cxn>
              <a:cxn ang="0">
                <a:pos x="2" y="0"/>
              </a:cxn>
              <a:cxn ang="0">
                <a:pos x="0" y="0"/>
              </a:cxn>
              <a:cxn ang="0">
                <a:pos x="2" y="4"/>
              </a:cxn>
              <a:cxn ang="0">
                <a:pos x="4" y="4"/>
              </a:cxn>
            </a:cxnLst>
            <a:rect l="0" t="0" r="r" b="b"/>
            <a:pathLst>
              <a:path w="4" h="4">
                <a:moveTo>
                  <a:pt x="4" y="4"/>
                </a:moveTo>
                <a:lnTo>
                  <a:pt x="2" y="0"/>
                </a:lnTo>
                <a:lnTo>
                  <a:pt x="0" y="0"/>
                </a:lnTo>
                <a:lnTo>
                  <a:pt x="2" y="4"/>
                </a:lnTo>
                <a:lnTo>
                  <a:pt x="4"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4" name="Freeform 93"/>
          <p:cNvSpPr>
            <a:spLocks/>
          </p:cNvSpPr>
          <p:nvPr/>
        </p:nvSpPr>
        <p:spPr bwMode="auto">
          <a:xfrm>
            <a:off x="4971461" y="4481285"/>
            <a:ext cx="2231620" cy="529624"/>
          </a:xfrm>
          <a:custGeom>
            <a:avLst/>
            <a:gdLst/>
            <a:ahLst/>
            <a:cxnLst>
              <a:cxn ang="0">
                <a:pos x="1024" y="202"/>
              </a:cxn>
              <a:cxn ang="0">
                <a:pos x="1022" y="206"/>
              </a:cxn>
              <a:cxn ang="0">
                <a:pos x="1014" y="210"/>
              </a:cxn>
              <a:cxn ang="0">
                <a:pos x="1018" y="204"/>
              </a:cxn>
              <a:cxn ang="0">
                <a:pos x="756" y="258"/>
              </a:cxn>
              <a:cxn ang="0">
                <a:pos x="476" y="304"/>
              </a:cxn>
              <a:cxn ang="0">
                <a:pos x="454" y="308"/>
              </a:cxn>
              <a:cxn ang="0">
                <a:pos x="454" y="402"/>
              </a:cxn>
              <a:cxn ang="0">
                <a:pos x="374" y="408"/>
              </a:cxn>
              <a:cxn ang="0">
                <a:pos x="390" y="360"/>
              </a:cxn>
              <a:cxn ang="0">
                <a:pos x="0" y="368"/>
              </a:cxn>
              <a:cxn ang="0">
                <a:pos x="0" y="372"/>
              </a:cxn>
              <a:cxn ang="0">
                <a:pos x="384" y="364"/>
              </a:cxn>
              <a:cxn ang="0">
                <a:pos x="366" y="412"/>
              </a:cxn>
              <a:cxn ang="0">
                <a:pos x="450" y="406"/>
              </a:cxn>
              <a:cxn ang="0">
                <a:pos x="450" y="404"/>
              </a:cxn>
              <a:cxn ang="0">
                <a:pos x="454" y="404"/>
              </a:cxn>
              <a:cxn ang="0">
                <a:pos x="454" y="406"/>
              </a:cxn>
              <a:cxn ang="0">
                <a:pos x="456" y="406"/>
              </a:cxn>
              <a:cxn ang="0">
                <a:pos x="456" y="310"/>
              </a:cxn>
              <a:cxn ang="0">
                <a:pos x="478" y="310"/>
              </a:cxn>
              <a:cxn ang="0">
                <a:pos x="756" y="264"/>
              </a:cxn>
              <a:cxn ang="0">
                <a:pos x="1186" y="176"/>
              </a:cxn>
              <a:cxn ang="0">
                <a:pos x="1186" y="176"/>
              </a:cxn>
              <a:cxn ang="0">
                <a:pos x="1188" y="174"/>
              </a:cxn>
              <a:cxn ang="0">
                <a:pos x="1192" y="172"/>
              </a:cxn>
              <a:cxn ang="0">
                <a:pos x="1190" y="174"/>
              </a:cxn>
              <a:cxn ang="0">
                <a:pos x="1736" y="4"/>
              </a:cxn>
              <a:cxn ang="0">
                <a:pos x="1734" y="0"/>
              </a:cxn>
              <a:cxn ang="0">
                <a:pos x="1188" y="172"/>
              </a:cxn>
              <a:cxn ang="0">
                <a:pos x="1024" y="202"/>
              </a:cxn>
            </a:cxnLst>
            <a:rect l="0" t="0" r="r" b="b"/>
            <a:pathLst>
              <a:path w="1736" h="412">
                <a:moveTo>
                  <a:pt x="1024" y="202"/>
                </a:moveTo>
                <a:lnTo>
                  <a:pt x="1022" y="206"/>
                </a:lnTo>
                <a:lnTo>
                  <a:pt x="1014" y="210"/>
                </a:lnTo>
                <a:lnTo>
                  <a:pt x="1018" y="204"/>
                </a:lnTo>
                <a:lnTo>
                  <a:pt x="756" y="258"/>
                </a:lnTo>
                <a:lnTo>
                  <a:pt x="476" y="304"/>
                </a:lnTo>
                <a:lnTo>
                  <a:pt x="454" y="308"/>
                </a:lnTo>
                <a:lnTo>
                  <a:pt x="454" y="402"/>
                </a:lnTo>
                <a:lnTo>
                  <a:pt x="374" y="408"/>
                </a:lnTo>
                <a:lnTo>
                  <a:pt x="390" y="360"/>
                </a:lnTo>
                <a:lnTo>
                  <a:pt x="0" y="368"/>
                </a:lnTo>
                <a:lnTo>
                  <a:pt x="0" y="372"/>
                </a:lnTo>
                <a:lnTo>
                  <a:pt x="384" y="364"/>
                </a:lnTo>
                <a:lnTo>
                  <a:pt x="366" y="412"/>
                </a:lnTo>
                <a:lnTo>
                  <a:pt x="450" y="406"/>
                </a:lnTo>
                <a:lnTo>
                  <a:pt x="450" y="404"/>
                </a:lnTo>
                <a:lnTo>
                  <a:pt x="454" y="404"/>
                </a:lnTo>
                <a:lnTo>
                  <a:pt x="454" y="406"/>
                </a:lnTo>
                <a:lnTo>
                  <a:pt x="456" y="406"/>
                </a:lnTo>
                <a:lnTo>
                  <a:pt x="456" y="310"/>
                </a:lnTo>
                <a:lnTo>
                  <a:pt x="478" y="310"/>
                </a:lnTo>
                <a:lnTo>
                  <a:pt x="756" y="264"/>
                </a:lnTo>
                <a:lnTo>
                  <a:pt x="1186" y="176"/>
                </a:lnTo>
                <a:lnTo>
                  <a:pt x="1186" y="176"/>
                </a:lnTo>
                <a:lnTo>
                  <a:pt x="1188" y="174"/>
                </a:lnTo>
                <a:lnTo>
                  <a:pt x="1192" y="172"/>
                </a:lnTo>
                <a:lnTo>
                  <a:pt x="1190" y="174"/>
                </a:lnTo>
                <a:lnTo>
                  <a:pt x="1736" y="4"/>
                </a:lnTo>
                <a:lnTo>
                  <a:pt x="1734" y="0"/>
                </a:lnTo>
                <a:lnTo>
                  <a:pt x="1188" y="172"/>
                </a:lnTo>
                <a:lnTo>
                  <a:pt x="1024" y="20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5" name="Freeform 94"/>
          <p:cNvSpPr>
            <a:spLocks/>
          </p:cNvSpPr>
          <p:nvPr/>
        </p:nvSpPr>
        <p:spPr bwMode="auto">
          <a:xfrm>
            <a:off x="6496059" y="4702390"/>
            <a:ext cx="7713" cy="5142"/>
          </a:xfrm>
          <a:custGeom>
            <a:avLst/>
            <a:gdLst/>
            <a:ahLst/>
            <a:cxnLst>
              <a:cxn ang="0">
                <a:pos x="6" y="0"/>
              </a:cxn>
              <a:cxn ang="0">
                <a:pos x="2" y="2"/>
              </a:cxn>
              <a:cxn ang="0">
                <a:pos x="0" y="4"/>
              </a:cxn>
              <a:cxn ang="0">
                <a:pos x="4" y="2"/>
              </a:cxn>
              <a:cxn ang="0">
                <a:pos x="6" y="0"/>
              </a:cxn>
            </a:cxnLst>
            <a:rect l="0" t="0" r="r" b="b"/>
            <a:pathLst>
              <a:path w="6" h="4">
                <a:moveTo>
                  <a:pt x="6" y="0"/>
                </a:moveTo>
                <a:lnTo>
                  <a:pt x="2" y="2"/>
                </a:lnTo>
                <a:lnTo>
                  <a:pt x="0" y="4"/>
                </a:lnTo>
                <a:lnTo>
                  <a:pt x="4" y="2"/>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6" name="Freeform 95"/>
          <p:cNvSpPr>
            <a:spLocks/>
          </p:cNvSpPr>
          <p:nvPr/>
        </p:nvSpPr>
        <p:spPr bwMode="auto">
          <a:xfrm>
            <a:off x="6274954" y="4740955"/>
            <a:ext cx="12855" cy="10284"/>
          </a:xfrm>
          <a:custGeom>
            <a:avLst/>
            <a:gdLst/>
            <a:ahLst/>
            <a:cxnLst>
              <a:cxn ang="0">
                <a:pos x="4" y="2"/>
              </a:cxn>
              <a:cxn ang="0">
                <a:pos x="0" y="8"/>
              </a:cxn>
              <a:cxn ang="0">
                <a:pos x="8" y="4"/>
              </a:cxn>
              <a:cxn ang="0">
                <a:pos x="10" y="0"/>
              </a:cxn>
              <a:cxn ang="0">
                <a:pos x="10" y="0"/>
              </a:cxn>
              <a:cxn ang="0">
                <a:pos x="4" y="2"/>
              </a:cxn>
            </a:cxnLst>
            <a:rect l="0" t="0" r="r" b="b"/>
            <a:pathLst>
              <a:path w="10" h="8">
                <a:moveTo>
                  <a:pt x="4" y="2"/>
                </a:moveTo>
                <a:lnTo>
                  <a:pt x="0" y="8"/>
                </a:lnTo>
                <a:lnTo>
                  <a:pt x="8" y="4"/>
                </a:lnTo>
                <a:lnTo>
                  <a:pt x="10" y="0"/>
                </a:lnTo>
                <a:lnTo>
                  <a:pt x="10" y="0"/>
                </a:lnTo>
                <a:lnTo>
                  <a:pt x="4"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7" name="Rectangle 96"/>
          <p:cNvSpPr>
            <a:spLocks noChangeArrowheads="1"/>
          </p:cNvSpPr>
          <p:nvPr/>
        </p:nvSpPr>
        <p:spPr bwMode="auto">
          <a:xfrm>
            <a:off x="4966320" y="4954348"/>
            <a:ext cx="5142"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8" name="Freeform 97"/>
          <p:cNvSpPr>
            <a:spLocks/>
          </p:cNvSpPr>
          <p:nvPr/>
        </p:nvSpPr>
        <p:spPr bwMode="auto">
          <a:xfrm>
            <a:off x="6948554" y="5018622"/>
            <a:ext cx="5142" cy="7713"/>
          </a:xfrm>
          <a:custGeom>
            <a:avLst/>
            <a:gdLst/>
            <a:ahLst/>
            <a:cxnLst>
              <a:cxn ang="0">
                <a:pos x="2" y="6"/>
              </a:cxn>
              <a:cxn ang="0">
                <a:pos x="4" y="0"/>
              </a:cxn>
              <a:cxn ang="0">
                <a:pos x="2" y="0"/>
              </a:cxn>
              <a:cxn ang="0">
                <a:pos x="0" y="6"/>
              </a:cxn>
              <a:cxn ang="0">
                <a:pos x="2" y="6"/>
              </a:cxn>
            </a:cxnLst>
            <a:rect l="0" t="0" r="r" b="b"/>
            <a:pathLst>
              <a:path w="4" h="6">
                <a:moveTo>
                  <a:pt x="2" y="6"/>
                </a:moveTo>
                <a:lnTo>
                  <a:pt x="4" y="0"/>
                </a:lnTo>
                <a:lnTo>
                  <a:pt x="2" y="0"/>
                </a:lnTo>
                <a:lnTo>
                  <a:pt x="0" y="6"/>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9" name="Freeform 98"/>
          <p:cNvSpPr>
            <a:spLocks/>
          </p:cNvSpPr>
          <p:nvPr/>
        </p:nvSpPr>
        <p:spPr bwMode="auto">
          <a:xfrm>
            <a:off x="5693910" y="5856765"/>
            <a:ext cx="7713" cy="5142"/>
          </a:xfrm>
          <a:custGeom>
            <a:avLst/>
            <a:gdLst/>
            <a:ahLst/>
            <a:cxnLst>
              <a:cxn ang="0">
                <a:pos x="0" y="4"/>
              </a:cxn>
              <a:cxn ang="0">
                <a:pos x="6" y="2"/>
              </a:cxn>
              <a:cxn ang="0">
                <a:pos x="4" y="0"/>
              </a:cxn>
              <a:cxn ang="0">
                <a:pos x="0" y="0"/>
              </a:cxn>
              <a:cxn ang="0">
                <a:pos x="0" y="4"/>
              </a:cxn>
            </a:cxnLst>
            <a:rect l="0" t="0" r="r" b="b"/>
            <a:pathLst>
              <a:path w="6" h="4">
                <a:moveTo>
                  <a:pt x="0" y="4"/>
                </a:moveTo>
                <a:lnTo>
                  <a:pt x="6" y="2"/>
                </a:lnTo>
                <a:lnTo>
                  <a:pt x="4" y="0"/>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0" name="Freeform 99"/>
          <p:cNvSpPr>
            <a:spLocks/>
          </p:cNvSpPr>
          <p:nvPr/>
        </p:nvSpPr>
        <p:spPr bwMode="auto">
          <a:xfrm>
            <a:off x="5069159" y="4884931"/>
            <a:ext cx="1881966" cy="971835"/>
          </a:xfrm>
          <a:custGeom>
            <a:avLst/>
            <a:gdLst/>
            <a:ahLst/>
            <a:cxnLst>
              <a:cxn ang="0">
                <a:pos x="1250" y="34"/>
              </a:cxn>
              <a:cxn ang="0">
                <a:pos x="1218" y="0"/>
              </a:cxn>
              <a:cxn ang="0">
                <a:pos x="968" y="98"/>
              </a:cxn>
              <a:cxn ang="0">
                <a:pos x="906" y="108"/>
              </a:cxn>
              <a:cxn ang="0">
                <a:pos x="906" y="108"/>
              </a:cxn>
              <a:cxn ang="0">
                <a:pos x="900" y="112"/>
              </a:cxn>
              <a:cxn ang="0">
                <a:pos x="902" y="108"/>
              </a:cxn>
              <a:cxn ang="0">
                <a:pos x="554" y="166"/>
              </a:cxn>
              <a:cxn ang="0">
                <a:pos x="348" y="186"/>
              </a:cxn>
              <a:cxn ang="0">
                <a:pos x="378" y="92"/>
              </a:cxn>
              <a:cxn ang="0">
                <a:pos x="374" y="92"/>
              </a:cxn>
              <a:cxn ang="0">
                <a:pos x="270" y="410"/>
              </a:cxn>
              <a:cxn ang="0">
                <a:pos x="280" y="450"/>
              </a:cxn>
              <a:cxn ang="0">
                <a:pos x="0" y="470"/>
              </a:cxn>
              <a:cxn ang="0">
                <a:pos x="0" y="474"/>
              </a:cxn>
              <a:cxn ang="0">
                <a:pos x="280" y="454"/>
              </a:cxn>
              <a:cxn ang="0">
                <a:pos x="310" y="544"/>
              </a:cxn>
              <a:cxn ang="0">
                <a:pos x="276" y="694"/>
              </a:cxn>
              <a:cxn ang="0">
                <a:pos x="448" y="684"/>
              </a:cxn>
              <a:cxn ang="0">
                <a:pos x="486" y="756"/>
              </a:cxn>
              <a:cxn ang="0">
                <a:pos x="490" y="756"/>
              </a:cxn>
              <a:cxn ang="0">
                <a:pos x="452" y="678"/>
              </a:cxn>
              <a:cxn ang="0">
                <a:pos x="280" y="692"/>
              </a:cxn>
              <a:cxn ang="0">
                <a:pos x="312" y="542"/>
              </a:cxn>
              <a:cxn ang="0">
                <a:pos x="274" y="410"/>
              </a:cxn>
              <a:cxn ang="0">
                <a:pos x="348" y="192"/>
              </a:cxn>
              <a:cxn ang="0">
                <a:pos x="552" y="170"/>
              </a:cxn>
              <a:cxn ang="0">
                <a:pos x="780" y="134"/>
              </a:cxn>
              <a:cxn ang="0">
                <a:pos x="780" y="132"/>
              </a:cxn>
              <a:cxn ang="0">
                <a:pos x="786" y="130"/>
              </a:cxn>
              <a:cxn ang="0">
                <a:pos x="786" y="132"/>
              </a:cxn>
              <a:cxn ang="0">
                <a:pos x="968" y="102"/>
              </a:cxn>
              <a:cxn ang="0">
                <a:pos x="1218" y="6"/>
              </a:cxn>
              <a:cxn ang="0">
                <a:pos x="1248" y="38"/>
              </a:cxn>
              <a:cxn ang="0">
                <a:pos x="1330" y="22"/>
              </a:cxn>
              <a:cxn ang="0">
                <a:pos x="1462" y="110"/>
              </a:cxn>
              <a:cxn ang="0">
                <a:pos x="1464" y="104"/>
              </a:cxn>
              <a:cxn ang="0">
                <a:pos x="1330" y="16"/>
              </a:cxn>
              <a:cxn ang="0">
                <a:pos x="1250" y="34"/>
              </a:cxn>
            </a:cxnLst>
            <a:rect l="0" t="0" r="r" b="b"/>
            <a:pathLst>
              <a:path w="1464" h="756">
                <a:moveTo>
                  <a:pt x="1250" y="34"/>
                </a:moveTo>
                <a:lnTo>
                  <a:pt x="1218" y="0"/>
                </a:lnTo>
                <a:lnTo>
                  <a:pt x="968" y="98"/>
                </a:lnTo>
                <a:lnTo>
                  <a:pt x="906" y="108"/>
                </a:lnTo>
                <a:lnTo>
                  <a:pt x="906" y="108"/>
                </a:lnTo>
                <a:lnTo>
                  <a:pt x="900" y="112"/>
                </a:lnTo>
                <a:lnTo>
                  <a:pt x="902" y="108"/>
                </a:lnTo>
                <a:lnTo>
                  <a:pt x="554" y="166"/>
                </a:lnTo>
                <a:lnTo>
                  <a:pt x="348" y="186"/>
                </a:lnTo>
                <a:lnTo>
                  <a:pt x="378" y="92"/>
                </a:lnTo>
                <a:lnTo>
                  <a:pt x="374" y="92"/>
                </a:lnTo>
                <a:lnTo>
                  <a:pt x="270" y="410"/>
                </a:lnTo>
                <a:lnTo>
                  <a:pt x="280" y="450"/>
                </a:lnTo>
                <a:lnTo>
                  <a:pt x="0" y="470"/>
                </a:lnTo>
                <a:lnTo>
                  <a:pt x="0" y="474"/>
                </a:lnTo>
                <a:lnTo>
                  <a:pt x="280" y="454"/>
                </a:lnTo>
                <a:lnTo>
                  <a:pt x="310" y="544"/>
                </a:lnTo>
                <a:lnTo>
                  <a:pt x="276" y="694"/>
                </a:lnTo>
                <a:lnTo>
                  <a:pt x="448" y="684"/>
                </a:lnTo>
                <a:lnTo>
                  <a:pt x="486" y="756"/>
                </a:lnTo>
                <a:lnTo>
                  <a:pt x="490" y="756"/>
                </a:lnTo>
                <a:lnTo>
                  <a:pt x="452" y="678"/>
                </a:lnTo>
                <a:lnTo>
                  <a:pt x="280" y="692"/>
                </a:lnTo>
                <a:lnTo>
                  <a:pt x="312" y="542"/>
                </a:lnTo>
                <a:lnTo>
                  <a:pt x="274" y="410"/>
                </a:lnTo>
                <a:lnTo>
                  <a:pt x="348" y="192"/>
                </a:lnTo>
                <a:lnTo>
                  <a:pt x="552" y="170"/>
                </a:lnTo>
                <a:lnTo>
                  <a:pt x="780" y="134"/>
                </a:lnTo>
                <a:lnTo>
                  <a:pt x="780" y="132"/>
                </a:lnTo>
                <a:lnTo>
                  <a:pt x="786" y="130"/>
                </a:lnTo>
                <a:lnTo>
                  <a:pt x="786" y="132"/>
                </a:lnTo>
                <a:lnTo>
                  <a:pt x="968" y="102"/>
                </a:lnTo>
                <a:lnTo>
                  <a:pt x="1218" y="6"/>
                </a:lnTo>
                <a:lnTo>
                  <a:pt x="1248" y="38"/>
                </a:lnTo>
                <a:lnTo>
                  <a:pt x="1330" y="22"/>
                </a:lnTo>
                <a:lnTo>
                  <a:pt x="1462" y="110"/>
                </a:lnTo>
                <a:lnTo>
                  <a:pt x="1464" y="104"/>
                </a:lnTo>
                <a:lnTo>
                  <a:pt x="1330" y="16"/>
                </a:lnTo>
                <a:lnTo>
                  <a:pt x="1250" y="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1" name="Rectangle 100"/>
          <p:cNvSpPr>
            <a:spLocks noChangeArrowheads="1"/>
          </p:cNvSpPr>
          <p:nvPr/>
        </p:nvSpPr>
        <p:spPr bwMode="auto">
          <a:xfrm>
            <a:off x="5058875" y="5494256"/>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2" name="Freeform 101"/>
          <p:cNvSpPr>
            <a:spLocks/>
          </p:cNvSpPr>
          <p:nvPr/>
        </p:nvSpPr>
        <p:spPr bwMode="auto">
          <a:xfrm>
            <a:off x="6226105" y="5023764"/>
            <a:ext cx="7713" cy="5142"/>
          </a:xfrm>
          <a:custGeom>
            <a:avLst/>
            <a:gdLst/>
            <a:ahLst/>
            <a:cxnLst>
              <a:cxn ang="0">
                <a:pos x="0" y="4"/>
              </a:cxn>
              <a:cxn ang="0">
                <a:pos x="6" y="0"/>
              </a:cxn>
              <a:cxn ang="0">
                <a:pos x="6" y="0"/>
              </a:cxn>
              <a:cxn ang="0">
                <a:pos x="2" y="0"/>
              </a:cxn>
              <a:cxn ang="0">
                <a:pos x="0" y="4"/>
              </a:cxn>
            </a:cxnLst>
            <a:rect l="0" t="0" r="r" b="b"/>
            <a:pathLst>
              <a:path w="6" h="4">
                <a:moveTo>
                  <a:pt x="0" y="4"/>
                </a:moveTo>
                <a:lnTo>
                  <a:pt x="6" y="0"/>
                </a:lnTo>
                <a:lnTo>
                  <a:pt x="6" y="0"/>
                </a:lnTo>
                <a:lnTo>
                  <a:pt x="2"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3" name="Freeform 102"/>
          <p:cNvSpPr>
            <a:spLocks/>
          </p:cNvSpPr>
          <p:nvPr/>
        </p:nvSpPr>
        <p:spPr bwMode="auto">
          <a:xfrm>
            <a:off x="5058875" y="5489114"/>
            <a:ext cx="10284" cy="5142"/>
          </a:xfrm>
          <a:custGeom>
            <a:avLst/>
            <a:gdLst/>
            <a:ahLst/>
            <a:cxnLst>
              <a:cxn ang="0">
                <a:pos x="0" y="4"/>
              </a:cxn>
              <a:cxn ang="0">
                <a:pos x="0" y="4"/>
              </a:cxn>
              <a:cxn ang="0">
                <a:pos x="8" y="4"/>
              </a:cxn>
              <a:cxn ang="0">
                <a:pos x="8" y="0"/>
              </a:cxn>
              <a:cxn ang="0">
                <a:pos x="0" y="0"/>
              </a:cxn>
              <a:cxn ang="0">
                <a:pos x="0" y="4"/>
              </a:cxn>
            </a:cxnLst>
            <a:rect l="0" t="0" r="r" b="b"/>
            <a:pathLst>
              <a:path w="8" h="4">
                <a:moveTo>
                  <a:pt x="0" y="4"/>
                </a:moveTo>
                <a:lnTo>
                  <a:pt x="0" y="4"/>
                </a:lnTo>
                <a:lnTo>
                  <a:pt x="8" y="4"/>
                </a:lnTo>
                <a:lnTo>
                  <a:pt x="8" y="0"/>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4" name="Rectangle 103"/>
          <p:cNvSpPr>
            <a:spLocks noChangeArrowheads="1"/>
          </p:cNvSpPr>
          <p:nvPr/>
        </p:nvSpPr>
        <p:spPr bwMode="auto">
          <a:xfrm>
            <a:off x="5549935" y="5000625"/>
            <a:ext cx="5142"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5" name="Freeform 104"/>
          <p:cNvSpPr>
            <a:spLocks/>
          </p:cNvSpPr>
          <p:nvPr/>
        </p:nvSpPr>
        <p:spPr bwMode="auto">
          <a:xfrm>
            <a:off x="5953580" y="5800204"/>
            <a:ext cx="7713" cy="5142"/>
          </a:xfrm>
          <a:custGeom>
            <a:avLst/>
            <a:gdLst/>
            <a:ahLst/>
            <a:cxnLst>
              <a:cxn ang="0">
                <a:pos x="0" y="4"/>
              </a:cxn>
              <a:cxn ang="0">
                <a:pos x="6" y="4"/>
              </a:cxn>
              <a:cxn ang="0">
                <a:pos x="4" y="0"/>
              </a:cxn>
              <a:cxn ang="0">
                <a:pos x="0" y="2"/>
              </a:cxn>
              <a:cxn ang="0">
                <a:pos x="0" y="4"/>
              </a:cxn>
            </a:cxnLst>
            <a:rect l="0" t="0" r="r" b="b"/>
            <a:pathLst>
              <a:path w="6" h="4">
                <a:moveTo>
                  <a:pt x="0" y="4"/>
                </a:moveTo>
                <a:lnTo>
                  <a:pt x="6" y="4"/>
                </a:lnTo>
                <a:lnTo>
                  <a:pt x="4" y="0"/>
                </a:lnTo>
                <a:lnTo>
                  <a:pt x="0" y="2"/>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6" name="Freeform 105"/>
          <p:cNvSpPr>
            <a:spLocks/>
          </p:cNvSpPr>
          <p:nvPr/>
        </p:nvSpPr>
        <p:spPr bwMode="auto">
          <a:xfrm>
            <a:off x="5897018" y="5054616"/>
            <a:ext cx="858711" cy="748158"/>
          </a:xfrm>
          <a:custGeom>
            <a:avLst/>
            <a:gdLst/>
            <a:ahLst/>
            <a:cxnLst>
              <a:cxn ang="0">
                <a:pos x="278" y="474"/>
              </a:cxn>
              <a:cxn ang="0">
                <a:pos x="280" y="486"/>
              </a:cxn>
              <a:cxn ang="0">
                <a:pos x="302" y="516"/>
              </a:cxn>
              <a:cxn ang="0">
                <a:pos x="562" y="474"/>
              </a:cxn>
              <a:cxn ang="0">
                <a:pos x="604" y="488"/>
              </a:cxn>
              <a:cxn ang="0">
                <a:pos x="604" y="438"/>
              </a:cxn>
              <a:cxn ang="0">
                <a:pos x="668" y="438"/>
              </a:cxn>
              <a:cxn ang="0">
                <a:pos x="668" y="430"/>
              </a:cxn>
              <a:cxn ang="0">
                <a:pos x="598" y="432"/>
              </a:cxn>
              <a:cxn ang="0">
                <a:pos x="598" y="480"/>
              </a:cxn>
              <a:cxn ang="0">
                <a:pos x="564" y="468"/>
              </a:cxn>
              <a:cxn ang="0">
                <a:pos x="302" y="510"/>
              </a:cxn>
              <a:cxn ang="0">
                <a:pos x="284" y="486"/>
              </a:cxn>
              <a:cxn ang="0">
                <a:pos x="262" y="330"/>
              </a:cxn>
              <a:cxn ang="0">
                <a:pos x="142" y="0"/>
              </a:cxn>
              <a:cxn ang="0">
                <a:pos x="136" y="2"/>
              </a:cxn>
              <a:cxn ang="0">
                <a:pos x="260" y="332"/>
              </a:cxn>
              <a:cxn ang="0">
                <a:pos x="278" y="468"/>
              </a:cxn>
              <a:cxn ang="0">
                <a:pos x="0" y="492"/>
              </a:cxn>
              <a:cxn ang="0">
                <a:pos x="44" y="582"/>
              </a:cxn>
              <a:cxn ang="0">
                <a:pos x="48" y="580"/>
              </a:cxn>
              <a:cxn ang="0">
                <a:pos x="4" y="494"/>
              </a:cxn>
              <a:cxn ang="0">
                <a:pos x="278" y="474"/>
              </a:cxn>
            </a:cxnLst>
            <a:rect l="0" t="0" r="r" b="b"/>
            <a:pathLst>
              <a:path w="668" h="582">
                <a:moveTo>
                  <a:pt x="278" y="474"/>
                </a:moveTo>
                <a:lnTo>
                  <a:pt x="280" y="486"/>
                </a:lnTo>
                <a:lnTo>
                  <a:pt x="302" y="516"/>
                </a:lnTo>
                <a:lnTo>
                  <a:pt x="562" y="474"/>
                </a:lnTo>
                <a:lnTo>
                  <a:pt x="604" y="488"/>
                </a:lnTo>
                <a:lnTo>
                  <a:pt x="604" y="438"/>
                </a:lnTo>
                <a:lnTo>
                  <a:pt x="668" y="438"/>
                </a:lnTo>
                <a:lnTo>
                  <a:pt x="668" y="430"/>
                </a:lnTo>
                <a:lnTo>
                  <a:pt x="598" y="432"/>
                </a:lnTo>
                <a:lnTo>
                  <a:pt x="598" y="480"/>
                </a:lnTo>
                <a:lnTo>
                  <a:pt x="564" y="468"/>
                </a:lnTo>
                <a:lnTo>
                  <a:pt x="302" y="510"/>
                </a:lnTo>
                <a:lnTo>
                  <a:pt x="284" y="486"/>
                </a:lnTo>
                <a:lnTo>
                  <a:pt x="262" y="330"/>
                </a:lnTo>
                <a:lnTo>
                  <a:pt x="142" y="0"/>
                </a:lnTo>
                <a:lnTo>
                  <a:pt x="136" y="2"/>
                </a:lnTo>
                <a:lnTo>
                  <a:pt x="260" y="332"/>
                </a:lnTo>
                <a:lnTo>
                  <a:pt x="278" y="468"/>
                </a:lnTo>
                <a:lnTo>
                  <a:pt x="0" y="492"/>
                </a:lnTo>
                <a:lnTo>
                  <a:pt x="44" y="582"/>
                </a:lnTo>
                <a:lnTo>
                  <a:pt x="48" y="580"/>
                </a:lnTo>
                <a:lnTo>
                  <a:pt x="4" y="494"/>
                </a:lnTo>
                <a:lnTo>
                  <a:pt x="278" y="47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7" name="Freeform 106"/>
          <p:cNvSpPr>
            <a:spLocks/>
          </p:cNvSpPr>
          <p:nvPr/>
        </p:nvSpPr>
        <p:spPr bwMode="auto">
          <a:xfrm>
            <a:off x="6071846" y="5052045"/>
            <a:ext cx="7713" cy="5142"/>
          </a:xfrm>
          <a:custGeom>
            <a:avLst/>
            <a:gdLst/>
            <a:ahLst/>
            <a:cxnLst>
              <a:cxn ang="0">
                <a:pos x="6" y="0"/>
              </a:cxn>
              <a:cxn ang="0">
                <a:pos x="0" y="2"/>
              </a:cxn>
              <a:cxn ang="0">
                <a:pos x="0" y="4"/>
              </a:cxn>
              <a:cxn ang="0">
                <a:pos x="6" y="2"/>
              </a:cxn>
              <a:cxn ang="0">
                <a:pos x="6" y="0"/>
              </a:cxn>
            </a:cxnLst>
            <a:rect l="0" t="0" r="r" b="b"/>
            <a:pathLst>
              <a:path w="6" h="4">
                <a:moveTo>
                  <a:pt x="6" y="0"/>
                </a:moveTo>
                <a:lnTo>
                  <a:pt x="0" y="2"/>
                </a:lnTo>
                <a:lnTo>
                  <a:pt x="0" y="4"/>
                </a:lnTo>
                <a:lnTo>
                  <a:pt x="6" y="2"/>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8" name="Freeform 107"/>
          <p:cNvSpPr>
            <a:spLocks/>
          </p:cNvSpPr>
          <p:nvPr/>
        </p:nvSpPr>
        <p:spPr bwMode="auto">
          <a:xfrm>
            <a:off x="6781439" y="5378561"/>
            <a:ext cx="5142" cy="7713"/>
          </a:xfrm>
          <a:custGeom>
            <a:avLst/>
            <a:gdLst/>
            <a:ahLst/>
            <a:cxnLst>
              <a:cxn ang="0">
                <a:pos x="2" y="6"/>
              </a:cxn>
              <a:cxn ang="0">
                <a:pos x="4" y="2"/>
              </a:cxn>
              <a:cxn ang="0">
                <a:pos x="2" y="0"/>
              </a:cxn>
              <a:cxn ang="0">
                <a:pos x="0" y="2"/>
              </a:cxn>
              <a:cxn ang="0">
                <a:pos x="2" y="6"/>
              </a:cxn>
            </a:cxnLst>
            <a:rect l="0" t="0" r="r" b="b"/>
            <a:pathLst>
              <a:path w="4" h="6">
                <a:moveTo>
                  <a:pt x="2" y="6"/>
                </a:moveTo>
                <a:lnTo>
                  <a:pt x="4" y="2"/>
                </a:lnTo>
                <a:lnTo>
                  <a:pt x="2" y="0"/>
                </a:lnTo>
                <a:lnTo>
                  <a:pt x="0" y="2"/>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9" name="Freeform 108"/>
          <p:cNvSpPr>
            <a:spLocks/>
          </p:cNvSpPr>
          <p:nvPr/>
        </p:nvSpPr>
        <p:spPr bwMode="auto">
          <a:xfrm>
            <a:off x="6377794" y="4980057"/>
            <a:ext cx="406217" cy="401075"/>
          </a:xfrm>
          <a:custGeom>
            <a:avLst/>
            <a:gdLst/>
            <a:ahLst/>
            <a:cxnLst>
              <a:cxn ang="0">
                <a:pos x="54" y="50"/>
              </a:cxn>
              <a:cxn ang="0">
                <a:pos x="6" y="54"/>
              </a:cxn>
              <a:cxn ang="0">
                <a:pos x="28" y="0"/>
              </a:cxn>
              <a:cxn ang="0">
                <a:pos x="22" y="2"/>
              </a:cxn>
              <a:cxn ang="0">
                <a:pos x="0" y="56"/>
              </a:cxn>
              <a:cxn ang="0">
                <a:pos x="52" y="54"/>
              </a:cxn>
              <a:cxn ang="0">
                <a:pos x="52" y="88"/>
              </a:cxn>
              <a:cxn ang="0">
                <a:pos x="314" y="312"/>
              </a:cxn>
              <a:cxn ang="0">
                <a:pos x="316" y="310"/>
              </a:cxn>
              <a:cxn ang="0">
                <a:pos x="54" y="86"/>
              </a:cxn>
              <a:cxn ang="0">
                <a:pos x="54" y="50"/>
              </a:cxn>
            </a:cxnLst>
            <a:rect l="0" t="0" r="r" b="b"/>
            <a:pathLst>
              <a:path w="316" h="312">
                <a:moveTo>
                  <a:pt x="54" y="50"/>
                </a:moveTo>
                <a:lnTo>
                  <a:pt x="6" y="54"/>
                </a:lnTo>
                <a:lnTo>
                  <a:pt x="28" y="0"/>
                </a:lnTo>
                <a:lnTo>
                  <a:pt x="22" y="2"/>
                </a:lnTo>
                <a:lnTo>
                  <a:pt x="0" y="56"/>
                </a:lnTo>
                <a:lnTo>
                  <a:pt x="52" y="54"/>
                </a:lnTo>
                <a:lnTo>
                  <a:pt x="52" y="88"/>
                </a:lnTo>
                <a:lnTo>
                  <a:pt x="314" y="312"/>
                </a:lnTo>
                <a:lnTo>
                  <a:pt x="316" y="310"/>
                </a:lnTo>
                <a:lnTo>
                  <a:pt x="54" y="86"/>
                </a:lnTo>
                <a:lnTo>
                  <a:pt x="54" y="5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0" name="Freeform 109"/>
          <p:cNvSpPr>
            <a:spLocks/>
          </p:cNvSpPr>
          <p:nvPr/>
        </p:nvSpPr>
        <p:spPr bwMode="auto">
          <a:xfrm>
            <a:off x="6148975" y="3941377"/>
            <a:ext cx="15426" cy="5142"/>
          </a:xfrm>
          <a:custGeom>
            <a:avLst/>
            <a:gdLst/>
            <a:ahLst/>
            <a:cxnLst>
              <a:cxn ang="0">
                <a:pos x="12" y="2"/>
              </a:cxn>
              <a:cxn ang="0">
                <a:pos x="6" y="0"/>
              </a:cxn>
              <a:cxn ang="0">
                <a:pos x="0" y="2"/>
              </a:cxn>
              <a:cxn ang="0">
                <a:pos x="6" y="4"/>
              </a:cxn>
              <a:cxn ang="0">
                <a:pos x="12" y="2"/>
              </a:cxn>
            </a:cxnLst>
            <a:rect l="0" t="0" r="r" b="b"/>
            <a:pathLst>
              <a:path w="12" h="4">
                <a:moveTo>
                  <a:pt x="12" y="2"/>
                </a:moveTo>
                <a:lnTo>
                  <a:pt x="6" y="0"/>
                </a:lnTo>
                <a:lnTo>
                  <a:pt x="0" y="2"/>
                </a:lnTo>
                <a:lnTo>
                  <a:pt x="6" y="4"/>
                </a:lnTo>
                <a:lnTo>
                  <a:pt x="1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1" name="Freeform 110"/>
          <p:cNvSpPr>
            <a:spLocks/>
          </p:cNvSpPr>
          <p:nvPr/>
        </p:nvSpPr>
        <p:spPr bwMode="auto">
          <a:xfrm>
            <a:off x="5719620" y="4003081"/>
            <a:ext cx="10284" cy="7713"/>
          </a:xfrm>
          <a:custGeom>
            <a:avLst/>
            <a:gdLst/>
            <a:ahLst/>
            <a:cxnLst>
              <a:cxn ang="0">
                <a:pos x="6" y="0"/>
              </a:cxn>
              <a:cxn ang="0">
                <a:pos x="0" y="6"/>
              </a:cxn>
              <a:cxn ang="0">
                <a:pos x="2" y="6"/>
              </a:cxn>
              <a:cxn ang="0">
                <a:pos x="8" y="0"/>
              </a:cxn>
              <a:cxn ang="0">
                <a:pos x="6" y="0"/>
              </a:cxn>
            </a:cxnLst>
            <a:rect l="0" t="0" r="r" b="b"/>
            <a:pathLst>
              <a:path w="8" h="6">
                <a:moveTo>
                  <a:pt x="6" y="0"/>
                </a:moveTo>
                <a:lnTo>
                  <a:pt x="0" y="6"/>
                </a:lnTo>
                <a:lnTo>
                  <a:pt x="2" y="6"/>
                </a:lnTo>
                <a:lnTo>
                  <a:pt x="8" y="0"/>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2" name="Freeform 111"/>
          <p:cNvSpPr>
            <a:spLocks/>
          </p:cNvSpPr>
          <p:nvPr/>
        </p:nvSpPr>
        <p:spPr bwMode="auto">
          <a:xfrm>
            <a:off x="5722191" y="3943948"/>
            <a:ext cx="434498" cy="439639"/>
          </a:xfrm>
          <a:custGeom>
            <a:avLst/>
            <a:gdLst/>
            <a:ahLst/>
            <a:cxnLst>
              <a:cxn ang="0">
                <a:pos x="258" y="342"/>
              </a:cxn>
              <a:cxn ang="0">
                <a:pos x="258" y="340"/>
              </a:cxn>
              <a:cxn ang="0">
                <a:pos x="262" y="340"/>
              </a:cxn>
              <a:cxn ang="0">
                <a:pos x="196" y="46"/>
              </a:cxn>
              <a:cxn ang="0">
                <a:pos x="338" y="2"/>
              </a:cxn>
              <a:cxn ang="0">
                <a:pos x="332" y="0"/>
              </a:cxn>
              <a:cxn ang="0">
                <a:pos x="194" y="42"/>
              </a:cxn>
              <a:cxn ang="0">
                <a:pos x="6" y="46"/>
              </a:cxn>
              <a:cxn ang="0">
                <a:pos x="0" y="52"/>
              </a:cxn>
              <a:cxn ang="0">
                <a:pos x="190" y="46"/>
              </a:cxn>
              <a:cxn ang="0">
                <a:pos x="258" y="342"/>
              </a:cxn>
            </a:cxnLst>
            <a:rect l="0" t="0" r="r" b="b"/>
            <a:pathLst>
              <a:path w="338" h="342">
                <a:moveTo>
                  <a:pt x="258" y="342"/>
                </a:moveTo>
                <a:lnTo>
                  <a:pt x="258" y="340"/>
                </a:lnTo>
                <a:lnTo>
                  <a:pt x="262" y="340"/>
                </a:lnTo>
                <a:lnTo>
                  <a:pt x="196" y="46"/>
                </a:lnTo>
                <a:lnTo>
                  <a:pt x="338" y="2"/>
                </a:lnTo>
                <a:lnTo>
                  <a:pt x="332" y="0"/>
                </a:lnTo>
                <a:lnTo>
                  <a:pt x="194" y="42"/>
                </a:lnTo>
                <a:lnTo>
                  <a:pt x="6" y="46"/>
                </a:lnTo>
                <a:lnTo>
                  <a:pt x="0" y="52"/>
                </a:lnTo>
                <a:lnTo>
                  <a:pt x="190" y="46"/>
                </a:lnTo>
                <a:lnTo>
                  <a:pt x="258" y="3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3" name="Freeform 112"/>
          <p:cNvSpPr>
            <a:spLocks/>
          </p:cNvSpPr>
          <p:nvPr/>
        </p:nvSpPr>
        <p:spPr bwMode="auto">
          <a:xfrm>
            <a:off x="5706765" y="4386159"/>
            <a:ext cx="357368" cy="300806"/>
          </a:xfrm>
          <a:custGeom>
            <a:avLst/>
            <a:gdLst/>
            <a:ahLst/>
            <a:cxnLst>
              <a:cxn ang="0">
                <a:pos x="274" y="12"/>
              </a:cxn>
              <a:cxn ang="0">
                <a:pos x="236" y="52"/>
              </a:cxn>
              <a:cxn ang="0">
                <a:pos x="186" y="160"/>
              </a:cxn>
              <a:cxn ang="0">
                <a:pos x="158" y="146"/>
              </a:cxn>
              <a:cxn ang="0">
                <a:pos x="78" y="200"/>
              </a:cxn>
              <a:cxn ang="0">
                <a:pos x="54" y="186"/>
              </a:cxn>
              <a:cxn ang="0">
                <a:pos x="0" y="230"/>
              </a:cxn>
              <a:cxn ang="0">
                <a:pos x="0" y="234"/>
              </a:cxn>
              <a:cxn ang="0">
                <a:pos x="54" y="190"/>
              </a:cxn>
              <a:cxn ang="0">
                <a:pos x="78" y="206"/>
              </a:cxn>
              <a:cxn ang="0">
                <a:pos x="158" y="150"/>
              </a:cxn>
              <a:cxn ang="0">
                <a:pos x="188" y="164"/>
              </a:cxn>
              <a:cxn ang="0">
                <a:pos x="238" y="54"/>
              </a:cxn>
              <a:cxn ang="0">
                <a:pos x="278" y="14"/>
              </a:cxn>
              <a:cxn ang="0">
                <a:pos x="274" y="2"/>
              </a:cxn>
              <a:cxn ang="0">
                <a:pos x="270" y="0"/>
              </a:cxn>
              <a:cxn ang="0">
                <a:pos x="274" y="12"/>
              </a:cxn>
            </a:cxnLst>
            <a:rect l="0" t="0" r="r" b="b"/>
            <a:pathLst>
              <a:path w="278" h="234">
                <a:moveTo>
                  <a:pt x="274" y="12"/>
                </a:moveTo>
                <a:lnTo>
                  <a:pt x="236" y="52"/>
                </a:lnTo>
                <a:lnTo>
                  <a:pt x="186" y="160"/>
                </a:lnTo>
                <a:lnTo>
                  <a:pt x="158" y="146"/>
                </a:lnTo>
                <a:lnTo>
                  <a:pt x="78" y="200"/>
                </a:lnTo>
                <a:lnTo>
                  <a:pt x="54" y="186"/>
                </a:lnTo>
                <a:lnTo>
                  <a:pt x="0" y="230"/>
                </a:lnTo>
                <a:lnTo>
                  <a:pt x="0" y="234"/>
                </a:lnTo>
                <a:lnTo>
                  <a:pt x="54" y="190"/>
                </a:lnTo>
                <a:lnTo>
                  <a:pt x="78" y="206"/>
                </a:lnTo>
                <a:lnTo>
                  <a:pt x="158" y="150"/>
                </a:lnTo>
                <a:lnTo>
                  <a:pt x="188" y="164"/>
                </a:lnTo>
                <a:lnTo>
                  <a:pt x="238" y="54"/>
                </a:lnTo>
                <a:lnTo>
                  <a:pt x="278" y="14"/>
                </a:lnTo>
                <a:lnTo>
                  <a:pt x="274" y="2"/>
                </a:lnTo>
                <a:lnTo>
                  <a:pt x="270" y="0"/>
                </a:lnTo>
                <a:lnTo>
                  <a:pt x="274" y="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4" name="Freeform 113"/>
          <p:cNvSpPr>
            <a:spLocks/>
          </p:cNvSpPr>
          <p:nvPr/>
        </p:nvSpPr>
        <p:spPr bwMode="auto">
          <a:xfrm>
            <a:off x="6855998" y="4126488"/>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5" name="Freeform 114"/>
          <p:cNvSpPr>
            <a:spLocks/>
          </p:cNvSpPr>
          <p:nvPr/>
        </p:nvSpPr>
        <p:spPr bwMode="auto">
          <a:xfrm>
            <a:off x="6053849" y="4383588"/>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6" name="Freeform 115"/>
          <p:cNvSpPr>
            <a:spLocks/>
          </p:cNvSpPr>
          <p:nvPr/>
        </p:nvSpPr>
        <p:spPr bwMode="auto">
          <a:xfrm>
            <a:off x="6058991" y="3835966"/>
            <a:ext cx="431927" cy="686455"/>
          </a:xfrm>
          <a:custGeom>
            <a:avLst/>
            <a:gdLst/>
            <a:ahLst/>
            <a:cxnLst>
              <a:cxn ang="0">
                <a:pos x="106" y="466"/>
              </a:cxn>
              <a:cxn ang="0">
                <a:pos x="196" y="454"/>
              </a:cxn>
              <a:cxn ang="0">
                <a:pos x="220" y="470"/>
              </a:cxn>
              <a:cxn ang="0">
                <a:pos x="234" y="512"/>
              </a:cxn>
              <a:cxn ang="0">
                <a:pos x="286" y="534"/>
              </a:cxn>
              <a:cxn ang="0">
                <a:pos x="288" y="532"/>
              </a:cxn>
              <a:cxn ang="0">
                <a:pos x="236" y="510"/>
              </a:cxn>
              <a:cxn ang="0">
                <a:pos x="226" y="474"/>
              </a:cxn>
              <a:cxn ang="0">
                <a:pos x="232" y="480"/>
              </a:cxn>
              <a:cxn ang="0">
                <a:pos x="290" y="348"/>
              </a:cxn>
              <a:cxn ang="0">
                <a:pos x="324" y="288"/>
              </a:cxn>
              <a:cxn ang="0">
                <a:pos x="334" y="210"/>
              </a:cxn>
              <a:cxn ang="0">
                <a:pos x="334" y="208"/>
              </a:cxn>
              <a:cxn ang="0">
                <a:pos x="334" y="208"/>
              </a:cxn>
              <a:cxn ang="0">
                <a:pos x="336" y="200"/>
              </a:cxn>
              <a:cxn ang="0">
                <a:pos x="262" y="0"/>
              </a:cxn>
              <a:cxn ang="0">
                <a:pos x="260" y="6"/>
              </a:cxn>
              <a:cxn ang="0">
                <a:pos x="330" y="202"/>
              </a:cxn>
              <a:cxn ang="0">
                <a:pos x="320" y="286"/>
              </a:cxn>
              <a:cxn ang="0">
                <a:pos x="288" y="346"/>
              </a:cxn>
              <a:cxn ang="0">
                <a:pos x="232" y="470"/>
              </a:cxn>
              <a:cxn ang="0">
                <a:pos x="198" y="450"/>
              </a:cxn>
              <a:cxn ang="0">
                <a:pos x="106" y="462"/>
              </a:cxn>
              <a:cxn ang="0">
                <a:pos x="0" y="424"/>
              </a:cxn>
              <a:cxn ang="0">
                <a:pos x="0" y="430"/>
              </a:cxn>
              <a:cxn ang="0">
                <a:pos x="106" y="466"/>
              </a:cxn>
            </a:cxnLst>
            <a:rect l="0" t="0" r="r" b="b"/>
            <a:pathLst>
              <a:path w="336" h="534">
                <a:moveTo>
                  <a:pt x="106" y="466"/>
                </a:moveTo>
                <a:lnTo>
                  <a:pt x="196" y="454"/>
                </a:lnTo>
                <a:lnTo>
                  <a:pt x="220" y="470"/>
                </a:lnTo>
                <a:lnTo>
                  <a:pt x="234" y="512"/>
                </a:lnTo>
                <a:lnTo>
                  <a:pt x="286" y="534"/>
                </a:lnTo>
                <a:lnTo>
                  <a:pt x="288" y="532"/>
                </a:lnTo>
                <a:lnTo>
                  <a:pt x="236" y="510"/>
                </a:lnTo>
                <a:lnTo>
                  <a:pt x="226" y="474"/>
                </a:lnTo>
                <a:lnTo>
                  <a:pt x="232" y="480"/>
                </a:lnTo>
                <a:lnTo>
                  <a:pt x="290" y="348"/>
                </a:lnTo>
                <a:lnTo>
                  <a:pt x="324" y="288"/>
                </a:lnTo>
                <a:lnTo>
                  <a:pt x="334" y="210"/>
                </a:lnTo>
                <a:lnTo>
                  <a:pt x="334" y="208"/>
                </a:lnTo>
                <a:lnTo>
                  <a:pt x="334" y="208"/>
                </a:lnTo>
                <a:lnTo>
                  <a:pt x="336" y="200"/>
                </a:lnTo>
                <a:lnTo>
                  <a:pt x="262" y="0"/>
                </a:lnTo>
                <a:lnTo>
                  <a:pt x="260" y="6"/>
                </a:lnTo>
                <a:lnTo>
                  <a:pt x="330" y="202"/>
                </a:lnTo>
                <a:lnTo>
                  <a:pt x="320" y="286"/>
                </a:lnTo>
                <a:lnTo>
                  <a:pt x="288" y="346"/>
                </a:lnTo>
                <a:lnTo>
                  <a:pt x="232" y="470"/>
                </a:lnTo>
                <a:lnTo>
                  <a:pt x="198" y="450"/>
                </a:lnTo>
                <a:lnTo>
                  <a:pt x="106" y="462"/>
                </a:lnTo>
                <a:lnTo>
                  <a:pt x="0" y="424"/>
                </a:lnTo>
                <a:lnTo>
                  <a:pt x="0" y="430"/>
                </a:lnTo>
                <a:lnTo>
                  <a:pt x="106" y="4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7" name="Freeform 116"/>
          <p:cNvSpPr>
            <a:spLocks/>
          </p:cNvSpPr>
          <p:nvPr/>
        </p:nvSpPr>
        <p:spPr bwMode="auto">
          <a:xfrm>
            <a:off x="6431784" y="4131630"/>
            <a:ext cx="424214" cy="437068"/>
          </a:xfrm>
          <a:custGeom>
            <a:avLst/>
            <a:gdLst/>
            <a:ahLst/>
            <a:cxnLst>
              <a:cxn ang="0">
                <a:pos x="328" y="0"/>
              </a:cxn>
              <a:cxn ang="0">
                <a:pos x="312" y="22"/>
              </a:cxn>
              <a:cxn ang="0">
                <a:pos x="272" y="22"/>
              </a:cxn>
              <a:cxn ang="0">
                <a:pos x="230" y="84"/>
              </a:cxn>
              <a:cxn ang="0">
                <a:pos x="202" y="154"/>
              </a:cxn>
              <a:cxn ang="0">
                <a:pos x="172" y="130"/>
              </a:cxn>
              <a:cxn ang="0">
                <a:pos x="142" y="294"/>
              </a:cxn>
              <a:cxn ang="0">
                <a:pos x="72" y="336"/>
              </a:cxn>
              <a:cxn ang="0">
                <a:pos x="0" y="304"/>
              </a:cxn>
              <a:cxn ang="0">
                <a:pos x="0" y="304"/>
              </a:cxn>
              <a:cxn ang="0">
                <a:pos x="0" y="306"/>
              </a:cxn>
              <a:cxn ang="0">
                <a:pos x="72" y="340"/>
              </a:cxn>
              <a:cxn ang="0">
                <a:pos x="144" y="296"/>
              </a:cxn>
              <a:cxn ang="0">
                <a:pos x="174" y="132"/>
              </a:cxn>
              <a:cxn ang="0">
                <a:pos x="202" y="158"/>
              </a:cxn>
              <a:cxn ang="0">
                <a:pos x="232" y="84"/>
              </a:cxn>
              <a:cxn ang="0">
                <a:pos x="274" y="26"/>
              </a:cxn>
              <a:cxn ang="0">
                <a:pos x="312" y="26"/>
              </a:cxn>
              <a:cxn ang="0">
                <a:pos x="330" y="0"/>
              </a:cxn>
              <a:cxn ang="0">
                <a:pos x="330" y="0"/>
              </a:cxn>
              <a:cxn ang="0">
                <a:pos x="328" y="0"/>
              </a:cxn>
            </a:cxnLst>
            <a:rect l="0" t="0" r="r" b="b"/>
            <a:pathLst>
              <a:path w="330" h="340">
                <a:moveTo>
                  <a:pt x="328" y="0"/>
                </a:moveTo>
                <a:lnTo>
                  <a:pt x="312" y="22"/>
                </a:lnTo>
                <a:lnTo>
                  <a:pt x="272" y="22"/>
                </a:lnTo>
                <a:lnTo>
                  <a:pt x="230" y="84"/>
                </a:lnTo>
                <a:lnTo>
                  <a:pt x="202" y="154"/>
                </a:lnTo>
                <a:lnTo>
                  <a:pt x="172" y="130"/>
                </a:lnTo>
                <a:lnTo>
                  <a:pt x="142" y="294"/>
                </a:lnTo>
                <a:lnTo>
                  <a:pt x="72" y="336"/>
                </a:lnTo>
                <a:lnTo>
                  <a:pt x="0" y="304"/>
                </a:lnTo>
                <a:lnTo>
                  <a:pt x="0" y="304"/>
                </a:lnTo>
                <a:lnTo>
                  <a:pt x="0" y="306"/>
                </a:lnTo>
                <a:lnTo>
                  <a:pt x="72" y="340"/>
                </a:lnTo>
                <a:lnTo>
                  <a:pt x="144" y="296"/>
                </a:lnTo>
                <a:lnTo>
                  <a:pt x="174" y="132"/>
                </a:lnTo>
                <a:lnTo>
                  <a:pt x="202" y="158"/>
                </a:lnTo>
                <a:lnTo>
                  <a:pt x="232" y="84"/>
                </a:lnTo>
                <a:lnTo>
                  <a:pt x="274" y="26"/>
                </a:lnTo>
                <a:lnTo>
                  <a:pt x="312" y="26"/>
                </a:lnTo>
                <a:lnTo>
                  <a:pt x="330" y="0"/>
                </a:lnTo>
                <a:lnTo>
                  <a:pt x="330" y="0"/>
                </a:lnTo>
                <a:lnTo>
                  <a:pt x="3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8" name="Freeform 117"/>
          <p:cNvSpPr>
            <a:spLocks/>
          </p:cNvSpPr>
          <p:nvPr/>
        </p:nvSpPr>
        <p:spPr bwMode="auto">
          <a:xfrm>
            <a:off x="6426642" y="4519850"/>
            <a:ext cx="5142" cy="5142"/>
          </a:xfrm>
          <a:custGeom>
            <a:avLst/>
            <a:gdLst/>
            <a:ahLst/>
            <a:cxnLst>
              <a:cxn ang="0">
                <a:pos x="4" y="2"/>
              </a:cxn>
              <a:cxn ang="0">
                <a:pos x="2" y="0"/>
              </a:cxn>
              <a:cxn ang="0">
                <a:pos x="0" y="2"/>
              </a:cxn>
              <a:cxn ang="0">
                <a:pos x="4" y="4"/>
              </a:cxn>
              <a:cxn ang="0">
                <a:pos x="4" y="2"/>
              </a:cxn>
              <a:cxn ang="0">
                <a:pos x="4" y="2"/>
              </a:cxn>
            </a:cxnLst>
            <a:rect l="0" t="0" r="r" b="b"/>
            <a:pathLst>
              <a:path w="4" h="4">
                <a:moveTo>
                  <a:pt x="4" y="2"/>
                </a:moveTo>
                <a:lnTo>
                  <a:pt x="2" y="0"/>
                </a:lnTo>
                <a:lnTo>
                  <a:pt x="0" y="2"/>
                </a:lnTo>
                <a:lnTo>
                  <a:pt x="4" y="4"/>
                </a:lnTo>
                <a:lnTo>
                  <a:pt x="4" y="2"/>
                </a:lnTo>
                <a:lnTo>
                  <a:pt x="4"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9" name="Freeform 118"/>
          <p:cNvSpPr>
            <a:spLocks/>
          </p:cNvSpPr>
          <p:nvPr/>
        </p:nvSpPr>
        <p:spPr bwMode="auto">
          <a:xfrm>
            <a:off x="6053849" y="4381017"/>
            <a:ext cx="5142" cy="7713"/>
          </a:xfrm>
          <a:custGeom>
            <a:avLst/>
            <a:gdLst/>
            <a:ahLst/>
            <a:cxnLst>
              <a:cxn ang="0">
                <a:pos x="0" y="2"/>
              </a:cxn>
              <a:cxn ang="0">
                <a:pos x="0" y="4"/>
              </a:cxn>
              <a:cxn ang="0">
                <a:pos x="4" y="6"/>
              </a:cxn>
              <a:cxn ang="0">
                <a:pos x="4" y="0"/>
              </a:cxn>
              <a:cxn ang="0">
                <a:pos x="0" y="0"/>
              </a:cxn>
              <a:cxn ang="0">
                <a:pos x="0" y="2"/>
              </a:cxn>
            </a:cxnLst>
            <a:rect l="0" t="0" r="r" b="b"/>
            <a:pathLst>
              <a:path w="4" h="6">
                <a:moveTo>
                  <a:pt x="0" y="2"/>
                </a:moveTo>
                <a:lnTo>
                  <a:pt x="0" y="4"/>
                </a:lnTo>
                <a:lnTo>
                  <a:pt x="4" y="6"/>
                </a:lnTo>
                <a:lnTo>
                  <a:pt x="4" y="0"/>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0" name="Freeform 119"/>
          <p:cNvSpPr>
            <a:spLocks/>
          </p:cNvSpPr>
          <p:nvPr/>
        </p:nvSpPr>
        <p:spPr bwMode="auto">
          <a:xfrm>
            <a:off x="7185085" y="4247325"/>
            <a:ext cx="5142" cy="7713"/>
          </a:xfrm>
          <a:custGeom>
            <a:avLst/>
            <a:gdLst/>
            <a:ahLst/>
            <a:cxnLst>
              <a:cxn ang="0">
                <a:pos x="4" y="6"/>
              </a:cxn>
              <a:cxn ang="0">
                <a:pos x="4" y="0"/>
              </a:cxn>
              <a:cxn ang="0">
                <a:pos x="2" y="2"/>
              </a:cxn>
              <a:cxn ang="0">
                <a:pos x="0" y="6"/>
              </a:cxn>
              <a:cxn ang="0">
                <a:pos x="4" y="6"/>
              </a:cxn>
            </a:cxnLst>
            <a:rect l="0" t="0" r="r" b="b"/>
            <a:pathLst>
              <a:path w="4" h="6">
                <a:moveTo>
                  <a:pt x="4" y="6"/>
                </a:moveTo>
                <a:lnTo>
                  <a:pt x="4" y="0"/>
                </a:lnTo>
                <a:lnTo>
                  <a:pt x="2" y="2"/>
                </a:lnTo>
                <a:lnTo>
                  <a:pt x="0" y="6"/>
                </a:lnTo>
                <a:lnTo>
                  <a:pt x="4"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1" name="Freeform 120"/>
          <p:cNvSpPr>
            <a:spLocks/>
          </p:cNvSpPr>
          <p:nvPr/>
        </p:nvSpPr>
        <p:spPr bwMode="auto">
          <a:xfrm>
            <a:off x="6855998" y="4129059"/>
            <a:ext cx="331658" cy="151688"/>
          </a:xfrm>
          <a:custGeom>
            <a:avLst/>
            <a:gdLst/>
            <a:ahLst/>
            <a:cxnLst>
              <a:cxn ang="0">
                <a:pos x="54" y="106"/>
              </a:cxn>
              <a:cxn ang="0">
                <a:pos x="64" y="26"/>
              </a:cxn>
              <a:cxn ang="0">
                <a:pos x="2" y="0"/>
              </a:cxn>
              <a:cxn ang="0">
                <a:pos x="2" y="0"/>
              </a:cxn>
              <a:cxn ang="0">
                <a:pos x="2" y="2"/>
              </a:cxn>
              <a:cxn ang="0">
                <a:pos x="0" y="2"/>
              </a:cxn>
              <a:cxn ang="0">
                <a:pos x="60" y="28"/>
              </a:cxn>
              <a:cxn ang="0">
                <a:pos x="50" y="108"/>
              </a:cxn>
              <a:cxn ang="0">
                <a:pos x="172" y="118"/>
              </a:cxn>
              <a:cxn ang="0">
                <a:pos x="256" y="98"/>
              </a:cxn>
              <a:cxn ang="0">
                <a:pos x="258" y="94"/>
              </a:cxn>
              <a:cxn ang="0">
                <a:pos x="176" y="116"/>
              </a:cxn>
              <a:cxn ang="0">
                <a:pos x="54" y="106"/>
              </a:cxn>
            </a:cxnLst>
            <a:rect l="0" t="0" r="r" b="b"/>
            <a:pathLst>
              <a:path w="258" h="118">
                <a:moveTo>
                  <a:pt x="54" y="106"/>
                </a:moveTo>
                <a:lnTo>
                  <a:pt x="64" y="26"/>
                </a:lnTo>
                <a:lnTo>
                  <a:pt x="2" y="0"/>
                </a:lnTo>
                <a:lnTo>
                  <a:pt x="2" y="0"/>
                </a:lnTo>
                <a:lnTo>
                  <a:pt x="2" y="2"/>
                </a:lnTo>
                <a:lnTo>
                  <a:pt x="0" y="2"/>
                </a:lnTo>
                <a:lnTo>
                  <a:pt x="60" y="28"/>
                </a:lnTo>
                <a:lnTo>
                  <a:pt x="50" y="108"/>
                </a:lnTo>
                <a:lnTo>
                  <a:pt x="172" y="118"/>
                </a:lnTo>
                <a:lnTo>
                  <a:pt x="256" y="98"/>
                </a:lnTo>
                <a:lnTo>
                  <a:pt x="258" y="94"/>
                </a:lnTo>
                <a:lnTo>
                  <a:pt x="176" y="116"/>
                </a:lnTo>
                <a:lnTo>
                  <a:pt x="54" y="10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2" name="Freeform 121"/>
          <p:cNvSpPr>
            <a:spLocks/>
          </p:cNvSpPr>
          <p:nvPr/>
        </p:nvSpPr>
        <p:spPr bwMode="auto">
          <a:xfrm>
            <a:off x="6488346" y="4098208"/>
            <a:ext cx="367652" cy="92556"/>
          </a:xfrm>
          <a:custGeom>
            <a:avLst/>
            <a:gdLst/>
            <a:ahLst/>
            <a:cxnLst>
              <a:cxn ang="0">
                <a:pos x="18" y="56"/>
              </a:cxn>
              <a:cxn ang="0">
                <a:pos x="106" y="26"/>
              </a:cxn>
              <a:cxn ang="0">
                <a:pos x="132" y="72"/>
              </a:cxn>
              <a:cxn ang="0">
                <a:pos x="238" y="16"/>
              </a:cxn>
              <a:cxn ang="0">
                <a:pos x="284" y="26"/>
              </a:cxn>
              <a:cxn ang="0">
                <a:pos x="286" y="24"/>
              </a:cxn>
              <a:cxn ang="0">
                <a:pos x="234" y="12"/>
              </a:cxn>
              <a:cxn ang="0">
                <a:pos x="132" y="68"/>
              </a:cxn>
              <a:cxn ang="0">
                <a:pos x="108" y="26"/>
              </a:cxn>
              <a:cxn ang="0">
                <a:pos x="108" y="26"/>
              </a:cxn>
              <a:cxn ang="0">
                <a:pos x="106" y="24"/>
              </a:cxn>
              <a:cxn ang="0">
                <a:pos x="20" y="50"/>
              </a:cxn>
              <a:cxn ang="0">
                <a:pos x="2" y="0"/>
              </a:cxn>
              <a:cxn ang="0">
                <a:pos x="0" y="4"/>
              </a:cxn>
              <a:cxn ang="0">
                <a:pos x="0" y="6"/>
              </a:cxn>
              <a:cxn ang="0">
                <a:pos x="18" y="56"/>
              </a:cxn>
            </a:cxnLst>
            <a:rect l="0" t="0" r="r" b="b"/>
            <a:pathLst>
              <a:path w="286" h="72">
                <a:moveTo>
                  <a:pt x="18" y="56"/>
                </a:moveTo>
                <a:lnTo>
                  <a:pt x="106" y="26"/>
                </a:lnTo>
                <a:lnTo>
                  <a:pt x="132" y="72"/>
                </a:lnTo>
                <a:lnTo>
                  <a:pt x="238" y="16"/>
                </a:lnTo>
                <a:lnTo>
                  <a:pt x="284" y="26"/>
                </a:lnTo>
                <a:lnTo>
                  <a:pt x="286" y="24"/>
                </a:lnTo>
                <a:lnTo>
                  <a:pt x="234" y="12"/>
                </a:lnTo>
                <a:lnTo>
                  <a:pt x="132" y="68"/>
                </a:lnTo>
                <a:lnTo>
                  <a:pt x="108" y="26"/>
                </a:lnTo>
                <a:lnTo>
                  <a:pt x="108" y="26"/>
                </a:lnTo>
                <a:lnTo>
                  <a:pt x="106" y="24"/>
                </a:lnTo>
                <a:lnTo>
                  <a:pt x="20" y="50"/>
                </a:lnTo>
                <a:lnTo>
                  <a:pt x="2" y="0"/>
                </a:lnTo>
                <a:lnTo>
                  <a:pt x="0" y="4"/>
                </a:lnTo>
                <a:lnTo>
                  <a:pt x="0" y="6"/>
                </a:lnTo>
                <a:lnTo>
                  <a:pt x="18" y="5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3" name="Freeform 122"/>
          <p:cNvSpPr>
            <a:spLocks/>
          </p:cNvSpPr>
          <p:nvPr/>
        </p:nvSpPr>
        <p:spPr bwMode="auto">
          <a:xfrm>
            <a:off x="6853427" y="4129059"/>
            <a:ext cx="5142" cy="2571"/>
          </a:xfrm>
          <a:custGeom>
            <a:avLst/>
            <a:gdLst/>
            <a:ahLst/>
            <a:cxnLst>
              <a:cxn ang="0">
                <a:pos x="2" y="2"/>
              </a:cxn>
              <a:cxn ang="0">
                <a:pos x="2" y="2"/>
              </a:cxn>
              <a:cxn ang="0">
                <a:pos x="4" y="2"/>
              </a:cxn>
              <a:cxn ang="0">
                <a:pos x="4" y="0"/>
              </a:cxn>
              <a:cxn ang="0">
                <a:pos x="2" y="0"/>
              </a:cxn>
              <a:cxn ang="0">
                <a:pos x="0" y="2"/>
              </a:cxn>
              <a:cxn ang="0">
                <a:pos x="2" y="2"/>
              </a:cxn>
            </a:cxnLst>
            <a:rect l="0" t="0" r="r" b="b"/>
            <a:pathLst>
              <a:path w="4" h="2">
                <a:moveTo>
                  <a:pt x="2" y="2"/>
                </a:moveTo>
                <a:lnTo>
                  <a:pt x="2" y="2"/>
                </a:lnTo>
                <a:lnTo>
                  <a:pt x="4" y="2"/>
                </a:lnTo>
                <a:lnTo>
                  <a:pt x="4" y="0"/>
                </a:lnTo>
                <a:lnTo>
                  <a:pt x="2" y="0"/>
                </a:lnTo>
                <a:lnTo>
                  <a:pt x="0" y="2"/>
                </a:lnTo>
                <a:lnTo>
                  <a:pt x="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4" name="Rectangle 123"/>
          <p:cNvSpPr>
            <a:spLocks noChangeArrowheads="1"/>
          </p:cNvSpPr>
          <p:nvPr/>
        </p:nvSpPr>
        <p:spPr bwMode="auto">
          <a:xfrm>
            <a:off x="6488346" y="4103349"/>
            <a:ext cx="1286"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5" name="Freeform 124"/>
          <p:cNvSpPr>
            <a:spLocks/>
          </p:cNvSpPr>
          <p:nvPr/>
        </p:nvSpPr>
        <p:spPr bwMode="auto">
          <a:xfrm>
            <a:off x="6480633" y="3645713"/>
            <a:ext cx="629893" cy="347084"/>
          </a:xfrm>
          <a:custGeom>
            <a:avLst/>
            <a:gdLst/>
            <a:ahLst/>
            <a:cxnLst>
              <a:cxn ang="0">
                <a:pos x="462" y="258"/>
              </a:cxn>
              <a:cxn ang="0">
                <a:pos x="490" y="190"/>
              </a:cxn>
              <a:cxn ang="0">
                <a:pos x="452" y="138"/>
              </a:cxn>
              <a:cxn ang="0">
                <a:pos x="462" y="68"/>
              </a:cxn>
              <a:cxn ang="0">
                <a:pos x="382" y="0"/>
              </a:cxn>
              <a:cxn ang="0">
                <a:pos x="18" y="120"/>
              </a:cxn>
              <a:cxn ang="0">
                <a:pos x="2" y="74"/>
              </a:cxn>
              <a:cxn ang="0">
                <a:pos x="0" y="76"/>
              </a:cxn>
              <a:cxn ang="0">
                <a:pos x="16" y="124"/>
              </a:cxn>
              <a:cxn ang="0">
                <a:pos x="382" y="4"/>
              </a:cxn>
              <a:cxn ang="0">
                <a:pos x="458" y="70"/>
              </a:cxn>
              <a:cxn ang="0">
                <a:pos x="448" y="138"/>
              </a:cxn>
              <a:cxn ang="0">
                <a:pos x="488" y="190"/>
              </a:cxn>
              <a:cxn ang="0">
                <a:pos x="458" y="256"/>
              </a:cxn>
              <a:cxn ang="0">
                <a:pos x="428" y="266"/>
              </a:cxn>
              <a:cxn ang="0">
                <a:pos x="430" y="270"/>
              </a:cxn>
              <a:cxn ang="0">
                <a:pos x="462" y="258"/>
              </a:cxn>
            </a:cxnLst>
            <a:rect l="0" t="0" r="r" b="b"/>
            <a:pathLst>
              <a:path w="490" h="270">
                <a:moveTo>
                  <a:pt x="462" y="258"/>
                </a:moveTo>
                <a:lnTo>
                  <a:pt x="490" y="190"/>
                </a:lnTo>
                <a:lnTo>
                  <a:pt x="452" y="138"/>
                </a:lnTo>
                <a:lnTo>
                  <a:pt x="462" y="68"/>
                </a:lnTo>
                <a:lnTo>
                  <a:pt x="382" y="0"/>
                </a:lnTo>
                <a:lnTo>
                  <a:pt x="18" y="120"/>
                </a:lnTo>
                <a:lnTo>
                  <a:pt x="2" y="74"/>
                </a:lnTo>
                <a:lnTo>
                  <a:pt x="0" y="76"/>
                </a:lnTo>
                <a:lnTo>
                  <a:pt x="16" y="124"/>
                </a:lnTo>
                <a:lnTo>
                  <a:pt x="382" y="4"/>
                </a:lnTo>
                <a:lnTo>
                  <a:pt x="458" y="70"/>
                </a:lnTo>
                <a:lnTo>
                  <a:pt x="448" y="138"/>
                </a:lnTo>
                <a:lnTo>
                  <a:pt x="488" y="190"/>
                </a:lnTo>
                <a:lnTo>
                  <a:pt x="458" y="256"/>
                </a:lnTo>
                <a:lnTo>
                  <a:pt x="428" y="266"/>
                </a:lnTo>
                <a:lnTo>
                  <a:pt x="430" y="270"/>
                </a:lnTo>
                <a:lnTo>
                  <a:pt x="462" y="25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6" name="Freeform 125"/>
          <p:cNvSpPr>
            <a:spLocks/>
          </p:cNvSpPr>
          <p:nvPr/>
        </p:nvSpPr>
        <p:spPr bwMode="auto">
          <a:xfrm>
            <a:off x="6622038" y="3987655"/>
            <a:ext cx="411359" cy="143975"/>
          </a:xfrm>
          <a:custGeom>
            <a:avLst/>
            <a:gdLst/>
            <a:ahLst/>
            <a:cxnLst>
              <a:cxn ang="0">
                <a:pos x="4" y="112"/>
              </a:cxn>
              <a:cxn ang="0">
                <a:pos x="320" y="4"/>
              </a:cxn>
              <a:cxn ang="0">
                <a:pos x="318" y="0"/>
              </a:cxn>
              <a:cxn ang="0">
                <a:pos x="0" y="110"/>
              </a:cxn>
              <a:cxn ang="0">
                <a:pos x="2" y="110"/>
              </a:cxn>
              <a:cxn ang="0">
                <a:pos x="2" y="110"/>
              </a:cxn>
              <a:cxn ang="0">
                <a:pos x="4" y="112"/>
              </a:cxn>
            </a:cxnLst>
            <a:rect l="0" t="0" r="r" b="b"/>
            <a:pathLst>
              <a:path w="320" h="112">
                <a:moveTo>
                  <a:pt x="4" y="112"/>
                </a:moveTo>
                <a:lnTo>
                  <a:pt x="320" y="4"/>
                </a:lnTo>
                <a:lnTo>
                  <a:pt x="318" y="0"/>
                </a:lnTo>
                <a:lnTo>
                  <a:pt x="0" y="110"/>
                </a:lnTo>
                <a:lnTo>
                  <a:pt x="2" y="110"/>
                </a:lnTo>
                <a:lnTo>
                  <a:pt x="2" y="110"/>
                </a:lnTo>
                <a:lnTo>
                  <a:pt x="4" y="1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7" name="Freeform 126"/>
          <p:cNvSpPr>
            <a:spLocks/>
          </p:cNvSpPr>
          <p:nvPr/>
        </p:nvSpPr>
        <p:spPr bwMode="auto">
          <a:xfrm>
            <a:off x="6624609" y="4129059"/>
            <a:ext cx="2571" cy="2571"/>
          </a:xfrm>
          <a:custGeom>
            <a:avLst/>
            <a:gdLst/>
            <a:ahLst/>
            <a:cxnLst>
              <a:cxn ang="0">
                <a:pos x="2" y="2"/>
              </a:cxn>
              <a:cxn ang="0">
                <a:pos x="0" y="0"/>
              </a:cxn>
              <a:cxn ang="0">
                <a:pos x="0" y="0"/>
              </a:cxn>
              <a:cxn ang="0">
                <a:pos x="2" y="2"/>
              </a:cxn>
              <a:cxn ang="0">
                <a:pos x="2" y="2"/>
              </a:cxn>
            </a:cxnLst>
            <a:rect l="0" t="0" r="r" b="b"/>
            <a:pathLst>
              <a:path w="2" h="2">
                <a:moveTo>
                  <a:pt x="2" y="2"/>
                </a:moveTo>
                <a:lnTo>
                  <a:pt x="0" y="0"/>
                </a:lnTo>
                <a:lnTo>
                  <a:pt x="0" y="0"/>
                </a:lnTo>
                <a:lnTo>
                  <a:pt x="2" y="2"/>
                </a:lnTo>
                <a:lnTo>
                  <a:pt x="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8" name="Rectangle 127"/>
          <p:cNvSpPr>
            <a:spLocks noChangeArrowheads="1"/>
          </p:cNvSpPr>
          <p:nvPr/>
        </p:nvSpPr>
        <p:spPr bwMode="auto">
          <a:xfrm>
            <a:off x="7195369" y="4162482"/>
            <a:ext cx="2571"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9" name="Rectangle 128"/>
          <p:cNvSpPr>
            <a:spLocks noChangeArrowheads="1"/>
          </p:cNvSpPr>
          <p:nvPr/>
        </p:nvSpPr>
        <p:spPr bwMode="auto">
          <a:xfrm>
            <a:off x="7030825" y="3987655"/>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0" name="Freeform 129"/>
          <p:cNvSpPr>
            <a:spLocks/>
          </p:cNvSpPr>
          <p:nvPr/>
        </p:nvSpPr>
        <p:spPr bwMode="auto">
          <a:xfrm>
            <a:off x="7033396" y="3992797"/>
            <a:ext cx="161972" cy="208250"/>
          </a:xfrm>
          <a:custGeom>
            <a:avLst/>
            <a:gdLst/>
            <a:ahLst/>
            <a:cxnLst>
              <a:cxn ang="0">
                <a:pos x="0" y="0"/>
              </a:cxn>
              <a:cxn ang="0">
                <a:pos x="0" y="0"/>
              </a:cxn>
              <a:cxn ang="0">
                <a:pos x="58" y="162"/>
              </a:cxn>
              <a:cxn ang="0">
                <a:pos x="126" y="134"/>
              </a:cxn>
              <a:cxn ang="0">
                <a:pos x="126" y="132"/>
              </a:cxn>
              <a:cxn ang="0">
                <a:pos x="62" y="158"/>
              </a:cxn>
              <a:cxn ang="0">
                <a:pos x="0" y="0"/>
              </a:cxn>
            </a:cxnLst>
            <a:rect l="0" t="0" r="r" b="b"/>
            <a:pathLst>
              <a:path w="126" h="162">
                <a:moveTo>
                  <a:pt x="0" y="0"/>
                </a:moveTo>
                <a:lnTo>
                  <a:pt x="0" y="0"/>
                </a:lnTo>
                <a:lnTo>
                  <a:pt x="58" y="162"/>
                </a:lnTo>
                <a:lnTo>
                  <a:pt x="126" y="134"/>
                </a:lnTo>
                <a:lnTo>
                  <a:pt x="126" y="132"/>
                </a:lnTo>
                <a:lnTo>
                  <a:pt x="62" y="158"/>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1" name="Freeform 130"/>
          <p:cNvSpPr>
            <a:spLocks/>
          </p:cNvSpPr>
          <p:nvPr/>
        </p:nvSpPr>
        <p:spPr bwMode="auto">
          <a:xfrm>
            <a:off x="7030825" y="3987655"/>
            <a:ext cx="2571" cy="5142"/>
          </a:xfrm>
          <a:custGeom>
            <a:avLst/>
            <a:gdLst/>
            <a:ahLst/>
            <a:cxnLst>
              <a:cxn ang="0">
                <a:pos x="2" y="4"/>
              </a:cxn>
              <a:cxn ang="0">
                <a:pos x="0" y="0"/>
              </a:cxn>
              <a:cxn ang="0">
                <a:pos x="0" y="0"/>
              </a:cxn>
              <a:cxn ang="0">
                <a:pos x="2" y="4"/>
              </a:cxn>
              <a:cxn ang="0">
                <a:pos x="2" y="4"/>
              </a:cxn>
            </a:cxnLst>
            <a:rect l="0" t="0" r="r" b="b"/>
            <a:pathLst>
              <a:path w="2" h="4">
                <a:moveTo>
                  <a:pt x="2" y="4"/>
                </a:moveTo>
                <a:lnTo>
                  <a:pt x="0" y="0"/>
                </a:lnTo>
                <a:lnTo>
                  <a:pt x="0" y="0"/>
                </a:lnTo>
                <a:lnTo>
                  <a:pt x="2" y="4"/>
                </a:lnTo>
                <a:lnTo>
                  <a:pt x="2"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2" name="Freeform 131"/>
          <p:cNvSpPr>
            <a:spLocks/>
          </p:cNvSpPr>
          <p:nvPr/>
        </p:nvSpPr>
        <p:spPr bwMode="auto">
          <a:xfrm>
            <a:off x="7462752" y="3522306"/>
            <a:ext cx="2571" cy="5142"/>
          </a:xfrm>
          <a:custGeom>
            <a:avLst/>
            <a:gdLst/>
            <a:ahLst/>
            <a:cxnLst>
              <a:cxn ang="0">
                <a:pos x="2" y="4"/>
              </a:cxn>
              <a:cxn ang="0">
                <a:pos x="2" y="2"/>
              </a:cxn>
              <a:cxn ang="0">
                <a:pos x="0" y="0"/>
              </a:cxn>
              <a:cxn ang="0">
                <a:pos x="0" y="0"/>
              </a:cxn>
              <a:cxn ang="0">
                <a:pos x="2" y="4"/>
              </a:cxn>
            </a:cxnLst>
            <a:rect l="0" t="0" r="r" b="b"/>
            <a:pathLst>
              <a:path w="2" h="4">
                <a:moveTo>
                  <a:pt x="2" y="4"/>
                </a:moveTo>
                <a:lnTo>
                  <a:pt x="2" y="2"/>
                </a:lnTo>
                <a:lnTo>
                  <a:pt x="0" y="0"/>
                </a:lnTo>
                <a:lnTo>
                  <a:pt x="0" y="0"/>
                </a:lnTo>
                <a:lnTo>
                  <a:pt x="2"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3" name="Freeform 132"/>
          <p:cNvSpPr>
            <a:spLocks/>
          </p:cNvSpPr>
          <p:nvPr/>
        </p:nvSpPr>
        <p:spPr bwMode="auto">
          <a:xfrm>
            <a:off x="7383051" y="3671423"/>
            <a:ext cx="5142" cy="7713"/>
          </a:xfrm>
          <a:custGeom>
            <a:avLst/>
            <a:gdLst/>
            <a:ahLst/>
            <a:cxnLst>
              <a:cxn ang="0">
                <a:pos x="2" y="6"/>
              </a:cxn>
              <a:cxn ang="0">
                <a:pos x="2" y="6"/>
              </a:cxn>
              <a:cxn ang="0">
                <a:pos x="4" y="4"/>
              </a:cxn>
              <a:cxn ang="0">
                <a:pos x="2" y="0"/>
              </a:cxn>
              <a:cxn ang="0">
                <a:pos x="0" y="4"/>
              </a:cxn>
              <a:cxn ang="0">
                <a:pos x="2" y="6"/>
              </a:cxn>
            </a:cxnLst>
            <a:rect l="0" t="0" r="r" b="b"/>
            <a:pathLst>
              <a:path w="4" h="6">
                <a:moveTo>
                  <a:pt x="2" y="6"/>
                </a:moveTo>
                <a:lnTo>
                  <a:pt x="2" y="6"/>
                </a:lnTo>
                <a:lnTo>
                  <a:pt x="4" y="4"/>
                </a:lnTo>
                <a:lnTo>
                  <a:pt x="2" y="0"/>
                </a:lnTo>
                <a:lnTo>
                  <a:pt x="0" y="4"/>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4" name="Freeform 133"/>
          <p:cNvSpPr>
            <a:spLocks/>
          </p:cNvSpPr>
          <p:nvPr/>
        </p:nvSpPr>
        <p:spPr bwMode="auto">
          <a:xfrm>
            <a:off x="7172230" y="355829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5" name="Freeform 134"/>
          <p:cNvSpPr>
            <a:spLocks/>
          </p:cNvSpPr>
          <p:nvPr/>
        </p:nvSpPr>
        <p:spPr bwMode="auto">
          <a:xfrm>
            <a:off x="7041109" y="309809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6" name="Freeform 135"/>
          <p:cNvSpPr>
            <a:spLocks/>
          </p:cNvSpPr>
          <p:nvPr/>
        </p:nvSpPr>
        <p:spPr bwMode="auto">
          <a:xfrm>
            <a:off x="7347057" y="3468315"/>
            <a:ext cx="115695" cy="208250"/>
          </a:xfrm>
          <a:custGeom>
            <a:avLst/>
            <a:gdLst/>
            <a:ahLst/>
            <a:cxnLst>
              <a:cxn ang="0">
                <a:pos x="0" y="20"/>
              </a:cxn>
              <a:cxn ang="0">
                <a:pos x="28" y="162"/>
              </a:cxn>
              <a:cxn ang="0">
                <a:pos x="30" y="158"/>
              </a:cxn>
              <a:cxn ang="0">
                <a:pos x="4" y="20"/>
              </a:cxn>
              <a:cxn ang="0">
                <a:pos x="54" y="2"/>
              </a:cxn>
              <a:cxn ang="0">
                <a:pos x="90" y="42"/>
              </a:cxn>
              <a:cxn ang="0">
                <a:pos x="90" y="42"/>
              </a:cxn>
              <a:cxn ang="0">
                <a:pos x="54" y="0"/>
              </a:cxn>
              <a:cxn ang="0">
                <a:pos x="0" y="20"/>
              </a:cxn>
            </a:cxnLst>
            <a:rect l="0" t="0" r="r" b="b"/>
            <a:pathLst>
              <a:path w="90" h="162">
                <a:moveTo>
                  <a:pt x="0" y="20"/>
                </a:moveTo>
                <a:lnTo>
                  <a:pt x="28" y="162"/>
                </a:lnTo>
                <a:lnTo>
                  <a:pt x="30" y="158"/>
                </a:lnTo>
                <a:lnTo>
                  <a:pt x="4" y="20"/>
                </a:lnTo>
                <a:lnTo>
                  <a:pt x="54" y="2"/>
                </a:lnTo>
                <a:lnTo>
                  <a:pt x="90" y="42"/>
                </a:lnTo>
                <a:lnTo>
                  <a:pt x="90" y="42"/>
                </a:lnTo>
                <a:lnTo>
                  <a:pt x="54" y="0"/>
                </a:lnTo>
                <a:lnTo>
                  <a:pt x="0" y="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7" name="Rectangle 136"/>
          <p:cNvSpPr>
            <a:spLocks noChangeArrowheads="1"/>
          </p:cNvSpPr>
          <p:nvPr/>
        </p:nvSpPr>
        <p:spPr bwMode="auto">
          <a:xfrm>
            <a:off x="7385622" y="3679136"/>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8" name="Freeform 137"/>
          <p:cNvSpPr>
            <a:spLocks/>
          </p:cNvSpPr>
          <p:nvPr/>
        </p:nvSpPr>
        <p:spPr bwMode="auto">
          <a:xfrm>
            <a:off x="7213366" y="2995252"/>
            <a:ext cx="213392" cy="318803"/>
          </a:xfrm>
          <a:custGeom>
            <a:avLst/>
            <a:gdLst/>
            <a:ahLst/>
            <a:cxnLst>
              <a:cxn ang="0">
                <a:pos x="0" y="0"/>
              </a:cxn>
              <a:cxn ang="0">
                <a:pos x="0" y="2"/>
              </a:cxn>
              <a:cxn ang="0">
                <a:pos x="126" y="220"/>
              </a:cxn>
              <a:cxn ang="0">
                <a:pos x="166" y="248"/>
              </a:cxn>
              <a:cxn ang="0">
                <a:pos x="166" y="246"/>
              </a:cxn>
              <a:cxn ang="0">
                <a:pos x="126" y="218"/>
              </a:cxn>
              <a:cxn ang="0">
                <a:pos x="0" y="0"/>
              </a:cxn>
            </a:cxnLst>
            <a:rect l="0" t="0" r="r" b="b"/>
            <a:pathLst>
              <a:path w="166" h="248">
                <a:moveTo>
                  <a:pt x="0" y="0"/>
                </a:moveTo>
                <a:lnTo>
                  <a:pt x="0" y="2"/>
                </a:lnTo>
                <a:lnTo>
                  <a:pt x="126" y="220"/>
                </a:lnTo>
                <a:lnTo>
                  <a:pt x="166" y="248"/>
                </a:lnTo>
                <a:lnTo>
                  <a:pt x="166" y="246"/>
                </a:lnTo>
                <a:lnTo>
                  <a:pt x="126" y="218"/>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9" name="Freeform 138"/>
          <p:cNvSpPr>
            <a:spLocks/>
          </p:cNvSpPr>
          <p:nvPr/>
        </p:nvSpPr>
        <p:spPr bwMode="auto">
          <a:xfrm>
            <a:off x="2490455" y="2861561"/>
            <a:ext cx="82272" cy="439639"/>
          </a:xfrm>
          <a:custGeom>
            <a:avLst/>
            <a:gdLst/>
            <a:ahLst/>
            <a:cxnLst>
              <a:cxn ang="0">
                <a:pos x="0" y="342"/>
              </a:cxn>
              <a:cxn ang="0">
                <a:pos x="64" y="0"/>
              </a:cxn>
              <a:cxn ang="0">
                <a:pos x="60" y="0"/>
              </a:cxn>
              <a:cxn ang="0">
                <a:pos x="0" y="342"/>
              </a:cxn>
            </a:cxnLst>
            <a:rect l="0" t="0" r="r" b="b"/>
            <a:pathLst>
              <a:path w="64" h="342">
                <a:moveTo>
                  <a:pt x="0" y="342"/>
                </a:moveTo>
                <a:lnTo>
                  <a:pt x="64" y="0"/>
                </a:lnTo>
                <a:lnTo>
                  <a:pt x="60" y="0"/>
                </a:lnTo>
                <a:lnTo>
                  <a:pt x="0" y="3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0" name="Freeform 139"/>
          <p:cNvSpPr>
            <a:spLocks/>
          </p:cNvSpPr>
          <p:nvPr/>
        </p:nvSpPr>
        <p:spPr bwMode="auto">
          <a:xfrm>
            <a:off x="1652312" y="3134086"/>
            <a:ext cx="876708" cy="835572"/>
          </a:xfrm>
          <a:custGeom>
            <a:avLst/>
            <a:gdLst/>
            <a:ahLst/>
            <a:cxnLst>
              <a:cxn ang="0">
                <a:pos x="528" y="128"/>
              </a:cxn>
              <a:cxn ang="0">
                <a:pos x="412" y="144"/>
              </a:cxn>
              <a:cxn ang="0">
                <a:pos x="232" y="112"/>
              </a:cxn>
              <a:cxn ang="0">
                <a:pos x="224" y="26"/>
              </a:cxn>
              <a:cxn ang="0">
                <a:pos x="128" y="0"/>
              </a:cxn>
              <a:cxn ang="0">
                <a:pos x="128" y="20"/>
              </a:cxn>
              <a:cxn ang="0">
                <a:pos x="0" y="410"/>
              </a:cxn>
              <a:cxn ang="0">
                <a:pos x="6" y="510"/>
              </a:cxn>
              <a:cxn ang="0">
                <a:pos x="344" y="602"/>
              </a:cxn>
              <a:cxn ang="0">
                <a:pos x="572" y="650"/>
              </a:cxn>
              <a:cxn ang="0">
                <a:pos x="622" y="386"/>
              </a:cxn>
              <a:cxn ang="0">
                <a:pos x="614" y="360"/>
              </a:cxn>
              <a:cxn ang="0">
                <a:pos x="682" y="224"/>
              </a:cxn>
              <a:cxn ang="0">
                <a:pos x="662" y="166"/>
              </a:cxn>
              <a:cxn ang="0">
                <a:pos x="528" y="128"/>
              </a:cxn>
            </a:cxnLst>
            <a:rect l="0" t="0" r="r" b="b"/>
            <a:pathLst>
              <a:path w="682" h="650">
                <a:moveTo>
                  <a:pt x="528" y="128"/>
                </a:moveTo>
                <a:lnTo>
                  <a:pt x="412" y="144"/>
                </a:lnTo>
                <a:lnTo>
                  <a:pt x="232" y="112"/>
                </a:lnTo>
                <a:lnTo>
                  <a:pt x="224" y="26"/>
                </a:lnTo>
                <a:lnTo>
                  <a:pt x="128" y="0"/>
                </a:lnTo>
                <a:lnTo>
                  <a:pt x="128" y="20"/>
                </a:lnTo>
                <a:lnTo>
                  <a:pt x="0" y="410"/>
                </a:lnTo>
                <a:lnTo>
                  <a:pt x="6" y="510"/>
                </a:lnTo>
                <a:lnTo>
                  <a:pt x="344" y="602"/>
                </a:lnTo>
                <a:lnTo>
                  <a:pt x="572" y="650"/>
                </a:lnTo>
                <a:lnTo>
                  <a:pt x="622" y="386"/>
                </a:lnTo>
                <a:lnTo>
                  <a:pt x="614" y="360"/>
                </a:lnTo>
                <a:lnTo>
                  <a:pt x="682" y="224"/>
                </a:lnTo>
                <a:lnTo>
                  <a:pt x="662" y="166"/>
                </a:lnTo>
                <a:lnTo>
                  <a:pt x="528" y="1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1" name="Freeform 140"/>
          <p:cNvSpPr>
            <a:spLocks/>
          </p:cNvSpPr>
          <p:nvPr/>
        </p:nvSpPr>
        <p:spPr bwMode="auto">
          <a:xfrm>
            <a:off x="1816855" y="2709872"/>
            <a:ext cx="755871" cy="624751"/>
          </a:xfrm>
          <a:custGeom>
            <a:avLst/>
            <a:gdLst/>
            <a:ahLst/>
            <a:cxnLst>
              <a:cxn ang="0">
                <a:pos x="198" y="12"/>
              </a:cxn>
              <a:cxn ang="0">
                <a:pos x="118" y="92"/>
              </a:cxn>
              <a:cxn ang="0">
                <a:pos x="0" y="0"/>
              </a:cxn>
              <a:cxn ang="0">
                <a:pos x="0" y="324"/>
              </a:cxn>
              <a:cxn ang="0">
                <a:pos x="100" y="352"/>
              </a:cxn>
              <a:cxn ang="0">
                <a:pos x="110" y="436"/>
              </a:cxn>
              <a:cxn ang="0">
                <a:pos x="284" y="468"/>
              </a:cxn>
              <a:cxn ang="0">
                <a:pos x="400" y="452"/>
              </a:cxn>
              <a:cxn ang="0">
                <a:pos x="532" y="486"/>
              </a:cxn>
              <a:cxn ang="0">
                <a:pos x="524" y="460"/>
              </a:cxn>
              <a:cxn ang="0">
                <a:pos x="584" y="118"/>
              </a:cxn>
              <a:cxn ang="0">
                <a:pos x="588" y="118"/>
              </a:cxn>
              <a:cxn ang="0">
                <a:pos x="588" y="116"/>
              </a:cxn>
              <a:cxn ang="0">
                <a:pos x="198" y="12"/>
              </a:cxn>
            </a:cxnLst>
            <a:rect l="0" t="0" r="r" b="b"/>
            <a:pathLst>
              <a:path w="588" h="486">
                <a:moveTo>
                  <a:pt x="198" y="12"/>
                </a:moveTo>
                <a:lnTo>
                  <a:pt x="118" y="92"/>
                </a:lnTo>
                <a:lnTo>
                  <a:pt x="0" y="0"/>
                </a:lnTo>
                <a:lnTo>
                  <a:pt x="0" y="324"/>
                </a:lnTo>
                <a:lnTo>
                  <a:pt x="100" y="352"/>
                </a:lnTo>
                <a:lnTo>
                  <a:pt x="110" y="436"/>
                </a:lnTo>
                <a:lnTo>
                  <a:pt x="284" y="468"/>
                </a:lnTo>
                <a:lnTo>
                  <a:pt x="400" y="452"/>
                </a:lnTo>
                <a:lnTo>
                  <a:pt x="532" y="486"/>
                </a:lnTo>
                <a:lnTo>
                  <a:pt x="524" y="460"/>
                </a:lnTo>
                <a:lnTo>
                  <a:pt x="584" y="118"/>
                </a:lnTo>
                <a:lnTo>
                  <a:pt x="588" y="118"/>
                </a:lnTo>
                <a:lnTo>
                  <a:pt x="588" y="116"/>
                </a:lnTo>
                <a:lnTo>
                  <a:pt x="198" y="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2" name="Freeform 141"/>
          <p:cNvSpPr>
            <a:spLocks/>
          </p:cNvSpPr>
          <p:nvPr/>
        </p:nvSpPr>
        <p:spPr bwMode="auto">
          <a:xfrm>
            <a:off x="2490455" y="3301200"/>
            <a:ext cx="10284" cy="33423"/>
          </a:xfrm>
          <a:custGeom>
            <a:avLst/>
            <a:gdLst/>
            <a:ahLst/>
            <a:cxnLst>
              <a:cxn ang="0">
                <a:pos x="8" y="26"/>
              </a:cxn>
              <a:cxn ang="0">
                <a:pos x="0" y="0"/>
              </a:cxn>
              <a:cxn ang="0">
                <a:pos x="8" y="26"/>
              </a:cxn>
              <a:cxn ang="0">
                <a:pos x="8" y="26"/>
              </a:cxn>
            </a:cxnLst>
            <a:rect l="0" t="0" r="r" b="b"/>
            <a:pathLst>
              <a:path w="8" h="26">
                <a:moveTo>
                  <a:pt x="8" y="26"/>
                </a:moveTo>
                <a:lnTo>
                  <a:pt x="0" y="0"/>
                </a:lnTo>
                <a:lnTo>
                  <a:pt x="8" y="26"/>
                </a:lnTo>
                <a:lnTo>
                  <a:pt x="8" y="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3" name="Freeform 142"/>
          <p:cNvSpPr>
            <a:spLocks/>
          </p:cNvSpPr>
          <p:nvPr/>
        </p:nvSpPr>
        <p:spPr bwMode="auto">
          <a:xfrm>
            <a:off x="2724415" y="3306342"/>
            <a:ext cx="233960" cy="380507"/>
          </a:xfrm>
          <a:custGeom>
            <a:avLst/>
            <a:gdLst/>
            <a:ahLst/>
            <a:cxnLst>
              <a:cxn ang="0">
                <a:pos x="50" y="126"/>
              </a:cxn>
              <a:cxn ang="0">
                <a:pos x="40" y="188"/>
              </a:cxn>
              <a:cxn ang="0">
                <a:pos x="112" y="296"/>
              </a:cxn>
              <a:cxn ang="0">
                <a:pos x="182" y="284"/>
              </a:cxn>
              <a:cxn ang="0">
                <a:pos x="118" y="292"/>
              </a:cxn>
              <a:cxn ang="0">
                <a:pos x="48" y="188"/>
              </a:cxn>
              <a:cxn ang="0">
                <a:pos x="56" y="118"/>
              </a:cxn>
              <a:cxn ang="0">
                <a:pos x="8" y="130"/>
              </a:cxn>
              <a:cxn ang="0">
                <a:pos x="38" y="0"/>
              </a:cxn>
              <a:cxn ang="0">
                <a:pos x="0" y="138"/>
              </a:cxn>
              <a:cxn ang="0">
                <a:pos x="50" y="126"/>
              </a:cxn>
            </a:cxnLst>
            <a:rect l="0" t="0" r="r" b="b"/>
            <a:pathLst>
              <a:path w="182" h="296">
                <a:moveTo>
                  <a:pt x="50" y="126"/>
                </a:moveTo>
                <a:lnTo>
                  <a:pt x="40" y="188"/>
                </a:lnTo>
                <a:lnTo>
                  <a:pt x="112" y="296"/>
                </a:lnTo>
                <a:lnTo>
                  <a:pt x="182" y="284"/>
                </a:lnTo>
                <a:lnTo>
                  <a:pt x="118" y="292"/>
                </a:lnTo>
                <a:lnTo>
                  <a:pt x="48" y="188"/>
                </a:lnTo>
                <a:lnTo>
                  <a:pt x="56" y="118"/>
                </a:lnTo>
                <a:lnTo>
                  <a:pt x="8" y="130"/>
                </a:lnTo>
                <a:lnTo>
                  <a:pt x="38" y="0"/>
                </a:lnTo>
                <a:lnTo>
                  <a:pt x="0" y="138"/>
                </a:lnTo>
                <a:lnTo>
                  <a:pt x="50" y="1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4" name="Freeform 143"/>
          <p:cNvSpPr>
            <a:spLocks/>
          </p:cNvSpPr>
          <p:nvPr/>
        </p:nvSpPr>
        <p:spPr bwMode="auto">
          <a:xfrm>
            <a:off x="2868391" y="3655997"/>
            <a:ext cx="167114" cy="30852"/>
          </a:xfrm>
          <a:custGeom>
            <a:avLst/>
            <a:gdLst/>
            <a:ahLst/>
            <a:cxnLst>
              <a:cxn ang="0">
                <a:pos x="92" y="14"/>
              </a:cxn>
              <a:cxn ang="0">
                <a:pos x="130" y="0"/>
              </a:cxn>
              <a:cxn ang="0">
                <a:pos x="98" y="6"/>
              </a:cxn>
              <a:cxn ang="0">
                <a:pos x="90" y="8"/>
              </a:cxn>
              <a:cxn ang="0">
                <a:pos x="70" y="12"/>
              </a:cxn>
              <a:cxn ang="0">
                <a:pos x="0" y="24"/>
              </a:cxn>
              <a:cxn ang="0">
                <a:pos x="92" y="14"/>
              </a:cxn>
            </a:cxnLst>
            <a:rect l="0" t="0" r="r" b="b"/>
            <a:pathLst>
              <a:path w="130" h="24">
                <a:moveTo>
                  <a:pt x="92" y="14"/>
                </a:moveTo>
                <a:lnTo>
                  <a:pt x="130" y="0"/>
                </a:lnTo>
                <a:lnTo>
                  <a:pt x="98" y="6"/>
                </a:lnTo>
                <a:lnTo>
                  <a:pt x="90" y="8"/>
                </a:lnTo>
                <a:lnTo>
                  <a:pt x="70" y="12"/>
                </a:lnTo>
                <a:lnTo>
                  <a:pt x="0" y="24"/>
                </a:lnTo>
                <a:lnTo>
                  <a:pt x="92" y="1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5" name="Freeform 144"/>
          <p:cNvSpPr>
            <a:spLocks/>
          </p:cNvSpPr>
          <p:nvPr/>
        </p:nvSpPr>
        <p:spPr bwMode="auto">
          <a:xfrm>
            <a:off x="3076641" y="3072382"/>
            <a:ext cx="779010" cy="611896"/>
          </a:xfrm>
          <a:custGeom>
            <a:avLst/>
            <a:gdLst/>
            <a:ahLst/>
            <a:cxnLst>
              <a:cxn ang="0">
                <a:pos x="600" y="452"/>
              </a:cxn>
              <a:cxn ang="0">
                <a:pos x="6" y="414"/>
              </a:cxn>
              <a:cxn ang="0">
                <a:pos x="0" y="476"/>
              </a:cxn>
              <a:cxn ang="0">
                <a:pos x="12" y="420"/>
              </a:cxn>
              <a:cxn ang="0">
                <a:pos x="606" y="460"/>
              </a:cxn>
              <a:cxn ang="0">
                <a:pos x="604" y="0"/>
              </a:cxn>
              <a:cxn ang="0">
                <a:pos x="600" y="452"/>
              </a:cxn>
            </a:cxnLst>
            <a:rect l="0" t="0" r="r" b="b"/>
            <a:pathLst>
              <a:path w="606" h="476">
                <a:moveTo>
                  <a:pt x="600" y="452"/>
                </a:moveTo>
                <a:lnTo>
                  <a:pt x="6" y="414"/>
                </a:lnTo>
                <a:lnTo>
                  <a:pt x="0" y="476"/>
                </a:lnTo>
                <a:lnTo>
                  <a:pt x="12" y="420"/>
                </a:lnTo>
                <a:lnTo>
                  <a:pt x="606" y="460"/>
                </a:lnTo>
                <a:lnTo>
                  <a:pt x="604" y="0"/>
                </a:lnTo>
                <a:lnTo>
                  <a:pt x="600" y="45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6" name="Freeform 145"/>
          <p:cNvSpPr>
            <a:spLocks/>
          </p:cNvSpPr>
          <p:nvPr/>
        </p:nvSpPr>
        <p:spPr bwMode="auto">
          <a:xfrm>
            <a:off x="3853080" y="3072382"/>
            <a:ext cx="789294" cy="591328"/>
          </a:xfrm>
          <a:custGeom>
            <a:avLst/>
            <a:gdLst/>
            <a:ahLst/>
            <a:cxnLst>
              <a:cxn ang="0">
                <a:pos x="612" y="358"/>
              </a:cxn>
              <a:cxn ang="0">
                <a:pos x="614" y="354"/>
              </a:cxn>
              <a:cxn ang="0">
                <a:pos x="2" y="356"/>
              </a:cxn>
              <a:cxn ang="0">
                <a:pos x="6" y="2"/>
              </a:cxn>
              <a:cxn ang="0">
                <a:pos x="0" y="0"/>
              </a:cxn>
              <a:cxn ang="0">
                <a:pos x="2" y="460"/>
              </a:cxn>
              <a:cxn ang="0">
                <a:pos x="2" y="360"/>
              </a:cxn>
              <a:cxn ang="0">
                <a:pos x="612" y="358"/>
              </a:cxn>
            </a:cxnLst>
            <a:rect l="0" t="0" r="r" b="b"/>
            <a:pathLst>
              <a:path w="614" h="460">
                <a:moveTo>
                  <a:pt x="612" y="358"/>
                </a:moveTo>
                <a:lnTo>
                  <a:pt x="614" y="354"/>
                </a:lnTo>
                <a:lnTo>
                  <a:pt x="2" y="356"/>
                </a:lnTo>
                <a:lnTo>
                  <a:pt x="6" y="2"/>
                </a:lnTo>
                <a:lnTo>
                  <a:pt x="0" y="0"/>
                </a:lnTo>
                <a:lnTo>
                  <a:pt x="2" y="460"/>
                </a:lnTo>
                <a:lnTo>
                  <a:pt x="2" y="360"/>
                </a:lnTo>
                <a:lnTo>
                  <a:pt x="612" y="35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7" name="Freeform 146"/>
          <p:cNvSpPr>
            <a:spLocks/>
          </p:cNvSpPr>
          <p:nvPr/>
        </p:nvSpPr>
        <p:spPr bwMode="auto">
          <a:xfrm>
            <a:off x="2994369" y="3650855"/>
            <a:ext cx="79701" cy="53991"/>
          </a:xfrm>
          <a:custGeom>
            <a:avLst/>
            <a:gdLst/>
            <a:ahLst/>
            <a:cxnLst>
              <a:cxn ang="0">
                <a:pos x="0" y="10"/>
              </a:cxn>
              <a:cxn ang="0">
                <a:pos x="32" y="4"/>
              </a:cxn>
              <a:cxn ang="0">
                <a:pos x="60" y="42"/>
              </a:cxn>
              <a:cxn ang="0">
                <a:pos x="62" y="34"/>
              </a:cxn>
              <a:cxn ang="0">
                <a:pos x="36" y="0"/>
              </a:cxn>
              <a:cxn ang="0">
                <a:pos x="0" y="10"/>
              </a:cxn>
            </a:cxnLst>
            <a:rect l="0" t="0" r="r" b="b"/>
            <a:pathLst>
              <a:path w="62" h="42">
                <a:moveTo>
                  <a:pt x="0" y="10"/>
                </a:moveTo>
                <a:lnTo>
                  <a:pt x="32" y="4"/>
                </a:lnTo>
                <a:lnTo>
                  <a:pt x="60" y="42"/>
                </a:lnTo>
                <a:lnTo>
                  <a:pt x="62" y="34"/>
                </a:lnTo>
                <a:lnTo>
                  <a:pt x="36" y="0"/>
                </a:lnTo>
                <a:lnTo>
                  <a:pt x="0" y="1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8" name="Freeform 147"/>
          <p:cNvSpPr>
            <a:spLocks/>
          </p:cNvSpPr>
          <p:nvPr/>
        </p:nvSpPr>
        <p:spPr bwMode="auto">
          <a:xfrm>
            <a:off x="3074070" y="3684278"/>
            <a:ext cx="2571" cy="12855"/>
          </a:xfrm>
          <a:custGeom>
            <a:avLst/>
            <a:gdLst/>
            <a:ahLst/>
            <a:cxnLst>
              <a:cxn ang="0">
                <a:pos x="0" y="10"/>
              </a:cxn>
              <a:cxn ang="0">
                <a:pos x="2" y="0"/>
              </a:cxn>
              <a:cxn ang="0">
                <a:pos x="0" y="8"/>
              </a:cxn>
              <a:cxn ang="0">
                <a:pos x="0" y="10"/>
              </a:cxn>
            </a:cxnLst>
            <a:rect l="0" t="0" r="r" b="b"/>
            <a:pathLst>
              <a:path w="2" h="10">
                <a:moveTo>
                  <a:pt x="0" y="10"/>
                </a:moveTo>
                <a:lnTo>
                  <a:pt x="2" y="0"/>
                </a:lnTo>
                <a:lnTo>
                  <a:pt x="0" y="8"/>
                </a:lnTo>
                <a:lnTo>
                  <a:pt x="0" y="1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9" name="Freeform 148"/>
          <p:cNvSpPr>
            <a:spLocks/>
          </p:cNvSpPr>
          <p:nvPr/>
        </p:nvSpPr>
        <p:spPr bwMode="auto">
          <a:xfrm>
            <a:off x="2958375" y="3663710"/>
            <a:ext cx="35994" cy="7713"/>
          </a:xfrm>
          <a:custGeom>
            <a:avLst/>
            <a:gdLst/>
            <a:ahLst/>
            <a:cxnLst>
              <a:cxn ang="0">
                <a:pos x="28" y="0"/>
              </a:cxn>
              <a:cxn ang="0">
                <a:pos x="0" y="6"/>
              </a:cxn>
              <a:cxn ang="0">
                <a:pos x="20" y="2"/>
              </a:cxn>
              <a:cxn ang="0">
                <a:pos x="28" y="0"/>
              </a:cxn>
            </a:cxnLst>
            <a:rect l="0" t="0" r="r" b="b"/>
            <a:pathLst>
              <a:path w="28" h="6">
                <a:moveTo>
                  <a:pt x="28" y="0"/>
                </a:moveTo>
                <a:lnTo>
                  <a:pt x="0" y="6"/>
                </a:lnTo>
                <a:lnTo>
                  <a:pt x="20" y="2"/>
                </a:lnTo>
                <a:lnTo>
                  <a:pt x="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0" name="Freeform 149"/>
          <p:cNvSpPr>
            <a:spLocks/>
          </p:cNvSpPr>
          <p:nvPr/>
        </p:nvSpPr>
        <p:spPr bwMode="auto">
          <a:xfrm>
            <a:off x="2397899" y="2858990"/>
            <a:ext cx="673600" cy="1241789"/>
          </a:xfrm>
          <a:custGeom>
            <a:avLst/>
            <a:gdLst/>
            <a:ahLst/>
            <a:cxnLst>
              <a:cxn ang="0">
                <a:pos x="458" y="634"/>
              </a:cxn>
              <a:cxn ang="0">
                <a:pos x="366" y="644"/>
              </a:cxn>
              <a:cxn ang="0">
                <a:pos x="294" y="536"/>
              </a:cxn>
              <a:cxn ang="0">
                <a:pos x="304" y="474"/>
              </a:cxn>
              <a:cxn ang="0">
                <a:pos x="254" y="486"/>
              </a:cxn>
              <a:cxn ang="0">
                <a:pos x="284" y="348"/>
              </a:cxn>
              <a:cxn ang="0">
                <a:pos x="256" y="334"/>
              </a:cxn>
              <a:cxn ang="0">
                <a:pos x="184" y="168"/>
              </a:cxn>
              <a:cxn ang="0">
                <a:pos x="210" y="24"/>
              </a:cxn>
              <a:cxn ang="0">
                <a:pos x="212" y="26"/>
              </a:cxn>
              <a:cxn ang="0">
                <a:pos x="214" y="22"/>
              </a:cxn>
              <a:cxn ang="0">
                <a:pos x="136" y="0"/>
              </a:cxn>
              <a:cxn ang="0">
                <a:pos x="136" y="2"/>
              </a:cxn>
              <a:cxn ang="0">
                <a:pos x="140" y="4"/>
              </a:cxn>
              <a:cxn ang="0">
                <a:pos x="78" y="344"/>
              </a:cxn>
              <a:cxn ang="0">
                <a:pos x="108" y="438"/>
              </a:cxn>
              <a:cxn ang="0">
                <a:pos x="40" y="574"/>
              </a:cxn>
              <a:cxn ang="0">
                <a:pos x="50" y="600"/>
              </a:cxn>
              <a:cxn ang="0">
                <a:pos x="0" y="866"/>
              </a:cxn>
              <a:cxn ang="0">
                <a:pos x="496" y="966"/>
              </a:cxn>
              <a:cxn ang="0">
                <a:pos x="524" y="658"/>
              </a:cxn>
              <a:cxn ang="0">
                <a:pos x="496" y="620"/>
              </a:cxn>
              <a:cxn ang="0">
                <a:pos x="458" y="634"/>
              </a:cxn>
            </a:cxnLst>
            <a:rect l="0" t="0" r="r" b="b"/>
            <a:pathLst>
              <a:path w="524" h="966">
                <a:moveTo>
                  <a:pt x="458" y="634"/>
                </a:moveTo>
                <a:lnTo>
                  <a:pt x="366" y="644"/>
                </a:lnTo>
                <a:lnTo>
                  <a:pt x="294" y="536"/>
                </a:lnTo>
                <a:lnTo>
                  <a:pt x="304" y="474"/>
                </a:lnTo>
                <a:lnTo>
                  <a:pt x="254" y="486"/>
                </a:lnTo>
                <a:lnTo>
                  <a:pt x="284" y="348"/>
                </a:lnTo>
                <a:lnTo>
                  <a:pt x="256" y="334"/>
                </a:lnTo>
                <a:lnTo>
                  <a:pt x="184" y="168"/>
                </a:lnTo>
                <a:lnTo>
                  <a:pt x="210" y="24"/>
                </a:lnTo>
                <a:lnTo>
                  <a:pt x="212" y="26"/>
                </a:lnTo>
                <a:lnTo>
                  <a:pt x="214" y="22"/>
                </a:lnTo>
                <a:lnTo>
                  <a:pt x="136" y="0"/>
                </a:lnTo>
                <a:lnTo>
                  <a:pt x="136" y="2"/>
                </a:lnTo>
                <a:lnTo>
                  <a:pt x="140" y="4"/>
                </a:lnTo>
                <a:lnTo>
                  <a:pt x="78" y="344"/>
                </a:lnTo>
                <a:lnTo>
                  <a:pt x="108" y="438"/>
                </a:lnTo>
                <a:lnTo>
                  <a:pt x="40" y="574"/>
                </a:lnTo>
                <a:lnTo>
                  <a:pt x="50" y="600"/>
                </a:lnTo>
                <a:lnTo>
                  <a:pt x="0" y="866"/>
                </a:lnTo>
                <a:lnTo>
                  <a:pt x="496" y="966"/>
                </a:lnTo>
                <a:lnTo>
                  <a:pt x="524" y="658"/>
                </a:lnTo>
                <a:lnTo>
                  <a:pt x="496" y="620"/>
                </a:lnTo>
                <a:lnTo>
                  <a:pt x="458" y="6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1" name="Freeform 150"/>
          <p:cNvSpPr>
            <a:spLocks/>
          </p:cNvSpPr>
          <p:nvPr/>
        </p:nvSpPr>
        <p:spPr bwMode="auto">
          <a:xfrm>
            <a:off x="4670656" y="4031362"/>
            <a:ext cx="151688" cy="408788"/>
          </a:xfrm>
          <a:custGeom>
            <a:avLst/>
            <a:gdLst/>
            <a:ahLst/>
            <a:cxnLst>
              <a:cxn ang="0">
                <a:pos x="94" y="254"/>
              </a:cxn>
              <a:cxn ang="0">
                <a:pos x="94" y="256"/>
              </a:cxn>
              <a:cxn ang="0">
                <a:pos x="96" y="256"/>
              </a:cxn>
              <a:cxn ang="0">
                <a:pos x="118" y="318"/>
              </a:cxn>
              <a:cxn ang="0">
                <a:pos x="0" y="0"/>
              </a:cxn>
              <a:cxn ang="0">
                <a:pos x="94" y="254"/>
              </a:cxn>
              <a:cxn ang="0">
                <a:pos x="94" y="254"/>
              </a:cxn>
            </a:cxnLst>
            <a:rect l="0" t="0" r="r" b="b"/>
            <a:pathLst>
              <a:path w="118" h="318">
                <a:moveTo>
                  <a:pt x="94" y="254"/>
                </a:moveTo>
                <a:lnTo>
                  <a:pt x="94" y="256"/>
                </a:lnTo>
                <a:lnTo>
                  <a:pt x="96" y="256"/>
                </a:lnTo>
                <a:lnTo>
                  <a:pt x="118" y="318"/>
                </a:lnTo>
                <a:lnTo>
                  <a:pt x="0" y="0"/>
                </a:lnTo>
                <a:lnTo>
                  <a:pt x="94" y="254"/>
                </a:lnTo>
                <a:lnTo>
                  <a:pt x="94" y="2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2" name="Freeform 151"/>
          <p:cNvSpPr>
            <a:spLocks/>
          </p:cNvSpPr>
          <p:nvPr/>
        </p:nvSpPr>
        <p:spPr bwMode="auto">
          <a:xfrm>
            <a:off x="4657801" y="3612290"/>
            <a:ext cx="12855" cy="419072"/>
          </a:xfrm>
          <a:custGeom>
            <a:avLst/>
            <a:gdLst/>
            <a:ahLst/>
            <a:cxnLst>
              <a:cxn ang="0">
                <a:pos x="6" y="188"/>
              </a:cxn>
              <a:cxn ang="0">
                <a:pos x="6" y="188"/>
              </a:cxn>
              <a:cxn ang="0">
                <a:pos x="10" y="326"/>
              </a:cxn>
              <a:cxn ang="0">
                <a:pos x="0" y="0"/>
              </a:cxn>
              <a:cxn ang="0">
                <a:pos x="6" y="186"/>
              </a:cxn>
              <a:cxn ang="0">
                <a:pos x="6" y="188"/>
              </a:cxn>
            </a:cxnLst>
            <a:rect l="0" t="0" r="r" b="b"/>
            <a:pathLst>
              <a:path w="10" h="326">
                <a:moveTo>
                  <a:pt x="6" y="188"/>
                </a:moveTo>
                <a:lnTo>
                  <a:pt x="6" y="188"/>
                </a:lnTo>
                <a:lnTo>
                  <a:pt x="10" y="326"/>
                </a:lnTo>
                <a:lnTo>
                  <a:pt x="0" y="0"/>
                </a:lnTo>
                <a:lnTo>
                  <a:pt x="6" y="186"/>
                </a:lnTo>
                <a:lnTo>
                  <a:pt x="6" y="1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3" name="Freeform 152"/>
          <p:cNvSpPr>
            <a:spLocks/>
          </p:cNvSpPr>
          <p:nvPr/>
        </p:nvSpPr>
        <p:spPr bwMode="auto">
          <a:xfrm>
            <a:off x="3847938" y="3074953"/>
            <a:ext cx="833001" cy="1249502"/>
          </a:xfrm>
          <a:custGeom>
            <a:avLst/>
            <a:gdLst/>
            <a:ahLst/>
            <a:cxnLst>
              <a:cxn ang="0">
                <a:pos x="478" y="708"/>
              </a:cxn>
              <a:cxn ang="0">
                <a:pos x="648" y="766"/>
              </a:cxn>
              <a:cxn ang="0">
                <a:pos x="646" y="758"/>
              </a:cxn>
              <a:cxn ang="0">
                <a:pos x="478" y="704"/>
              </a:cxn>
              <a:cxn ang="0">
                <a:pos x="4" y="706"/>
              </a:cxn>
              <a:cxn ang="0">
                <a:pos x="8" y="458"/>
              </a:cxn>
              <a:cxn ang="0">
                <a:pos x="6" y="458"/>
              </a:cxn>
              <a:cxn ang="0">
                <a:pos x="6" y="358"/>
              </a:cxn>
              <a:cxn ang="0">
                <a:pos x="616" y="356"/>
              </a:cxn>
              <a:cxn ang="0">
                <a:pos x="618" y="352"/>
              </a:cxn>
              <a:cxn ang="0">
                <a:pos x="6" y="354"/>
              </a:cxn>
              <a:cxn ang="0">
                <a:pos x="10" y="0"/>
              </a:cxn>
              <a:cxn ang="0">
                <a:pos x="8" y="0"/>
              </a:cxn>
              <a:cxn ang="0">
                <a:pos x="0" y="972"/>
              </a:cxn>
              <a:cxn ang="0">
                <a:pos x="4" y="710"/>
              </a:cxn>
              <a:cxn ang="0">
                <a:pos x="478" y="708"/>
              </a:cxn>
            </a:cxnLst>
            <a:rect l="0" t="0" r="r" b="b"/>
            <a:pathLst>
              <a:path w="648" h="972">
                <a:moveTo>
                  <a:pt x="478" y="708"/>
                </a:moveTo>
                <a:lnTo>
                  <a:pt x="648" y="766"/>
                </a:lnTo>
                <a:lnTo>
                  <a:pt x="646" y="758"/>
                </a:lnTo>
                <a:lnTo>
                  <a:pt x="478" y="704"/>
                </a:lnTo>
                <a:lnTo>
                  <a:pt x="4" y="706"/>
                </a:lnTo>
                <a:lnTo>
                  <a:pt x="8" y="458"/>
                </a:lnTo>
                <a:lnTo>
                  <a:pt x="6" y="458"/>
                </a:lnTo>
                <a:lnTo>
                  <a:pt x="6" y="358"/>
                </a:lnTo>
                <a:lnTo>
                  <a:pt x="616" y="356"/>
                </a:lnTo>
                <a:lnTo>
                  <a:pt x="618" y="352"/>
                </a:lnTo>
                <a:lnTo>
                  <a:pt x="6" y="354"/>
                </a:lnTo>
                <a:lnTo>
                  <a:pt x="10" y="0"/>
                </a:lnTo>
                <a:lnTo>
                  <a:pt x="8" y="0"/>
                </a:lnTo>
                <a:lnTo>
                  <a:pt x="0" y="972"/>
                </a:lnTo>
                <a:lnTo>
                  <a:pt x="4" y="710"/>
                </a:lnTo>
                <a:lnTo>
                  <a:pt x="478" y="70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4" name="Freeform 153"/>
          <p:cNvSpPr>
            <a:spLocks/>
          </p:cNvSpPr>
          <p:nvPr/>
        </p:nvSpPr>
        <p:spPr bwMode="auto">
          <a:xfrm>
            <a:off x="4058760" y="4440149"/>
            <a:ext cx="773868" cy="10284"/>
          </a:xfrm>
          <a:custGeom>
            <a:avLst/>
            <a:gdLst/>
            <a:ahLst/>
            <a:cxnLst>
              <a:cxn ang="0">
                <a:pos x="602" y="6"/>
              </a:cxn>
              <a:cxn ang="0">
                <a:pos x="594" y="0"/>
              </a:cxn>
              <a:cxn ang="0">
                <a:pos x="0" y="8"/>
              </a:cxn>
              <a:cxn ang="0">
                <a:pos x="602" y="6"/>
              </a:cxn>
            </a:cxnLst>
            <a:rect l="0" t="0" r="r" b="b"/>
            <a:pathLst>
              <a:path w="602" h="8">
                <a:moveTo>
                  <a:pt x="602" y="6"/>
                </a:moveTo>
                <a:lnTo>
                  <a:pt x="594" y="0"/>
                </a:lnTo>
                <a:lnTo>
                  <a:pt x="0" y="8"/>
                </a:lnTo>
                <a:lnTo>
                  <a:pt x="60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5" name="Freeform 154"/>
          <p:cNvSpPr>
            <a:spLocks/>
          </p:cNvSpPr>
          <p:nvPr/>
        </p:nvSpPr>
        <p:spPr bwMode="auto">
          <a:xfrm>
            <a:off x="4549819" y="3036388"/>
            <a:ext cx="95127" cy="485917"/>
          </a:xfrm>
          <a:custGeom>
            <a:avLst/>
            <a:gdLst/>
            <a:ahLst/>
            <a:cxnLst>
              <a:cxn ang="0">
                <a:pos x="74" y="378"/>
              </a:cxn>
              <a:cxn ang="0">
                <a:pos x="2" y="0"/>
              </a:cxn>
              <a:cxn ang="0">
                <a:pos x="0" y="0"/>
              </a:cxn>
              <a:cxn ang="0">
                <a:pos x="74" y="378"/>
              </a:cxn>
            </a:cxnLst>
            <a:rect l="0" t="0" r="r" b="b"/>
            <a:pathLst>
              <a:path w="74" h="378">
                <a:moveTo>
                  <a:pt x="74" y="378"/>
                </a:moveTo>
                <a:lnTo>
                  <a:pt x="2" y="0"/>
                </a:lnTo>
                <a:lnTo>
                  <a:pt x="0" y="0"/>
                </a:lnTo>
                <a:lnTo>
                  <a:pt x="74" y="37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6" name="Freeform 155"/>
          <p:cNvSpPr>
            <a:spLocks/>
          </p:cNvSpPr>
          <p:nvPr/>
        </p:nvSpPr>
        <p:spPr bwMode="auto">
          <a:xfrm>
            <a:off x="2640858" y="2884700"/>
            <a:ext cx="1213508" cy="807291"/>
          </a:xfrm>
          <a:custGeom>
            <a:avLst/>
            <a:gdLst/>
            <a:ahLst/>
            <a:cxnLst>
              <a:cxn ang="0">
                <a:pos x="260" y="62"/>
              </a:cxn>
              <a:cxn ang="0">
                <a:pos x="22" y="0"/>
              </a:cxn>
              <a:cxn ang="0">
                <a:pos x="20" y="4"/>
              </a:cxn>
              <a:cxn ang="0">
                <a:pos x="24" y="4"/>
              </a:cxn>
              <a:cxn ang="0">
                <a:pos x="0" y="148"/>
              </a:cxn>
              <a:cxn ang="0">
                <a:pos x="66" y="306"/>
              </a:cxn>
              <a:cxn ang="0">
                <a:pos x="100" y="326"/>
              </a:cxn>
              <a:cxn ang="0">
                <a:pos x="70" y="456"/>
              </a:cxn>
              <a:cxn ang="0">
                <a:pos x="118" y="444"/>
              </a:cxn>
              <a:cxn ang="0">
                <a:pos x="110" y="514"/>
              </a:cxn>
              <a:cxn ang="0">
                <a:pos x="180" y="618"/>
              </a:cxn>
              <a:cxn ang="0">
                <a:pos x="244" y="610"/>
              </a:cxn>
              <a:cxn ang="0">
                <a:pos x="272" y="604"/>
              </a:cxn>
              <a:cxn ang="0">
                <a:pos x="308" y="594"/>
              </a:cxn>
              <a:cxn ang="0">
                <a:pos x="334" y="628"/>
              </a:cxn>
              <a:cxn ang="0">
                <a:pos x="336" y="620"/>
              </a:cxn>
              <a:cxn ang="0">
                <a:pos x="342" y="558"/>
              </a:cxn>
              <a:cxn ang="0">
                <a:pos x="936" y="596"/>
              </a:cxn>
              <a:cxn ang="0">
                <a:pos x="940" y="144"/>
              </a:cxn>
              <a:cxn ang="0">
                <a:pos x="944" y="146"/>
              </a:cxn>
              <a:cxn ang="0">
                <a:pos x="944" y="140"/>
              </a:cxn>
              <a:cxn ang="0">
                <a:pos x="260" y="62"/>
              </a:cxn>
            </a:cxnLst>
            <a:rect l="0" t="0" r="r" b="b"/>
            <a:pathLst>
              <a:path w="944" h="628">
                <a:moveTo>
                  <a:pt x="260" y="62"/>
                </a:moveTo>
                <a:lnTo>
                  <a:pt x="22" y="0"/>
                </a:lnTo>
                <a:lnTo>
                  <a:pt x="20" y="4"/>
                </a:lnTo>
                <a:lnTo>
                  <a:pt x="24" y="4"/>
                </a:lnTo>
                <a:lnTo>
                  <a:pt x="0" y="148"/>
                </a:lnTo>
                <a:lnTo>
                  <a:pt x="66" y="306"/>
                </a:lnTo>
                <a:lnTo>
                  <a:pt x="100" y="326"/>
                </a:lnTo>
                <a:lnTo>
                  <a:pt x="70" y="456"/>
                </a:lnTo>
                <a:lnTo>
                  <a:pt x="118" y="444"/>
                </a:lnTo>
                <a:lnTo>
                  <a:pt x="110" y="514"/>
                </a:lnTo>
                <a:lnTo>
                  <a:pt x="180" y="618"/>
                </a:lnTo>
                <a:lnTo>
                  <a:pt x="244" y="610"/>
                </a:lnTo>
                <a:lnTo>
                  <a:pt x="272" y="604"/>
                </a:lnTo>
                <a:lnTo>
                  <a:pt x="308" y="594"/>
                </a:lnTo>
                <a:lnTo>
                  <a:pt x="334" y="628"/>
                </a:lnTo>
                <a:lnTo>
                  <a:pt x="336" y="620"/>
                </a:lnTo>
                <a:lnTo>
                  <a:pt x="342" y="558"/>
                </a:lnTo>
                <a:lnTo>
                  <a:pt x="936" y="596"/>
                </a:lnTo>
                <a:lnTo>
                  <a:pt x="940" y="144"/>
                </a:lnTo>
                <a:lnTo>
                  <a:pt x="944" y="146"/>
                </a:lnTo>
                <a:lnTo>
                  <a:pt x="944" y="140"/>
                </a:lnTo>
                <a:lnTo>
                  <a:pt x="260" y="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7" name="Freeform 156"/>
          <p:cNvSpPr>
            <a:spLocks/>
          </p:cNvSpPr>
          <p:nvPr/>
        </p:nvSpPr>
        <p:spPr bwMode="auto">
          <a:xfrm>
            <a:off x="4462405" y="3979942"/>
            <a:ext cx="215963" cy="71988"/>
          </a:xfrm>
          <a:custGeom>
            <a:avLst/>
            <a:gdLst/>
            <a:ahLst/>
            <a:cxnLst>
              <a:cxn ang="0">
                <a:pos x="0" y="0"/>
              </a:cxn>
              <a:cxn ang="0">
                <a:pos x="168" y="56"/>
              </a:cxn>
              <a:cxn ang="0">
                <a:pos x="168" y="54"/>
              </a:cxn>
              <a:cxn ang="0">
                <a:pos x="0" y="0"/>
              </a:cxn>
            </a:cxnLst>
            <a:rect l="0" t="0" r="r" b="b"/>
            <a:pathLst>
              <a:path w="168" h="56">
                <a:moveTo>
                  <a:pt x="0" y="0"/>
                </a:moveTo>
                <a:lnTo>
                  <a:pt x="168" y="56"/>
                </a:lnTo>
                <a:lnTo>
                  <a:pt x="168" y="54"/>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8" name="Freeform 157"/>
          <p:cNvSpPr>
            <a:spLocks/>
          </p:cNvSpPr>
          <p:nvPr/>
        </p:nvSpPr>
        <p:spPr bwMode="auto">
          <a:xfrm>
            <a:off x="3855651" y="3031246"/>
            <a:ext cx="789294" cy="498772"/>
          </a:xfrm>
          <a:custGeom>
            <a:avLst/>
            <a:gdLst/>
            <a:ahLst/>
            <a:cxnLst>
              <a:cxn ang="0">
                <a:pos x="614" y="382"/>
              </a:cxn>
              <a:cxn ang="0">
                <a:pos x="540" y="4"/>
              </a:cxn>
              <a:cxn ang="0">
                <a:pos x="542" y="4"/>
              </a:cxn>
              <a:cxn ang="0">
                <a:pos x="542" y="0"/>
              </a:cxn>
              <a:cxn ang="0">
                <a:pos x="26" y="32"/>
              </a:cxn>
              <a:cxn ang="0">
                <a:pos x="2" y="28"/>
              </a:cxn>
              <a:cxn ang="0">
                <a:pos x="2" y="34"/>
              </a:cxn>
              <a:cxn ang="0">
                <a:pos x="4" y="34"/>
              </a:cxn>
              <a:cxn ang="0">
                <a:pos x="0" y="388"/>
              </a:cxn>
              <a:cxn ang="0">
                <a:pos x="612" y="386"/>
              </a:cxn>
              <a:cxn ang="0">
                <a:pos x="610" y="388"/>
              </a:cxn>
              <a:cxn ang="0">
                <a:pos x="610" y="388"/>
              </a:cxn>
              <a:cxn ang="0">
                <a:pos x="614" y="382"/>
              </a:cxn>
            </a:cxnLst>
            <a:rect l="0" t="0" r="r" b="b"/>
            <a:pathLst>
              <a:path w="614" h="388">
                <a:moveTo>
                  <a:pt x="614" y="382"/>
                </a:moveTo>
                <a:lnTo>
                  <a:pt x="540" y="4"/>
                </a:lnTo>
                <a:lnTo>
                  <a:pt x="542" y="4"/>
                </a:lnTo>
                <a:lnTo>
                  <a:pt x="542" y="0"/>
                </a:lnTo>
                <a:lnTo>
                  <a:pt x="26" y="32"/>
                </a:lnTo>
                <a:lnTo>
                  <a:pt x="2" y="28"/>
                </a:lnTo>
                <a:lnTo>
                  <a:pt x="2" y="34"/>
                </a:lnTo>
                <a:lnTo>
                  <a:pt x="4" y="34"/>
                </a:lnTo>
                <a:lnTo>
                  <a:pt x="0" y="388"/>
                </a:lnTo>
                <a:lnTo>
                  <a:pt x="612" y="386"/>
                </a:lnTo>
                <a:lnTo>
                  <a:pt x="610" y="388"/>
                </a:lnTo>
                <a:lnTo>
                  <a:pt x="610" y="388"/>
                </a:lnTo>
                <a:lnTo>
                  <a:pt x="614" y="3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9" name="Freeform 158"/>
          <p:cNvSpPr>
            <a:spLocks/>
          </p:cNvSpPr>
          <p:nvPr/>
        </p:nvSpPr>
        <p:spPr bwMode="auto">
          <a:xfrm>
            <a:off x="3847938" y="3985084"/>
            <a:ext cx="974406" cy="465349"/>
          </a:xfrm>
          <a:custGeom>
            <a:avLst/>
            <a:gdLst/>
            <a:ahLst/>
            <a:cxnLst>
              <a:cxn ang="0">
                <a:pos x="736" y="292"/>
              </a:cxn>
              <a:cxn ang="0">
                <a:pos x="734" y="292"/>
              </a:cxn>
              <a:cxn ang="0">
                <a:pos x="734" y="290"/>
              </a:cxn>
              <a:cxn ang="0">
                <a:pos x="734" y="290"/>
              </a:cxn>
              <a:cxn ang="0">
                <a:pos x="646" y="52"/>
              </a:cxn>
              <a:cxn ang="0">
                <a:pos x="646" y="52"/>
              </a:cxn>
              <a:cxn ang="0">
                <a:pos x="648" y="58"/>
              </a:cxn>
              <a:cxn ang="0">
                <a:pos x="478" y="0"/>
              </a:cxn>
              <a:cxn ang="0">
                <a:pos x="4" y="2"/>
              </a:cxn>
              <a:cxn ang="0">
                <a:pos x="0" y="264"/>
              </a:cxn>
              <a:cxn ang="0">
                <a:pos x="158" y="268"/>
              </a:cxn>
              <a:cxn ang="0">
                <a:pos x="164" y="362"/>
              </a:cxn>
              <a:cxn ang="0">
                <a:pos x="758" y="354"/>
              </a:cxn>
              <a:cxn ang="0">
                <a:pos x="736" y="292"/>
              </a:cxn>
            </a:cxnLst>
            <a:rect l="0" t="0" r="r" b="b"/>
            <a:pathLst>
              <a:path w="758" h="362">
                <a:moveTo>
                  <a:pt x="736" y="292"/>
                </a:moveTo>
                <a:lnTo>
                  <a:pt x="734" y="292"/>
                </a:lnTo>
                <a:lnTo>
                  <a:pt x="734" y="290"/>
                </a:lnTo>
                <a:lnTo>
                  <a:pt x="734" y="290"/>
                </a:lnTo>
                <a:lnTo>
                  <a:pt x="646" y="52"/>
                </a:lnTo>
                <a:lnTo>
                  <a:pt x="646" y="52"/>
                </a:lnTo>
                <a:lnTo>
                  <a:pt x="648" y="58"/>
                </a:lnTo>
                <a:lnTo>
                  <a:pt x="478" y="0"/>
                </a:lnTo>
                <a:lnTo>
                  <a:pt x="4" y="2"/>
                </a:lnTo>
                <a:lnTo>
                  <a:pt x="0" y="264"/>
                </a:lnTo>
                <a:lnTo>
                  <a:pt x="158" y="268"/>
                </a:lnTo>
                <a:lnTo>
                  <a:pt x="164" y="362"/>
                </a:lnTo>
                <a:lnTo>
                  <a:pt x="758" y="354"/>
                </a:lnTo>
                <a:lnTo>
                  <a:pt x="736" y="29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0" name="Freeform 159"/>
          <p:cNvSpPr>
            <a:spLocks/>
          </p:cNvSpPr>
          <p:nvPr/>
        </p:nvSpPr>
        <p:spPr bwMode="auto">
          <a:xfrm>
            <a:off x="3853080" y="3530018"/>
            <a:ext cx="825288" cy="521911"/>
          </a:xfrm>
          <a:custGeom>
            <a:avLst/>
            <a:gdLst/>
            <a:ahLst/>
            <a:cxnLst>
              <a:cxn ang="0">
                <a:pos x="636" y="390"/>
              </a:cxn>
              <a:cxn ang="0">
                <a:pos x="632" y="252"/>
              </a:cxn>
              <a:cxn ang="0">
                <a:pos x="632" y="252"/>
              </a:cxn>
              <a:cxn ang="0">
                <a:pos x="632" y="250"/>
              </a:cxn>
              <a:cxn ang="0">
                <a:pos x="626" y="64"/>
              </a:cxn>
              <a:cxn ang="0">
                <a:pos x="596" y="26"/>
              </a:cxn>
              <a:cxn ang="0">
                <a:pos x="612" y="0"/>
              </a:cxn>
              <a:cxn ang="0">
                <a:pos x="612" y="0"/>
              </a:cxn>
              <a:cxn ang="0">
                <a:pos x="612" y="2"/>
              </a:cxn>
              <a:cxn ang="0">
                <a:pos x="2" y="4"/>
              </a:cxn>
              <a:cxn ang="0">
                <a:pos x="2" y="104"/>
              </a:cxn>
              <a:cxn ang="0">
                <a:pos x="4" y="104"/>
              </a:cxn>
              <a:cxn ang="0">
                <a:pos x="0" y="352"/>
              </a:cxn>
              <a:cxn ang="0">
                <a:pos x="474" y="350"/>
              </a:cxn>
              <a:cxn ang="0">
                <a:pos x="642" y="404"/>
              </a:cxn>
              <a:cxn ang="0">
                <a:pos x="642" y="406"/>
              </a:cxn>
              <a:cxn ang="0">
                <a:pos x="642" y="406"/>
              </a:cxn>
              <a:cxn ang="0">
                <a:pos x="636" y="390"/>
              </a:cxn>
            </a:cxnLst>
            <a:rect l="0" t="0" r="r" b="b"/>
            <a:pathLst>
              <a:path w="642" h="406">
                <a:moveTo>
                  <a:pt x="636" y="390"/>
                </a:moveTo>
                <a:lnTo>
                  <a:pt x="632" y="252"/>
                </a:lnTo>
                <a:lnTo>
                  <a:pt x="632" y="252"/>
                </a:lnTo>
                <a:lnTo>
                  <a:pt x="632" y="250"/>
                </a:lnTo>
                <a:lnTo>
                  <a:pt x="626" y="64"/>
                </a:lnTo>
                <a:lnTo>
                  <a:pt x="596" y="26"/>
                </a:lnTo>
                <a:lnTo>
                  <a:pt x="612" y="0"/>
                </a:lnTo>
                <a:lnTo>
                  <a:pt x="612" y="0"/>
                </a:lnTo>
                <a:lnTo>
                  <a:pt x="612" y="2"/>
                </a:lnTo>
                <a:lnTo>
                  <a:pt x="2" y="4"/>
                </a:lnTo>
                <a:lnTo>
                  <a:pt x="2" y="104"/>
                </a:lnTo>
                <a:lnTo>
                  <a:pt x="4" y="104"/>
                </a:lnTo>
                <a:lnTo>
                  <a:pt x="0" y="352"/>
                </a:lnTo>
                <a:lnTo>
                  <a:pt x="474" y="350"/>
                </a:lnTo>
                <a:lnTo>
                  <a:pt x="642" y="404"/>
                </a:lnTo>
                <a:lnTo>
                  <a:pt x="642" y="406"/>
                </a:lnTo>
                <a:lnTo>
                  <a:pt x="642" y="406"/>
                </a:lnTo>
                <a:lnTo>
                  <a:pt x="636" y="39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1" name="Freeform 160"/>
          <p:cNvSpPr>
            <a:spLocks/>
          </p:cNvSpPr>
          <p:nvPr/>
        </p:nvSpPr>
        <p:spPr bwMode="auto">
          <a:xfrm>
            <a:off x="4675798" y="3820540"/>
            <a:ext cx="673600" cy="537337"/>
          </a:xfrm>
          <a:custGeom>
            <a:avLst/>
            <a:gdLst/>
            <a:ahLst/>
            <a:cxnLst>
              <a:cxn ang="0">
                <a:pos x="524" y="202"/>
              </a:cxn>
              <a:cxn ang="0">
                <a:pos x="516" y="146"/>
              </a:cxn>
              <a:cxn ang="0">
                <a:pos x="444" y="76"/>
              </a:cxn>
              <a:cxn ang="0">
                <a:pos x="428" y="2"/>
              </a:cxn>
              <a:cxn ang="0">
                <a:pos x="428" y="0"/>
              </a:cxn>
              <a:cxn ang="0">
                <a:pos x="416" y="0"/>
              </a:cxn>
              <a:cxn ang="0">
                <a:pos x="426" y="0"/>
              </a:cxn>
              <a:cxn ang="0">
                <a:pos x="428" y="6"/>
              </a:cxn>
              <a:cxn ang="0">
                <a:pos x="0" y="24"/>
              </a:cxn>
              <a:cxn ang="0">
                <a:pos x="4" y="160"/>
              </a:cxn>
              <a:cxn ang="0">
                <a:pos x="98" y="418"/>
              </a:cxn>
              <a:cxn ang="0">
                <a:pos x="444" y="408"/>
              </a:cxn>
              <a:cxn ang="0">
                <a:pos x="444" y="378"/>
              </a:cxn>
              <a:cxn ang="0">
                <a:pos x="484" y="308"/>
              </a:cxn>
              <a:cxn ang="0">
                <a:pos x="464" y="268"/>
              </a:cxn>
              <a:cxn ang="0">
                <a:pos x="524" y="202"/>
              </a:cxn>
            </a:cxnLst>
            <a:rect l="0" t="0" r="r" b="b"/>
            <a:pathLst>
              <a:path w="524" h="418">
                <a:moveTo>
                  <a:pt x="524" y="202"/>
                </a:moveTo>
                <a:lnTo>
                  <a:pt x="516" y="146"/>
                </a:lnTo>
                <a:lnTo>
                  <a:pt x="444" y="76"/>
                </a:lnTo>
                <a:lnTo>
                  <a:pt x="428" y="2"/>
                </a:lnTo>
                <a:lnTo>
                  <a:pt x="428" y="0"/>
                </a:lnTo>
                <a:lnTo>
                  <a:pt x="416" y="0"/>
                </a:lnTo>
                <a:lnTo>
                  <a:pt x="426" y="0"/>
                </a:lnTo>
                <a:lnTo>
                  <a:pt x="428" y="6"/>
                </a:lnTo>
                <a:lnTo>
                  <a:pt x="0" y="24"/>
                </a:lnTo>
                <a:lnTo>
                  <a:pt x="4" y="160"/>
                </a:lnTo>
                <a:lnTo>
                  <a:pt x="98" y="418"/>
                </a:lnTo>
                <a:lnTo>
                  <a:pt x="444" y="408"/>
                </a:lnTo>
                <a:lnTo>
                  <a:pt x="444" y="378"/>
                </a:lnTo>
                <a:lnTo>
                  <a:pt x="484" y="308"/>
                </a:lnTo>
                <a:lnTo>
                  <a:pt x="464" y="268"/>
                </a:lnTo>
                <a:lnTo>
                  <a:pt x="524" y="20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2" name="Freeform 161"/>
          <p:cNvSpPr>
            <a:spLocks/>
          </p:cNvSpPr>
          <p:nvPr/>
        </p:nvSpPr>
        <p:spPr bwMode="auto">
          <a:xfrm>
            <a:off x="4552390" y="3020962"/>
            <a:ext cx="753300" cy="820146"/>
          </a:xfrm>
          <a:custGeom>
            <a:avLst/>
            <a:gdLst/>
            <a:ahLst/>
            <a:cxnLst>
              <a:cxn ang="0">
                <a:pos x="514" y="566"/>
              </a:cxn>
              <a:cxn ang="0">
                <a:pos x="376" y="482"/>
              </a:cxn>
              <a:cxn ang="0">
                <a:pos x="346" y="344"/>
              </a:cxn>
              <a:cxn ang="0">
                <a:pos x="386" y="302"/>
              </a:cxn>
              <a:cxn ang="0">
                <a:pos x="424" y="214"/>
              </a:cxn>
              <a:cxn ang="0">
                <a:pos x="418" y="216"/>
              </a:cxn>
              <a:cxn ang="0">
                <a:pos x="506" y="108"/>
              </a:cxn>
              <a:cxn ang="0">
                <a:pos x="586" y="54"/>
              </a:cxn>
              <a:cxn ang="0">
                <a:pos x="406" y="54"/>
              </a:cxn>
              <a:cxn ang="0">
                <a:pos x="158" y="0"/>
              </a:cxn>
              <a:cxn ang="0">
                <a:pos x="0" y="8"/>
              </a:cxn>
              <a:cxn ang="0">
                <a:pos x="0" y="12"/>
              </a:cxn>
              <a:cxn ang="0">
                <a:pos x="4" y="14"/>
              </a:cxn>
              <a:cxn ang="0">
                <a:pos x="78" y="390"/>
              </a:cxn>
              <a:cxn ang="0">
                <a:pos x="60" y="422"/>
              </a:cxn>
              <a:cxn ang="0">
                <a:pos x="90" y="460"/>
              </a:cxn>
              <a:cxn ang="0">
                <a:pos x="96" y="638"/>
              </a:cxn>
              <a:cxn ang="0">
                <a:pos x="512" y="622"/>
              </a:cxn>
              <a:cxn ang="0">
                <a:pos x="524" y="622"/>
              </a:cxn>
              <a:cxn ang="0">
                <a:pos x="514" y="566"/>
              </a:cxn>
            </a:cxnLst>
            <a:rect l="0" t="0" r="r" b="b"/>
            <a:pathLst>
              <a:path w="586" h="638">
                <a:moveTo>
                  <a:pt x="514" y="566"/>
                </a:moveTo>
                <a:lnTo>
                  <a:pt x="376" y="482"/>
                </a:lnTo>
                <a:lnTo>
                  <a:pt x="346" y="344"/>
                </a:lnTo>
                <a:lnTo>
                  <a:pt x="386" y="302"/>
                </a:lnTo>
                <a:lnTo>
                  <a:pt x="424" y="214"/>
                </a:lnTo>
                <a:lnTo>
                  <a:pt x="418" y="216"/>
                </a:lnTo>
                <a:lnTo>
                  <a:pt x="506" y="108"/>
                </a:lnTo>
                <a:lnTo>
                  <a:pt x="586" y="54"/>
                </a:lnTo>
                <a:lnTo>
                  <a:pt x="406" y="54"/>
                </a:lnTo>
                <a:lnTo>
                  <a:pt x="158" y="0"/>
                </a:lnTo>
                <a:lnTo>
                  <a:pt x="0" y="8"/>
                </a:lnTo>
                <a:lnTo>
                  <a:pt x="0" y="12"/>
                </a:lnTo>
                <a:lnTo>
                  <a:pt x="4" y="14"/>
                </a:lnTo>
                <a:lnTo>
                  <a:pt x="78" y="390"/>
                </a:lnTo>
                <a:lnTo>
                  <a:pt x="60" y="422"/>
                </a:lnTo>
                <a:lnTo>
                  <a:pt x="90" y="460"/>
                </a:lnTo>
                <a:lnTo>
                  <a:pt x="96" y="638"/>
                </a:lnTo>
                <a:lnTo>
                  <a:pt x="512" y="622"/>
                </a:lnTo>
                <a:lnTo>
                  <a:pt x="524" y="622"/>
                </a:lnTo>
                <a:lnTo>
                  <a:pt x="514" y="5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3" name="Freeform 162"/>
          <p:cNvSpPr>
            <a:spLocks/>
          </p:cNvSpPr>
          <p:nvPr/>
        </p:nvSpPr>
        <p:spPr bwMode="auto">
          <a:xfrm>
            <a:off x="5413672" y="4524992"/>
            <a:ext cx="105411" cy="177398"/>
          </a:xfrm>
          <a:custGeom>
            <a:avLst/>
            <a:gdLst/>
            <a:ahLst/>
            <a:cxnLst>
              <a:cxn ang="0">
                <a:pos x="4" y="84"/>
              </a:cxn>
              <a:cxn ang="0">
                <a:pos x="4" y="0"/>
              </a:cxn>
              <a:cxn ang="0">
                <a:pos x="0" y="84"/>
              </a:cxn>
              <a:cxn ang="0">
                <a:pos x="82" y="138"/>
              </a:cxn>
              <a:cxn ang="0">
                <a:pos x="4" y="84"/>
              </a:cxn>
            </a:cxnLst>
            <a:rect l="0" t="0" r="r" b="b"/>
            <a:pathLst>
              <a:path w="82" h="138">
                <a:moveTo>
                  <a:pt x="4" y="84"/>
                </a:moveTo>
                <a:lnTo>
                  <a:pt x="4" y="0"/>
                </a:lnTo>
                <a:lnTo>
                  <a:pt x="0" y="84"/>
                </a:lnTo>
                <a:lnTo>
                  <a:pt x="82" y="138"/>
                </a:lnTo>
                <a:lnTo>
                  <a:pt x="4" y="8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4" name="Freeform 163"/>
          <p:cNvSpPr>
            <a:spLocks/>
          </p:cNvSpPr>
          <p:nvPr/>
        </p:nvSpPr>
        <p:spPr bwMode="auto">
          <a:xfrm>
            <a:off x="5413672" y="4625261"/>
            <a:ext cx="300806" cy="187682"/>
          </a:xfrm>
          <a:custGeom>
            <a:avLst/>
            <a:gdLst/>
            <a:ahLst/>
            <a:cxnLst>
              <a:cxn ang="0">
                <a:pos x="110" y="146"/>
              </a:cxn>
              <a:cxn ang="0">
                <a:pos x="132" y="102"/>
              </a:cxn>
              <a:cxn ang="0">
                <a:pos x="182" y="128"/>
              </a:cxn>
              <a:cxn ang="0">
                <a:pos x="224" y="72"/>
              </a:cxn>
              <a:cxn ang="0">
                <a:pos x="234" y="0"/>
              </a:cxn>
              <a:cxn ang="0">
                <a:pos x="222" y="72"/>
              </a:cxn>
              <a:cxn ang="0">
                <a:pos x="182" y="124"/>
              </a:cxn>
              <a:cxn ang="0">
                <a:pos x="132" y="96"/>
              </a:cxn>
              <a:cxn ang="0">
                <a:pos x="110" y="138"/>
              </a:cxn>
              <a:cxn ang="0">
                <a:pos x="82" y="60"/>
              </a:cxn>
              <a:cxn ang="0">
                <a:pos x="0" y="6"/>
              </a:cxn>
              <a:cxn ang="0">
                <a:pos x="80" y="64"/>
              </a:cxn>
              <a:cxn ang="0">
                <a:pos x="110" y="146"/>
              </a:cxn>
            </a:cxnLst>
            <a:rect l="0" t="0" r="r" b="b"/>
            <a:pathLst>
              <a:path w="234" h="146">
                <a:moveTo>
                  <a:pt x="110" y="146"/>
                </a:moveTo>
                <a:lnTo>
                  <a:pt x="132" y="102"/>
                </a:lnTo>
                <a:lnTo>
                  <a:pt x="182" y="128"/>
                </a:lnTo>
                <a:lnTo>
                  <a:pt x="224" y="72"/>
                </a:lnTo>
                <a:lnTo>
                  <a:pt x="234" y="0"/>
                </a:lnTo>
                <a:lnTo>
                  <a:pt x="222" y="72"/>
                </a:lnTo>
                <a:lnTo>
                  <a:pt x="182" y="124"/>
                </a:lnTo>
                <a:lnTo>
                  <a:pt x="132" y="96"/>
                </a:lnTo>
                <a:lnTo>
                  <a:pt x="110" y="138"/>
                </a:lnTo>
                <a:lnTo>
                  <a:pt x="82" y="60"/>
                </a:lnTo>
                <a:lnTo>
                  <a:pt x="0" y="6"/>
                </a:lnTo>
                <a:lnTo>
                  <a:pt x="80" y="64"/>
                </a:lnTo>
                <a:lnTo>
                  <a:pt x="110" y="14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5" name="Freeform 164"/>
          <p:cNvSpPr>
            <a:spLocks/>
          </p:cNvSpPr>
          <p:nvPr/>
        </p:nvSpPr>
        <p:spPr bwMode="auto">
          <a:xfrm>
            <a:off x="5699052" y="4506995"/>
            <a:ext cx="35994" cy="210821"/>
          </a:xfrm>
          <a:custGeom>
            <a:avLst/>
            <a:gdLst/>
            <a:ahLst/>
            <a:cxnLst>
              <a:cxn ang="0">
                <a:pos x="0" y="164"/>
              </a:cxn>
              <a:cxn ang="0">
                <a:pos x="12" y="92"/>
              </a:cxn>
              <a:cxn ang="0">
                <a:pos x="14" y="82"/>
              </a:cxn>
              <a:cxn ang="0">
                <a:pos x="16" y="72"/>
              </a:cxn>
              <a:cxn ang="0">
                <a:pos x="28" y="0"/>
              </a:cxn>
              <a:cxn ang="0">
                <a:pos x="8" y="82"/>
              </a:cxn>
              <a:cxn ang="0">
                <a:pos x="0" y="164"/>
              </a:cxn>
            </a:cxnLst>
            <a:rect l="0" t="0" r="r" b="b"/>
            <a:pathLst>
              <a:path w="28" h="164">
                <a:moveTo>
                  <a:pt x="0" y="164"/>
                </a:moveTo>
                <a:lnTo>
                  <a:pt x="12" y="92"/>
                </a:lnTo>
                <a:lnTo>
                  <a:pt x="14" y="82"/>
                </a:lnTo>
                <a:lnTo>
                  <a:pt x="16" y="72"/>
                </a:lnTo>
                <a:lnTo>
                  <a:pt x="28" y="0"/>
                </a:lnTo>
                <a:lnTo>
                  <a:pt x="8" y="82"/>
                </a:lnTo>
                <a:lnTo>
                  <a:pt x="0" y="16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6" name="Freeform 165"/>
          <p:cNvSpPr>
            <a:spLocks/>
          </p:cNvSpPr>
          <p:nvPr/>
        </p:nvSpPr>
        <p:spPr bwMode="auto">
          <a:xfrm>
            <a:off x="5714478" y="4599551"/>
            <a:ext cx="5142" cy="25710"/>
          </a:xfrm>
          <a:custGeom>
            <a:avLst/>
            <a:gdLst/>
            <a:ahLst/>
            <a:cxnLst>
              <a:cxn ang="0">
                <a:pos x="0" y="20"/>
              </a:cxn>
              <a:cxn ang="0">
                <a:pos x="4" y="0"/>
              </a:cxn>
              <a:cxn ang="0">
                <a:pos x="2" y="10"/>
              </a:cxn>
              <a:cxn ang="0">
                <a:pos x="0" y="20"/>
              </a:cxn>
            </a:cxnLst>
            <a:rect l="0" t="0" r="r" b="b"/>
            <a:pathLst>
              <a:path w="4" h="20">
                <a:moveTo>
                  <a:pt x="0" y="20"/>
                </a:moveTo>
                <a:lnTo>
                  <a:pt x="4" y="0"/>
                </a:lnTo>
                <a:lnTo>
                  <a:pt x="2" y="10"/>
                </a:lnTo>
                <a:lnTo>
                  <a:pt x="0" y="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7" name="Freeform 166"/>
          <p:cNvSpPr>
            <a:spLocks/>
          </p:cNvSpPr>
          <p:nvPr/>
        </p:nvSpPr>
        <p:spPr bwMode="auto">
          <a:xfrm>
            <a:off x="5776182" y="4573841"/>
            <a:ext cx="133692" cy="77130"/>
          </a:xfrm>
          <a:custGeom>
            <a:avLst/>
            <a:gdLst/>
            <a:ahLst/>
            <a:cxnLst>
              <a:cxn ang="0">
                <a:pos x="24" y="54"/>
              </a:cxn>
              <a:cxn ang="0">
                <a:pos x="0" y="40"/>
              </a:cxn>
              <a:cxn ang="0">
                <a:pos x="24" y="60"/>
              </a:cxn>
              <a:cxn ang="0">
                <a:pos x="104" y="0"/>
              </a:cxn>
              <a:cxn ang="0">
                <a:pos x="24" y="54"/>
              </a:cxn>
            </a:cxnLst>
            <a:rect l="0" t="0" r="r" b="b"/>
            <a:pathLst>
              <a:path w="104" h="60">
                <a:moveTo>
                  <a:pt x="24" y="54"/>
                </a:moveTo>
                <a:lnTo>
                  <a:pt x="0" y="40"/>
                </a:lnTo>
                <a:lnTo>
                  <a:pt x="24" y="60"/>
                </a:lnTo>
                <a:lnTo>
                  <a:pt x="104" y="0"/>
                </a:lnTo>
                <a:lnTo>
                  <a:pt x="24" y="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8" name="Freeform 167"/>
          <p:cNvSpPr>
            <a:spLocks/>
          </p:cNvSpPr>
          <p:nvPr/>
        </p:nvSpPr>
        <p:spPr bwMode="auto">
          <a:xfrm>
            <a:off x="5945867" y="4401584"/>
            <a:ext cx="113124" cy="190253"/>
          </a:xfrm>
          <a:custGeom>
            <a:avLst/>
            <a:gdLst/>
            <a:ahLst/>
            <a:cxnLst>
              <a:cxn ang="0">
                <a:pos x="0" y="148"/>
              </a:cxn>
              <a:cxn ang="0">
                <a:pos x="52" y="42"/>
              </a:cxn>
              <a:cxn ang="0">
                <a:pos x="88" y="0"/>
              </a:cxn>
              <a:cxn ang="0">
                <a:pos x="50" y="40"/>
              </a:cxn>
              <a:cxn ang="0">
                <a:pos x="0" y="148"/>
              </a:cxn>
            </a:cxnLst>
            <a:rect l="0" t="0" r="r" b="b"/>
            <a:pathLst>
              <a:path w="88" h="148">
                <a:moveTo>
                  <a:pt x="0" y="148"/>
                </a:moveTo>
                <a:lnTo>
                  <a:pt x="52" y="42"/>
                </a:lnTo>
                <a:lnTo>
                  <a:pt x="88" y="0"/>
                </a:lnTo>
                <a:lnTo>
                  <a:pt x="50" y="40"/>
                </a:lnTo>
                <a:lnTo>
                  <a:pt x="0" y="14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9" name="Freeform 168"/>
          <p:cNvSpPr>
            <a:spLocks/>
          </p:cNvSpPr>
          <p:nvPr/>
        </p:nvSpPr>
        <p:spPr bwMode="auto">
          <a:xfrm>
            <a:off x="5706765" y="4625261"/>
            <a:ext cx="100269" cy="61704"/>
          </a:xfrm>
          <a:custGeom>
            <a:avLst/>
            <a:gdLst/>
            <a:ahLst/>
            <a:cxnLst>
              <a:cxn ang="0">
                <a:pos x="0" y="44"/>
              </a:cxn>
              <a:cxn ang="0">
                <a:pos x="0" y="48"/>
              </a:cxn>
              <a:cxn ang="0">
                <a:pos x="54" y="4"/>
              </a:cxn>
              <a:cxn ang="0">
                <a:pos x="78" y="20"/>
              </a:cxn>
              <a:cxn ang="0">
                <a:pos x="54" y="0"/>
              </a:cxn>
              <a:cxn ang="0">
                <a:pos x="0" y="44"/>
              </a:cxn>
            </a:cxnLst>
            <a:rect l="0" t="0" r="r" b="b"/>
            <a:pathLst>
              <a:path w="78" h="48">
                <a:moveTo>
                  <a:pt x="0" y="44"/>
                </a:moveTo>
                <a:lnTo>
                  <a:pt x="0" y="48"/>
                </a:lnTo>
                <a:lnTo>
                  <a:pt x="54" y="4"/>
                </a:lnTo>
                <a:lnTo>
                  <a:pt x="78" y="20"/>
                </a:lnTo>
                <a:lnTo>
                  <a:pt x="54" y="0"/>
                </a:lnTo>
                <a:lnTo>
                  <a:pt x="0" y="4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0" name="Freeform 169"/>
          <p:cNvSpPr>
            <a:spLocks/>
          </p:cNvSpPr>
          <p:nvPr/>
        </p:nvSpPr>
        <p:spPr bwMode="auto">
          <a:xfrm>
            <a:off x="5807034" y="4455575"/>
            <a:ext cx="205679" cy="195395"/>
          </a:xfrm>
          <a:custGeom>
            <a:avLst/>
            <a:gdLst/>
            <a:ahLst/>
            <a:cxnLst>
              <a:cxn ang="0">
                <a:pos x="80" y="92"/>
              </a:cxn>
              <a:cxn ang="0">
                <a:pos x="0" y="152"/>
              </a:cxn>
              <a:cxn ang="0">
                <a:pos x="80" y="96"/>
              </a:cxn>
              <a:cxn ang="0">
                <a:pos x="110" y="110"/>
              </a:cxn>
              <a:cxn ang="0">
                <a:pos x="160" y="0"/>
              </a:cxn>
              <a:cxn ang="0">
                <a:pos x="108" y="106"/>
              </a:cxn>
              <a:cxn ang="0">
                <a:pos x="80" y="92"/>
              </a:cxn>
            </a:cxnLst>
            <a:rect l="0" t="0" r="r" b="b"/>
            <a:pathLst>
              <a:path w="160" h="152">
                <a:moveTo>
                  <a:pt x="80" y="92"/>
                </a:moveTo>
                <a:lnTo>
                  <a:pt x="0" y="152"/>
                </a:lnTo>
                <a:lnTo>
                  <a:pt x="80" y="96"/>
                </a:lnTo>
                <a:lnTo>
                  <a:pt x="110" y="110"/>
                </a:lnTo>
                <a:lnTo>
                  <a:pt x="160" y="0"/>
                </a:lnTo>
                <a:lnTo>
                  <a:pt x="108" y="106"/>
                </a:lnTo>
                <a:lnTo>
                  <a:pt x="80" y="9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1" name="Freeform 170"/>
          <p:cNvSpPr>
            <a:spLocks/>
          </p:cNvSpPr>
          <p:nvPr/>
        </p:nvSpPr>
        <p:spPr bwMode="auto">
          <a:xfrm>
            <a:off x="6053849" y="4383588"/>
            <a:ext cx="5142" cy="17997"/>
          </a:xfrm>
          <a:custGeom>
            <a:avLst/>
            <a:gdLst/>
            <a:ahLst/>
            <a:cxnLst>
              <a:cxn ang="0">
                <a:pos x="0" y="2"/>
              </a:cxn>
              <a:cxn ang="0">
                <a:pos x="4" y="14"/>
              </a:cxn>
              <a:cxn ang="0">
                <a:pos x="0" y="0"/>
              </a:cxn>
              <a:cxn ang="0">
                <a:pos x="0" y="2"/>
              </a:cxn>
              <a:cxn ang="0">
                <a:pos x="0" y="2"/>
              </a:cxn>
            </a:cxnLst>
            <a:rect l="0" t="0" r="r" b="b"/>
            <a:pathLst>
              <a:path w="4" h="14">
                <a:moveTo>
                  <a:pt x="0" y="2"/>
                </a:moveTo>
                <a:lnTo>
                  <a:pt x="4" y="14"/>
                </a:lnTo>
                <a:lnTo>
                  <a:pt x="0" y="0"/>
                </a:lnTo>
                <a:lnTo>
                  <a:pt x="0" y="2"/>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2" name="Freeform 171"/>
          <p:cNvSpPr>
            <a:spLocks/>
          </p:cNvSpPr>
          <p:nvPr/>
        </p:nvSpPr>
        <p:spPr bwMode="auto">
          <a:xfrm>
            <a:off x="5688768" y="4003081"/>
            <a:ext cx="370223" cy="673600"/>
          </a:xfrm>
          <a:custGeom>
            <a:avLst/>
            <a:gdLst/>
            <a:ahLst/>
            <a:cxnLst>
              <a:cxn ang="0">
                <a:pos x="92" y="498"/>
              </a:cxn>
              <a:cxn ang="0">
                <a:pos x="172" y="444"/>
              </a:cxn>
              <a:cxn ang="0">
                <a:pos x="200" y="458"/>
              </a:cxn>
              <a:cxn ang="0">
                <a:pos x="250" y="350"/>
              </a:cxn>
              <a:cxn ang="0">
                <a:pos x="288" y="310"/>
              </a:cxn>
              <a:cxn ang="0">
                <a:pos x="284" y="298"/>
              </a:cxn>
              <a:cxn ang="0">
                <a:pos x="284" y="298"/>
              </a:cxn>
              <a:cxn ang="0">
                <a:pos x="284" y="296"/>
              </a:cxn>
              <a:cxn ang="0">
                <a:pos x="216" y="0"/>
              </a:cxn>
              <a:cxn ang="0">
                <a:pos x="26" y="6"/>
              </a:cxn>
              <a:cxn ang="0">
                <a:pos x="0" y="28"/>
              </a:cxn>
              <a:cxn ang="0">
                <a:pos x="38" y="392"/>
              </a:cxn>
              <a:cxn ang="0">
                <a:pos x="24" y="464"/>
              </a:cxn>
              <a:cxn ang="0">
                <a:pos x="20" y="484"/>
              </a:cxn>
              <a:cxn ang="0">
                <a:pos x="14" y="524"/>
              </a:cxn>
              <a:cxn ang="0">
                <a:pos x="68" y="484"/>
              </a:cxn>
              <a:cxn ang="0">
                <a:pos x="92" y="498"/>
              </a:cxn>
            </a:cxnLst>
            <a:rect l="0" t="0" r="r" b="b"/>
            <a:pathLst>
              <a:path w="288" h="524">
                <a:moveTo>
                  <a:pt x="92" y="498"/>
                </a:moveTo>
                <a:lnTo>
                  <a:pt x="172" y="444"/>
                </a:lnTo>
                <a:lnTo>
                  <a:pt x="200" y="458"/>
                </a:lnTo>
                <a:lnTo>
                  <a:pt x="250" y="350"/>
                </a:lnTo>
                <a:lnTo>
                  <a:pt x="288" y="310"/>
                </a:lnTo>
                <a:lnTo>
                  <a:pt x="284" y="298"/>
                </a:lnTo>
                <a:lnTo>
                  <a:pt x="284" y="298"/>
                </a:lnTo>
                <a:lnTo>
                  <a:pt x="284" y="296"/>
                </a:lnTo>
                <a:lnTo>
                  <a:pt x="216" y="0"/>
                </a:lnTo>
                <a:lnTo>
                  <a:pt x="26" y="6"/>
                </a:lnTo>
                <a:lnTo>
                  <a:pt x="0" y="28"/>
                </a:lnTo>
                <a:lnTo>
                  <a:pt x="38" y="392"/>
                </a:lnTo>
                <a:lnTo>
                  <a:pt x="24" y="464"/>
                </a:lnTo>
                <a:lnTo>
                  <a:pt x="20" y="484"/>
                </a:lnTo>
                <a:lnTo>
                  <a:pt x="14" y="524"/>
                </a:lnTo>
                <a:lnTo>
                  <a:pt x="68" y="484"/>
                </a:lnTo>
                <a:lnTo>
                  <a:pt x="92" y="49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3" name="Freeform 172"/>
          <p:cNvSpPr>
            <a:spLocks/>
          </p:cNvSpPr>
          <p:nvPr/>
        </p:nvSpPr>
        <p:spPr bwMode="auto">
          <a:xfrm>
            <a:off x="5778753" y="5106036"/>
            <a:ext cx="41136" cy="449923"/>
          </a:xfrm>
          <a:custGeom>
            <a:avLst/>
            <a:gdLst/>
            <a:ahLst/>
            <a:cxnLst>
              <a:cxn ang="0">
                <a:pos x="0" y="0"/>
              </a:cxn>
              <a:cxn ang="0">
                <a:pos x="32" y="350"/>
              </a:cxn>
              <a:cxn ang="0">
                <a:pos x="8" y="68"/>
              </a:cxn>
              <a:cxn ang="0">
                <a:pos x="2" y="0"/>
              </a:cxn>
              <a:cxn ang="0">
                <a:pos x="0" y="0"/>
              </a:cxn>
            </a:cxnLst>
            <a:rect l="0" t="0" r="r" b="b"/>
            <a:pathLst>
              <a:path w="32" h="350">
                <a:moveTo>
                  <a:pt x="0" y="0"/>
                </a:moveTo>
                <a:lnTo>
                  <a:pt x="32" y="350"/>
                </a:lnTo>
                <a:lnTo>
                  <a:pt x="8" y="68"/>
                </a:lnTo>
                <a:lnTo>
                  <a:pt x="2"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4" name="Freeform 173"/>
          <p:cNvSpPr>
            <a:spLocks/>
          </p:cNvSpPr>
          <p:nvPr/>
        </p:nvSpPr>
        <p:spPr bwMode="auto">
          <a:xfrm>
            <a:off x="5421385" y="5103465"/>
            <a:ext cx="421643" cy="753300"/>
          </a:xfrm>
          <a:custGeom>
            <a:avLst/>
            <a:gdLst/>
            <a:ahLst/>
            <a:cxnLst>
              <a:cxn ang="0">
                <a:pos x="278" y="0"/>
              </a:cxn>
              <a:cxn ang="0">
                <a:pos x="74" y="22"/>
              </a:cxn>
              <a:cxn ang="0">
                <a:pos x="0" y="240"/>
              </a:cxn>
              <a:cxn ang="0">
                <a:pos x="38" y="372"/>
              </a:cxn>
              <a:cxn ang="0">
                <a:pos x="6" y="522"/>
              </a:cxn>
              <a:cxn ang="0">
                <a:pos x="178" y="508"/>
              </a:cxn>
              <a:cxn ang="0">
                <a:pos x="216" y="586"/>
              </a:cxn>
              <a:cxn ang="0">
                <a:pos x="298" y="560"/>
              </a:cxn>
              <a:cxn ang="0">
                <a:pos x="328" y="560"/>
              </a:cxn>
              <a:cxn ang="0">
                <a:pos x="310" y="352"/>
              </a:cxn>
              <a:cxn ang="0">
                <a:pos x="278" y="2"/>
              </a:cxn>
              <a:cxn ang="0">
                <a:pos x="280" y="2"/>
              </a:cxn>
              <a:cxn ang="0">
                <a:pos x="286" y="70"/>
              </a:cxn>
              <a:cxn ang="0">
                <a:pos x="280" y="0"/>
              </a:cxn>
              <a:cxn ang="0">
                <a:pos x="278" y="0"/>
              </a:cxn>
            </a:cxnLst>
            <a:rect l="0" t="0" r="r" b="b"/>
            <a:pathLst>
              <a:path w="328" h="586">
                <a:moveTo>
                  <a:pt x="278" y="0"/>
                </a:moveTo>
                <a:lnTo>
                  <a:pt x="74" y="22"/>
                </a:lnTo>
                <a:lnTo>
                  <a:pt x="0" y="240"/>
                </a:lnTo>
                <a:lnTo>
                  <a:pt x="38" y="372"/>
                </a:lnTo>
                <a:lnTo>
                  <a:pt x="6" y="522"/>
                </a:lnTo>
                <a:lnTo>
                  <a:pt x="178" y="508"/>
                </a:lnTo>
                <a:lnTo>
                  <a:pt x="216" y="586"/>
                </a:lnTo>
                <a:lnTo>
                  <a:pt x="298" y="560"/>
                </a:lnTo>
                <a:lnTo>
                  <a:pt x="328" y="560"/>
                </a:lnTo>
                <a:lnTo>
                  <a:pt x="310" y="352"/>
                </a:lnTo>
                <a:lnTo>
                  <a:pt x="278" y="2"/>
                </a:lnTo>
                <a:lnTo>
                  <a:pt x="280" y="2"/>
                </a:lnTo>
                <a:lnTo>
                  <a:pt x="286" y="70"/>
                </a:lnTo>
                <a:lnTo>
                  <a:pt x="280" y="0"/>
                </a:lnTo>
                <a:lnTo>
                  <a:pt x="27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5" name="Freeform 174"/>
          <p:cNvSpPr>
            <a:spLocks/>
          </p:cNvSpPr>
          <p:nvPr/>
        </p:nvSpPr>
        <p:spPr bwMode="auto">
          <a:xfrm>
            <a:off x="5819889" y="5555959"/>
            <a:ext cx="25710" cy="267383"/>
          </a:xfrm>
          <a:custGeom>
            <a:avLst/>
            <a:gdLst/>
            <a:ahLst/>
            <a:cxnLst>
              <a:cxn ang="0">
                <a:pos x="20" y="208"/>
              </a:cxn>
              <a:cxn ang="0">
                <a:pos x="0" y="0"/>
              </a:cxn>
              <a:cxn ang="0">
                <a:pos x="18" y="208"/>
              </a:cxn>
              <a:cxn ang="0">
                <a:pos x="20" y="208"/>
              </a:cxn>
            </a:cxnLst>
            <a:rect l="0" t="0" r="r" b="b"/>
            <a:pathLst>
              <a:path w="20" h="208">
                <a:moveTo>
                  <a:pt x="20" y="208"/>
                </a:moveTo>
                <a:lnTo>
                  <a:pt x="0" y="0"/>
                </a:lnTo>
                <a:lnTo>
                  <a:pt x="18" y="208"/>
                </a:lnTo>
                <a:lnTo>
                  <a:pt x="20" y="20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6" name="Freeform 175"/>
          <p:cNvSpPr>
            <a:spLocks/>
          </p:cNvSpPr>
          <p:nvPr/>
        </p:nvSpPr>
        <p:spPr bwMode="auto">
          <a:xfrm>
            <a:off x="5781324" y="5057187"/>
            <a:ext cx="473062" cy="766155"/>
          </a:xfrm>
          <a:custGeom>
            <a:avLst/>
            <a:gdLst/>
            <a:ahLst/>
            <a:cxnLst>
              <a:cxn ang="0">
                <a:pos x="368" y="466"/>
              </a:cxn>
              <a:cxn ang="0">
                <a:pos x="350" y="330"/>
              </a:cxn>
              <a:cxn ang="0">
                <a:pos x="226" y="0"/>
              </a:cxn>
              <a:cxn ang="0">
                <a:pos x="0" y="36"/>
              </a:cxn>
              <a:cxn ang="0">
                <a:pos x="6" y="106"/>
              </a:cxn>
              <a:cxn ang="0">
                <a:pos x="52" y="596"/>
              </a:cxn>
              <a:cxn ang="0">
                <a:pos x="96" y="596"/>
              </a:cxn>
              <a:cxn ang="0">
                <a:pos x="134" y="580"/>
              </a:cxn>
              <a:cxn ang="0">
                <a:pos x="90" y="490"/>
              </a:cxn>
              <a:cxn ang="0">
                <a:pos x="368" y="466"/>
              </a:cxn>
            </a:cxnLst>
            <a:rect l="0" t="0" r="r" b="b"/>
            <a:pathLst>
              <a:path w="368" h="596">
                <a:moveTo>
                  <a:pt x="368" y="466"/>
                </a:moveTo>
                <a:lnTo>
                  <a:pt x="350" y="330"/>
                </a:lnTo>
                <a:lnTo>
                  <a:pt x="226" y="0"/>
                </a:lnTo>
                <a:lnTo>
                  <a:pt x="0" y="36"/>
                </a:lnTo>
                <a:lnTo>
                  <a:pt x="6" y="106"/>
                </a:lnTo>
                <a:lnTo>
                  <a:pt x="52" y="596"/>
                </a:lnTo>
                <a:lnTo>
                  <a:pt x="96" y="596"/>
                </a:lnTo>
                <a:lnTo>
                  <a:pt x="134" y="580"/>
                </a:lnTo>
                <a:lnTo>
                  <a:pt x="90" y="490"/>
                </a:lnTo>
                <a:lnTo>
                  <a:pt x="368" y="4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7" name="Freeform 176"/>
          <p:cNvSpPr>
            <a:spLocks/>
          </p:cNvSpPr>
          <p:nvPr/>
        </p:nvSpPr>
        <p:spPr bwMode="auto">
          <a:xfrm>
            <a:off x="6377794" y="5044332"/>
            <a:ext cx="69417" cy="48849"/>
          </a:xfrm>
          <a:custGeom>
            <a:avLst/>
            <a:gdLst/>
            <a:ahLst/>
            <a:cxnLst>
              <a:cxn ang="0">
                <a:pos x="0" y="6"/>
              </a:cxn>
              <a:cxn ang="0">
                <a:pos x="52" y="4"/>
              </a:cxn>
              <a:cxn ang="0">
                <a:pos x="52" y="38"/>
              </a:cxn>
              <a:cxn ang="0">
                <a:pos x="54" y="0"/>
              </a:cxn>
              <a:cxn ang="0">
                <a:pos x="0" y="6"/>
              </a:cxn>
            </a:cxnLst>
            <a:rect l="0" t="0" r="r" b="b"/>
            <a:pathLst>
              <a:path w="54" h="38">
                <a:moveTo>
                  <a:pt x="0" y="6"/>
                </a:moveTo>
                <a:lnTo>
                  <a:pt x="52" y="4"/>
                </a:lnTo>
                <a:lnTo>
                  <a:pt x="52" y="38"/>
                </a:lnTo>
                <a:lnTo>
                  <a:pt x="54" y="0"/>
                </a:lnTo>
                <a:lnTo>
                  <a:pt x="0"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8" name="Freeform 177"/>
          <p:cNvSpPr>
            <a:spLocks/>
          </p:cNvSpPr>
          <p:nvPr/>
        </p:nvSpPr>
        <p:spPr bwMode="auto">
          <a:xfrm>
            <a:off x="6377794" y="4998054"/>
            <a:ext cx="69417" cy="53991"/>
          </a:xfrm>
          <a:custGeom>
            <a:avLst/>
            <a:gdLst/>
            <a:ahLst/>
            <a:cxnLst>
              <a:cxn ang="0">
                <a:pos x="6" y="40"/>
              </a:cxn>
              <a:cxn ang="0">
                <a:pos x="22" y="0"/>
              </a:cxn>
              <a:cxn ang="0">
                <a:pos x="0" y="42"/>
              </a:cxn>
              <a:cxn ang="0">
                <a:pos x="54" y="36"/>
              </a:cxn>
              <a:cxn ang="0">
                <a:pos x="6" y="40"/>
              </a:cxn>
            </a:cxnLst>
            <a:rect l="0" t="0" r="r" b="b"/>
            <a:pathLst>
              <a:path w="54" h="42">
                <a:moveTo>
                  <a:pt x="6" y="40"/>
                </a:moveTo>
                <a:lnTo>
                  <a:pt x="22" y="0"/>
                </a:lnTo>
                <a:lnTo>
                  <a:pt x="0" y="42"/>
                </a:lnTo>
                <a:lnTo>
                  <a:pt x="54" y="36"/>
                </a:lnTo>
                <a:lnTo>
                  <a:pt x="6" y="4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9" name="Freeform 178"/>
          <p:cNvSpPr>
            <a:spLocks/>
          </p:cNvSpPr>
          <p:nvPr/>
        </p:nvSpPr>
        <p:spPr bwMode="auto">
          <a:xfrm>
            <a:off x="6444639" y="5044332"/>
            <a:ext cx="339371" cy="334229"/>
          </a:xfrm>
          <a:custGeom>
            <a:avLst/>
            <a:gdLst/>
            <a:ahLst/>
            <a:cxnLst>
              <a:cxn ang="0">
                <a:pos x="2" y="0"/>
              </a:cxn>
              <a:cxn ang="0">
                <a:pos x="0" y="38"/>
              </a:cxn>
              <a:cxn ang="0">
                <a:pos x="264" y="260"/>
              </a:cxn>
              <a:cxn ang="0">
                <a:pos x="2" y="36"/>
              </a:cxn>
              <a:cxn ang="0">
                <a:pos x="2" y="0"/>
              </a:cxn>
            </a:cxnLst>
            <a:rect l="0" t="0" r="r" b="b"/>
            <a:pathLst>
              <a:path w="264" h="260">
                <a:moveTo>
                  <a:pt x="2" y="0"/>
                </a:moveTo>
                <a:lnTo>
                  <a:pt x="0" y="38"/>
                </a:lnTo>
                <a:lnTo>
                  <a:pt x="264" y="260"/>
                </a:lnTo>
                <a:lnTo>
                  <a:pt x="2" y="36"/>
                </a:lnTo>
                <a:lnTo>
                  <a:pt x="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0" name="Freeform 179"/>
          <p:cNvSpPr>
            <a:spLocks/>
          </p:cNvSpPr>
          <p:nvPr/>
        </p:nvSpPr>
        <p:spPr bwMode="auto">
          <a:xfrm>
            <a:off x="6377794" y="4980057"/>
            <a:ext cx="35994" cy="71988"/>
          </a:xfrm>
          <a:custGeom>
            <a:avLst/>
            <a:gdLst/>
            <a:ahLst/>
            <a:cxnLst>
              <a:cxn ang="0">
                <a:pos x="28" y="0"/>
              </a:cxn>
              <a:cxn ang="0">
                <a:pos x="22" y="2"/>
              </a:cxn>
              <a:cxn ang="0">
                <a:pos x="0" y="56"/>
              </a:cxn>
              <a:cxn ang="0">
                <a:pos x="22" y="14"/>
              </a:cxn>
              <a:cxn ang="0">
                <a:pos x="28" y="0"/>
              </a:cxn>
            </a:cxnLst>
            <a:rect l="0" t="0" r="r" b="b"/>
            <a:pathLst>
              <a:path w="28" h="56">
                <a:moveTo>
                  <a:pt x="28" y="0"/>
                </a:moveTo>
                <a:lnTo>
                  <a:pt x="22" y="2"/>
                </a:lnTo>
                <a:lnTo>
                  <a:pt x="0" y="56"/>
                </a:lnTo>
                <a:lnTo>
                  <a:pt x="22" y="14"/>
                </a:lnTo>
                <a:lnTo>
                  <a:pt x="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1" name="Freeform 180"/>
          <p:cNvSpPr>
            <a:spLocks/>
          </p:cNvSpPr>
          <p:nvPr/>
        </p:nvSpPr>
        <p:spPr bwMode="auto">
          <a:xfrm>
            <a:off x="6385507" y="4892644"/>
            <a:ext cx="563047" cy="485917"/>
          </a:xfrm>
          <a:custGeom>
            <a:avLst/>
            <a:gdLst/>
            <a:ahLst/>
            <a:cxnLst>
              <a:cxn ang="0">
                <a:pos x="0" y="122"/>
              </a:cxn>
              <a:cxn ang="0">
                <a:pos x="48" y="118"/>
              </a:cxn>
              <a:cxn ang="0">
                <a:pos x="48" y="154"/>
              </a:cxn>
              <a:cxn ang="0">
                <a:pos x="310" y="378"/>
              </a:cxn>
              <a:cxn ang="0">
                <a:pos x="422" y="176"/>
              </a:cxn>
              <a:cxn ang="0">
                <a:pos x="438" y="104"/>
              </a:cxn>
              <a:cxn ang="0">
                <a:pos x="306" y="16"/>
              </a:cxn>
              <a:cxn ang="0">
                <a:pos x="224" y="32"/>
              </a:cxn>
              <a:cxn ang="0">
                <a:pos x="194" y="0"/>
              </a:cxn>
              <a:cxn ang="0">
                <a:pos x="24" y="66"/>
              </a:cxn>
              <a:cxn ang="0">
                <a:pos x="16" y="82"/>
              </a:cxn>
              <a:cxn ang="0">
                <a:pos x="0" y="122"/>
              </a:cxn>
            </a:cxnLst>
            <a:rect l="0" t="0" r="r" b="b"/>
            <a:pathLst>
              <a:path w="438" h="378">
                <a:moveTo>
                  <a:pt x="0" y="122"/>
                </a:moveTo>
                <a:lnTo>
                  <a:pt x="48" y="118"/>
                </a:lnTo>
                <a:lnTo>
                  <a:pt x="48" y="154"/>
                </a:lnTo>
                <a:lnTo>
                  <a:pt x="310" y="378"/>
                </a:lnTo>
                <a:lnTo>
                  <a:pt x="422" y="176"/>
                </a:lnTo>
                <a:lnTo>
                  <a:pt x="438" y="104"/>
                </a:lnTo>
                <a:lnTo>
                  <a:pt x="306" y="16"/>
                </a:lnTo>
                <a:lnTo>
                  <a:pt x="224" y="32"/>
                </a:lnTo>
                <a:lnTo>
                  <a:pt x="194" y="0"/>
                </a:lnTo>
                <a:lnTo>
                  <a:pt x="24" y="66"/>
                </a:lnTo>
                <a:lnTo>
                  <a:pt x="16" y="82"/>
                </a:lnTo>
                <a:lnTo>
                  <a:pt x="0" y="12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2" name="Freeform 181"/>
          <p:cNvSpPr>
            <a:spLocks/>
          </p:cNvSpPr>
          <p:nvPr/>
        </p:nvSpPr>
        <p:spPr bwMode="auto">
          <a:xfrm>
            <a:off x="6262099" y="5609950"/>
            <a:ext cx="411359" cy="107982"/>
          </a:xfrm>
          <a:custGeom>
            <a:avLst/>
            <a:gdLst/>
            <a:ahLst/>
            <a:cxnLst>
              <a:cxn ang="0">
                <a:pos x="278" y="42"/>
              </a:cxn>
              <a:cxn ang="0">
                <a:pos x="320" y="56"/>
              </a:cxn>
              <a:cxn ang="0">
                <a:pos x="314" y="0"/>
              </a:cxn>
              <a:cxn ang="0">
                <a:pos x="314" y="48"/>
              </a:cxn>
              <a:cxn ang="0">
                <a:pos x="280" y="36"/>
              </a:cxn>
              <a:cxn ang="0">
                <a:pos x="18" y="78"/>
              </a:cxn>
              <a:cxn ang="0">
                <a:pos x="0" y="54"/>
              </a:cxn>
              <a:cxn ang="0">
                <a:pos x="18" y="84"/>
              </a:cxn>
              <a:cxn ang="0">
                <a:pos x="278" y="42"/>
              </a:cxn>
            </a:cxnLst>
            <a:rect l="0" t="0" r="r" b="b"/>
            <a:pathLst>
              <a:path w="320" h="84">
                <a:moveTo>
                  <a:pt x="278" y="42"/>
                </a:moveTo>
                <a:lnTo>
                  <a:pt x="320" y="56"/>
                </a:lnTo>
                <a:lnTo>
                  <a:pt x="314" y="0"/>
                </a:lnTo>
                <a:lnTo>
                  <a:pt x="314" y="48"/>
                </a:lnTo>
                <a:lnTo>
                  <a:pt x="280" y="36"/>
                </a:lnTo>
                <a:lnTo>
                  <a:pt x="18" y="78"/>
                </a:lnTo>
                <a:lnTo>
                  <a:pt x="0" y="54"/>
                </a:lnTo>
                <a:lnTo>
                  <a:pt x="18" y="84"/>
                </a:lnTo>
                <a:lnTo>
                  <a:pt x="278" y="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3" name="Freeform 182"/>
          <p:cNvSpPr>
            <a:spLocks/>
          </p:cNvSpPr>
          <p:nvPr/>
        </p:nvSpPr>
        <p:spPr bwMode="auto">
          <a:xfrm>
            <a:off x="6665745" y="5607379"/>
            <a:ext cx="89985" cy="5142"/>
          </a:xfrm>
          <a:custGeom>
            <a:avLst/>
            <a:gdLst/>
            <a:ahLst/>
            <a:cxnLst>
              <a:cxn ang="0">
                <a:pos x="0" y="2"/>
              </a:cxn>
              <a:cxn ang="0">
                <a:pos x="70" y="4"/>
              </a:cxn>
              <a:cxn ang="0">
                <a:pos x="70" y="0"/>
              </a:cxn>
              <a:cxn ang="0">
                <a:pos x="0" y="2"/>
              </a:cxn>
            </a:cxnLst>
            <a:rect l="0" t="0" r="r" b="b"/>
            <a:pathLst>
              <a:path w="70" h="4">
                <a:moveTo>
                  <a:pt x="0" y="2"/>
                </a:moveTo>
                <a:lnTo>
                  <a:pt x="70" y="4"/>
                </a:lnTo>
                <a:lnTo>
                  <a:pt x="7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4" name="Freeform 183"/>
          <p:cNvSpPr>
            <a:spLocks/>
          </p:cNvSpPr>
          <p:nvPr/>
        </p:nvSpPr>
        <p:spPr bwMode="auto">
          <a:xfrm>
            <a:off x="6665745" y="5609950"/>
            <a:ext cx="89985" cy="71988"/>
          </a:xfrm>
          <a:custGeom>
            <a:avLst/>
            <a:gdLst/>
            <a:ahLst/>
            <a:cxnLst>
              <a:cxn ang="0">
                <a:pos x="6" y="56"/>
              </a:cxn>
              <a:cxn ang="0">
                <a:pos x="6" y="6"/>
              </a:cxn>
              <a:cxn ang="0">
                <a:pos x="70" y="6"/>
              </a:cxn>
              <a:cxn ang="0">
                <a:pos x="70" y="2"/>
              </a:cxn>
              <a:cxn ang="0">
                <a:pos x="0" y="0"/>
              </a:cxn>
              <a:cxn ang="0">
                <a:pos x="6" y="56"/>
              </a:cxn>
            </a:cxnLst>
            <a:rect l="0" t="0" r="r" b="b"/>
            <a:pathLst>
              <a:path w="70" h="56">
                <a:moveTo>
                  <a:pt x="6" y="56"/>
                </a:moveTo>
                <a:lnTo>
                  <a:pt x="6" y="6"/>
                </a:lnTo>
                <a:lnTo>
                  <a:pt x="70" y="6"/>
                </a:lnTo>
                <a:lnTo>
                  <a:pt x="70" y="2"/>
                </a:lnTo>
                <a:lnTo>
                  <a:pt x="0" y="0"/>
                </a:lnTo>
                <a:lnTo>
                  <a:pt x="6" y="5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5" name="Freeform 184"/>
          <p:cNvSpPr>
            <a:spLocks/>
          </p:cNvSpPr>
          <p:nvPr/>
        </p:nvSpPr>
        <p:spPr bwMode="auto">
          <a:xfrm>
            <a:off x="6254386" y="5663941"/>
            <a:ext cx="30852" cy="53991"/>
          </a:xfrm>
          <a:custGeom>
            <a:avLst/>
            <a:gdLst/>
            <a:ahLst/>
            <a:cxnLst>
              <a:cxn ang="0">
                <a:pos x="24" y="42"/>
              </a:cxn>
              <a:cxn ang="0">
                <a:pos x="6" y="12"/>
              </a:cxn>
              <a:cxn ang="0">
                <a:pos x="0" y="0"/>
              </a:cxn>
              <a:cxn ang="0">
                <a:pos x="2" y="12"/>
              </a:cxn>
              <a:cxn ang="0">
                <a:pos x="24" y="42"/>
              </a:cxn>
            </a:cxnLst>
            <a:rect l="0" t="0" r="r" b="b"/>
            <a:pathLst>
              <a:path w="24" h="42">
                <a:moveTo>
                  <a:pt x="24" y="42"/>
                </a:moveTo>
                <a:lnTo>
                  <a:pt x="6" y="12"/>
                </a:lnTo>
                <a:lnTo>
                  <a:pt x="0" y="0"/>
                </a:lnTo>
                <a:lnTo>
                  <a:pt x="2" y="12"/>
                </a:lnTo>
                <a:lnTo>
                  <a:pt x="24" y="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6" name="Freeform 185"/>
          <p:cNvSpPr>
            <a:spLocks/>
          </p:cNvSpPr>
          <p:nvPr/>
        </p:nvSpPr>
        <p:spPr bwMode="auto">
          <a:xfrm>
            <a:off x="5902160" y="5689651"/>
            <a:ext cx="56562" cy="110553"/>
          </a:xfrm>
          <a:custGeom>
            <a:avLst/>
            <a:gdLst/>
            <a:ahLst/>
            <a:cxnLst>
              <a:cxn ang="0">
                <a:pos x="44" y="86"/>
              </a:cxn>
              <a:cxn ang="0">
                <a:pos x="44" y="86"/>
              </a:cxn>
              <a:cxn ang="0">
                <a:pos x="0" y="0"/>
              </a:cxn>
              <a:cxn ang="0">
                <a:pos x="44" y="86"/>
              </a:cxn>
            </a:cxnLst>
            <a:rect l="0" t="0" r="r" b="b"/>
            <a:pathLst>
              <a:path w="44" h="86">
                <a:moveTo>
                  <a:pt x="44" y="86"/>
                </a:moveTo>
                <a:lnTo>
                  <a:pt x="44" y="86"/>
                </a:lnTo>
                <a:lnTo>
                  <a:pt x="0" y="0"/>
                </a:lnTo>
                <a:lnTo>
                  <a:pt x="44" y="8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7" name="Freeform 186"/>
          <p:cNvSpPr>
            <a:spLocks/>
          </p:cNvSpPr>
          <p:nvPr/>
        </p:nvSpPr>
        <p:spPr bwMode="auto">
          <a:xfrm>
            <a:off x="6079559" y="4977486"/>
            <a:ext cx="701881" cy="732732"/>
          </a:xfrm>
          <a:custGeom>
            <a:avLst/>
            <a:gdLst/>
            <a:ahLst/>
            <a:cxnLst>
              <a:cxn ang="0">
                <a:pos x="422" y="528"/>
              </a:cxn>
              <a:cxn ang="0">
                <a:pos x="456" y="540"/>
              </a:cxn>
              <a:cxn ang="0">
                <a:pos x="456" y="492"/>
              </a:cxn>
              <a:cxn ang="0">
                <a:pos x="526" y="490"/>
              </a:cxn>
              <a:cxn ang="0">
                <a:pos x="526" y="494"/>
              </a:cxn>
              <a:cxn ang="0">
                <a:pos x="526" y="494"/>
              </a:cxn>
              <a:cxn ang="0">
                <a:pos x="512" y="378"/>
              </a:cxn>
              <a:cxn ang="0">
                <a:pos x="546" y="314"/>
              </a:cxn>
              <a:cxn ang="0">
                <a:pos x="284" y="90"/>
              </a:cxn>
              <a:cxn ang="0">
                <a:pos x="284" y="56"/>
              </a:cxn>
              <a:cxn ang="0">
                <a:pos x="232" y="58"/>
              </a:cxn>
              <a:cxn ang="0">
                <a:pos x="254" y="4"/>
              </a:cxn>
              <a:cxn ang="0">
                <a:pos x="260" y="2"/>
              </a:cxn>
              <a:cxn ang="0">
                <a:pos x="254" y="16"/>
              </a:cxn>
              <a:cxn ang="0">
                <a:pos x="262" y="0"/>
              </a:cxn>
              <a:cxn ang="0">
                <a:pos x="182" y="30"/>
              </a:cxn>
              <a:cxn ang="0">
                <a:pos x="0" y="60"/>
              </a:cxn>
              <a:cxn ang="0">
                <a:pos x="120" y="390"/>
              </a:cxn>
              <a:cxn ang="0">
                <a:pos x="142" y="546"/>
              </a:cxn>
              <a:cxn ang="0">
                <a:pos x="160" y="570"/>
              </a:cxn>
              <a:cxn ang="0">
                <a:pos x="422" y="528"/>
              </a:cxn>
            </a:cxnLst>
            <a:rect l="0" t="0" r="r" b="b"/>
            <a:pathLst>
              <a:path w="546" h="570">
                <a:moveTo>
                  <a:pt x="422" y="528"/>
                </a:moveTo>
                <a:lnTo>
                  <a:pt x="456" y="540"/>
                </a:lnTo>
                <a:lnTo>
                  <a:pt x="456" y="492"/>
                </a:lnTo>
                <a:lnTo>
                  <a:pt x="526" y="490"/>
                </a:lnTo>
                <a:lnTo>
                  <a:pt x="526" y="494"/>
                </a:lnTo>
                <a:lnTo>
                  <a:pt x="526" y="494"/>
                </a:lnTo>
                <a:lnTo>
                  <a:pt x="512" y="378"/>
                </a:lnTo>
                <a:lnTo>
                  <a:pt x="546" y="314"/>
                </a:lnTo>
                <a:lnTo>
                  <a:pt x="284" y="90"/>
                </a:lnTo>
                <a:lnTo>
                  <a:pt x="284" y="56"/>
                </a:lnTo>
                <a:lnTo>
                  <a:pt x="232" y="58"/>
                </a:lnTo>
                <a:lnTo>
                  <a:pt x="254" y="4"/>
                </a:lnTo>
                <a:lnTo>
                  <a:pt x="260" y="2"/>
                </a:lnTo>
                <a:lnTo>
                  <a:pt x="254" y="16"/>
                </a:lnTo>
                <a:lnTo>
                  <a:pt x="262" y="0"/>
                </a:lnTo>
                <a:lnTo>
                  <a:pt x="182" y="30"/>
                </a:lnTo>
                <a:lnTo>
                  <a:pt x="0" y="60"/>
                </a:lnTo>
                <a:lnTo>
                  <a:pt x="120" y="390"/>
                </a:lnTo>
                <a:lnTo>
                  <a:pt x="142" y="546"/>
                </a:lnTo>
                <a:lnTo>
                  <a:pt x="160" y="570"/>
                </a:lnTo>
                <a:lnTo>
                  <a:pt x="422" y="5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ea typeface="ＭＳ Ｐゴシック" pitchFamily="-97" charset="-128"/>
              <a:cs typeface="+mn-cs"/>
            </a:endParaRPr>
          </a:p>
        </p:txBody>
      </p:sp>
      <p:sp>
        <p:nvSpPr>
          <p:cNvPr id="188" name="Freeform 187"/>
          <p:cNvSpPr>
            <a:spLocks/>
          </p:cNvSpPr>
          <p:nvPr/>
        </p:nvSpPr>
        <p:spPr bwMode="auto">
          <a:xfrm>
            <a:off x="5902160" y="5612521"/>
            <a:ext cx="1190369" cy="856140"/>
          </a:xfrm>
          <a:custGeom>
            <a:avLst/>
            <a:gdLst/>
            <a:ahLst/>
            <a:cxnLst>
              <a:cxn ang="0">
                <a:pos x="896" y="342"/>
              </a:cxn>
              <a:cxn ang="0">
                <a:pos x="808" y="232"/>
              </a:cxn>
              <a:cxn ang="0">
                <a:pos x="808" y="182"/>
              </a:cxn>
              <a:cxn ang="0">
                <a:pos x="668" y="20"/>
              </a:cxn>
              <a:cxn ang="0">
                <a:pos x="664" y="0"/>
              </a:cxn>
              <a:cxn ang="0">
                <a:pos x="664" y="0"/>
              </a:cxn>
              <a:cxn ang="0">
                <a:pos x="664" y="4"/>
              </a:cxn>
              <a:cxn ang="0">
                <a:pos x="600" y="4"/>
              </a:cxn>
              <a:cxn ang="0">
                <a:pos x="600" y="54"/>
              </a:cxn>
              <a:cxn ang="0">
                <a:pos x="558" y="40"/>
              </a:cxn>
              <a:cxn ang="0">
                <a:pos x="298" y="82"/>
              </a:cxn>
              <a:cxn ang="0">
                <a:pos x="276" y="52"/>
              </a:cxn>
              <a:cxn ang="0">
                <a:pos x="274" y="40"/>
              </a:cxn>
              <a:cxn ang="0">
                <a:pos x="0" y="60"/>
              </a:cxn>
              <a:cxn ang="0">
                <a:pos x="44" y="146"/>
              </a:cxn>
              <a:cxn ang="0">
                <a:pos x="132" y="108"/>
              </a:cxn>
              <a:cxn ang="0">
                <a:pos x="242" y="154"/>
              </a:cxn>
              <a:cxn ang="0">
                <a:pos x="242" y="192"/>
              </a:cxn>
              <a:cxn ang="0">
                <a:pos x="298" y="192"/>
              </a:cxn>
              <a:cxn ang="0">
                <a:pos x="380" y="128"/>
              </a:cxn>
              <a:cxn ang="0">
                <a:pos x="558" y="206"/>
              </a:cxn>
              <a:cxn ang="0">
                <a:pos x="558" y="368"/>
              </a:cxn>
              <a:cxn ang="0">
                <a:pos x="598" y="382"/>
              </a:cxn>
              <a:cxn ang="0">
                <a:pos x="638" y="478"/>
              </a:cxn>
              <a:cxn ang="0">
                <a:pos x="776" y="584"/>
              </a:cxn>
              <a:cxn ang="0">
                <a:pos x="776" y="626"/>
              </a:cxn>
              <a:cxn ang="0">
                <a:pos x="830" y="666"/>
              </a:cxn>
              <a:cxn ang="0">
                <a:pos x="886" y="610"/>
              </a:cxn>
              <a:cxn ang="0">
                <a:pos x="916" y="610"/>
              </a:cxn>
              <a:cxn ang="0">
                <a:pos x="926" y="518"/>
              </a:cxn>
              <a:cxn ang="0">
                <a:pos x="896" y="342"/>
              </a:cxn>
            </a:cxnLst>
            <a:rect l="0" t="0" r="r" b="b"/>
            <a:pathLst>
              <a:path w="926" h="666">
                <a:moveTo>
                  <a:pt x="896" y="342"/>
                </a:moveTo>
                <a:lnTo>
                  <a:pt x="808" y="232"/>
                </a:lnTo>
                <a:lnTo>
                  <a:pt x="808" y="182"/>
                </a:lnTo>
                <a:lnTo>
                  <a:pt x="668" y="20"/>
                </a:lnTo>
                <a:lnTo>
                  <a:pt x="664" y="0"/>
                </a:lnTo>
                <a:lnTo>
                  <a:pt x="664" y="0"/>
                </a:lnTo>
                <a:lnTo>
                  <a:pt x="664" y="4"/>
                </a:lnTo>
                <a:lnTo>
                  <a:pt x="600" y="4"/>
                </a:lnTo>
                <a:lnTo>
                  <a:pt x="600" y="54"/>
                </a:lnTo>
                <a:lnTo>
                  <a:pt x="558" y="40"/>
                </a:lnTo>
                <a:lnTo>
                  <a:pt x="298" y="82"/>
                </a:lnTo>
                <a:lnTo>
                  <a:pt x="276" y="52"/>
                </a:lnTo>
                <a:lnTo>
                  <a:pt x="274" y="40"/>
                </a:lnTo>
                <a:lnTo>
                  <a:pt x="0" y="60"/>
                </a:lnTo>
                <a:lnTo>
                  <a:pt x="44" y="146"/>
                </a:lnTo>
                <a:lnTo>
                  <a:pt x="132" y="108"/>
                </a:lnTo>
                <a:lnTo>
                  <a:pt x="242" y="154"/>
                </a:lnTo>
                <a:lnTo>
                  <a:pt x="242" y="192"/>
                </a:lnTo>
                <a:lnTo>
                  <a:pt x="298" y="192"/>
                </a:lnTo>
                <a:lnTo>
                  <a:pt x="380" y="128"/>
                </a:lnTo>
                <a:lnTo>
                  <a:pt x="558" y="206"/>
                </a:lnTo>
                <a:lnTo>
                  <a:pt x="558" y="368"/>
                </a:lnTo>
                <a:lnTo>
                  <a:pt x="598" y="382"/>
                </a:lnTo>
                <a:lnTo>
                  <a:pt x="638" y="478"/>
                </a:lnTo>
                <a:lnTo>
                  <a:pt x="776" y="584"/>
                </a:lnTo>
                <a:lnTo>
                  <a:pt x="776" y="626"/>
                </a:lnTo>
                <a:lnTo>
                  <a:pt x="830" y="666"/>
                </a:lnTo>
                <a:lnTo>
                  <a:pt x="886" y="610"/>
                </a:lnTo>
                <a:lnTo>
                  <a:pt x="916" y="610"/>
                </a:lnTo>
                <a:lnTo>
                  <a:pt x="926" y="518"/>
                </a:lnTo>
                <a:lnTo>
                  <a:pt x="896" y="3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9" name="Freeform 188"/>
          <p:cNvSpPr>
            <a:spLocks/>
          </p:cNvSpPr>
          <p:nvPr/>
        </p:nvSpPr>
        <p:spPr bwMode="auto">
          <a:xfrm>
            <a:off x="7041109" y="309809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0" name="Freeform 189"/>
          <p:cNvSpPr>
            <a:spLocks/>
          </p:cNvSpPr>
          <p:nvPr/>
        </p:nvSpPr>
        <p:spPr bwMode="auto">
          <a:xfrm>
            <a:off x="7172230" y="355829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1" name="Freeform 190"/>
          <p:cNvSpPr>
            <a:spLocks/>
          </p:cNvSpPr>
          <p:nvPr/>
        </p:nvSpPr>
        <p:spPr bwMode="auto">
          <a:xfrm>
            <a:off x="6393220" y="3835966"/>
            <a:ext cx="97698" cy="259670"/>
          </a:xfrm>
          <a:custGeom>
            <a:avLst/>
            <a:gdLst/>
            <a:ahLst/>
            <a:cxnLst>
              <a:cxn ang="0">
                <a:pos x="2" y="0"/>
              </a:cxn>
              <a:cxn ang="0">
                <a:pos x="0" y="6"/>
              </a:cxn>
              <a:cxn ang="0">
                <a:pos x="6" y="24"/>
              </a:cxn>
              <a:cxn ang="0">
                <a:pos x="74" y="202"/>
              </a:cxn>
              <a:cxn ang="0">
                <a:pos x="76" y="200"/>
              </a:cxn>
              <a:cxn ang="0">
                <a:pos x="2" y="0"/>
              </a:cxn>
            </a:cxnLst>
            <a:rect l="0" t="0" r="r" b="b"/>
            <a:pathLst>
              <a:path w="76" h="202">
                <a:moveTo>
                  <a:pt x="2" y="0"/>
                </a:moveTo>
                <a:lnTo>
                  <a:pt x="0" y="6"/>
                </a:lnTo>
                <a:lnTo>
                  <a:pt x="6" y="24"/>
                </a:lnTo>
                <a:lnTo>
                  <a:pt x="74" y="202"/>
                </a:lnTo>
                <a:lnTo>
                  <a:pt x="76" y="200"/>
                </a:lnTo>
                <a:lnTo>
                  <a:pt x="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2" name="Freeform 191"/>
          <p:cNvSpPr>
            <a:spLocks/>
          </p:cNvSpPr>
          <p:nvPr/>
        </p:nvSpPr>
        <p:spPr bwMode="auto">
          <a:xfrm>
            <a:off x="6349513" y="4108491"/>
            <a:ext cx="503914" cy="455065"/>
          </a:xfrm>
          <a:custGeom>
            <a:avLst/>
            <a:gdLst/>
            <a:ahLst/>
            <a:cxnLst>
              <a:cxn ang="0">
                <a:pos x="6" y="268"/>
              </a:cxn>
              <a:cxn ang="0">
                <a:pos x="0" y="264"/>
              </a:cxn>
              <a:cxn ang="0">
                <a:pos x="10" y="298"/>
              </a:cxn>
              <a:cxn ang="0">
                <a:pos x="62" y="320"/>
              </a:cxn>
              <a:cxn ang="0">
                <a:pos x="62" y="320"/>
              </a:cxn>
              <a:cxn ang="0">
                <a:pos x="64" y="322"/>
              </a:cxn>
              <a:cxn ang="0">
                <a:pos x="136" y="354"/>
              </a:cxn>
              <a:cxn ang="0">
                <a:pos x="206" y="312"/>
              </a:cxn>
              <a:cxn ang="0">
                <a:pos x="236" y="148"/>
              </a:cxn>
              <a:cxn ang="0">
                <a:pos x="266" y="172"/>
              </a:cxn>
              <a:cxn ang="0">
                <a:pos x="294" y="102"/>
              </a:cxn>
              <a:cxn ang="0">
                <a:pos x="336" y="40"/>
              </a:cxn>
              <a:cxn ang="0">
                <a:pos x="376" y="40"/>
              </a:cxn>
              <a:cxn ang="0">
                <a:pos x="392" y="18"/>
              </a:cxn>
              <a:cxn ang="0">
                <a:pos x="346" y="8"/>
              </a:cxn>
              <a:cxn ang="0">
                <a:pos x="240" y="64"/>
              </a:cxn>
              <a:cxn ang="0">
                <a:pos x="214" y="18"/>
              </a:cxn>
              <a:cxn ang="0">
                <a:pos x="126" y="48"/>
              </a:cxn>
              <a:cxn ang="0">
                <a:pos x="110" y="0"/>
              </a:cxn>
              <a:cxn ang="0">
                <a:pos x="98" y="76"/>
              </a:cxn>
              <a:cxn ang="0">
                <a:pos x="6" y="268"/>
              </a:cxn>
            </a:cxnLst>
            <a:rect l="0" t="0" r="r" b="b"/>
            <a:pathLst>
              <a:path w="392" h="354">
                <a:moveTo>
                  <a:pt x="6" y="268"/>
                </a:moveTo>
                <a:lnTo>
                  <a:pt x="0" y="264"/>
                </a:lnTo>
                <a:lnTo>
                  <a:pt x="10" y="298"/>
                </a:lnTo>
                <a:lnTo>
                  <a:pt x="62" y="320"/>
                </a:lnTo>
                <a:lnTo>
                  <a:pt x="62" y="320"/>
                </a:lnTo>
                <a:lnTo>
                  <a:pt x="64" y="322"/>
                </a:lnTo>
                <a:lnTo>
                  <a:pt x="136" y="354"/>
                </a:lnTo>
                <a:lnTo>
                  <a:pt x="206" y="312"/>
                </a:lnTo>
                <a:lnTo>
                  <a:pt x="236" y="148"/>
                </a:lnTo>
                <a:lnTo>
                  <a:pt x="266" y="172"/>
                </a:lnTo>
                <a:lnTo>
                  <a:pt x="294" y="102"/>
                </a:lnTo>
                <a:lnTo>
                  <a:pt x="336" y="40"/>
                </a:lnTo>
                <a:lnTo>
                  <a:pt x="376" y="40"/>
                </a:lnTo>
                <a:lnTo>
                  <a:pt x="392" y="18"/>
                </a:lnTo>
                <a:lnTo>
                  <a:pt x="346" y="8"/>
                </a:lnTo>
                <a:lnTo>
                  <a:pt x="240" y="64"/>
                </a:lnTo>
                <a:lnTo>
                  <a:pt x="214" y="18"/>
                </a:lnTo>
                <a:lnTo>
                  <a:pt x="126" y="48"/>
                </a:lnTo>
                <a:lnTo>
                  <a:pt x="110" y="0"/>
                </a:lnTo>
                <a:lnTo>
                  <a:pt x="98" y="76"/>
                </a:lnTo>
                <a:lnTo>
                  <a:pt x="6" y="26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3" name="Freeform 192"/>
          <p:cNvSpPr>
            <a:spLocks/>
          </p:cNvSpPr>
          <p:nvPr/>
        </p:nvSpPr>
        <p:spPr bwMode="auto">
          <a:xfrm>
            <a:off x="6349513" y="4445291"/>
            <a:ext cx="7713" cy="7713"/>
          </a:xfrm>
          <a:custGeom>
            <a:avLst/>
            <a:gdLst/>
            <a:ahLst/>
            <a:cxnLst>
              <a:cxn ang="0">
                <a:pos x="0" y="0"/>
              </a:cxn>
              <a:cxn ang="0">
                <a:pos x="0" y="2"/>
              </a:cxn>
              <a:cxn ang="0">
                <a:pos x="6" y="6"/>
              </a:cxn>
              <a:cxn ang="0">
                <a:pos x="0" y="0"/>
              </a:cxn>
            </a:cxnLst>
            <a:rect l="0" t="0" r="r" b="b"/>
            <a:pathLst>
              <a:path w="6" h="6">
                <a:moveTo>
                  <a:pt x="0" y="0"/>
                </a:moveTo>
                <a:lnTo>
                  <a:pt x="0" y="2"/>
                </a:lnTo>
                <a:lnTo>
                  <a:pt x="6" y="6"/>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4" name="Freeform 193"/>
          <p:cNvSpPr>
            <a:spLocks/>
          </p:cNvSpPr>
          <p:nvPr/>
        </p:nvSpPr>
        <p:spPr bwMode="auto">
          <a:xfrm>
            <a:off x="6475491" y="4105920"/>
            <a:ext cx="15426" cy="100269"/>
          </a:xfrm>
          <a:custGeom>
            <a:avLst/>
            <a:gdLst/>
            <a:ahLst/>
            <a:cxnLst>
              <a:cxn ang="0">
                <a:pos x="0" y="78"/>
              </a:cxn>
              <a:cxn ang="0">
                <a:pos x="12" y="2"/>
              </a:cxn>
              <a:cxn ang="0">
                <a:pos x="10" y="0"/>
              </a:cxn>
              <a:cxn ang="0">
                <a:pos x="0" y="78"/>
              </a:cxn>
            </a:cxnLst>
            <a:rect l="0" t="0" r="r" b="b"/>
            <a:pathLst>
              <a:path w="12" h="78">
                <a:moveTo>
                  <a:pt x="0" y="78"/>
                </a:moveTo>
                <a:lnTo>
                  <a:pt x="12" y="2"/>
                </a:lnTo>
                <a:lnTo>
                  <a:pt x="10" y="0"/>
                </a:lnTo>
                <a:lnTo>
                  <a:pt x="0" y="7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5" name="Freeform 194"/>
          <p:cNvSpPr>
            <a:spLocks/>
          </p:cNvSpPr>
          <p:nvPr/>
        </p:nvSpPr>
        <p:spPr bwMode="auto">
          <a:xfrm>
            <a:off x="6357226" y="4206189"/>
            <a:ext cx="118266" cy="246815"/>
          </a:xfrm>
          <a:custGeom>
            <a:avLst/>
            <a:gdLst/>
            <a:ahLst/>
            <a:cxnLst>
              <a:cxn ang="0">
                <a:pos x="58" y="60"/>
              </a:cxn>
              <a:cxn ang="0">
                <a:pos x="0" y="192"/>
              </a:cxn>
              <a:cxn ang="0">
                <a:pos x="92" y="0"/>
              </a:cxn>
              <a:cxn ang="0">
                <a:pos x="58" y="60"/>
              </a:cxn>
            </a:cxnLst>
            <a:rect l="0" t="0" r="r" b="b"/>
            <a:pathLst>
              <a:path w="92" h="192">
                <a:moveTo>
                  <a:pt x="58" y="60"/>
                </a:moveTo>
                <a:lnTo>
                  <a:pt x="0" y="192"/>
                </a:lnTo>
                <a:lnTo>
                  <a:pt x="92" y="0"/>
                </a:lnTo>
                <a:lnTo>
                  <a:pt x="58" y="6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6" name="Freeform 195"/>
          <p:cNvSpPr>
            <a:spLocks/>
          </p:cNvSpPr>
          <p:nvPr/>
        </p:nvSpPr>
        <p:spPr bwMode="auto">
          <a:xfrm>
            <a:off x="6488346" y="4095637"/>
            <a:ext cx="2571" cy="7713"/>
          </a:xfrm>
          <a:custGeom>
            <a:avLst/>
            <a:gdLst/>
            <a:ahLst/>
            <a:cxnLst>
              <a:cxn ang="0">
                <a:pos x="0" y="6"/>
              </a:cxn>
              <a:cxn ang="0">
                <a:pos x="2" y="2"/>
              </a:cxn>
              <a:cxn ang="0">
                <a:pos x="0" y="0"/>
              </a:cxn>
              <a:cxn ang="0">
                <a:pos x="0" y="6"/>
              </a:cxn>
            </a:cxnLst>
            <a:rect l="0" t="0" r="r" b="b"/>
            <a:pathLst>
              <a:path w="2" h="6">
                <a:moveTo>
                  <a:pt x="0" y="6"/>
                </a:moveTo>
                <a:lnTo>
                  <a:pt x="2" y="2"/>
                </a:lnTo>
                <a:lnTo>
                  <a:pt x="0" y="0"/>
                </a:lnTo>
                <a:lnTo>
                  <a:pt x="0"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7" name="Freeform 196"/>
          <p:cNvSpPr>
            <a:spLocks/>
          </p:cNvSpPr>
          <p:nvPr/>
        </p:nvSpPr>
        <p:spPr bwMode="auto">
          <a:xfrm>
            <a:off x="5974148" y="3838537"/>
            <a:ext cx="509056" cy="601612"/>
          </a:xfrm>
          <a:custGeom>
            <a:avLst/>
            <a:gdLst/>
            <a:ahLst/>
            <a:cxnLst>
              <a:cxn ang="0">
                <a:pos x="282" y="50"/>
              </a:cxn>
              <a:cxn ang="0">
                <a:pos x="234" y="78"/>
              </a:cxn>
              <a:cxn ang="0">
                <a:pos x="206" y="104"/>
              </a:cxn>
              <a:cxn ang="0">
                <a:pos x="142" y="84"/>
              </a:cxn>
              <a:cxn ang="0">
                <a:pos x="0" y="128"/>
              </a:cxn>
              <a:cxn ang="0">
                <a:pos x="66" y="422"/>
              </a:cxn>
              <a:cxn ang="0">
                <a:pos x="172" y="460"/>
              </a:cxn>
              <a:cxn ang="0">
                <a:pos x="264" y="448"/>
              </a:cxn>
              <a:cxn ang="0">
                <a:pos x="298" y="468"/>
              </a:cxn>
              <a:cxn ang="0">
                <a:pos x="354" y="344"/>
              </a:cxn>
              <a:cxn ang="0">
                <a:pos x="386" y="284"/>
              </a:cxn>
              <a:cxn ang="0">
                <a:pos x="396" y="200"/>
              </a:cxn>
              <a:cxn ang="0">
                <a:pos x="332" y="22"/>
              </a:cxn>
              <a:cxn ang="0">
                <a:pos x="324" y="0"/>
              </a:cxn>
              <a:cxn ang="0">
                <a:pos x="282" y="50"/>
              </a:cxn>
            </a:cxnLst>
            <a:rect l="0" t="0" r="r" b="b"/>
            <a:pathLst>
              <a:path w="396" h="468">
                <a:moveTo>
                  <a:pt x="282" y="50"/>
                </a:moveTo>
                <a:lnTo>
                  <a:pt x="234" y="78"/>
                </a:lnTo>
                <a:lnTo>
                  <a:pt x="206" y="104"/>
                </a:lnTo>
                <a:lnTo>
                  <a:pt x="142" y="84"/>
                </a:lnTo>
                <a:lnTo>
                  <a:pt x="0" y="128"/>
                </a:lnTo>
                <a:lnTo>
                  <a:pt x="66" y="422"/>
                </a:lnTo>
                <a:lnTo>
                  <a:pt x="172" y="460"/>
                </a:lnTo>
                <a:lnTo>
                  <a:pt x="264" y="448"/>
                </a:lnTo>
                <a:lnTo>
                  <a:pt x="298" y="468"/>
                </a:lnTo>
                <a:lnTo>
                  <a:pt x="354" y="344"/>
                </a:lnTo>
                <a:lnTo>
                  <a:pt x="386" y="284"/>
                </a:lnTo>
                <a:lnTo>
                  <a:pt x="396" y="200"/>
                </a:lnTo>
                <a:lnTo>
                  <a:pt x="332" y="22"/>
                </a:lnTo>
                <a:lnTo>
                  <a:pt x="324" y="0"/>
                </a:lnTo>
                <a:lnTo>
                  <a:pt x="282" y="5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8" name="Freeform 197"/>
          <p:cNvSpPr>
            <a:spLocks/>
          </p:cNvSpPr>
          <p:nvPr/>
        </p:nvSpPr>
        <p:spPr bwMode="auto">
          <a:xfrm>
            <a:off x="7041109" y="309809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9" name="Freeform 198"/>
          <p:cNvSpPr>
            <a:spLocks/>
          </p:cNvSpPr>
          <p:nvPr/>
        </p:nvSpPr>
        <p:spPr bwMode="auto">
          <a:xfrm>
            <a:off x="7172230" y="355829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0" name="Freeform 199"/>
          <p:cNvSpPr>
            <a:spLocks/>
          </p:cNvSpPr>
          <p:nvPr/>
        </p:nvSpPr>
        <p:spPr bwMode="auto">
          <a:xfrm>
            <a:off x="6503772" y="3645713"/>
            <a:ext cx="606754" cy="334229"/>
          </a:xfrm>
          <a:custGeom>
            <a:avLst/>
            <a:gdLst/>
            <a:ahLst/>
            <a:cxnLst>
              <a:cxn ang="0">
                <a:pos x="472" y="190"/>
              </a:cxn>
              <a:cxn ang="0">
                <a:pos x="434" y="138"/>
              </a:cxn>
              <a:cxn ang="0">
                <a:pos x="444" y="68"/>
              </a:cxn>
              <a:cxn ang="0">
                <a:pos x="364" y="0"/>
              </a:cxn>
              <a:cxn ang="0">
                <a:pos x="0" y="120"/>
              </a:cxn>
              <a:cxn ang="0">
                <a:pos x="364" y="4"/>
              </a:cxn>
              <a:cxn ang="0">
                <a:pos x="440" y="70"/>
              </a:cxn>
              <a:cxn ang="0">
                <a:pos x="430" y="138"/>
              </a:cxn>
              <a:cxn ang="0">
                <a:pos x="470" y="190"/>
              </a:cxn>
              <a:cxn ang="0">
                <a:pos x="442" y="260"/>
              </a:cxn>
              <a:cxn ang="0">
                <a:pos x="444" y="258"/>
              </a:cxn>
              <a:cxn ang="0">
                <a:pos x="472" y="190"/>
              </a:cxn>
            </a:cxnLst>
            <a:rect l="0" t="0" r="r" b="b"/>
            <a:pathLst>
              <a:path w="472" h="260">
                <a:moveTo>
                  <a:pt x="472" y="190"/>
                </a:moveTo>
                <a:lnTo>
                  <a:pt x="434" y="138"/>
                </a:lnTo>
                <a:lnTo>
                  <a:pt x="444" y="68"/>
                </a:lnTo>
                <a:lnTo>
                  <a:pt x="364" y="0"/>
                </a:lnTo>
                <a:lnTo>
                  <a:pt x="0" y="120"/>
                </a:lnTo>
                <a:lnTo>
                  <a:pt x="364" y="4"/>
                </a:lnTo>
                <a:lnTo>
                  <a:pt x="440" y="70"/>
                </a:lnTo>
                <a:lnTo>
                  <a:pt x="430" y="138"/>
                </a:lnTo>
                <a:lnTo>
                  <a:pt x="470" y="190"/>
                </a:lnTo>
                <a:lnTo>
                  <a:pt x="442" y="260"/>
                </a:lnTo>
                <a:lnTo>
                  <a:pt x="444" y="258"/>
                </a:lnTo>
                <a:lnTo>
                  <a:pt x="472" y="19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1" name="Freeform 200"/>
          <p:cNvSpPr>
            <a:spLocks/>
          </p:cNvSpPr>
          <p:nvPr/>
        </p:nvSpPr>
        <p:spPr bwMode="auto">
          <a:xfrm>
            <a:off x="6480633" y="3650855"/>
            <a:ext cx="491059" cy="154259"/>
          </a:xfrm>
          <a:custGeom>
            <a:avLst/>
            <a:gdLst/>
            <a:ahLst/>
            <a:cxnLst>
              <a:cxn ang="0">
                <a:pos x="0" y="72"/>
              </a:cxn>
              <a:cxn ang="0">
                <a:pos x="16" y="120"/>
              </a:cxn>
              <a:cxn ang="0">
                <a:pos x="382" y="0"/>
              </a:cxn>
              <a:cxn ang="0">
                <a:pos x="18" y="116"/>
              </a:cxn>
              <a:cxn ang="0">
                <a:pos x="2" y="70"/>
              </a:cxn>
              <a:cxn ang="0">
                <a:pos x="0" y="72"/>
              </a:cxn>
            </a:cxnLst>
            <a:rect l="0" t="0" r="r" b="b"/>
            <a:pathLst>
              <a:path w="382" h="120">
                <a:moveTo>
                  <a:pt x="0" y="72"/>
                </a:moveTo>
                <a:lnTo>
                  <a:pt x="16" y="120"/>
                </a:lnTo>
                <a:lnTo>
                  <a:pt x="382" y="0"/>
                </a:lnTo>
                <a:lnTo>
                  <a:pt x="18" y="116"/>
                </a:lnTo>
                <a:lnTo>
                  <a:pt x="2" y="70"/>
                </a:lnTo>
                <a:lnTo>
                  <a:pt x="0" y="7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2" name="Freeform 201"/>
          <p:cNvSpPr>
            <a:spLocks/>
          </p:cNvSpPr>
          <p:nvPr/>
        </p:nvSpPr>
        <p:spPr bwMode="auto">
          <a:xfrm>
            <a:off x="7033396" y="3979942"/>
            <a:ext cx="161972" cy="215963"/>
          </a:xfrm>
          <a:custGeom>
            <a:avLst/>
            <a:gdLst/>
            <a:ahLst/>
            <a:cxnLst>
              <a:cxn ang="0">
                <a:pos x="0" y="10"/>
              </a:cxn>
              <a:cxn ang="0">
                <a:pos x="62" y="168"/>
              </a:cxn>
              <a:cxn ang="0">
                <a:pos x="126" y="142"/>
              </a:cxn>
              <a:cxn ang="0">
                <a:pos x="126" y="80"/>
              </a:cxn>
              <a:cxn ang="0">
                <a:pos x="30" y="2"/>
              </a:cxn>
              <a:cxn ang="0">
                <a:pos x="30" y="0"/>
              </a:cxn>
              <a:cxn ang="0">
                <a:pos x="0" y="10"/>
              </a:cxn>
            </a:cxnLst>
            <a:rect l="0" t="0" r="r" b="b"/>
            <a:pathLst>
              <a:path w="126" h="168">
                <a:moveTo>
                  <a:pt x="0" y="10"/>
                </a:moveTo>
                <a:lnTo>
                  <a:pt x="62" y="168"/>
                </a:lnTo>
                <a:lnTo>
                  <a:pt x="126" y="142"/>
                </a:lnTo>
                <a:lnTo>
                  <a:pt x="126" y="80"/>
                </a:lnTo>
                <a:lnTo>
                  <a:pt x="30" y="2"/>
                </a:lnTo>
                <a:lnTo>
                  <a:pt x="30" y="0"/>
                </a:lnTo>
                <a:lnTo>
                  <a:pt x="0" y="1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3" name="Freeform 202"/>
          <p:cNvSpPr>
            <a:spLocks/>
          </p:cNvSpPr>
          <p:nvPr/>
        </p:nvSpPr>
        <p:spPr bwMode="auto">
          <a:xfrm>
            <a:off x="6390649" y="3650855"/>
            <a:ext cx="717307" cy="511627"/>
          </a:xfrm>
          <a:custGeom>
            <a:avLst/>
            <a:gdLst/>
            <a:ahLst/>
            <a:cxnLst>
              <a:cxn ang="0">
                <a:pos x="528" y="66"/>
              </a:cxn>
              <a:cxn ang="0">
                <a:pos x="452" y="0"/>
              </a:cxn>
              <a:cxn ang="0">
                <a:pos x="86" y="120"/>
              </a:cxn>
              <a:cxn ang="0">
                <a:pos x="70" y="72"/>
              </a:cxn>
              <a:cxn ang="0">
                <a:pos x="72" y="70"/>
              </a:cxn>
              <a:cxn ang="0">
                <a:pos x="88" y="116"/>
              </a:cxn>
              <a:cxn ang="0">
                <a:pos x="72" y="64"/>
              </a:cxn>
              <a:cxn ang="0">
                <a:pos x="0" y="146"/>
              </a:cxn>
              <a:cxn ang="0">
                <a:pos x="8" y="168"/>
              </a:cxn>
              <a:cxn ang="0">
                <a:pos x="2" y="150"/>
              </a:cxn>
              <a:cxn ang="0">
                <a:pos x="4" y="144"/>
              </a:cxn>
              <a:cxn ang="0">
                <a:pos x="78" y="344"/>
              </a:cxn>
              <a:cxn ang="0">
                <a:pos x="76" y="346"/>
              </a:cxn>
              <a:cxn ang="0">
                <a:pos x="78" y="348"/>
              </a:cxn>
              <a:cxn ang="0">
                <a:pos x="96" y="398"/>
              </a:cxn>
              <a:cxn ang="0">
                <a:pos x="182" y="372"/>
              </a:cxn>
              <a:cxn ang="0">
                <a:pos x="180" y="372"/>
              </a:cxn>
              <a:cxn ang="0">
                <a:pos x="498" y="262"/>
              </a:cxn>
              <a:cxn ang="0">
                <a:pos x="498" y="262"/>
              </a:cxn>
              <a:cxn ang="0">
                <a:pos x="498" y="262"/>
              </a:cxn>
              <a:cxn ang="0">
                <a:pos x="528" y="252"/>
              </a:cxn>
              <a:cxn ang="0">
                <a:pos x="558" y="186"/>
              </a:cxn>
              <a:cxn ang="0">
                <a:pos x="518" y="134"/>
              </a:cxn>
              <a:cxn ang="0">
                <a:pos x="528" y="66"/>
              </a:cxn>
            </a:cxnLst>
            <a:rect l="0" t="0" r="r" b="b"/>
            <a:pathLst>
              <a:path w="558" h="398">
                <a:moveTo>
                  <a:pt x="528" y="66"/>
                </a:moveTo>
                <a:lnTo>
                  <a:pt x="452" y="0"/>
                </a:lnTo>
                <a:lnTo>
                  <a:pt x="86" y="120"/>
                </a:lnTo>
                <a:lnTo>
                  <a:pt x="70" y="72"/>
                </a:lnTo>
                <a:lnTo>
                  <a:pt x="72" y="70"/>
                </a:lnTo>
                <a:lnTo>
                  <a:pt x="88" y="116"/>
                </a:lnTo>
                <a:lnTo>
                  <a:pt x="72" y="64"/>
                </a:lnTo>
                <a:lnTo>
                  <a:pt x="0" y="146"/>
                </a:lnTo>
                <a:lnTo>
                  <a:pt x="8" y="168"/>
                </a:lnTo>
                <a:lnTo>
                  <a:pt x="2" y="150"/>
                </a:lnTo>
                <a:lnTo>
                  <a:pt x="4" y="144"/>
                </a:lnTo>
                <a:lnTo>
                  <a:pt x="78" y="344"/>
                </a:lnTo>
                <a:lnTo>
                  <a:pt x="76" y="346"/>
                </a:lnTo>
                <a:lnTo>
                  <a:pt x="78" y="348"/>
                </a:lnTo>
                <a:lnTo>
                  <a:pt x="96" y="398"/>
                </a:lnTo>
                <a:lnTo>
                  <a:pt x="182" y="372"/>
                </a:lnTo>
                <a:lnTo>
                  <a:pt x="180" y="372"/>
                </a:lnTo>
                <a:lnTo>
                  <a:pt x="498" y="262"/>
                </a:lnTo>
                <a:lnTo>
                  <a:pt x="498" y="262"/>
                </a:lnTo>
                <a:lnTo>
                  <a:pt x="498" y="262"/>
                </a:lnTo>
                <a:lnTo>
                  <a:pt x="528" y="252"/>
                </a:lnTo>
                <a:lnTo>
                  <a:pt x="558" y="186"/>
                </a:lnTo>
                <a:lnTo>
                  <a:pt x="518" y="134"/>
                </a:lnTo>
                <a:lnTo>
                  <a:pt x="528" y="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4" name="Freeform 203"/>
          <p:cNvSpPr>
            <a:spLocks/>
          </p:cNvSpPr>
          <p:nvPr/>
        </p:nvSpPr>
        <p:spPr bwMode="auto">
          <a:xfrm>
            <a:off x="7041109" y="309809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5" name="Freeform 204"/>
          <p:cNvSpPr>
            <a:spLocks/>
          </p:cNvSpPr>
          <p:nvPr/>
        </p:nvSpPr>
        <p:spPr bwMode="auto">
          <a:xfrm>
            <a:off x="7079674" y="3733127"/>
            <a:ext cx="95127" cy="23139"/>
          </a:xfrm>
          <a:custGeom>
            <a:avLst/>
            <a:gdLst/>
            <a:ahLst/>
            <a:cxnLst>
              <a:cxn ang="0">
                <a:pos x="0" y="2"/>
              </a:cxn>
              <a:cxn ang="0">
                <a:pos x="74" y="18"/>
              </a:cxn>
              <a:cxn ang="0">
                <a:pos x="14" y="4"/>
              </a:cxn>
              <a:cxn ang="0">
                <a:pos x="0" y="0"/>
              </a:cxn>
              <a:cxn ang="0">
                <a:pos x="0" y="2"/>
              </a:cxn>
            </a:cxnLst>
            <a:rect l="0" t="0" r="r" b="b"/>
            <a:pathLst>
              <a:path w="74" h="18">
                <a:moveTo>
                  <a:pt x="0" y="2"/>
                </a:moveTo>
                <a:lnTo>
                  <a:pt x="74" y="18"/>
                </a:lnTo>
                <a:lnTo>
                  <a:pt x="14" y="4"/>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6" name="Freeform 205"/>
          <p:cNvSpPr>
            <a:spLocks/>
          </p:cNvSpPr>
          <p:nvPr/>
        </p:nvSpPr>
        <p:spPr bwMode="auto">
          <a:xfrm>
            <a:off x="7172230" y="355829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7" name="Freeform 206"/>
          <p:cNvSpPr>
            <a:spLocks/>
          </p:cNvSpPr>
          <p:nvPr/>
        </p:nvSpPr>
        <p:spPr bwMode="auto">
          <a:xfrm>
            <a:off x="7174801" y="3756266"/>
            <a:ext cx="64275" cy="17997"/>
          </a:xfrm>
          <a:custGeom>
            <a:avLst/>
            <a:gdLst/>
            <a:ahLst/>
            <a:cxnLst>
              <a:cxn ang="0">
                <a:pos x="50" y="12"/>
              </a:cxn>
              <a:cxn ang="0">
                <a:pos x="0" y="0"/>
              </a:cxn>
              <a:cxn ang="0">
                <a:pos x="50" y="14"/>
              </a:cxn>
              <a:cxn ang="0">
                <a:pos x="50" y="12"/>
              </a:cxn>
            </a:cxnLst>
            <a:rect l="0" t="0" r="r" b="b"/>
            <a:pathLst>
              <a:path w="50" h="14">
                <a:moveTo>
                  <a:pt x="50" y="12"/>
                </a:moveTo>
                <a:lnTo>
                  <a:pt x="0" y="0"/>
                </a:lnTo>
                <a:lnTo>
                  <a:pt x="50" y="14"/>
                </a:lnTo>
                <a:lnTo>
                  <a:pt x="50" y="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8" name="Freeform 207"/>
          <p:cNvSpPr>
            <a:spLocks/>
          </p:cNvSpPr>
          <p:nvPr/>
        </p:nvSpPr>
        <p:spPr bwMode="auto">
          <a:xfrm>
            <a:off x="7061677" y="3730556"/>
            <a:ext cx="177398" cy="344513"/>
          </a:xfrm>
          <a:custGeom>
            <a:avLst/>
            <a:gdLst/>
            <a:ahLst/>
            <a:cxnLst>
              <a:cxn ang="0">
                <a:pos x="10" y="2"/>
              </a:cxn>
              <a:cxn ang="0">
                <a:pos x="0" y="72"/>
              </a:cxn>
              <a:cxn ang="0">
                <a:pos x="38" y="124"/>
              </a:cxn>
              <a:cxn ang="0">
                <a:pos x="10" y="192"/>
              </a:cxn>
              <a:cxn ang="0">
                <a:pos x="8" y="194"/>
              </a:cxn>
              <a:cxn ang="0">
                <a:pos x="8" y="196"/>
              </a:cxn>
              <a:cxn ang="0">
                <a:pos x="10" y="194"/>
              </a:cxn>
              <a:cxn ang="0">
                <a:pos x="104" y="268"/>
              </a:cxn>
              <a:cxn ang="0">
                <a:pos x="104" y="226"/>
              </a:cxn>
              <a:cxn ang="0">
                <a:pos x="134" y="80"/>
              </a:cxn>
              <a:cxn ang="0">
                <a:pos x="104" y="56"/>
              </a:cxn>
              <a:cxn ang="0">
                <a:pos x="136" y="40"/>
              </a:cxn>
              <a:cxn ang="0">
                <a:pos x="138" y="34"/>
              </a:cxn>
              <a:cxn ang="0">
                <a:pos x="88" y="20"/>
              </a:cxn>
              <a:cxn ang="0">
                <a:pos x="14" y="4"/>
              </a:cxn>
              <a:cxn ang="0">
                <a:pos x="14" y="2"/>
              </a:cxn>
              <a:cxn ang="0">
                <a:pos x="28" y="6"/>
              </a:cxn>
              <a:cxn ang="0">
                <a:pos x="6" y="0"/>
              </a:cxn>
              <a:cxn ang="0">
                <a:pos x="10" y="2"/>
              </a:cxn>
            </a:cxnLst>
            <a:rect l="0" t="0" r="r" b="b"/>
            <a:pathLst>
              <a:path w="138" h="268">
                <a:moveTo>
                  <a:pt x="10" y="2"/>
                </a:moveTo>
                <a:lnTo>
                  <a:pt x="0" y="72"/>
                </a:lnTo>
                <a:lnTo>
                  <a:pt x="38" y="124"/>
                </a:lnTo>
                <a:lnTo>
                  <a:pt x="10" y="192"/>
                </a:lnTo>
                <a:lnTo>
                  <a:pt x="8" y="194"/>
                </a:lnTo>
                <a:lnTo>
                  <a:pt x="8" y="196"/>
                </a:lnTo>
                <a:lnTo>
                  <a:pt x="10" y="194"/>
                </a:lnTo>
                <a:lnTo>
                  <a:pt x="104" y="268"/>
                </a:lnTo>
                <a:lnTo>
                  <a:pt x="104" y="226"/>
                </a:lnTo>
                <a:lnTo>
                  <a:pt x="134" y="80"/>
                </a:lnTo>
                <a:lnTo>
                  <a:pt x="104" y="56"/>
                </a:lnTo>
                <a:lnTo>
                  <a:pt x="136" y="40"/>
                </a:lnTo>
                <a:lnTo>
                  <a:pt x="138" y="34"/>
                </a:lnTo>
                <a:lnTo>
                  <a:pt x="88" y="20"/>
                </a:lnTo>
                <a:lnTo>
                  <a:pt x="14" y="4"/>
                </a:lnTo>
                <a:lnTo>
                  <a:pt x="14" y="2"/>
                </a:lnTo>
                <a:lnTo>
                  <a:pt x="28" y="6"/>
                </a:lnTo>
                <a:lnTo>
                  <a:pt x="6" y="0"/>
                </a:lnTo>
                <a:lnTo>
                  <a:pt x="1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9" name="Freeform 208"/>
          <p:cNvSpPr>
            <a:spLocks/>
          </p:cNvSpPr>
          <p:nvPr/>
        </p:nvSpPr>
        <p:spPr bwMode="auto">
          <a:xfrm>
            <a:off x="7172230" y="3558299"/>
            <a:ext cx="15426" cy="105411"/>
          </a:xfrm>
          <a:custGeom>
            <a:avLst/>
            <a:gdLst/>
            <a:ahLst/>
            <a:cxnLst>
              <a:cxn ang="0">
                <a:pos x="12" y="82"/>
              </a:cxn>
              <a:cxn ang="0">
                <a:pos x="0" y="0"/>
              </a:cxn>
              <a:cxn ang="0">
                <a:pos x="6" y="58"/>
              </a:cxn>
              <a:cxn ang="0">
                <a:pos x="12" y="82"/>
              </a:cxn>
            </a:cxnLst>
            <a:rect l="0" t="0" r="r" b="b"/>
            <a:pathLst>
              <a:path w="12" h="82">
                <a:moveTo>
                  <a:pt x="12" y="82"/>
                </a:moveTo>
                <a:lnTo>
                  <a:pt x="0" y="0"/>
                </a:lnTo>
                <a:lnTo>
                  <a:pt x="6" y="58"/>
                </a:lnTo>
                <a:lnTo>
                  <a:pt x="12" y="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0" name="Freeform 209"/>
          <p:cNvSpPr>
            <a:spLocks/>
          </p:cNvSpPr>
          <p:nvPr/>
        </p:nvSpPr>
        <p:spPr bwMode="auto">
          <a:xfrm>
            <a:off x="7041109" y="3098092"/>
            <a:ext cx="131121" cy="460207"/>
          </a:xfrm>
          <a:custGeom>
            <a:avLst/>
            <a:gdLst/>
            <a:ahLst/>
            <a:cxnLst>
              <a:cxn ang="0">
                <a:pos x="38" y="132"/>
              </a:cxn>
              <a:cxn ang="0">
                <a:pos x="102" y="358"/>
              </a:cxn>
              <a:cxn ang="0">
                <a:pos x="80" y="276"/>
              </a:cxn>
              <a:cxn ang="0">
                <a:pos x="40" y="132"/>
              </a:cxn>
              <a:cxn ang="0">
                <a:pos x="2" y="0"/>
              </a:cxn>
              <a:cxn ang="0">
                <a:pos x="0" y="0"/>
              </a:cxn>
              <a:cxn ang="0">
                <a:pos x="8" y="34"/>
              </a:cxn>
              <a:cxn ang="0">
                <a:pos x="38" y="132"/>
              </a:cxn>
            </a:cxnLst>
            <a:rect l="0" t="0" r="r" b="b"/>
            <a:pathLst>
              <a:path w="102" h="358">
                <a:moveTo>
                  <a:pt x="38" y="132"/>
                </a:moveTo>
                <a:lnTo>
                  <a:pt x="102" y="358"/>
                </a:lnTo>
                <a:lnTo>
                  <a:pt x="80" y="276"/>
                </a:lnTo>
                <a:lnTo>
                  <a:pt x="40" y="132"/>
                </a:lnTo>
                <a:lnTo>
                  <a:pt x="2" y="0"/>
                </a:lnTo>
                <a:lnTo>
                  <a:pt x="0" y="0"/>
                </a:lnTo>
                <a:lnTo>
                  <a:pt x="8" y="34"/>
                </a:lnTo>
                <a:lnTo>
                  <a:pt x="38"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1" name="Freeform 210"/>
          <p:cNvSpPr>
            <a:spLocks/>
          </p:cNvSpPr>
          <p:nvPr/>
        </p:nvSpPr>
        <p:spPr bwMode="auto">
          <a:xfrm>
            <a:off x="7041109" y="3098092"/>
            <a:ext cx="10284" cy="43707"/>
          </a:xfrm>
          <a:custGeom>
            <a:avLst/>
            <a:gdLst/>
            <a:ahLst/>
            <a:cxnLst>
              <a:cxn ang="0">
                <a:pos x="8" y="34"/>
              </a:cxn>
              <a:cxn ang="0">
                <a:pos x="0" y="0"/>
              </a:cxn>
              <a:cxn ang="0">
                <a:pos x="0" y="0"/>
              </a:cxn>
              <a:cxn ang="0">
                <a:pos x="8" y="34"/>
              </a:cxn>
            </a:cxnLst>
            <a:rect l="0" t="0" r="r" b="b"/>
            <a:pathLst>
              <a:path w="8" h="34">
                <a:moveTo>
                  <a:pt x="8" y="34"/>
                </a:moveTo>
                <a:lnTo>
                  <a:pt x="0" y="0"/>
                </a:lnTo>
                <a:lnTo>
                  <a:pt x="0" y="0"/>
                </a:lnTo>
                <a:lnTo>
                  <a:pt x="8" y="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2" name="Freeform 211"/>
          <p:cNvSpPr>
            <a:spLocks/>
          </p:cNvSpPr>
          <p:nvPr/>
        </p:nvSpPr>
        <p:spPr bwMode="auto">
          <a:xfrm>
            <a:off x="7187656" y="3663710"/>
            <a:ext cx="64275" cy="69417"/>
          </a:xfrm>
          <a:custGeom>
            <a:avLst/>
            <a:gdLst/>
            <a:ahLst/>
            <a:cxnLst>
              <a:cxn ang="0">
                <a:pos x="50" y="54"/>
              </a:cxn>
              <a:cxn ang="0">
                <a:pos x="0" y="0"/>
              </a:cxn>
              <a:cxn ang="0">
                <a:pos x="46" y="50"/>
              </a:cxn>
              <a:cxn ang="0">
                <a:pos x="50" y="54"/>
              </a:cxn>
            </a:cxnLst>
            <a:rect l="0" t="0" r="r" b="b"/>
            <a:pathLst>
              <a:path w="50" h="54">
                <a:moveTo>
                  <a:pt x="50" y="54"/>
                </a:moveTo>
                <a:lnTo>
                  <a:pt x="0" y="0"/>
                </a:lnTo>
                <a:lnTo>
                  <a:pt x="46" y="50"/>
                </a:lnTo>
                <a:lnTo>
                  <a:pt x="50" y="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3" name="Freeform 212"/>
          <p:cNvSpPr>
            <a:spLocks/>
          </p:cNvSpPr>
          <p:nvPr/>
        </p:nvSpPr>
        <p:spPr bwMode="auto">
          <a:xfrm>
            <a:off x="7179943" y="3632858"/>
            <a:ext cx="66846" cy="95127"/>
          </a:xfrm>
          <a:custGeom>
            <a:avLst/>
            <a:gdLst/>
            <a:ahLst/>
            <a:cxnLst>
              <a:cxn ang="0">
                <a:pos x="4" y="26"/>
              </a:cxn>
              <a:cxn ang="0">
                <a:pos x="52" y="74"/>
              </a:cxn>
              <a:cxn ang="0">
                <a:pos x="6" y="24"/>
              </a:cxn>
              <a:cxn ang="0">
                <a:pos x="0" y="0"/>
              </a:cxn>
              <a:cxn ang="0">
                <a:pos x="4" y="26"/>
              </a:cxn>
            </a:cxnLst>
            <a:rect l="0" t="0" r="r" b="b"/>
            <a:pathLst>
              <a:path w="52" h="74">
                <a:moveTo>
                  <a:pt x="4" y="26"/>
                </a:moveTo>
                <a:lnTo>
                  <a:pt x="52" y="74"/>
                </a:lnTo>
                <a:lnTo>
                  <a:pt x="6" y="24"/>
                </a:lnTo>
                <a:lnTo>
                  <a:pt x="0" y="0"/>
                </a:lnTo>
                <a:lnTo>
                  <a:pt x="4" y="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4" name="Line 3080"/>
          <p:cNvSpPr>
            <a:spLocks noChangeShapeType="1"/>
          </p:cNvSpPr>
          <p:nvPr/>
        </p:nvSpPr>
        <p:spPr bwMode="auto">
          <a:xfrm>
            <a:off x="4080104" y="6776240"/>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5" name="Line 3117"/>
          <p:cNvSpPr>
            <a:spLocks noChangeShapeType="1"/>
          </p:cNvSpPr>
          <p:nvPr/>
        </p:nvSpPr>
        <p:spPr bwMode="auto">
          <a:xfrm>
            <a:off x="7169203" y="3075591"/>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6" name="Line 3118"/>
          <p:cNvSpPr>
            <a:spLocks noChangeShapeType="1"/>
          </p:cNvSpPr>
          <p:nvPr/>
        </p:nvSpPr>
        <p:spPr bwMode="auto">
          <a:xfrm>
            <a:off x="7169203" y="3075591"/>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7" name="Line 3119"/>
          <p:cNvSpPr>
            <a:spLocks noChangeShapeType="1"/>
          </p:cNvSpPr>
          <p:nvPr/>
        </p:nvSpPr>
        <p:spPr bwMode="auto">
          <a:xfrm>
            <a:off x="7107495" y="3821236"/>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8" name="Line 3120"/>
          <p:cNvSpPr>
            <a:spLocks noChangeShapeType="1"/>
          </p:cNvSpPr>
          <p:nvPr/>
        </p:nvSpPr>
        <p:spPr bwMode="auto">
          <a:xfrm>
            <a:off x="7421180" y="3638681"/>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pic>
        <p:nvPicPr>
          <p:cNvPr id="230" name="Picture 4" descr="C:\Users\Sripras\AppData\Local\Microsoft\Windows\Temporary Internet Files\Content.IE5\A6V9TX1G\MC900434845[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78977" y="3134086"/>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33" name="Picture 4" descr="C:\Users\Sripras\AppData\Local\Microsoft\Windows\Temporary Internet Files\Content.IE5\A6V9TX1G\MC900434845[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68964" y="3535160"/>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38" name="Picture 4" descr="C:\Users\Sripras\AppData\Local\Microsoft\Windows\Temporary Internet Files\Content.IE5\A6V9TX1G\MC900434845[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43522" y="4949914"/>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42" name="Picture 4" descr="C:\Users\Sripras\AppData\Local\Microsoft\Windows\Temporary Internet Files\Content.IE5\A6V9TX1G\MC900434845[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90946" y="5343852"/>
            <a:ext cx="423378" cy="423378"/>
          </a:xfrm>
          <a:prstGeom prst="rect">
            <a:avLst/>
          </a:prstGeom>
          <a:noFill/>
          <a:extLst>
            <a:ext uri="{909E8E84-426E-40DD-AFC4-6F175D3DCCD1}">
              <a14:hiddenFill xmlns:a14="http://schemas.microsoft.com/office/drawing/2010/main">
                <a:solidFill>
                  <a:srgbClr val="FFFFFF"/>
                </a:solidFill>
              </a14:hiddenFill>
            </a:ext>
          </a:extLst>
        </p:spPr>
      </p:pic>
      <p:sp>
        <p:nvSpPr>
          <p:cNvPr id="7" name="Flowchart: Connector 6"/>
          <p:cNvSpPr/>
          <p:nvPr/>
        </p:nvSpPr>
        <p:spPr>
          <a:xfrm>
            <a:off x="5484000" y="4067396"/>
            <a:ext cx="131867" cy="13894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5" name="Straight Arrow Connector 1024"/>
          <p:cNvCxnSpPr>
            <a:stCxn id="7" idx="6"/>
            <a:endCxn id="233" idx="1"/>
          </p:cNvCxnSpPr>
          <p:nvPr/>
        </p:nvCxnSpPr>
        <p:spPr>
          <a:xfrm flipV="1">
            <a:off x="5615867" y="3746849"/>
            <a:ext cx="1253097" cy="390021"/>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1" name="Straight Arrow Connector 250"/>
          <p:cNvCxnSpPr>
            <a:stCxn id="242" idx="3"/>
            <a:endCxn id="233" idx="2"/>
          </p:cNvCxnSpPr>
          <p:nvPr/>
        </p:nvCxnSpPr>
        <p:spPr>
          <a:xfrm flipV="1">
            <a:off x="6614324" y="3958538"/>
            <a:ext cx="466329" cy="1597003"/>
          </a:xfrm>
          <a:prstGeom prst="straightConnector1">
            <a:avLst/>
          </a:prstGeom>
          <a:ln w="12700">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stCxn id="238" idx="3"/>
            <a:endCxn id="233" idx="2"/>
          </p:cNvCxnSpPr>
          <p:nvPr/>
        </p:nvCxnSpPr>
        <p:spPr>
          <a:xfrm flipV="1">
            <a:off x="2466900" y="3958538"/>
            <a:ext cx="4613753" cy="1203065"/>
          </a:xfrm>
          <a:prstGeom prst="straightConnector1">
            <a:avLst/>
          </a:prstGeom>
          <a:ln w="12700">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a:stCxn id="230" idx="3"/>
            <a:endCxn id="233" idx="0"/>
          </p:cNvCxnSpPr>
          <p:nvPr/>
        </p:nvCxnSpPr>
        <p:spPr>
          <a:xfrm>
            <a:off x="2302355" y="3345775"/>
            <a:ext cx="4778298" cy="189385"/>
          </a:xfrm>
          <a:prstGeom prst="straightConnector1">
            <a:avLst/>
          </a:prstGeom>
          <a:ln w="12700">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71" name="Flowchart: Connector 270"/>
          <p:cNvSpPr/>
          <p:nvPr/>
        </p:nvSpPr>
        <p:spPr>
          <a:xfrm>
            <a:off x="1977588" y="4702390"/>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1" name="Straight Arrow Connector 1050"/>
          <p:cNvCxnSpPr>
            <a:stCxn id="271" idx="7"/>
            <a:endCxn id="233" idx="1"/>
          </p:cNvCxnSpPr>
          <p:nvPr/>
        </p:nvCxnSpPr>
        <p:spPr>
          <a:xfrm flipV="1">
            <a:off x="2090144" y="3746849"/>
            <a:ext cx="4778820" cy="975889"/>
          </a:xfrm>
          <a:prstGeom prst="straightConnector1">
            <a:avLst/>
          </a:prstGeom>
          <a:ln w="127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53" name="Curved Connector 1052"/>
          <p:cNvCxnSpPr>
            <a:stCxn id="271" idx="6"/>
            <a:endCxn id="238" idx="3"/>
          </p:cNvCxnSpPr>
          <p:nvPr/>
        </p:nvCxnSpPr>
        <p:spPr>
          <a:xfrm>
            <a:off x="2109455" y="4771864"/>
            <a:ext cx="357445" cy="389739"/>
          </a:xfrm>
          <a:prstGeom prst="curvedConnector3">
            <a:avLst>
              <a:gd name="adj1" fmla="val 163954"/>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60" name="Oval 1059"/>
          <p:cNvSpPr/>
          <p:nvPr/>
        </p:nvSpPr>
        <p:spPr>
          <a:xfrm>
            <a:off x="6755654" y="3452422"/>
            <a:ext cx="585367" cy="585367"/>
          </a:xfrm>
          <a:prstGeom prst="ellipse">
            <a:avLst/>
          </a:prstGeom>
          <a:noFill/>
          <a:ln w="63500">
            <a:solidFill>
              <a:srgbClr val="C00000">
                <a:alpha val="7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2" name="Straight Connector 1061"/>
          <p:cNvCxnSpPr>
            <a:stCxn id="1060" idx="1"/>
            <a:endCxn id="1060" idx="5"/>
          </p:cNvCxnSpPr>
          <p:nvPr/>
        </p:nvCxnSpPr>
        <p:spPr>
          <a:xfrm>
            <a:off x="6841379" y="3538147"/>
            <a:ext cx="413917" cy="413917"/>
          </a:xfrm>
          <a:prstGeom prst="line">
            <a:avLst/>
          </a:prstGeom>
          <a:ln w="63500">
            <a:solidFill>
              <a:srgbClr val="C00000">
                <a:alpha val="75000"/>
              </a:srgbClr>
            </a:solidFill>
          </a:ln>
        </p:spPr>
        <p:style>
          <a:lnRef idx="1">
            <a:schemeClr val="accent1"/>
          </a:lnRef>
          <a:fillRef idx="0">
            <a:schemeClr val="accent1"/>
          </a:fillRef>
          <a:effectRef idx="0">
            <a:schemeClr val="accent1"/>
          </a:effectRef>
          <a:fontRef idx="minor">
            <a:schemeClr val="tx1"/>
          </a:fontRef>
        </p:style>
      </p:cxnSp>
      <p:cxnSp>
        <p:nvCxnSpPr>
          <p:cNvPr id="1064" name="Curved Connector 1063"/>
          <p:cNvCxnSpPr>
            <a:stCxn id="7" idx="6"/>
            <a:endCxn id="242" idx="0"/>
          </p:cNvCxnSpPr>
          <p:nvPr/>
        </p:nvCxnSpPr>
        <p:spPr>
          <a:xfrm>
            <a:off x="5615867" y="4136870"/>
            <a:ext cx="786768" cy="1206982"/>
          </a:xfrm>
          <a:prstGeom prst="curvedConnector2">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068" name="TextBox 1067"/>
          <p:cNvSpPr txBox="1"/>
          <p:nvPr/>
        </p:nvSpPr>
        <p:spPr>
          <a:xfrm>
            <a:off x="5358373" y="3772453"/>
            <a:ext cx="367408" cy="369332"/>
          </a:xfrm>
          <a:prstGeom prst="rect">
            <a:avLst/>
          </a:prstGeom>
          <a:noFill/>
        </p:spPr>
        <p:txBody>
          <a:bodyPr wrap="none" rtlCol="0">
            <a:spAutoFit/>
          </a:bodyPr>
          <a:lstStyle/>
          <a:p>
            <a:r>
              <a:rPr lang="en-US" dirty="0" smtClean="0">
                <a:solidFill>
                  <a:schemeClr val="bg1"/>
                </a:solidFill>
              </a:rPr>
              <a:t>?!</a:t>
            </a:r>
            <a:endParaRPr lang="en-US" dirty="0">
              <a:solidFill>
                <a:schemeClr val="bg1"/>
              </a:solidFill>
            </a:endParaRPr>
          </a:p>
        </p:txBody>
      </p:sp>
      <p:pic>
        <p:nvPicPr>
          <p:cNvPr id="291" name="Picture 3" descr="C:\Users\Sripras\AppData\Local\Microsoft\Windows\Temporary Internet Files\Content.IE5\CYK3BX0Z\MC900439608[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59001" y="3381235"/>
            <a:ext cx="221479" cy="290188"/>
          </a:xfrm>
          <a:prstGeom prst="rect">
            <a:avLst/>
          </a:prstGeom>
          <a:noFill/>
          <a:extLst>
            <a:ext uri="{909E8E84-426E-40DD-AFC4-6F175D3DCCD1}">
              <a14:hiddenFill xmlns:a14="http://schemas.microsoft.com/office/drawing/2010/main">
                <a:solidFill>
                  <a:srgbClr val="FFFFFF"/>
                </a:solidFill>
              </a14:hiddenFill>
            </a:ext>
          </a:extLst>
        </p:spPr>
      </p:pic>
      <p:sp>
        <p:nvSpPr>
          <p:cNvPr id="237" name="Title 236"/>
          <p:cNvSpPr>
            <a:spLocks noGrp="1"/>
          </p:cNvSpPr>
          <p:nvPr>
            <p:ph type="title"/>
          </p:nvPr>
        </p:nvSpPr>
        <p:spPr>
          <a:xfrm>
            <a:off x="455613" y="76200"/>
            <a:ext cx="82296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t>Geo-Replicated Cloud Storage</a:t>
            </a:r>
            <a:endParaRPr lang="en-US" sz="4400" dirty="0"/>
          </a:p>
        </p:txBody>
      </p:sp>
      <p:sp>
        <p:nvSpPr>
          <p:cNvPr id="2" name="Slide Number Placeholder 1"/>
          <p:cNvSpPr>
            <a:spLocks noGrp="1"/>
          </p:cNvSpPr>
          <p:nvPr>
            <p:ph type="sldNum" sz="quarter" idx="12"/>
          </p:nvPr>
        </p:nvSpPr>
        <p:spPr/>
        <p:txBody>
          <a:bodyPr/>
          <a:lstStyle/>
          <a:p>
            <a:fld id="{8AB1C761-9FE2-4952-8BCD-2D639D168F1E}" type="slidenum">
              <a:rPr lang="en-US" smtClean="0"/>
              <a:t>2</a:t>
            </a:fld>
            <a:endParaRPr lang="en-US" dirty="0"/>
          </a:p>
        </p:txBody>
      </p:sp>
    </p:spTree>
    <p:custDataLst>
      <p:tags r:id="rId1"/>
    </p:custDataLst>
    <p:extLst>
      <p:ext uri="{BB962C8B-B14F-4D97-AF65-F5344CB8AC3E}">
        <p14:creationId xmlns:p14="http://schemas.microsoft.com/office/powerpoint/2010/main" val="1999125003"/>
      </p:ext>
    </p:extLst>
  </p:cSld>
  <p:clrMapOvr>
    <a:masterClrMapping/>
  </p:clrMapOvr>
  <mc:AlternateContent xmlns:mc="http://schemas.openxmlformats.org/markup-compatibility/2006" xmlns:p14="http://schemas.microsoft.com/office/powerpoint/2010/main">
    <mc:Choice Requires="p14">
      <p:transition spd="slow" p14:dur="2000" advTm="94769"/>
    </mc:Choice>
    <mc:Fallback xmlns="">
      <p:transition spd="slow" advTm="9476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025"/>
                                        </p:tgtEl>
                                        <p:attrNameLst>
                                          <p:attrName>style.visibility</p:attrName>
                                        </p:attrNameLst>
                                      </p:cBhvr>
                                      <p:to>
                                        <p:strVal val="visible"/>
                                      </p:to>
                                    </p:set>
                                    <p:animEffect transition="in" filter="wipe(down)">
                                      <p:cBhvr>
                                        <p:cTn id="15" dur="500"/>
                                        <p:tgtEl>
                                          <p:spTgt spid="102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60"/>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06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6" presetClass="emph" presetSubtype="0" fill="hold" grpId="1" nodeType="clickEffect">
                                  <p:stCondLst>
                                    <p:cond delay="0"/>
                                  </p:stCondLst>
                                  <p:childTnLst>
                                    <p:animEffect transition="out" filter="fade">
                                      <p:cBhvr>
                                        <p:cTn id="25" dur="500" tmFilter="0, 0; .2, .5; .8, .5; 1, 0"/>
                                        <p:tgtEl>
                                          <p:spTgt spid="1060"/>
                                        </p:tgtEl>
                                      </p:cBhvr>
                                    </p:animEffect>
                                    <p:animScale>
                                      <p:cBhvr>
                                        <p:cTn id="26" dur="250" autoRev="1" fill="hold"/>
                                        <p:tgtEl>
                                          <p:spTgt spid="1060"/>
                                        </p:tgtEl>
                                      </p:cBhvr>
                                      <p:by x="105000" y="105000"/>
                                    </p:animScale>
                                  </p:childTnLst>
                                </p:cTn>
                              </p:par>
                              <p:par>
                                <p:cTn id="27" presetID="26" presetClass="emph" presetSubtype="0" fill="hold" nodeType="withEffect">
                                  <p:stCondLst>
                                    <p:cond delay="0"/>
                                  </p:stCondLst>
                                  <p:childTnLst>
                                    <p:animEffect transition="out" filter="fade">
                                      <p:cBhvr>
                                        <p:cTn id="28" dur="500" tmFilter="0, 0; .2, .5; .8, .5; 1, 0"/>
                                        <p:tgtEl>
                                          <p:spTgt spid="1062"/>
                                        </p:tgtEl>
                                      </p:cBhvr>
                                    </p:animEffect>
                                    <p:animScale>
                                      <p:cBhvr>
                                        <p:cTn id="29" dur="250" autoRev="1" fill="hold"/>
                                        <p:tgtEl>
                                          <p:spTgt spid="1062"/>
                                        </p:tgtEl>
                                      </p:cBhvr>
                                      <p:by x="105000" y="105000"/>
                                    </p:animScale>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06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30"/>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238"/>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24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291"/>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261"/>
                                        </p:tgtEl>
                                        <p:attrNameLst>
                                          <p:attrName>style.visibility</p:attrName>
                                        </p:attrNameLst>
                                      </p:cBhvr>
                                      <p:to>
                                        <p:strVal val="visible"/>
                                      </p:to>
                                    </p:set>
                                    <p:animEffect transition="in" filter="wipe(down)">
                                      <p:cBhvr>
                                        <p:cTn id="50" dur="500"/>
                                        <p:tgtEl>
                                          <p:spTgt spid="261"/>
                                        </p:tgtEl>
                                      </p:cBhvr>
                                    </p:animEffect>
                                  </p:childTnLst>
                                </p:cTn>
                              </p:par>
                              <p:par>
                                <p:cTn id="51" presetID="22" presetClass="entr" presetSubtype="4" fill="hold" nodeType="withEffect">
                                  <p:stCondLst>
                                    <p:cond delay="0"/>
                                  </p:stCondLst>
                                  <p:childTnLst>
                                    <p:set>
                                      <p:cBhvr>
                                        <p:cTn id="52" dur="1" fill="hold">
                                          <p:stCondLst>
                                            <p:cond delay="0"/>
                                          </p:stCondLst>
                                        </p:cTn>
                                        <p:tgtEl>
                                          <p:spTgt spid="258"/>
                                        </p:tgtEl>
                                        <p:attrNameLst>
                                          <p:attrName>style.visibility</p:attrName>
                                        </p:attrNameLst>
                                      </p:cBhvr>
                                      <p:to>
                                        <p:strVal val="visible"/>
                                      </p:to>
                                    </p:set>
                                    <p:animEffect transition="in" filter="wipe(down)">
                                      <p:cBhvr>
                                        <p:cTn id="53" dur="500"/>
                                        <p:tgtEl>
                                          <p:spTgt spid="258"/>
                                        </p:tgtEl>
                                      </p:cBhvr>
                                    </p:animEffect>
                                  </p:childTnLst>
                                </p:cTn>
                              </p:par>
                              <p:par>
                                <p:cTn id="54" presetID="22" presetClass="entr" presetSubtype="4" fill="hold" nodeType="withEffect">
                                  <p:stCondLst>
                                    <p:cond delay="0"/>
                                  </p:stCondLst>
                                  <p:childTnLst>
                                    <p:set>
                                      <p:cBhvr>
                                        <p:cTn id="55" dur="1" fill="hold">
                                          <p:stCondLst>
                                            <p:cond delay="0"/>
                                          </p:stCondLst>
                                        </p:cTn>
                                        <p:tgtEl>
                                          <p:spTgt spid="251"/>
                                        </p:tgtEl>
                                        <p:attrNameLst>
                                          <p:attrName>style.visibility</p:attrName>
                                        </p:attrNameLst>
                                      </p:cBhvr>
                                      <p:to>
                                        <p:strVal val="visible"/>
                                      </p:to>
                                    </p:set>
                                    <p:animEffect transition="in" filter="wipe(down)">
                                      <p:cBhvr>
                                        <p:cTn id="56" dur="500"/>
                                        <p:tgtEl>
                                          <p:spTgt spid="25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064"/>
                                        </p:tgtEl>
                                        <p:attrNameLst>
                                          <p:attrName>style.visibility</p:attrName>
                                        </p:attrNameLst>
                                      </p:cBhvr>
                                      <p:to>
                                        <p:strVal val="visible"/>
                                      </p:to>
                                    </p:set>
                                    <p:animEffect transition="in" filter="wipe(down)">
                                      <p:cBhvr>
                                        <p:cTn id="61" dur="500"/>
                                        <p:tgtEl>
                                          <p:spTgt spid="1064"/>
                                        </p:tgtEl>
                                      </p:cBhvr>
                                    </p:animEffect>
                                  </p:childTnLst>
                                </p:cTn>
                              </p:par>
                              <p:par>
                                <p:cTn id="62" presetID="1" presetClass="exit" presetSubtype="0" fill="hold" grpId="1" nodeType="withEffect">
                                  <p:stCondLst>
                                    <p:cond delay="0"/>
                                  </p:stCondLst>
                                  <p:childTnLst>
                                    <p:set>
                                      <p:cBhvr>
                                        <p:cTn id="63" dur="1" fill="hold">
                                          <p:stCondLst>
                                            <p:cond delay="0"/>
                                          </p:stCondLst>
                                        </p:cTn>
                                        <p:tgtEl>
                                          <p:spTgt spid="1068"/>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271"/>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1051"/>
                                        </p:tgtEl>
                                        <p:attrNameLst>
                                          <p:attrName>style.visibility</p:attrName>
                                        </p:attrNameLst>
                                      </p:cBhvr>
                                      <p:to>
                                        <p:strVal val="visible"/>
                                      </p:to>
                                    </p:set>
                                    <p:animEffect transition="in" filter="wipe(down)">
                                      <p:cBhvr>
                                        <p:cTn id="72" dur="500"/>
                                        <p:tgtEl>
                                          <p:spTgt spid="105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1053"/>
                                        </p:tgtEl>
                                        <p:attrNameLst>
                                          <p:attrName>style.visibility</p:attrName>
                                        </p:attrNameLst>
                                      </p:cBhvr>
                                      <p:to>
                                        <p:strVal val="visible"/>
                                      </p:to>
                                    </p:set>
                                    <p:animEffect transition="in" filter="wipe(down)">
                                      <p:cBhvr>
                                        <p:cTn id="77" dur="500"/>
                                        <p:tgtEl>
                                          <p:spTgt spid="1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71" grpId="0" animBg="1"/>
      <p:bldP spid="1060" grpId="0" animBg="1"/>
      <p:bldP spid="1060" grpId="1" animBg="1"/>
      <p:bldP spid="1068" grpId="0"/>
      <p:bldP spid="1068"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Roadmap</a:t>
            </a:r>
            <a:endParaRPr lang="en-US" sz="4000" dirty="0"/>
          </a:p>
        </p:txBody>
      </p:sp>
      <p:sp>
        <p:nvSpPr>
          <p:cNvPr id="46" name="Freeform 45"/>
          <p:cNvSpPr/>
          <p:nvPr/>
        </p:nvSpPr>
        <p:spPr>
          <a:xfrm>
            <a:off x="457200" y="170582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Goals and Contributions</a:t>
            </a:r>
            <a:endParaRPr lang="en-US" sz="2500" kern="1200" dirty="0"/>
          </a:p>
        </p:txBody>
      </p:sp>
      <p:sp>
        <p:nvSpPr>
          <p:cNvPr id="47" name="Freeform 46"/>
          <p:cNvSpPr/>
          <p:nvPr/>
        </p:nvSpPr>
        <p:spPr>
          <a:xfrm>
            <a:off x="457200" y="2541351"/>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Background</a:t>
            </a:r>
            <a:endParaRPr lang="en-US" sz="2500" kern="1200" dirty="0"/>
          </a:p>
        </p:txBody>
      </p:sp>
      <p:sp>
        <p:nvSpPr>
          <p:cNvPr id="48" name="Freeform 47"/>
          <p:cNvSpPr/>
          <p:nvPr/>
        </p:nvSpPr>
        <p:spPr>
          <a:xfrm>
            <a:off x="457200" y="3376876"/>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Design and Implementation</a:t>
            </a:r>
            <a:endParaRPr lang="en-US" sz="2500" kern="1200" dirty="0"/>
          </a:p>
        </p:txBody>
      </p:sp>
      <p:sp>
        <p:nvSpPr>
          <p:cNvPr id="49" name="Freeform 48"/>
          <p:cNvSpPr/>
          <p:nvPr/>
        </p:nvSpPr>
        <p:spPr>
          <a:xfrm>
            <a:off x="457200" y="4212399"/>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Experimental setup and tools</a:t>
            </a:r>
            <a:endParaRPr lang="en-US" sz="2500" kern="1200" dirty="0"/>
          </a:p>
        </p:txBody>
      </p:sp>
      <p:sp>
        <p:nvSpPr>
          <p:cNvPr id="50" name="Freeform 49"/>
          <p:cNvSpPr/>
          <p:nvPr/>
        </p:nvSpPr>
        <p:spPr>
          <a:xfrm>
            <a:off x="457200" y="5047923"/>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Results</a:t>
            </a:r>
            <a:endParaRPr lang="en-US" sz="2500" kern="1200" dirty="0"/>
          </a:p>
        </p:txBody>
      </p:sp>
      <p:sp>
        <p:nvSpPr>
          <p:cNvPr id="51" name="Freeform 50"/>
          <p:cNvSpPr/>
          <p:nvPr/>
        </p:nvSpPr>
        <p:spPr>
          <a:xfrm>
            <a:off x="457200" y="588344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Conclusion</a:t>
            </a:r>
            <a:endParaRPr lang="en-US" sz="2500" kern="1200" dirty="0"/>
          </a:p>
        </p:txBody>
      </p:sp>
      <p:sp>
        <p:nvSpPr>
          <p:cNvPr id="2" name="Slide Number Placeholder 1"/>
          <p:cNvSpPr>
            <a:spLocks noGrp="1"/>
          </p:cNvSpPr>
          <p:nvPr>
            <p:ph type="sldNum" sz="quarter" idx="12"/>
          </p:nvPr>
        </p:nvSpPr>
        <p:spPr/>
        <p:txBody>
          <a:bodyPr/>
          <a:lstStyle/>
          <a:p>
            <a:fld id="{8AB1C761-9FE2-4952-8BCD-2D639D168F1E}" type="slidenum">
              <a:rPr lang="en-US" smtClean="0"/>
              <a:t>20</a:t>
            </a:fld>
            <a:endParaRPr lang="en-US"/>
          </a:p>
        </p:txBody>
      </p:sp>
    </p:spTree>
    <p:extLst>
      <p:ext uri="{BB962C8B-B14F-4D97-AF65-F5344CB8AC3E}">
        <p14:creationId xmlns:p14="http://schemas.microsoft.com/office/powerpoint/2010/main" val="2164635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50" fill="hold"/>
                                        <p:tgtEl>
                                          <p:spTgt spid="49"/>
                                        </p:tgtEl>
                                        <p:attrNameLst>
                                          <p:attrName>fillcolor</p:attrName>
                                        </p:attrNameLst>
                                      </p:cBhvr>
                                      <p:to>
                                        <a:schemeClr val="accent2"/>
                                      </p:to>
                                    </p:animClr>
                                    <p:set>
                                      <p:cBhvr>
                                        <p:cTn id="7" dur="250" fill="hold"/>
                                        <p:tgtEl>
                                          <p:spTgt spid="49"/>
                                        </p:tgtEl>
                                        <p:attrNameLst>
                                          <p:attrName>fill.type</p:attrName>
                                        </p:attrNameLst>
                                      </p:cBhvr>
                                      <p:to>
                                        <p:strVal val="solid"/>
                                      </p:to>
                                    </p:set>
                                    <p:set>
                                      <p:cBhvr>
                                        <p:cTn id="8" dur="250" fill="hold"/>
                                        <p:tgtEl>
                                          <p:spTgt spid="4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Experimental </a:t>
            </a:r>
            <a:r>
              <a:rPr lang="en-US" sz="4000" dirty="0" err="1" smtClean="0"/>
              <a:t>Testbed</a:t>
            </a:r>
            <a:r>
              <a:rPr lang="en-US" sz="4000" dirty="0" smtClean="0"/>
              <a:t>: </a:t>
            </a:r>
            <a:r>
              <a:rPr lang="en-US" sz="4000" dirty="0" err="1" smtClean="0"/>
              <a:t>PRObE</a:t>
            </a:r>
            <a:endParaRPr lang="en-US" sz="4000" dirty="0"/>
          </a:p>
        </p:txBody>
      </p:sp>
      <p:graphicFrame>
        <p:nvGraphicFramePr>
          <p:cNvPr id="5" name="Diagram 4"/>
          <p:cNvGraphicFramePr/>
          <p:nvPr>
            <p:extLst>
              <p:ext uri="{D42A27DB-BD31-4B8C-83A1-F6EECF244321}">
                <p14:modId xmlns:p14="http://schemas.microsoft.com/office/powerpoint/2010/main" val="2599858892"/>
              </p:ext>
            </p:extLst>
          </p:nvPr>
        </p:nvGraphicFramePr>
        <p:xfrm>
          <a:off x="457200" y="1676400"/>
          <a:ext cx="82296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p:cNvSpPr>
            <a:spLocks noGrp="1"/>
          </p:cNvSpPr>
          <p:nvPr>
            <p:ph type="sldNum" sz="quarter" idx="12"/>
          </p:nvPr>
        </p:nvSpPr>
        <p:spPr/>
        <p:txBody>
          <a:bodyPr/>
          <a:lstStyle/>
          <a:p>
            <a:fld id="{8AB1C761-9FE2-4952-8BCD-2D639D168F1E}" type="slidenum">
              <a:rPr lang="en-US" smtClean="0"/>
              <a:t>21</a:t>
            </a:fld>
            <a:endParaRPr lang="en-US"/>
          </a:p>
        </p:txBody>
      </p:sp>
    </p:spTree>
    <p:extLst>
      <p:ext uri="{BB962C8B-B14F-4D97-AF65-F5344CB8AC3E}">
        <p14:creationId xmlns:p14="http://schemas.microsoft.com/office/powerpoint/2010/main" val="2159727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Freeform 6"/>
          <p:cNvSpPr>
            <a:spLocks/>
          </p:cNvSpPr>
          <p:nvPr/>
        </p:nvSpPr>
        <p:spPr bwMode="auto">
          <a:xfrm>
            <a:off x="5330851" y="3092122"/>
            <a:ext cx="876663" cy="485892"/>
          </a:xfrm>
          <a:custGeom>
            <a:avLst/>
            <a:gdLst/>
            <a:ahLst/>
            <a:cxnLst>
              <a:cxn ang="0">
                <a:pos x="630" y="82"/>
              </a:cxn>
              <a:cxn ang="0">
                <a:pos x="616" y="40"/>
              </a:cxn>
              <a:cxn ang="0">
                <a:pos x="592" y="24"/>
              </a:cxn>
              <a:cxn ang="0">
                <a:pos x="502" y="36"/>
              </a:cxn>
              <a:cxn ang="0">
                <a:pos x="396" y="0"/>
              </a:cxn>
              <a:cxn ang="0">
                <a:pos x="400" y="12"/>
              </a:cxn>
              <a:cxn ang="0">
                <a:pos x="360" y="52"/>
              </a:cxn>
              <a:cxn ang="0">
                <a:pos x="310" y="162"/>
              </a:cxn>
              <a:cxn ang="0">
                <a:pos x="280" y="148"/>
              </a:cxn>
              <a:cxn ang="0">
                <a:pos x="200" y="204"/>
              </a:cxn>
              <a:cxn ang="0">
                <a:pos x="176" y="188"/>
              </a:cxn>
              <a:cxn ang="0">
                <a:pos x="122" y="232"/>
              </a:cxn>
              <a:cxn ang="0">
                <a:pos x="122" y="228"/>
              </a:cxn>
              <a:cxn ang="0">
                <a:pos x="176" y="184"/>
              </a:cxn>
              <a:cxn ang="0">
                <a:pos x="122" y="224"/>
              </a:cxn>
              <a:cxn ang="0">
                <a:pos x="118" y="256"/>
              </a:cxn>
              <a:cxn ang="0">
                <a:pos x="76" y="312"/>
              </a:cxn>
              <a:cxn ang="0">
                <a:pos x="26" y="286"/>
              </a:cxn>
              <a:cxn ang="0">
                <a:pos x="4" y="330"/>
              </a:cxn>
              <a:cxn ang="0">
                <a:pos x="0" y="322"/>
              </a:cxn>
              <a:cxn ang="0">
                <a:pos x="6" y="378"/>
              </a:cxn>
              <a:cxn ang="0">
                <a:pos x="26" y="376"/>
              </a:cxn>
              <a:cxn ang="0">
                <a:pos x="306" y="330"/>
              </a:cxn>
              <a:cxn ang="0">
                <a:pos x="568" y="276"/>
              </a:cxn>
              <a:cxn ang="0">
                <a:pos x="632" y="202"/>
              </a:cxn>
              <a:cxn ang="0">
                <a:pos x="682" y="104"/>
              </a:cxn>
              <a:cxn ang="0">
                <a:pos x="630" y="82"/>
              </a:cxn>
            </a:cxnLst>
            <a:rect l="0" t="0" r="r" b="b"/>
            <a:pathLst>
              <a:path w="682" h="378">
                <a:moveTo>
                  <a:pt x="630" y="82"/>
                </a:moveTo>
                <a:lnTo>
                  <a:pt x="616" y="40"/>
                </a:lnTo>
                <a:lnTo>
                  <a:pt x="592" y="24"/>
                </a:lnTo>
                <a:lnTo>
                  <a:pt x="502" y="36"/>
                </a:lnTo>
                <a:lnTo>
                  <a:pt x="396" y="0"/>
                </a:lnTo>
                <a:lnTo>
                  <a:pt x="400" y="12"/>
                </a:lnTo>
                <a:lnTo>
                  <a:pt x="360" y="52"/>
                </a:lnTo>
                <a:lnTo>
                  <a:pt x="310" y="162"/>
                </a:lnTo>
                <a:lnTo>
                  <a:pt x="280" y="148"/>
                </a:lnTo>
                <a:lnTo>
                  <a:pt x="200" y="204"/>
                </a:lnTo>
                <a:lnTo>
                  <a:pt x="176" y="188"/>
                </a:lnTo>
                <a:lnTo>
                  <a:pt x="122" y="232"/>
                </a:lnTo>
                <a:lnTo>
                  <a:pt x="122" y="228"/>
                </a:lnTo>
                <a:lnTo>
                  <a:pt x="176" y="184"/>
                </a:lnTo>
                <a:lnTo>
                  <a:pt x="122" y="224"/>
                </a:lnTo>
                <a:lnTo>
                  <a:pt x="118" y="256"/>
                </a:lnTo>
                <a:lnTo>
                  <a:pt x="76" y="312"/>
                </a:lnTo>
                <a:lnTo>
                  <a:pt x="26" y="286"/>
                </a:lnTo>
                <a:lnTo>
                  <a:pt x="4" y="330"/>
                </a:lnTo>
                <a:lnTo>
                  <a:pt x="0" y="322"/>
                </a:lnTo>
                <a:lnTo>
                  <a:pt x="6" y="378"/>
                </a:lnTo>
                <a:lnTo>
                  <a:pt x="26" y="376"/>
                </a:lnTo>
                <a:lnTo>
                  <a:pt x="306" y="330"/>
                </a:lnTo>
                <a:lnTo>
                  <a:pt x="568" y="276"/>
                </a:lnTo>
                <a:lnTo>
                  <a:pt x="632" y="202"/>
                </a:lnTo>
                <a:lnTo>
                  <a:pt x="682" y="104"/>
                </a:lnTo>
                <a:lnTo>
                  <a:pt x="630" y="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6" name="Freeform 7"/>
          <p:cNvSpPr>
            <a:spLocks/>
          </p:cNvSpPr>
          <p:nvPr/>
        </p:nvSpPr>
        <p:spPr bwMode="auto">
          <a:xfrm>
            <a:off x="4592107" y="3044183"/>
            <a:ext cx="755833" cy="655569"/>
          </a:xfrm>
          <a:custGeom>
            <a:avLst/>
            <a:gdLst/>
            <a:ahLst/>
            <a:cxnLst>
              <a:cxn ang="0">
                <a:pos x="556" y="278"/>
              </a:cxn>
              <a:cxn ang="0">
                <a:pos x="476" y="220"/>
              </a:cxn>
              <a:cxn ang="0">
                <a:pos x="476" y="140"/>
              </a:cxn>
              <a:cxn ang="0">
                <a:pos x="444" y="140"/>
              </a:cxn>
              <a:cxn ang="0">
                <a:pos x="346" y="14"/>
              </a:cxn>
              <a:cxn ang="0">
                <a:pos x="346" y="0"/>
              </a:cxn>
              <a:cxn ang="0">
                <a:pos x="0" y="8"/>
              </a:cxn>
              <a:cxn ang="0">
                <a:pos x="22" y="70"/>
              </a:cxn>
              <a:cxn ang="0">
                <a:pos x="68" y="70"/>
              </a:cxn>
              <a:cxn ang="0">
                <a:pos x="50" y="136"/>
              </a:cxn>
              <a:cxn ang="0">
                <a:pos x="104" y="160"/>
              </a:cxn>
              <a:cxn ang="0">
                <a:pos x="132" y="470"/>
              </a:cxn>
              <a:cxn ang="0">
                <a:pos x="522" y="462"/>
              </a:cxn>
              <a:cxn ang="0">
                <a:pos x="506" y="510"/>
              </a:cxn>
              <a:cxn ang="0">
                <a:pos x="586" y="504"/>
              </a:cxn>
              <a:cxn ang="0">
                <a:pos x="586" y="410"/>
              </a:cxn>
              <a:cxn ang="0">
                <a:pos x="588" y="408"/>
              </a:cxn>
              <a:cxn ang="0">
                <a:pos x="582" y="352"/>
              </a:cxn>
              <a:cxn ang="0">
                <a:pos x="556" y="278"/>
              </a:cxn>
            </a:cxnLst>
            <a:rect l="0" t="0" r="r" b="b"/>
            <a:pathLst>
              <a:path w="588" h="510">
                <a:moveTo>
                  <a:pt x="556" y="278"/>
                </a:moveTo>
                <a:lnTo>
                  <a:pt x="476" y="220"/>
                </a:lnTo>
                <a:lnTo>
                  <a:pt x="476" y="140"/>
                </a:lnTo>
                <a:lnTo>
                  <a:pt x="444" y="140"/>
                </a:lnTo>
                <a:lnTo>
                  <a:pt x="346" y="14"/>
                </a:lnTo>
                <a:lnTo>
                  <a:pt x="346" y="0"/>
                </a:lnTo>
                <a:lnTo>
                  <a:pt x="0" y="8"/>
                </a:lnTo>
                <a:lnTo>
                  <a:pt x="22" y="70"/>
                </a:lnTo>
                <a:lnTo>
                  <a:pt x="68" y="70"/>
                </a:lnTo>
                <a:lnTo>
                  <a:pt x="50" y="136"/>
                </a:lnTo>
                <a:lnTo>
                  <a:pt x="104" y="160"/>
                </a:lnTo>
                <a:lnTo>
                  <a:pt x="132" y="470"/>
                </a:lnTo>
                <a:lnTo>
                  <a:pt x="522" y="462"/>
                </a:lnTo>
                <a:lnTo>
                  <a:pt x="506" y="510"/>
                </a:lnTo>
                <a:lnTo>
                  <a:pt x="586" y="504"/>
                </a:lnTo>
                <a:lnTo>
                  <a:pt x="586" y="410"/>
                </a:lnTo>
                <a:lnTo>
                  <a:pt x="588" y="408"/>
                </a:lnTo>
                <a:lnTo>
                  <a:pt x="582" y="352"/>
                </a:lnTo>
                <a:lnTo>
                  <a:pt x="556" y="2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7" name="Freeform 276"/>
          <p:cNvSpPr>
            <a:spLocks/>
          </p:cNvSpPr>
          <p:nvPr/>
        </p:nvSpPr>
        <p:spPr bwMode="auto">
          <a:xfrm>
            <a:off x="4780840" y="1953247"/>
            <a:ext cx="646996" cy="751772"/>
          </a:xfrm>
          <a:custGeom>
            <a:avLst/>
            <a:gdLst/>
            <a:ahLst/>
            <a:cxnLst>
              <a:cxn ang="0">
                <a:pos x="404" y="538"/>
              </a:cxn>
              <a:cxn ang="0">
                <a:pos x="490" y="542"/>
              </a:cxn>
              <a:cxn ang="0">
                <a:pos x="464" y="400"/>
              </a:cxn>
              <a:cxn ang="0">
                <a:pos x="494" y="172"/>
              </a:cxn>
              <a:cxn ang="0">
                <a:pos x="446" y="160"/>
              </a:cxn>
              <a:cxn ang="0">
                <a:pos x="414" y="160"/>
              </a:cxn>
              <a:cxn ang="0">
                <a:pos x="404" y="122"/>
              </a:cxn>
              <a:cxn ang="0">
                <a:pos x="196" y="96"/>
              </a:cxn>
              <a:cxn ang="0">
                <a:pos x="174" y="38"/>
              </a:cxn>
              <a:cxn ang="0">
                <a:pos x="146" y="38"/>
              </a:cxn>
              <a:cxn ang="0">
                <a:pos x="146" y="0"/>
              </a:cxn>
              <a:cxn ang="0">
                <a:pos x="78" y="24"/>
              </a:cxn>
              <a:cxn ang="0">
                <a:pos x="36" y="116"/>
              </a:cxn>
              <a:cxn ang="0">
                <a:pos x="0" y="158"/>
              </a:cxn>
              <a:cxn ang="0">
                <a:pos x="28" y="292"/>
              </a:cxn>
              <a:cxn ang="0">
                <a:pos x="166" y="374"/>
              </a:cxn>
              <a:cxn ang="0">
                <a:pos x="194" y="508"/>
              </a:cxn>
              <a:cxn ang="0">
                <a:pos x="264" y="574"/>
              </a:cxn>
              <a:cxn ang="0">
                <a:pos x="352" y="568"/>
              </a:cxn>
              <a:cxn ang="0">
                <a:pos x="404" y="538"/>
              </a:cxn>
            </a:cxnLst>
            <a:rect l="0" t="0" r="r" b="b"/>
            <a:pathLst>
              <a:path w="494" h="574">
                <a:moveTo>
                  <a:pt x="404" y="538"/>
                </a:moveTo>
                <a:lnTo>
                  <a:pt x="490" y="542"/>
                </a:lnTo>
                <a:lnTo>
                  <a:pt x="464" y="400"/>
                </a:lnTo>
                <a:lnTo>
                  <a:pt x="494" y="172"/>
                </a:lnTo>
                <a:lnTo>
                  <a:pt x="446" y="160"/>
                </a:lnTo>
                <a:lnTo>
                  <a:pt x="414" y="160"/>
                </a:lnTo>
                <a:lnTo>
                  <a:pt x="404" y="122"/>
                </a:lnTo>
                <a:lnTo>
                  <a:pt x="196" y="96"/>
                </a:lnTo>
                <a:lnTo>
                  <a:pt x="174" y="38"/>
                </a:lnTo>
                <a:lnTo>
                  <a:pt x="146" y="38"/>
                </a:lnTo>
                <a:lnTo>
                  <a:pt x="146" y="0"/>
                </a:lnTo>
                <a:lnTo>
                  <a:pt x="78" y="24"/>
                </a:lnTo>
                <a:lnTo>
                  <a:pt x="36" y="116"/>
                </a:lnTo>
                <a:lnTo>
                  <a:pt x="0" y="158"/>
                </a:lnTo>
                <a:lnTo>
                  <a:pt x="28" y="292"/>
                </a:lnTo>
                <a:lnTo>
                  <a:pt x="166" y="374"/>
                </a:lnTo>
                <a:lnTo>
                  <a:pt x="194" y="508"/>
                </a:lnTo>
                <a:lnTo>
                  <a:pt x="264" y="574"/>
                </a:lnTo>
                <a:lnTo>
                  <a:pt x="352" y="568"/>
                </a:lnTo>
                <a:lnTo>
                  <a:pt x="404" y="53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8" name="Freeform 277"/>
          <p:cNvSpPr>
            <a:spLocks/>
          </p:cNvSpPr>
          <p:nvPr/>
        </p:nvSpPr>
        <p:spPr bwMode="auto">
          <a:xfrm>
            <a:off x="5034923" y="2657869"/>
            <a:ext cx="492450" cy="861788"/>
          </a:xfrm>
          <a:custGeom>
            <a:avLst/>
            <a:gdLst/>
            <a:ahLst/>
            <a:cxnLst>
              <a:cxn ang="0">
                <a:pos x="336" y="64"/>
              </a:cxn>
              <a:cxn ang="0">
                <a:pos x="300" y="26"/>
              </a:cxn>
              <a:cxn ang="0">
                <a:pos x="296" y="4"/>
              </a:cxn>
              <a:cxn ang="0">
                <a:pos x="210" y="0"/>
              </a:cxn>
              <a:cxn ang="0">
                <a:pos x="158" y="30"/>
              </a:cxn>
              <a:cxn ang="0">
                <a:pos x="70" y="36"/>
              </a:cxn>
              <a:cxn ang="0">
                <a:pos x="78" y="96"/>
              </a:cxn>
              <a:cxn ang="0">
                <a:pos x="22" y="162"/>
              </a:cxn>
              <a:cxn ang="0">
                <a:pos x="42" y="202"/>
              </a:cxn>
              <a:cxn ang="0">
                <a:pos x="0" y="272"/>
              </a:cxn>
              <a:cxn ang="0">
                <a:pos x="0" y="320"/>
              </a:cxn>
              <a:cxn ang="0">
                <a:pos x="96" y="442"/>
              </a:cxn>
              <a:cxn ang="0">
                <a:pos x="130" y="442"/>
              </a:cxn>
              <a:cxn ang="0">
                <a:pos x="130" y="526"/>
              </a:cxn>
              <a:cxn ang="0">
                <a:pos x="208" y="580"/>
              </a:cxn>
              <a:cxn ang="0">
                <a:pos x="236" y="658"/>
              </a:cxn>
              <a:cxn ang="0">
                <a:pos x="258" y="616"/>
              </a:cxn>
              <a:cxn ang="0">
                <a:pos x="308" y="644"/>
              </a:cxn>
              <a:cxn ang="0">
                <a:pos x="348" y="592"/>
              </a:cxn>
              <a:cxn ang="0">
                <a:pos x="356" y="510"/>
              </a:cxn>
              <a:cxn ang="0">
                <a:pos x="376" y="428"/>
              </a:cxn>
              <a:cxn ang="0">
                <a:pos x="336" y="64"/>
              </a:cxn>
            </a:cxnLst>
            <a:rect l="0" t="0" r="r" b="b"/>
            <a:pathLst>
              <a:path w="376" h="658">
                <a:moveTo>
                  <a:pt x="336" y="64"/>
                </a:moveTo>
                <a:lnTo>
                  <a:pt x="300" y="26"/>
                </a:lnTo>
                <a:lnTo>
                  <a:pt x="296" y="4"/>
                </a:lnTo>
                <a:lnTo>
                  <a:pt x="210" y="0"/>
                </a:lnTo>
                <a:lnTo>
                  <a:pt x="158" y="30"/>
                </a:lnTo>
                <a:lnTo>
                  <a:pt x="70" y="36"/>
                </a:lnTo>
                <a:lnTo>
                  <a:pt x="78" y="96"/>
                </a:lnTo>
                <a:lnTo>
                  <a:pt x="22" y="162"/>
                </a:lnTo>
                <a:lnTo>
                  <a:pt x="42" y="202"/>
                </a:lnTo>
                <a:lnTo>
                  <a:pt x="0" y="272"/>
                </a:lnTo>
                <a:lnTo>
                  <a:pt x="0" y="320"/>
                </a:lnTo>
                <a:lnTo>
                  <a:pt x="96" y="442"/>
                </a:lnTo>
                <a:lnTo>
                  <a:pt x="130" y="442"/>
                </a:lnTo>
                <a:lnTo>
                  <a:pt x="130" y="526"/>
                </a:lnTo>
                <a:lnTo>
                  <a:pt x="208" y="580"/>
                </a:lnTo>
                <a:lnTo>
                  <a:pt x="236" y="658"/>
                </a:lnTo>
                <a:lnTo>
                  <a:pt x="258" y="616"/>
                </a:lnTo>
                <a:lnTo>
                  <a:pt x="308" y="644"/>
                </a:lnTo>
                <a:lnTo>
                  <a:pt x="348" y="592"/>
                </a:lnTo>
                <a:lnTo>
                  <a:pt x="356" y="510"/>
                </a:lnTo>
                <a:lnTo>
                  <a:pt x="376" y="428"/>
                </a:lnTo>
                <a:lnTo>
                  <a:pt x="336" y="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9" name="Freeform 3053"/>
          <p:cNvSpPr>
            <a:spLocks/>
          </p:cNvSpPr>
          <p:nvPr/>
        </p:nvSpPr>
        <p:spPr bwMode="auto">
          <a:xfrm>
            <a:off x="6837132" y="1838049"/>
            <a:ext cx="128559" cy="491097"/>
          </a:xfrm>
          <a:custGeom>
            <a:avLst/>
            <a:gdLst/>
            <a:ahLst/>
            <a:cxnLst>
              <a:cxn ang="0">
                <a:pos x="0" y="0"/>
              </a:cxn>
              <a:cxn ang="0">
                <a:pos x="86" y="312"/>
              </a:cxn>
              <a:cxn ang="0">
                <a:pos x="100" y="382"/>
              </a:cxn>
              <a:cxn ang="0">
                <a:pos x="94" y="324"/>
              </a:cxn>
              <a:cxn ang="0">
                <a:pos x="30" y="98"/>
              </a:cxn>
              <a:cxn ang="0">
                <a:pos x="0" y="0"/>
              </a:cxn>
            </a:cxnLst>
            <a:rect l="0" t="0" r="r" b="b"/>
            <a:pathLst>
              <a:path w="100" h="382">
                <a:moveTo>
                  <a:pt x="0" y="0"/>
                </a:moveTo>
                <a:lnTo>
                  <a:pt x="86" y="312"/>
                </a:lnTo>
                <a:lnTo>
                  <a:pt x="100" y="382"/>
                </a:lnTo>
                <a:lnTo>
                  <a:pt x="94" y="324"/>
                </a:lnTo>
                <a:lnTo>
                  <a:pt x="30" y="9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0" name="Freeform 3054"/>
          <p:cNvSpPr>
            <a:spLocks/>
          </p:cNvSpPr>
          <p:nvPr/>
        </p:nvSpPr>
        <p:spPr bwMode="auto">
          <a:xfrm>
            <a:off x="6268899" y="1794339"/>
            <a:ext cx="771357" cy="701935"/>
          </a:xfrm>
          <a:custGeom>
            <a:avLst/>
            <a:gdLst/>
            <a:ahLst/>
            <a:cxnLst>
              <a:cxn ang="0">
                <a:pos x="546" y="442"/>
              </a:cxn>
              <a:cxn ang="0">
                <a:pos x="542" y="416"/>
              </a:cxn>
              <a:cxn ang="0">
                <a:pos x="528" y="346"/>
              </a:cxn>
              <a:cxn ang="0">
                <a:pos x="442" y="34"/>
              </a:cxn>
              <a:cxn ang="0">
                <a:pos x="434" y="0"/>
              </a:cxn>
              <a:cxn ang="0">
                <a:pos x="434" y="0"/>
              </a:cxn>
              <a:cxn ang="0">
                <a:pos x="434" y="0"/>
              </a:cxn>
              <a:cxn ang="0">
                <a:pos x="308" y="48"/>
              </a:cxn>
              <a:cxn ang="0">
                <a:pos x="238" y="208"/>
              </a:cxn>
              <a:cxn ang="0">
                <a:pos x="246" y="234"/>
              </a:cxn>
              <a:cxn ang="0">
                <a:pos x="216" y="290"/>
              </a:cxn>
              <a:cxn ang="0">
                <a:pos x="84" y="318"/>
              </a:cxn>
              <a:cxn ang="0">
                <a:pos x="46" y="398"/>
              </a:cxn>
              <a:cxn ang="0">
                <a:pos x="58" y="426"/>
              </a:cxn>
              <a:cxn ang="0">
                <a:pos x="0" y="494"/>
              </a:cxn>
              <a:cxn ang="0">
                <a:pos x="16" y="546"/>
              </a:cxn>
              <a:cxn ang="0">
                <a:pos x="380" y="426"/>
              </a:cxn>
              <a:cxn ang="0">
                <a:pos x="456" y="492"/>
              </a:cxn>
              <a:cxn ang="0">
                <a:pos x="478" y="498"/>
              </a:cxn>
              <a:cxn ang="0">
                <a:pos x="588" y="522"/>
              </a:cxn>
              <a:cxn ang="0">
                <a:pos x="600" y="496"/>
              </a:cxn>
              <a:cxn ang="0">
                <a:pos x="594" y="490"/>
              </a:cxn>
              <a:cxn ang="0">
                <a:pos x="546" y="442"/>
              </a:cxn>
            </a:cxnLst>
            <a:rect l="0" t="0" r="r" b="b"/>
            <a:pathLst>
              <a:path w="600" h="546">
                <a:moveTo>
                  <a:pt x="546" y="442"/>
                </a:moveTo>
                <a:lnTo>
                  <a:pt x="542" y="416"/>
                </a:lnTo>
                <a:lnTo>
                  <a:pt x="528" y="346"/>
                </a:lnTo>
                <a:lnTo>
                  <a:pt x="442" y="34"/>
                </a:lnTo>
                <a:lnTo>
                  <a:pt x="434" y="0"/>
                </a:lnTo>
                <a:lnTo>
                  <a:pt x="434" y="0"/>
                </a:lnTo>
                <a:lnTo>
                  <a:pt x="434" y="0"/>
                </a:lnTo>
                <a:lnTo>
                  <a:pt x="308" y="48"/>
                </a:lnTo>
                <a:lnTo>
                  <a:pt x="238" y="208"/>
                </a:lnTo>
                <a:lnTo>
                  <a:pt x="246" y="234"/>
                </a:lnTo>
                <a:lnTo>
                  <a:pt x="216" y="290"/>
                </a:lnTo>
                <a:lnTo>
                  <a:pt x="84" y="318"/>
                </a:lnTo>
                <a:lnTo>
                  <a:pt x="46" y="398"/>
                </a:lnTo>
                <a:lnTo>
                  <a:pt x="58" y="426"/>
                </a:lnTo>
                <a:lnTo>
                  <a:pt x="0" y="494"/>
                </a:lnTo>
                <a:lnTo>
                  <a:pt x="16" y="546"/>
                </a:lnTo>
                <a:lnTo>
                  <a:pt x="380" y="426"/>
                </a:lnTo>
                <a:lnTo>
                  <a:pt x="456" y="492"/>
                </a:lnTo>
                <a:lnTo>
                  <a:pt x="478" y="498"/>
                </a:lnTo>
                <a:lnTo>
                  <a:pt x="588" y="522"/>
                </a:lnTo>
                <a:lnTo>
                  <a:pt x="600" y="496"/>
                </a:lnTo>
                <a:lnTo>
                  <a:pt x="594" y="490"/>
                </a:lnTo>
                <a:lnTo>
                  <a:pt x="546" y="4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1" name="Freeform 3055"/>
          <p:cNvSpPr>
            <a:spLocks/>
          </p:cNvSpPr>
          <p:nvPr/>
        </p:nvSpPr>
        <p:spPr bwMode="auto">
          <a:xfrm>
            <a:off x="7161102" y="1971751"/>
            <a:ext cx="51424" cy="35996"/>
          </a:xfrm>
          <a:custGeom>
            <a:avLst/>
            <a:gdLst/>
            <a:ahLst/>
            <a:cxnLst>
              <a:cxn ang="0">
                <a:pos x="40" y="28"/>
              </a:cxn>
              <a:cxn ang="0">
                <a:pos x="40" y="24"/>
              </a:cxn>
              <a:cxn ang="0">
                <a:pos x="0" y="0"/>
              </a:cxn>
              <a:cxn ang="0">
                <a:pos x="40" y="28"/>
              </a:cxn>
            </a:cxnLst>
            <a:rect l="0" t="0" r="r" b="b"/>
            <a:pathLst>
              <a:path w="40" h="28">
                <a:moveTo>
                  <a:pt x="40" y="28"/>
                </a:moveTo>
                <a:lnTo>
                  <a:pt x="40" y="24"/>
                </a:lnTo>
                <a:lnTo>
                  <a:pt x="0" y="0"/>
                </a:lnTo>
                <a:lnTo>
                  <a:pt x="40" y="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2" name="Freeform 3056"/>
          <p:cNvSpPr>
            <a:spLocks/>
          </p:cNvSpPr>
          <p:nvPr/>
        </p:nvSpPr>
        <p:spPr bwMode="auto">
          <a:xfrm>
            <a:off x="6999117" y="1231249"/>
            <a:ext cx="480812" cy="771357"/>
          </a:xfrm>
          <a:custGeom>
            <a:avLst/>
            <a:gdLst/>
            <a:ahLst/>
            <a:cxnLst>
              <a:cxn ang="0">
                <a:pos x="284" y="228"/>
              </a:cxn>
              <a:cxn ang="0">
                <a:pos x="244" y="202"/>
              </a:cxn>
              <a:cxn ang="0">
                <a:pos x="136" y="0"/>
              </a:cxn>
              <a:cxn ang="0">
                <a:pos x="84" y="68"/>
              </a:cxn>
              <a:cxn ang="0">
                <a:pos x="46" y="54"/>
              </a:cxn>
              <a:cxn ang="0">
                <a:pos x="46" y="228"/>
              </a:cxn>
              <a:cxn ang="0">
                <a:pos x="0" y="356"/>
              </a:cxn>
              <a:cxn ang="0">
                <a:pos x="126" y="576"/>
              </a:cxn>
              <a:cxn ang="0">
                <a:pos x="166" y="600"/>
              </a:cxn>
              <a:cxn ang="0">
                <a:pos x="166" y="540"/>
              </a:cxn>
              <a:cxn ang="0">
                <a:pos x="244" y="404"/>
              </a:cxn>
              <a:cxn ang="0">
                <a:pos x="294" y="378"/>
              </a:cxn>
              <a:cxn ang="0">
                <a:pos x="294" y="336"/>
              </a:cxn>
              <a:cxn ang="0">
                <a:pos x="374" y="202"/>
              </a:cxn>
              <a:cxn ang="0">
                <a:pos x="284" y="228"/>
              </a:cxn>
            </a:cxnLst>
            <a:rect l="0" t="0" r="r" b="b"/>
            <a:pathLst>
              <a:path w="374" h="600">
                <a:moveTo>
                  <a:pt x="284" y="228"/>
                </a:moveTo>
                <a:lnTo>
                  <a:pt x="244" y="202"/>
                </a:lnTo>
                <a:lnTo>
                  <a:pt x="136" y="0"/>
                </a:lnTo>
                <a:lnTo>
                  <a:pt x="84" y="68"/>
                </a:lnTo>
                <a:lnTo>
                  <a:pt x="46" y="54"/>
                </a:lnTo>
                <a:lnTo>
                  <a:pt x="46" y="228"/>
                </a:lnTo>
                <a:lnTo>
                  <a:pt x="0" y="356"/>
                </a:lnTo>
                <a:lnTo>
                  <a:pt x="126" y="576"/>
                </a:lnTo>
                <a:lnTo>
                  <a:pt x="166" y="600"/>
                </a:lnTo>
                <a:lnTo>
                  <a:pt x="166" y="540"/>
                </a:lnTo>
                <a:lnTo>
                  <a:pt x="244" y="404"/>
                </a:lnTo>
                <a:lnTo>
                  <a:pt x="294" y="378"/>
                </a:lnTo>
                <a:lnTo>
                  <a:pt x="294" y="336"/>
                </a:lnTo>
                <a:lnTo>
                  <a:pt x="374" y="202"/>
                </a:lnTo>
                <a:lnTo>
                  <a:pt x="284" y="2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3" name="Freeform 3057"/>
          <p:cNvSpPr>
            <a:spLocks/>
          </p:cNvSpPr>
          <p:nvPr/>
        </p:nvSpPr>
        <p:spPr bwMode="auto">
          <a:xfrm>
            <a:off x="6829418" y="1740344"/>
            <a:ext cx="151701" cy="434531"/>
          </a:xfrm>
          <a:custGeom>
            <a:avLst/>
            <a:gdLst/>
            <a:ahLst/>
            <a:cxnLst>
              <a:cxn ang="0">
                <a:pos x="110" y="84"/>
              </a:cxn>
              <a:cxn ang="0">
                <a:pos x="110" y="84"/>
              </a:cxn>
              <a:cxn ang="0">
                <a:pos x="112" y="64"/>
              </a:cxn>
              <a:cxn ang="0">
                <a:pos x="112" y="42"/>
              </a:cxn>
              <a:cxn ang="0">
                <a:pos x="110" y="20"/>
              </a:cxn>
              <a:cxn ang="0">
                <a:pos x="106" y="0"/>
              </a:cxn>
              <a:cxn ang="0">
                <a:pos x="0" y="40"/>
              </a:cxn>
              <a:cxn ang="0">
                <a:pos x="0" y="42"/>
              </a:cxn>
              <a:cxn ang="0">
                <a:pos x="2" y="42"/>
              </a:cxn>
              <a:cxn ang="0">
                <a:pos x="40" y="174"/>
              </a:cxn>
              <a:cxn ang="0">
                <a:pos x="80" y="318"/>
              </a:cxn>
              <a:cxn ang="0">
                <a:pos x="86" y="338"/>
              </a:cxn>
              <a:cxn ang="0">
                <a:pos x="86" y="338"/>
              </a:cxn>
              <a:cxn ang="0">
                <a:pos x="118" y="330"/>
              </a:cxn>
              <a:cxn ang="0">
                <a:pos x="118" y="330"/>
              </a:cxn>
              <a:cxn ang="0">
                <a:pos x="110" y="302"/>
              </a:cxn>
              <a:cxn ang="0">
                <a:pos x="106" y="270"/>
              </a:cxn>
              <a:cxn ang="0">
                <a:pos x="104" y="234"/>
              </a:cxn>
              <a:cxn ang="0">
                <a:pos x="104" y="198"/>
              </a:cxn>
              <a:cxn ang="0">
                <a:pos x="106" y="132"/>
              </a:cxn>
              <a:cxn ang="0">
                <a:pos x="108" y="104"/>
              </a:cxn>
              <a:cxn ang="0">
                <a:pos x="110" y="84"/>
              </a:cxn>
              <a:cxn ang="0">
                <a:pos x="110" y="84"/>
              </a:cxn>
            </a:cxnLst>
            <a:rect l="0" t="0" r="r" b="b"/>
            <a:pathLst>
              <a:path w="118" h="338">
                <a:moveTo>
                  <a:pt x="110" y="84"/>
                </a:moveTo>
                <a:lnTo>
                  <a:pt x="110" y="84"/>
                </a:lnTo>
                <a:lnTo>
                  <a:pt x="112" y="64"/>
                </a:lnTo>
                <a:lnTo>
                  <a:pt x="112" y="42"/>
                </a:lnTo>
                <a:lnTo>
                  <a:pt x="110" y="20"/>
                </a:lnTo>
                <a:lnTo>
                  <a:pt x="106" y="0"/>
                </a:lnTo>
                <a:lnTo>
                  <a:pt x="0" y="40"/>
                </a:lnTo>
                <a:lnTo>
                  <a:pt x="0" y="42"/>
                </a:lnTo>
                <a:lnTo>
                  <a:pt x="2" y="42"/>
                </a:lnTo>
                <a:lnTo>
                  <a:pt x="40" y="174"/>
                </a:lnTo>
                <a:lnTo>
                  <a:pt x="80" y="318"/>
                </a:lnTo>
                <a:lnTo>
                  <a:pt x="86" y="338"/>
                </a:lnTo>
                <a:lnTo>
                  <a:pt x="86" y="338"/>
                </a:lnTo>
                <a:lnTo>
                  <a:pt x="118" y="330"/>
                </a:lnTo>
                <a:lnTo>
                  <a:pt x="118" y="330"/>
                </a:lnTo>
                <a:lnTo>
                  <a:pt x="110" y="302"/>
                </a:lnTo>
                <a:lnTo>
                  <a:pt x="106" y="270"/>
                </a:lnTo>
                <a:lnTo>
                  <a:pt x="104" y="234"/>
                </a:lnTo>
                <a:lnTo>
                  <a:pt x="104" y="198"/>
                </a:lnTo>
                <a:lnTo>
                  <a:pt x="106" y="132"/>
                </a:lnTo>
                <a:lnTo>
                  <a:pt x="108" y="104"/>
                </a:lnTo>
                <a:lnTo>
                  <a:pt x="110" y="84"/>
                </a:lnTo>
                <a:lnTo>
                  <a:pt x="110"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4" name="Freeform 3058"/>
          <p:cNvSpPr>
            <a:spLocks/>
          </p:cNvSpPr>
          <p:nvPr/>
        </p:nvSpPr>
        <p:spPr bwMode="auto">
          <a:xfrm>
            <a:off x="6963120" y="1686350"/>
            <a:ext cx="251976" cy="478241"/>
          </a:xfrm>
          <a:custGeom>
            <a:avLst/>
            <a:gdLst/>
            <a:ahLst/>
            <a:cxnLst>
              <a:cxn ang="0">
                <a:pos x="156" y="224"/>
              </a:cxn>
              <a:cxn ang="0">
                <a:pos x="30" y="6"/>
              </a:cxn>
              <a:cxn ang="0">
                <a:pos x="30" y="4"/>
              </a:cxn>
              <a:cxn ang="0">
                <a:pos x="156" y="222"/>
              </a:cxn>
              <a:cxn ang="0">
                <a:pos x="30" y="0"/>
              </a:cxn>
              <a:cxn ang="0">
                <a:pos x="16" y="36"/>
              </a:cxn>
              <a:cxn ang="0">
                <a:pos x="2" y="42"/>
              </a:cxn>
              <a:cxn ang="0">
                <a:pos x="2" y="42"/>
              </a:cxn>
              <a:cxn ang="0">
                <a:pos x="6" y="62"/>
              </a:cxn>
              <a:cxn ang="0">
                <a:pos x="8" y="84"/>
              </a:cxn>
              <a:cxn ang="0">
                <a:pos x="8" y="106"/>
              </a:cxn>
              <a:cxn ang="0">
                <a:pos x="6" y="126"/>
              </a:cxn>
              <a:cxn ang="0">
                <a:pos x="6" y="126"/>
              </a:cxn>
              <a:cxn ang="0">
                <a:pos x="4" y="146"/>
              </a:cxn>
              <a:cxn ang="0">
                <a:pos x="2" y="174"/>
              </a:cxn>
              <a:cxn ang="0">
                <a:pos x="0" y="240"/>
              </a:cxn>
              <a:cxn ang="0">
                <a:pos x="0" y="276"/>
              </a:cxn>
              <a:cxn ang="0">
                <a:pos x="2" y="312"/>
              </a:cxn>
              <a:cxn ang="0">
                <a:pos x="6" y="344"/>
              </a:cxn>
              <a:cxn ang="0">
                <a:pos x="14" y="372"/>
              </a:cxn>
              <a:cxn ang="0">
                <a:pos x="14" y="372"/>
              </a:cxn>
              <a:cxn ang="0">
                <a:pos x="44" y="362"/>
              </a:cxn>
              <a:cxn ang="0">
                <a:pos x="74" y="350"/>
              </a:cxn>
              <a:cxn ang="0">
                <a:pos x="100" y="334"/>
              </a:cxn>
              <a:cxn ang="0">
                <a:pos x="114" y="326"/>
              </a:cxn>
              <a:cxn ang="0">
                <a:pos x="124" y="316"/>
              </a:cxn>
              <a:cxn ang="0">
                <a:pos x="124" y="316"/>
              </a:cxn>
              <a:cxn ang="0">
                <a:pos x="134" y="308"/>
              </a:cxn>
              <a:cxn ang="0">
                <a:pos x="144" y="300"/>
              </a:cxn>
              <a:cxn ang="0">
                <a:pos x="154" y="296"/>
              </a:cxn>
              <a:cxn ang="0">
                <a:pos x="164" y="292"/>
              </a:cxn>
              <a:cxn ang="0">
                <a:pos x="182" y="288"/>
              </a:cxn>
              <a:cxn ang="0">
                <a:pos x="196" y="288"/>
              </a:cxn>
              <a:cxn ang="0">
                <a:pos x="196" y="250"/>
              </a:cxn>
              <a:cxn ang="0">
                <a:pos x="156" y="224"/>
              </a:cxn>
            </a:cxnLst>
            <a:rect l="0" t="0" r="r" b="b"/>
            <a:pathLst>
              <a:path w="196" h="372">
                <a:moveTo>
                  <a:pt x="156" y="224"/>
                </a:moveTo>
                <a:lnTo>
                  <a:pt x="30" y="6"/>
                </a:lnTo>
                <a:lnTo>
                  <a:pt x="30" y="4"/>
                </a:lnTo>
                <a:lnTo>
                  <a:pt x="156" y="222"/>
                </a:lnTo>
                <a:lnTo>
                  <a:pt x="30" y="0"/>
                </a:lnTo>
                <a:lnTo>
                  <a:pt x="16" y="36"/>
                </a:lnTo>
                <a:lnTo>
                  <a:pt x="2" y="42"/>
                </a:lnTo>
                <a:lnTo>
                  <a:pt x="2" y="42"/>
                </a:lnTo>
                <a:lnTo>
                  <a:pt x="6" y="62"/>
                </a:lnTo>
                <a:lnTo>
                  <a:pt x="8" y="84"/>
                </a:lnTo>
                <a:lnTo>
                  <a:pt x="8" y="106"/>
                </a:lnTo>
                <a:lnTo>
                  <a:pt x="6" y="126"/>
                </a:lnTo>
                <a:lnTo>
                  <a:pt x="6" y="126"/>
                </a:lnTo>
                <a:lnTo>
                  <a:pt x="4" y="146"/>
                </a:lnTo>
                <a:lnTo>
                  <a:pt x="2" y="174"/>
                </a:lnTo>
                <a:lnTo>
                  <a:pt x="0" y="240"/>
                </a:lnTo>
                <a:lnTo>
                  <a:pt x="0" y="276"/>
                </a:lnTo>
                <a:lnTo>
                  <a:pt x="2" y="312"/>
                </a:lnTo>
                <a:lnTo>
                  <a:pt x="6" y="344"/>
                </a:lnTo>
                <a:lnTo>
                  <a:pt x="14" y="372"/>
                </a:lnTo>
                <a:lnTo>
                  <a:pt x="14" y="372"/>
                </a:lnTo>
                <a:lnTo>
                  <a:pt x="44" y="362"/>
                </a:lnTo>
                <a:lnTo>
                  <a:pt x="74" y="350"/>
                </a:lnTo>
                <a:lnTo>
                  <a:pt x="100" y="334"/>
                </a:lnTo>
                <a:lnTo>
                  <a:pt x="114" y="326"/>
                </a:lnTo>
                <a:lnTo>
                  <a:pt x="124" y="316"/>
                </a:lnTo>
                <a:lnTo>
                  <a:pt x="124" y="316"/>
                </a:lnTo>
                <a:lnTo>
                  <a:pt x="134" y="308"/>
                </a:lnTo>
                <a:lnTo>
                  <a:pt x="144" y="300"/>
                </a:lnTo>
                <a:lnTo>
                  <a:pt x="154" y="296"/>
                </a:lnTo>
                <a:lnTo>
                  <a:pt x="164" y="292"/>
                </a:lnTo>
                <a:lnTo>
                  <a:pt x="182" y="288"/>
                </a:lnTo>
                <a:lnTo>
                  <a:pt x="196" y="288"/>
                </a:lnTo>
                <a:lnTo>
                  <a:pt x="196" y="250"/>
                </a:lnTo>
                <a:lnTo>
                  <a:pt x="156" y="22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5" name="Freeform 3059"/>
          <p:cNvSpPr>
            <a:spLocks/>
          </p:cNvSpPr>
          <p:nvPr/>
        </p:nvSpPr>
        <p:spPr bwMode="auto">
          <a:xfrm>
            <a:off x="6957977" y="2195445"/>
            <a:ext cx="213409" cy="233978"/>
          </a:xfrm>
          <a:custGeom>
            <a:avLst/>
            <a:gdLst/>
            <a:ahLst/>
            <a:cxnLst>
              <a:cxn ang="0">
                <a:pos x="2" y="46"/>
              </a:cxn>
              <a:cxn ang="0">
                <a:pos x="12" y="128"/>
              </a:cxn>
              <a:cxn ang="0">
                <a:pos x="64" y="182"/>
              </a:cxn>
              <a:cxn ang="0">
                <a:pos x="60" y="178"/>
              </a:cxn>
              <a:cxn ang="0">
                <a:pos x="64" y="182"/>
              </a:cxn>
              <a:cxn ang="0">
                <a:pos x="66" y="178"/>
              </a:cxn>
              <a:cxn ang="0">
                <a:pos x="150" y="138"/>
              </a:cxn>
              <a:cxn ang="0">
                <a:pos x="164" y="138"/>
              </a:cxn>
              <a:cxn ang="0">
                <a:pos x="166" y="138"/>
              </a:cxn>
              <a:cxn ang="0">
                <a:pos x="138" y="0"/>
              </a:cxn>
              <a:cxn ang="0">
                <a:pos x="0" y="44"/>
              </a:cxn>
              <a:cxn ang="0">
                <a:pos x="2" y="46"/>
              </a:cxn>
            </a:cxnLst>
            <a:rect l="0" t="0" r="r" b="b"/>
            <a:pathLst>
              <a:path w="166" h="182">
                <a:moveTo>
                  <a:pt x="2" y="46"/>
                </a:moveTo>
                <a:lnTo>
                  <a:pt x="12" y="128"/>
                </a:lnTo>
                <a:lnTo>
                  <a:pt x="64" y="182"/>
                </a:lnTo>
                <a:lnTo>
                  <a:pt x="60" y="178"/>
                </a:lnTo>
                <a:lnTo>
                  <a:pt x="64" y="182"/>
                </a:lnTo>
                <a:lnTo>
                  <a:pt x="66" y="178"/>
                </a:lnTo>
                <a:lnTo>
                  <a:pt x="150" y="138"/>
                </a:lnTo>
                <a:lnTo>
                  <a:pt x="164" y="138"/>
                </a:lnTo>
                <a:lnTo>
                  <a:pt x="166" y="138"/>
                </a:lnTo>
                <a:lnTo>
                  <a:pt x="138" y="0"/>
                </a:lnTo>
                <a:lnTo>
                  <a:pt x="0" y="44"/>
                </a:lnTo>
                <a:lnTo>
                  <a:pt x="2" y="4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6" name="Freeform 3060"/>
          <p:cNvSpPr>
            <a:spLocks/>
          </p:cNvSpPr>
          <p:nvPr/>
        </p:nvSpPr>
        <p:spPr bwMode="auto">
          <a:xfrm>
            <a:off x="6937409" y="2059172"/>
            <a:ext cx="429388" cy="195410"/>
          </a:xfrm>
          <a:custGeom>
            <a:avLst/>
            <a:gdLst/>
            <a:ahLst/>
            <a:cxnLst>
              <a:cxn ang="0">
                <a:pos x="292" y="16"/>
              </a:cxn>
              <a:cxn ang="0">
                <a:pos x="264" y="68"/>
              </a:cxn>
              <a:cxn ang="0">
                <a:pos x="214" y="2"/>
              </a:cxn>
              <a:cxn ang="0">
                <a:pos x="214" y="0"/>
              </a:cxn>
              <a:cxn ang="0">
                <a:pos x="214" y="0"/>
              </a:cxn>
              <a:cxn ang="0">
                <a:pos x="202" y="0"/>
              </a:cxn>
              <a:cxn ang="0">
                <a:pos x="184" y="2"/>
              </a:cxn>
              <a:cxn ang="0">
                <a:pos x="174" y="6"/>
              </a:cxn>
              <a:cxn ang="0">
                <a:pos x="162" y="12"/>
              </a:cxn>
              <a:cxn ang="0">
                <a:pos x="152" y="18"/>
              </a:cxn>
              <a:cxn ang="0">
                <a:pos x="142" y="26"/>
              </a:cxn>
              <a:cxn ang="0">
                <a:pos x="142" y="26"/>
              </a:cxn>
              <a:cxn ang="0">
                <a:pos x="128" y="38"/>
              </a:cxn>
              <a:cxn ang="0">
                <a:pos x="112" y="50"/>
              </a:cxn>
              <a:cxn ang="0">
                <a:pos x="96" y="60"/>
              </a:cxn>
              <a:cxn ang="0">
                <a:pos x="76" y="68"/>
              </a:cxn>
              <a:cxn ang="0">
                <a:pos x="38" y="82"/>
              </a:cxn>
              <a:cxn ang="0">
                <a:pos x="0" y="90"/>
              </a:cxn>
              <a:cxn ang="0">
                <a:pos x="16" y="150"/>
              </a:cxn>
              <a:cxn ang="0">
                <a:pos x="154" y="106"/>
              </a:cxn>
              <a:cxn ang="0">
                <a:pos x="154" y="102"/>
              </a:cxn>
              <a:cxn ang="0">
                <a:pos x="170" y="96"/>
              </a:cxn>
              <a:cxn ang="0">
                <a:pos x="206" y="82"/>
              </a:cxn>
              <a:cxn ang="0">
                <a:pos x="242" y="122"/>
              </a:cxn>
              <a:cxn ang="0">
                <a:pos x="244" y="122"/>
              </a:cxn>
              <a:cxn ang="0">
                <a:pos x="254" y="152"/>
              </a:cxn>
              <a:cxn ang="0">
                <a:pos x="334" y="152"/>
              </a:cxn>
              <a:cxn ang="0">
                <a:pos x="334" y="84"/>
              </a:cxn>
              <a:cxn ang="0">
                <a:pos x="292" y="16"/>
              </a:cxn>
            </a:cxnLst>
            <a:rect l="0" t="0" r="r" b="b"/>
            <a:pathLst>
              <a:path w="334" h="152">
                <a:moveTo>
                  <a:pt x="292" y="16"/>
                </a:moveTo>
                <a:lnTo>
                  <a:pt x="264" y="68"/>
                </a:lnTo>
                <a:lnTo>
                  <a:pt x="214" y="2"/>
                </a:lnTo>
                <a:lnTo>
                  <a:pt x="214" y="0"/>
                </a:lnTo>
                <a:lnTo>
                  <a:pt x="214" y="0"/>
                </a:lnTo>
                <a:lnTo>
                  <a:pt x="202" y="0"/>
                </a:lnTo>
                <a:lnTo>
                  <a:pt x="184" y="2"/>
                </a:lnTo>
                <a:lnTo>
                  <a:pt x="174" y="6"/>
                </a:lnTo>
                <a:lnTo>
                  <a:pt x="162" y="12"/>
                </a:lnTo>
                <a:lnTo>
                  <a:pt x="152" y="18"/>
                </a:lnTo>
                <a:lnTo>
                  <a:pt x="142" y="26"/>
                </a:lnTo>
                <a:lnTo>
                  <a:pt x="142" y="26"/>
                </a:lnTo>
                <a:lnTo>
                  <a:pt x="128" y="38"/>
                </a:lnTo>
                <a:lnTo>
                  <a:pt x="112" y="50"/>
                </a:lnTo>
                <a:lnTo>
                  <a:pt x="96" y="60"/>
                </a:lnTo>
                <a:lnTo>
                  <a:pt x="76" y="68"/>
                </a:lnTo>
                <a:lnTo>
                  <a:pt x="38" y="82"/>
                </a:lnTo>
                <a:lnTo>
                  <a:pt x="0" y="90"/>
                </a:lnTo>
                <a:lnTo>
                  <a:pt x="16" y="150"/>
                </a:lnTo>
                <a:lnTo>
                  <a:pt x="154" y="106"/>
                </a:lnTo>
                <a:lnTo>
                  <a:pt x="154" y="102"/>
                </a:lnTo>
                <a:lnTo>
                  <a:pt x="170" y="96"/>
                </a:lnTo>
                <a:lnTo>
                  <a:pt x="206" y="82"/>
                </a:lnTo>
                <a:lnTo>
                  <a:pt x="242" y="122"/>
                </a:lnTo>
                <a:lnTo>
                  <a:pt x="244" y="122"/>
                </a:lnTo>
                <a:lnTo>
                  <a:pt x="254" y="152"/>
                </a:lnTo>
                <a:lnTo>
                  <a:pt x="334" y="152"/>
                </a:lnTo>
                <a:lnTo>
                  <a:pt x="334" y="84"/>
                </a:lnTo>
                <a:lnTo>
                  <a:pt x="292" y="1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7" name="Freeform 2853"/>
          <p:cNvSpPr>
            <a:spLocks/>
          </p:cNvSpPr>
          <p:nvPr/>
        </p:nvSpPr>
        <p:spPr bwMode="auto">
          <a:xfrm>
            <a:off x="7171825" y="2377315"/>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8" name="Freeform 2854"/>
          <p:cNvSpPr>
            <a:spLocks/>
          </p:cNvSpPr>
          <p:nvPr/>
        </p:nvSpPr>
        <p:spPr bwMode="auto">
          <a:xfrm>
            <a:off x="2227809" y="3505980"/>
            <a:ext cx="745587" cy="1007828"/>
          </a:xfrm>
          <a:custGeom>
            <a:avLst/>
            <a:gdLst/>
            <a:ahLst/>
            <a:cxnLst>
              <a:cxn ang="0">
                <a:pos x="128" y="0"/>
              </a:cxn>
              <a:cxn ang="0">
                <a:pos x="112" y="120"/>
              </a:cxn>
              <a:cxn ang="0">
                <a:pos x="72" y="106"/>
              </a:cxn>
              <a:cxn ang="0">
                <a:pos x="42" y="254"/>
              </a:cxn>
              <a:cxn ang="0">
                <a:pos x="74" y="350"/>
              </a:cxn>
              <a:cxn ang="0">
                <a:pos x="62" y="364"/>
              </a:cxn>
              <a:cxn ang="0">
                <a:pos x="12" y="472"/>
              </a:cxn>
              <a:cxn ang="0">
                <a:pos x="24" y="526"/>
              </a:cxn>
              <a:cxn ang="0">
                <a:pos x="0" y="568"/>
              </a:cxn>
              <a:cxn ang="0">
                <a:pos x="362" y="768"/>
              </a:cxn>
              <a:cxn ang="0">
                <a:pos x="538" y="784"/>
              </a:cxn>
              <a:cxn ang="0">
                <a:pos x="580" y="80"/>
              </a:cxn>
              <a:cxn ang="0">
                <a:pos x="128" y="0"/>
              </a:cxn>
            </a:cxnLst>
            <a:rect l="0" t="0" r="r" b="b"/>
            <a:pathLst>
              <a:path w="580" h="784">
                <a:moveTo>
                  <a:pt x="128" y="0"/>
                </a:moveTo>
                <a:lnTo>
                  <a:pt x="112" y="120"/>
                </a:lnTo>
                <a:lnTo>
                  <a:pt x="72" y="106"/>
                </a:lnTo>
                <a:lnTo>
                  <a:pt x="42" y="254"/>
                </a:lnTo>
                <a:lnTo>
                  <a:pt x="74" y="350"/>
                </a:lnTo>
                <a:lnTo>
                  <a:pt x="62" y="364"/>
                </a:lnTo>
                <a:lnTo>
                  <a:pt x="12" y="472"/>
                </a:lnTo>
                <a:lnTo>
                  <a:pt x="24" y="526"/>
                </a:lnTo>
                <a:lnTo>
                  <a:pt x="0" y="568"/>
                </a:lnTo>
                <a:lnTo>
                  <a:pt x="362" y="768"/>
                </a:lnTo>
                <a:lnTo>
                  <a:pt x="538" y="784"/>
                </a:lnTo>
                <a:lnTo>
                  <a:pt x="580" y="80"/>
                </a:lnTo>
                <a:lnTo>
                  <a:pt x="1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9" name="Freeform 2855"/>
          <p:cNvSpPr>
            <a:spLocks/>
          </p:cNvSpPr>
          <p:nvPr/>
        </p:nvSpPr>
        <p:spPr bwMode="auto">
          <a:xfrm>
            <a:off x="4857933" y="4169296"/>
            <a:ext cx="719878" cy="601612"/>
          </a:xfrm>
          <a:custGeom>
            <a:avLst/>
            <a:gdLst/>
            <a:ahLst/>
            <a:cxnLst>
              <a:cxn ang="0">
                <a:pos x="276" y="240"/>
              </a:cxn>
              <a:cxn ang="0">
                <a:pos x="310" y="90"/>
              </a:cxn>
              <a:cxn ang="0">
                <a:pos x="280" y="0"/>
              </a:cxn>
              <a:cxn ang="0">
                <a:pos x="0" y="20"/>
              </a:cxn>
              <a:cxn ang="0">
                <a:pos x="16" y="154"/>
              </a:cxn>
              <a:cxn ang="0">
                <a:pos x="84" y="274"/>
              </a:cxn>
              <a:cxn ang="0">
                <a:pos x="76" y="372"/>
              </a:cxn>
              <a:cxn ang="0">
                <a:pos x="62" y="416"/>
              </a:cxn>
              <a:cxn ang="0">
                <a:pos x="174" y="440"/>
              </a:cxn>
              <a:cxn ang="0">
                <a:pos x="282" y="426"/>
              </a:cxn>
              <a:cxn ang="0">
                <a:pos x="264" y="468"/>
              </a:cxn>
              <a:cxn ang="0">
                <a:pos x="354" y="468"/>
              </a:cxn>
              <a:cxn ang="0">
                <a:pos x="390" y="426"/>
              </a:cxn>
              <a:cxn ang="0">
                <a:pos x="412" y="454"/>
              </a:cxn>
              <a:cxn ang="0">
                <a:pos x="480" y="400"/>
              </a:cxn>
              <a:cxn ang="0">
                <a:pos x="502" y="454"/>
              </a:cxn>
              <a:cxn ang="0">
                <a:pos x="540" y="454"/>
              </a:cxn>
              <a:cxn ang="0">
                <a:pos x="560" y="412"/>
              </a:cxn>
              <a:cxn ang="0">
                <a:pos x="512" y="344"/>
              </a:cxn>
              <a:cxn ang="0">
                <a:pos x="480" y="304"/>
              </a:cxn>
              <a:cxn ang="0">
                <a:pos x="486" y="302"/>
              </a:cxn>
              <a:cxn ang="0">
                <a:pos x="448" y="230"/>
              </a:cxn>
              <a:cxn ang="0">
                <a:pos x="276" y="240"/>
              </a:cxn>
            </a:cxnLst>
            <a:rect l="0" t="0" r="r" b="b"/>
            <a:pathLst>
              <a:path w="560" h="468">
                <a:moveTo>
                  <a:pt x="276" y="240"/>
                </a:moveTo>
                <a:lnTo>
                  <a:pt x="310" y="90"/>
                </a:lnTo>
                <a:lnTo>
                  <a:pt x="280" y="0"/>
                </a:lnTo>
                <a:lnTo>
                  <a:pt x="0" y="20"/>
                </a:lnTo>
                <a:lnTo>
                  <a:pt x="16" y="154"/>
                </a:lnTo>
                <a:lnTo>
                  <a:pt x="84" y="274"/>
                </a:lnTo>
                <a:lnTo>
                  <a:pt x="76" y="372"/>
                </a:lnTo>
                <a:lnTo>
                  <a:pt x="62" y="416"/>
                </a:lnTo>
                <a:lnTo>
                  <a:pt x="174" y="440"/>
                </a:lnTo>
                <a:lnTo>
                  <a:pt x="282" y="426"/>
                </a:lnTo>
                <a:lnTo>
                  <a:pt x="264" y="468"/>
                </a:lnTo>
                <a:lnTo>
                  <a:pt x="354" y="468"/>
                </a:lnTo>
                <a:lnTo>
                  <a:pt x="390" y="426"/>
                </a:lnTo>
                <a:lnTo>
                  <a:pt x="412" y="454"/>
                </a:lnTo>
                <a:lnTo>
                  <a:pt x="480" y="400"/>
                </a:lnTo>
                <a:lnTo>
                  <a:pt x="502" y="454"/>
                </a:lnTo>
                <a:lnTo>
                  <a:pt x="540" y="454"/>
                </a:lnTo>
                <a:lnTo>
                  <a:pt x="560" y="412"/>
                </a:lnTo>
                <a:lnTo>
                  <a:pt x="512" y="344"/>
                </a:lnTo>
                <a:lnTo>
                  <a:pt x="480" y="304"/>
                </a:lnTo>
                <a:lnTo>
                  <a:pt x="486" y="302"/>
                </a:lnTo>
                <a:lnTo>
                  <a:pt x="448" y="230"/>
                </a:lnTo>
                <a:lnTo>
                  <a:pt x="276" y="24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0" name="Freeform 2856"/>
          <p:cNvSpPr>
            <a:spLocks/>
          </p:cNvSpPr>
          <p:nvPr/>
        </p:nvSpPr>
        <p:spPr bwMode="auto">
          <a:xfrm>
            <a:off x="2929690" y="3608820"/>
            <a:ext cx="812433" cy="915273"/>
          </a:xfrm>
          <a:custGeom>
            <a:avLst/>
            <a:gdLst/>
            <a:ahLst/>
            <a:cxnLst>
              <a:cxn ang="0">
                <a:pos x="254" y="634"/>
              </a:cxn>
              <a:cxn ang="0">
                <a:pos x="620" y="642"/>
              </a:cxn>
              <a:cxn ang="0">
                <a:pos x="612" y="82"/>
              </a:cxn>
              <a:cxn ang="0">
                <a:pos x="632" y="82"/>
              </a:cxn>
              <a:cxn ang="0">
                <a:pos x="632" y="14"/>
              </a:cxn>
              <a:cxn ang="0">
                <a:pos x="40" y="0"/>
              </a:cxn>
              <a:cxn ang="0">
                <a:pos x="0" y="704"/>
              </a:cxn>
              <a:cxn ang="0">
                <a:pos x="104" y="712"/>
              </a:cxn>
              <a:cxn ang="0">
                <a:pos x="104" y="660"/>
              </a:cxn>
              <a:cxn ang="0">
                <a:pos x="252" y="676"/>
              </a:cxn>
              <a:cxn ang="0">
                <a:pos x="256" y="678"/>
              </a:cxn>
              <a:cxn ang="0">
                <a:pos x="252" y="674"/>
              </a:cxn>
              <a:cxn ang="0">
                <a:pos x="254" y="634"/>
              </a:cxn>
            </a:cxnLst>
            <a:rect l="0" t="0" r="r" b="b"/>
            <a:pathLst>
              <a:path w="632" h="712">
                <a:moveTo>
                  <a:pt x="254" y="634"/>
                </a:moveTo>
                <a:lnTo>
                  <a:pt x="620" y="642"/>
                </a:lnTo>
                <a:lnTo>
                  <a:pt x="612" y="82"/>
                </a:lnTo>
                <a:lnTo>
                  <a:pt x="632" y="82"/>
                </a:lnTo>
                <a:lnTo>
                  <a:pt x="632" y="14"/>
                </a:lnTo>
                <a:lnTo>
                  <a:pt x="40" y="0"/>
                </a:lnTo>
                <a:lnTo>
                  <a:pt x="0" y="704"/>
                </a:lnTo>
                <a:lnTo>
                  <a:pt x="104" y="712"/>
                </a:lnTo>
                <a:lnTo>
                  <a:pt x="104" y="660"/>
                </a:lnTo>
                <a:lnTo>
                  <a:pt x="252" y="676"/>
                </a:lnTo>
                <a:lnTo>
                  <a:pt x="256" y="678"/>
                </a:lnTo>
                <a:lnTo>
                  <a:pt x="252" y="674"/>
                </a:lnTo>
                <a:lnTo>
                  <a:pt x="254" y="6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1" name="Freeform 2857"/>
          <p:cNvSpPr>
            <a:spLocks/>
          </p:cNvSpPr>
          <p:nvPr/>
        </p:nvSpPr>
        <p:spPr bwMode="auto">
          <a:xfrm>
            <a:off x="3261348" y="3711659"/>
            <a:ext cx="1699425" cy="1699425"/>
          </a:xfrm>
          <a:custGeom>
            <a:avLst/>
            <a:gdLst/>
            <a:ahLst/>
            <a:cxnLst>
              <a:cxn ang="0">
                <a:pos x="1312" y="726"/>
              </a:cxn>
              <a:cxn ang="0">
                <a:pos x="1322" y="630"/>
              </a:cxn>
              <a:cxn ang="0">
                <a:pos x="1252" y="512"/>
              </a:cxn>
              <a:cxn ang="0">
                <a:pos x="1234" y="376"/>
              </a:cxn>
              <a:cxn ang="0">
                <a:pos x="1234" y="376"/>
              </a:cxn>
              <a:cxn ang="0">
                <a:pos x="1234" y="376"/>
              </a:cxn>
              <a:cxn ang="0">
                <a:pos x="1230" y="338"/>
              </a:cxn>
              <a:cxn ang="0">
                <a:pos x="1120" y="292"/>
              </a:cxn>
              <a:cxn ang="0">
                <a:pos x="852" y="304"/>
              </a:cxn>
              <a:cxn ang="0">
                <a:pos x="644" y="236"/>
              </a:cxn>
              <a:cxn ang="0">
                <a:pos x="632" y="0"/>
              </a:cxn>
              <a:cxn ang="0">
                <a:pos x="362" y="10"/>
              </a:cxn>
              <a:cxn ang="0">
                <a:pos x="370" y="572"/>
              </a:cxn>
              <a:cxn ang="0">
                <a:pos x="0" y="562"/>
              </a:cxn>
              <a:cxn ang="0">
                <a:pos x="0" y="600"/>
              </a:cxn>
              <a:cxn ang="0">
                <a:pos x="174" y="756"/>
              </a:cxn>
              <a:cxn ang="0">
                <a:pos x="212" y="878"/>
              </a:cxn>
              <a:cxn ang="0">
                <a:pos x="372" y="958"/>
              </a:cxn>
              <a:cxn ang="0">
                <a:pos x="442" y="850"/>
              </a:cxn>
              <a:cxn ang="0">
                <a:pos x="562" y="864"/>
              </a:cxn>
              <a:cxn ang="0">
                <a:pos x="770" y="1254"/>
              </a:cxn>
              <a:cxn ang="0">
                <a:pos x="978" y="1322"/>
              </a:cxn>
              <a:cxn ang="0">
                <a:pos x="1008" y="1268"/>
              </a:cxn>
              <a:cxn ang="0">
                <a:pos x="968" y="1146"/>
              </a:cxn>
              <a:cxn ang="0">
                <a:pos x="968" y="1014"/>
              </a:cxn>
              <a:cxn ang="0">
                <a:pos x="1286" y="768"/>
              </a:cxn>
              <a:cxn ang="0">
                <a:pos x="1300" y="772"/>
              </a:cxn>
              <a:cxn ang="0">
                <a:pos x="1298" y="770"/>
              </a:cxn>
              <a:cxn ang="0">
                <a:pos x="1312" y="726"/>
              </a:cxn>
            </a:cxnLst>
            <a:rect l="0" t="0" r="r" b="b"/>
            <a:pathLst>
              <a:path w="1322" h="1322">
                <a:moveTo>
                  <a:pt x="1312" y="726"/>
                </a:moveTo>
                <a:lnTo>
                  <a:pt x="1322" y="630"/>
                </a:lnTo>
                <a:lnTo>
                  <a:pt x="1252" y="512"/>
                </a:lnTo>
                <a:lnTo>
                  <a:pt x="1234" y="376"/>
                </a:lnTo>
                <a:lnTo>
                  <a:pt x="1234" y="376"/>
                </a:lnTo>
                <a:lnTo>
                  <a:pt x="1234" y="376"/>
                </a:lnTo>
                <a:lnTo>
                  <a:pt x="1230" y="338"/>
                </a:lnTo>
                <a:lnTo>
                  <a:pt x="1120" y="292"/>
                </a:lnTo>
                <a:lnTo>
                  <a:pt x="852" y="304"/>
                </a:lnTo>
                <a:lnTo>
                  <a:pt x="644" y="236"/>
                </a:lnTo>
                <a:lnTo>
                  <a:pt x="632" y="0"/>
                </a:lnTo>
                <a:lnTo>
                  <a:pt x="362" y="10"/>
                </a:lnTo>
                <a:lnTo>
                  <a:pt x="370" y="572"/>
                </a:lnTo>
                <a:lnTo>
                  <a:pt x="0" y="562"/>
                </a:lnTo>
                <a:lnTo>
                  <a:pt x="0" y="600"/>
                </a:lnTo>
                <a:lnTo>
                  <a:pt x="174" y="756"/>
                </a:lnTo>
                <a:lnTo>
                  <a:pt x="212" y="878"/>
                </a:lnTo>
                <a:lnTo>
                  <a:pt x="372" y="958"/>
                </a:lnTo>
                <a:lnTo>
                  <a:pt x="442" y="850"/>
                </a:lnTo>
                <a:lnTo>
                  <a:pt x="562" y="864"/>
                </a:lnTo>
                <a:lnTo>
                  <a:pt x="770" y="1254"/>
                </a:lnTo>
                <a:lnTo>
                  <a:pt x="978" y="1322"/>
                </a:lnTo>
                <a:lnTo>
                  <a:pt x="1008" y="1268"/>
                </a:lnTo>
                <a:lnTo>
                  <a:pt x="968" y="1146"/>
                </a:lnTo>
                <a:lnTo>
                  <a:pt x="968" y="1014"/>
                </a:lnTo>
                <a:lnTo>
                  <a:pt x="1286" y="768"/>
                </a:lnTo>
                <a:lnTo>
                  <a:pt x="1300" y="772"/>
                </a:lnTo>
                <a:lnTo>
                  <a:pt x="1298" y="770"/>
                </a:lnTo>
                <a:lnTo>
                  <a:pt x="1312" y="7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2" name="Freeform 2858"/>
          <p:cNvSpPr>
            <a:spLocks/>
          </p:cNvSpPr>
          <p:nvPr/>
        </p:nvSpPr>
        <p:spPr bwMode="auto">
          <a:xfrm>
            <a:off x="4760235" y="3649956"/>
            <a:ext cx="578473" cy="539908"/>
          </a:xfrm>
          <a:custGeom>
            <a:avLst/>
            <a:gdLst/>
            <a:ahLst/>
            <a:cxnLst>
              <a:cxn ang="0">
                <a:pos x="72" y="382"/>
              </a:cxn>
              <a:cxn ang="0">
                <a:pos x="76" y="420"/>
              </a:cxn>
              <a:cxn ang="0">
                <a:pos x="356" y="400"/>
              </a:cxn>
              <a:cxn ang="0">
                <a:pos x="346" y="360"/>
              </a:cxn>
              <a:cxn ang="0">
                <a:pos x="450" y="42"/>
              </a:cxn>
              <a:cxn ang="0">
                <a:pos x="366" y="48"/>
              </a:cxn>
              <a:cxn ang="0">
                <a:pos x="384" y="0"/>
              </a:cxn>
              <a:cxn ang="0">
                <a:pos x="0" y="8"/>
              </a:cxn>
              <a:cxn ang="0">
                <a:pos x="32" y="366"/>
              </a:cxn>
              <a:cxn ang="0">
                <a:pos x="72" y="382"/>
              </a:cxn>
            </a:cxnLst>
            <a:rect l="0" t="0" r="r" b="b"/>
            <a:pathLst>
              <a:path w="450" h="420">
                <a:moveTo>
                  <a:pt x="72" y="382"/>
                </a:moveTo>
                <a:lnTo>
                  <a:pt x="76" y="420"/>
                </a:lnTo>
                <a:lnTo>
                  <a:pt x="356" y="400"/>
                </a:lnTo>
                <a:lnTo>
                  <a:pt x="346" y="360"/>
                </a:lnTo>
                <a:lnTo>
                  <a:pt x="450" y="42"/>
                </a:lnTo>
                <a:lnTo>
                  <a:pt x="366" y="48"/>
                </a:lnTo>
                <a:lnTo>
                  <a:pt x="384" y="0"/>
                </a:lnTo>
                <a:lnTo>
                  <a:pt x="0" y="8"/>
                </a:lnTo>
                <a:lnTo>
                  <a:pt x="32" y="366"/>
                </a:lnTo>
                <a:lnTo>
                  <a:pt x="72" y="3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3" name="Freeform 2859"/>
          <p:cNvSpPr>
            <a:spLocks/>
          </p:cNvSpPr>
          <p:nvPr/>
        </p:nvSpPr>
        <p:spPr bwMode="auto">
          <a:xfrm>
            <a:off x="3749836" y="3590823"/>
            <a:ext cx="1038680" cy="524482"/>
          </a:xfrm>
          <a:custGeom>
            <a:avLst/>
            <a:gdLst/>
            <a:ahLst/>
            <a:cxnLst>
              <a:cxn ang="0">
                <a:pos x="0" y="28"/>
              </a:cxn>
              <a:cxn ang="0">
                <a:pos x="2" y="96"/>
              </a:cxn>
              <a:cxn ang="0">
                <a:pos x="256" y="88"/>
              </a:cxn>
              <a:cxn ang="0">
                <a:pos x="270" y="326"/>
              </a:cxn>
              <a:cxn ang="0">
                <a:pos x="472" y="394"/>
              </a:cxn>
              <a:cxn ang="0">
                <a:pos x="742" y="380"/>
              </a:cxn>
              <a:cxn ang="0">
                <a:pos x="808" y="408"/>
              </a:cxn>
              <a:cxn ang="0">
                <a:pos x="774" y="0"/>
              </a:cxn>
              <a:cxn ang="0">
                <a:pos x="0" y="28"/>
              </a:cxn>
            </a:cxnLst>
            <a:rect l="0" t="0" r="r" b="b"/>
            <a:pathLst>
              <a:path w="808" h="408">
                <a:moveTo>
                  <a:pt x="0" y="28"/>
                </a:moveTo>
                <a:lnTo>
                  <a:pt x="2" y="96"/>
                </a:lnTo>
                <a:lnTo>
                  <a:pt x="256" y="88"/>
                </a:lnTo>
                <a:lnTo>
                  <a:pt x="270" y="326"/>
                </a:lnTo>
                <a:lnTo>
                  <a:pt x="472" y="394"/>
                </a:lnTo>
                <a:lnTo>
                  <a:pt x="742" y="380"/>
                </a:lnTo>
                <a:lnTo>
                  <a:pt x="808" y="408"/>
                </a:lnTo>
                <a:lnTo>
                  <a:pt x="774" y="0"/>
                </a:lnTo>
                <a:lnTo>
                  <a:pt x="0" y="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4" name="Freeform 2860"/>
          <p:cNvSpPr>
            <a:spLocks/>
          </p:cNvSpPr>
          <p:nvPr/>
        </p:nvSpPr>
        <p:spPr bwMode="auto">
          <a:xfrm>
            <a:off x="2392353" y="2744967"/>
            <a:ext cx="642748" cy="858711"/>
          </a:xfrm>
          <a:custGeom>
            <a:avLst/>
            <a:gdLst/>
            <a:ahLst/>
            <a:cxnLst>
              <a:cxn ang="0">
                <a:pos x="0" y="588"/>
              </a:cxn>
              <a:cxn ang="0">
                <a:pos x="452" y="668"/>
              </a:cxn>
              <a:cxn ang="0">
                <a:pos x="500" y="202"/>
              </a:cxn>
              <a:cxn ang="0">
                <a:pos x="312" y="176"/>
              </a:cxn>
              <a:cxn ang="0">
                <a:pos x="336" y="54"/>
              </a:cxn>
              <a:cxn ang="0">
                <a:pos x="76" y="0"/>
              </a:cxn>
              <a:cxn ang="0">
                <a:pos x="0" y="588"/>
              </a:cxn>
            </a:cxnLst>
            <a:rect l="0" t="0" r="r" b="b"/>
            <a:pathLst>
              <a:path w="500" h="668">
                <a:moveTo>
                  <a:pt x="0" y="588"/>
                </a:moveTo>
                <a:lnTo>
                  <a:pt x="452" y="668"/>
                </a:lnTo>
                <a:lnTo>
                  <a:pt x="500" y="202"/>
                </a:lnTo>
                <a:lnTo>
                  <a:pt x="312" y="176"/>
                </a:lnTo>
                <a:lnTo>
                  <a:pt x="336" y="54"/>
                </a:lnTo>
                <a:lnTo>
                  <a:pt x="76" y="0"/>
                </a:lnTo>
                <a:lnTo>
                  <a:pt x="0" y="5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5" name="Freeform 2861"/>
          <p:cNvSpPr>
            <a:spLocks/>
          </p:cNvSpPr>
          <p:nvPr/>
        </p:nvSpPr>
        <p:spPr bwMode="auto">
          <a:xfrm>
            <a:off x="5022477" y="1842549"/>
            <a:ext cx="683884" cy="323945"/>
          </a:xfrm>
          <a:custGeom>
            <a:avLst/>
            <a:gdLst/>
            <a:ahLst/>
            <a:cxnLst>
              <a:cxn ang="0">
                <a:pos x="230" y="214"/>
              </a:cxn>
              <a:cxn ang="0">
                <a:pos x="236" y="252"/>
              </a:cxn>
              <a:cxn ang="0">
                <a:pos x="262" y="252"/>
              </a:cxn>
              <a:cxn ang="0">
                <a:pos x="284" y="200"/>
              </a:cxn>
              <a:cxn ang="0">
                <a:pos x="362" y="160"/>
              </a:cxn>
              <a:cxn ang="0">
                <a:pos x="444" y="122"/>
              </a:cxn>
              <a:cxn ang="0">
                <a:pos x="532" y="122"/>
              </a:cxn>
              <a:cxn ang="0">
                <a:pos x="444" y="14"/>
              </a:cxn>
              <a:cxn ang="0">
                <a:pos x="306" y="96"/>
              </a:cxn>
              <a:cxn ang="0">
                <a:pos x="244" y="106"/>
              </a:cxn>
              <a:cxn ang="0">
                <a:pos x="206" y="70"/>
              </a:cxn>
              <a:cxn ang="0">
                <a:pos x="154" y="80"/>
              </a:cxn>
              <a:cxn ang="0">
                <a:pos x="174" y="0"/>
              </a:cxn>
              <a:cxn ang="0">
                <a:pos x="4" y="134"/>
              </a:cxn>
              <a:cxn ang="0">
                <a:pos x="0" y="134"/>
              </a:cxn>
              <a:cxn ang="0">
                <a:pos x="18" y="186"/>
              </a:cxn>
              <a:cxn ang="0">
                <a:pos x="230" y="214"/>
              </a:cxn>
            </a:cxnLst>
            <a:rect l="0" t="0" r="r" b="b"/>
            <a:pathLst>
              <a:path w="532" h="252">
                <a:moveTo>
                  <a:pt x="230" y="214"/>
                </a:moveTo>
                <a:lnTo>
                  <a:pt x="236" y="252"/>
                </a:lnTo>
                <a:lnTo>
                  <a:pt x="262" y="252"/>
                </a:lnTo>
                <a:lnTo>
                  <a:pt x="284" y="200"/>
                </a:lnTo>
                <a:lnTo>
                  <a:pt x="362" y="160"/>
                </a:lnTo>
                <a:lnTo>
                  <a:pt x="444" y="122"/>
                </a:lnTo>
                <a:lnTo>
                  <a:pt x="532" y="122"/>
                </a:lnTo>
                <a:lnTo>
                  <a:pt x="444" y="14"/>
                </a:lnTo>
                <a:lnTo>
                  <a:pt x="306" y="96"/>
                </a:lnTo>
                <a:lnTo>
                  <a:pt x="244" y="106"/>
                </a:lnTo>
                <a:lnTo>
                  <a:pt x="206" y="70"/>
                </a:lnTo>
                <a:lnTo>
                  <a:pt x="154" y="80"/>
                </a:lnTo>
                <a:lnTo>
                  <a:pt x="174" y="0"/>
                </a:lnTo>
                <a:lnTo>
                  <a:pt x="4" y="134"/>
                </a:lnTo>
                <a:lnTo>
                  <a:pt x="0" y="134"/>
                </a:lnTo>
                <a:lnTo>
                  <a:pt x="18" y="186"/>
                </a:lnTo>
                <a:lnTo>
                  <a:pt x="230" y="2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6" name="Freeform 2862"/>
          <p:cNvSpPr>
            <a:spLocks/>
          </p:cNvSpPr>
          <p:nvPr/>
        </p:nvSpPr>
        <p:spPr bwMode="auto">
          <a:xfrm>
            <a:off x="2981110" y="3004637"/>
            <a:ext cx="868995" cy="611896"/>
          </a:xfrm>
          <a:custGeom>
            <a:avLst/>
            <a:gdLst/>
            <a:ahLst/>
            <a:cxnLst>
              <a:cxn ang="0">
                <a:pos x="670" y="118"/>
              </a:cxn>
              <a:cxn ang="0">
                <a:pos x="662" y="26"/>
              </a:cxn>
              <a:cxn ang="0">
                <a:pos x="50" y="0"/>
              </a:cxn>
              <a:cxn ang="0">
                <a:pos x="0" y="466"/>
              </a:cxn>
              <a:cxn ang="0">
                <a:pos x="594" y="476"/>
              </a:cxn>
              <a:cxn ang="0">
                <a:pos x="676" y="474"/>
              </a:cxn>
              <a:cxn ang="0">
                <a:pos x="668" y="118"/>
              </a:cxn>
              <a:cxn ang="0">
                <a:pos x="670" y="118"/>
              </a:cxn>
            </a:cxnLst>
            <a:rect l="0" t="0" r="r" b="b"/>
            <a:pathLst>
              <a:path w="676" h="476">
                <a:moveTo>
                  <a:pt x="670" y="118"/>
                </a:moveTo>
                <a:lnTo>
                  <a:pt x="662" y="26"/>
                </a:lnTo>
                <a:lnTo>
                  <a:pt x="50" y="0"/>
                </a:lnTo>
                <a:lnTo>
                  <a:pt x="0" y="466"/>
                </a:lnTo>
                <a:lnTo>
                  <a:pt x="594" y="476"/>
                </a:lnTo>
                <a:lnTo>
                  <a:pt x="676" y="474"/>
                </a:lnTo>
                <a:lnTo>
                  <a:pt x="668" y="118"/>
                </a:lnTo>
                <a:lnTo>
                  <a:pt x="670" y="11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7" name="Freeform 2863"/>
          <p:cNvSpPr>
            <a:spLocks/>
          </p:cNvSpPr>
          <p:nvPr/>
        </p:nvSpPr>
        <p:spPr bwMode="auto">
          <a:xfrm>
            <a:off x="1361385" y="2490439"/>
            <a:ext cx="953838" cy="1745703"/>
          </a:xfrm>
          <a:custGeom>
            <a:avLst/>
            <a:gdLst/>
            <a:ahLst/>
            <a:cxnLst>
              <a:cxn ang="0">
                <a:pos x="694" y="1314"/>
              </a:cxn>
              <a:cxn ang="0">
                <a:pos x="682" y="1260"/>
              </a:cxn>
              <a:cxn ang="0">
                <a:pos x="732" y="1150"/>
              </a:cxn>
              <a:cxn ang="0">
                <a:pos x="742" y="1140"/>
              </a:cxn>
              <a:cxn ang="0">
                <a:pos x="712" y="1044"/>
              </a:cxn>
              <a:cxn ang="0">
                <a:pos x="324" y="482"/>
              </a:cxn>
              <a:cxn ang="0">
                <a:pos x="334" y="454"/>
              </a:cxn>
              <a:cxn ang="0">
                <a:pos x="324" y="426"/>
              </a:cxn>
              <a:cxn ang="0">
                <a:pos x="402" y="98"/>
              </a:cxn>
              <a:cxn ang="0">
                <a:pos x="70" y="8"/>
              </a:cxn>
              <a:cxn ang="0">
                <a:pos x="68" y="0"/>
              </a:cxn>
              <a:cxn ang="0">
                <a:pos x="70" y="34"/>
              </a:cxn>
              <a:cxn ang="0">
                <a:pos x="0" y="156"/>
              </a:cxn>
              <a:cxn ang="0">
                <a:pos x="42" y="278"/>
              </a:cxn>
              <a:cxn ang="0">
                <a:pos x="32" y="384"/>
              </a:cxn>
              <a:cxn ang="0">
                <a:pos x="102" y="534"/>
              </a:cxn>
              <a:cxn ang="0">
                <a:pos x="102" y="614"/>
              </a:cxn>
              <a:cxn ang="0">
                <a:pos x="122" y="682"/>
              </a:cxn>
              <a:cxn ang="0">
                <a:pos x="90" y="734"/>
              </a:cxn>
              <a:cxn ang="0">
                <a:pos x="190" y="870"/>
              </a:cxn>
              <a:cxn ang="0">
                <a:pos x="190" y="1006"/>
              </a:cxn>
              <a:cxn ang="0">
                <a:pos x="360" y="1114"/>
              </a:cxn>
              <a:cxn ang="0">
                <a:pos x="360" y="1178"/>
              </a:cxn>
              <a:cxn ang="0">
                <a:pos x="450" y="1236"/>
              </a:cxn>
              <a:cxn ang="0">
                <a:pos x="450" y="1342"/>
              </a:cxn>
              <a:cxn ang="0">
                <a:pos x="668" y="1354"/>
              </a:cxn>
              <a:cxn ang="0">
                <a:pos x="672" y="1358"/>
              </a:cxn>
              <a:cxn ang="0">
                <a:pos x="668" y="1354"/>
              </a:cxn>
              <a:cxn ang="0">
                <a:pos x="694" y="1314"/>
              </a:cxn>
            </a:cxnLst>
            <a:rect l="0" t="0" r="r" b="b"/>
            <a:pathLst>
              <a:path w="742" h="1358">
                <a:moveTo>
                  <a:pt x="694" y="1314"/>
                </a:moveTo>
                <a:lnTo>
                  <a:pt x="682" y="1260"/>
                </a:lnTo>
                <a:lnTo>
                  <a:pt x="732" y="1150"/>
                </a:lnTo>
                <a:lnTo>
                  <a:pt x="742" y="1140"/>
                </a:lnTo>
                <a:lnTo>
                  <a:pt x="712" y="1044"/>
                </a:lnTo>
                <a:lnTo>
                  <a:pt x="324" y="482"/>
                </a:lnTo>
                <a:lnTo>
                  <a:pt x="334" y="454"/>
                </a:lnTo>
                <a:lnTo>
                  <a:pt x="324" y="426"/>
                </a:lnTo>
                <a:lnTo>
                  <a:pt x="402" y="98"/>
                </a:lnTo>
                <a:lnTo>
                  <a:pt x="70" y="8"/>
                </a:lnTo>
                <a:lnTo>
                  <a:pt x="68" y="0"/>
                </a:lnTo>
                <a:lnTo>
                  <a:pt x="70" y="34"/>
                </a:lnTo>
                <a:lnTo>
                  <a:pt x="0" y="156"/>
                </a:lnTo>
                <a:lnTo>
                  <a:pt x="42" y="278"/>
                </a:lnTo>
                <a:lnTo>
                  <a:pt x="32" y="384"/>
                </a:lnTo>
                <a:lnTo>
                  <a:pt x="102" y="534"/>
                </a:lnTo>
                <a:lnTo>
                  <a:pt x="102" y="614"/>
                </a:lnTo>
                <a:lnTo>
                  <a:pt x="122" y="682"/>
                </a:lnTo>
                <a:lnTo>
                  <a:pt x="90" y="734"/>
                </a:lnTo>
                <a:lnTo>
                  <a:pt x="190" y="870"/>
                </a:lnTo>
                <a:lnTo>
                  <a:pt x="190" y="1006"/>
                </a:lnTo>
                <a:lnTo>
                  <a:pt x="360" y="1114"/>
                </a:lnTo>
                <a:lnTo>
                  <a:pt x="360" y="1178"/>
                </a:lnTo>
                <a:lnTo>
                  <a:pt x="450" y="1236"/>
                </a:lnTo>
                <a:lnTo>
                  <a:pt x="450" y="1342"/>
                </a:lnTo>
                <a:lnTo>
                  <a:pt x="668" y="1354"/>
                </a:lnTo>
                <a:lnTo>
                  <a:pt x="672" y="1358"/>
                </a:lnTo>
                <a:lnTo>
                  <a:pt x="668" y="1354"/>
                </a:lnTo>
                <a:lnTo>
                  <a:pt x="694" y="13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8" name="Freeform 2864"/>
          <p:cNvSpPr>
            <a:spLocks/>
          </p:cNvSpPr>
          <p:nvPr/>
        </p:nvSpPr>
        <p:spPr bwMode="auto">
          <a:xfrm>
            <a:off x="2798569" y="2313040"/>
            <a:ext cx="843285" cy="707023"/>
          </a:xfrm>
          <a:custGeom>
            <a:avLst/>
            <a:gdLst/>
            <a:ahLst/>
            <a:cxnLst>
              <a:cxn ang="0">
                <a:pos x="26" y="388"/>
              </a:cxn>
              <a:cxn ang="0">
                <a:pos x="28" y="388"/>
              </a:cxn>
              <a:cxn ang="0">
                <a:pos x="0" y="508"/>
              </a:cxn>
              <a:cxn ang="0">
                <a:pos x="192" y="536"/>
              </a:cxn>
              <a:cxn ang="0">
                <a:pos x="650" y="550"/>
              </a:cxn>
              <a:cxn ang="0">
                <a:pos x="656" y="40"/>
              </a:cxn>
              <a:cxn ang="0">
                <a:pos x="64" y="0"/>
              </a:cxn>
              <a:cxn ang="0">
                <a:pos x="26" y="388"/>
              </a:cxn>
            </a:cxnLst>
            <a:rect l="0" t="0" r="r" b="b"/>
            <a:pathLst>
              <a:path w="656" h="550">
                <a:moveTo>
                  <a:pt x="26" y="388"/>
                </a:moveTo>
                <a:lnTo>
                  <a:pt x="28" y="388"/>
                </a:lnTo>
                <a:lnTo>
                  <a:pt x="0" y="508"/>
                </a:lnTo>
                <a:lnTo>
                  <a:pt x="192" y="536"/>
                </a:lnTo>
                <a:lnTo>
                  <a:pt x="650" y="550"/>
                </a:lnTo>
                <a:lnTo>
                  <a:pt x="656" y="40"/>
                </a:lnTo>
                <a:lnTo>
                  <a:pt x="64" y="0"/>
                </a:lnTo>
                <a:lnTo>
                  <a:pt x="26" y="3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9" name="Freeform 2865"/>
          <p:cNvSpPr>
            <a:spLocks/>
          </p:cNvSpPr>
          <p:nvPr/>
        </p:nvSpPr>
        <p:spPr bwMode="auto">
          <a:xfrm>
            <a:off x="5305286" y="3408282"/>
            <a:ext cx="979548" cy="416501"/>
          </a:xfrm>
          <a:custGeom>
            <a:avLst/>
            <a:gdLst/>
            <a:ahLst/>
            <a:cxnLst>
              <a:cxn ang="0">
                <a:pos x="206" y="304"/>
              </a:cxn>
              <a:cxn ang="0">
                <a:pos x="554" y="246"/>
              </a:cxn>
              <a:cxn ang="0">
                <a:pos x="580" y="154"/>
              </a:cxn>
              <a:cxn ang="0">
                <a:pos x="752" y="30"/>
              </a:cxn>
              <a:cxn ang="0">
                <a:pos x="762" y="0"/>
              </a:cxn>
              <a:cxn ang="0">
                <a:pos x="762" y="0"/>
              </a:cxn>
              <a:cxn ang="0">
                <a:pos x="332" y="88"/>
              </a:cxn>
              <a:cxn ang="0">
                <a:pos x="54" y="134"/>
              </a:cxn>
              <a:cxn ang="0">
                <a:pos x="32" y="134"/>
              </a:cxn>
              <a:cxn ang="0">
                <a:pos x="32" y="230"/>
              </a:cxn>
              <a:cxn ang="0">
                <a:pos x="30" y="230"/>
              </a:cxn>
              <a:cxn ang="0">
                <a:pos x="0" y="324"/>
              </a:cxn>
              <a:cxn ang="0">
                <a:pos x="206" y="304"/>
              </a:cxn>
            </a:cxnLst>
            <a:rect l="0" t="0" r="r" b="b"/>
            <a:pathLst>
              <a:path w="762" h="324">
                <a:moveTo>
                  <a:pt x="206" y="304"/>
                </a:moveTo>
                <a:lnTo>
                  <a:pt x="554" y="246"/>
                </a:lnTo>
                <a:lnTo>
                  <a:pt x="580" y="154"/>
                </a:lnTo>
                <a:lnTo>
                  <a:pt x="752" y="30"/>
                </a:lnTo>
                <a:lnTo>
                  <a:pt x="762" y="0"/>
                </a:lnTo>
                <a:lnTo>
                  <a:pt x="762" y="0"/>
                </a:lnTo>
                <a:lnTo>
                  <a:pt x="332" y="88"/>
                </a:lnTo>
                <a:lnTo>
                  <a:pt x="54" y="134"/>
                </a:lnTo>
                <a:lnTo>
                  <a:pt x="32" y="134"/>
                </a:lnTo>
                <a:lnTo>
                  <a:pt x="32" y="230"/>
                </a:lnTo>
                <a:lnTo>
                  <a:pt x="30" y="230"/>
                </a:lnTo>
                <a:lnTo>
                  <a:pt x="0" y="324"/>
                </a:lnTo>
                <a:lnTo>
                  <a:pt x="206" y="30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0" name="Freeform 2866"/>
          <p:cNvSpPr>
            <a:spLocks/>
          </p:cNvSpPr>
          <p:nvPr/>
        </p:nvSpPr>
        <p:spPr bwMode="auto">
          <a:xfrm>
            <a:off x="6022592" y="3187177"/>
            <a:ext cx="1012971" cy="537337"/>
          </a:xfrm>
          <a:custGeom>
            <a:avLst/>
            <a:gdLst/>
            <a:ahLst/>
            <a:cxnLst>
              <a:cxn ang="0">
                <a:pos x="196" y="202"/>
              </a:cxn>
              <a:cxn ang="0">
                <a:pos x="26" y="326"/>
              </a:cxn>
              <a:cxn ang="0">
                <a:pos x="0" y="418"/>
              </a:cxn>
              <a:cxn ang="0">
                <a:pos x="62" y="408"/>
              </a:cxn>
              <a:cxn ang="0">
                <a:pos x="312" y="310"/>
              </a:cxn>
              <a:cxn ang="0">
                <a:pos x="344" y="344"/>
              </a:cxn>
              <a:cxn ang="0">
                <a:pos x="424" y="326"/>
              </a:cxn>
              <a:cxn ang="0">
                <a:pos x="558" y="414"/>
              </a:cxn>
              <a:cxn ang="0">
                <a:pos x="560" y="408"/>
              </a:cxn>
              <a:cxn ang="0">
                <a:pos x="628" y="368"/>
              </a:cxn>
              <a:cxn ang="0">
                <a:pos x="628" y="328"/>
              </a:cxn>
              <a:cxn ang="0">
                <a:pos x="678" y="248"/>
              </a:cxn>
              <a:cxn ang="0">
                <a:pos x="738" y="248"/>
              </a:cxn>
              <a:cxn ang="0">
                <a:pos x="788" y="128"/>
              </a:cxn>
              <a:cxn ang="0">
                <a:pos x="788" y="46"/>
              </a:cxn>
              <a:cxn ang="0">
                <a:pos x="754" y="0"/>
              </a:cxn>
              <a:cxn ang="0">
                <a:pos x="208" y="170"/>
              </a:cxn>
              <a:cxn ang="0">
                <a:pos x="196" y="202"/>
              </a:cxn>
            </a:cxnLst>
            <a:rect l="0" t="0" r="r" b="b"/>
            <a:pathLst>
              <a:path w="788" h="418">
                <a:moveTo>
                  <a:pt x="196" y="202"/>
                </a:moveTo>
                <a:lnTo>
                  <a:pt x="26" y="326"/>
                </a:lnTo>
                <a:lnTo>
                  <a:pt x="0" y="418"/>
                </a:lnTo>
                <a:lnTo>
                  <a:pt x="62" y="408"/>
                </a:lnTo>
                <a:lnTo>
                  <a:pt x="312" y="310"/>
                </a:lnTo>
                <a:lnTo>
                  <a:pt x="344" y="344"/>
                </a:lnTo>
                <a:lnTo>
                  <a:pt x="424" y="326"/>
                </a:lnTo>
                <a:lnTo>
                  <a:pt x="558" y="414"/>
                </a:lnTo>
                <a:lnTo>
                  <a:pt x="560" y="408"/>
                </a:lnTo>
                <a:lnTo>
                  <a:pt x="628" y="368"/>
                </a:lnTo>
                <a:lnTo>
                  <a:pt x="628" y="328"/>
                </a:lnTo>
                <a:lnTo>
                  <a:pt x="678" y="248"/>
                </a:lnTo>
                <a:lnTo>
                  <a:pt x="738" y="248"/>
                </a:lnTo>
                <a:lnTo>
                  <a:pt x="788" y="128"/>
                </a:lnTo>
                <a:lnTo>
                  <a:pt x="788" y="46"/>
                </a:lnTo>
                <a:lnTo>
                  <a:pt x="754" y="0"/>
                </a:lnTo>
                <a:lnTo>
                  <a:pt x="208" y="170"/>
                </a:lnTo>
                <a:lnTo>
                  <a:pt x="196"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1" name="Freeform 2867"/>
          <p:cNvSpPr>
            <a:spLocks/>
          </p:cNvSpPr>
          <p:nvPr/>
        </p:nvSpPr>
        <p:spPr bwMode="auto">
          <a:xfrm>
            <a:off x="7027850" y="2382457"/>
            <a:ext cx="141405" cy="97698"/>
          </a:xfrm>
          <a:custGeom>
            <a:avLst/>
            <a:gdLst/>
            <a:ahLst/>
            <a:cxnLst>
              <a:cxn ang="0">
                <a:pos x="14" y="38"/>
              </a:cxn>
              <a:cxn ang="0">
                <a:pos x="0" y="76"/>
              </a:cxn>
              <a:cxn ang="0">
                <a:pos x="46" y="52"/>
              </a:cxn>
              <a:cxn ang="0">
                <a:pos x="106" y="12"/>
              </a:cxn>
              <a:cxn ang="0">
                <a:pos x="110" y="0"/>
              </a:cxn>
              <a:cxn ang="0">
                <a:pos x="98" y="0"/>
              </a:cxn>
              <a:cxn ang="0">
                <a:pos x="14" y="38"/>
              </a:cxn>
            </a:cxnLst>
            <a:rect l="0" t="0" r="r" b="b"/>
            <a:pathLst>
              <a:path w="110" h="76">
                <a:moveTo>
                  <a:pt x="14" y="38"/>
                </a:moveTo>
                <a:lnTo>
                  <a:pt x="0" y="76"/>
                </a:lnTo>
                <a:lnTo>
                  <a:pt x="46" y="52"/>
                </a:lnTo>
                <a:lnTo>
                  <a:pt x="106" y="12"/>
                </a:lnTo>
                <a:lnTo>
                  <a:pt x="110" y="0"/>
                </a:lnTo>
                <a:lnTo>
                  <a:pt x="98" y="0"/>
                </a:lnTo>
                <a:lnTo>
                  <a:pt x="14" y="3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2" name="Freeform 2868"/>
          <p:cNvSpPr>
            <a:spLocks/>
          </p:cNvSpPr>
          <p:nvPr/>
        </p:nvSpPr>
        <p:spPr bwMode="auto">
          <a:xfrm>
            <a:off x="3842392" y="3148612"/>
            <a:ext cx="899847" cy="465349"/>
          </a:xfrm>
          <a:custGeom>
            <a:avLst/>
            <a:gdLst/>
            <a:ahLst/>
            <a:cxnLst>
              <a:cxn ang="0">
                <a:pos x="626" y="62"/>
              </a:cxn>
              <a:cxn ang="0">
                <a:pos x="642" y="0"/>
              </a:cxn>
              <a:cxn ang="0">
                <a:pos x="606" y="0"/>
              </a:cxn>
              <a:cxn ang="0">
                <a:pos x="608" y="0"/>
              </a:cxn>
              <a:cxn ang="0">
                <a:pos x="0" y="8"/>
              </a:cxn>
              <a:cxn ang="0">
                <a:pos x="10" y="362"/>
              </a:cxn>
              <a:cxn ang="0">
                <a:pos x="700" y="338"/>
              </a:cxn>
              <a:cxn ang="0">
                <a:pos x="680" y="90"/>
              </a:cxn>
              <a:cxn ang="0">
                <a:pos x="626" y="62"/>
              </a:cxn>
            </a:cxnLst>
            <a:rect l="0" t="0" r="r" b="b"/>
            <a:pathLst>
              <a:path w="700" h="362">
                <a:moveTo>
                  <a:pt x="626" y="62"/>
                </a:moveTo>
                <a:lnTo>
                  <a:pt x="642" y="0"/>
                </a:lnTo>
                <a:lnTo>
                  <a:pt x="606" y="0"/>
                </a:lnTo>
                <a:lnTo>
                  <a:pt x="608" y="0"/>
                </a:lnTo>
                <a:lnTo>
                  <a:pt x="0" y="8"/>
                </a:lnTo>
                <a:lnTo>
                  <a:pt x="10" y="362"/>
                </a:lnTo>
                <a:lnTo>
                  <a:pt x="700" y="338"/>
                </a:lnTo>
                <a:lnTo>
                  <a:pt x="680" y="90"/>
                </a:lnTo>
                <a:lnTo>
                  <a:pt x="626"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3" name="Freeform 2869"/>
          <p:cNvSpPr>
            <a:spLocks/>
          </p:cNvSpPr>
          <p:nvPr/>
        </p:nvSpPr>
        <p:spPr bwMode="auto">
          <a:xfrm>
            <a:off x="5487826" y="2048228"/>
            <a:ext cx="501343" cy="655603"/>
          </a:xfrm>
          <a:custGeom>
            <a:avLst/>
            <a:gdLst/>
            <a:ahLst/>
            <a:cxnLst>
              <a:cxn ang="0">
                <a:pos x="350" y="464"/>
              </a:cxn>
              <a:cxn ang="0">
                <a:pos x="338" y="460"/>
              </a:cxn>
              <a:cxn ang="0">
                <a:pos x="390" y="284"/>
              </a:cxn>
              <a:cxn ang="0">
                <a:pos x="320" y="164"/>
              </a:cxn>
              <a:cxn ang="0">
                <a:pos x="280" y="190"/>
              </a:cxn>
              <a:cxn ang="0">
                <a:pos x="250" y="14"/>
              </a:cxn>
              <a:cxn ang="0">
                <a:pos x="100" y="0"/>
              </a:cxn>
              <a:cxn ang="0">
                <a:pos x="100" y="28"/>
              </a:cxn>
              <a:cxn ang="0">
                <a:pos x="22" y="124"/>
              </a:cxn>
              <a:cxn ang="0">
                <a:pos x="0" y="232"/>
              </a:cxn>
              <a:cxn ang="0">
                <a:pos x="12" y="272"/>
              </a:cxn>
              <a:cxn ang="0">
                <a:pos x="50" y="378"/>
              </a:cxn>
              <a:cxn ang="0">
                <a:pos x="50" y="486"/>
              </a:cxn>
              <a:cxn ang="0">
                <a:pos x="24" y="510"/>
              </a:cxn>
              <a:cxn ang="0">
                <a:pos x="212" y="506"/>
              </a:cxn>
              <a:cxn ang="0">
                <a:pos x="350" y="464"/>
              </a:cxn>
            </a:cxnLst>
            <a:rect l="0" t="0" r="r" b="b"/>
            <a:pathLst>
              <a:path w="390" h="510">
                <a:moveTo>
                  <a:pt x="350" y="464"/>
                </a:moveTo>
                <a:lnTo>
                  <a:pt x="338" y="460"/>
                </a:lnTo>
                <a:lnTo>
                  <a:pt x="390" y="284"/>
                </a:lnTo>
                <a:lnTo>
                  <a:pt x="320" y="164"/>
                </a:lnTo>
                <a:lnTo>
                  <a:pt x="280" y="190"/>
                </a:lnTo>
                <a:lnTo>
                  <a:pt x="250" y="14"/>
                </a:lnTo>
                <a:lnTo>
                  <a:pt x="100" y="0"/>
                </a:lnTo>
                <a:lnTo>
                  <a:pt x="100" y="28"/>
                </a:lnTo>
                <a:lnTo>
                  <a:pt x="22" y="124"/>
                </a:lnTo>
                <a:lnTo>
                  <a:pt x="0" y="232"/>
                </a:lnTo>
                <a:lnTo>
                  <a:pt x="12" y="272"/>
                </a:lnTo>
                <a:lnTo>
                  <a:pt x="50" y="378"/>
                </a:lnTo>
                <a:lnTo>
                  <a:pt x="50" y="486"/>
                </a:lnTo>
                <a:lnTo>
                  <a:pt x="24" y="510"/>
                </a:lnTo>
                <a:lnTo>
                  <a:pt x="212" y="506"/>
                </a:lnTo>
                <a:lnTo>
                  <a:pt x="350" y="4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4" name="Freeform 2870"/>
          <p:cNvSpPr>
            <a:spLocks/>
          </p:cNvSpPr>
          <p:nvPr/>
        </p:nvSpPr>
        <p:spPr bwMode="auto">
          <a:xfrm>
            <a:off x="1785599" y="2616417"/>
            <a:ext cx="694168" cy="1210937"/>
          </a:xfrm>
          <a:custGeom>
            <a:avLst/>
            <a:gdLst/>
            <a:ahLst/>
            <a:cxnLst>
              <a:cxn ang="0">
                <a:pos x="468" y="688"/>
              </a:cxn>
              <a:cxn ang="0">
                <a:pos x="540" y="98"/>
              </a:cxn>
              <a:cxn ang="0">
                <a:pos x="302" y="50"/>
              </a:cxn>
              <a:cxn ang="0">
                <a:pos x="302" y="46"/>
              </a:cxn>
              <a:cxn ang="0">
                <a:pos x="76" y="0"/>
              </a:cxn>
              <a:cxn ang="0">
                <a:pos x="0" y="328"/>
              </a:cxn>
              <a:cxn ang="0">
                <a:pos x="10" y="356"/>
              </a:cxn>
              <a:cxn ang="0">
                <a:pos x="0" y="384"/>
              </a:cxn>
              <a:cxn ang="0">
                <a:pos x="384" y="942"/>
              </a:cxn>
              <a:cxn ang="0">
                <a:pos x="414" y="794"/>
              </a:cxn>
              <a:cxn ang="0">
                <a:pos x="454" y="806"/>
              </a:cxn>
              <a:cxn ang="0">
                <a:pos x="468" y="688"/>
              </a:cxn>
              <a:cxn ang="0">
                <a:pos x="468" y="688"/>
              </a:cxn>
              <a:cxn ang="0">
                <a:pos x="468" y="688"/>
              </a:cxn>
            </a:cxnLst>
            <a:rect l="0" t="0" r="r" b="b"/>
            <a:pathLst>
              <a:path w="540" h="942">
                <a:moveTo>
                  <a:pt x="468" y="688"/>
                </a:moveTo>
                <a:lnTo>
                  <a:pt x="540" y="98"/>
                </a:lnTo>
                <a:lnTo>
                  <a:pt x="302" y="50"/>
                </a:lnTo>
                <a:lnTo>
                  <a:pt x="302" y="46"/>
                </a:lnTo>
                <a:lnTo>
                  <a:pt x="76" y="0"/>
                </a:lnTo>
                <a:lnTo>
                  <a:pt x="0" y="328"/>
                </a:lnTo>
                <a:lnTo>
                  <a:pt x="10" y="356"/>
                </a:lnTo>
                <a:lnTo>
                  <a:pt x="0" y="384"/>
                </a:lnTo>
                <a:lnTo>
                  <a:pt x="384" y="942"/>
                </a:lnTo>
                <a:lnTo>
                  <a:pt x="414" y="794"/>
                </a:lnTo>
                <a:lnTo>
                  <a:pt x="454" y="806"/>
                </a:lnTo>
                <a:lnTo>
                  <a:pt x="468" y="688"/>
                </a:lnTo>
                <a:lnTo>
                  <a:pt x="468" y="688"/>
                </a:lnTo>
                <a:lnTo>
                  <a:pt x="468" y="6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5" name="Freeform 2871"/>
          <p:cNvSpPr>
            <a:spLocks/>
          </p:cNvSpPr>
          <p:nvPr/>
        </p:nvSpPr>
        <p:spPr bwMode="auto">
          <a:xfrm>
            <a:off x="7140973" y="2171636"/>
            <a:ext cx="110553" cy="200537"/>
          </a:xfrm>
          <a:custGeom>
            <a:avLst/>
            <a:gdLst/>
            <a:ahLst/>
            <a:cxnLst>
              <a:cxn ang="0">
                <a:pos x="0" y="18"/>
              </a:cxn>
              <a:cxn ang="0">
                <a:pos x="26" y="156"/>
              </a:cxn>
              <a:cxn ang="0">
                <a:pos x="48" y="108"/>
              </a:cxn>
              <a:cxn ang="0">
                <a:pos x="86" y="40"/>
              </a:cxn>
              <a:cxn ang="0">
                <a:pos x="50" y="0"/>
              </a:cxn>
              <a:cxn ang="0">
                <a:pos x="0" y="18"/>
              </a:cxn>
            </a:cxnLst>
            <a:rect l="0" t="0" r="r" b="b"/>
            <a:pathLst>
              <a:path w="86" h="156">
                <a:moveTo>
                  <a:pt x="0" y="18"/>
                </a:moveTo>
                <a:lnTo>
                  <a:pt x="26" y="156"/>
                </a:lnTo>
                <a:lnTo>
                  <a:pt x="48" y="108"/>
                </a:lnTo>
                <a:lnTo>
                  <a:pt x="86" y="40"/>
                </a:lnTo>
                <a:lnTo>
                  <a:pt x="50" y="0"/>
                </a:lnTo>
                <a:lnTo>
                  <a:pt x="0" y="1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6" name="Freeform 2872"/>
          <p:cNvSpPr>
            <a:spLocks/>
          </p:cNvSpPr>
          <p:nvPr/>
        </p:nvSpPr>
        <p:spPr bwMode="auto">
          <a:xfrm>
            <a:off x="6076583" y="2832380"/>
            <a:ext cx="912702" cy="609325"/>
          </a:xfrm>
          <a:custGeom>
            <a:avLst/>
            <a:gdLst/>
            <a:ahLst/>
            <a:cxnLst>
              <a:cxn ang="0">
                <a:pos x="492" y="106"/>
              </a:cxn>
              <a:cxn ang="0">
                <a:pos x="502" y="26"/>
              </a:cxn>
              <a:cxn ang="0">
                <a:pos x="442" y="0"/>
              </a:cxn>
              <a:cxn ang="0">
                <a:pos x="424" y="26"/>
              </a:cxn>
              <a:cxn ang="0">
                <a:pos x="386" y="26"/>
              </a:cxn>
              <a:cxn ang="0">
                <a:pos x="344" y="84"/>
              </a:cxn>
              <a:cxn ang="0">
                <a:pos x="314" y="158"/>
              </a:cxn>
              <a:cxn ang="0">
                <a:pos x="286" y="132"/>
              </a:cxn>
              <a:cxn ang="0">
                <a:pos x="256" y="296"/>
              </a:cxn>
              <a:cxn ang="0">
                <a:pos x="184" y="340"/>
              </a:cxn>
              <a:cxn ang="0">
                <a:pos x="112" y="306"/>
              </a:cxn>
              <a:cxn ang="0">
                <a:pos x="60" y="402"/>
              </a:cxn>
              <a:cxn ang="0">
                <a:pos x="0" y="474"/>
              </a:cxn>
              <a:cxn ang="0">
                <a:pos x="164" y="444"/>
              </a:cxn>
              <a:cxn ang="0">
                <a:pos x="710" y="272"/>
              </a:cxn>
              <a:cxn ang="0">
                <a:pos x="666" y="214"/>
              </a:cxn>
              <a:cxn ang="0">
                <a:pos x="698" y="96"/>
              </a:cxn>
              <a:cxn ang="0">
                <a:pos x="614" y="116"/>
              </a:cxn>
              <a:cxn ang="0">
                <a:pos x="492" y="106"/>
              </a:cxn>
            </a:cxnLst>
            <a:rect l="0" t="0" r="r" b="b"/>
            <a:pathLst>
              <a:path w="710" h="474">
                <a:moveTo>
                  <a:pt x="492" y="106"/>
                </a:moveTo>
                <a:lnTo>
                  <a:pt x="502" y="26"/>
                </a:lnTo>
                <a:lnTo>
                  <a:pt x="442" y="0"/>
                </a:lnTo>
                <a:lnTo>
                  <a:pt x="424" y="26"/>
                </a:lnTo>
                <a:lnTo>
                  <a:pt x="386" y="26"/>
                </a:lnTo>
                <a:lnTo>
                  <a:pt x="344" y="84"/>
                </a:lnTo>
                <a:lnTo>
                  <a:pt x="314" y="158"/>
                </a:lnTo>
                <a:lnTo>
                  <a:pt x="286" y="132"/>
                </a:lnTo>
                <a:lnTo>
                  <a:pt x="256" y="296"/>
                </a:lnTo>
                <a:lnTo>
                  <a:pt x="184" y="340"/>
                </a:lnTo>
                <a:lnTo>
                  <a:pt x="112" y="306"/>
                </a:lnTo>
                <a:lnTo>
                  <a:pt x="60" y="402"/>
                </a:lnTo>
                <a:lnTo>
                  <a:pt x="0" y="474"/>
                </a:lnTo>
                <a:lnTo>
                  <a:pt x="164" y="444"/>
                </a:lnTo>
                <a:lnTo>
                  <a:pt x="710" y="272"/>
                </a:lnTo>
                <a:lnTo>
                  <a:pt x="666" y="214"/>
                </a:lnTo>
                <a:lnTo>
                  <a:pt x="698" y="96"/>
                </a:lnTo>
                <a:lnTo>
                  <a:pt x="614" y="116"/>
                </a:lnTo>
                <a:lnTo>
                  <a:pt x="492" y="10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7" name="Freeform 2873"/>
          <p:cNvSpPr>
            <a:spLocks/>
          </p:cNvSpPr>
          <p:nvPr/>
        </p:nvSpPr>
        <p:spPr bwMode="auto">
          <a:xfrm>
            <a:off x="6415954" y="2693547"/>
            <a:ext cx="568189" cy="285380"/>
          </a:xfrm>
          <a:custGeom>
            <a:avLst/>
            <a:gdLst/>
            <a:ahLst/>
            <a:cxnLst>
              <a:cxn ang="0">
                <a:pos x="316" y="0"/>
              </a:cxn>
              <a:cxn ang="0">
                <a:pos x="0" y="108"/>
              </a:cxn>
              <a:cxn ang="0">
                <a:pos x="24" y="150"/>
              </a:cxn>
              <a:cxn ang="0">
                <a:pos x="126" y="94"/>
              </a:cxn>
              <a:cxn ang="0">
                <a:pos x="178" y="106"/>
              </a:cxn>
              <a:cxn ang="0">
                <a:pos x="178" y="104"/>
              </a:cxn>
              <a:cxn ang="0">
                <a:pos x="180" y="106"/>
              </a:cxn>
              <a:cxn ang="0">
                <a:pos x="180" y="106"/>
              </a:cxn>
              <a:cxn ang="0">
                <a:pos x="242" y="132"/>
              </a:cxn>
              <a:cxn ang="0">
                <a:pos x="232" y="212"/>
              </a:cxn>
              <a:cxn ang="0">
                <a:pos x="354" y="222"/>
              </a:cxn>
              <a:cxn ang="0">
                <a:pos x="436" y="200"/>
              </a:cxn>
              <a:cxn ang="0">
                <a:pos x="442" y="174"/>
              </a:cxn>
              <a:cxn ang="0">
                <a:pos x="442" y="134"/>
              </a:cxn>
              <a:cxn ang="0">
                <a:pos x="374" y="162"/>
              </a:cxn>
              <a:cxn ang="0">
                <a:pos x="316" y="0"/>
              </a:cxn>
            </a:cxnLst>
            <a:rect l="0" t="0" r="r" b="b"/>
            <a:pathLst>
              <a:path w="442" h="222">
                <a:moveTo>
                  <a:pt x="316" y="0"/>
                </a:moveTo>
                <a:lnTo>
                  <a:pt x="0" y="108"/>
                </a:lnTo>
                <a:lnTo>
                  <a:pt x="24" y="150"/>
                </a:lnTo>
                <a:lnTo>
                  <a:pt x="126" y="94"/>
                </a:lnTo>
                <a:lnTo>
                  <a:pt x="178" y="106"/>
                </a:lnTo>
                <a:lnTo>
                  <a:pt x="178" y="104"/>
                </a:lnTo>
                <a:lnTo>
                  <a:pt x="180" y="106"/>
                </a:lnTo>
                <a:lnTo>
                  <a:pt x="180" y="106"/>
                </a:lnTo>
                <a:lnTo>
                  <a:pt x="242" y="132"/>
                </a:lnTo>
                <a:lnTo>
                  <a:pt x="232" y="212"/>
                </a:lnTo>
                <a:lnTo>
                  <a:pt x="354" y="222"/>
                </a:lnTo>
                <a:lnTo>
                  <a:pt x="436" y="200"/>
                </a:lnTo>
                <a:lnTo>
                  <a:pt x="442" y="174"/>
                </a:lnTo>
                <a:lnTo>
                  <a:pt x="442" y="134"/>
                </a:lnTo>
                <a:lnTo>
                  <a:pt x="374" y="162"/>
                </a:lnTo>
                <a:lnTo>
                  <a:pt x="31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8" name="Freeform 2874"/>
          <p:cNvSpPr>
            <a:spLocks/>
          </p:cNvSpPr>
          <p:nvPr/>
        </p:nvSpPr>
        <p:spPr bwMode="auto">
          <a:xfrm>
            <a:off x="3839821" y="3156325"/>
            <a:ext cx="15426" cy="457636"/>
          </a:xfrm>
          <a:custGeom>
            <a:avLst/>
            <a:gdLst/>
            <a:ahLst/>
            <a:cxnLst>
              <a:cxn ang="0">
                <a:pos x="2" y="2"/>
              </a:cxn>
              <a:cxn ang="0">
                <a:pos x="2" y="0"/>
              </a:cxn>
              <a:cxn ang="0">
                <a:pos x="0" y="0"/>
              </a:cxn>
              <a:cxn ang="0">
                <a:pos x="8" y="356"/>
              </a:cxn>
              <a:cxn ang="0">
                <a:pos x="12" y="356"/>
              </a:cxn>
              <a:cxn ang="0">
                <a:pos x="2" y="2"/>
              </a:cxn>
              <a:cxn ang="0">
                <a:pos x="2" y="2"/>
              </a:cxn>
            </a:cxnLst>
            <a:rect l="0" t="0" r="r" b="b"/>
            <a:pathLst>
              <a:path w="12" h="356">
                <a:moveTo>
                  <a:pt x="2" y="2"/>
                </a:moveTo>
                <a:lnTo>
                  <a:pt x="2" y="0"/>
                </a:lnTo>
                <a:lnTo>
                  <a:pt x="0" y="0"/>
                </a:lnTo>
                <a:lnTo>
                  <a:pt x="8" y="356"/>
                </a:lnTo>
                <a:lnTo>
                  <a:pt x="12" y="356"/>
                </a:lnTo>
                <a:lnTo>
                  <a:pt x="2"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9" name="Freeform 2875"/>
          <p:cNvSpPr>
            <a:spLocks/>
          </p:cNvSpPr>
          <p:nvPr/>
        </p:nvSpPr>
        <p:spPr bwMode="auto">
          <a:xfrm>
            <a:off x="4580266" y="3058628"/>
            <a:ext cx="2571" cy="2571"/>
          </a:xfrm>
          <a:custGeom>
            <a:avLst/>
            <a:gdLst/>
            <a:ahLst/>
            <a:cxnLst>
              <a:cxn ang="0">
                <a:pos x="0" y="0"/>
              </a:cxn>
              <a:cxn ang="0">
                <a:pos x="0" y="2"/>
              </a:cxn>
              <a:cxn ang="0">
                <a:pos x="2" y="2"/>
              </a:cxn>
              <a:cxn ang="0">
                <a:pos x="0" y="0"/>
              </a:cxn>
              <a:cxn ang="0">
                <a:pos x="0" y="0"/>
              </a:cxn>
            </a:cxnLst>
            <a:rect l="0" t="0" r="r" b="b"/>
            <a:pathLst>
              <a:path w="2" h="2">
                <a:moveTo>
                  <a:pt x="0" y="0"/>
                </a:moveTo>
                <a:lnTo>
                  <a:pt x="0" y="2"/>
                </a:lnTo>
                <a:lnTo>
                  <a:pt x="2" y="2"/>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0" name="Freeform 2876"/>
          <p:cNvSpPr>
            <a:spLocks/>
          </p:cNvSpPr>
          <p:nvPr/>
        </p:nvSpPr>
        <p:spPr bwMode="auto">
          <a:xfrm>
            <a:off x="4590550" y="3045773"/>
            <a:ext cx="444781" cy="15426"/>
          </a:xfrm>
          <a:custGeom>
            <a:avLst/>
            <a:gdLst/>
            <a:ahLst/>
            <a:cxnLst>
              <a:cxn ang="0">
                <a:pos x="346" y="0"/>
              </a:cxn>
              <a:cxn ang="0">
                <a:pos x="0" y="10"/>
              </a:cxn>
              <a:cxn ang="0">
                <a:pos x="0" y="12"/>
              </a:cxn>
              <a:cxn ang="0">
                <a:pos x="346" y="4"/>
              </a:cxn>
              <a:cxn ang="0">
                <a:pos x="346" y="0"/>
              </a:cxn>
            </a:cxnLst>
            <a:rect l="0" t="0" r="r" b="b"/>
            <a:pathLst>
              <a:path w="346" h="12">
                <a:moveTo>
                  <a:pt x="346" y="0"/>
                </a:moveTo>
                <a:lnTo>
                  <a:pt x="0" y="10"/>
                </a:lnTo>
                <a:lnTo>
                  <a:pt x="0" y="12"/>
                </a:lnTo>
                <a:lnTo>
                  <a:pt x="346" y="4"/>
                </a:lnTo>
                <a:lnTo>
                  <a:pt x="34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1" name="Rectangle 2877"/>
          <p:cNvSpPr>
            <a:spLocks noChangeArrowheads="1"/>
          </p:cNvSpPr>
          <p:nvPr/>
        </p:nvSpPr>
        <p:spPr bwMode="auto">
          <a:xfrm>
            <a:off x="5634372" y="4524092"/>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2" name="Freeform 2878"/>
          <p:cNvSpPr>
            <a:spLocks/>
          </p:cNvSpPr>
          <p:nvPr/>
        </p:nvSpPr>
        <p:spPr bwMode="auto">
          <a:xfrm>
            <a:off x="5567527" y="3806786"/>
            <a:ext cx="69417" cy="717306"/>
          </a:xfrm>
          <a:custGeom>
            <a:avLst/>
            <a:gdLst/>
            <a:ahLst/>
            <a:cxnLst>
              <a:cxn ang="0">
                <a:pos x="0" y="0"/>
              </a:cxn>
              <a:cxn ang="0">
                <a:pos x="52" y="558"/>
              </a:cxn>
              <a:cxn ang="0">
                <a:pos x="54" y="558"/>
              </a:cxn>
              <a:cxn ang="0">
                <a:pos x="2" y="0"/>
              </a:cxn>
              <a:cxn ang="0">
                <a:pos x="0" y="0"/>
              </a:cxn>
            </a:cxnLst>
            <a:rect l="0" t="0" r="r" b="b"/>
            <a:pathLst>
              <a:path w="54" h="558">
                <a:moveTo>
                  <a:pt x="0" y="0"/>
                </a:moveTo>
                <a:lnTo>
                  <a:pt x="52" y="558"/>
                </a:lnTo>
                <a:lnTo>
                  <a:pt x="54" y="558"/>
                </a:lnTo>
                <a:lnTo>
                  <a:pt x="2"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3" name="Freeform 2879"/>
          <p:cNvSpPr>
            <a:spLocks/>
          </p:cNvSpPr>
          <p:nvPr/>
        </p:nvSpPr>
        <p:spPr bwMode="auto">
          <a:xfrm>
            <a:off x="6017450" y="3405711"/>
            <a:ext cx="272525" cy="318803"/>
          </a:xfrm>
          <a:custGeom>
            <a:avLst/>
            <a:gdLst/>
            <a:ahLst/>
            <a:cxnLst>
              <a:cxn ang="0">
                <a:pos x="26" y="156"/>
              </a:cxn>
              <a:cxn ang="0">
                <a:pos x="0" y="248"/>
              </a:cxn>
              <a:cxn ang="0">
                <a:pos x="4" y="248"/>
              </a:cxn>
              <a:cxn ang="0">
                <a:pos x="30" y="156"/>
              </a:cxn>
              <a:cxn ang="0">
                <a:pos x="200" y="32"/>
              </a:cxn>
              <a:cxn ang="0">
                <a:pos x="212" y="0"/>
              </a:cxn>
              <a:cxn ang="0">
                <a:pos x="208" y="2"/>
              </a:cxn>
              <a:cxn ang="0">
                <a:pos x="198" y="32"/>
              </a:cxn>
              <a:cxn ang="0">
                <a:pos x="26" y="156"/>
              </a:cxn>
            </a:cxnLst>
            <a:rect l="0" t="0" r="r" b="b"/>
            <a:pathLst>
              <a:path w="212" h="248">
                <a:moveTo>
                  <a:pt x="26" y="156"/>
                </a:moveTo>
                <a:lnTo>
                  <a:pt x="0" y="248"/>
                </a:lnTo>
                <a:lnTo>
                  <a:pt x="4" y="248"/>
                </a:lnTo>
                <a:lnTo>
                  <a:pt x="30" y="156"/>
                </a:lnTo>
                <a:lnTo>
                  <a:pt x="200" y="32"/>
                </a:lnTo>
                <a:lnTo>
                  <a:pt x="212" y="0"/>
                </a:lnTo>
                <a:lnTo>
                  <a:pt x="208" y="2"/>
                </a:lnTo>
                <a:lnTo>
                  <a:pt x="198" y="32"/>
                </a:lnTo>
                <a:lnTo>
                  <a:pt x="26" y="1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4" name="Freeform 2880"/>
          <p:cNvSpPr>
            <a:spLocks/>
          </p:cNvSpPr>
          <p:nvPr/>
        </p:nvSpPr>
        <p:spPr bwMode="auto">
          <a:xfrm>
            <a:off x="6217987" y="3220600"/>
            <a:ext cx="2571" cy="2571"/>
          </a:xfrm>
          <a:custGeom>
            <a:avLst/>
            <a:gdLst/>
            <a:ahLst/>
            <a:cxnLst>
              <a:cxn ang="0">
                <a:pos x="0" y="0"/>
              </a:cxn>
              <a:cxn ang="0">
                <a:pos x="0" y="0"/>
              </a:cxn>
              <a:cxn ang="0">
                <a:pos x="2" y="2"/>
              </a:cxn>
              <a:cxn ang="0">
                <a:pos x="0" y="0"/>
              </a:cxn>
            </a:cxnLst>
            <a:rect l="0" t="0" r="r" b="b"/>
            <a:pathLst>
              <a:path w="2" h="2">
                <a:moveTo>
                  <a:pt x="0" y="0"/>
                </a:moveTo>
                <a:lnTo>
                  <a:pt x="0" y="0"/>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5" name="Freeform 2881"/>
          <p:cNvSpPr>
            <a:spLocks/>
          </p:cNvSpPr>
          <p:nvPr/>
        </p:nvSpPr>
        <p:spPr bwMode="auto">
          <a:xfrm>
            <a:off x="6068870" y="3223171"/>
            <a:ext cx="151688" cy="221105"/>
          </a:xfrm>
          <a:custGeom>
            <a:avLst/>
            <a:gdLst/>
            <a:ahLst/>
            <a:cxnLst>
              <a:cxn ang="0">
                <a:pos x="64" y="98"/>
              </a:cxn>
              <a:cxn ang="0">
                <a:pos x="0" y="172"/>
              </a:cxn>
              <a:cxn ang="0">
                <a:pos x="6" y="170"/>
              </a:cxn>
              <a:cxn ang="0">
                <a:pos x="6" y="170"/>
              </a:cxn>
              <a:cxn ang="0">
                <a:pos x="66" y="98"/>
              </a:cxn>
              <a:cxn ang="0">
                <a:pos x="118" y="2"/>
              </a:cxn>
              <a:cxn ang="0">
                <a:pos x="114" y="0"/>
              </a:cxn>
              <a:cxn ang="0">
                <a:pos x="64" y="98"/>
              </a:cxn>
            </a:cxnLst>
            <a:rect l="0" t="0" r="r" b="b"/>
            <a:pathLst>
              <a:path w="118" h="172">
                <a:moveTo>
                  <a:pt x="64" y="98"/>
                </a:moveTo>
                <a:lnTo>
                  <a:pt x="0" y="172"/>
                </a:lnTo>
                <a:lnTo>
                  <a:pt x="6" y="170"/>
                </a:lnTo>
                <a:lnTo>
                  <a:pt x="6" y="170"/>
                </a:lnTo>
                <a:lnTo>
                  <a:pt x="66" y="98"/>
                </a:lnTo>
                <a:lnTo>
                  <a:pt x="118" y="2"/>
                </a:lnTo>
                <a:lnTo>
                  <a:pt x="114" y="0"/>
                </a:lnTo>
                <a:lnTo>
                  <a:pt x="64" y="9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6" name="Freeform 2882"/>
          <p:cNvSpPr>
            <a:spLocks/>
          </p:cNvSpPr>
          <p:nvPr/>
        </p:nvSpPr>
        <p:spPr bwMode="auto">
          <a:xfrm>
            <a:off x="6984143" y="2775819"/>
            <a:ext cx="2571" cy="7713"/>
          </a:xfrm>
          <a:custGeom>
            <a:avLst/>
            <a:gdLst/>
            <a:ahLst/>
            <a:cxnLst>
              <a:cxn ang="0">
                <a:pos x="2" y="6"/>
              </a:cxn>
              <a:cxn ang="0">
                <a:pos x="2" y="2"/>
              </a:cxn>
              <a:cxn ang="0">
                <a:pos x="0" y="0"/>
              </a:cxn>
              <a:cxn ang="0">
                <a:pos x="0" y="6"/>
              </a:cxn>
              <a:cxn ang="0">
                <a:pos x="2" y="6"/>
              </a:cxn>
            </a:cxnLst>
            <a:rect l="0" t="0" r="r" b="b"/>
            <a:pathLst>
              <a:path w="2" h="6">
                <a:moveTo>
                  <a:pt x="2" y="6"/>
                </a:moveTo>
                <a:lnTo>
                  <a:pt x="2" y="2"/>
                </a:lnTo>
                <a:lnTo>
                  <a:pt x="0" y="0"/>
                </a:lnTo>
                <a:lnTo>
                  <a:pt x="0" y="6"/>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7" name="Freeform 2883"/>
          <p:cNvSpPr>
            <a:spLocks/>
          </p:cNvSpPr>
          <p:nvPr/>
        </p:nvSpPr>
        <p:spPr bwMode="auto">
          <a:xfrm>
            <a:off x="6860735" y="2680692"/>
            <a:ext cx="123408" cy="102840"/>
          </a:xfrm>
          <a:custGeom>
            <a:avLst/>
            <a:gdLst/>
            <a:ahLst/>
            <a:cxnLst>
              <a:cxn ang="0">
                <a:pos x="0" y="2"/>
              </a:cxn>
              <a:cxn ang="0">
                <a:pos x="96" y="80"/>
              </a:cxn>
              <a:cxn ang="0">
                <a:pos x="96" y="74"/>
              </a:cxn>
              <a:cxn ang="0">
                <a:pos x="2" y="0"/>
              </a:cxn>
              <a:cxn ang="0">
                <a:pos x="0" y="2"/>
              </a:cxn>
            </a:cxnLst>
            <a:rect l="0" t="0" r="r" b="b"/>
            <a:pathLst>
              <a:path w="96" h="80">
                <a:moveTo>
                  <a:pt x="0" y="2"/>
                </a:moveTo>
                <a:lnTo>
                  <a:pt x="96" y="80"/>
                </a:lnTo>
                <a:lnTo>
                  <a:pt x="96" y="74"/>
                </a:lnTo>
                <a:lnTo>
                  <a:pt x="2"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8" name="Freeform 2884"/>
          <p:cNvSpPr>
            <a:spLocks/>
          </p:cNvSpPr>
          <p:nvPr/>
        </p:nvSpPr>
        <p:spPr bwMode="auto">
          <a:xfrm>
            <a:off x="7025279" y="2480155"/>
            <a:ext cx="2571" cy="2571"/>
          </a:xfrm>
          <a:custGeom>
            <a:avLst/>
            <a:gdLst/>
            <a:ahLst/>
            <a:cxnLst>
              <a:cxn ang="0">
                <a:pos x="0" y="2"/>
              </a:cxn>
              <a:cxn ang="0">
                <a:pos x="2" y="2"/>
              </a:cxn>
              <a:cxn ang="0">
                <a:pos x="2" y="0"/>
              </a:cxn>
              <a:cxn ang="0">
                <a:pos x="0" y="2"/>
              </a:cxn>
              <a:cxn ang="0">
                <a:pos x="0" y="2"/>
              </a:cxn>
            </a:cxnLst>
            <a:rect l="0" t="0" r="r" b="b"/>
            <a:pathLst>
              <a:path w="2" h="2">
                <a:moveTo>
                  <a:pt x="0" y="2"/>
                </a:moveTo>
                <a:lnTo>
                  <a:pt x="2" y="2"/>
                </a:lnTo>
                <a:lnTo>
                  <a:pt x="2" y="0"/>
                </a:lnTo>
                <a:lnTo>
                  <a:pt x="0" y="2"/>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9" name="Freeform 2885"/>
          <p:cNvSpPr>
            <a:spLocks/>
          </p:cNvSpPr>
          <p:nvPr/>
        </p:nvSpPr>
        <p:spPr bwMode="auto">
          <a:xfrm>
            <a:off x="7169254" y="2379886"/>
            <a:ext cx="7713" cy="2571"/>
          </a:xfrm>
          <a:custGeom>
            <a:avLst/>
            <a:gdLst/>
            <a:ahLst/>
            <a:cxnLst>
              <a:cxn ang="0">
                <a:pos x="4" y="0"/>
              </a:cxn>
              <a:cxn ang="0">
                <a:pos x="2" y="0"/>
              </a:cxn>
              <a:cxn ang="0">
                <a:pos x="0" y="2"/>
              </a:cxn>
              <a:cxn ang="0">
                <a:pos x="6" y="2"/>
              </a:cxn>
              <a:cxn ang="0">
                <a:pos x="6" y="0"/>
              </a:cxn>
              <a:cxn ang="0">
                <a:pos x="4" y="0"/>
              </a:cxn>
              <a:cxn ang="0">
                <a:pos x="4" y="0"/>
              </a:cxn>
              <a:cxn ang="0">
                <a:pos x="4" y="0"/>
              </a:cxn>
            </a:cxnLst>
            <a:rect l="0" t="0" r="r" b="b"/>
            <a:pathLst>
              <a:path w="6" h="2">
                <a:moveTo>
                  <a:pt x="4" y="0"/>
                </a:moveTo>
                <a:lnTo>
                  <a:pt x="2" y="0"/>
                </a:lnTo>
                <a:lnTo>
                  <a:pt x="0" y="2"/>
                </a:lnTo>
                <a:lnTo>
                  <a:pt x="6" y="2"/>
                </a:lnTo>
                <a:lnTo>
                  <a:pt x="6" y="0"/>
                </a:lnTo>
                <a:lnTo>
                  <a:pt x="4" y="0"/>
                </a:lnTo>
                <a:lnTo>
                  <a:pt x="4" y="0"/>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0" name="Freeform 2886"/>
          <p:cNvSpPr>
            <a:spLocks/>
          </p:cNvSpPr>
          <p:nvPr/>
        </p:nvSpPr>
        <p:spPr bwMode="auto">
          <a:xfrm>
            <a:off x="6868448" y="2379886"/>
            <a:ext cx="303377" cy="102840"/>
          </a:xfrm>
          <a:custGeom>
            <a:avLst/>
            <a:gdLst/>
            <a:ahLst/>
            <a:cxnLst>
              <a:cxn ang="0">
                <a:pos x="222" y="0"/>
              </a:cxn>
              <a:cxn ang="0">
                <a:pos x="136" y="40"/>
              </a:cxn>
              <a:cxn ang="0">
                <a:pos x="124" y="70"/>
              </a:cxn>
              <a:cxn ang="0">
                <a:pos x="0" y="42"/>
              </a:cxn>
              <a:cxn ang="0">
                <a:pos x="0" y="44"/>
              </a:cxn>
              <a:cxn ang="0">
                <a:pos x="124" y="72"/>
              </a:cxn>
              <a:cxn ang="0">
                <a:pos x="122" y="80"/>
              </a:cxn>
              <a:cxn ang="0">
                <a:pos x="124" y="78"/>
              </a:cxn>
              <a:cxn ang="0">
                <a:pos x="138" y="40"/>
              </a:cxn>
              <a:cxn ang="0">
                <a:pos x="222" y="2"/>
              </a:cxn>
              <a:cxn ang="0">
                <a:pos x="234" y="2"/>
              </a:cxn>
              <a:cxn ang="0">
                <a:pos x="236" y="0"/>
              </a:cxn>
              <a:cxn ang="0">
                <a:pos x="222" y="0"/>
              </a:cxn>
            </a:cxnLst>
            <a:rect l="0" t="0" r="r" b="b"/>
            <a:pathLst>
              <a:path w="236" h="80">
                <a:moveTo>
                  <a:pt x="222" y="0"/>
                </a:moveTo>
                <a:lnTo>
                  <a:pt x="136" y="40"/>
                </a:lnTo>
                <a:lnTo>
                  <a:pt x="124" y="70"/>
                </a:lnTo>
                <a:lnTo>
                  <a:pt x="0" y="42"/>
                </a:lnTo>
                <a:lnTo>
                  <a:pt x="0" y="44"/>
                </a:lnTo>
                <a:lnTo>
                  <a:pt x="124" y="72"/>
                </a:lnTo>
                <a:lnTo>
                  <a:pt x="122" y="80"/>
                </a:lnTo>
                <a:lnTo>
                  <a:pt x="124" y="78"/>
                </a:lnTo>
                <a:lnTo>
                  <a:pt x="138" y="40"/>
                </a:lnTo>
                <a:lnTo>
                  <a:pt x="222" y="2"/>
                </a:lnTo>
                <a:lnTo>
                  <a:pt x="234" y="2"/>
                </a:lnTo>
                <a:lnTo>
                  <a:pt x="236" y="0"/>
                </a:lnTo>
                <a:lnTo>
                  <a:pt x="22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1" name="Rectangle 2887"/>
          <p:cNvSpPr>
            <a:spLocks noChangeArrowheads="1"/>
          </p:cNvSpPr>
          <p:nvPr/>
        </p:nvSpPr>
        <p:spPr bwMode="auto">
          <a:xfrm>
            <a:off x="1597916" y="1827123"/>
            <a:ext cx="7713" cy="7713"/>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2" name="Freeform 2888"/>
          <p:cNvSpPr>
            <a:spLocks/>
          </p:cNvSpPr>
          <p:nvPr/>
        </p:nvSpPr>
        <p:spPr bwMode="auto">
          <a:xfrm>
            <a:off x="1605629" y="1562311"/>
            <a:ext cx="2043938" cy="1252073"/>
          </a:xfrm>
          <a:custGeom>
            <a:avLst/>
            <a:gdLst/>
            <a:ahLst/>
            <a:cxnLst>
              <a:cxn ang="0">
                <a:pos x="1590" y="166"/>
              </a:cxn>
              <a:cxn ang="0">
                <a:pos x="1580" y="616"/>
              </a:cxn>
              <a:cxn ang="0">
                <a:pos x="978" y="650"/>
              </a:cxn>
              <a:cxn ang="0">
                <a:pos x="908" y="626"/>
              </a:cxn>
              <a:cxn ang="0">
                <a:pos x="754" y="534"/>
              </a:cxn>
              <a:cxn ang="0">
                <a:pos x="714" y="476"/>
              </a:cxn>
              <a:cxn ang="0">
                <a:pos x="710" y="326"/>
              </a:cxn>
              <a:cxn ang="0">
                <a:pos x="668" y="24"/>
              </a:cxn>
              <a:cxn ang="0">
                <a:pos x="636" y="166"/>
              </a:cxn>
              <a:cxn ang="0">
                <a:pos x="736" y="346"/>
              </a:cxn>
              <a:cxn ang="0">
                <a:pos x="756" y="472"/>
              </a:cxn>
              <a:cxn ang="0">
                <a:pos x="818" y="642"/>
              </a:cxn>
              <a:cxn ang="0">
                <a:pos x="948" y="618"/>
              </a:cxn>
              <a:cxn ang="0">
                <a:pos x="948" y="964"/>
              </a:cxn>
              <a:cxn ang="0">
                <a:pos x="502" y="598"/>
              </a:cxn>
              <a:cxn ang="0">
                <a:pos x="560" y="436"/>
              </a:cxn>
              <a:cxn ang="0">
                <a:pos x="592" y="2"/>
              </a:cxn>
              <a:cxn ang="0">
                <a:pos x="524" y="342"/>
              </a:cxn>
              <a:cxn ang="0">
                <a:pos x="400" y="334"/>
              </a:cxn>
              <a:cxn ang="0">
                <a:pos x="110" y="318"/>
              </a:cxn>
              <a:cxn ang="0">
                <a:pos x="0" y="206"/>
              </a:cxn>
              <a:cxn ang="0">
                <a:pos x="96" y="238"/>
              </a:cxn>
              <a:cxn ang="0">
                <a:pos x="284" y="356"/>
              </a:cxn>
              <a:cxn ang="0">
                <a:pos x="534" y="378"/>
              </a:cxn>
              <a:cxn ang="0">
                <a:pos x="486" y="572"/>
              </a:cxn>
              <a:cxn ang="0">
                <a:pos x="444" y="862"/>
              </a:cxn>
              <a:cxn ang="0">
                <a:pos x="446" y="866"/>
              </a:cxn>
              <a:cxn ang="0">
                <a:pos x="442" y="870"/>
              </a:cxn>
              <a:cxn ang="0">
                <a:pos x="682" y="914"/>
              </a:cxn>
              <a:cxn ang="0">
                <a:pos x="688" y="920"/>
              </a:cxn>
              <a:cxn ang="0">
                <a:pos x="948" y="970"/>
              </a:cxn>
              <a:cxn ang="0">
                <a:pos x="992" y="584"/>
              </a:cxn>
              <a:cxn ang="0">
                <a:pos x="1584" y="624"/>
              </a:cxn>
              <a:cxn ang="0">
                <a:pos x="1586" y="524"/>
              </a:cxn>
              <a:cxn ang="0">
                <a:pos x="1584" y="520"/>
              </a:cxn>
            </a:cxnLst>
            <a:rect l="0" t="0" r="r" b="b"/>
            <a:pathLst>
              <a:path w="1590" h="974">
                <a:moveTo>
                  <a:pt x="1586" y="520"/>
                </a:moveTo>
                <a:lnTo>
                  <a:pt x="1590" y="166"/>
                </a:lnTo>
                <a:lnTo>
                  <a:pt x="1584" y="164"/>
                </a:lnTo>
                <a:lnTo>
                  <a:pt x="1580" y="616"/>
                </a:lnTo>
                <a:lnTo>
                  <a:pt x="986" y="578"/>
                </a:lnTo>
                <a:lnTo>
                  <a:pt x="978" y="650"/>
                </a:lnTo>
                <a:lnTo>
                  <a:pt x="952" y="614"/>
                </a:lnTo>
                <a:lnTo>
                  <a:pt x="908" y="626"/>
                </a:lnTo>
                <a:lnTo>
                  <a:pt x="824" y="638"/>
                </a:lnTo>
                <a:lnTo>
                  <a:pt x="754" y="534"/>
                </a:lnTo>
                <a:lnTo>
                  <a:pt x="762" y="464"/>
                </a:lnTo>
                <a:lnTo>
                  <a:pt x="714" y="476"/>
                </a:lnTo>
                <a:lnTo>
                  <a:pt x="744" y="346"/>
                </a:lnTo>
                <a:lnTo>
                  <a:pt x="710" y="326"/>
                </a:lnTo>
                <a:lnTo>
                  <a:pt x="644" y="168"/>
                </a:lnTo>
                <a:lnTo>
                  <a:pt x="668" y="24"/>
                </a:lnTo>
                <a:lnTo>
                  <a:pt x="662" y="22"/>
                </a:lnTo>
                <a:lnTo>
                  <a:pt x="636" y="166"/>
                </a:lnTo>
                <a:lnTo>
                  <a:pt x="708" y="332"/>
                </a:lnTo>
                <a:lnTo>
                  <a:pt x="736" y="346"/>
                </a:lnTo>
                <a:lnTo>
                  <a:pt x="706" y="484"/>
                </a:lnTo>
                <a:lnTo>
                  <a:pt x="756" y="472"/>
                </a:lnTo>
                <a:lnTo>
                  <a:pt x="746" y="534"/>
                </a:lnTo>
                <a:lnTo>
                  <a:pt x="818" y="642"/>
                </a:lnTo>
                <a:lnTo>
                  <a:pt x="910" y="632"/>
                </a:lnTo>
                <a:lnTo>
                  <a:pt x="948" y="618"/>
                </a:lnTo>
                <a:lnTo>
                  <a:pt x="976" y="656"/>
                </a:lnTo>
                <a:lnTo>
                  <a:pt x="948" y="964"/>
                </a:lnTo>
                <a:lnTo>
                  <a:pt x="452" y="864"/>
                </a:lnTo>
                <a:lnTo>
                  <a:pt x="502" y="598"/>
                </a:lnTo>
                <a:lnTo>
                  <a:pt x="492" y="572"/>
                </a:lnTo>
                <a:lnTo>
                  <a:pt x="560" y="436"/>
                </a:lnTo>
                <a:lnTo>
                  <a:pt x="530" y="342"/>
                </a:lnTo>
                <a:lnTo>
                  <a:pt x="592" y="2"/>
                </a:lnTo>
                <a:lnTo>
                  <a:pt x="584" y="0"/>
                </a:lnTo>
                <a:lnTo>
                  <a:pt x="524" y="342"/>
                </a:lnTo>
                <a:lnTo>
                  <a:pt x="532" y="368"/>
                </a:lnTo>
                <a:lnTo>
                  <a:pt x="400" y="334"/>
                </a:lnTo>
                <a:lnTo>
                  <a:pt x="284" y="350"/>
                </a:lnTo>
                <a:lnTo>
                  <a:pt x="110" y="318"/>
                </a:lnTo>
                <a:lnTo>
                  <a:pt x="100" y="234"/>
                </a:lnTo>
                <a:lnTo>
                  <a:pt x="0" y="206"/>
                </a:lnTo>
                <a:lnTo>
                  <a:pt x="0" y="212"/>
                </a:lnTo>
                <a:lnTo>
                  <a:pt x="96" y="238"/>
                </a:lnTo>
                <a:lnTo>
                  <a:pt x="104" y="324"/>
                </a:lnTo>
                <a:lnTo>
                  <a:pt x="284" y="356"/>
                </a:lnTo>
                <a:lnTo>
                  <a:pt x="400" y="340"/>
                </a:lnTo>
                <a:lnTo>
                  <a:pt x="534" y="378"/>
                </a:lnTo>
                <a:lnTo>
                  <a:pt x="554" y="436"/>
                </a:lnTo>
                <a:lnTo>
                  <a:pt x="486" y="572"/>
                </a:lnTo>
                <a:lnTo>
                  <a:pt x="494" y="598"/>
                </a:lnTo>
                <a:lnTo>
                  <a:pt x="444" y="862"/>
                </a:lnTo>
                <a:lnTo>
                  <a:pt x="446" y="862"/>
                </a:lnTo>
                <a:lnTo>
                  <a:pt x="446" y="866"/>
                </a:lnTo>
                <a:lnTo>
                  <a:pt x="442" y="866"/>
                </a:lnTo>
                <a:lnTo>
                  <a:pt x="442" y="870"/>
                </a:lnTo>
                <a:lnTo>
                  <a:pt x="680" y="918"/>
                </a:lnTo>
                <a:lnTo>
                  <a:pt x="682" y="914"/>
                </a:lnTo>
                <a:lnTo>
                  <a:pt x="688" y="914"/>
                </a:lnTo>
                <a:lnTo>
                  <a:pt x="688" y="920"/>
                </a:lnTo>
                <a:lnTo>
                  <a:pt x="948" y="974"/>
                </a:lnTo>
                <a:lnTo>
                  <a:pt x="948" y="970"/>
                </a:lnTo>
                <a:lnTo>
                  <a:pt x="954" y="972"/>
                </a:lnTo>
                <a:lnTo>
                  <a:pt x="992" y="584"/>
                </a:lnTo>
                <a:lnTo>
                  <a:pt x="1584" y="624"/>
                </a:lnTo>
                <a:lnTo>
                  <a:pt x="1584" y="624"/>
                </a:lnTo>
                <a:lnTo>
                  <a:pt x="1586" y="624"/>
                </a:lnTo>
                <a:lnTo>
                  <a:pt x="1586" y="524"/>
                </a:lnTo>
                <a:lnTo>
                  <a:pt x="1584" y="524"/>
                </a:lnTo>
                <a:lnTo>
                  <a:pt x="1584" y="520"/>
                </a:lnTo>
                <a:lnTo>
                  <a:pt x="1586" y="5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3" name="Rectangle 2889"/>
          <p:cNvSpPr>
            <a:spLocks noChangeArrowheads="1"/>
          </p:cNvSpPr>
          <p:nvPr/>
        </p:nvSpPr>
        <p:spPr bwMode="auto">
          <a:xfrm>
            <a:off x="1448799" y="2490439"/>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4" name="Freeform 2890"/>
          <p:cNvSpPr>
            <a:spLocks/>
          </p:cNvSpPr>
          <p:nvPr/>
        </p:nvSpPr>
        <p:spPr bwMode="auto">
          <a:xfrm>
            <a:off x="2225238" y="4236141"/>
            <a:ext cx="2571" cy="1286"/>
          </a:xfrm>
          <a:custGeom>
            <a:avLst/>
            <a:gdLst/>
            <a:ahLst/>
            <a:cxnLst>
              <a:cxn ang="0">
                <a:pos x="2" y="0"/>
              </a:cxn>
              <a:cxn ang="0">
                <a:pos x="2" y="0"/>
              </a:cxn>
              <a:cxn ang="0">
                <a:pos x="0" y="0"/>
              </a:cxn>
              <a:cxn ang="0">
                <a:pos x="2" y="0"/>
              </a:cxn>
            </a:cxnLst>
            <a:rect l="0" t="0" r="r" b="b"/>
            <a:pathLst>
              <a:path w="2">
                <a:moveTo>
                  <a:pt x="2" y="0"/>
                </a:moveTo>
                <a:lnTo>
                  <a:pt x="2" y="0"/>
                </a:lnTo>
                <a:lnTo>
                  <a:pt x="0" y="0"/>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5" name="Freeform 2891"/>
          <p:cNvSpPr>
            <a:spLocks/>
          </p:cNvSpPr>
          <p:nvPr/>
        </p:nvSpPr>
        <p:spPr bwMode="auto">
          <a:xfrm>
            <a:off x="2387211" y="2742396"/>
            <a:ext cx="102840" cy="758442"/>
          </a:xfrm>
          <a:custGeom>
            <a:avLst/>
            <a:gdLst/>
            <a:ahLst/>
            <a:cxnLst>
              <a:cxn ang="0">
                <a:pos x="72" y="0"/>
              </a:cxn>
              <a:cxn ang="0">
                <a:pos x="0" y="590"/>
              </a:cxn>
              <a:cxn ang="0">
                <a:pos x="4" y="590"/>
              </a:cxn>
              <a:cxn ang="0">
                <a:pos x="80" y="2"/>
              </a:cxn>
              <a:cxn ang="0">
                <a:pos x="72" y="0"/>
              </a:cxn>
            </a:cxnLst>
            <a:rect l="0" t="0" r="r" b="b"/>
            <a:pathLst>
              <a:path w="80" h="590">
                <a:moveTo>
                  <a:pt x="72" y="0"/>
                </a:moveTo>
                <a:lnTo>
                  <a:pt x="0" y="590"/>
                </a:lnTo>
                <a:lnTo>
                  <a:pt x="4" y="590"/>
                </a:lnTo>
                <a:lnTo>
                  <a:pt x="80" y="2"/>
                </a:lnTo>
                <a:lnTo>
                  <a:pt x="7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6" name="Freeform 2892"/>
          <p:cNvSpPr>
            <a:spLocks/>
          </p:cNvSpPr>
          <p:nvPr/>
        </p:nvSpPr>
        <p:spPr bwMode="auto">
          <a:xfrm>
            <a:off x="1448799" y="2490439"/>
            <a:ext cx="943554" cy="1745703"/>
          </a:xfrm>
          <a:custGeom>
            <a:avLst/>
            <a:gdLst/>
            <a:ahLst/>
            <a:cxnLst>
              <a:cxn ang="0">
                <a:pos x="618" y="1262"/>
              </a:cxn>
              <a:cxn ang="0">
                <a:pos x="668" y="1154"/>
              </a:cxn>
              <a:cxn ang="0">
                <a:pos x="680" y="1140"/>
              </a:cxn>
              <a:cxn ang="0">
                <a:pos x="648" y="1044"/>
              </a:cxn>
              <a:cxn ang="0">
                <a:pos x="678" y="896"/>
              </a:cxn>
              <a:cxn ang="0">
                <a:pos x="718" y="910"/>
              </a:cxn>
              <a:cxn ang="0">
                <a:pos x="734" y="790"/>
              </a:cxn>
              <a:cxn ang="0">
                <a:pos x="730" y="788"/>
              </a:cxn>
              <a:cxn ang="0">
                <a:pos x="730" y="786"/>
              </a:cxn>
              <a:cxn ang="0">
                <a:pos x="716" y="904"/>
              </a:cxn>
              <a:cxn ang="0">
                <a:pos x="676" y="892"/>
              </a:cxn>
              <a:cxn ang="0">
                <a:pos x="646" y="1040"/>
              </a:cxn>
              <a:cxn ang="0">
                <a:pos x="262" y="482"/>
              </a:cxn>
              <a:cxn ang="0">
                <a:pos x="272" y="454"/>
              </a:cxn>
              <a:cxn ang="0">
                <a:pos x="262" y="426"/>
              </a:cxn>
              <a:cxn ang="0">
                <a:pos x="338" y="98"/>
              </a:cxn>
              <a:cxn ang="0">
                <a:pos x="564" y="144"/>
              </a:cxn>
              <a:cxn ang="0">
                <a:pos x="566" y="140"/>
              </a:cxn>
              <a:cxn ang="0">
                <a:pos x="338" y="92"/>
              </a:cxn>
              <a:cxn ang="0">
                <a:pos x="0" y="0"/>
              </a:cxn>
              <a:cxn ang="0">
                <a:pos x="0" y="0"/>
              </a:cxn>
              <a:cxn ang="0">
                <a:pos x="2" y="8"/>
              </a:cxn>
              <a:cxn ang="0">
                <a:pos x="334" y="98"/>
              </a:cxn>
              <a:cxn ang="0">
                <a:pos x="256" y="426"/>
              </a:cxn>
              <a:cxn ang="0">
                <a:pos x="266" y="454"/>
              </a:cxn>
              <a:cxn ang="0">
                <a:pos x="256" y="482"/>
              </a:cxn>
              <a:cxn ang="0">
                <a:pos x="644" y="1044"/>
              </a:cxn>
              <a:cxn ang="0">
                <a:pos x="674" y="1140"/>
              </a:cxn>
              <a:cxn ang="0">
                <a:pos x="664" y="1150"/>
              </a:cxn>
              <a:cxn ang="0">
                <a:pos x="614" y="1260"/>
              </a:cxn>
              <a:cxn ang="0">
                <a:pos x="626" y="1314"/>
              </a:cxn>
              <a:cxn ang="0">
                <a:pos x="600" y="1354"/>
              </a:cxn>
              <a:cxn ang="0">
                <a:pos x="604" y="1358"/>
              </a:cxn>
              <a:cxn ang="0">
                <a:pos x="606" y="1358"/>
              </a:cxn>
              <a:cxn ang="0">
                <a:pos x="630" y="1316"/>
              </a:cxn>
              <a:cxn ang="0">
                <a:pos x="618" y="1262"/>
              </a:cxn>
            </a:cxnLst>
            <a:rect l="0" t="0" r="r" b="b"/>
            <a:pathLst>
              <a:path w="734" h="1358">
                <a:moveTo>
                  <a:pt x="618" y="1262"/>
                </a:moveTo>
                <a:lnTo>
                  <a:pt x="668" y="1154"/>
                </a:lnTo>
                <a:lnTo>
                  <a:pt x="680" y="1140"/>
                </a:lnTo>
                <a:lnTo>
                  <a:pt x="648" y="1044"/>
                </a:lnTo>
                <a:lnTo>
                  <a:pt x="678" y="896"/>
                </a:lnTo>
                <a:lnTo>
                  <a:pt x="718" y="910"/>
                </a:lnTo>
                <a:lnTo>
                  <a:pt x="734" y="790"/>
                </a:lnTo>
                <a:lnTo>
                  <a:pt x="730" y="788"/>
                </a:lnTo>
                <a:lnTo>
                  <a:pt x="730" y="786"/>
                </a:lnTo>
                <a:lnTo>
                  <a:pt x="716" y="904"/>
                </a:lnTo>
                <a:lnTo>
                  <a:pt x="676" y="892"/>
                </a:lnTo>
                <a:lnTo>
                  <a:pt x="646" y="1040"/>
                </a:lnTo>
                <a:lnTo>
                  <a:pt x="262" y="482"/>
                </a:lnTo>
                <a:lnTo>
                  <a:pt x="272" y="454"/>
                </a:lnTo>
                <a:lnTo>
                  <a:pt x="262" y="426"/>
                </a:lnTo>
                <a:lnTo>
                  <a:pt x="338" y="98"/>
                </a:lnTo>
                <a:lnTo>
                  <a:pt x="564" y="144"/>
                </a:lnTo>
                <a:lnTo>
                  <a:pt x="566" y="140"/>
                </a:lnTo>
                <a:lnTo>
                  <a:pt x="338" y="92"/>
                </a:lnTo>
                <a:lnTo>
                  <a:pt x="0" y="0"/>
                </a:lnTo>
                <a:lnTo>
                  <a:pt x="0" y="0"/>
                </a:lnTo>
                <a:lnTo>
                  <a:pt x="2" y="8"/>
                </a:lnTo>
                <a:lnTo>
                  <a:pt x="334" y="98"/>
                </a:lnTo>
                <a:lnTo>
                  <a:pt x="256" y="426"/>
                </a:lnTo>
                <a:lnTo>
                  <a:pt x="266" y="454"/>
                </a:lnTo>
                <a:lnTo>
                  <a:pt x="256" y="482"/>
                </a:lnTo>
                <a:lnTo>
                  <a:pt x="644" y="1044"/>
                </a:lnTo>
                <a:lnTo>
                  <a:pt x="674" y="1140"/>
                </a:lnTo>
                <a:lnTo>
                  <a:pt x="664" y="1150"/>
                </a:lnTo>
                <a:lnTo>
                  <a:pt x="614" y="1260"/>
                </a:lnTo>
                <a:lnTo>
                  <a:pt x="626" y="1314"/>
                </a:lnTo>
                <a:lnTo>
                  <a:pt x="600" y="1354"/>
                </a:lnTo>
                <a:lnTo>
                  <a:pt x="604" y="1358"/>
                </a:lnTo>
                <a:lnTo>
                  <a:pt x="606" y="1358"/>
                </a:lnTo>
                <a:lnTo>
                  <a:pt x="630" y="1316"/>
                </a:lnTo>
                <a:lnTo>
                  <a:pt x="618" y="12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7" name="Freeform 2893"/>
          <p:cNvSpPr>
            <a:spLocks/>
          </p:cNvSpPr>
          <p:nvPr/>
        </p:nvSpPr>
        <p:spPr bwMode="auto">
          <a:xfrm>
            <a:off x="2173818" y="2670408"/>
            <a:ext cx="5142" cy="5142"/>
          </a:xfrm>
          <a:custGeom>
            <a:avLst/>
            <a:gdLst/>
            <a:ahLst/>
            <a:cxnLst>
              <a:cxn ang="0">
                <a:pos x="4" y="0"/>
              </a:cxn>
              <a:cxn ang="0">
                <a:pos x="2" y="0"/>
              </a:cxn>
              <a:cxn ang="0">
                <a:pos x="0" y="4"/>
              </a:cxn>
              <a:cxn ang="0">
                <a:pos x="4" y="4"/>
              </a:cxn>
              <a:cxn ang="0">
                <a:pos x="4" y="0"/>
              </a:cxn>
            </a:cxnLst>
            <a:rect l="0" t="0" r="r" b="b"/>
            <a:pathLst>
              <a:path w="4" h="4">
                <a:moveTo>
                  <a:pt x="4" y="0"/>
                </a:moveTo>
                <a:lnTo>
                  <a:pt x="2" y="0"/>
                </a:lnTo>
                <a:lnTo>
                  <a:pt x="0" y="4"/>
                </a:lnTo>
                <a:lnTo>
                  <a:pt x="4" y="4"/>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8" name="Freeform 2894"/>
          <p:cNvSpPr>
            <a:spLocks/>
          </p:cNvSpPr>
          <p:nvPr/>
        </p:nvSpPr>
        <p:spPr bwMode="auto">
          <a:xfrm>
            <a:off x="2479766" y="2737254"/>
            <a:ext cx="10284" cy="7713"/>
          </a:xfrm>
          <a:custGeom>
            <a:avLst/>
            <a:gdLst/>
            <a:ahLst/>
            <a:cxnLst>
              <a:cxn ang="0">
                <a:pos x="8" y="0"/>
              </a:cxn>
              <a:cxn ang="0">
                <a:pos x="2" y="0"/>
              </a:cxn>
              <a:cxn ang="0">
                <a:pos x="0" y="4"/>
              </a:cxn>
              <a:cxn ang="0">
                <a:pos x="8" y="6"/>
              </a:cxn>
              <a:cxn ang="0">
                <a:pos x="8" y="0"/>
              </a:cxn>
            </a:cxnLst>
            <a:rect l="0" t="0" r="r" b="b"/>
            <a:pathLst>
              <a:path w="8" h="6">
                <a:moveTo>
                  <a:pt x="8" y="0"/>
                </a:moveTo>
                <a:lnTo>
                  <a:pt x="2" y="0"/>
                </a:lnTo>
                <a:lnTo>
                  <a:pt x="0" y="4"/>
                </a:lnTo>
                <a:lnTo>
                  <a:pt x="8" y="6"/>
                </a:lnTo>
                <a:lnTo>
                  <a:pt x="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9" name="Freeform 2895"/>
          <p:cNvSpPr>
            <a:spLocks/>
          </p:cNvSpPr>
          <p:nvPr/>
        </p:nvSpPr>
        <p:spPr bwMode="auto">
          <a:xfrm>
            <a:off x="4932492" y="4704062"/>
            <a:ext cx="5142" cy="1286"/>
          </a:xfrm>
          <a:custGeom>
            <a:avLst/>
            <a:gdLst/>
            <a:ahLst/>
            <a:cxnLst>
              <a:cxn ang="0">
                <a:pos x="4" y="0"/>
              </a:cxn>
              <a:cxn ang="0">
                <a:pos x="4" y="0"/>
              </a:cxn>
              <a:cxn ang="0">
                <a:pos x="0" y="0"/>
              </a:cxn>
              <a:cxn ang="0">
                <a:pos x="4" y="0"/>
              </a:cxn>
            </a:cxnLst>
            <a:rect l="0" t="0" r="r" b="b"/>
            <a:pathLst>
              <a:path w="4">
                <a:moveTo>
                  <a:pt x="4" y="0"/>
                </a:moveTo>
                <a:lnTo>
                  <a:pt x="4" y="0"/>
                </a:lnTo>
                <a:lnTo>
                  <a:pt x="0" y="0"/>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0" name="Freeform 2896"/>
          <p:cNvSpPr>
            <a:spLocks/>
          </p:cNvSpPr>
          <p:nvPr/>
        </p:nvSpPr>
        <p:spPr bwMode="auto">
          <a:xfrm>
            <a:off x="3258777" y="4480386"/>
            <a:ext cx="2571" cy="5142"/>
          </a:xfrm>
          <a:custGeom>
            <a:avLst/>
            <a:gdLst/>
            <a:ahLst/>
            <a:cxnLst>
              <a:cxn ang="0">
                <a:pos x="2" y="4"/>
              </a:cxn>
              <a:cxn ang="0">
                <a:pos x="2" y="2"/>
              </a:cxn>
              <a:cxn ang="0">
                <a:pos x="0" y="0"/>
              </a:cxn>
              <a:cxn ang="0">
                <a:pos x="2" y="4"/>
              </a:cxn>
            </a:cxnLst>
            <a:rect l="0" t="0" r="r" b="b"/>
            <a:pathLst>
              <a:path w="2" h="4">
                <a:moveTo>
                  <a:pt x="2" y="4"/>
                </a:moveTo>
                <a:lnTo>
                  <a:pt x="2" y="2"/>
                </a:lnTo>
                <a:lnTo>
                  <a:pt x="0" y="0"/>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1" name="Freeform 2897"/>
          <p:cNvSpPr>
            <a:spLocks/>
          </p:cNvSpPr>
          <p:nvPr/>
        </p:nvSpPr>
        <p:spPr bwMode="auto">
          <a:xfrm>
            <a:off x="2919406" y="4513809"/>
            <a:ext cx="10284" cy="2571"/>
          </a:xfrm>
          <a:custGeom>
            <a:avLst/>
            <a:gdLst/>
            <a:ahLst/>
            <a:cxnLst>
              <a:cxn ang="0">
                <a:pos x="0" y="0"/>
              </a:cxn>
              <a:cxn ang="0">
                <a:pos x="8" y="2"/>
              </a:cxn>
              <a:cxn ang="0">
                <a:pos x="8" y="0"/>
              </a:cxn>
              <a:cxn ang="0">
                <a:pos x="0" y="0"/>
              </a:cxn>
              <a:cxn ang="0">
                <a:pos x="0" y="0"/>
              </a:cxn>
            </a:cxnLst>
            <a:rect l="0" t="0" r="r" b="b"/>
            <a:pathLst>
              <a:path w="8" h="2">
                <a:moveTo>
                  <a:pt x="0" y="0"/>
                </a:moveTo>
                <a:lnTo>
                  <a:pt x="8" y="2"/>
                </a:lnTo>
                <a:lnTo>
                  <a:pt x="8" y="0"/>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2" name="Freeform 2898"/>
          <p:cNvSpPr>
            <a:spLocks/>
          </p:cNvSpPr>
          <p:nvPr/>
        </p:nvSpPr>
        <p:spPr bwMode="auto">
          <a:xfrm>
            <a:off x="4847649" y="4195006"/>
            <a:ext cx="118266" cy="509056"/>
          </a:xfrm>
          <a:custGeom>
            <a:avLst/>
            <a:gdLst/>
            <a:ahLst/>
            <a:cxnLst>
              <a:cxn ang="0">
                <a:pos x="92" y="254"/>
              </a:cxn>
              <a:cxn ang="0">
                <a:pos x="24" y="134"/>
              </a:cxn>
              <a:cxn ang="0">
                <a:pos x="8" y="0"/>
              </a:cxn>
              <a:cxn ang="0">
                <a:pos x="0" y="0"/>
              </a:cxn>
              <a:cxn ang="0">
                <a:pos x="18" y="136"/>
              </a:cxn>
              <a:cxn ang="0">
                <a:pos x="88" y="254"/>
              </a:cxn>
              <a:cxn ang="0">
                <a:pos x="78" y="350"/>
              </a:cxn>
              <a:cxn ang="0">
                <a:pos x="64" y="394"/>
              </a:cxn>
              <a:cxn ang="0">
                <a:pos x="66" y="396"/>
              </a:cxn>
              <a:cxn ang="0">
                <a:pos x="70" y="396"/>
              </a:cxn>
              <a:cxn ang="0">
                <a:pos x="84" y="352"/>
              </a:cxn>
              <a:cxn ang="0">
                <a:pos x="92" y="254"/>
              </a:cxn>
            </a:cxnLst>
            <a:rect l="0" t="0" r="r" b="b"/>
            <a:pathLst>
              <a:path w="92" h="396">
                <a:moveTo>
                  <a:pt x="92" y="254"/>
                </a:moveTo>
                <a:lnTo>
                  <a:pt x="24" y="134"/>
                </a:lnTo>
                <a:lnTo>
                  <a:pt x="8" y="0"/>
                </a:lnTo>
                <a:lnTo>
                  <a:pt x="0" y="0"/>
                </a:lnTo>
                <a:lnTo>
                  <a:pt x="18" y="136"/>
                </a:lnTo>
                <a:lnTo>
                  <a:pt x="88" y="254"/>
                </a:lnTo>
                <a:lnTo>
                  <a:pt x="78" y="350"/>
                </a:lnTo>
                <a:lnTo>
                  <a:pt x="64" y="394"/>
                </a:lnTo>
                <a:lnTo>
                  <a:pt x="66" y="396"/>
                </a:lnTo>
                <a:lnTo>
                  <a:pt x="70" y="396"/>
                </a:lnTo>
                <a:lnTo>
                  <a:pt x="84" y="352"/>
                </a:lnTo>
                <a:lnTo>
                  <a:pt x="92" y="2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3" name="Rectangle 2899"/>
          <p:cNvSpPr>
            <a:spLocks noChangeArrowheads="1"/>
          </p:cNvSpPr>
          <p:nvPr/>
        </p:nvSpPr>
        <p:spPr bwMode="auto">
          <a:xfrm>
            <a:off x="2387211" y="3500838"/>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4" name="Freeform 2900"/>
          <p:cNvSpPr>
            <a:spLocks/>
          </p:cNvSpPr>
          <p:nvPr/>
        </p:nvSpPr>
        <p:spPr bwMode="auto">
          <a:xfrm>
            <a:off x="2392353" y="2364460"/>
            <a:ext cx="2465581" cy="2149349"/>
          </a:xfrm>
          <a:custGeom>
            <a:avLst/>
            <a:gdLst/>
            <a:ahLst/>
            <a:cxnLst>
              <a:cxn ang="0">
                <a:pos x="1038" y="1058"/>
              </a:cxn>
              <a:cxn ang="0">
                <a:pos x="1320" y="1284"/>
              </a:cxn>
              <a:cxn ang="0">
                <a:pos x="1796" y="1340"/>
              </a:cxn>
              <a:cxn ang="0">
                <a:pos x="1910" y="1424"/>
              </a:cxn>
              <a:cxn ang="0">
                <a:pos x="1918" y="1420"/>
              </a:cxn>
              <a:cxn ang="0">
                <a:pos x="1874" y="1366"/>
              </a:cxn>
              <a:cxn ang="0">
                <a:pos x="1864" y="1366"/>
              </a:cxn>
              <a:cxn ang="0">
                <a:pos x="1798" y="1334"/>
              </a:cxn>
              <a:cxn ang="0">
                <a:pos x="1326" y="1280"/>
              </a:cxn>
              <a:cxn ang="0">
                <a:pos x="1058" y="1050"/>
              </a:cxn>
              <a:cxn ang="0">
                <a:pos x="1830" y="954"/>
              </a:cxn>
              <a:cxn ang="0">
                <a:pos x="1138" y="972"/>
              </a:cxn>
              <a:cxn ang="0">
                <a:pos x="1134" y="974"/>
              </a:cxn>
              <a:cxn ang="0">
                <a:pos x="1052" y="974"/>
              </a:cxn>
              <a:cxn ang="0">
                <a:pos x="508" y="498"/>
              </a:cxn>
              <a:cxn ang="0">
                <a:pos x="1128" y="616"/>
              </a:cxn>
              <a:cxn ang="0">
                <a:pos x="1128" y="618"/>
              </a:cxn>
              <a:cxn ang="0">
                <a:pos x="1734" y="610"/>
              </a:cxn>
              <a:cxn ang="0">
                <a:pos x="1726" y="604"/>
              </a:cxn>
              <a:cxn ang="0">
                <a:pos x="1710" y="542"/>
              </a:cxn>
              <a:cxn ang="0">
                <a:pos x="1726" y="604"/>
              </a:cxn>
              <a:cxn ang="0">
                <a:pos x="1126" y="518"/>
              </a:cxn>
              <a:cxn ang="0">
                <a:pos x="972" y="252"/>
              </a:cxn>
              <a:cxn ang="0">
                <a:pos x="972" y="248"/>
              </a:cxn>
              <a:cxn ang="0">
                <a:pos x="976" y="0"/>
              </a:cxn>
              <a:cxn ang="0">
                <a:pos x="974" y="0"/>
              </a:cxn>
              <a:cxn ang="0">
                <a:pos x="966" y="510"/>
              </a:cxn>
              <a:cxn ang="0">
                <a:pos x="316" y="468"/>
              </a:cxn>
              <a:cxn ang="0">
                <a:pos x="342" y="348"/>
              </a:cxn>
              <a:cxn ang="0">
                <a:pos x="336" y="350"/>
              </a:cxn>
              <a:cxn ang="0">
                <a:pos x="500" y="498"/>
              </a:cxn>
              <a:cxn ang="0">
                <a:pos x="0" y="884"/>
              </a:cxn>
              <a:cxn ang="0">
                <a:pos x="452" y="968"/>
              </a:cxn>
              <a:cxn ang="0">
                <a:pos x="418" y="1672"/>
              </a:cxn>
              <a:cxn ang="0">
                <a:pos x="1050" y="982"/>
              </a:cxn>
              <a:cxn ang="0">
                <a:pos x="1030" y="1050"/>
              </a:cxn>
              <a:cxn ang="0">
                <a:pos x="672" y="1602"/>
              </a:cxn>
              <a:cxn ang="0">
                <a:pos x="674" y="1646"/>
              </a:cxn>
              <a:cxn ang="0">
                <a:pos x="676" y="1610"/>
              </a:cxn>
            </a:cxnLst>
            <a:rect l="0" t="0" r="r" b="b"/>
            <a:pathLst>
              <a:path w="1918" h="1672">
                <a:moveTo>
                  <a:pt x="1046" y="1620"/>
                </a:moveTo>
                <a:lnTo>
                  <a:pt x="1038" y="1058"/>
                </a:lnTo>
                <a:lnTo>
                  <a:pt x="1308" y="1048"/>
                </a:lnTo>
                <a:lnTo>
                  <a:pt x="1320" y="1284"/>
                </a:lnTo>
                <a:lnTo>
                  <a:pt x="1528" y="1352"/>
                </a:lnTo>
                <a:lnTo>
                  <a:pt x="1796" y="1340"/>
                </a:lnTo>
                <a:lnTo>
                  <a:pt x="1906" y="1386"/>
                </a:lnTo>
                <a:lnTo>
                  <a:pt x="1910" y="1424"/>
                </a:lnTo>
                <a:lnTo>
                  <a:pt x="1910" y="1420"/>
                </a:lnTo>
                <a:lnTo>
                  <a:pt x="1918" y="1420"/>
                </a:lnTo>
                <a:lnTo>
                  <a:pt x="1914" y="1382"/>
                </a:lnTo>
                <a:lnTo>
                  <a:pt x="1874" y="1366"/>
                </a:lnTo>
                <a:lnTo>
                  <a:pt x="1874" y="1370"/>
                </a:lnTo>
                <a:lnTo>
                  <a:pt x="1864" y="1366"/>
                </a:lnTo>
                <a:lnTo>
                  <a:pt x="1864" y="1362"/>
                </a:lnTo>
                <a:lnTo>
                  <a:pt x="1798" y="1334"/>
                </a:lnTo>
                <a:lnTo>
                  <a:pt x="1528" y="1348"/>
                </a:lnTo>
                <a:lnTo>
                  <a:pt x="1326" y="1280"/>
                </a:lnTo>
                <a:lnTo>
                  <a:pt x="1312" y="1042"/>
                </a:lnTo>
                <a:lnTo>
                  <a:pt x="1058" y="1050"/>
                </a:lnTo>
                <a:lnTo>
                  <a:pt x="1056" y="982"/>
                </a:lnTo>
                <a:lnTo>
                  <a:pt x="1830" y="954"/>
                </a:lnTo>
                <a:lnTo>
                  <a:pt x="1828" y="948"/>
                </a:lnTo>
                <a:lnTo>
                  <a:pt x="1138" y="972"/>
                </a:lnTo>
                <a:lnTo>
                  <a:pt x="1138" y="974"/>
                </a:lnTo>
                <a:lnTo>
                  <a:pt x="1134" y="974"/>
                </a:lnTo>
                <a:lnTo>
                  <a:pt x="1134" y="972"/>
                </a:lnTo>
                <a:lnTo>
                  <a:pt x="1052" y="974"/>
                </a:lnTo>
                <a:lnTo>
                  <a:pt x="458" y="964"/>
                </a:lnTo>
                <a:lnTo>
                  <a:pt x="508" y="498"/>
                </a:lnTo>
                <a:lnTo>
                  <a:pt x="1120" y="524"/>
                </a:lnTo>
                <a:lnTo>
                  <a:pt x="1128" y="616"/>
                </a:lnTo>
                <a:lnTo>
                  <a:pt x="1128" y="616"/>
                </a:lnTo>
                <a:lnTo>
                  <a:pt x="1128" y="618"/>
                </a:lnTo>
                <a:lnTo>
                  <a:pt x="1736" y="610"/>
                </a:lnTo>
                <a:lnTo>
                  <a:pt x="1734" y="610"/>
                </a:lnTo>
                <a:lnTo>
                  <a:pt x="1726" y="610"/>
                </a:lnTo>
                <a:lnTo>
                  <a:pt x="1726" y="604"/>
                </a:lnTo>
                <a:lnTo>
                  <a:pt x="1732" y="604"/>
                </a:lnTo>
                <a:lnTo>
                  <a:pt x="1710" y="542"/>
                </a:lnTo>
                <a:lnTo>
                  <a:pt x="1704" y="542"/>
                </a:lnTo>
                <a:lnTo>
                  <a:pt x="1726" y="604"/>
                </a:lnTo>
                <a:lnTo>
                  <a:pt x="1132" y="612"/>
                </a:lnTo>
                <a:lnTo>
                  <a:pt x="1126" y="518"/>
                </a:lnTo>
                <a:lnTo>
                  <a:pt x="968" y="514"/>
                </a:lnTo>
                <a:lnTo>
                  <a:pt x="972" y="252"/>
                </a:lnTo>
                <a:lnTo>
                  <a:pt x="972" y="252"/>
                </a:lnTo>
                <a:lnTo>
                  <a:pt x="972" y="248"/>
                </a:lnTo>
                <a:lnTo>
                  <a:pt x="972" y="248"/>
                </a:lnTo>
                <a:lnTo>
                  <a:pt x="976" y="0"/>
                </a:lnTo>
                <a:lnTo>
                  <a:pt x="974" y="0"/>
                </a:lnTo>
                <a:lnTo>
                  <a:pt x="974" y="0"/>
                </a:lnTo>
                <a:lnTo>
                  <a:pt x="972" y="0"/>
                </a:lnTo>
                <a:lnTo>
                  <a:pt x="966" y="510"/>
                </a:lnTo>
                <a:lnTo>
                  <a:pt x="508" y="496"/>
                </a:lnTo>
                <a:lnTo>
                  <a:pt x="316" y="468"/>
                </a:lnTo>
                <a:lnTo>
                  <a:pt x="344" y="348"/>
                </a:lnTo>
                <a:lnTo>
                  <a:pt x="342" y="348"/>
                </a:lnTo>
                <a:lnTo>
                  <a:pt x="342" y="352"/>
                </a:lnTo>
                <a:lnTo>
                  <a:pt x="336" y="350"/>
                </a:lnTo>
                <a:lnTo>
                  <a:pt x="312" y="472"/>
                </a:lnTo>
                <a:lnTo>
                  <a:pt x="500" y="498"/>
                </a:lnTo>
                <a:lnTo>
                  <a:pt x="452" y="964"/>
                </a:lnTo>
                <a:lnTo>
                  <a:pt x="0" y="884"/>
                </a:lnTo>
                <a:lnTo>
                  <a:pt x="0" y="888"/>
                </a:lnTo>
                <a:lnTo>
                  <a:pt x="452" y="968"/>
                </a:lnTo>
                <a:lnTo>
                  <a:pt x="410" y="1672"/>
                </a:lnTo>
                <a:lnTo>
                  <a:pt x="418" y="1672"/>
                </a:lnTo>
                <a:lnTo>
                  <a:pt x="458" y="968"/>
                </a:lnTo>
                <a:lnTo>
                  <a:pt x="1050" y="982"/>
                </a:lnTo>
                <a:lnTo>
                  <a:pt x="1050" y="1050"/>
                </a:lnTo>
                <a:lnTo>
                  <a:pt x="1030" y="1050"/>
                </a:lnTo>
                <a:lnTo>
                  <a:pt x="1038" y="1610"/>
                </a:lnTo>
                <a:lnTo>
                  <a:pt x="672" y="1602"/>
                </a:lnTo>
                <a:lnTo>
                  <a:pt x="670" y="1642"/>
                </a:lnTo>
                <a:lnTo>
                  <a:pt x="674" y="1646"/>
                </a:lnTo>
                <a:lnTo>
                  <a:pt x="676" y="1648"/>
                </a:lnTo>
                <a:lnTo>
                  <a:pt x="676" y="1610"/>
                </a:lnTo>
                <a:lnTo>
                  <a:pt x="1046" y="16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5" name="Freeform 2901"/>
          <p:cNvSpPr>
            <a:spLocks/>
          </p:cNvSpPr>
          <p:nvPr/>
        </p:nvSpPr>
        <p:spPr bwMode="auto">
          <a:xfrm>
            <a:off x="4454288" y="2552142"/>
            <a:ext cx="136263" cy="506485"/>
          </a:xfrm>
          <a:custGeom>
            <a:avLst/>
            <a:gdLst/>
            <a:ahLst/>
            <a:cxnLst>
              <a:cxn ang="0">
                <a:pos x="12" y="136"/>
              </a:cxn>
              <a:cxn ang="0">
                <a:pos x="8" y="0"/>
              </a:cxn>
              <a:cxn ang="0">
                <a:pos x="0" y="2"/>
              </a:cxn>
              <a:cxn ang="0">
                <a:pos x="4" y="140"/>
              </a:cxn>
              <a:cxn ang="0">
                <a:pos x="98" y="394"/>
              </a:cxn>
              <a:cxn ang="0">
                <a:pos x="106" y="394"/>
              </a:cxn>
              <a:cxn ang="0">
                <a:pos x="12" y="136"/>
              </a:cxn>
            </a:cxnLst>
            <a:rect l="0" t="0" r="r" b="b"/>
            <a:pathLst>
              <a:path w="106" h="394">
                <a:moveTo>
                  <a:pt x="12" y="136"/>
                </a:moveTo>
                <a:lnTo>
                  <a:pt x="8" y="0"/>
                </a:lnTo>
                <a:lnTo>
                  <a:pt x="0" y="2"/>
                </a:lnTo>
                <a:lnTo>
                  <a:pt x="4" y="140"/>
                </a:lnTo>
                <a:lnTo>
                  <a:pt x="98" y="394"/>
                </a:lnTo>
                <a:lnTo>
                  <a:pt x="106" y="394"/>
                </a:lnTo>
                <a:lnTo>
                  <a:pt x="12" y="13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6" name="Freeform 2902"/>
          <p:cNvSpPr>
            <a:spLocks/>
          </p:cNvSpPr>
          <p:nvPr/>
        </p:nvSpPr>
        <p:spPr bwMode="auto">
          <a:xfrm>
            <a:off x="4338593" y="1737138"/>
            <a:ext cx="125979" cy="815004"/>
          </a:xfrm>
          <a:custGeom>
            <a:avLst/>
            <a:gdLst/>
            <a:ahLst/>
            <a:cxnLst>
              <a:cxn ang="0">
                <a:pos x="98" y="626"/>
              </a:cxn>
              <a:cxn ang="0">
                <a:pos x="92" y="448"/>
              </a:cxn>
              <a:cxn ang="0">
                <a:pos x="62" y="410"/>
              </a:cxn>
              <a:cxn ang="0">
                <a:pos x="80" y="378"/>
              </a:cxn>
              <a:cxn ang="0">
                <a:pos x="6" y="2"/>
              </a:cxn>
              <a:cxn ang="0">
                <a:pos x="0" y="0"/>
              </a:cxn>
              <a:cxn ang="0">
                <a:pos x="74" y="378"/>
              </a:cxn>
              <a:cxn ang="0">
                <a:pos x="54" y="410"/>
              </a:cxn>
              <a:cxn ang="0">
                <a:pos x="84" y="448"/>
              </a:cxn>
              <a:cxn ang="0">
                <a:pos x="90" y="634"/>
              </a:cxn>
              <a:cxn ang="0">
                <a:pos x="90" y="626"/>
              </a:cxn>
              <a:cxn ang="0">
                <a:pos x="98" y="626"/>
              </a:cxn>
            </a:cxnLst>
            <a:rect l="0" t="0" r="r" b="b"/>
            <a:pathLst>
              <a:path w="98" h="634">
                <a:moveTo>
                  <a:pt x="98" y="626"/>
                </a:moveTo>
                <a:lnTo>
                  <a:pt x="92" y="448"/>
                </a:lnTo>
                <a:lnTo>
                  <a:pt x="62" y="410"/>
                </a:lnTo>
                <a:lnTo>
                  <a:pt x="80" y="378"/>
                </a:lnTo>
                <a:lnTo>
                  <a:pt x="6" y="2"/>
                </a:lnTo>
                <a:lnTo>
                  <a:pt x="0" y="0"/>
                </a:lnTo>
                <a:lnTo>
                  <a:pt x="74" y="378"/>
                </a:lnTo>
                <a:lnTo>
                  <a:pt x="54" y="410"/>
                </a:lnTo>
                <a:lnTo>
                  <a:pt x="84" y="448"/>
                </a:lnTo>
                <a:lnTo>
                  <a:pt x="90" y="634"/>
                </a:lnTo>
                <a:lnTo>
                  <a:pt x="90" y="626"/>
                </a:lnTo>
                <a:lnTo>
                  <a:pt x="98" y="6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7" name="Rectangle 2903"/>
          <p:cNvSpPr>
            <a:spLocks noChangeArrowheads="1"/>
          </p:cNvSpPr>
          <p:nvPr/>
        </p:nvSpPr>
        <p:spPr bwMode="auto">
          <a:xfrm>
            <a:off x="3842392" y="3156325"/>
            <a:ext cx="1286"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8" name="Rectangle 2904"/>
          <p:cNvSpPr>
            <a:spLocks noChangeArrowheads="1"/>
          </p:cNvSpPr>
          <p:nvPr/>
        </p:nvSpPr>
        <p:spPr bwMode="auto">
          <a:xfrm>
            <a:off x="3850105" y="3613962"/>
            <a:ext cx="5142"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9" name="Freeform 2905"/>
          <p:cNvSpPr>
            <a:spLocks/>
          </p:cNvSpPr>
          <p:nvPr/>
        </p:nvSpPr>
        <p:spPr bwMode="auto">
          <a:xfrm>
            <a:off x="4580266" y="3058628"/>
            <a:ext cx="10284" cy="2571"/>
          </a:xfrm>
          <a:custGeom>
            <a:avLst/>
            <a:gdLst/>
            <a:ahLst/>
            <a:cxnLst>
              <a:cxn ang="0">
                <a:pos x="0" y="0"/>
              </a:cxn>
              <a:cxn ang="0">
                <a:pos x="2" y="2"/>
              </a:cxn>
              <a:cxn ang="0">
                <a:pos x="8" y="2"/>
              </a:cxn>
              <a:cxn ang="0">
                <a:pos x="8" y="0"/>
              </a:cxn>
              <a:cxn ang="0">
                <a:pos x="0" y="0"/>
              </a:cxn>
            </a:cxnLst>
            <a:rect l="0" t="0" r="r" b="b"/>
            <a:pathLst>
              <a:path w="8" h="2">
                <a:moveTo>
                  <a:pt x="0" y="0"/>
                </a:moveTo>
                <a:lnTo>
                  <a:pt x="2" y="2"/>
                </a:lnTo>
                <a:lnTo>
                  <a:pt x="8" y="2"/>
                </a:lnTo>
                <a:lnTo>
                  <a:pt x="8"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0" name="Freeform 2906"/>
          <p:cNvSpPr>
            <a:spLocks/>
          </p:cNvSpPr>
          <p:nvPr/>
        </p:nvSpPr>
        <p:spPr bwMode="auto">
          <a:xfrm>
            <a:off x="2824279" y="2809241"/>
            <a:ext cx="7713" cy="7713"/>
          </a:xfrm>
          <a:custGeom>
            <a:avLst/>
            <a:gdLst/>
            <a:ahLst/>
            <a:cxnLst>
              <a:cxn ang="0">
                <a:pos x="0" y="4"/>
              </a:cxn>
              <a:cxn ang="0">
                <a:pos x="6" y="6"/>
              </a:cxn>
              <a:cxn ang="0">
                <a:pos x="6" y="2"/>
              </a:cxn>
              <a:cxn ang="0">
                <a:pos x="0" y="0"/>
              </a:cxn>
              <a:cxn ang="0">
                <a:pos x="0" y="4"/>
              </a:cxn>
            </a:cxnLst>
            <a:rect l="0" t="0" r="r" b="b"/>
            <a:pathLst>
              <a:path w="6" h="6">
                <a:moveTo>
                  <a:pt x="0" y="4"/>
                </a:moveTo>
                <a:lnTo>
                  <a:pt x="6" y="6"/>
                </a:lnTo>
                <a:lnTo>
                  <a:pt x="6" y="2"/>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1" name="Rectangle 2907"/>
          <p:cNvSpPr>
            <a:spLocks noChangeArrowheads="1"/>
          </p:cNvSpPr>
          <p:nvPr/>
        </p:nvSpPr>
        <p:spPr bwMode="auto">
          <a:xfrm>
            <a:off x="3641854" y="2364460"/>
            <a:ext cx="2571"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2" name="Freeform 2908"/>
          <p:cNvSpPr>
            <a:spLocks/>
          </p:cNvSpPr>
          <p:nvPr/>
        </p:nvSpPr>
        <p:spPr bwMode="auto">
          <a:xfrm>
            <a:off x="2387211" y="3500838"/>
            <a:ext cx="5142" cy="5142"/>
          </a:xfrm>
          <a:custGeom>
            <a:avLst/>
            <a:gdLst/>
            <a:ahLst/>
            <a:cxnLst>
              <a:cxn ang="0">
                <a:pos x="0" y="0"/>
              </a:cxn>
              <a:cxn ang="0">
                <a:pos x="0" y="2"/>
              </a:cxn>
              <a:cxn ang="0">
                <a:pos x="4" y="4"/>
              </a:cxn>
              <a:cxn ang="0">
                <a:pos x="4" y="0"/>
              </a:cxn>
              <a:cxn ang="0">
                <a:pos x="0" y="0"/>
              </a:cxn>
              <a:cxn ang="0">
                <a:pos x="0" y="0"/>
              </a:cxn>
            </a:cxnLst>
            <a:rect l="0" t="0" r="r" b="b"/>
            <a:pathLst>
              <a:path w="4" h="4">
                <a:moveTo>
                  <a:pt x="0" y="0"/>
                </a:moveTo>
                <a:lnTo>
                  <a:pt x="0" y="2"/>
                </a:lnTo>
                <a:lnTo>
                  <a:pt x="4" y="4"/>
                </a:lnTo>
                <a:lnTo>
                  <a:pt x="4" y="0"/>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3" name="Freeform 2909"/>
          <p:cNvSpPr>
            <a:spLocks/>
          </p:cNvSpPr>
          <p:nvPr/>
        </p:nvSpPr>
        <p:spPr bwMode="auto">
          <a:xfrm>
            <a:off x="3641854" y="2680692"/>
            <a:ext cx="827859" cy="79701"/>
          </a:xfrm>
          <a:custGeom>
            <a:avLst/>
            <a:gdLst/>
            <a:ahLst/>
            <a:cxnLst>
              <a:cxn ang="0">
                <a:pos x="644" y="62"/>
              </a:cxn>
              <a:cxn ang="0">
                <a:pos x="642" y="54"/>
              </a:cxn>
              <a:cxn ang="0">
                <a:pos x="474" y="0"/>
              </a:cxn>
              <a:cxn ang="0">
                <a:pos x="0" y="2"/>
              </a:cxn>
              <a:cxn ang="0">
                <a:pos x="0" y="6"/>
              </a:cxn>
              <a:cxn ang="0">
                <a:pos x="474" y="4"/>
              </a:cxn>
              <a:cxn ang="0">
                <a:pos x="644" y="62"/>
              </a:cxn>
            </a:cxnLst>
            <a:rect l="0" t="0" r="r" b="b"/>
            <a:pathLst>
              <a:path w="644" h="62">
                <a:moveTo>
                  <a:pt x="644" y="62"/>
                </a:moveTo>
                <a:lnTo>
                  <a:pt x="642" y="54"/>
                </a:lnTo>
                <a:lnTo>
                  <a:pt x="474" y="0"/>
                </a:lnTo>
                <a:lnTo>
                  <a:pt x="0" y="2"/>
                </a:lnTo>
                <a:lnTo>
                  <a:pt x="0" y="6"/>
                </a:lnTo>
                <a:lnTo>
                  <a:pt x="474" y="4"/>
                </a:lnTo>
                <a:lnTo>
                  <a:pt x="644"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4" name="Rectangle 2910"/>
          <p:cNvSpPr>
            <a:spLocks noChangeArrowheads="1"/>
          </p:cNvSpPr>
          <p:nvPr/>
        </p:nvSpPr>
        <p:spPr bwMode="auto">
          <a:xfrm>
            <a:off x="3641854" y="2683263"/>
            <a:ext cx="1286"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5" name="Freeform 2911"/>
          <p:cNvSpPr>
            <a:spLocks/>
          </p:cNvSpPr>
          <p:nvPr/>
        </p:nvSpPr>
        <p:spPr bwMode="auto">
          <a:xfrm>
            <a:off x="5472400" y="2734683"/>
            <a:ext cx="5142" cy="7713"/>
          </a:xfrm>
          <a:custGeom>
            <a:avLst/>
            <a:gdLst/>
            <a:ahLst/>
            <a:cxnLst>
              <a:cxn ang="0">
                <a:pos x="4" y="4"/>
              </a:cxn>
              <a:cxn ang="0">
                <a:pos x="4" y="4"/>
              </a:cxn>
              <a:cxn ang="0">
                <a:pos x="0" y="0"/>
              </a:cxn>
              <a:cxn ang="0">
                <a:pos x="0" y="4"/>
              </a:cxn>
              <a:cxn ang="0">
                <a:pos x="2" y="6"/>
              </a:cxn>
              <a:cxn ang="0">
                <a:pos x="4" y="4"/>
              </a:cxn>
            </a:cxnLst>
            <a:rect l="0" t="0" r="r" b="b"/>
            <a:pathLst>
              <a:path w="4" h="6">
                <a:moveTo>
                  <a:pt x="4" y="4"/>
                </a:moveTo>
                <a:lnTo>
                  <a:pt x="4" y="4"/>
                </a:lnTo>
                <a:lnTo>
                  <a:pt x="0" y="0"/>
                </a:lnTo>
                <a:lnTo>
                  <a:pt x="0" y="4"/>
                </a:lnTo>
                <a:lnTo>
                  <a:pt x="2" y="6"/>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6" name="Freeform 2912"/>
          <p:cNvSpPr>
            <a:spLocks/>
          </p:cNvSpPr>
          <p:nvPr/>
        </p:nvSpPr>
        <p:spPr bwMode="auto">
          <a:xfrm>
            <a:off x="4886214" y="1989095"/>
            <a:ext cx="7713" cy="7713"/>
          </a:xfrm>
          <a:custGeom>
            <a:avLst/>
            <a:gdLst/>
            <a:ahLst/>
            <a:cxnLst>
              <a:cxn ang="0">
                <a:pos x="6" y="0"/>
              </a:cxn>
              <a:cxn ang="0">
                <a:pos x="0" y="4"/>
              </a:cxn>
              <a:cxn ang="0">
                <a:pos x="0" y="6"/>
              </a:cxn>
              <a:cxn ang="0">
                <a:pos x="4" y="6"/>
              </a:cxn>
              <a:cxn ang="0">
                <a:pos x="6" y="0"/>
              </a:cxn>
            </a:cxnLst>
            <a:rect l="0" t="0" r="r" b="b"/>
            <a:pathLst>
              <a:path w="6" h="6">
                <a:moveTo>
                  <a:pt x="6" y="0"/>
                </a:moveTo>
                <a:lnTo>
                  <a:pt x="0" y="4"/>
                </a:lnTo>
                <a:lnTo>
                  <a:pt x="0" y="6"/>
                </a:lnTo>
                <a:lnTo>
                  <a:pt x="4" y="6"/>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7" name="Freeform 2913"/>
          <p:cNvSpPr>
            <a:spLocks/>
          </p:cNvSpPr>
          <p:nvPr/>
        </p:nvSpPr>
        <p:spPr bwMode="auto">
          <a:xfrm>
            <a:off x="4785945" y="1996808"/>
            <a:ext cx="740445" cy="1516885"/>
          </a:xfrm>
          <a:custGeom>
            <a:avLst/>
            <a:gdLst/>
            <a:ahLst/>
            <a:cxnLst>
              <a:cxn ang="0">
                <a:pos x="0" y="130"/>
              </a:cxn>
              <a:cxn ang="0">
                <a:pos x="30" y="268"/>
              </a:cxn>
              <a:cxn ang="0">
                <a:pos x="168" y="352"/>
              </a:cxn>
              <a:cxn ang="0">
                <a:pos x="178" y="410"/>
              </a:cxn>
              <a:cxn ang="0">
                <a:pos x="194" y="484"/>
              </a:cxn>
              <a:cxn ang="0">
                <a:pos x="266" y="554"/>
              </a:cxn>
              <a:cxn ang="0">
                <a:pos x="274" y="610"/>
              </a:cxn>
              <a:cxn ang="0">
                <a:pos x="214" y="676"/>
              </a:cxn>
              <a:cxn ang="0">
                <a:pos x="234" y="716"/>
              </a:cxn>
              <a:cxn ang="0">
                <a:pos x="194" y="786"/>
              </a:cxn>
              <a:cxn ang="0">
                <a:pos x="194" y="816"/>
              </a:cxn>
              <a:cxn ang="0">
                <a:pos x="196" y="816"/>
              </a:cxn>
              <a:cxn ang="0">
                <a:pos x="196" y="820"/>
              </a:cxn>
              <a:cxn ang="0">
                <a:pos x="194" y="820"/>
              </a:cxn>
              <a:cxn ang="0">
                <a:pos x="194" y="834"/>
              </a:cxn>
              <a:cxn ang="0">
                <a:pos x="292" y="960"/>
              </a:cxn>
              <a:cxn ang="0">
                <a:pos x="324" y="960"/>
              </a:cxn>
              <a:cxn ang="0">
                <a:pos x="324" y="1040"/>
              </a:cxn>
              <a:cxn ang="0">
                <a:pos x="404" y="1098"/>
              </a:cxn>
              <a:cxn ang="0">
                <a:pos x="434" y="1180"/>
              </a:cxn>
              <a:cxn ang="0">
                <a:pos x="456" y="1136"/>
              </a:cxn>
              <a:cxn ang="0">
                <a:pos x="506" y="1162"/>
              </a:cxn>
              <a:cxn ang="0">
                <a:pos x="548" y="1106"/>
              </a:cxn>
              <a:cxn ang="0">
                <a:pos x="560" y="1024"/>
              </a:cxn>
              <a:cxn ang="0">
                <a:pos x="576" y="942"/>
              </a:cxn>
              <a:cxn ang="0">
                <a:pos x="538" y="578"/>
              </a:cxn>
              <a:cxn ang="0">
                <a:pos x="536" y="580"/>
              </a:cxn>
              <a:cxn ang="0">
                <a:pos x="534" y="578"/>
              </a:cxn>
              <a:cxn ang="0">
                <a:pos x="574" y="942"/>
              </a:cxn>
              <a:cxn ang="0">
                <a:pos x="554" y="1024"/>
              </a:cxn>
              <a:cxn ang="0">
                <a:pos x="546" y="1106"/>
              </a:cxn>
              <a:cxn ang="0">
                <a:pos x="506" y="1158"/>
              </a:cxn>
              <a:cxn ang="0">
                <a:pos x="456" y="1130"/>
              </a:cxn>
              <a:cxn ang="0">
                <a:pos x="434" y="1172"/>
              </a:cxn>
              <a:cxn ang="0">
                <a:pos x="406" y="1094"/>
              </a:cxn>
              <a:cxn ang="0">
                <a:pos x="328" y="1040"/>
              </a:cxn>
              <a:cxn ang="0">
                <a:pos x="328" y="956"/>
              </a:cxn>
              <a:cxn ang="0">
                <a:pos x="294" y="956"/>
              </a:cxn>
              <a:cxn ang="0">
                <a:pos x="198" y="834"/>
              </a:cxn>
              <a:cxn ang="0">
                <a:pos x="198" y="786"/>
              </a:cxn>
              <a:cxn ang="0">
                <a:pos x="240" y="716"/>
              </a:cxn>
              <a:cxn ang="0">
                <a:pos x="220" y="676"/>
              </a:cxn>
              <a:cxn ang="0">
                <a:pos x="276" y="610"/>
              </a:cxn>
              <a:cxn ang="0">
                <a:pos x="268" y="550"/>
              </a:cxn>
              <a:cxn ang="0">
                <a:pos x="198" y="484"/>
              </a:cxn>
              <a:cxn ang="0">
                <a:pos x="170" y="350"/>
              </a:cxn>
              <a:cxn ang="0">
                <a:pos x="32" y="268"/>
              </a:cxn>
              <a:cxn ang="0">
                <a:pos x="4" y="134"/>
              </a:cxn>
              <a:cxn ang="0">
                <a:pos x="40" y="92"/>
              </a:cxn>
              <a:cxn ang="0">
                <a:pos x="82" y="0"/>
              </a:cxn>
              <a:cxn ang="0">
                <a:pos x="78" y="0"/>
              </a:cxn>
              <a:cxn ang="0">
                <a:pos x="40" y="88"/>
              </a:cxn>
              <a:cxn ang="0">
                <a:pos x="0" y="130"/>
              </a:cxn>
            </a:cxnLst>
            <a:rect l="0" t="0" r="r" b="b"/>
            <a:pathLst>
              <a:path w="576" h="1180">
                <a:moveTo>
                  <a:pt x="0" y="130"/>
                </a:moveTo>
                <a:lnTo>
                  <a:pt x="30" y="268"/>
                </a:lnTo>
                <a:lnTo>
                  <a:pt x="168" y="352"/>
                </a:lnTo>
                <a:lnTo>
                  <a:pt x="178" y="410"/>
                </a:lnTo>
                <a:lnTo>
                  <a:pt x="194" y="484"/>
                </a:lnTo>
                <a:lnTo>
                  <a:pt x="266" y="554"/>
                </a:lnTo>
                <a:lnTo>
                  <a:pt x="274" y="610"/>
                </a:lnTo>
                <a:lnTo>
                  <a:pt x="214" y="676"/>
                </a:lnTo>
                <a:lnTo>
                  <a:pt x="234" y="716"/>
                </a:lnTo>
                <a:lnTo>
                  <a:pt x="194" y="786"/>
                </a:lnTo>
                <a:lnTo>
                  <a:pt x="194" y="816"/>
                </a:lnTo>
                <a:lnTo>
                  <a:pt x="196" y="816"/>
                </a:lnTo>
                <a:lnTo>
                  <a:pt x="196" y="820"/>
                </a:lnTo>
                <a:lnTo>
                  <a:pt x="194" y="820"/>
                </a:lnTo>
                <a:lnTo>
                  <a:pt x="194" y="834"/>
                </a:lnTo>
                <a:lnTo>
                  <a:pt x="292" y="960"/>
                </a:lnTo>
                <a:lnTo>
                  <a:pt x="324" y="960"/>
                </a:lnTo>
                <a:lnTo>
                  <a:pt x="324" y="1040"/>
                </a:lnTo>
                <a:lnTo>
                  <a:pt x="404" y="1098"/>
                </a:lnTo>
                <a:lnTo>
                  <a:pt x="434" y="1180"/>
                </a:lnTo>
                <a:lnTo>
                  <a:pt x="456" y="1136"/>
                </a:lnTo>
                <a:lnTo>
                  <a:pt x="506" y="1162"/>
                </a:lnTo>
                <a:lnTo>
                  <a:pt x="548" y="1106"/>
                </a:lnTo>
                <a:lnTo>
                  <a:pt x="560" y="1024"/>
                </a:lnTo>
                <a:lnTo>
                  <a:pt x="576" y="942"/>
                </a:lnTo>
                <a:lnTo>
                  <a:pt x="538" y="578"/>
                </a:lnTo>
                <a:lnTo>
                  <a:pt x="536" y="580"/>
                </a:lnTo>
                <a:lnTo>
                  <a:pt x="534" y="578"/>
                </a:lnTo>
                <a:lnTo>
                  <a:pt x="574" y="942"/>
                </a:lnTo>
                <a:lnTo>
                  <a:pt x="554" y="1024"/>
                </a:lnTo>
                <a:lnTo>
                  <a:pt x="546" y="1106"/>
                </a:lnTo>
                <a:lnTo>
                  <a:pt x="506" y="1158"/>
                </a:lnTo>
                <a:lnTo>
                  <a:pt x="456" y="1130"/>
                </a:lnTo>
                <a:lnTo>
                  <a:pt x="434" y="1172"/>
                </a:lnTo>
                <a:lnTo>
                  <a:pt x="406" y="1094"/>
                </a:lnTo>
                <a:lnTo>
                  <a:pt x="328" y="1040"/>
                </a:lnTo>
                <a:lnTo>
                  <a:pt x="328" y="956"/>
                </a:lnTo>
                <a:lnTo>
                  <a:pt x="294" y="956"/>
                </a:lnTo>
                <a:lnTo>
                  <a:pt x="198" y="834"/>
                </a:lnTo>
                <a:lnTo>
                  <a:pt x="198" y="786"/>
                </a:lnTo>
                <a:lnTo>
                  <a:pt x="240" y="716"/>
                </a:lnTo>
                <a:lnTo>
                  <a:pt x="220" y="676"/>
                </a:lnTo>
                <a:lnTo>
                  <a:pt x="276" y="610"/>
                </a:lnTo>
                <a:lnTo>
                  <a:pt x="268" y="550"/>
                </a:lnTo>
                <a:lnTo>
                  <a:pt x="198" y="484"/>
                </a:lnTo>
                <a:lnTo>
                  <a:pt x="170" y="350"/>
                </a:lnTo>
                <a:lnTo>
                  <a:pt x="32" y="268"/>
                </a:lnTo>
                <a:lnTo>
                  <a:pt x="4" y="134"/>
                </a:lnTo>
                <a:lnTo>
                  <a:pt x="40" y="92"/>
                </a:lnTo>
                <a:lnTo>
                  <a:pt x="82" y="0"/>
                </a:lnTo>
                <a:lnTo>
                  <a:pt x="78" y="0"/>
                </a:lnTo>
                <a:lnTo>
                  <a:pt x="40" y="88"/>
                </a:lnTo>
                <a:lnTo>
                  <a:pt x="0" y="13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8" name="Rectangle 2914"/>
          <p:cNvSpPr>
            <a:spLocks noChangeArrowheads="1"/>
          </p:cNvSpPr>
          <p:nvPr/>
        </p:nvSpPr>
        <p:spPr bwMode="auto">
          <a:xfrm>
            <a:off x="5035332" y="3045773"/>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9" name="Freeform 2915"/>
          <p:cNvSpPr>
            <a:spLocks/>
          </p:cNvSpPr>
          <p:nvPr/>
        </p:nvSpPr>
        <p:spPr bwMode="auto">
          <a:xfrm>
            <a:off x="4464572" y="2521290"/>
            <a:ext cx="550192" cy="30852"/>
          </a:xfrm>
          <a:custGeom>
            <a:avLst/>
            <a:gdLst/>
            <a:ahLst/>
            <a:cxnLst>
              <a:cxn ang="0">
                <a:pos x="428" y="6"/>
              </a:cxn>
              <a:cxn ang="0">
                <a:pos x="426" y="0"/>
              </a:cxn>
              <a:cxn ang="0">
                <a:pos x="0" y="16"/>
              </a:cxn>
              <a:cxn ang="0">
                <a:pos x="0" y="24"/>
              </a:cxn>
              <a:cxn ang="0">
                <a:pos x="428" y="6"/>
              </a:cxn>
            </a:cxnLst>
            <a:rect l="0" t="0" r="r" b="b"/>
            <a:pathLst>
              <a:path w="428" h="24">
                <a:moveTo>
                  <a:pt x="428" y="6"/>
                </a:moveTo>
                <a:lnTo>
                  <a:pt x="426" y="0"/>
                </a:lnTo>
                <a:lnTo>
                  <a:pt x="0" y="16"/>
                </a:lnTo>
                <a:lnTo>
                  <a:pt x="0" y="24"/>
                </a:lnTo>
                <a:lnTo>
                  <a:pt x="428"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0" name="Freeform 2916"/>
          <p:cNvSpPr>
            <a:spLocks/>
          </p:cNvSpPr>
          <p:nvPr/>
        </p:nvSpPr>
        <p:spPr bwMode="auto">
          <a:xfrm>
            <a:off x="4454288" y="2552142"/>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1" name="Freeform 2917"/>
          <p:cNvSpPr>
            <a:spLocks/>
          </p:cNvSpPr>
          <p:nvPr/>
        </p:nvSpPr>
        <p:spPr bwMode="auto">
          <a:xfrm>
            <a:off x="4454288" y="2541858"/>
            <a:ext cx="10284" cy="12855"/>
          </a:xfrm>
          <a:custGeom>
            <a:avLst/>
            <a:gdLst/>
            <a:ahLst/>
            <a:cxnLst>
              <a:cxn ang="0">
                <a:pos x="8" y="0"/>
              </a:cxn>
              <a:cxn ang="0">
                <a:pos x="0" y="0"/>
              </a:cxn>
              <a:cxn ang="0">
                <a:pos x="0" y="8"/>
              </a:cxn>
              <a:cxn ang="0">
                <a:pos x="0" y="10"/>
              </a:cxn>
              <a:cxn ang="0">
                <a:pos x="8" y="8"/>
              </a:cxn>
              <a:cxn ang="0">
                <a:pos x="8" y="0"/>
              </a:cxn>
            </a:cxnLst>
            <a:rect l="0" t="0" r="r" b="b"/>
            <a:pathLst>
              <a:path w="8" h="10">
                <a:moveTo>
                  <a:pt x="8" y="0"/>
                </a:moveTo>
                <a:lnTo>
                  <a:pt x="0" y="0"/>
                </a:lnTo>
                <a:lnTo>
                  <a:pt x="0" y="8"/>
                </a:lnTo>
                <a:lnTo>
                  <a:pt x="0" y="10"/>
                </a:lnTo>
                <a:lnTo>
                  <a:pt x="8" y="8"/>
                </a:lnTo>
                <a:lnTo>
                  <a:pt x="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2" name="Freeform 2918"/>
          <p:cNvSpPr>
            <a:spLocks/>
          </p:cNvSpPr>
          <p:nvPr/>
        </p:nvSpPr>
        <p:spPr bwMode="auto">
          <a:xfrm>
            <a:off x="3644425" y="2228197"/>
            <a:ext cx="786723" cy="7713"/>
          </a:xfrm>
          <a:custGeom>
            <a:avLst/>
            <a:gdLst/>
            <a:ahLst/>
            <a:cxnLst>
              <a:cxn ang="0">
                <a:pos x="612" y="0"/>
              </a:cxn>
              <a:cxn ang="0">
                <a:pos x="0" y="2"/>
              </a:cxn>
              <a:cxn ang="0">
                <a:pos x="0" y="6"/>
              </a:cxn>
              <a:cxn ang="0">
                <a:pos x="610" y="4"/>
              </a:cxn>
              <a:cxn ang="0">
                <a:pos x="612" y="0"/>
              </a:cxn>
            </a:cxnLst>
            <a:rect l="0" t="0" r="r" b="b"/>
            <a:pathLst>
              <a:path w="612" h="6">
                <a:moveTo>
                  <a:pt x="612" y="0"/>
                </a:moveTo>
                <a:lnTo>
                  <a:pt x="0" y="2"/>
                </a:lnTo>
                <a:lnTo>
                  <a:pt x="0" y="6"/>
                </a:lnTo>
                <a:lnTo>
                  <a:pt x="610" y="4"/>
                </a:lnTo>
                <a:lnTo>
                  <a:pt x="61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3" name="Rectangle 2919"/>
          <p:cNvSpPr>
            <a:spLocks noChangeArrowheads="1"/>
          </p:cNvSpPr>
          <p:nvPr/>
        </p:nvSpPr>
        <p:spPr bwMode="auto">
          <a:xfrm>
            <a:off x="3641854" y="2230768"/>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4" name="Freeform 2920"/>
          <p:cNvSpPr>
            <a:spLocks/>
          </p:cNvSpPr>
          <p:nvPr/>
        </p:nvSpPr>
        <p:spPr bwMode="auto">
          <a:xfrm>
            <a:off x="5359276" y="2166494"/>
            <a:ext cx="17997" cy="5142"/>
          </a:xfrm>
          <a:custGeom>
            <a:avLst/>
            <a:gdLst/>
            <a:ahLst/>
            <a:cxnLst>
              <a:cxn ang="0">
                <a:pos x="4" y="4"/>
              </a:cxn>
              <a:cxn ang="0">
                <a:pos x="14" y="4"/>
              </a:cxn>
              <a:cxn ang="0">
                <a:pos x="4" y="0"/>
              </a:cxn>
              <a:cxn ang="0">
                <a:pos x="0" y="0"/>
              </a:cxn>
              <a:cxn ang="0">
                <a:pos x="0" y="4"/>
              </a:cxn>
              <a:cxn ang="0">
                <a:pos x="4" y="4"/>
              </a:cxn>
            </a:cxnLst>
            <a:rect l="0" t="0" r="r" b="b"/>
            <a:pathLst>
              <a:path w="14" h="4">
                <a:moveTo>
                  <a:pt x="4" y="4"/>
                </a:moveTo>
                <a:lnTo>
                  <a:pt x="14" y="4"/>
                </a:lnTo>
                <a:lnTo>
                  <a:pt x="4" y="0"/>
                </a:lnTo>
                <a:lnTo>
                  <a:pt x="0" y="0"/>
                </a:lnTo>
                <a:lnTo>
                  <a:pt x="0" y="4"/>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5" name="Freeform 2921"/>
          <p:cNvSpPr>
            <a:spLocks/>
          </p:cNvSpPr>
          <p:nvPr/>
        </p:nvSpPr>
        <p:spPr bwMode="auto">
          <a:xfrm>
            <a:off x="5014764" y="2014805"/>
            <a:ext cx="349655" cy="156830"/>
          </a:xfrm>
          <a:custGeom>
            <a:avLst/>
            <a:gdLst/>
            <a:ahLst/>
            <a:cxnLst>
              <a:cxn ang="0">
                <a:pos x="230" y="84"/>
              </a:cxn>
              <a:cxn ang="0">
                <a:pos x="240" y="122"/>
              </a:cxn>
              <a:cxn ang="0">
                <a:pos x="272" y="122"/>
              </a:cxn>
              <a:cxn ang="0">
                <a:pos x="268" y="122"/>
              </a:cxn>
              <a:cxn ang="0">
                <a:pos x="268" y="118"/>
              </a:cxn>
              <a:cxn ang="0">
                <a:pos x="242" y="118"/>
              </a:cxn>
              <a:cxn ang="0">
                <a:pos x="236" y="80"/>
              </a:cxn>
              <a:cxn ang="0">
                <a:pos x="24" y="52"/>
              </a:cxn>
              <a:cxn ang="0">
                <a:pos x="6" y="0"/>
              </a:cxn>
              <a:cxn ang="0">
                <a:pos x="0" y="0"/>
              </a:cxn>
              <a:cxn ang="0">
                <a:pos x="22" y="58"/>
              </a:cxn>
              <a:cxn ang="0">
                <a:pos x="230" y="84"/>
              </a:cxn>
            </a:cxnLst>
            <a:rect l="0" t="0" r="r" b="b"/>
            <a:pathLst>
              <a:path w="272" h="122">
                <a:moveTo>
                  <a:pt x="230" y="84"/>
                </a:moveTo>
                <a:lnTo>
                  <a:pt x="240" y="122"/>
                </a:lnTo>
                <a:lnTo>
                  <a:pt x="272" y="122"/>
                </a:lnTo>
                <a:lnTo>
                  <a:pt x="268" y="122"/>
                </a:lnTo>
                <a:lnTo>
                  <a:pt x="268" y="118"/>
                </a:lnTo>
                <a:lnTo>
                  <a:pt x="242" y="118"/>
                </a:lnTo>
                <a:lnTo>
                  <a:pt x="236" y="80"/>
                </a:lnTo>
                <a:lnTo>
                  <a:pt x="24" y="52"/>
                </a:lnTo>
                <a:lnTo>
                  <a:pt x="6" y="0"/>
                </a:lnTo>
                <a:lnTo>
                  <a:pt x="0" y="0"/>
                </a:lnTo>
                <a:lnTo>
                  <a:pt x="22" y="58"/>
                </a:lnTo>
                <a:lnTo>
                  <a:pt x="230"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6" name="Freeform 2922"/>
          <p:cNvSpPr>
            <a:spLocks/>
          </p:cNvSpPr>
          <p:nvPr/>
        </p:nvSpPr>
        <p:spPr bwMode="auto">
          <a:xfrm>
            <a:off x="4618831" y="3140899"/>
            <a:ext cx="182540" cy="979548"/>
          </a:xfrm>
          <a:custGeom>
            <a:avLst/>
            <a:gdLst/>
            <a:ahLst/>
            <a:cxnLst>
              <a:cxn ang="0">
                <a:pos x="28" y="66"/>
              </a:cxn>
              <a:cxn ang="0">
                <a:pos x="46" y="0"/>
              </a:cxn>
              <a:cxn ang="0">
                <a:pos x="0" y="0"/>
              </a:cxn>
              <a:cxn ang="0">
                <a:pos x="2" y="6"/>
              </a:cxn>
              <a:cxn ang="0">
                <a:pos x="38" y="6"/>
              </a:cxn>
              <a:cxn ang="0">
                <a:pos x="22" y="68"/>
              </a:cxn>
              <a:cxn ang="0">
                <a:pos x="76" y="96"/>
              </a:cxn>
              <a:cxn ang="0">
                <a:pos x="96" y="344"/>
              </a:cxn>
              <a:cxn ang="0">
                <a:pos x="102" y="344"/>
              </a:cxn>
              <a:cxn ang="0">
                <a:pos x="100" y="350"/>
              </a:cxn>
              <a:cxn ang="0">
                <a:pos x="98" y="350"/>
              </a:cxn>
              <a:cxn ang="0">
                <a:pos x="132" y="758"/>
              </a:cxn>
              <a:cxn ang="0">
                <a:pos x="142" y="762"/>
              </a:cxn>
              <a:cxn ang="0">
                <a:pos x="110" y="404"/>
              </a:cxn>
              <a:cxn ang="0">
                <a:pos x="106" y="404"/>
              </a:cxn>
              <a:cxn ang="0">
                <a:pos x="106" y="400"/>
              </a:cxn>
              <a:cxn ang="0">
                <a:pos x="110" y="400"/>
              </a:cxn>
              <a:cxn ang="0">
                <a:pos x="82" y="90"/>
              </a:cxn>
              <a:cxn ang="0">
                <a:pos x="28" y="66"/>
              </a:cxn>
            </a:cxnLst>
            <a:rect l="0" t="0" r="r" b="b"/>
            <a:pathLst>
              <a:path w="142" h="762">
                <a:moveTo>
                  <a:pt x="28" y="66"/>
                </a:moveTo>
                <a:lnTo>
                  <a:pt x="46" y="0"/>
                </a:lnTo>
                <a:lnTo>
                  <a:pt x="0" y="0"/>
                </a:lnTo>
                <a:lnTo>
                  <a:pt x="2" y="6"/>
                </a:lnTo>
                <a:lnTo>
                  <a:pt x="38" y="6"/>
                </a:lnTo>
                <a:lnTo>
                  <a:pt x="22" y="68"/>
                </a:lnTo>
                <a:lnTo>
                  <a:pt x="76" y="96"/>
                </a:lnTo>
                <a:lnTo>
                  <a:pt x="96" y="344"/>
                </a:lnTo>
                <a:lnTo>
                  <a:pt x="102" y="344"/>
                </a:lnTo>
                <a:lnTo>
                  <a:pt x="100" y="350"/>
                </a:lnTo>
                <a:lnTo>
                  <a:pt x="98" y="350"/>
                </a:lnTo>
                <a:lnTo>
                  <a:pt x="132" y="758"/>
                </a:lnTo>
                <a:lnTo>
                  <a:pt x="142" y="762"/>
                </a:lnTo>
                <a:lnTo>
                  <a:pt x="110" y="404"/>
                </a:lnTo>
                <a:lnTo>
                  <a:pt x="106" y="404"/>
                </a:lnTo>
                <a:lnTo>
                  <a:pt x="106" y="400"/>
                </a:lnTo>
                <a:lnTo>
                  <a:pt x="110" y="400"/>
                </a:lnTo>
                <a:lnTo>
                  <a:pt x="82" y="90"/>
                </a:lnTo>
                <a:lnTo>
                  <a:pt x="28" y="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7" name="Freeform 2923"/>
          <p:cNvSpPr>
            <a:spLocks/>
          </p:cNvSpPr>
          <p:nvPr/>
        </p:nvSpPr>
        <p:spPr bwMode="auto">
          <a:xfrm>
            <a:off x="4788516" y="4115305"/>
            <a:ext cx="12855" cy="10284"/>
          </a:xfrm>
          <a:custGeom>
            <a:avLst/>
            <a:gdLst/>
            <a:ahLst/>
            <a:cxnLst>
              <a:cxn ang="0">
                <a:pos x="0" y="4"/>
              </a:cxn>
              <a:cxn ang="0">
                <a:pos x="10" y="8"/>
              </a:cxn>
              <a:cxn ang="0">
                <a:pos x="10" y="4"/>
              </a:cxn>
              <a:cxn ang="0">
                <a:pos x="0" y="0"/>
              </a:cxn>
              <a:cxn ang="0">
                <a:pos x="0" y="4"/>
              </a:cxn>
            </a:cxnLst>
            <a:rect l="0" t="0" r="r" b="b"/>
            <a:pathLst>
              <a:path w="10" h="8">
                <a:moveTo>
                  <a:pt x="0" y="4"/>
                </a:moveTo>
                <a:lnTo>
                  <a:pt x="10" y="8"/>
                </a:lnTo>
                <a:lnTo>
                  <a:pt x="10" y="4"/>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8" name="Freeform 2924"/>
          <p:cNvSpPr>
            <a:spLocks/>
          </p:cNvSpPr>
          <p:nvPr/>
        </p:nvSpPr>
        <p:spPr bwMode="auto">
          <a:xfrm>
            <a:off x="4742239" y="3583110"/>
            <a:ext cx="7713" cy="7713"/>
          </a:xfrm>
          <a:custGeom>
            <a:avLst/>
            <a:gdLst/>
            <a:ahLst/>
            <a:cxnLst>
              <a:cxn ang="0">
                <a:pos x="6" y="0"/>
              </a:cxn>
              <a:cxn ang="0">
                <a:pos x="0" y="0"/>
              </a:cxn>
              <a:cxn ang="0">
                <a:pos x="2" y="6"/>
              </a:cxn>
              <a:cxn ang="0">
                <a:pos x="4" y="6"/>
              </a:cxn>
              <a:cxn ang="0">
                <a:pos x="6" y="0"/>
              </a:cxn>
            </a:cxnLst>
            <a:rect l="0" t="0" r="r" b="b"/>
            <a:pathLst>
              <a:path w="6" h="6">
                <a:moveTo>
                  <a:pt x="6" y="0"/>
                </a:moveTo>
                <a:lnTo>
                  <a:pt x="0" y="0"/>
                </a:lnTo>
                <a:lnTo>
                  <a:pt x="2" y="6"/>
                </a:lnTo>
                <a:lnTo>
                  <a:pt x="4" y="6"/>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9" name="Freeform 2925"/>
          <p:cNvSpPr>
            <a:spLocks/>
          </p:cNvSpPr>
          <p:nvPr/>
        </p:nvSpPr>
        <p:spPr bwMode="auto">
          <a:xfrm>
            <a:off x="4611118" y="3140899"/>
            <a:ext cx="10284" cy="7713"/>
          </a:xfrm>
          <a:custGeom>
            <a:avLst/>
            <a:gdLst/>
            <a:ahLst/>
            <a:cxnLst>
              <a:cxn ang="0">
                <a:pos x="0" y="0"/>
              </a:cxn>
              <a:cxn ang="0">
                <a:pos x="0" y="6"/>
              </a:cxn>
              <a:cxn ang="0">
                <a:pos x="8" y="6"/>
              </a:cxn>
              <a:cxn ang="0">
                <a:pos x="6" y="0"/>
              </a:cxn>
              <a:cxn ang="0">
                <a:pos x="0" y="0"/>
              </a:cxn>
            </a:cxnLst>
            <a:rect l="0" t="0" r="r" b="b"/>
            <a:pathLst>
              <a:path w="8" h="6">
                <a:moveTo>
                  <a:pt x="0" y="0"/>
                </a:moveTo>
                <a:lnTo>
                  <a:pt x="0" y="6"/>
                </a:lnTo>
                <a:lnTo>
                  <a:pt x="8" y="6"/>
                </a:lnTo>
                <a:lnTo>
                  <a:pt x="6"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0" name="Freeform 2926"/>
          <p:cNvSpPr>
            <a:spLocks/>
          </p:cNvSpPr>
          <p:nvPr/>
        </p:nvSpPr>
        <p:spPr bwMode="auto">
          <a:xfrm>
            <a:off x="6989285" y="3182035"/>
            <a:ext cx="5142" cy="5142"/>
          </a:xfrm>
          <a:custGeom>
            <a:avLst/>
            <a:gdLst/>
            <a:ahLst/>
            <a:cxnLst>
              <a:cxn ang="0">
                <a:pos x="4" y="4"/>
              </a:cxn>
              <a:cxn ang="0">
                <a:pos x="2" y="0"/>
              </a:cxn>
              <a:cxn ang="0">
                <a:pos x="0" y="0"/>
              </a:cxn>
              <a:cxn ang="0">
                <a:pos x="2" y="4"/>
              </a:cxn>
              <a:cxn ang="0">
                <a:pos x="4" y="4"/>
              </a:cxn>
            </a:cxnLst>
            <a:rect l="0" t="0" r="r" b="b"/>
            <a:pathLst>
              <a:path w="4" h="4">
                <a:moveTo>
                  <a:pt x="4" y="4"/>
                </a:moveTo>
                <a:lnTo>
                  <a:pt x="2" y="0"/>
                </a:lnTo>
                <a:lnTo>
                  <a:pt x="0" y="0"/>
                </a:lnTo>
                <a:lnTo>
                  <a:pt x="2" y="4"/>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1" name="Freeform 2927"/>
          <p:cNvSpPr>
            <a:spLocks/>
          </p:cNvSpPr>
          <p:nvPr/>
        </p:nvSpPr>
        <p:spPr bwMode="auto">
          <a:xfrm>
            <a:off x="4760235" y="3182035"/>
            <a:ext cx="2231620" cy="529624"/>
          </a:xfrm>
          <a:custGeom>
            <a:avLst/>
            <a:gdLst/>
            <a:ahLst/>
            <a:cxnLst>
              <a:cxn ang="0">
                <a:pos x="1024" y="202"/>
              </a:cxn>
              <a:cxn ang="0">
                <a:pos x="1022" y="206"/>
              </a:cxn>
              <a:cxn ang="0">
                <a:pos x="1014" y="210"/>
              </a:cxn>
              <a:cxn ang="0">
                <a:pos x="1018" y="204"/>
              </a:cxn>
              <a:cxn ang="0">
                <a:pos x="756" y="258"/>
              </a:cxn>
              <a:cxn ang="0">
                <a:pos x="476" y="304"/>
              </a:cxn>
              <a:cxn ang="0">
                <a:pos x="454" y="308"/>
              </a:cxn>
              <a:cxn ang="0">
                <a:pos x="454" y="402"/>
              </a:cxn>
              <a:cxn ang="0">
                <a:pos x="374" y="408"/>
              </a:cxn>
              <a:cxn ang="0">
                <a:pos x="390" y="360"/>
              </a:cxn>
              <a:cxn ang="0">
                <a:pos x="0" y="368"/>
              </a:cxn>
              <a:cxn ang="0">
                <a:pos x="0" y="372"/>
              </a:cxn>
              <a:cxn ang="0">
                <a:pos x="384" y="364"/>
              </a:cxn>
              <a:cxn ang="0">
                <a:pos x="366" y="412"/>
              </a:cxn>
              <a:cxn ang="0">
                <a:pos x="450" y="406"/>
              </a:cxn>
              <a:cxn ang="0">
                <a:pos x="450" y="404"/>
              </a:cxn>
              <a:cxn ang="0">
                <a:pos x="454" y="404"/>
              </a:cxn>
              <a:cxn ang="0">
                <a:pos x="454" y="406"/>
              </a:cxn>
              <a:cxn ang="0">
                <a:pos x="456" y="406"/>
              </a:cxn>
              <a:cxn ang="0">
                <a:pos x="456" y="310"/>
              </a:cxn>
              <a:cxn ang="0">
                <a:pos x="478" y="310"/>
              </a:cxn>
              <a:cxn ang="0">
                <a:pos x="756" y="264"/>
              </a:cxn>
              <a:cxn ang="0">
                <a:pos x="1186" y="176"/>
              </a:cxn>
              <a:cxn ang="0">
                <a:pos x="1186" y="176"/>
              </a:cxn>
              <a:cxn ang="0">
                <a:pos x="1188" y="174"/>
              </a:cxn>
              <a:cxn ang="0">
                <a:pos x="1192" y="172"/>
              </a:cxn>
              <a:cxn ang="0">
                <a:pos x="1190" y="174"/>
              </a:cxn>
              <a:cxn ang="0">
                <a:pos x="1736" y="4"/>
              </a:cxn>
              <a:cxn ang="0">
                <a:pos x="1734" y="0"/>
              </a:cxn>
              <a:cxn ang="0">
                <a:pos x="1188" y="172"/>
              </a:cxn>
              <a:cxn ang="0">
                <a:pos x="1024" y="202"/>
              </a:cxn>
            </a:cxnLst>
            <a:rect l="0" t="0" r="r" b="b"/>
            <a:pathLst>
              <a:path w="1736" h="412">
                <a:moveTo>
                  <a:pt x="1024" y="202"/>
                </a:moveTo>
                <a:lnTo>
                  <a:pt x="1022" y="206"/>
                </a:lnTo>
                <a:lnTo>
                  <a:pt x="1014" y="210"/>
                </a:lnTo>
                <a:lnTo>
                  <a:pt x="1018" y="204"/>
                </a:lnTo>
                <a:lnTo>
                  <a:pt x="756" y="258"/>
                </a:lnTo>
                <a:lnTo>
                  <a:pt x="476" y="304"/>
                </a:lnTo>
                <a:lnTo>
                  <a:pt x="454" y="308"/>
                </a:lnTo>
                <a:lnTo>
                  <a:pt x="454" y="402"/>
                </a:lnTo>
                <a:lnTo>
                  <a:pt x="374" y="408"/>
                </a:lnTo>
                <a:lnTo>
                  <a:pt x="390" y="360"/>
                </a:lnTo>
                <a:lnTo>
                  <a:pt x="0" y="368"/>
                </a:lnTo>
                <a:lnTo>
                  <a:pt x="0" y="372"/>
                </a:lnTo>
                <a:lnTo>
                  <a:pt x="384" y="364"/>
                </a:lnTo>
                <a:lnTo>
                  <a:pt x="366" y="412"/>
                </a:lnTo>
                <a:lnTo>
                  <a:pt x="450" y="406"/>
                </a:lnTo>
                <a:lnTo>
                  <a:pt x="450" y="404"/>
                </a:lnTo>
                <a:lnTo>
                  <a:pt x="454" y="404"/>
                </a:lnTo>
                <a:lnTo>
                  <a:pt x="454" y="406"/>
                </a:lnTo>
                <a:lnTo>
                  <a:pt x="456" y="406"/>
                </a:lnTo>
                <a:lnTo>
                  <a:pt x="456" y="310"/>
                </a:lnTo>
                <a:lnTo>
                  <a:pt x="478" y="310"/>
                </a:lnTo>
                <a:lnTo>
                  <a:pt x="756" y="264"/>
                </a:lnTo>
                <a:lnTo>
                  <a:pt x="1186" y="176"/>
                </a:lnTo>
                <a:lnTo>
                  <a:pt x="1186" y="176"/>
                </a:lnTo>
                <a:lnTo>
                  <a:pt x="1188" y="174"/>
                </a:lnTo>
                <a:lnTo>
                  <a:pt x="1192" y="172"/>
                </a:lnTo>
                <a:lnTo>
                  <a:pt x="1190" y="174"/>
                </a:lnTo>
                <a:lnTo>
                  <a:pt x="1736" y="4"/>
                </a:lnTo>
                <a:lnTo>
                  <a:pt x="1734" y="0"/>
                </a:lnTo>
                <a:lnTo>
                  <a:pt x="1188" y="172"/>
                </a:lnTo>
                <a:lnTo>
                  <a:pt x="1024"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2" name="Freeform 2928"/>
          <p:cNvSpPr>
            <a:spLocks/>
          </p:cNvSpPr>
          <p:nvPr/>
        </p:nvSpPr>
        <p:spPr bwMode="auto">
          <a:xfrm>
            <a:off x="6284833" y="3403140"/>
            <a:ext cx="7713" cy="5142"/>
          </a:xfrm>
          <a:custGeom>
            <a:avLst/>
            <a:gdLst/>
            <a:ahLst/>
            <a:cxnLst>
              <a:cxn ang="0">
                <a:pos x="6" y="0"/>
              </a:cxn>
              <a:cxn ang="0">
                <a:pos x="2" y="2"/>
              </a:cxn>
              <a:cxn ang="0">
                <a:pos x="0" y="4"/>
              </a:cxn>
              <a:cxn ang="0">
                <a:pos x="4" y="2"/>
              </a:cxn>
              <a:cxn ang="0">
                <a:pos x="6" y="0"/>
              </a:cxn>
            </a:cxnLst>
            <a:rect l="0" t="0" r="r" b="b"/>
            <a:pathLst>
              <a:path w="6" h="4">
                <a:moveTo>
                  <a:pt x="6" y="0"/>
                </a:moveTo>
                <a:lnTo>
                  <a:pt x="2" y="2"/>
                </a:lnTo>
                <a:lnTo>
                  <a:pt x="0" y="4"/>
                </a:lnTo>
                <a:lnTo>
                  <a:pt x="4" y="2"/>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3" name="Freeform 2929"/>
          <p:cNvSpPr>
            <a:spLocks/>
          </p:cNvSpPr>
          <p:nvPr/>
        </p:nvSpPr>
        <p:spPr bwMode="auto">
          <a:xfrm>
            <a:off x="6063728" y="3441705"/>
            <a:ext cx="12855" cy="10284"/>
          </a:xfrm>
          <a:custGeom>
            <a:avLst/>
            <a:gdLst/>
            <a:ahLst/>
            <a:cxnLst>
              <a:cxn ang="0">
                <a:pos x="4" y="2"/>
              </a:cxn>
              <a:cxn ang="0">
                <a:pos x="0" y="8"/>
              </a:cxn>
              <a:cxn ang="0">
                <a:pos x="8" y="4"/>
              </a:cxn>
              <a:cxn ang="0">
                <a:pos x="10" y="0"/>
              </a:cxn>
              <a:cxn ang="0">
                <a:pos x="10" y="0"/>
              </a:cxn>
              <a:cxn ang="0">
                <a:pos x="4" y="2"/>
              </a:cxn>
            </a:cxnLst>
            <a:rect l="0" t="0" r="r" b="b"/>
            <a:pathLst>
              <a:path w="10" h="8">
                <a:moveTo>
                  <a:pt x="4" y="2"/>
                </a:moveTo>
                <a:lnTo>
                  <a:pt x="0" y="8"/>
                </a:lnTo>
                <a:lnTo>
                  <a:pt x="8" y="4"/>
                </a:lnTo>
                <a:lnTo>
                  <a:pt x="10" y="0"/>
                </a:lnTo>
                <a:lnTo>
                  <a:pt x="10" y="0"/>
                </a:lnTo>
                <a:lnTo>
                  <a:pt x="4"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4" name="Rectangle 2930"/>
          <p:cNvSpPr>
            <a:spLocks noChangeArrowheads="1"/>
          </p:cNvSpPr>
          <p:nvPr/>
        </p:nvSpPr>
        <p:spPr bwMode="auto">
          <a:xfrm>
            <a:off x="4755094" y="3655098"/>
            <a:ext cx="5142"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5" name="Freeform 2931"/>
          <p:cNvSpPr>
            <a:spLocks/>
          </p:cNvSpPr>
          <p:nvPr/>
        </p:nvSpPr>
        <p:spPr bwMode="auto">
          <a:xfrm>
            <a:off x="6737328" y="3719372"/>
            <a:ext cx="5142" cy="7713"/>
          </a:xfrm>
          <a:custGeom>
            <a:avLst/>
            <a:gdLst/>
            <a:ahLst/>
            <a:cxnLst>
              <a:cxn ang="0">
                <a:pos x="2" y="6"/>
              </a:cxn>
              <a:cxn ang="0">
                <a:pos x="4" y="0"/>
              </a:cxn>
              <a:cxn ang="0">
                <a:pos x="2" y="0"/>
              </a:cxn>
              <a:cxn ang="0">
                <a:pos x="0" y="6"/>
              </a:cxn>
              <a:cxn ang="0">
                <a:pos x="2" y="6"/>
              </a:cxn>
            </a:cxnLst>
            <a:rect l="0" t="0" r="r" b="b"/>
            <a:pathLst>
              <a:path w="4" h="6">
                <a:moveTo>
                  <a:pt x="2" y="6"/>
                </a:moveTo>
                <a:lnTo>
                  <a:pt x="4" y="0"/>
                </a:lnTo>
                <a:lnTo>
                  <a:pt x="2" y="0"/>
                </a:lnTo>
                <a:lnTo>
                  <a:pt x="0" y="6"/>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6" name="Freeform 2932"/>
          <p:cNvSpPr>
            <a:spLocks/>
          </p:cNvSpPr>
          <p:nvPr/>
        </p:nvSpPr>
        <p:spPr bwMode="auto">
          <a:xfrm>
            <a:off x="5482684" y="4557515"/>
            <a:ext cx="7713" cy="5142"/>
          </a:xfrm>
          <a:custGeom>
            <a:avLst/>
            <a:gdLst/>
            <a:ahLst/>
            <a:cxnLst>
              <a:cxn ang="0">
                <a:pos x="0" y="4"/>
              </a:cxn>
              <a:cxn ang="0">
                <a:pos x="6" y="2"/>
              </a:cxn>
              <a:cxn ang="0">
                <a:pos x="4" y="0"/>
              </a:cxn>
              <a:cxn ang="0">
                <a:pos x="0" y="0"/>
              </a:cxn>
              <a:cxn ang="0">
                <a:pos x="0" y="4"/>
              </a:cxn>
            </a:cxnLst>
            <a:rect l="0" t="0" r="r" b="b"/>
            <a:pathLst>
              <a:path w="6" h="4">
                <a:moveTo>
                  <a:pt x="0" y="4"/>
                </a:moveTo>
                <a:lnTo>
                  <a:pt x="6" y="2"/>
                </a:lnTo>
                <a:lnTo>
                  <a:pt x="4" y="0"/>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7" name="Freeform 2933"/>
          <p:cNvSpPr>
            <a:spLocks/>
          </p:cNvSpPr>
          <p:nvPr/>
        </p:nvSpPr>
        <p:spPr bwMode="auto">
          <a:xfrm>
            <a:off x="4857933" y="3585681"/>
            <a:ext cx="1881966" cy="971835"/>
          </a:xfrm>
          <a:custGeom>
            <a:avLst/>
            <a:gdLst/>
            <a:ahLst/>
            <a:cxnLst>
              <a:cxn ang="0">
                <a:pos x="1250" y="34"/>
              </a:cxn>
              <a:cxn ang="0">
                <a:pos x="1218" y="0"/>
              </a:cxn>
              <a:cxn ang="0">
                <a:pos x="968" y="98"/>
              </a:cxn>
              <a:cxn ang="0">
                <a:pos x="906" y="108"/>
              </a:cxn>
              <a:cxn ang="0">
                <a:pos x="906" y="108"/>
              </a:cxn>
              <a:cxn ang="0">
                <a:pos x="900" y="112"/>
              </a:cxn>
              <a:cxn ang="0">
                <a:pos x="902" y="108"/>
              </a:cxn>
              <a:cxn ang="0">
                <a:pos x="554" y="166"/>
              </a:cxn>
              <a:cxn ang="0">
                <a:pos x="348" y="186"/>
              </a:cxn>
              <a:cxn ang="0">
                <a:pos x="378" y="92"/>
              </a:cxn>
              <a:cxn ang="0">
                <a:pos x="374" y="92"/>
              </a:cxn>
              <a:cxn ang="0">
                <a:pos x="270" y="410"/>
              </a:cxn>
              <a:cxn ang="0">
                <a:pos x="280" y="450"/>
              </a:cxn>
              <a:cxn ang="0">
                <a:pos x="0" y="470"/>
              </a:cxn>
              <a:cxn ang="0">
                <a:pos x="0" y="474"/>
              </a:cxn>
              <a:cxn ang="0">
                <a:pos x="280" y="454"/>
              </a:cxn>
              <a:cxn ang="0">
                <a:pos x="310" y="544"/>
              </a:cxn>
              <a:cxn ang="0">
                <a:pos x="276" y="694"/>
              </a:cxn>
              <a:cxn ang="0">
                <a:pos x="448" y="684"/>
              </a:cxn>
              <a:cxn ang="0">
                <a:pos x="486" y="756"/>
              </a:cxn>
              <a:cxn ang="0">
                <a:pos x="490" y="756"/>
              </a:cxn>
              <a:cxn ang="0">
                <a:pos x="452" y="678"/>
              </a:cxn>
              <a:cxn ang="0">
                <a:pos x="280" y="692"/>
              </a:cxn>
              <a:cxn ang="0">
                <a:pos x="312" y="542"/>
              </a:cxn>
              <a:cxn ang="0">
                <a:pos x="274" y="410"/>
              </a:cxn>
              <a:cxn ang="0">
                <a:pos x="348" y="192"/>
              </a:cxn>
              <a:cxn ang="0">
                <a:pos x="552" y="170"/>
              </a:cxn>
              <a:cxn ang="0">
                <a:pos x="780" y="134"/>
              </a:cxn>
              <a:cxn ang="0">
                <a:pos x="780" y="132"/>
              </a:cxn>
              <a:cxn ang="0">
                <a:pos x="786" y="130"/>
              </a:cxn>
              <a:cxn ang="0">
                <a:pos x="786" y="132"/>
              </a:cxn>
              <a:cxn ang="0">
                <a:pos x="968" y="102"/>
              </a:cxn>
              <a:cxn ang="0">
                <a:pos x="1218" y="6"/>
              </a:cxn>
              <a:cxn ang="0">
                <a:pos x="1248" y="38"/>
              </a:cxn>
              <a:cxn ang="0">
                <a:pos x="1330" y="22"/>
              </a:cxn>
              <a:cxn ang="0">
                <a:pos x="1462" y="110"/>
              </a:cxn>
              <a:cxn ang="0">
                <a:pos x="1464" y="104"/>
              </a:cxn>
              <a:cxn ang="0">
                <a:pos x="1330" y="16"/>
              </a:cxn>
              <a:cxn ang="0">
                <a:pos x="1250" y="34"/>
              </a:cxn>
            </a:cxnLst>
            <a:rect l="0" t="0" r="r" b="b"/>
            <a:pathLst>
              <a:path w="1464" h="756">
                <a:moveTo>
                  <a:pt x="1250" y="34"/>
                </a:moveTo>
                <a:lnTo>
                  <a:pt x="1218" y="0"/>
                </a:lnTo>
                <a:lnTo>
                  <a:pt x="968" y="98"/>
                </a:lnTo>
                <a:lnTo>
                  <a:pt x="906" y="108"/>
                </a:lnTo>
                <a:lnTo>
                  <a:pt x="906" y="108"/>
                </a:lnTo>
                <a:lnTo>
                  <a:pt x="900" y="112"/>
                </a:lnTo>
                <a:lnTo>
                  <a:pt x="902" y="108"/>
                </a:lnTo>
                <a:lnTo>
                  <a:pt x="554" y="166"/>
                </a:lnTo>
                <a:lnTo>
                  <a:pt x="348" y="186"/>
                </a:lnTo>
                <a:lnTo>
                  <a:pt x="378" y="92"/>
                </a:lnTo>
                <a:lnTo>
                  <a:pt x="374" y="92"/>
                </a:lnTo>
                <a:lnTo>
                  <a:pt x="270" y="410"/>
                </a:lnTo>
                <a:lnTo>
                  <a:pt x="280" y="450"/>
                </a:lnTo>
                <a:lnTo>
                  <a:pt x="0" y="470"/>
                </a:lnTo>
                <a:lnTo>
                  <a:pt x="0" y="474"/>
                </a:lnTo>
                <a:lnTo>
                  <a:pt x="280" y="454"/>
                </a:lnTo>
                <a:lnTo>
                  <a:pt x="310" y="544"/>
                </a:lnTo>
                <a:lnTo>
                  <a:pt x="276" y="694"/>
                </a:lnTo>
                <a:lnTo>
                  <a:pt x="448" y="684"/>
                </a:lnTo>
                <a:lnTo>
                  <a:pt x="486" y="756"/>
                </a:lnTo>
                <a:lnTo>
                  <a:pt x="490" y="756"/>
                </a:lnTo>
                <a:lnTo>
                  <a:pt x="452" y="678"/>
                </a:lnTo>
                <a:lnTo>
                  <a:pt x="280" y="692"/>
                </a:lnTo>
                <a:lnTo>
                  <a:pt x="312" y="542"/>
                </a:lnTo>
                <a:lnTo>
                  <a:pt x="274" y="410"/>
                </a:lnTo>
                <a:lnTo>
                  <a:pt x="348" y="192"/>
                </a:lnTo>
                <a:lnTo>
                  <a:pt x="552" y="170"/>
                </a:lnTo>
                <a:lnTo>
                  <a:pt x="780" y="134"/>
                </a:lnTo>
                <a:lnTo>
                  <a:pt x="780" y="132"/>
                </a:lnTo>
                <a:lnTo>
                  <a:pt x="786" y="130"/>
                </a:lnTo>
                <a:lnTo>
                  <a:pt x="786" y="132"/>
                </a:lnTo>
                <a:lnTo>
                  <a:pt x="968" y="102"/>
                </a:lnTo>
                <a:lnTo>
                  <a:pt x="1218" y="6"/>
                </a:lnTo>
                <a:lnTo>
                  <a:pt x="1248" y="38"/>
                </a:lnTo>
                <a:lnTo>
                  <a:pt x="1330" y="22"/>
                </a:lnTo>
                <a:lnTo>
                  <a:pt x="1462" y="110"/>
                </a:lnTo>
                <a:lnTo>
                  <a:pt x="1464" y="104"/>
                </a:lnTo>
                <a:lnTo>
                  <a:pt x="1330" y="16"/>
                </a:lnTo>
                <a:lnTo>
                  <a:pt x="1250" y="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8" name="Rectangle 2934"/>
          <p:cNvSpPr>
            <a:spLocks noChangeArrowheads="1"/>
          </p:cNvSpPr>
          <p:nvPr/>
        </p:nvSpPr>
        <p:spPr bwMode="auto">
          <a:xfrm>
            <a:off x="4847649" y="4195006"/>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9" name="Freeform 2935"/>
          <p:cNvSpPr>
            <a:spLocks/>
          </p:cNvSpPr>
          <p:nvPr/>
        </p:nvSpPr>
        <p:spPr bwMode="auto">
          <a:xfrm>
            <a:off x="6014879" y="3724514"/>
            <a:ext cx="7713" cy="5142"/>
          </a:xfrm>
          <a:custGeom>
            <a:avLst/>
            <a:gdLst/>
            <a:ahLst/>
            <a:cxnLst>
              <a:cxn ang="0">
                <a:pos x="0" y="4"/>
              </a:cxn>
              <a:cxn ang="0">
                <a:pos x="6" y="0"/>
              </a:cxn>
              <a:cxn ang="0">
                <a:pos x="6" y="0"/>
              </a:cxn>
              <a:cxn ang="0">
                <a:pos x="2" y="0"/>
              </a:cxn>
              <a:cxn ang="0">
                <a:pos x="0" y="4"/>
              </a:cxn>
            </a:cxnLst>
            <a:rect l="0" t="0" r="r" b="b"/>
            <a:pathLst>
              <a:path w="6" h="4">
                <a:moveTo>
                  <a:pt x="0" y="4"/>
                </a:moveTo>
                <a:lnTo>
                  <a:pt x="6" y="0"/>
                </a:lnTo>
                <a:lnTo>
                  <a:pt x="6" y="0"/>
                </a:lnTo>
                <a:lnTo>
                  <a:pt x="2"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0" name="Freeform 2936"/>
          <p:cNvSpPr>
            <a:spLocks/>
          </p:cNvSpPr>
          <p:nvPr/>
        </p:nvSpPr>
        <p:spPr bwMode="auto">
          <a:xfrm>
            <a:off x="4847649" y="4189864"/>
            <a:ext cx="10284" cy="5142"/>
          </a:xfrm>
          <a:custGeom>
            <a:avLst/>
            <a:gdLst/>
            <a:ahLst/>
            <a:cxnLst>
              <a:cxn ang="0">
                <a:pos x="0" y="4"/>
              </a:cxn>
              <a:cxn ang="0">
                <a:pos x="0" y="4"/>
              </a:cxn>
              <a:cxn ang="0">
                <a:pos x="8" y="4"/>
              </a:cxn>
              <a:cxn ang="0">
                <a:pos x="8" y="0"/>
              </a:cxn>
              <a:cxn ang="0">
                <a:pos x="0" y="0"/>
              </a:cxn>
              <a:cxn ang="0">
                <a:pos x="0" y="4"/>
              </a:cxn>
            </a:cxnLst>
            <a:rect l="0" t="0" r="r" b="b"/>
            <a:pathLst>
              <a:path w="8" h="4">
                <a:moveTo>
                  <a:pt x="0" y="4"/>
                </a:moveTo>
                <a:lnTo>
                  <a:pt x="0" y="4"/>
                </a:lnTo>
                <a:lnTo>
                  <a:pt x="8" y="4"/>
                </a:lnTo>
                <a:lnTo>
                  <a:pt x="8" y="0"/>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1" name="Rectangle 2937"/>
          <p:cNvSpPr>
            <a:spLocks noChangeArrowheads="1"/>
          </p:cNvSpPr>
          <p:nvPr/>
        </p:nvSpPr>
        <p:spPr bwMode="auto">
          <a:xfrm>
            <a:off x="5338709" y="3701375"/>
            <a:ext cx="5142"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2" name="Freeform 2938"/>
          <p:cNvSpPr>
            <a:spLocks/>
          </p:cNvSpPr>
          <p:nvPr/>
        </p:nvSpPr>
        <p:spPr bwMode="auto">
          <a:xfrm>
            <a:off x="5742354" y="4500954"/>
            <a:ext cx="7713" cy="5142"/>
          </a:xfrm>
          <a:custGeom>
            <a:avLst/>
            <a:gdLst/>
            <a:ahLst/>
            <a:cxnLst>
              <a:cxn ang="0">
                <a:pos x="0" y="4"/>
              </a:cxn>
              <a:cxn ang="0">
                <a:pos x="6" y="4"/>
              </a:cxn>
              <a:cxn ang="0">
                <a:pos x="4" y="0"/>
              </a:cxn>
              <a:cxn ang="0">
                <a:pos x="0" y="2"/>
              </a:cxn>
              <a:cxn ang="0">
                <a:pos x="0" y="4"/>
              </a:cxn>
            </a:cxnLst>
            <a:rect l="0" t="0" r="r" b="b"/>
            <a:pathLst>
              <a:path w="6" h="4">
                <a:moveTo>
                  <a:pt x="0" y="4"/>
                </a:moveTo>
                <a:lnTo>
                  <a:pt x="6" y="4"/>
                </a:lnTo>
                <a:lnTo>
                  <a:pt x="4" y="0"/>
                </a:lnTo>
                <a:lnTo>
                  <a:pt x="0" y="2"/>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3" name="Freeform 2939"/>
          <p:cNvSpPr>
            <a:spLocks/>
          </p:cNvSpPr>
          <p:nvPr/>
        </p:nvSpPr>
        <p:spPr bwMode="auto">
          <a:xfrm>
            <a:off x="5685792" y="3755366"/>
            <a:ext cx="858711" cy="748158"/>
          </a:xfrm>
          <a:custGeom>
            <a:avLst/>
            <a:gdLst/>
            <a:ahLst/>
            <a:cxnLst>
              <a:cxn ang="0">
                <a:pos x="278" y="474"/>
              </a:cxn>
              <a:cxn ang="0">
                <a:pos x="280" y="486"/>
              </a:cxn>
              <a:cxn ang="0">
                <a:pos x="302" y="516"/>
              </a:cxn>
              <a:cxn ang="0">
                <a:pos x="562" y="474"/>
              </a:cxn>
              <a:cxn ang="0">
                <a:pos x="604" y="488"/>
              </a:cxn>
              <a:cxn ang="0">
                <a:pos x="604" y="438"/>
              </a:cxn>
              <a:cxn ang="0">
                <a:pos x="668" y="438"/>
              </a:cxn>
              <a:cxn ang="0">
                <a:pos x="668" y="430"/>
              </a:cxn>
              <a:cxn ang="0">
                <a:pos x="598" y="432"/>
              </a:cxn>
              <a:cxn ang="0">
                <a:pos x="598" y="480"/>
              </a:cxn>
              <a:cxn ang="0">
                <a:pos x="564" y="468"/>
              </a:cxn>
              <a:cxn ang="0">
                <a:pos x="302" y="510"/>
              </a:cxn>
              <a:cxn ang="0">
                <a:pos x="284" y="486"/>
              </a:cxn>
              <a:cxn ang="0">
                <a:pos x="262" y="330"/>
              </a:cxn>
              <a:cxn ang="0">
                <a:pos x="142" y="0"/>
              </a:cxn>
              <a:cxn ang="0">
                <a:pos x="136" y="2"/>
              </a:cxn>
              <a:cxn ang="0">
                <a:pos x="260" y="332"/>
              </a:cxn>
              <a:cxn ang="0">
                <a:pos x="278" y="468"/>
              </a:cxn>
              <a:cxn ang="0">
                <a:pos x="0" y="492"/>
              </a:cxn>
              <a:cxn ang="0">
                <a:pos x="44" y="582"/>
              </a:cxn>
              <a:cxn ang="0">
                <a:pos x="48" y="580"/>
              </a:cxn>
              <a:cxn ang="0">
                <a:pos x="4" y="494"/>
              </a:cxn>
              <a:cxn ang="0">
                <a:pos x="278" y="474"/>
              </a:cxn>
            </a:cxnLst>
            <a:rect l="0" t="0" r="r" b="b"/>
            <a:pathLst>
              <a:path w="668" h="582">
                <a:moveTo>
                  <a:pt x="278" y="474"/>
                </a:moveTo>
                <a:lnTo>
                  <a:pt x="280" y="486"/>
                </a:lnTo>
                <a:lnTo>
                  <a:pt x="302" y="516"/>
                </a:lnTo>
                <a:lnTo>
                  <a:pt x="562" y="474"/>
                </a:lnTo>
                <a:lnTo>
                  <a:pt x="604" y="488"/>
                </a:lnTo>
                <a:lnTo>
                  <a:pt x="604" y="438"/>
                </a:lnTo>
                <a:lnTo>
                  <a:pt x="668" y="438"/>
                </a:lnTo>
                <a:lnTo>
                  <a:pt x="668" y="430"/>
                </a:lnTo>
                <a:lnTo>
                  <a:pt x="598" y="432"/>
                </a:lnTo>
                <a:lnTo>
                  <a:pt x="598" y="480"/>
                </a:lnTo>
                <a:lnTo>
                  <a:pt x="564" y="468"/>
                </a:lnTo>
                <a:lnTo>
                  <a:pt x="302" y="510"/>
                </a:lnTo>
                <a:lnTo>
                  <a:pt x="284" y="486"/>
                </a:lnTo>
                <a:lnTo>
                  <a:pt x="262" y="330"/>
                </a:lnTo>
                <a:lnTo>
                  <a:pt x="142" y="0"/>
                </a:lnTo>
                <a:lnTo>
                  <a:pt x="136" y="2"/>
                </a:lnTo>
                <a:lnTo>
                  <a:pt x="260" y="332"/>
                </a:lnTo>
                <a:lnTo>
                  <a:pt x="278" y="468"/>
                </a:lnTo>
                <a:lnTo>
                  <a:pt x="0" y="492"/>
                </a:lnTo>
                <a:lnTo>
                  <a:pt x="44" y="582"/>
                </a:lnTo>
                <a:lnTo>
                  <a:pt x="48" y="580"/>
                </a:lnTo>
                <a:lnTo>
                  <a:pt x="4" y="494"/>
                </a:lnTo>
                <a:lnTo>
                  <a:pt x="278" y="47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4" name="Freeform 2940"/>
          <p:cNvSpPr>
            <a:spLocks/>
          </p:cNvSpPr>
          <p:nvPr/>
        </p:nvSpPr>
        <p:spPr bwMode="auto">
          <a:xfrm>
            <a:off x="5860620" y="3752795"/>
            <a:ext cx="7713" cy="5142"/>
          </a:xfrm>
          <a:custGeom>
            <a:avLst/>
            <a:gdLst/>
            <a:ahLst/>
            <a:cxnLst>
              <a:cxn ang="0">
                <a:pos x="6" y="0"/>
              </a:cxn>
              <a:cxn ang="0">
                <a:pos x="0" y="2"/>
              </a:cxn>
              <a:cxn ang="0">
                <a:pos x="0" y="4"/>
              </a:cxn>
              <a:cxn ang="0">
                <a:pos x="6" y="2"/>
              </a:cxn>
              <a:cxn ang="0">
                <a:pos x="6" y="0"/>
              </a:cxn>
            </a:cxnLst>
            <a:rect l="0" t="0" r="r" b="b"/>
            <a:pathLst>
              <a:path w="6" h="4">
                <a:moveTo>
                  <a:pt x="6" y="0"/>
                </a:moveTo>
                <a:lnTo>
                  <a:pt x="0" y="2"/>
                </a:lnTo>
                <a:lnTo>
                  <a:pt x="0" y="4"/>
                </a:lnTo>
                <a:lnTo>
                  <a:pt x="6" y="2"/>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5" name="Freeform 2941"/>
          <p:cNvSpPr>
            <a:spLocks/>
          </p:cNvSpPr>
          <p:nvPr/>
        </p:nvSpPr>
        <p:spPr bwMode="auto">
          <a:xfrm>
            <a:off x="6570213" y="4079311"/>
            <a:ext cx="5142" cy="7713"/>
          </a:xfrm>
          <a:custGeom>
            <a:avLst/>
            <a:gdLst/>
            <a:ahLst/>
            <a:cxnLst>
              <a:cxn ang="0">
                <a:pos x="2" y="6"/>
              </a:cxn>
              <a:cxn ang="0">
                <a:pos x="4" y="2"/>
              </a:cxn>
              <a:cxn ang="0">
                <a:pos x="2" y="0"/>
              </a:cxn>
              <a:cxn ang="0">
                <a:pos x="0" y="2"/>
              </a:cxn>
              <a:cxn ang="0">
                <a:pos x="2" y="6"/>
              </a:cxn>
            </a:cxnLst>
            <a:rect l="0" t="0" r="r" b="b"/>
            <a:pathLst>
              <a:path w="4" h="6">
                <a:moveTo>
                  <a:pt x="2" y="6"/>
                </a:moveTo>
                <a:lnTo>
                  <a:pt x="4" y="2"/>
                </a:lnTo>
                <a:lnTo>
                  <a:pt x="2" y="0"/>
                </a:lnTo>
                <a:lnTo>
                  <a:pt x="0" y="2"/>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6" name="Freeform 2942"/>
          <p:cNvSpPr>
            <a:spLocks/>
          </p:cNvSpPr>
          <p:nvPr/>
        </p:nvSpPr>
        <p:spPr bwMode="auto">
          <a:xfrm>
            <a:off x="6166568" y="3680807"/>
            <a:ext cx="406217" cy="401075"/>
          </a:xfrm>
          <a:custGeom>
            <a:avLst/>
            <a:gdLst/>
            <a:ahLst/>
            <a:cxnLst>
              <a:cxn ang="0">
                <a:pos x="54" y="50"/>
              </a:cxn>
              <a:cxn ang="0">
                <a:pos x="6" y="54"/>
              </a:cxn>
              <a:cxn ang="0">
                <a:pos x="28" y="0"/>
              </a:cxn>
              <a:cxn ang="0">
                <a:pos x="22" y="2"/>
              </a:cxn>
              <a:cxn ang="0">
                <a:pos x="0" y="56"/>
              </a:cxn>
              <a:cxn ang="0">
                <a:pos x="52" y="54"/>
              </a:cxn>
              <a:cxn ang="0">
                <a:pos x="52" y="88"/>
              </a:cxn>
              <a:cxn ang="0">
                <a:pos x="314" y="312"/>
              </a:cxn>
              <a:cxn ang="0">
                <a:pos x="316" y="310"/>
              </a:cxn>
              <a:cxn ang="0">
                <a:pos x="54" y="86"/>
              </a:cxn>
              <a:cxn ang="0">
                <a:pos x="54" y="50"/>
              </a:cxn>
            </a:cxnLst>
            <a:rect l="0" t="0" r="r" b="b"/>
            <a:pathLst>
              <a:path w="316" h="312">
                <a:moveTo>
                  <a:pt x="54" y="50"/>
                </a:moveTo>
                <a:lnTo>
                  <a:pt x="6" y="54"/>
                </a:lnTo>
                <a:lnTo>
                  <a:pt x="28" y="0"/>
                </a:lnTo>
                <a:lnTo>
                  <a:pt x="22" y="2"/>
                </a:lnTo>
                <a:lnTo>
                  <a:pt x="0" y="56"/>
                </a:lnTo>
                <a:lnTo>
                  <a:pt x="52" y="54"/>
                </a:lnTo>
                <a:lnTo>
                  <a:pt x="52" y="88"/>
                </a:lnTo>
                <a:lnTo>
                  <a:pt x="314" y="312"/>
                </a:lnTo>
                <a:lnTo>
                  <a:pt x="316" y="310"/>
                </a:lnTo>
                <a:lnTo>
                  <a:pt x="54" y="86"/>
                </a:lnTo>
                <a:lnTo>
                  <a:pt x="54" y="5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7" name="Freeform 2943"/>
          <p:cNvSpPr>
            <a:spLocks/>
          </p:cNvSpPr>
          <p:nvPr/>
        </p:nvSpPr>
        <p:spPr bwMode="auto">
          <a:xfrm>
            <a:off x="5937749" y="2642127"/>
            <a:ext cx="15426" cy="5142"/>
          </a:xfrm>
          <a:custGeom>
            <a:avLst/>
            <a:gdLst/>
            <a:ahLst/>
            <a:cxnLst>
              <a:cxn ang="0">
                <a:pos x="12" y="2"/>
              </a:cxn>
              <a:cxn ang="0">
                <a:pos x="6" y="0"/>
              </a:cxn>
              <a:cxn ang="0">
                <a:pos x="0" y="2"/>
              </a:cxn>
              <a:cxn ang="0">
                <a:pos x="6" y="4"/>
              </a:cxn>
              <a:cxn ang="0">
                <a:pos x="12" y="2"/>
              </a:cxn>
            </a:cxnLst>
            <a:rect l="0" t="0" r="r" b="b"/>
            <a:pathLst>
              <a:path w="12" h="4">
                <a:moveTo>
                  <a:pt x="12" y="2"/>
                </a:moveTo>
                <a:lnTo>
                  <a:pt x="6" y="0"/>
                </a:lnTo>
                <a:lnTo>
                  <a:pt x="0" y="2"/>
                </a:lnTo>
                <a:lnTo>
                  <a:pt x="6" y="4"/>
                </a:lnTo>
                <a:lnTo>
                  <a:pt x="1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8" name="Freeform 2944"/>
          <p:cNvSpPr>
            <a:spLocks/>
          </p:cNvSpPr>
          <p:nvPr/>
        </p:nvSpPr>
        <p:spPr bwMode="auto">
          <a:xfrm>
            <a:off x="5508394" y="2703831"/>
            <a:ext cx="10284" cy="7713"/>
          </a:xfrm>
          <a:custGeom>
            <a:avLst/>
            <a:gdLst/>
            <a:ahLst/>
            <a:cxnLst>
              <a:cxn ang="0">
                <a:pos x="6" y="0"/>
              </a:cxn>
              <a:cxn ang="0">
                <a:pos x="0" y="6"/>
              </a:cxn>
              <a:cxn ang="0">
                <a:pos x="2" y="6"/>
              </a:cxn>
              <a:cxn ang="0">
                <a:pos x="8" y="0"/>
              </a:cxn>
              <a:cxn ang="0">
                <a:pos x="6" y="0"/>
              </a:cxn>
            </a:cxnLst>
            <a:rect l="0" t="0" r="r" b="b"/>
            <a:pathLst>
              <a:path w="8" h="6">
                <a:moveTo>
                  <a:pt x="6" y="0"/>
                </a:moveTo>
                <a:lnTo>
                  <a:pt x="0" y="6"/>
                </a:lnTo>
                <a:lnTo>
                  <a:pt x="2" y="6"/>
                </a:lnTo>
                <a:lnTo>
                  <a:pt x="8" y="0"/>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9" name="Freeform 2945"/>
          <p:cNvSpPr>
            <a:spLocks/>
          </p:cNvSpPr>
          <p:nvPr/>
        </p:nvSpPr>
        <p:spPr bwMode="auto">
          <a:xfrm>
            <a:off x="5510965" y="2644698"/>
            <a:ext cx="434498" cy="439639"/>
          </a:xfrm>
          <a:custGeom>
            <a:avLst/>
            <a:gdLst/>
            <a:ahLst/>
            <a:cxnLst>
              <a:cxn ang="0">
                <a:pos x="258" y="342"/>
              </a:cxn>
              <a:cxn ang="0">
                <a:pos x="258" y="340"/>
              </a:cxn>
              <a:cxn ang="0">
                <a:pos x="262" y="340"/>
              </a:cxn>
              <a:cxn ang="0">
                <a:pos x="196" y="46"/>
              </a:cxn>
              <a:cxn ang="0">
                <a:pos x="338" y="2"/>
              </a:cxn>
              <a:cxn ang="0">
                <a:pos x="332" y="0"/>
              </a:cxn>
              <a:cxn ang="0">
                <a:pos x="194" y="42"/>
              </a:cxn>
              <a:cxn ang="0">
                <a:pos x="6" y="46"/>
              </a:cxn>
              <a:cxn ang="0">
                <a:pos x="0" y="52"/>
              </a:cxn>
              <a:cxn ang="0">
                <a:pos x="190" y="46"/>
              </a:cxn>
              <a:cxn ang="0">
                <a:pos x="258" y="342"/>
              </a:cxn>
            </a:cxnLst>
            <a:rect l="0" t="0" r="r" b="b"/>
            <a:pathLst>
              <a:path w="338" h="342">
                <a:moveTo>
                  <a:pt x="258" y="342"/>
                </a:moveTo>
                <a:lnTo>
                  <a:pt x="258" y="340"/>
                </a:lnTo>
                <a:lnTo>
                  <a:pt x="262" y="340"/>
                </a:lnTo>
                <a:lnTo>
                  <a:pt x="196" y="46"/>
                </a:lnTo>
                <a:lnTo>
                  <a:pt x="338" y="2"/>
                </a:lnTo>
                <a:lnTo>
                  <a:pt x="332" y="0"/>
                </a:lnTo>
                <a:lnTo>
                  <a:pt x="194" y="42"/>
                </a:lnTo>
                <a:lnTo>
                  <a:pt x="6" y="46"/>
                </a:lnTo>
                <a:lnTo>
                  <a:pt x="0" y="52"/>
                </a:lnTo>
                <a:lnTo>
                  <a:pt x="190" y="46"/>
                </a:lnTo>
                <a:lnTo>
                  <a:pt x="258"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0" name="Freeform 2946"/>
          <p:cNvSpPr>
            <a:spLocks/>
          </p:cNvSpPr>
          <p:nvPr/>
        </p:nvSpPr>
        <p:spPr bwMode="auto">
          <a:xfrm>
            <a:off x="5495539" y="3086909"/>
            <a:ext cx="357368" cy="300806"/>
          </a:xfrm>
          <a:custGeom>
            <a:avLst/>
            <a:gdLst/>
            <a:ahLst/>
            <a:cxnLst>
              <a:cxn ang="0">
                <a:pos x="274" y="12"/>
              </a:cxn>
              <a:cxn ang="0">
                <a:pos x="236" y="52"/>
              </a:cxn>
              <a:cxn ang="0">
                <a:pos x="186" y="160"/>
              </a:cxn>
              <a:cxn ang="0">
                <a:pos x="158" y="146"/>
              </a:cxn>
              <a:cxn ang="0">
                <a:pos x="78" y="200"/>
              </a:cxn>
              <a:cxn ang="0">
                <a:pos x="54" y="186"/>
              </a:cxn>
              <a:cxn ang="0">
                <a:pos x="0" y="230"/>
              </a:cxn>
              <a:cxn ang="0">
                <a:pos x="0" y="234"/>
              </a:cxn>
              <a:cxn ang="0">
                <a:pos x="54" y="190"/>
              </a:cxn>
              <a:cxn ang="0">
                <a:pos x="78" y="206"/>
              </a:cxn>
              <a:cxn ang="0">
                <a:pos x="158" y="150"/>
              </a:cxn>
              <a:cxn ang="0">
                <a:pos x="188" y="164"/>
              </a:cxn>
              <a:cxn ang="0">
                <a:pos x="238" y="54"/>
              </a:cxn>
              <a:cxn ang="0">
                <a:pos x="278" y="14"/>
              </a:cxn>
              <a:cxn ang="0">
                <a:pos x="274" y="2"/>
              </a:cxn>
              <a:cxn ang="0">
                <a:pos x="270" y="0"/>
              </a:cxn>
              <a:cxn ang="0">
                <a:pos x="274" y="12"/>
              </a:cxn>
            </a:cxnLst>
            <a:rect l="0" t="0" r="r" b="b"/>
            <a:pathLst>
              <a:path w="278" h="234">
                <a:moveTo>
                  <a:pt x="274" y="12"/>
                </a:moveTo>
                <a:lnTo>
                  <a:pt x="236" y="52"/>
                </a:lnTo>
                <a:lnTo>
                  <a:pt x="186" y="160"/>
                </a:lnTo>
                <a:lnTo>
                  <a:pt x="158" y="146"/>
                </a:lnTo>
                <a:lnTo>
                  <a:pt x="78" y="200"/>
                </a:lnTo>
                <a:lnTo>
                  <a:pt x="54" y="186"/>
                </a:lnTo>
                <a:lnTo>
                  <a:pt x="0" y="230"/>
                </a:lnTo>
                <a:lnTo>
                  <a:pt x="0" y="234"/>
                </a:lnTo>
                <a:lnTo>
                  <a:pt x="54" y="190"/>
                </a:lnTo>
                <a:lnTo>
                  <a:pt x="78" y="206"/>
                </a:lnTo>
                <a:lnTo>
                  <a:pt x="158" y="150"/>
                </a:lnTo>
                <a:lnTo>
                  <a:pt x="188" y="164"/>
                </a:lnTo>
                <a:lnTo>
                  <a:pt x="238" y="54"/>
                </a:lnTo>
                <a:lnTo>
                  <a:pt x="278" y="14"/>
                </a:lnTo>
                <a:lnTo>
                  <a:pt x="274" y="2"/>
                </a:lnTo>
                <a:lnTo>
                  <a:pt x="270" y="0"/>
                </a:lnTo>
                <a:lnTo>
                  <a:pt x="274"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1" name="Freeform 2947"/>
          <p:cNvSpPr>
            <a:spLocks/>
          </p:cNvSpPr>
          <p:nvPr/>
        </p:nvSpPr>
        <p:spPr bwMode="auto">
          <a:xfrm>
            <a:off x="6644772" y="2827238"/>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2" name="Freeform 2948"/>
          <p:cNvSpPr>
            <a:spLocks/>
          </p:cNvSpPr>
          <p:nvPr/>
        </p:nvSpPr>
        <p:spPr bwMode="auto">
          <a:xfrm>
            <a:off x="5842623" y="3084338"/>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3" name="Freeform 2949"/>
          <p:cNvSpPr>
            <a:spLocks/>
          </p:cNvSpPr>
          <p:nvPr/>
        </p:nvSpPr>
        <p:spPr bwMode="auto">
          <a:xfrm>
            <a:off x="5847765" y="2536716"/>
            <a:ext cx="431927" cy="686455"/>
          </a:xfrm>
          <a:custGeom>
            <a:avLst/>
            <a:gdLst/>
            <a:ahLst/>
            <a:cxnLst>
              <a:cxn ang="0">
                <a:pos x="106" y="466"/>
              </a:cxn>
              <a:cxn ang="0">
                <a:pos x="196" y="454"/>
              </a:cxn>
              <a:cxn ang="0">
                <a:pos x="220" y="470"/>
              </a:cxn>
              <a:cxn ang="0">
                <a:pos x="234" y="512"/>
              </a:cxn>
              <a:cxn ang="0">
                <a:pos x="286" y="534"/>
              </a:cxn>
              <a:cxn ang="0">
                <a:pos x="288" y="532"/>
              </a:cxn>
              <a:cxn ang="0">
                <a:pos x="236" y="510"/>
              </a:cxn>
              <a:cxn ang="0">
                <a:pos x="226" y="474"/>
              </a:cxn>
              <a:cxn ang="0">
                <a:pos x="232" y="480"/>
              </a:cxn>
              <a:cxn ang="0">
                <a:pos x="290" y="348"/>
              </a:cxn>
              <a:cxn ang="0">
                <a:pos x="324" y="288"/>
              </a:cxn>
              <a:cxn ang="0">
                <a:pos x="334" y="210"/>
              </a:cxn>
              <a:cxn ang="0">
                <a:pos x="334" y="208"/>
              </a:cxn>
              <a:cxn ang="0">
                <a:pos x="334" y="208"/>
              </a:cxn>
              <a:cxn ang="0">
                <a:pos x="336" y="200"/>
              </a:cxn>
              <a:cxn ang="0">
                <a:pos x="262" y="0"/>
              </a:cxn>
              <a:cxn ang="0">
                <a:pos x="260" y="6"/>
              </a:cxn>
              <a:cxn ang="0">
                <a:pos x="330" y="202"/>
              </a:cxn>
              <a:cxn ang="0">
                <a:pos x="320" y="286"/>
              </a:cxn>
              <a:cxn ang="0">
                <a:pos x="288" y="346"/>
              </a:cxn>
              <a:cxn ang="0">
                <a:pos x="232" y="470"/>
              </a:cxn>
              <a:cxn ang="0">
                <a:pos x="198" y="450"/>
              </a:cxn>
              <a:cxn ang="0">
                <a:pos x="106" y="462"/>
              </a:cxn>
              <a:cxn ang="0">
                <a:pos x="0" y="424"/>
              </a:cxn>
              <a:cxn ang="0">
                <a:pos x="0" y="430"/>
              </a:cxn>
              <a:cxn ang="0">
                <a:pos x="106" y="466"/>
              </a:cxn>
            </a:cxnLst>
            <a:rect l="0" t="0" r="r" b="b"/>
            <a:pathLst>
              <a:path w="336" h="534">
                <a:moveTo>
                  <a:pt x="106" y="466"/>
                </a:moveTo>
                <a:lnTo>
                  <a:pt x="196" y="454"/>
                </a:lnTo>
                <a:lnTo>
                  <a:pt x="220" y="470"/>
                </a:lnTo>
                <a:lnTo>
                  <a:pt x="234" y="512"/>
                </a:lnTo>
                <a:lnTo>
                  <a:pt x="286" y="534"/>
                </a:lnTo>
                <a:lnTo>
                  <a:pt x="288" y="532"/>
                </a:lnTo>
                <a:lnTo>
                  <a:pt x="236" y="510"/>
                </a:lnTo>
                <a:lnTo>
                  <a:pt x="226" y="474"/>
                </a:lnTo>
                <a:lnTo>
                  <a:pt x="232" y="480"/>
                </a:lnTo>
                <a:lnTo>
                  <a:pt x="290" y="348"/>
                </a:lnTo>
                <a:lnTo>
                  <a:pt x="324" y="288"/>
                </a:lnTo>
                <a:lnTo>
                  <a:pt x="334" y="210"/>
                </a:lnTo>
                <a:lnTo>
                  <a:pt x="334" y="208"/>
                </a:lnTo>
                <a:lnTo>
                  <a:pt x="334" y="208"/>
                </a:lnTo>
                <a:lnTo>
                  <a:pt x="336" y="200"/>
                </a:lnTo>
                <a:lnTo>
                  <a:pt x="262" y="0"/>
                </a:lnTo>
                <a:lnTo>
                  <a:pt x="260" y="6"/>
                </a:lnTo>
                <a:lnTo>
                  <a:pt x="330" y="202"/>
                </a:lnTo>
                <a:lnTo>
                  <a:pt x="320" y="286"/>
                </a:lnTo>
                <a:lnTo>
                  <a:pt x="288" y="346"/>
                </a:lnTo>
                <a:lnTo>
                  <a:pt x="232" y="470"/>
                </a:lnTo>
                <a:lnTo>
                  <a:pt x="198" y="450"/>
                </a:lnTo>
                <a:lnTo>
                  <a:pt x="106" y="462"/>
                </a:lnTo>
                <a:lnTo>
                  <a:pt x="0" y="424"/>
                </a:lnTo>
                <a:lnTo>
                  <a:pt x="0" y="430"/>
                </a:lnTo>
                <a:lnTo>
                  <a:pt x="106" y="4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4" name="Freeform 2950"/>
          <p:cNvSpPr>
            <a:spLocks/>
          </p:cNvSpPr>
          <p:nvPr/>
        </p:nvSpPr>
        <p:spPr bwMode="auto">
          <a:xfrm>
            <a:off x="6220558" y="2832380"/>
            <a:ext cx="424214" cy="437068"/>
          </a:xfrm>
          <a:custGeom>
            <a:avLst/>
            <a:gdLst/>
            <a:ahLst/>
            <a:cxnLst>
              <a:cxn ang="0">
                <a:pos x="328" y="0"/>
              </a:cxn>
              <a:cxn ang="0">
                <a:pos x="312" y="22"/>
              </a:cxn>
              <a:cxn ang="0">
                <a:pos x="272" y="22"/>
              </a:cxn>
              <a:cxn ang="0">
                <a:pos x="230" y="84"/>
              </a:cxn>
              <a:cxn ang="0">
                <a:pos x="202" y="154"/>
              </a:cxn>
              <a:cxn ang="0">
                <a:pos x="172" y="130"/>
              </a:cxn>
              <a:cxn ang="0">
                <a:pos x="142" y="294"/>
              </a:cxn>
              <a:cxn ang="0">
                <a:pos x="72" y="336"/>
              </a:cxn>
              <a:cxn ang="0">
                <a:pos x="0" y="304"/>
              </a:cxn>
              <a:cxn ang="0">
                <a:pos x="0" y="304"/>
              </a:cxn>
              <a:cxn ang="0">
                <a:pos x="0" y="306"/>
              </a:cxn>
              <a:cxn ang="0">
                <a:pos x="72" y="340"/>
              </a:cxn>
              <a:cxn ang="0">
                <a:pos x="144" y="296"/>
              </a:cxn>
              <a:cxn ang="0">
                <a:pos x="174" y="132"/>
              </a:cxn>
              <a:cxn ang="0">
                <a:pos x="202" y="158"/>
              </a:cxn>
              <a:cxn ang="0">
                <a:pos x="232" y="84"/>
              </a:cxn>
              <a:cxn ang="0">
                <a:pos x="274" y="26"/>
              </a:cxn>
              <a:cxn ang="0">
                <a:pos x="312" y="26"/>
              </a:cxn>
              <a:cxn ang="0">
                <a:pos x="330" y="0"/>
              </a:cxn>
              <a:cxn ang="0">
                <a:pos x="330" y="0"/>
              </a:cxn>
              <a:cxn ang="0">
                <a:pos x="328" y="0"/>
              </a:cxn>
            </a:cxnLst>
            <a:rect l="0" t="0" r="r" b="b"/>
            <a:pathLst>
              <a:path w="330" h="340">
                <a:moveTo>
                  <a:pt x="328" y="0"/>
                </a:moveTo>
                <a:lnTo>
                  <a:pt x="312" y="22"/>
                </a:lnTo>
                <a:lnTo>
                  <a:pt x="272" y="22"/>
                </a:lnTo>
                <a:lnTo>
                  <a:pt x="230" y="84"/>
                </a:lnTo>
                <a:lnTo>
                  <a:pt x="202" y="154"/>
                </a:lnTo>
                <a:lnTo>
                  <a:pt x="172" y="130"/>
                </a:lnTo>
                <a:lnTo>
                  <a:pt x="142" y="294"/>
                </a:lnTo>
                <a:lnTo>
                  <a:pt x="72" y="336"/>
                </a:lnTo>
                <a:lnTo>
                  <a:pt x="0" y="304"/>
                </a:lnTo>
                <a:lnTo>
                  <a:pt x="0" y="304"/>
                </a:lnTo>
                <a:lnTo>
                  <a:pt x="0" y="306"/>
                </a:lnTo>
                <a:lnTo>
                  <a:pt x="72" y="340"/>
                </a:lnTo>
                <a:lnTo>
                  <a:pt x="144" y="296"/>
                </a:lnTo>
                <a:lnTo>
                  <a:pt x="174" y="132"/>
                </a:lnTo>
                <a:lnTo>
                  <a:pt x="202" y="158"/>
                </a:lnTo>
                <a:lnTo>
                  <a:pt x="232" y="84"/>
                </a:lnTo>
                <a:lnTo>
                  <a:pt x="274" y="26"/>
                </a:lnTo>
                <a:lnTo>
                  <a:pt x="312" y="26"/>
                </a:lnTo>
                <a:lnTo>
                  <a:pt x="330" y="0"/>
                </a:lnTo>
                <a:lnTo>
                  <a:pt x="330" y="0"/>
                </a:lnTo>
                <a:lnTo>
                  <a:pt x="3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5" name="Freeform 2951"/>
          <p:cNvSpPr>
            <a:spLocks/>
          </p:cNvSpPr>
          <p:nvPr/>
        </p:nvSpPr>
        <p:spPr bwMode="auto">
          <a:xfrm>
            <a:off x="6215416" y="3220600"/>
            <a:ext cx="5142" cy="5142"/>
          </a:xfrm>
          <a:custGeom>
            <a:avLst/>
            <a:gdLst/>
            <a:ahLst/>
            <a:cxnLst>
              <a:cxn ang="0">
                <a:pos x="4" y="2"/>
              </a:cxn>
              <a:cxn ang="0">
                <a:pos x="2" y="0"/>
              </a:cxn>
              <a:cxn ang="0">
                <a:pos x="0" y="2"/>
              </a:cxn>
              <a:cxn ang="0">
                <a:pos x="4" y="4"/>
              </a:cxn>
              <a:cxn ang="0">
                <a:pos x="4" y="2"/>
              </a:cxn>
              <a:cxn ang="0">
                <a:pos x="4" y="2"/>
              </a:cxn>
            </a:cxnLst>
            <a:rect l="0" t="0" r="r" b="b"/>
            <a:pathLst>
              <a:path w="4" h="4">
                <a:moveTo>
                  <a:pt x="4" y="2"/>
                </a:moveTo>
                <a:lnTo>
                  <a:pt x="2" y="0"/>
                </a:lnTo>
                <a:lnTo>
                  <a:pt x="0" y="2"/>
                </a:lnTo>
                <a:lnTo>
                  <a:pt x="4" y="4"/>
                </a:lnTo>
                <a:lnTo>
                  <a:pt x="4" y="2"/>
                </a:lnTo>
                <a:lnTo>
                  <a:pt x="4"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6" name="Freeform 2952"/>
          <p:cNvSpPr>
            <a:spLocks/>
          </p:cNvSpPr>
          <p:nvPr/>
        </p:nvSpPr>
        <p:spPr bwMode="auto">
          <a:xfrm>
            <a:off x="5842623" y="3081767"/>
            <a:ext cx="5142" cy="7713"/>
          </a:xfrm>
          <a:custGeom>
            <a:avLst/>
            <a:gdLst/>
            <a:ahLst/>
            <a:cxnLst>
              <a:cxn ang="0">
                <a:pos x="0" y="2"/>
              </a:cxn>
              <a:cxn ang="0">
                <a:pos x="0" y="4"/>
              </a:cxn>
              <a:cxn ang="0">
                <a:pos x="4" y="6"/>
              </a:cxn>
              <a:cxn ang="0">
                <a:pos x="4" y="0"/>
              </a:cxn>
              <a:cxn ang="0">
                <a:pos x="0" y="0"/>
              </a:cxn>
              <a:cxn ang="0">
                <a:pos x="0" y="2"/>
              </a:cxn>
            </a:cxnLst>
            <a:rect l="0" t="0" r="r" b="b"/>
            <a:pathLst>
              <a:path w="4" h="6">
                <a:moveTo>
                  <a:pt x="0" y="2"/>
                </a:moveTo>
                <a:lnTo>
                  <a:pt x="0" y="4"/>
                </a:lnTo>
                <a:lnTo>
                  <a:pt x="4" y="6"/>
                </a:lnTo>
                <a:lnTo>
                  <a:pt x="4" y="0"/>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7" name="Freeform 2953"/>
          <p:cNvSpPr>
            <a:spLocks/>
          </p:cNvSpPr>
          <p:nvPr/>
        </p:nvSpPr>
        <p:spPr bwMode="auto">
          <a:xfrm>
            <a:off x="6973859" y="2948075"/>
            <a:ext cx="5142" cy="7713"/>
          </a:xfrm>
          <a:custGeom>
            <a:avLst/>
            <a:gdLst/>
            <a:ahLst/>
            <a:cxnLst>
              <a:cxn ang="0">
                <a:pos x="4" y="6"/>
              </a:cxn>
              <a:cxn ang="0">
                <a:pos x="4" y="0"/>
              </a:cxn>
              <a:cxn ang="0">
                <a:pos x="2" y="2"/>
              </a:cxn>
              <a:cxn ang="0">
                <a:pos x="0" y="6"/>
              </a:cxn>
              <a:cxn ang="0">
                <a:pos x="4" y="6"/>
              </a:cxn>
            </a:cxnLst>
            <a:rect l="0" t="0" r="r" b="b"/>
            <a:pathLst>
              <a:path w="4" h="6">
                <a:moveTo>
                  <a:pt x="4" y="6"/>
                </a:moveTo>
                <a:lnTo>
                  <a:pt x="4" y="0"/>
                </a:lnTo>
                <a:lnTo>
                  <a:pt x="2" y="2"/>
                </a:lnTo>
                <a:lnTo>
                  <a:pt x="0" y="6"/>
                </a:lnTo>
                <a:lnTo>
                  <a:pt x="4"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8" name="Freeform 2954"/>
          <p:cNvSpPr>
            <a:spLocks/>
          </p:cNvSpPr>
          <p:nvPr/>
        </p:nvSpPr>
        <p:spPr bwMode="auto">
          <a:xfrm>
            <a:off x="6644772" y="2829809"/>
            <a:ext cx="331658" cy="151688"/>
          </a:xfrm>
          <a:custGeom>
            <a:avLst/>
            <a:gdLst/>
            <a:ahLst/>
            <a:cxnLst>
              <a:cxn ang="0">
                <a:pos x="54" y="106"/>
              </a:cxn>
              <a:cxn ang="0">
                <a:pos x="64" y="26"/>
              </a:cxn>
              <a:cxn ang="0">
                <a:pos x="2" y="0"/>
              </a:cxn>
              <a:cxn ang="0">
                <a:pos x="2" y="0"/>
              </a:cxn>
              <a:cxn ang="0">
                <a:pos x="2" y="2"/>
              </a:cxn>
              <a:cxn ang="0">
                <a:pos x="0" y="2"/>
              </a:cxn>
              <a:cxn ang="0">
                <a:pos x="60" y="28"/>
              </a:cxn>
              <a:cxn ang="0">
                <a:pos x="50" y="108"/>
              </a:cxn>
              <a:cxn ang="0">
                <a:pos x="172" y="118"/>
              </a:cxn>
              <a:cxn ang="0">
                <a:pos x="256" y="98"/>
              </a:cxn>
              <a:cxn ang="0">
                <a:pos x="258" y="94"/>
              </a:cxn>
              <a:cxn ang="0">
                <a:pos x="176" y="116"/>
              </a:cxn>
              <a:cxn ang="0">
                <a:pos x="54" y="106"/>
              </a:cxn>
            </a:cxnLst>
            <a:rect l="0" t="0" r="r" b="b"/>
            <a:pathLst>
              <a:path w="258" h="118">
                <a:moveTo>
                  <a:pt x="54" y="106"/>
                </a:moveTo>
                <a:lnTo>
                  <a:pt x="64" y="26"/>
                </a:lnTo>
                <a:lnTo>
                  <a:pt x="2" y="0"/>
                </a:lnTo>
                <a:lnTo>
                  <a:pt x="2" y="0"/>
                </a:lnTo>
                <a:lnTo>
                  <a:pt x="2" y="2"/>
                </a:lnTo>
                <a:lnTo>
                  <a:pt x="0" y="2"/>
                </a:lnTo>
                <a:lnTo>
                  <a:pt x="60" y="28"/>
                </a:lnTo>
                <a:lnTo>
                  <a:pt x="50" y="108"/>
                </a:lnTo>
                <a:lnTo>
                  <a:pt x="172" y="118"/>
                </a:lnTo>
                <a:lnTo>
                  <a:pt x="256" y="98"/>
                </a:lnTo>
                <a:lnTo>
                  <a:pt x="258" y="94"/>
                </a:lnTo>
                <a:lnTo>
                  <a:pt x="176" y="116"/>
                </a:lnTo>
                <a:lnTo>
                  <a:pt x="54" y="10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9" name="Freeform 2955"/>
          <p:cNvSpPr>
            <a:spLocks/>
          </p:cNvSpPr>
          <p:nvPr/>
        </p:nvSpPr>
        <p:spPr bwMode="auto">
          <a:xfrm>
            <a:off x="6277120" y="2798958"/>
            <a:ext cx="367652" cy="92556"/>
          </a:xfrm>
          <a:custGeom>
            <a:avLst/>
            <a:gdLst/>
            <a:ahLst/>
            <a:cxnLst>
              <a:cxn ang="0">
                <a:pos x="18" y="56"/>
              </a:cxn>
              <a:cxn ang="0">
                <a:pos x="106" y="26"/>
              </a:cxn>
              <a:cxn ang="0">
                <a:pos x="132" y="72"/>
              </a:cxn>
              <a:cxn ang="0">
                <a:pos x="238" y="16"/>
              </a:cxn>
              <a:cxn ang="0">
                <a:pos x="284" y="26"/>
              </a:cxn>
              <a:cxn ang="0">
                <a:pos x="286" y="24"/>
              </a:cxn>
              <a:cxn ang="0">
                <a:pos x="234" y="12"/>
              </a:cxn>
              <a:cxn ang="0">
                <a:pos x="132" y="68"/>
              </a:cxn>
              <a:cxn ang="0">
                <a:pos x="108" y="26"/>
              </a:cxn>
              <a:cxn ang="0">
                <a:pos x="108" y="26"/>
              </a:cxn>
              <a:cxn ang="0">
                <a:pos x="106" y="24"/>
              </a:cxn>
              <a:cxn ang="0">
                <a:pos x="20" y="50"/>
              </a:cxn>
              <a:cxn ang="0">
                <a:pos x="2" y="0"/>
              </a:cxn>
              <a:cxn ang="0">
                <a:pos x="0" y="4"/>
              </a:cxn>
              <a:cxn ang="0">
                <a:pos x="0" y="6"/>
              </a:cxn>
              <a:cxn ang="0">
                <a:pos x="18" y="56"/>
              </a:cxn>
            </a:cxnLst>
            <a:rect l="0" t="0" r="r" b="b"/>
            <a:pathLst>
              <a:path w="286" h="72">
                <a:moveTo>
                  <a:pt x="18" y="56"/>
                </a:moveTo>
                <a:lnTo>
                  <a:pt x="106" y="26"/>
                </a:lnTo>
                <a:lnTo>
                  <a:pt x="132" y="72"/>
                </a:lnTo>
                <a:lnTo>
                  <a:pt x="238" y="16"/>
                </a:lnTo>
                <a:lnTo>
                  <a:pt x="284" y="26"/>
                </a:lnTo>
                <a:lnTo>
                  <a:pt x="286" y="24"/>
                </a:lnTo>
                <a:lnTo>
                  <a:pt x="234" y="12"/>
                </a:lnTo>
                <a:lnTo>
                  <a:pt x="132" y="68"/>
                </a:lnTo>
                <a:lnTo>
                  <a:pt x="108" y="26"/>
                </a:lnTo>
                <a:lnTo>
                  <a:pt x="108" y="26"/>
                </a:lnTo>
                <a:lnTo>
                  <a:pt x="106" y="24"/>
                </a:lnTo>
                <a:lnTo>
                  <a:pt x="20" y="50"/>
                </a:lnTo>
                <a:lnTo>
                  <a:pt x="2" y="0"/>
                </a:lnTo>
                <a:lnTo>
                  <a:pt x="0" y="4"/>
                </a:lnTo>
                <a:lnTo>
                  <a:pt x="0" y="6"/>
                </a:lnTo>
                <a:lnTo>
                  <a:pt x="18" y="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0" name="Freeform 2956"/>
          <p:cNvSpPr>
            <a:spLocks/>
          </p:cNvSpPr>
          <p:nvPr/>
        </p:nvSpPr>
        <p:spPr bwMode="auto">
          <a:xfrm>
            <a:off x="6642201" y="2829809"/>
            <a:ext cx="5142" cy="2571"/>
          </a:xfrm>
          <a:custGeom>
            <a:avLst/>
            <a:gdLst/>
            <a:ahLst/>
            <a:cxnLst>
              <a:cxn ang="0">
                <a:pos x="2" y="2"/>
              </a:cxn>
              <a:cxn ang="0">
                <a:pos x="2" y="2"/>
              </a:cxn>
              <a:cxn ang="0">
                <a:pos x="4" y="2"/>
              </a:cxn>
              <a:cxn ang="0">
                <a:pos x="4" y="0"/>
              </a:cxn>
              <a:cxn ang="0">
                <a:pos x="2" y="0"/>
              </a:cxn>
              <a:cxn ang="0">
                <a:pos x="0" y="2"/>
              </a:cxn>
              <a:cxn ang="0">
                <a:pos x="2" y="2"/>
              </a:cxn>
            </a:cxnLst>
            <a:rect l="0" t="0" r="r" b="b"/>
            <a:pathLst>
              <a:path w="4" h="2">
                <a:moveTo>
                  <a:pt x="2" y="2"/>
                </a:moveTo>
                <a:lnTo>
                  <a:pt x="2" y="2"/>
                </a:lnTo>
                <a:lnTo>
                  <a:pt x="4" y="2"/>
                </a:lnTo>
                <a:lnTo>
                  <a:pt x="4" y="0"/>
                </a:lnTo>
                <a:lnTo>
                  <a:pt x="2" y="0"/>
                </a:lnTo>
                <a:lnTo>
                  <a:pt x="0"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1" name="Rectangle 2957"/>
          <p:cNvSpPr>
            <a:spLocks noChangeArrowheads="1"/>
          </p:cNvSpPr>
          <p:nvPr/>
        </p:nvSpPr>
        <p:spPr bwMode="auto">
          <a:xfrm>
            <a:off x="6277120" y="2804099"/>
            <a:ext cx="1286"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2" name="Freeform 2958"/>
          <p:cNvSpPr>
            <a:spLocks/>
          </p:cNvSpPr>
          <p:nvPr/>
        </p:nvSpPr>
        <p:spPr bwMode="auto">
          <a:xfrm>
            <a:off x="6269407" y="2346463"/>
            <a:ext cx="629893" cy="347084"/>
          </a:xfrm>
          <a:custGeom>
            <a:avLst/>
            <a:gdLst/>
            <a:ahLst/>
            <a:cxnLst>
              <a:cxn ang="0">
                <a:pos x="462" y="258"/>
              </a:cxn>
              <a:cxn ang="0">
                <a:pos x="490" y="190"/>
              </a:cxn>
              <a:cxn ang="0">
                <a:pos x="452" y="138"/>
              </a:cxn>
              <a:cxn ang="0">
                <a:pos x="462" y="68"/>
              </a:cxn>
              <a:cxn ang="0">
                <a:pos x="382" y="0"/>
              </a:cxn>
              <a:cxn ang="0">
                <a:pos x="18" y="120"/>
              </a:cxn>
              <a:cxn ang="0">
                <a:pos x="2" y="74"/>
              </a:cxn>
              <a:cxn ang="0">
                <a:pos x="0" y="76"/>
              </a:cxn>
              <a:cxn ang="0">
                <a:pos x="16" y="124"/>
              </a:cxn>
              <a:cxn ang="0">
                <a:pos x="382" y="4"/>
              </a:cxn>
              <a:cxn ang="0">
                <a:pos x="458" y="70"/>
              </a:cxn>
              <a:cxn ang="0">
                <a:pos x="448" y="138"/>
              </a:cxn>
              <a:cxn ang="0">
                <a:pos x="488" y="190"/>
              </a:cxn>
              <a:cxn ang="0">
                <a:pos x="458" y="256"/>
              </a:cxn>
              <a:cxn ang="0">
                <a:pos x="428" y="266"/>
              </a:cxn>
              <a:cxn ang="0">
                <a:pos x="430" y="270"/>
              </a:cxn>
              <a:cxn ang="0">
                <a:pos x="462" y="258"/>
              </a:cxn>
            </a:cxnLst>
            <a:rect l="0" t="0" r="r" b="b"/>
            <a:pathLst>
              <a:path w="490" h="270">
                <a:moveTo>
                  <a:pt x="462" y="258"/>
                </a:moveTo>
                <a:lnTo>
                  <a:pt x="490" y="190"/>
                </a:lnTo>
                <a:lnTo>
                  <a:pt x="452" y="138"/>
                </a:lnTo>
                <a:lnTo>
                  <a:pt x="462" y="68"/>
                </a:lnTo>
                <a:lnTo>
                  <a:pt x="382" y="0"/>
                </a:lnTo>
                <a:lnTo>
                  <a:pt x="18" y="120"/>
                </a:lnTo>
                <a:lnTo>
                  <a:pt x="2" y="74"/>
                </a:lnTo>
                <a:lnTo>
                  <a:pt x="0" y="76"/>
                </a:lnTo>
                <a:lnTo>
                  <a:pt x="16" y="124"/>
                </a:lnTo>
                <a:lnTo>
                  <a:pt x="382" y="4"/>
                </a:lnTo>
                <a:lnTo>
                  <a:pt x="458" y="70"/>
                </a:lnTo>
                <a:lnTo>
                  <a:pt x="448" y="138"/>
                </a:lnTo>
                <a:lnTo>
                  <a:pt x="488" y="190"/>
                </a:lnTo>
                <a:lnTo>
                  <a:pt x="458" y="256"/>
                </a:lnTo>
                <a:lnTo>
                  <a:pt x="428" y="266"/>
                </a:lnTo>
                <a:lnTo>
                  <a:pt x="430" y="270"/>
                </a:lnTo>
                <a:lnTo>
                  <a:pt x="462" y="25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3" name="Freeform 2959"/>
          <p:cNvSpPr>
            <a:spLocks/>
          </p:cNvSpPr>
          <p:nvPr/>
        </p:nvSpPr>
        <p:spPr bwMode="auto">
          <a:xfrm>
            <a:off x="6410812" y="2688405"/>
            <a:ext cx="411359" cy="143975"/>
          </a:xfrm>
          <a:custGeom>
            <a:avLst/>
            <a:gdLst/>
            <a:ahLst/>
            <a:cxnLst>
              <a:cxn ang="0">
                <a:pos x="4" y="112"/>
              </a:cxn>
              <a:cxn ang="0">
                <a:pos x="320" y="4"/>
              </a:cxn>
              <a:cxn ang="0">
                <a:pos x="318" y="0"/>
              </a:cxn>
              <a:cxn ang="0">
                <a:pos x="0" y="110"/>
              </a:cxn>
              <a:cxn ang="0">
                <a:pos x="2" y="110"/>
              </a:cxn>
              <a:cxn ang="0">
                <a:pos x="2" y="110"/>
              </a:cxn>
              <a:cxn ang="0">
                <a:pos x="4" y="112"/>
              </a:cxn>
            </a:cxnLst>
            <a:rect l="0" t="0" r="r" b="b"/>
            <a:pathLst>
              <a:path w="320" h="112">
                <a:moveTo>
                  <a:pt x="4" y="112"/>
                </a:moveTo>
                <a:lnTo>
                  <a:pt x="320" y="4"/>
                </a:lnTo>
                <a:lnTo>
                  <a:pt x="318" y="0"/>
                </a:lnTo>
                <a:lnTo>
                  <a:pt x="0" y="110"/>
                </a:lnTo>
                <a:lnTo>
                  <a:pt x="2" y="110"/>
                </a:lnTo>
                <a:lnTo>
                  <a:pt x="2" y="110"/>
                </a:lnTo>
                <a:lnTo>
                  <a:pt x="4" y="1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4" name="Freeform 2960"/>
          <p:cNvSpPr>
            <a:spLocks/>
          </p:cNvSpPr>
          <p:nvPr/>
        </p:nvSpPr>
        <p:spPr bwMode="auto">
          <a:xfrm>
            <a:off x="6413383" y="2829809"/>
            <a:ext cx="2571" cy="2571"/>
          </a:xfrm>
          <a:custGeom>
            <a:avLst/>
            <a:gdLst/>
            <a:ahLst/>
            <a:cxnLst>
              <a:cxn ang="0">
                <a:pos x="2" y="2"/>
              </a:cxn>
              <a:cxn ang="0">
                <a:pos x="0" y="0"/>
              </a:cxn>
              <a:cxn ang="0">
                <a:pos x="0" y="0"/>
              </a:cxn>
              <a:cxn ang="0">
                <a:pos x="2" y="2"/>
              </a:cxn>
              <a:cxn ang="0">
                <a:pos x="2" y="2"/>
              </a:cxn>
            </a:cxnLst>
            <a:rect l="0" t="0" r="r" b="b"/>
            <a:pathLst>
              <a:path w="2" h="2">
                <a:moveTo>
                  <a:pt x="2" y="2"/>
                </a:moveTo>
                <a:lnTo>
                  <a:pt x="0" y="0"/>
                </a:lnTo>
                <a:lnTo>
                  <a:pt x="0" y="0"/>
                </a:lnTo>
                <a:lnTo>
                  <a:pt x="2"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5" name="Rectangle 2961"/>
          <p:cNvSpPr>
            <a:spLocks noChangeArrowheads="1"/>
          </p:cNvSpPr>
          <p:nvPr/>
        </p:nvSpPr>
        <p:spPr bwMode="auto">
          <a:xfrm>
            <a:off x="6984143" y="2863232"/>
            <a:ext cx="2571"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6" name="Rectangle 2962"/>
          <p:cNvSpPr>
            <a:spLocks noChangeArrowheads="1"/>
          </p:cNvSpPr>
          <p:nvPr/>
        </p:nvSpPr>
        <p:spPr bwMode="auto">
          <a:xfrm>
            <a:off x="6819599" y="2688405"/>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7" name="Freeform 2963"/>
          <p:cNvSpPr>
            <a:spLocks/>
          </p:cNvSpPr>
          <p:nvPr/>
        </p:nvSpPr>
        <p:spPr bwMode="auto">
          <a:xfrm>
            <a:off x="6822170" y="2693547"/>
            <a:ext cx="161972" cy="208250"/>
          </a:xfrm>
          <a:custGeom>
            <a:avLst/>
            <a:gdLst/>
            <a:ahLst/>
            <a:cxnLst>
              <a:cxn ang="0">
                <a:pos x="0" y="0"/>
              </a:cxn>
              <a:cxn ang="0">
                <a:pos x="0" y="0"/>
              </a:cxn>
              <a:cxn ang="0">
                <a:pos x="58" y="162"/>
              </a:cxn>
              <a:cxn ang="0">
                <a:pos x="126" y="134"/>
              </a:cxn>
              <a:cxn ang="0">
                <a:pos x="126" y="132"/>
              </a:cxn>
              <a:cxn ang="0">
                <a:pos x="62" y="158"/>
              </a:cxn>
              <a:cxn ang="0">
                <a:pos x="0" y="0"/>
              </a:cxn>
            </a:cxnLst>
            <a:rect l="0" t="0" r="r" b="b"/>
            <a:pathLst>
              <a:path w="126" h="162">
                <a:moveTo>
                  <a:pt x="0" y="0"/>
                </a:moveTo>
                <a:lnTo>
                  <a:pt x="0" y="0"/>
                </a:lnTo>
                <a:lnTo>
                  <a:pt x="58" y="162"/>
                </a:lnTo>
                <a:lnTo>
                  <a:pt x="126" y="134"/>
                </a:lnTo>
                <a:lnTo>
                  <a:pt x="126" y="132"/>
                </a:lnTo>
                <a:lnTo>
                  <a:pt x="62" y="15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8" name="Freeform 2964"/>
          <p:cNvSpPr>
            <a:spLocks/>
          </p:cNvSpPr>
          <p:nvPr/>
        </p:nvSpPr>
        <p:spPr bwMode="auto">
          <a:xfrm>
            <a:off x="6819599" y="2688405"/>
            <a:ext cx="2571" cy="5142"/>
          </a:xfrm>
          <a:custGeom>
            <a:avLst/>
            <a:gdLst/>
            <a:ahLst/>
            <a:cxnLst>
              <a:cxn ang="0">
                <a:pos x="2" y="4"/>
              </a:cxn>
              <a:cxn ang="0">
                <a:pos x="0" y="0"/>
              </a:cxn>
              <a:cxn ang="0">
                <a:pos x="0" y="0"/>
              </a:cxn>
              <a:cxn ang="0">
                <a:pos x="2" y="4"/>
              </a:cxn>
              <a:cxn ang="0">
                <a:pos x="2" y="4"/>
              </a:cxn>
            </a:cxnLst>
            <a:rect l="0" t="0" r="r" b="b"/>
            <a:pathLst>
              <a:path w="2" h="4">
                <a:moveTo>
                  <a:pt x="2" y="4"/>
                </a:moveTo>
                <a:lnTo>
                  <a:pt x="0" y="0"/>
                </a:lnTo>
                <a:lnTo>
                  <a:pt x="0" y="0"/>
                </a:lnTo>
                <a:lnTo>
                  <a:pt x="2" y="4"/>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9" name="Freeform 2965"/>
          <p:cNvSpPr>
            <a:spLocks/>
          </p:cNvSpPr>
          <p:nvPr/>
        </p:nvSpPr>
        <p:spPr bwMode="auto">
          <a:xfrm>
            <a:off x="7251526" y="2223056"/>
            <a:ext cx="2571" cy="5142"/>
          </a:xfrm>
          <a:custGeom>
            <a:avLst/>
            <a:gdLst/>
            <a:ahLst/>
            <a:cxnLst>
              <a:cxn ang="0">
                <a:pos x="2" y="4"/>
              </a:cxn>
              <a:cxn ang="0">
                <a:pos x="2" y="2"/>
              </a:cxn>
              <a:cxn ang="0">
                <a:pos x="0" y="0"/>
              </a:cxn>
              <a:cxn ang="0">
                <a:pos x="0" y="0"/>
              </a:cxn>
              <a:cxn ang="0">
                <a:pos x="2" y="4"/>
              </a:cxn>
            </a:cxnLst>
            <a:rect l="0" t="0" r="r" b="b"/>
            <a:pathLst>
              <a:path w="2" h="4">
                <a:moveTo>
                  <a:pt x="2" y="4"/>
                </a:moveTo>
                <a:lnTo>
                  <a:pt x="2" y="2"/>
                </a:lnTo>
                <a:lnTo>
                  <a:pt x="0" y="0"/>
                </a:lnTo>
                <a:lnTo>
                  <a:pt x="0" y="0"/>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0" name="Freeform 2966"/>
          <p:cNvSpPr>
            <a:spLocks/>
          </p:cNvSpPr>
          <p:nvPr/>
        </p:nvSpPr>
        <p:spPr bwMode="auto">
          <a:xfrm>
            <a:off x="7171825" y="2372173"/>
            <a:ext cx="5142" cy="7713"/>
          </a:xfrm>
          <a:custGeom>
            <a:avLst/>
            <a:gdLst/>
            <a:ahLst/>
            <a:cxnLst>
              <a:cxn ang="0">
                <a:pos x="2" y="6"/>
              </a:cxn>
              <a:cxn ang="0">
                <a:pos x="2" y="6"/>
              </a:cxn>
              <a:cxn ang="0">
                <a:pos x="4" y="4"/>
              </a:cxn>
              <a:cxn ang="0">
                <a:pos x="2" y="0"/>
              </a:cxn>
              <a:cxn ang="0">
                <a:pos x="0" y="4"/>
              </a:cxn>
              <a:cxn ang="0">
                <a:pos x="2" y="6"/>
              </a:cxn>
            </a:cxnLst>
            <a:rect l="0" t="0" r="r" b="b"/>
            <a:pathLst>
              <a:path w="4" h="6">
                <a:moveTo>
                  <a:pt x="2" y="6"/>
                </a:moveTo>
                <a:lnTo>
                  <a:pt x="2" y="6"/>
                </a:lnTo>
                <a:lnTo>
                  <a:pt x="4" y="4"/>
                </a:lnTo>
                <a:lnTo>
                  <a:pt x="2" y="0"/>
                </a:lnTo>
                <a:lnTo>
                  <a:pt x="0" y="4"/>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1" name="Freeform 2967"/>
          <p:cNvSpPr>
            <a:spLocks/>
          </p:cNvSpPr>
          <p:nvPr/>
        </p:nvSpPr>
        <p:spPr bwMode="auto">
          <a:xfrm>
            <a:off x="6961004" y="225904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2" name="Freeform 2968"/>
          <p:cNvSpPr>
            <a:spLocks/>
          </p:cNvSpPr>
          <p:nvPr/>
        </p:nvSpPr>
        <p:spPr bwMode="auto">
          <a:xfrm>
            <a:off x="6829883" y="179884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3" name="Freeform 2969"/>
          <p:cNvSpPr>
            <a:spLocks/>
          </p:cNvSpPr>
          <p:nvPr/>
        </p:nvSpPr>
        <p:spPr bwMode="auto">
          <a:xfrm>
            <a:off x="7135831" y="2169065"/>
            <a:ext cx="115695" cy="208250"/>
          </a:xfrm>
          <a:custGeom>
            <a:avLst/>
            <a:gdLst/>
            <a:ahLst/>
            <a:cxnLst>
              <a:cxn ang="0">
                <a:pos x="0" y="20"/>
              </a:cxn>
              <a:cxn ang="0">
                <a:pos x="28" y="162"/>
              </a:cxn>
              <a:cxn ang="0">
                <a:pos x="30" y="158"/>
              </a:cxn>
              <a:cxn ang="0">
                <a:pos x="4" y="20"/>
              </a:cxn>
              <a:cxn ang="0">
                <a:pos x="54" y="2"/>
              </a:cxn>
              <a:cxn ang="0">
                <a:pos x="90" y="42"/>
              </a:cxn>
              <a:cxn ang="0">
                <a:pos x="90" y="42"/>
              </a:cxn>
              <a:cxn ang="0">
                <a:pos x="54" y="0"/>
              </a:cxn>
              <a:cxn ang="0">
                <a:pos x="0" y="20"/>
              </a:cxn>
            </a:cxnLst>
            <a:rect l="0" t="0" r="r" b="b"/>
            <a:pathLst>
              <a:path w="90" h="162">
                <a:moveTo>
                  <a:pt x="0" y="20"/>
                </a:moveTo>
                <a:lnTo>
                  <a:pt x="28" y="162"/>
                </a:lnTo>
                <a:lnTo>
                  <a:pt x="30" y="158"/>
                </a:lnTo>
                <a:lnTo>
                  <a:pt x="4" y="20"/>
                </a:lnTo>
                <a:lnTo>
                  <a:pt x="54" y="2"/>
                </a:lnTo>
                <a:lnTo>
                  <a:pt x="90" y="42"/>
                </a:lnTo>
                <a:lnTo>
                  <a:pt x="90" y="42"/>
                </a:lnTo>
                <a:lnTo>
                  <a:pt x="54" y="0"/>
                </a:lnTo>
                <a:lnTo>
                  <a:pt x="0" y="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4" name="Rectangle 2970"/>
          <p:cNvSpPr>
            <a:spLocks noChangeArrowheads="1"/>
          </p:cNvSpPr>
          <p:nvPr/>
        </p:nvSpPr>
        <p:spPr bwMode="auto">
          <a:xfrm>
            <a:off x="7174396" y="2379886"/>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5" name="Freeform 2971"/>
          <p:cNvSpPr>
            <a:spLocks/>
          </p:cNvSpPr>
          <p:nvPr/>
        </p:nvSpPr>
        <p:spPr bwMode="auto">
          <a:xfrm>
            <a:off x="7002140" y="1696002"/>
            <a:ext cx="213392" cy="318803"/>
          </a:xfrm>
          <a:custGeom>
            <a:avLst/>
            <a:gdLst/>
            <a:ahLst/>
            <a:cxnLst>
              <a:cxn ang="0">
                <a:pos x="0" y="0"/>
              </a:cxn>
              <a:cxn ang="0">
                <a:pos x="0" y="2"/>
              </a:cxn>
              <a:cxn ang="0">
                <a:pos x="126" y="220"/>
              </a:cxn>
              <a:cxn ang="0">
                <a:pos x="166" y="248"/>
              </a:cxn>
              <a:cxn ang="0">
                <a:pos x="166" y="246"/>
              </a:cxn>
              <a:cxn ang="0">
                <a:pos x="126" y="218"/>
              </a:cxn>
              <a:cxn ang="0">
                <a:pos x="0" y="0"/>
              </a:cxn>
            </a:cxnLst>
            <a:rect l="0" t="0" r="r" b="b"/>
            <a:pathLst>
              <a:path w="166" h="248">
                <a:moveTo>
                  <a:pt x="0" y="0"/>
                </a:moveTo>
                <a:lnTo>
                  <a:pt x="0" y="2"/>
                </a:lnTo>
                <a:lnTo>
                  <a:pt x="126" y="220"/>
                </a:lnTo>
                <a:lnTo>
                  <a:pt x="166" y="248"/>
                </a:lnTo>
                <a:lnTo>
                  <a:pt x="166" y="246"/>
                </a:lnTo>
                <a:lnTo>
                  <a:pt x="126" y="21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6" name="Freeform 2972"/>
          <p:cNvSpPr>
            <a:spLocks/>
          </p:cNvSpPr>
          <p:nvPr/>
        </p:nvSpPr>
        <p:spPr bwMode="auto">
          <a:xfrm>
            <a:off x="2279229" y="1562311"/>
            <a:ext cx="82272" cy="439639"/>
          </a:xfrm>
          <a:custGeom>
            <a:avLst/>
            <a:gdLst/>
            <a:ahLst/>
            <a:cxnLst>
              <a:cxn ang="0">
                <a:pos x="0" y="342"/>
              </a:cxn>
              <a:cxn ang="0">
                <a:pos x="64" y="0"/>
              </a:cxn>
              <a:cxn ang="0">
                <a:pos x="60" y="0"/>
              </a:cxn>
              <a:cxn ang="0">
                <a:pos x="0" y="342"/>
              </a:cxn>
            </a:cxnLst>
            <a:rect l="0" t="0" r="r" b="b"/>
            <a:pathLst>
              <a:path w="64" h="342">
                <a:moveTo>
                  <a:pt x="0" y="342"/>
                </a:moveTo>
                <a:lnTo>
                  <a:pt x="64" y="0"/>
                </a:lnTo>
                <a:lnTo>
                  <a:pt x="60" y="0"/>
                </a:lnTo>
                <a:lnTo>
                  <a:pt x="0"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7" name="Freeform 2973"/>
          <p:cNvSpPr>
            <a:spLocks/>
          </p:cNvSpPr>
          <p:nvPr/>
        </p:nvSpPr>
        <p:spPr bwMode="auto">
          <a:xfrm>
            <a:off x="1441086" y="1834836"/>
            <a:ext cx="876708" cy="835572"/>
          </a:xfrm>
          <a:custGeom>
            <a:avLst/>
            <a:gdLst/>
            <a:ahLst/>
            <a:cxnLst>
              <a:cxn ang="0">
                <a:pos x="528" y="128"/>
              </a:cxn>
              <a:cxn ang="0">
                <a:pos x="412" y="144"/>
              </a:cxn>
              <a:cxn ang="0">
                <a:pos x="232" y="112"/>
              </a:cxn>
              <a:cxn ang="0">
                <a:pos x="224" y="26"/>
              </a:cxn>
              <a:cxn ang="0">
                <a:pos x="128" y="0"/>
              </a:cxn>
              <a:cxn ang="0">
                <a:pos x="128" y="20"/>
              </a:cxn>
              <a:cxn ang="0">
                <a:pos x="0" y="410"/>
              </a:cxn>
              <a:cxn ang="0">
                <a:pos x="6" y="510"/>
              </a:cxn>
              <a:cxn ang="0">
                <a:pos x="344" y="602"/>
              </a:cxn>
              <a:cxn ang="0">
                <a:pos x="572" y="650"/>
              </a:cxn>
              <a:cxn ang="0">
                <a:pos x="622" y="386"/>
              </a:cxn>
              <a:cxn ang="0">
                <a:pos x="614" y="360"/>
              </a:cxn>
              <a:cxn ang="0">
                <a:pos x="682" y="224"/>
              </a:cxn>
              <a:cxn ang="0">
                <a:pos x="662" y="166"/>
              </a:cxn>
              <a:cxn ang="0">
                <a:pos x="528" y="128"/>
              </a:cxn>
            </a:cxnLst>
            <a:rect l="0" t="0" r="r" b="b"/>
            <a:pathLst>
              <a:path w="682" h="650">
                <a:moveTo>
                  <a:pt x="528" y="128"/>
                </a:moveTo>
                <a:lnTo>
                  <a:pt x="412" y="144"/>
                </a:lnTo>
                <a:lnTo>
                  <a:pt x="232" y="112"/>
                </a:lnTo>
                <a:lnTo>
                  <a:pt x="224" y="26"/>
                </a:lnTo>
                <a:lnTo>
                  <a:pt x="128" y="0"/>
                </a:lnTo>
                <a:lnTo>
                  <a:pt x="128" y="20"/>
                </a:lnTo>
                <a:lnTo>
                  <a:pt x="0" y="410"/>
                </a:lnTo>
                <a:lnTo>
                  <a:pt x="6" y="510"/>
                </a:lnTo>
                <a:lnTo>
                  <a:pt x="344" y="602"/>
                </a:lnTo>
                <a:lnTo>
                  <a:pt x="572" y="650"/>
                </a:lnTo>
                <a:lnTo>
                  <a:pt x="622" y="386"/>
                </a:lnTo>
                <a:lnTo>
                  <a:pt x="614" y="360"/>
                </a:lnTo>
                <a:lnTo>
                  <a:pt x="682" y="224"/>
                </a:lnTo>
                <a:lnTo>
                  <a:pt x="662" y="166"/>
                </a:lnTo>
                <a:lnTo>
                  <a:pt x="528" y="1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8" name="Freeform 2974"/>
          <p:cNvSpPr>
            <a:spLocks/>
          </p:cNvSpPr>
          <p:nvPr/>
        </p:nvSpPr>
        <p:spPr bwMode="auto">
          <a:xfrm>
            <a:off x="1605629" y="1410622"/>
            <a:ext cx="755871" cy="624751"/>
          </a:xfrm>
          <a:custGeom>
            <a:avLst/>
            <a:gdLst/>
            <a:ahLst/>
            <a:cxnLst>
              <a:cxn ang="0">
                <a:pos x="198" y="12"/>
              </a:cxn>
              <a:cxn ang="0">
                <a:pos x="118" y="92"/>
              </a:cxn>
              <a:cxn ang="0">
                <a:pos x="0" y="0"/>
              </a:cxn>
              <a:cxn ang="0">
                <a:pos x="0" y="324"/>
              </a:cxn>
              <a:cxn ang="0">
                <a:pos x="100" y="352"/>
              </a:cxn>
              <a:cxn ang="0">
                <a:pos x="110" y="436"/>
              </a:cxn>
              <a:cxn ang="0">
                <a:pos x="284" y="468"/>
              </a:cxn>
              <a:cxn ang="0">
                <a:pos x="400" y="452"/>
              </a:cxn>
              <a:cxn ang="0">
                <a:pos x="532" y="486"/>
              </a:cxn>
              <a:cxn ang="0">
                <a:pos x="524" y="460"/>
              </a:cxn>
              <a:cxn ang="0">
                <a:pos x="584" y="118"/>
              </a:cxn>
              <a:cxn ang="0">
                <a:pos x="588" y="118"/>
              </a:cxn>
              <a:cxn ang="0">
                <a:pos x="588" y="116"/>
              </a:cxn>
              <a:cxn ang="0">
                <a:pos x="198" y="12"/>
              </a:cxn>
            </a:cxnLst>
            <a:rect l="0" t="0" r="r" b="b"/>
            <a:pathLst>
              <a:path w="588" h="486">
                <a:moveTo>
                  <a:pt x="198" y="12"/>
                </a:moveTo>
                <a:lnTo>
                  <a:pt x="118" y="92"/>
                </a:lnTo>
                <a:lnTo>
                  <a:pt x="0" y="0"/>
                </a:lnTo>
                <a:lnTo>
                  <a:pt x="0" y="324"/>
                </a:lnTo>
                <a:lnTo>
                  <a:pt x="100" y="352"/>
                </a:lnTo>
                <a:lnTo>
                  <a:pt x="110" y="436"/>
                </a:lnTo>
                <a:lnTo>
                  <a:pt x="284" y="468"/>
                </a:lnTo>
                <a:lnTo>
                  <a:pt x="400" y="452"/>
                </a:lnTo>
                <a:lnTo>
                  <a:pt x="532" y="486"/>
                </a:lnTo>
                <a:lnTo>
                  <a:pt x="524" y="460"/>
                </a:lnTo>
                <a:lnTo>
                  <a:pt x="584" y="118"/>
                </a:lnTo>
                <a:lnTo>
                  <a:pt x="588" y="118"/>
                </a:lnTo>
                <a:lnTo>
                  <a:pt x="588" y="116"/>
                </a:lnTo>
                <a:lnTo>
                  <a:pt x="198"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9" name="Freeform 2975"/>
          <p:cNvSpPr>
            <a:spLocks/>
          </p:cNvSpPr>
          <p:nvPr/>
        </p:nvSpPr>
        <p:spPr bwMode="auto">
          <a:xfrm>
            <a:off x="2279229" y="2001950"/>
            <a:ext cx="10284" cy="33423"/>
          </a:xfrm>
          <a:custGeom>
            <a:avLst/>
            <a:gdLst/>
            <a:ahLst/>
            <a:cxnLst>
              <a:cxn ang="0">
                <a:pos x="8" y="26"/>
              </a:cxn>
              <a:cxn ang="0">
                <a:pos x="0" y="0"/>
              </a:cxn>
              <a:cxn ang="0">
                <a:pos x="8" y="26"/>
              </a:cxn>
              <a:cxn ang="0">
                <a:pos x="8" y="26"/>
              </a:cxn>
            </a:cxnLst>
            <a:rect l="0" t="0" r="r" b="b"/>
            <a:pathLst>
              <a:path w="8" h="26">
                <a:moveTo>
                  <a:pt x="8" y="26"/>
                </a:moveTo>
                <a:lnTo>
                  <a:pt x="0" y="0"/>
                </a:lnTo>
                <a:lnTo>
                  <a:pt x="8" y="26"/>
                </a:lnTo>
                <a:lnTo>
                  <a:pt x="8" y="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0" name="Freeform 2979"/>
          <p:cNvSpPr>
            <a:spLocks/>
          </p:cNvSpPr>
          <p:nvPr/>
        </p:nvSpPr>
        <p:spPr bwMode="auto">
          <a:xfrm>
            <a:off x="2513189" y="2007092"/>
            <a:ext cx="233960" cy="380507"/>
          </a:xfrm>
          <a:custGeom>
            <a:avLst/>
            <a:gdLst/>
            <a:ahLst/>
            <a:cxnLst>
              <a:cxn ang="0">
                <a:pos x="50" y="126"/>
              </a:cxn>
              <a:cxn ang="0">
                <a:pos x="40" y="188"/>
              </a:cxn>
              <a:cxn ang="0">
                <a:pos x="112" y="296"/>
              </a:cxn>
              <a:cxn ang="0">
                <a:pos x="182" y="284"/>
              </a:cxn>
              <a:cxn ang="0">
                <a:pos x="118" y="292"/>
              </a:cxn>
              <a:cxn ang="0">
                <a:pos x="48" y="188"/>
              </a:cxn>
              <a:cxn ang="0">
                <a:pos x="56" y="118"/>
              </a:cxn>
              <a:cxn ang="0">
                <a:pos x="8" y="130"/>
              </a:cxn>
              <a:cxn ang="0">
                <a:pos x="38" y="0"/>
              </a:cxn>
              <a:cxn ang="0">
                <a:pos x="0" y="138"/>
              </a:cxn>
              <a:cxn ang="0">
                <a:pos x="50" y="126"/>
              </a:cxn>
            </a:cxnLst>
            <a:rect l="0" t="0" r="r" b="b"/>
            <a:pathLst>
              <a:path w="182" h="296">
                <a:moveTo>
                  <a:pt x="50" y="126"/>
                </a:moveTo>
                <a:lnTo>
                  <a:pt x="40" y="188"/>
                </a:lnTo>
                <a:lnTo>
                  <a:pt x="112" y="296"/>
                </a:lnTo>
                <a:lnTo>
                  <a:pt x="182" y="284"/>
                </a:lnTo>
                <a:lnTo>
                  <a:pt x="118" y="292"/>
                </a:lnTo>
                <a:lnTo>
                  <a:pt x="48" y="188"/>
                </a:lnTo>
                <a:lnTo>
                  <a:pt x="56" y="118"/>
                </a:lnTo>
                <a:lnTo>
                  <a:pt x="8" y="130"/>
                </a:lnTo>
                <a:lnTo>
                  <a:pt x="38" y="0"/>
                </a:lnTo>
                <a:lnTo>
                  <a:pt x="0" y="138"/>
                </a:lnTo>
                <a:lnTo>
                  <a:pt x="50" y="1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1" name="Freeform 2980"/>
          <p:cNvSpPr>
            <a:spLocks/>
          </p:cNvSpPr>
          <p:nvPr/>
        </p:nvSpPr>
        <p:spPr bwMode="auto">
          <a:xfrm>
            <a:off x="2657165" y="2356747"/>
            <a:ext cx="167114" cy="30852"/>
          </a:xfrm>
          <a:custGeom>
            <a:avLst/>
            <a:gdLst/>
            <a:ahLst/>
            <a:cxnLst>
              <a:cxn ang="0">
                <a:pos x="92" y="14"/>
              </a:cxn>
              <a:cxn ang="0">
                <a:pos x="130" y="0"/>
              </a:cxn>
              <a:cxn ang="0">
                <a:pos x="98" y="6"/>
              </a:cxn>
              <a:cxn ang="0">
                <a:pos x="90" y="8"/>
              </a:cxn>
              <a:cxn ang="0">
                <a:pos x="70" y="12"/>
              </a:cxn>
              <a:cxn ang="0">
                <a:pos x="0" y="24"/>
              </a:cxn>
              <a:cxn ang="0">
                <a:pos x="92" y="14"/>
              </a:cxn>
            </a:cxnLst>
            <a:rect l="0" t="0" r="r" b="b"/>
            <a:pathLst>
              <a:path w="130" h="24">
                <a:moveTo>
                  <a:pt x="92" y="14"/>
                </a:moveTo>
                <a:lnTo>
                  <a:pt x="130" y="0"/>
                </a:lnTo>
                <a:lnTo>
                  <a:pt x="98" y="6"/>
                </a:lnTo>
                <a:lnTo>
                  <a:pt x="90" y="8"/>
                </a:lnTo>
                <a:lnTo>
                  <a:pt x="70" y="12"/>
                </a:lnTo>
                <a:lnTo>
                  <a:pt x="0" y="24"/>
                </a:lnTo>
                <a:lnTo>
                  <a:pt x="92" y="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2" name="Freeform 2981"/>
          <p:cNvSpPr>
            <a:spLocks/>
          </p:cNvSpPr>
          <p:nvPr/>
        </p:nvSpPr>
        <p:spPr bwMode="auto">
          <a:xfrm>
            <a:off x="2865415" y="1773132"/>
            <a:ext cx="779010" cy="611896"/>
          </a:xfrm>
          <a:custGeom>
            <a:avLst/>
            <a:gdLst/>
            <a:ahLst/>
            <a:cxnLst>
              <a:cxn ang="0">
                <a:pos x="600" y="452"/>
              </a:cxn>
              <a:cxn ang="0">
                <a:pos x="6" y="414"/>
              </a:cxn>
              <a:cxn ang="0">
                <a:pos x="0" y="476"/>
              </a:cxn>
              <a:cxn ang="0">
                <a:pos x="12" y="420"/>
              </a:cxn>
              <a:cxn ang="0">
                <a:pos x="606" y="460"/>
              </a:cxn>
              <a:cxn ang="0">
                <a:pos x="604" y="0"/>
              </a:cxn>
              <a:cxn ang="0">
                <a:pos x="600" y="452"/>
              </a:cxn>
            </a:cxnLst>
            <a:rect l="0" t="0" r="r" b="b"/>
            <a:pathLst>
              <a:path w="606" h="476">
                <a:moveTo>
                  <a:pt x="600" y="452"/>
                </a:moveTo>
                <a:lnTo>
                  <a:pt x="6" y="414"/>
                </a:lnTo>
                <a:lnTo>
                  <a:pt x="0" y="476"/>
                </a:lnTo>
                <a:lnTo>
                  <a:pt x="12" y="420"/>
                </a:lnTo>
                <a:lnTo>
                  <a:pt x="606" y="460"/>
                </a:lnTo>
                <a:lnTo>
                  <a:pt x="604" y="0"/>
                </a:lnTo>
                <a:lnTo>
                  <a:pt x="600" y="45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3" name="Freeform 2982"/>
          <p:cNvSpPr>
            <a:spLocks/>
          </p:cNvSpPr>
          <p:nvPr/>
        </p:nvSpPr>
        <p:spPr bwMode="auto">
          <a:xfrm>
            <a:off x="3641854" y="1773132"/>
            <a:ext cx="789294" cy="591328"/>
          </a:xfrm>
          <a:custGeom>
            <a:avLst/>
            <a:gdLst/>
            <a:ahLst/>
            <a:cxnLst>
              <a:cxn ang="0">
                <a:pos x="612" y="358"/>
              </a:cxn>
              <a:cxn ang="0">
                <a:pos x="614" y="354"/>
              </a:cxn>
              <a:cxn ang="0">
                <a:pos x="2" y="356"/>
              </a:cxn>
              <a:cxn ang="0">
                <a:pos x="6" y="2"/>
              </a:cxn>
              <a:cxn ang="0">
                <a:pos x="0" y="0"/>
              </a:cxn>
              <a:cxn ang="0">
                <a:pos x="2" y="460"/>
              </a:cxn>
              <a:cxn ang="0">
                <a:pos x="2" y="360"/>
              </a:cxn>
              <a:cxn ang="0">
                <a:pos x="612" y="358"/>
              </a:cxn>
            </a:cxnLst>
            <a:rect l="0" t="0" r="r" b="b"/>
            <a:pathLst>
              <a:path w="614" h="460">
                <a:moveTo>
                  <a:pt x="612" y="358"/>
                </a:moveTo>
                <a:lnTo>
                  <a:pt x="614" y="354"/>
                </a:lnTo>
                <a:lnTo>
                  <a:pt x="2" y="356"/>
                </a:lnTo>
                <a:lnTo>
                  <a:pt x="6" y="2"/>
                </a:lnTo>
                <a:lnTo>
                  <a:pt x="0" y="0"/>
                </a:lnTo>
                <a:lnTo>
                  <a:pt x="2" y="460"/>
                </a:lnTo>
                <a:lnTo>
                  <a:pt x="2" y="360"/>
                </a:lnTo>
                <a:lnTo>
                  <a:pt x="612" y="35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4" name="Freeform 2983"/>
          <p:cNvSpPr>
            <a:spLocks/>
          </p:cNvSpPr>
          <p:nvPr/>
        </p:nvSpPr>
        <p:spPr bwMode="auto">
          <a:xfrm>
            <a:off x="2783143" y="2351605"/>
            <a:ext cx="79701" cy="53991"/>
          </a:xfrm>
          <a:custGeom>
            <a:avLst/>
            <a:gdLst/>
            <a:ahLst/>
            <a:cxnLst>
              <a:cxn ang="0">
                <a:pos x="0" y="10"/>
              </a:cxn>
              <a:cxn ang="0">
                <a:pos x="32" y="4"/>
              </a:cxn>
              <a:cxn ang="0">
                <a:pos x="60" y="42"/>
              </a:cxn>
              <a:cxn ang="0">
                <a:pos x="62" y="34"/>
              </a:cxn>
              <a:cxn ang="0">
                <a:pos x="36" y="0"/>
              </a:cxn>
              <a:cxn ang="0">
                <a:pos x="0" y="10"/>
              </a:cxn>
            </a:cxnLst>
            <a:rect l="0" t="0" r="r" b="b"/>
            <a:pathLst>
              <a:path w="62" h="42">
                <a:moveTo>
                  <a:pt x="0" y="10"/>
                </a:moveTo>
                <a:lnTo>
                  <a:pt x="32" y="4"/>
                </a:lnTo>
                <a:lnTo>
                  <a:pt x="60" y="42"/>
                </a:lnTo>
                <a:lnTo>
                  <a:pt x="62" y="34"/>
                </a:lnTo>
                <a:lnTo>
                  <a:pt x="36" y="0"/>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5" name="Freeform 2984"/>
          <p:cNvSpPr>
            <a:spLocks/>
          </p:cNvSpPr>
          <p:nvPr/>
        </p:nvSpPr>
        <p:spPr bwMode="auto">
          <a:xfrm>
            <a:off x="2862844" y="2385028"/>
            <a:ext cx="2571" cy="12855"/>
          </a:xfrm>
          <a:custGeom>
            <a:avLst/>
            <a:gdLst/>
            <a:ahLst/>
            <a:cxnLst>
              <a:cxn ang="0">
                <a:pos x="0" y="10"/>
              </a:cxn>
              <a:cxn ang="0">
                <a:pos x="2" y="0"/>
              </a:cxn>
              <a:cxn ang="0">
                <a:pos x="0" y="8"/>
              </a:cxn>
              <a:cxn ang="0">
                <a:pos x="0" y="10"/>
              </a:cxn>
            </a:cxnLst>
            <a:rect l="0" t="0" r="r" b="b"/>
            <a:pathLst>
              <a:path w="2" h="10">
                <a:moveTo>
                  <a:pt x="0" y="10"/>
                </a:moveTo>
                <a:lnTo>
                  <a:pt x="2" y="0"/>
                </a:lnTo>
                <a:lnTo>
                  <a:pt x="0" y="8"/>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6" name="Freeform 2985"/>
          <p:cNvSpPr>
            <a:spLocks/>
          </p:cNvSpPr>
          <p:nvPr/>
        </p:nvSpPr>
        <p:spPr bwMode="auto">
          <a:xfrm>
            <a:off x="2747149" y="2364460"/>
            <a:ext cx="35994" cy="7713"/>
          </a:xfrm>
          <a:custGeom>
            <a:avLst/>
            <a:gdLst/>
            <a:ahLst/>
            <a:cxnLst>
              <a:cxn ang="0">
                <a:pos x="28" y="0"/>
              </a:cxn>
              <a:cxn ang="0">
                <a:pos x="0" y="6"/>
              </a:cxn>
              <a:cxn ang="0">
                <a:pos x="20" y="2"/>
              </a:cxn>
              <a:cxn ang="0">
                <a:pos x="28" y="0"/>
              </a:cxn>
            </a:cxnLst>
            <a:rect l="0" t="0" r="r" b="b"/>
            <a:pathLst>
              <a:path w="28" h="6">
                <a:moveTo>
                  <a:pt x="28" y="0"/>
                </a:moveTo>
                <a:lnTo>
                  <a:pt x="0" y="6"/>
                </a:lnTo>
                <a:lnTo>
                  <a:pt x="20" y="2"/>
                </a:lnTo>
                <a:lnTo>
                  <a:pt x="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7" name="Freeform 2986"/>
          <p:cNvSpPr>
            <a:spLocks/>
          </p:cNvSpPr>
          <p:nvPr/>
        </p:nvSpPr>
        <p:spPr bwMode="auto">
          <a:xfrm>
            <a:off x="2186673" y="1559740"/>
            <a:ext cx="673600" cy="1241789"/>
          </a:xfrm>
          <a:custGeom>
            <a:avLst/>
            <a:gdLst/>
            <a:ahLst/>
            <a:cxnLst>
              <a:cxn ang="0">
                <a:pos x="458" y="634"/>
              </a:cxn>
              <a:cxn ang="0">
                <a:pos x="366" y="644"/>
              </a:cxn>
              <a:cxn ang="0">
                <a:pos x="294" y="536"/>
              </a:cxn>
              <a:cxn ang="0">
                <a:pos x="304" y="474"/>
              </a:cxn>
              <a:cxn ang="0">
                <a:pos x="254" y="486"/>
              </a:cxn>
              <a:cxn ang="0">
                <a:pos x="284" y="348"/>
              </a:cxn>
              <a:cxn ang="0">
                <a:pos x="256" y="334"/>
              </a:cxn>
              <a:cxn ang="0">
                <a:pos x="184" y="168"/>
              </a:cxn>
              <a:cxn ang="0">
                <a:pos x="210" y="24"/>
              </a:cxn>
              <a:cxn ang="0">
                <a:pos x="212" y="26"/>
              </a:cxn>
              <a:cxn ang="0">
                <a:pos x="214" y="22"/>
              </a:cxn>
              <a:cxn ang="0">
                <a:pos x="136" y="0"/>
              </a:cxn>
              <a:cxn ang="0">
                <a:pos x="136" y="2"/>
              </a:cxn>
              <a:cxn ang="0">
                <a:pos x="140" y="4"/>
              </a:cxn>
              <a:cxn ang="0">
                <a:pos x="78" y="344"/>
              </a:cxn>
              <a:cxn ang="0">
                <a:pos x="108" y="438"/>
              </a:cxn>
              <a:cxn ang="0">
                <a:pos x="40" y="574"/>
              </a:cxn>
              <a:cxn ang="0">
                <a:pos x="50" y="600"/>
              </a:cxn>
              <a:cxn ang="0">
                <a:pos x="0" y="866"/>
              </a:cxn>
              <a:cxn ang="0">
                <a:pos x="496" y="966"/>
              </a:cxn>
              <a:cxn ang="0">
                <a:pos x="524" y="658"/>
              </a:cxn>
              <a:cxn ang="0">
                <a:pos x="496" y="620"/>
              </a:cxn>
              <a:cxn ang="0">
                <a:pos x="458" y="634"/>
              </a:cxn>
            </a:cxnLst>
            <a:rect l="0" t="0" r="r" b="b"/>
            <a:pathLst>
              <a:path w="524" h="966">
                <a:moveTo>
                  <a:pt x="458" y="634"/>
                </a:moveTo>
                <a:lnTo>
                  <a:pt x="366" y="644"/>
                </a:lnTo>
                <a:lnTo>
                  <a:pt x="294" y="536"/>
                </a:lnTo>
                <a:lnTo>
                  <a:pt x="304" y="474"/>
                </a:lnTo>
                <a:lnTo>
                  <a:pt x="254" y="486"/>
                </a:lnTo>
                <a:lnTo>
                  <a:pt x="284" y="348"/>
                </a:lnTo>
                <a:lnTo>
                  <a:pt x="256" y="334"/>
                </a:lnTo>
                <a:lnTo>
                  <a:pt x="184" y="168"/>
                </a:lnTo>
                <a:lnTo>
                  <a:pt x="210" y="24"/>
                </a:lnTo>
                <a:lnTo>
                  <a:pt x="212" y="26"/>
                </a:lnTo>
                <a:lnTo>
                  <a:pt x="214" y="22"/>
                </a:lnTo>
                <a:lnTo>
                  <a:pt x="136" y="0"/>
                </a:lnTo>
                <a:lnTo>
                  <a:pt x="136" y="2"/>
                </a:lnTo>
                <a:lnTo>
                  <a:pt x="140" y="4"/>
                </a:lnTo>
                <a:lnTo>
                  <a:pt x="78" y="344"/>
                </a:lnTo>
                <a:lnTo>
                  <a:pt x="108" y="438"/>
                </a:lnTo>
                <a:lnTo>
                  <a:pt x="40" y="574"/>
                </a:lnTo>
                <a:lnTo>
                  <a:pt x="50" y="600"/>
                </a:lnTo>
                <a:lnTo>
                  <a:pt x="0" y="866"/>
                </a:lnTo>
                <a:lnTo>
                  <a:pt x="496" y="966"/>
                </a:lnTo>
                <a:lnTo>
                  <a:pt x="524" y="658"/>
                </a:lnTo>
                <a:lnTo>
                  <a:pt x="496" y="620"/>
                </a:lnTo>
                <a:lnTo>
                  <a:pt x="458" y="6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8" name="Freeform 2987"/>
          <p:cNvSpPr>
            <a:spLocks/>
          </p:cNvSpPr>
          <p:nvPr/>
        </p:nvSpPr>
        <p:spPr bwMode="auto">
          <a:xfrm>
            <a:off x="4459430" y="2732112"/>
            <a:ext cx="151688" cy="408788"/>
          </a:xfrm>
          <a:custGeom>
            <a:avLst/>
            <a:gdLst/>
            <a:ahLst/>
            <a:cxnLst>
              <a:cxn ang="0">
                <a:pos x="94" y="254"/>
              </a:cxn>
              <a:cxn ang="0">
                <a:pos x="94" y="256"/>
              </a:cxn>
              <a:cxn ang="0">
                <a:pos x="96" y="256"/>
              </a:cxn>
              <a:cxn ang="0">
                <a:pos x="118" y="318"/>
              </a:cxn>
              <a:cxn ang="0">
                <a:pos x="0" y="0"/>
              </a:cxn>
              <a:cxn ang="0">
                <a:pos x="94" y="254"/>
              </a:cxn>
              <a:cxn ang="0">
                <a:pos x="94" y="254"/>
              </a:cxn>
            </a:cxnLst>
            <a:rect l="0" t="0" r="r" b="b"/>
            <a:pathLst>
              <a:path w="118" h="318">
                <a:moveTo>
                  <a:pt x="94" y="254"/>
                </a:moveTo>
                <a:lnTo>
                  <a:pt x="94" y="256"/>
                </a:lnTo>
                <a:lnTo>
                  <a:pt x="96" y="256"/>
                </a:lnTo>
                <a:lnTo>
                  <a:pt x="118" y="318"/>
                </a:lnTo>
                <a:lnTo>
                  <a:pt x="0" y="0"/>
                </a:lnTo>
                <a:lnTo>
                  <a:pt x="94" y="254"/>
                </a:lnTo>
                <a:lnTo>
                  <a:pt x="94" y="2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9" name="Freeform 2988"/>
          <p:cNvSpPr>
            <a:spLocks/>
          </p:cNvSpPr>
          <p:nvPr/>
        </p:nvSpPr>
        <p:spPr bwMode="auto">
          <a:xfrm>
            <a:off x="4446575" y="2313040"/>
            <a:ext cx="12855" cy="419072"/>
          </a:xfrm>
          <a:custGeom>
            <a:avLst/>
            <a:gdLst/>
            <a:ahLst/>
            <a:cxnLst>
              <a:cxn ang="0">
                <a:pos x="6" y="188"/>
              </a:cxn>
              <a:cxn ang="0">
                <a:pos x="6" y="188"/>
              </a:cxn>
              <a:cxn ang="0">
                <a:pos x="10" y="326"/>
              </a:cxn>
              <a:cxn ang="0">
                <a:pos x="0" y="0"/>
              </a:cxn>
              <a:cxn ang="0">
                <a:pos x="6" y="186"/>
              </a:cxn>
              <a:cxn ang="0">
                <a:pos x="6" y="188"/>
              </a:cxn>
            </a:cxnLst>
            <a:rect l="0" t="0" r="r" b="b"/>
            <a:pathLst>
              <a:path w="10" h="326">
                <a:moveTo>
                  <a:pt x="6" y="188"/>
                </a:moveTo>
                <a:lnTo>
                  <a:pt x="6" y="188"/>
                </a:lnTo>
                <a:lnTo>
                  <a:pt x="10" y="326"/>
                </a:lnTo>
                <a:lnTo>
                  <a:pt x="0" y="0"/>
                </a:lnTo>
                <a:lnTo>
                  <a:pt x="6" y="186"/>
                </a:lnTo>
                <a:lnTo>
                  <a:pt x="6" y="1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0" name="Freeform 2989"/>
          <p:cNvSpPr>
            <a:spLocks/>
          </p:cNvSpPr>
          <p:nvPr/>
        </p:nvSpPr>
        <p:spPr bwMode="auto">
          <a:xfrm>
            <a:off x="3636712" y="1775703"/>
            <a:ext cx="833001" cy="1249502"/>
          </a:xfrm>
          <a:custGeom>
            <a:avLst/>
            <a:gdLst/>
            <a:ahLst/>
            <a:cxnLst>
              <a:cxn ang="0">
                <a:pos x="478" y="708"/>
              </a:cxn>
              <a:cxn ang="0">
                <a:pos x="648" y="766"/>
              </a:cxn>
              <a:cxn ang="0">
                <a:pos x="646" y="758"/>
              </a:cxn>
              <a:cxn ang="0">
                <a:pos x="478" y="704"/>
              </a:cxn>
              <a:cxn ang="0">
                <a:pos x="4" y="706"/>
              </a:cxn>
              <a:cxn ang="0">
                <a:pos x="8" y="458"/>
              </a:cxn>
              <a:cxn ang="0">
                <a:pos x="6" y="458"/>
              </a:cxn>
              <a:cxn ang="0">
                <a:pos x="6" y="358"/>
              </a:cxn>
              <a:cxn ang="0">
                <a:pos x="616" y="356"/>
              </a:cxn>
              <a:cxn ang="0">
                <a:pos x="618" y="352"/>
              </a:cxn>
              <a:cxn ang="0">
                <a:pos x="6" y="354"/>
              </a:cxn>
              <a:cxn ang="0">
                <a:pos x="10" y="0"/>
              </a:cxn>
              <a:cxn ang="0">
                <a:pos x="8" y="0"/>
              </a:cxn>
              <a:cxn ang="0">
                <a:pos x="0" y="972"/>
              </a:cxn>
              <a:cxn ang="0">
                <a:pos x="4" y="710"/>
              </a:cxn>
              <a:cxn ang="0">
                <a:pos x="478" y="708"/>
              </a:cxn>
            </a:cxnLst>
            <a:rect l="0" t="0" r="r" b="b"/>
            <a:pathLst>
              <a:path w="648" h="972">
                <a:moveTo>
                  <a:pt x="478" y="708"/>
                </a:moveTo>
                <a:lnTo>
                  <a:pt x="648" y="766"/>
                </a:lnTo>
                <a:lnTo>
                  <a:pt x="646" y="758"/>
                </a:lnTo>
                <a:lnTo>
                  <a:pt x="478" y="704"/>
                </a:lnTo>
                <a:lnTo>
                  <a:pt x="4" y="706"/>
                </a:lnTo>
                <a:lnTo>
                  <a:pt x="8" y="458"/>
                </a:lnTo>
                <a:lnTo>
                  <a:pt x="6" y="458"/>
                </a:lnTo>
                <a:lnTo>
                  <a:pt x="6" y="358"/>
                </a:lnTo>
                <a:lnTo>
                  <a:pt x="616" y="356"/>
                </a:lnTo>
                <a:lnTo>
                  <a:pt x="618" y="352"/>
                </a:lnTo>
                <a:lnTo>
                  <a:pt x="6" y="354"/>
                </a:lnTo>
                <a:lnTo>
                  <a:pt x="10" y="0"/>
                </a:lnTo>
                <a:lnTo>
                  <a:pt x="8" y="0"/>
                </a:lnTo>
                <a:lnTo>
                  <a:pt x="0" y="972"/>
                </a:lnTo>
                <a:lnTo>
                  <a:pt x="4" y="710"/>
                </a:lnTo>
                <a:lnTo>
                  <a:pt x="478" y="70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1" name="Freeform 2990"/>
          <p:cNvSpPr>
            <a:spLocks/>
          </p:cNvSpPr>
          <p:nvPr/>
        </p:nvSpPr>
        <p:spPr bwMode="auto">
          <a:xfrm>
            <a:off x="3847534" y="3140899"/>
            <a:ext cx="773868" cy="10284"/>
          </a:xfrm>
          <a:custGeom>
            <a:avLst/>
            <a:gdLst/>
            <a:ahLst/>
            <a:cxnLst>
              <a:cxn ang="0">
                <a:pos x="602" y="6"/>
              </a:cxn>
              <a:cxn ang="0">
                <a:pos x="594" y="0"/>
              </a:cxn>
              <a:cxn ang="0">
                <a:pos x="0" y="8"/>
              </a:cxn>
              <a:cxn ang="0">
                <a:pos x="602" y="6"/>
              </a:cxn>
            </a:cxnLst>
            <a:rect l="0" t="0" r="r" b="b"/>
            <a:pathLst>
              <a:path w="602" h="8">
                <a:moveTo>
                  <a:pt x="602" y="6"/>
                </a:moveTo>
                <a:lnTo>
                  <a:pt x="594" y="0"/>
                </a:lnTo>
                <a:lnTo>
                  <a:pt x="0" y="8"/>
                </a:lnTo>
                <a:lnTo>
                  <a:pt x="60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2" name="Freeform 2991"/>
          <p:cNvSpPr>
            <a:spLocks/>
          </p:cNvSpPr>
          <p:nvPr/>
        </p:nvSpPr>
        <p:spPr bwMode="auto">
          <a:xfrm>
            <a:off x="4338593" y="1737138"/>
            <a:ext cx="95127" cy="485917"/>
          </a:xfrm>
          <a:custGeom>
            <a:avLst/>
            <a:gdLst/>
            <a:ahLst/>
            <a:cxnLst>
              <a:cxn ang="0">
                <a:pos x="74" y="378"/>
              </a:cxn>
              <a:cxn ang="0">
                <a:pos x="2" y="0"/>
              </a:cxn>
              <a:cxn ang="0">
                <a:pos x="0" y="0"/>
              </a:cxn>
              <a:cxn ang="0">
                <a:pos x="74" y="378"/>
              </a:cxn>
            </a:cxnLst>
            <a:rect l="0" t="0" r="r" b="b"/>
            <a:pathLst>
              <a:path w="74" h="378">
                <a:moveTo>
                  <a:pt x="74" y="378"/>
                </a:moveTo>
                <a:lnTo>
                  <a:pt x="2" y="0"/>
                </a:lnTo>
                <a:lnTo>
                  <a:pt x="0" y="0"/>
                </a:lnTo>
                <a:lnTo>
                  <a:pt x="74" y="3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3" name="Freeform 2992"/>
          <p:cNvSpPr>
            <a:spLocks/>
          </p:cNvSpPr>
          <p:nvPr/>
        </p:nvSpPr>
        <p:spPr bwMode="auto">
          <a:xfrm>
            <a:off x="2429632" y="1585450"/>
            <a:ext cx="1213508" cy="807291"/>
          </a:xfrm>
          <a:custGeom>
            <a:avLst/>
            <a:gdLst/>
            <a:ahLst/>
            <a:cxnLst>
              <a:cxn ang="0">
                <a:pos x="260" y="62"/>
              </a:cxn>
              <a:cxn ang="0">
                <a:pos x="22" y="0"/>
              </a:cxn>
              <a:cxn ang="0">
                <a:pos x="20" y="4"/>
              </a:cxn>
              <a:cxn ang="0">
                <a:pos x="24" y="4"/>
              </a:cxn>
              <a:cxn ang="0">
                <a:pos x="0" y="148"/>
              </a:cxn>
              <a:cxn ang="0">
                <a:pos x="66" y="306"/>
              </a:cxn>
              <a:cxn ang="0">
                <a:pos x="100" y="326"/>
              </a:cxn>
              <a:cxn ang="0">
                <a:pos x="70" y="456"/>
              </a:cxn>
              <a:cxn ang="0">
                <a:pos x="118" y="444"/>
              </a:cxn>
              <a:cxn ang="0">
                <a:pos x="110" y="514"/>
              </a:cxn>
              <a:cxn ang="0">
                <a:pos x="180" y="618"/>
              </a:cxn>
              <a:cxn ang="0">
                <a:pos x="244" y="610"/>
              </a:cxn>
              <a:cxn ang="0">
                <a:pos x="272" y="604"/>
              </a:cxn>
              <a:cxn ang="0">
                <a:pos x="308" y="594"/>
              </a:cxn>
              <a:cxn ang="0">
                <a:pos x="334" y="628"/>
              </a:cxn>
              <a:cxn ang="0">
                <a:pos x="336" y="620"/>
              </a:cxn>
              <a:cxn ang="0">
                <a:pos x="342" y="558"/>
              </a:cxn>
              <a:cxn ang="0">
                <a:pos x="936" y="596"/>
              </a:cxn>
              <a:cxn ang="0">
                <a:pos x="940" y="144"/>
              </a:cxn>
              <a:cxn ang="0">
                <a:pos x="944" y="146"/>
              </a:cxn>
              <a:cxn ang="0">
                <a:pos x="944" y="140"/>
              </a:cxn>
              <a:cxn ang="0">
                <a:pos x="260" y="62"/>
              </a:cxn>
            </a:cxnLst>
            <a:rect l="0" t="0" r="r" b="b"/>
            <a:pathLst>
              <a:path w="944" h="628">
                <a:moveTo>
                  <a:pt x="260" y="62"/>
                </a:moveTo>
                <a:lnTo>
                  <a:pt x="22" y="0"/>
                </a:lnTo>
                <a:lnTo>
                  <a:pt x="20" y="4"/>
                </a:lnTo>
                <a:lnTo>
                  <a:pt x="24" y="4"/>
                </a:lnTo>
                <a:lnTo>
                  <a:pt x="0" y="148"/>
                </a:lnTo>
                <a:lnTo>
                  <a:pt x="66" y="306"/>
                </a:lnTo>
                <a:lnTo>
                  <a:pt x="100" y="326"/>
                </a:lnTo>
                <a:lnTo>
                  <a:pt x="70" y="456"/>
                </a:lnTo>
                <a:lnTo>
                  <a:pt x="118" y="444"/>
                </a:lnTo>
                <a:lnTo>
                  <a:pt x="110" y="514"/>
                </a:lnTo>
                <a:lnTo>
                  <a:pt x="180" y="618"/>
                </a:lnTo>
                <a:lnTo>
                  <a:pt x="244" y="610"/>
                </a:lnTo>
                <a:lnTo>
                  <a:pt x="272" y="604"/>
                </a:lnTo>
                <a:lnTo>
                  <a:pt x="308" y="594"/>
                </a:lnTo>
                <a:lnTo>
                  <a:pt x="334" y="628"/>
                </a:lnTo>
                <a:lnTo>
                  <a:pt x="336" y="620"/>
                </a:lnTo>
                <a:lnTo>
                  <a:pt x="342" y="558"/>
                </a:lnTo>
                <a:lnTo>
                  <a:pt x="936" y="596"/>
                </a:lnTo>
                <a:lnTo>
                  <a:pt x="940" y="144"/>
                </a:lnTo>
                <a:lnTo>
                  <a:pt x="944" y="146"/>
                </a:lnTo>
                <a:lnTo>
                  <a:pt x="944" y="140"/>
                </a:lnTo>
                <a:lnTo>
                  <a:pt x="260"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4" name="Freeform 2993"/>
          <p:cNvSpPr>
            <a:spLocks/>
          </p:cNvSpPr>
          <p:nvPr/>
        </p:nvSpPr>
        <p:spPr bwMode="auto">
          <a:xfrm>
            <a:off x="4251179" y="2680692"/>
            <a:ext cx="215963" cy="71988"/>
          </a:xfrm>
          <a:custGeom>
            <a:avLst/>
            <a:gdLst/>
            <a:ahLst/>
            <a:cxnLst>
              <a:cxn ang="0">
                <a:pos x="0" y="0"/>
              </a:cxn>
              <a:cxn ang="0">
                <a:pos x="168" y="56"/>
              </a:cxn>
              <a:cxn ang="0">
                <a:pos x="168" y="54"/>
              </a:cxn>
              <a:cxn ang="0">
                <a:pos x="0" y="0"/>
              </a:cxn>
            </a:cxnLst>
            <a:rect l="0" t="0" r="r" b="b"/>
            <a:pathLst>
              <a:path w="168" h="56">
                <a:moveTo>
                  <a:pt x="0" y="0"/>
                </a:moveTo>
                <a:lnTo>
                  <a:pt x="168" y="56"/>
                </a:lnTo>
                <a:lnTo>
                  <a:pt x="168" y="54"/>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5" name="Freeform 2994"/>
          <p:cNvSpPr>
            <a:spLocks/>
          </p:cNvSpPr>
          <p:nvPr/>
        </p:nvSpPr>
        <p:spPr bwMode="auto">
          <a:xfrm>
            <a:off x="3644425" y="1731996"/>
            <a:ext cx="789294" cy="498772"/>
          </a:xfrm>
          <a:custGeom>
            <a:avLst/>
            <a:gdLst/>
            <a:ahLst/>
            <a:cxnLst>
              <a:cxn ang="0">
                <a:pos x="614" y="382"/>
              </a:cxn>
              <a:cxn ang="0">
                <a:pos x="540" y="4"/>
              </a:cxn>
              <a:cxn ang="0">
                <a:pos x="542" y="4"/>
              </a:cxn>
              <a:cxn ang="0">
                <a:pos x="542" y="0"/>
              </a:cxn>
              <a:cxn ang="0">
                <a:pos x="26" y="32"/>
              </a:cxn>
              <a:cxn ang="0">
                <a:pos x="2" y="28"/>
              </a:cxn>
              <a:cxn ang="0">
                <a:pos x="2" y="34"/>
              </a:cxn>
              <a:cxn ang="0">
                <a:pos x="4" y="34"/>
              </a:cxn>
              <a:cxn ang="0">
                <a:pos x="0" y="388"/>
              </a:cxn>
              <a:cxn ang="0">
                <a:pos x="612" y="386"/>
              </a:cxn>
              <a:cxn ang="0">
                <a:pos x="610" y="388"/>
              </a:cxn>
              <a:cxn ang="0">
                <a:pos x="610" y="388"/>
              </a:cxn>
              <a:cxn ang="0">
                <a:pos x="614" y="382"/>
              </a:cxn>
            </a:cxnLst>
            <a:rect l="0" t="0" r="r" b="b"/>
            <a:pathLst>
              <a:path w="614" h="388">
                <a:moveTo>
                  <a:pt x="614" y="382"/>
                </a:moveTo>
                <a:lnTo>
                  <a:pt x="540" y="4"/>
                </a:lnTo>
                <a:lnTo>
                  <a:pt x="542" y="4"/>
                </a:lnTo>
                <a:lnTo>
                  <a:pt x="542" y="0"/>
                </a:lnTo>
                <a:lnTo>
                  <a:pt x="26" y="32"/>
                </a:lnTo>
                <a:lnTo>
                  <a:pt x="2" y="28"/>
                </a:lnTo>
                <a:lnTo>
                  <a:pt x="2" y="34"/>
                </a:lnTo>
                <a:lnTo>
                  <a:pt x="4" y="34"/>
                </a:lnTo>
                <a:lnTo>
                  <a:pt x="0" y="388"/>
                </a:lnTo>
                <a:lnTo>
                  <a:pt x="612" y="386"/>
                </a:lnTo>
                <a:lnTo>
                  <a:pt x="610" y="388"/>
                </a:lnTo>
                <a:lnTo>
                  <a:pt x="610" y="388"/>
                </a:lnTo>
                <a:lnTo>
                  <a:pt x="614" y="3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6" name="Freeform 2995"/>
          <p:cNvSpPr>
            <a:spLocks/>
          </p:cNvSpPr>
          <p:nvPr/>
        </p:nvSpPr>
        <p:spPr bwMode="auto">
          <a:xfrm>
            <a:off x="3636712" y="2685834"/>
            <a:ext cx="974406" cy="465349"/>
          </a:xfrm>
          <a:custGeom>
            <a:avLst/>
            <a:gdLst/>
            <a:ahLst/>
            <a:cxnLst>
              <a:cxn ang="0">
                <a:pos x="736" y="292"/>
              </a:cxn>
              <a:cxn ang="0">
                <a:pos x="734" y="292"/>
              </a:cxn>
              <a:cxn ang="0">
                <a:pos x="734" y="290"/>
              </a:cxn>
              <a:cxn ang="0">
                <a:pos x="734" y="290"/>
              </a:cxn>
              <a:cxn ang="0">
                <a:pos x="646" y="52"/>
              </a:cxn>
              <a:cxn ang="0">
                <a:pos x="646" y="52"/>
              </a:cxn>
              <a:cxn ang="0">
                <a:pos x="648" y="58"/>
              </a:cxn>
              <a:cxn ang="0">
                <a:pos x="478" y="0"/>
              </a:cxn>
              <a:cxn ang="0">
                <a:pos x="4" y="2"/>
              </a:cxn>
              <a:cxn ang="0">
                <a:pos x="0" y="264"/>
              </a:cxn>
              <a:cxn ang="0">
                <a:pos x="158" y="268"/>
              </a:cxn>
              <a:cxn ang="0">
                <a:pos x="164" y="362"/>
              </a:cxn>
              <a:cxn ang="0">
                <a:pos x="758" y="354"/>
              </a:cxn>
              <a:cxn ang="0">
                <a:pos x="736" y="292"/>
              </a:cxn>
            </a:cxnLst>
            <a:rect l="0" t="0" r="r" b="b"/>
            <a:pathLst>
              <a:path w="758" h="362">
                <a:moveTo>
                  <a:pt x="736" y="292"/>
                </a:moveTo>
                <a:lnTo>
                  <a:pt x="734" y="292"/>
                </a:lnTo>
                <a:lnTo>
                  <a:pt x="734" y="290"/>
                </a:lnTo>
                <a:lnTo>
                  <a:pt x="734" y="290"/>
                </a:lnTo>
                <a:lnTo>
                  <a:pt x="646" y="52"/>
                </a:lnTo>
                <a:lnTo>
                  <a:pt x="646" y="52"/>
                </a:lnTo>
                <a:lnTo>
                  <a:pt x="648" y="58"/>
                </a:lnTo>
                <a:lnTo>
                  <a:pt x="478" y="0"/>
                </a:lnTo>
                <a:lnTo>
                  <a:pt x="4" y="2"/>
                </a:lnTo>
                <a:lnTo>
                  <a:pt x="0" y="264"/>
                </a:lnTo>
                <a:lnTo>
                  <a:pt x="158" y="268"/>
                </a:lnTo>
                <a:lnTo>
                  <a:pt x="164" y="362"/>
                </a:lnTo>
                <a:lnTo>
                  <a:pt x="758" y="354"/>
                </a:lnTo>
                <a:lnTo>
                  <a:pt x="736" y="29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7" name="Freeform 2996"/>
          <p:cNvSpPr>
            <a:spLocks/>
          </p:cNvSpPr>
          <p:nvPr/>
        </p:nvSpPr>
        <p:spPr bwMode="auto">
          <a:xfrm>
            <a:off x="3641854" y="2230768"/>
            <a:ext cx="825288" cy="521911"/>
          </a:xfrm>
          <a:custGeom>
            <a:avLst/>
            <a:gdLst/>
            <a:ahLst/>
            <a:cxnLst>
              <a:cxn ang="0">
                <a:pos x="636" y="390"/>
              </a:cxn>
              <a:cxn ang="0">
                <a:pos x="632" y="252"/>
              </a:cxn>
              <a:cxn ang="0">
                <a:pos x="632" y="252"/>
              </a:cxn>
              <a:cxn ang="0">
                <a:pos x="632" y="250"/>
              </a:cxn>
              <a:cxn ang="0">
                <a:pos x="626" y="64"/>
              </a:cxn>
              <a:cxn ang="0">
                <a:pos x="596" y="26"/>
              </a:cxn>
              <a:cxn ang="0">
                <a:pos x="612" y="0"/>
              </a:cxn>
              <a:cxn ang="0">
                <a:pos x="612" y="0"/>
              </a:cxn>
              <a:cxn ang="0">
                <a:pos x="612" y="2"/>
              </a:cxn>
              <a:cxn ang="0">
                <a:pos x="2" y="4"/>
              </a:cxn>
              <a:cxn ang="0">
                <a:pos x="2" y="104"/>
              </a:cxn>
              <a:cxn ang="0">
                <a:pos x="4" y="104"/>
              </a:cxn>
              <a:cxn ang="0">
                <a:pos x="0" y="352"/>
              </a:cxn>
              <a:cxn ang="0">
                <a:pos x="474" y="350"/>
              </a:cxn>
              <a:cxn ang="0">
                <a:pos x="642" y="404"/>
              </a:cxn>
              <a:cxn ang="0">
                <a:pos x="642" y="406"/>
              </a:cxn>
              <a:cxn ang="0">
                <a:pos x="642" y="406"/>
              </a:cxn>
              <a:cxn ang="0">
                <a:pos x="636" y="390"/>
              </a:cxn>
            </a:cxnLst>
            <a:rect l="0" t="0" r="r" b="b"/>
            <a:pathLst>
              <a:path w="642" h="406">
                <a:moveTo>
                  <a:pt x="636" y="390"/>
                </a:moveTo>
                <a:lnTo>
                  <a:pt x="632" y="252"/>
                </a:lnTo>
                <a:lnTo>
                  <a:pt x="632" y="252"/>
                </a:lnTo>
                <a:lnTo>
                  <a:pt x="632" y="250"/>
                </a:lnTo>
                <a:lnTo>
                  <a:pt x="626" y="64"/>
                </a:lnTo>
                <a:lnTo>
                  <a:pt x="596" y="26"/>
                </a:lnTo>
                <a:lnTo>
                  <a:pt x="612" y="0"/>
                </a:lnTo>
                <a:lnTo>
                  <a:pt x="612" y="0"/>
                </a:lnTo>
                <a:lnTo>
                  <a:pt x="612" y="2"/>
                </a:lnTo>
                <a:lnTo>
                  <a:pt x="2" y="4"/>
                </a:lnTo>
                <a:lnTo>
                  <a:pt x="2" y="104"/>
                </a:lnTo>
                <a:lnTo>
                  <a:pt x="4" y="104"/>
                </a:lnTo>
                <a:lnTo>
                  <a:pt x="0" y="352"/>
                </a:lnTo>
                <a:lnTo>
                  <a:pt x="474" y="350"/>
                </a:lnTo>
                <a:lnTo>
                  <a:pt x="642" y="404"/>
                </a:lnTo>
                <a:lnTo>
                  <a:pt x="642" y="406"/>
                </a:lnTo>
                <a:lnTo>
                  <a:pt x="642" y="406"/>
                </a:lnTo>
                <a:lnTo>
                  <a:pt x="636" y="39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8" name="Freeform 2997"/>
          <p:cNvSpPr>
            <a:spLocks/>
          </p:cNvSpPr>
          <p:nvPr/>
        </p:nvSpPr>
        <p:spPr bwMode="auto">
          <a:xfrm>
            <a:off x="4464572" y="2521290"/>
            <a:ext cx="673600" cy="537337"/>
          </a:xfrm>
          <a:custGeom>
            <a:avLst/>
            <a:gdLst/>
            <a:ahLst/>
            <a:cxnLst>
              <a:cxn ang="0">
                <a:pos x="524" y="202"/>
              </a:cxn>
              <a:cxn ang="0">
                <a:pos x="516" y="146"/>
              </a:cxn>
              <a:cxn ang="0">
                <a:pos x="444" y="76"/>
              </a:cxn>
              <a:cxn ang="0">
                <a:pos x="428" y="2"/>
              </a:cxn>
              <a:cxn ang="0">
                <a:pos x="428" y="0"/>
              </a:cxn>
              <a:cxn ang="0">
                <a:pos x="416" y="0"/>
              </a:cxn>
              <a:cxn ang="0">
                <a:pos x="426" y="0"/>
              </a:cxn>
              <a:cxn ang="0">
                <a:pos x="428" y="6"/>
              </a:cxn>
              <a:cxn ang="0">
                <a:pos x="0" y="24"/>
              </a:cxn>
              <a:cxn ang="0">
                <a:pos x="4" y="160"/>
              </a:cxn>
              <a:cxn ang="0">
                <a:pos x="98" y="418"/>
              </a:cxn>
              <a:cxn ang="0">
                <a:pos x="444" y="408"/>
              </a:cxn>
              <a:cxn ang="0">
                <a:pos x="444" y="378"/>
              </a:cxn>
              <a:cxn ang="0">
                <a:pos x="484" y="308"/>
              </a:cxn>
              <a:cxn ang="0">
                <a:pos x="464" y="268"/>
              </a:cxn>
              <a:cxn ang="0">
                <a:pos x="524" y="202"/>
              </a:cxn>
            </a:cxnLst>
            <a:rect l="0" t="0" r="r" b="b"/>
            <a:pathLst>
              <a:path w="524" h="418">
                <a:moveTo>
                  <a:pt x="524" y="202"/>
                </a:moveTo>
                <a:lnTo>
                  <a:pt x="516" y="146"/>
                </a:lnTo>
                <a:lnTo>
                  <a:pt x="444" y="76"/>
                </a:lnTo>
                <a:lnTo>
                  <a:pt x="428" y="2"/>
                </a:lnTo>
                <a:lnTo>
                  <a:pt x="428" y="0"/>
                </a:lnTo>
                <a:lnTo>
                  <a:pt x="416" y="0"/>
                </a:lnTo>
                <a:lnTo>
                  <a:pt x="426" y="0"/>
                </a:lnTo>
                <a:lnTo>
                  <a:pt x="428" y="6"/>
                </a:lnTo>
                <a:lnTo>
                  <a:pt x="0" y="24"/>
                </a:lnTo>
                <a:lnTo>
                  <a:pt x="4" y="160"/>
                </a:lnTo>
                <a:lnTo>
                  <a:pt x="98" y="418"/>
                </a:lnTo>
                <a:lnTo>
                  <a:pt x="444" y="408"/>
                </a:lnTo>
                <a:lnTo>
                  <a:pt x="444" y="378"/>
                </a:lnTo>
                <a:lnTo>
                  <a:pt x="484" y="308"/>
                </a:lnTo>
                <a:lnTo>
                  <a:pt x="464" y="268"/>
                </a:lnTo>
                <a:lnTo>
                  <a:pt x="524"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9" name="Freeform 2998"/>
          <p:cNvSpPr>
            <a:spLocks/>
          </p:cNvSpPr>
          <p:nvPr/>
        </p:nvSpPr>
        <p:spPr bwMode="auto">
          <a:xfrm>
            <a:off x="4341164" y="1721712"/>
            <a:ext cx="753300" cy="820146"/>
          </a:xfrm>
          <a:custGeom>
            <a:avLst/>
            <a:gdLst/>
            <a:ahLst/>
            <a:cxnLst>
              <a:cxn ang="0">
                <a:pos x="514" y="566"/>
              </a:cxn>
              <a:cxn ang="0">
                <a:pos x="376" y="482"/>
              </a:cxn>
              <a:cxn ang="0">
                <a:pos x="346" y="344"/>
              </a:cxn>
              <a:cxn ang="0">
                <a:pos x="386" y="302"/>
              </a:cxn>
              <a:cxn ang="0">
                <a:pos x="424" y="214"/>
              </a:cxn>
              <a:cxn ang="0">
                <a:pos x="418" y="216"/>
              </a:cxn>
              <a:cxn ang="0">
                <a:pos x="506" y="108"/>
              </a:cxn>
              <a:cxn ang="0">
                <a:pos x="586" y="54"/>
              </a:cxn>
              <a:cxn ang="0">
                <a:pos x="406" y="54"/>
              </a:cxn>
              <a:cxn ang="0">
                <a:pos x="158" y="0"/>
              </a:cxn>
              <a:cxn ang="0">
                <a:pos x="0" y="8"/>
              </a:cxn>
              <a:cxn ang="0">
                <a:pos x="0" y="12"/>
              </a:cxn>
              <a:cxn ang="0">
                <a:pos x="4" y="14"/>
              </a:cxn>
              <a:cxn ang="0">
                <a:pos x="78" y="390"/>
              </a:cxn>
              <a:cxn ang="0">
                <a:pos x="60" y="422"/>
              </a:cxn>
              <a:cxn ang="0">
                <a:pos x="90" y="460"/>
              </a:cxn>
              <a:cxn ang="0">
                <a:pos x="96" y="638"/>
              </a:cxn>
              <a:cxn ang="0">
                <a:pos x="512" y="622"/>
              </a:cxn>
              <a:cxn ang="0">
                <a:pos x="524" y="622"/>
              </a:cxn>
              <a:cxn ang="0">
                <a:pos x="514" y="566"/>
              </a:cxn>
            </a:cxnLst>
            <a:rect l="0" t="0" r="r" b="b"/>
            <a:pathLst>
              <a:path w="586" h="638">
                <a:moveTo>
                  <a:pt x="514" y="566"/>
                </a:moveTo>
                <a:lnTo>
                  <a:pt x="376" y="482"/>
                </a:lnTo>
                <a:lnTo>
                  <a:pt x="346" y="344"/>
                </a:lnTo>
                <a:lnTo>
                  <a:pt x="386" y="302"/>
                </a:lnTo>
                <a:lnTo>
                  <a:pt x="424" y="214"/>
                </a:lnTo>
                <a:lnTo>
                  <a:pt x="418" y="216"/>
                </a:lnTo>
                <a:lnTo>
                  <a:pt x="506" y="108"/>
                </a:lnTo>
                <a:lnTo>
                  <a:pt x="586" y="54"/>
                </a:lnTo>
                <a:lnTo>
                  <a:pt x="406" y="54"/>
                </a:lnTo>
                <a:lnTo>
                  <a:pt x="158" y="0"/>
                </a:lnTo>
                <a:lnTo>
                  <a:pt x="0" y="8"/>
                </a:lnTo>
                <a:lnTo>
                  <a:pt x="0" y="12"/>
                </a:lnTo>
                <a:lnTo>
                  <a:pt x="4" y="14"/>
                </a:lnTo>
                <a:lnTo>
                  <a:pt x="78" y="390"/>
                </a:lnTo>
                <a:lnTo>
                  <a:pt x="60" y="422"/>
                </a:lnTo>
                <a:lnTo>
                  <a:pt x="90" y="460"/>
                </a:lnTo>
                <a:lnTo>
                  <a:pt x="96" y="638"/>
                </a:lnTo>
                <a:lnTo>
                  <a:pt x="512" y="622"/>
                </a:lnTo>
                <a:lnTo>
                  <a:pt x="524" y="622"/>
                </a:lnTo>
                <a:lnTo>
                  <a:pt x="514" y="5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0" name="Freeform 2999"/>
          <p:cNvSpPr>
            <a:spLocks/>
          </p:cNvSpPr>
          <p:nvPr/>
        </p:nvSpPr>
        <p:spPr bwMode="auto">
          <a:xfrm>
            <a:off x="5202446" y="3225742"/>
            <a:ext cx="105411" cy="177398"/>
          </a:xfrm>
          <a:custGeom>
            <a:avLst/>
            <a:gdLst/>
            <a:ahLst/>
            <a:cxnLst>
              <a:cxn ang="0">
                <a:pos x="4" y="84"/>
              </a:cxn>
              <a:cxn ang="0">
                <a:pos x="4" y="0"/>
              </a:cxn>
              <a:cxn ang="0">
                <a:pos x="0" y="84"/>
              </a:cxn>
              <a:cxn ang="0">
                <a:pos x="82" y="138"/>
              </a:cxn>
              <a:cxn ang="0">
                <a:pos x="4" y="84"/>
              </a:cxn>
            </a:cxnLst>
            <a:rect l="0" t="0" r="r" b="b"/>
            <a:pathLst>
              <a:path w="82" h="138">
                <a:moveTo>
                  <a:pt x="4" y="84"/>
                </a:moveTo>
                <a:lnTo>
                  <a:pt x="4" y="0"/>
                </a:lnTo>
                <a:lnTo>
                  <a:pt x="0" y="84"/>
                </a:lnTo>
                <a:lnTo>
                  <a:pt x="82" y="138"/>
                </a:lnTo>
                <a:lnTo>
                  <a:pt x="4"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1" name="Freeform 3000"/>
          <p:cNvSpPr>
            <a:spLocks/>
          </p:cNvSpPr>
          <p:nvPr/>
        </p:nvSpPr>
        <p:spPr bwMode="auto">
          <a:xfrm>
            <a:off x="5202446" y="3326011"/>
            <a:ext cx="300806" cy="187682"/>
          </a:xfrm>
          <a:custGeom>
            <a:avLst/>
            <a:gdLst/>
            <a:ahLst/>
            <a:cxnLst>
              <a:cxn ang="0">
                <a:pos x="110" y="146"/>
              </a:cxn>
              <a:cxn ang="0">
                <a:pos x="132" y="102"/>
              </a:cxn>
              <a:cxn ang="0">
                <a:pos x="182" y="128"/>
              </a:cxn>
              <a:cxn ang="0">
                <a:pos x="224" y="72"/>
              </a:cxn>
              <a:cxn ang="0">
                <a:pos x="234" y="0"/>
              </a:cxn>
              <a:cxn ang="0">
                <a:pos x="222" y="72"/>
              </a:cxn>
              <a:cxn ang="0">
                <a:pos x="182" y="124"/>
              </a:cxn>
              <a:cxn ang="0">
                <a:pos x="132" y="96"/>
              </a:cxn>
              <a:cxn ang="0">
                <a:pos x="110" y="138"/>
              </a:cxn>
              <a:cxn ang="0">
                <a:pos x="82" y="60"/>
              </a:cxn>
              <a:cxn ang="0">
                <a:pos x="0" y="6"/>
              </a:cxn>
              <a:cxn ang="0">
                <a:pos x="80" y="64"/>
              </a:cxn>
              <a:cxn ang="0">
                <a:pos x="110" y="146"/>
              </a:cxn>
            </a:cxnLst>
            <a:rect l="0" t="0" r="r" b="b"/>
            <a:pathLst>
              <a:path w="234" h="146">
                <a:moveTo>
                  <a:pt x="110" y="146"/>
                </a:moveTo>
                <a:lnTo>
                  <a:pt x="132" y="102"/>
                </a:lnTo>
                <a:lnTo>
                  <a:pt x="182" y="128"/>
                </a:lnTo>
                <a:lnTo>
                  <a:pt x="224" y="72"/>
                </a:lnTo>
                <a:lnTo>
                  <a:pt x="234" y="0"/>
                </a:lnTo>
                <a:lnTo>
                  <a:pt x="222" y="72"/>
                </a:lnTo>
                <a:lnTo>
                  <a:pt x="182" y="124"/>
                </a:lnTo>
                <a:lnTo>
                  <a:pt x="132" y="96"/>
                </a:lnTo>
                <a:lnTo>
                  <a:pt x="110" y="138"/>
                </a:lnTo>
                <a:lnTo>
                  <a:pt x="82" y="60"/>
                </a:lnTo>
                <a:lnTo>
                  <a:pt x="0" y="6"/>
                </a:lnTo>
                <a:lnTo>
                  <a:pt x="80" y="64"/>
                </a:lnTo>
                <a:lnTo>
                  <a:pt x="110" y="14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2" name="Freeform 3001"/>
          <p:cNvSpPr>
            <a:spLocks/>
          </p:cNvSpPr>
          <p:nvPr/>
        </p:nvSpPr>
        <p:spPr bwMode="auto">
          <a:xfrm>
            <a:off x="5487826" y="3207745"/>
            <a:ext cx="35994" cy="210821"/>
          </a:xfrm>
          <a:custGeom>
            <a:avLst/>
            <a:gdLst/>
            <a:ahLst/>
            <a:cxnLst>
              <a:cxn ang="0">
                <a:pos x="0" y="164"/>
              </a:cxn>
              <a:cxn ang="0">
                <a:pos x="12" y="92"/>
              </a:cxn>
              <a:cxn ang="0">
                <a:pos x="14" y="82"/>
              </a:cxn>
              <a:cxn ang="0">
                <a:pos x="16" y="72"/>
              </a:cxn>
              <a:cxn ang="0">
                <a:pos x="28" y="0"/>
              </a:cxn>
              <a:cxn ang="0">
                <a:pos x="8" y="82"/>
              </a:cxn>
              <a:cxn ang="0">
                <a:pos x="0" y="164"/>
              </a:cxn>
            </a:cxnLst>
            <a:rect l="0" t="0" r="r" b="b"/>
            <a:pathLst>
              <a:path w="28" h="164">
                <a:moveTo>
                  <a:pt x="0" y="164"/>
                </a:moveTo>
                <a:lnTo>
                  <a:pt x="12" y="92"/>
                </a:lnTo>
                <a:lnTo>
                  <a:pt x="14" y="82"/>
                </a:lnTo>
                <a:lnTo>
                  <a:pt x="16" y="72"/>
                </a:lnTo>
                <a:lnTo>
                  <a:pt x="28" y="0"/>
                </a:lnTo>
                <a:lnTo>
                  <a:pt x="8" y="82"/>
                </a:lnTo>
                <a:lnTo>
                  <a:pt x="0" y="1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3" name="Freeform 3003"/>
          <p:cNvSpPr>
            <a:spLocks/>
          </p:cNvSpPr>
          <p:nvPr/>
        </p:nvSpPr>
        <p:spPr bwMode="auto">
          <a:xfrm>
            <a:off x="5503252" y="3300301"/>
            <a:ext cx="5142" cy="25710"/>
          </a:xfrm>
          <a:custGeom>
            <a:avLst/>
            <a:gdLst/>
            <a:ahLst/>
            <a:cxnLst>
              <a:cxn ang="0">
                <a:pos x="0" y="20"/>
              </a:cxn>
              <a:cxn ang="0">
                <a:pos x="4" y="0"/>
              </a:cxn>
              <a:cxn ang="0">
                <a:pos x="2" y="10"/>
              </a:cxn>
              <a:cxn ang="0">
                <a:pos x="0" y="20"/>
              </a:cxn>
            </a:cxnLst>
            <a:rect l="0" t="0" r="r" b="b"/>
            <a:pathLst>
              <a:path w="4" h="20">
                <a:moveTo>
                  <a:pt x="0" y="20"/>
                </a:moveTo>
                <a:lnTo>
                  <a:pt x="4" y="0"/>
                </a:lnTo>
                <a:lnTo>
                  <a:pt x="2" y="10"/>
                </a:lnTo>
                <a:lnTo>
                  <a:pt x="0" y="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4" name="Freeform 3004"/>
          <p:cNvSpPr>
            <a:spLocks/>
          </p:cNvSpPr>
          <p:nvPr/>
        </p:nvSpPr>
        <p:spPr bwMode="auto">
          <a:xfrm>
            <a:off x="5564956" y="3274591"/>
            <a:ext cx="133692" cy="77130"/>
          </a:xfrm>
          <a:custGeom>
            <a:avLst/>
            <a:gdLst/>
            <a:ahLst/>
            <a:cxnLst>
              <a:cxn ang="0">
                <a:pos x="24" y="54"/>
              </a:cxn>
              <a:cxn ang="0">
                <a:pos x="0" y="40"/>
              </a:cxn>
              <a:cxn ang="0">
                <a:pos x="24" y="60"/>
              </a:cxn>
              <a:cxn ang="0">
                <a:pos x="104" y="0"/>
              </a:cxn>
              <a:cxn ang="0">
                <a:pos x="24" y="54"/>
              </a:cxn>
            </a:cxnLst>
            <a:rect l="0" t="0" r="r" b="b"/>
            <a:pathLst>
              <a:path w="104" h="60">
                <a:moveTo>
                  <a:pt x="24" y="54"/>
                </a:moveTo>
                <a:lnTo>
                  <a:pt x="0" y="40"/>
                </a:lnTo>
                <a:lnTo>
                  <a:pt x="24" y="60"/>
                </a:lnTo>
                <a:lnTo>
                  <a:pt x="104" y="0"/>
                </a:lnTo>
                <a:lnTo>
                  <a:pt x="24" y="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5" name="Freeform 3005"/>
          <p:cNvSpPr>
            <a:spLocks/>
          </p:cNvSpPr>
          <p:nvPr/>
        </p:nvSpPr>
        <p:spPr bwMode="auto">
          <a:xfrm>
            <a:off x="5734641" y="3102334"/>
            <a:ext cx="113124" cy="190253"/>
          </a:xfrm>
          <a:custGeom>
            <a:avLst/>
            <a:gdLst/>
            <a:ahLst/>
            <a:cxnLst>
              <a:cxn ang="0">
                <a:pos x="0" y="148"/>
              </a:cxn>
              <a:cxn ang="0">
                <a:pos x="52" y="42"/>
              </a:cxn>
              <a:cxn ang="0">
                <a:pos x="88" y="0"/>
              </a:cxn>
              <a:cxn ang="0">
                <a:pos x="50" y="40"/>
              </a:cxn>
              <a:cxn ang="0">
                <a:pos x="0" y="148"/>
              </a:cxn>
            </a:cxnLst>
            <a:rect l="0" t="0" r="r" b="b"/>
            <a:pathLst>
              <a:path w="88" h="148">
                <a:moveTo>
                  <a:pt x="0" y="148"/>
                </a:moveTo>
                <a:lnTo>
                  <a:pt x="52" y="42"/>
                </a:lnTo>
                <a:lnTo>
                  <a:pt x="88" y="0"/>
                </a:lnTo>
                <a:lnTo>
                  <a:pt x="50" y="40"/>
                </a:lnTo>
                <a:lnTo>
                  <a:pt x="0" y="14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6" name="Freeform 3006"/>
          <p:cNvSpPr>
            <a:spLocks/>
          </p:cNvSpPr>
          <p:nvPr/>
        </p:nvSpPr>
        <p:spPr bwMode="auto">
          <a:xfrm>
            <a:off x="5495539" y="3326011"/>
            <a:ext cx="100269" cy="61704"/>
          </a:xfrm>
          <a:custGeom>
            <a:avLst/>
            <a:gdLst/>
            <a:ahLst/>
            <a:cxnLst>
              <a:cxn ang="0">
                <a:pos x="0" y="44"/>
              </a:cxn>
              <a:cxn ang="0">
                <a:pos x="0" y="48"/>
              </a:cxn>
              <a:cxn ang="0">
                <a:pos x="54" y="4"/>
              </a:cxn>
              <a:cxn ang="0">
                <a:pos x="78" y="20"/>
              </a:cxn>
              <a:cxn ang="0">
                <a:pos x="54" y="0"/>
              </a:cxn>
              <a:cxn ang="0">
                <a:pos x="0" y="44"/>
              </a:cxn>
            </a:cxnLst>
            <a:rect l="0" t="0" r="r" b="b"/>
            <a:pathLst>
              <a:path w="78" h="48">
                <a:moveTo>
                  <a:pt x="0" y="44"/>
                </a:moveTo>
                <a:lnTo>
                  <a:pt x="0" y="48"/>
                </a:lnTo>
                <a:lnTo>
                  <a:pt x="54" y="4"/>
                </a:lnTo>
                <a:lnTo>
                  <a:pt x="78" y="20"/>
                </a:lnTo>
                <a:lnTo>
                  <a:pt x="54" y="0"/>
                </a:lnTo>
                <a:lnTo>
                  <a:pt x="0" y="4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7" name="Freeform 3007"/>
          <p:cNvSpPr>
            <a:spLocks/>
          </p:cNvSpPr>
          <p:nvPr/>
        </p:nvSpPr>
        <p:spPr bwMode="auto">
          <a:xfrm>
            <a:off x="5595808" y="3156325"/>
            <a:ext cx="205679" cy="195395"/>
          </a:xfrm>
          <a:custGeom>
            <a:avLst/>
            <a:gdLst/>
            <a:ahLst/>
            <a:cxnLst>
              <a:cxn ang="0">
                <a:pos x="80" y="92"/>
              </a:cxn>
              <a:cxn ang="0">
                <a:pos x="0" y="152"/>
              </a:cxn>
              <a:cxn ang="0">
                <a:pos x="80" y="96"/>
              </a:cxn>
              <a:cxn ang="0">
                <a:pos x="110" y="110"/>
              </a:cxn>
              <a:cxn ang="0">
                <a:pos x="160" y="0"/>
              </a:cxn>
              <a:cxn ang="0">
                <a:pos x="108" y="106"/>
              </a:cxn>
              <a:cxn ang="0">
                <a:pos x="80" y="92"/>
              </a:cxn>
            </a:cxnLst>
            <a:rect l="0" t="0" r="r" b="b"/>
            <a:pathLst>
              <a:path w="160" h="152">
                <a:moveTo>
                  <a:pt x="80" y="92"/>
                </a:moveTo>
                <a:lnTo>
                  <a:pt x="0" y="152"/>
                </a:lnTo>
                <a:lnTo>
                  <a:pt x="80" y="96"/>
                </a:lnTo>
                <a:lnTo>
                  <a:pt x="110" y="110"/>
                </a:lnTo>
                <a:lnTo>
                  <a:pt x="160" y="0"/>
                </a:lnTo>
                <a:lnTo>
                  <a:pt x="108" y="106"/>
                </a:lnTo>
                <a:lnTo>
                  <a:pt x="80" y="9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8" name="Freeform 3008"/>
          <p:cNvSpPr>
            <a:spLocks/>
          </p:cNvSpPr>
          <p:nvPr/>
        </p:nvSpPr>
        <p:spPr bwMode="auto">
          <a:xfrm>
            <a:off x="5842623" y="3084338"/>
            <a:ext cx="5142" cy="17997"/>
          </a:xfrm>
          <a:custGeom>
            <a:avLst/>
            <a:gdLst/>
            <a:ahLst/>
            <a:cxnLst>
              <a:cxn ang="0">
                <a:pos x="0" y="2"/>
              </a:cxn>
              <a:cxn ang="0">
                <a:pos x="4" y="14"/>
              </a:cxn>
              <a:cxn ang="0">
                <a:pos x="0" y="0"/>
              </a:cxn>
              <a:cxn ang="0">
                <a:pos x="0" y="2"/>
              </a:cxn>
              <a:cxn ang="0">
                <a:pos x="0" y="2"/>
              </a:cxn>
            </a:cxnLst>
            <a:rect l="0" t="0" r="r" b="b"/>
            <a:pathLst>
              <a:path w="4" h="14">
                <a:moveTo>
                  <a:pt x="0" y="2"/>
                </a:moveTo>
                <a:lnTo>
                  <a:pt x="4" y="14"/>
                </a:lnTo>
                <a:lnTo>
                  <a:pt x="0" y="0"/>
                </a:lnTo>
                <a:lnTo>
                  <a:pt x="0" y="2"/>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9" name="Freeform 3010"/>
          <p:cNvSpPr>
            <a:spLocks/>
          </p:cNvSpPr>
          <p:nvPr/>
        </p:nvSpPr>
        <p:spPr bwMode="auto">
          <a:xfrm>
            <a:off x="5477542" y="2703831"/>
            <a:ext cx="370223" cy="673600"/>
          </a:xfrm>
          <a:custGeom>
            <a:avLst/>
            <a:gdLst/>
            <a:ahLst/>
            <a:cxnLst>
              <a:cxn ang="0">
                <a:pos x="92" y="498"/>
              </a:cxn>
              <a:cxn ang="0">
                <a:pos x="172" y="444"/>
              </a:cxn>
              <a:cxn ang="0">
                <a:pos x="200" y="458"/>
              </a:cxn>
              <a:cxn ang="0">
                <a:pos x="250" y="350"/>
              </a:cxn>
              <a:cxn ang="0">
                <a:pos x="288" y="310"/>
              </a:cxn>
              <a:cxn ang="0">
                <a:pos x="284" y="298"/>
              </a:cxn>
              <a:cxn ang="0">
                <a:pos x="284" y="298"/>
              </a:cxn>
              <a:cxn ang="0">
                <a:pos x="284" y="296"/>
              </a:cxn>
              <a:cxn ang="0">
                <a:pos x="216" y="0"/>
              </a:cxn>
              <a:cxn ang="0">
                <a:pos x="26" y="6"/>
              </a:cxn>
              <a:cxn ang="0">
                <a:pos x="0" y="28"/>
              </a:cxn>
              <a:cxn ang="0">
                <a:pos x="38" y="392"/>
              </a:cxn>
              <a:cxn ang="0">
                <a:pos x="24" y="464"/>
              </a:cxn>
              <a:cxn ang="0">
                <a:pos x="20" y="484"/>
              </a:cxn>
              <a:cxn ang="0">
                <a:pos x="14" y="524"/>
              </a:cxn>
              <a:cxn ang="0">
                <a:pos x="68" y="484"/>
              </a:cxn>
              <a:cxn ang="0">
                <a:pos x="92" y="498"/>
              </a:cxn>
            </a:cxnLst>
            <a:rect l="0" t="0" r="r" b="b"/>
            <a:pathLst>
              <a:path w="288" h="524">
                <a:moveTo>
                  <a:pt x="92" y="498"/>
                </a:moveTo>
                <a:lnTo>
                  <a:pt x="172" y="444"/>
                </a:lnTo>
                <a:lnTo>
                  <a:pt x="200" y="458"/>
                </a:lnTo>
                <a:lnTo>
                  <a:pt x="250" y="350"/>
                </a:lnTo>
                <a:lnTo>
                  <a:pt x="288" y="310"/>
                </a:lnTo>
                <a:lnTo>
                  <a:pt x="284" y="298"/>
                </a:lnTo>
                <a:lnTo>
                  <a:pt x="284" y="298"/>
                </a:lnTo>
                <a:lnTo>
                  <a:pt x="284" y="296"/>
                </a:lnTo>
                <a:lnTo>
                  <a:pt x="216" y="0"/>
                </a:lnTo>
                <a:lnTo>
                  <a:pt x="26" y="6"/>
                </a:lnTo>
                <a:lnTo>
                  <a:pt x="0" y="28"/>
                </a:lnTo>
                <a:lnTo>
                  <a:pt x="38" y="392"/>
                </a:lnTo>
                <a:lnTo>
                  <a:pt x="24" y="464"/>
                </a:lnTo>
                <a:lnTo>
                  <a:pt x="20" y="484"/>
                </a:lnTo>
                <a:lnTo>
                  <a:pt x="14" y="524"/>
                </a:lnTo>
                <a:lnTo>
                  <a:pt x="68" y="484"/>
                </a:lnTo>
                <a:lnTo>
                  <a:pt x="92" y="49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0" name="Freeform 3011"/>
          <p:cNvSpPr>
            <a:spLocks/>
          </p:cNvSpPr>
          <p:nvPr/>
        </p:nvSpPr>
        <p:spPr bwMode="auto">
          <a:xfrm>
            <a:off x="5567527" y="3806786"/>
            <a:ext cx="41136" cy="449923"/>
          </a:xfrm>
          <a:custGeom>
            <a:avLst/>
            <a:gdLst/>
            <a:ahLst/>
            <a:cxnLst>
              <a:cxn ang="0">
                <a:pos x="0" y="0"/>
              </a:cxn>
              <a:cxn ang="0">
                <a:pos x="32" y="350"/>
              </a:cxn>
              <a:cxn ang="0">
                <a:pos x="8" y="68"/>
              </a:cxn>
              <a:cxn ang="0">
                <a:pos x="2" y="0"/>
              </a:cxn>
              <a:cxn ang="0">
                <a:pos x="0" y="0"/>
              </a:cxn>
            </a:cxnLst>
            <a:rect l="0" t="0" r="r" b="b"/>
            <a:pathLst>
              <a:path w="32" h="350">
                <a:moveTo>
                  <a:pt x="0" y="0"/>
                </a:moveTo>
                <a:lnTo>
                  <a:pt x="32" y="350"/>
                </a:lnTo>
                <a:lnTo>
                  <a:pt x="8" y="68"/>
                </a:lnTo>
                <a:lnTo>
                  <a:pt x="2"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1" name="Freeform 3012"/>
          <p:cNvSpPr>
            <a:spLocks/>
          </p:cNvSpPr>
          <p:nvPr/>
        </p:nvSpPr>
        <p:spPr bwMode="auto">
          <a:xfrm>
            <a:off x="5210159" y="3804215"/>
            <a:ext cx="421643" cy="753300"/>
          </a:xfrm>
          <a:custGeom>
            <a:avLst/>
            <a:gdLst/>
            <a:ahLst/>
            <a:cxnLst>
              <a:cxn ang="0">
                <a:pos x="278" y="0"/>
              </a:cxn>
              <a:cxn ang="0">
                <a:pos x="74" y="22"/>
              </a:cxn>
              <a:cxn ang="0">
                <a:pos x="0" y="240"/>
              </a:cxn>
              <a:cxn ang="0">
                <a:pos x="38" y="372"/>
              </a:cxn>
              <a:cxn ang="0">
                <a:pos x="6" y="522"/>
              </a:cxn>
              <a:cxn ang="0">
                <a:pos x="178" y="508"/>
              </a:cxn>
              <a:cxn ang="0">
                <a:pos x="216" y="586"/>
              </a:cxn>
              <a:cxn ang="0">
                <a:pos x="298" y="560"/>
              </a:cxn>
              <a:cxn ang="0">
                <a:pos x="328" y="560"/>
              </a:cxn>
              <a:cxn ang="0">
                <a:pos x="310" y="352"/>
              </a:cxn>
              <a:cxn ang="0">
                <a:pos x="278" y="2"/>
              </a:cxn>
              <a:cxn ang="0">
                <a:pos x="280" y="2"/>
              </a:cxn>
              <a:cxn ang="0">
                <a:pos x="286" y="70"/>
              </a:cxn>
              <a:cxn ang="0">
                <a:pos x="280" y="0"/>
              </a:cxn>
              <a:cxn ang="0">
                <a:pos x="278" y="0"/>
              </a:cxn>
            </a:cxnLst>
            <a:rect l="0" t="0" r="r" b="b"/>
            <a:pathLst>
              <a:path w="328" h="586">
                <a:moveTo>
                  <a:pt x="278" y="0"/>
                </a:moveTo>
                <a:lnTo>
                  <a:pt x="74" y="22"/>
                </a:lnTo>
                <a:lnTo>
                  <a:pt x="0" y="240"/>
                </a:lnTo>
                <a:lnTo>
                  <a:pt x="38" y="372"/>
                </a:lnTo>
                <a:lnTo>
                  <a:pt x="6" y="522"/>
                </a:lnTo>
                <a:lnTo>
                  <a:pt x="178" y="508"/>
                </a:lnTo>
                <a:lnTo>
                  <a:pt x="216" y="586"/>
                </a:lnTo>
                <a:lnTo>
                  <a:pt x="298" y="560"/>
                </a:lnTo>
                <a:lnTo>
                  <a:pt x="328" y="560"/>
                </a:lnTo>
                <a:lnTo>
                  <a:pt x="310" y="352"/>
                </a:lnTo>
                <a:lnTo>
                  <a:pt x="278" y="2"/>
                </a:lnTo>
                <a:lnTo>
                  <a:pt x="280" y="2"/>
                </a:lnTo>
                <a:lnTo>
                  <a:pt x="286" y="70"/>
                </a:lnTo>
                <a:lnTo>
                  <a:pt x="280" y="0"/>
                </a:lnTo>
                <a:lnTo>
                  <a:pt x="27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2" name="Freeform 3013"/>
          <p:cNvSpPr>
            <a:spLocks/>
          </p:cNvSpPr>
          <p:nvPr/>
        </p:nvSpPr>
        <p:spPr bwMode="auto">
          <a:xfrm>
            <a:off x="5608663" y="4256709"/>
            <a:ext cx="25710" cy="267383"/>
          </a:xfrm>
          <a:custGeom>
            <a:avLst/>
            <a:gdLst/>
            <a:ahLst/>
            <a:cxnLst>
              <a:cxn ang="0">
                <a:pos x="20" y="208"/>
              </a:cxn>
              <a:cxn ang="0">
                <a:pos x="0" y="0"/>
              </a:cxn>
              <a:cxn ang="0">
                <a:pos x="18" y="208"/>
              </a:cxn>
              <a:cxn ang="0">
                <a:pos x="20" y="208"/>
              </a:cxn>
            </a:cxnLst>
            <a:rect l="0" t="0" r="r" b="b"/>
            <a:pathLst>
              <a:path w="20" h="208">
                <a:moveTo>
                  <a:pt x="20" y="208"/>
                </a:moveTo>
                <a:lnTo>
                  <a:pt x="0" y="0"/>
                </a:lnTo>
                <a:lnTo>
                  <a:pt x="18" y="208"/>
                </a:lnTo>
                <a:lnTo>
                  <a:pt x="20" y="20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3" name="Freeform 3014"/>
          <p:cNvSpPr>
            <a:spLocks/>
          </p:cNvSpPr>
          <p:nvPr/>
        </p:nvSpPr>
        <p:spPr bwMode="auto">
          <a:xfrm>
            <a:off x="5570098" y="3757937"/>
            <a:ext cx="473062" cy="766155"/>
          </a:xfrm>
          <a:custGeom>
            <a:avLst/>
            <a:gdLst/>
            <a:ahLst/>
            <a:cxnLst>
              <a:cxn ang="0">
                <a:pos x="368" y="466"/>
              </a:cxn>
              <a:cxn ang="0">
                <a:pos x="350" y="330"/>
              </a:cxn>
              <a:cxn ang="0">
                <a:pos x="226" y="0"/>
              </a:cxn>
              <a:cxn ang="0">
                <a:pos x="0" y="36"/>
              </a:cxn>
              <a:cxn ang="0">
                <a:pos x="6" y="106"/>
              </a:cxn>
              <a:cxn ang="0">
                <a:pos x="52" y="596"/>
              </a:cxn>
              <a:cxn ang="0">
                <a:pos x="96" y="596"/>
              </a:cxn>
              <a:cxn ang="0">
                <a:pos x="134" y="580"/>
              </a:cxn>
              <a:cxn ang="0">
                <a:pos x="90" y="490"/>
              </a:cxn>
              <a:cxn ang="0">
                <a:pos x="368" y="466"/>
              </a:cxn>
            </a:cxnLst>
            <a:rect l="0" t="0" r="r" b="b"/>
            <a:pathLst>
              <a:path w="368" h="596">
                <a:moveTo>
                  <a:pt x="368" y="466"/>
                </a:moveTo>
                <a:lnTo>
                  <a:pt x="350" y="330"/>
                </a:lnTo>
                <a:lnTo>
                  <a:pt x="226" y="0"/>
                </a:lnTo>
                <a:lnTo>
                  <a:pt x="0" y="36"/>
                </a:lnTo>
                <a:lnTo>
                  <a:pt x="6" y="106"/>
                </a:lnTo>
                <a:lnTo>
                  <a:pt x="52" y="596"/>
                </a:lnTo>
                <a:lnTo>
                  <a:pt x="96" y="596"/>
                </a:lnTo>
                <a:lnTo>
                  <a:pt x="134" y="580"/>
                </a:lnTo>
                <a:lnTo>
                  <a:pt x="90" y="490"/>
                </a:lnTo>
                <a:lnTo>
                  <a:pt x="368" y="4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4" name="Freeform 3015"/>
          <p:cNvSpPr>
            <a:spLocks/>
          </p:cNvSpPr>
          <p:nvPr/>
        </p:nvSpPr>
        <p:spPr bwMode="auto">
          <a:xfrm>
            <a:off x="6166568" y="3745082"/>
            <a:ext cx="69417" cy="48849"/>
          </a:xfrm>
          <a:custGeom>
            <a:avLst/>
            <a:gdLst/>
            <a:ahLst/>
            <a:cxnLst>
              <a:cxn ang="0">
                <a:pos x="0" y="6"/>
              </a:cxn>
              <a:cxn ang="0">
                <a:pos x="52" y="4"/>
              </a:cxn>
              <a:cxn ang="0">
                <a:pos x="52" y="38"/>
              </a:cxn>
              <a:cxn ang="0">
                <a:pos x="54" y="0"/>
              </a:cxn>
              <a:cxn ang="0">
                <a:pos x="0" y="6"/>
              </a:cxn>
            </a:cxnLst>
            <a:rect l="0" t="0" r="r" b="b"/>
            <a:pathLst>
              <a:path w="54" h="38">
                <a:moveTo>
                  <a:pt x="0" y="6"/>
                </a:moveTo>
                <a:lnTo>
                  <a:pt x="52" y="4"/>
                </a:lnTo>
                <a:lnTo>
                  <a:pt x="52" y="38"/>
                </a:lnTo>
                <a:lnTo>
                  <a:pt x="54" y="0"/>
                </a:lnTo>
                <a:lnTo>
                  <a:pt x="0"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5" name="Freeform 3016"/>
          <p:cNvSpPr>
            <a:spLocks/>
          </p:cNvSpPr>
          <p:nvPr/>
        </p:nvSpPr>
        <p:spPr bwMode="auto">
          <a:xfrm>
            <a:off x="6166568" y="3698804"/>
            <a:ext cx="69417" cy="53991"/>
          </a:xfrm>
          <a:custGeom>
            <a:avLst/>
            <a:gdLst/>
            <a:ahLst/>
            <a:cxnLst>
              <a:cxn ang="0">
                <a:pos x="6" y="40"/>
              </a:cxn>
              <a:cxn ang="0">
                <a:pos x="22" y="0"/>
              </a:cxn>
              <a:cxn ang="0">
                <a:pos x="0" y="42"/>
              </a:cxn>
              <a:cxn ang="0">
                <a:pos x="54" y="36"/>
              </a:cxn>
              <a:cxn ang="0">
                <a:pos x="6" y="40"/>
              </a:cxn>
            </a:cxnLst>
            <a:rect l="0" t="0" r="r" b="b"/>
            <a:pathLst>
              <a:path w="54" h="42">
                <a:moveTo>
                  <a:pt x="6" y="40"/>
                </a:moveTo>
                <a:lnTo>
                  <a:pt x="22" y="0"/>
                </a:lnTo>
                <a:lnTo>
                  <a:pt x="0" y="42"/>
                </a:lnTo>
                <a:lnTo>
                  <a:pt x="54" y="36"/>
                </a:lnTo>
                <a:lnTo>
                  <a:pt x="6" y="4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6" name="Freeform 3017"/>
          <p:cNvSpPr>
            <a:spLocks/>
          </p:cNvSpPr>
          <p:nvPr/>
        </p:nvSpPr>
        <p:spPr bwMode="auto">
          <a:xfrm>
            <a:off x="6233413" y="3745082"/>
            <a:ext cx="339371" cy="334229"/>
          </a:xfrm>
          <a:custGeom>
            <a:avLst/>
            <a:gdLst/>
            <a:ahLst/>
            <a:cxnLst>
              <a:cxn ang="0">
                <a:pos x="2" y="0"/>
              </a:cxn>
              <a:cxn ang="0">
                <a:pos x="0" y="38"/>
              </a:cxn>
              <a:cxn ang="0">
                <a:pos x="264" y="260"/>
              </a:cxn>
              <a:cxn ang="0">
                <a:pos x="2" y="36"/>
              </a:cxn>
              <a:cxn ang="0">
                <a:pos x="2" y="0"/>
              </a:cxn>
            </a:cxnLst>
            <a:rect l="0" t="0" r="r" b="b"/>
            <a:pathLst>
              <a:path w="264" h="260">
                <a:moveTo>
                  <a:pt x="2" y="0"/>
                </a:moveTo>
                <a:lnTo>
                  <a:pt x="0" y="38"/>
                </a:lnTo>
                <a:lnTo>
                  <a:pt x="264" y="260"/>
                </a:lnTo>
                <a:lnTo>
                  <a:pt x="2" y="36"/>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7" name="Freeform 3018"/>
          <p:cNvSpPr>
            <a:spLocks/>
          </p:cNvSpPr>
          <p:nvPr/>
        </p:nvSpPr>
        <p:spPr bwMode="auto">
          <a:xfrm>
            <a:off x="6166568" y="3680807"/>
            <a:ext cx="35994" cy="71988"/>
          </a:xfrm>
          <a:custGeom>
            <a:avLst/>
            <a:gdLst/>
            <a:ahLst/>
            <a:cxnLst>
              <a:cxn ang="0">
                <a:pos x="28" y="0"/>
              </a:cxn>
              <a:cxn ang="0">
                <a:pos x="22" y="2"/>
              </a:cxn>
              <a:cxn ang="0">
                <a:pos x="0" y="56"/>
              </a:cxn>
              <a:cxn ang="0">
                <a:pos x="22" y="14"/>
              </a:cxn>
              <a:cxn ang="0">
                <a:pos x="28" y="0"/>
              </a:cxn>
            </a:cxnLst>
            <a:rect l="0" t="0" r="r" b="b"/>
            <a:pathLst>
              <a:path w="28" h="56">
                <a:moveTo>
                  <a:pt x="28" y="0"/>
                </a:moveTo>
                <a:lnTo>
                  <a:pt x="22" y="2"/>
                </a:lnTo>
                <a:lnTo>
                  <a:pt x="0" y="56"/>
                </a:lnTo>
                <a:lnTo>
                  <a:pt x="22" y="14"/>
                </a:lnTo>
                <a:lnTo>
                  <a:pt x="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8" name="Freeform 3019"/>
          <p:cNvSpPr>
            <a:spLocks/>
          </p:cNvSpPr>
          <p:nvPr/>
        </p:nvSpPr>
        <p:spPr bwMode="auto">
          <a:xfrm>
            <a:off x="6174281" y="3593394"/>
            <a:ext cx="563047" cy="485917"/>
          </a:xfrm>
          <a:custGeom>
            <a:avLst/>
            <a:gdLst/>
            <a:ahLst/>
            <a:cxnLst>
              <a:cxn ang="0">
                <a:pos x="0" y="122"/>
              </a:cxn>
              <a:cxn ang="0">
                <a:pos x="48" y="118"/>
              </a:cxn>
              <a:cxn ang="0">
                <a:pos x="48" y="154"/>
              </a:cxn>
              <a:cxn ang="0">
                <a:pos x="310" y="378"/>
              </a:cxn>
              <a:cxn ang="0">
                <a:pos x="422" y="176"/>
              </a:cxn>
              <a:cxn ang="0">
                <a:pos x="438" y="104"/>
              </a:cxn>
              <a:cxn ang="0">
                <a:pos x="306" y="16"/>
              </a:cxn>
              <a:cxn ang="0">
                <a:pos x="224" y="32"/>
              </a:cxn>
              <a:cxn ang="0">
                <a:pos x="194" y="0"/>
              </a:cxn>
              <a:cxn ang="0">
                <a:pos x="24" y="66"/>
              </a:cxn>
              <a:cxn ang="0">
                <a:pos x="16" y="82"/>
              </a:cxn>
              <a:cxn ang="0">
                <a:pos x="0" y="122"/>
              </a:cxn>
            </a:cxnLst>
            <a:rect l="0" t="0" r="r" b="b"/>
            <a:pathLst>
              <a:path w="438" h="378">
                <a:moveTo>
                  <a:pt x="0" y="122"/>
                </a:moveTo>
                <a:lnTo>
                  <a:pt x="48" y="118"/>
                </a:lnTo>
                <a:lnTo>
                  <a:pt x="48" y="154"/>
                </a:lnTo>
                <a:lnTo>
                  <a:pt x="310" y="378"/>
                </a:lnTo>
                <a:lnTo>
                  <a:pt x="422" y="176"/>
                </a:lnTo>
                <a:lnTo>
                  <a:pt x="438" y="104"/>
                </a:lnTo>
                <a:lnTo>
                  <a:pt x="306" y="16"/>
                </a:lnTo>
                <a:lnTo>
                  <a:pt x="224" y="32"/>
                </a:lnTo>
                <a:lnTo>
                  <a:pt x="194" y="0"/>
                </a:lnTo>
                <a:lnTo>
                  <a:pt x="24" y="66"/>
                </a:lnTo>
                <a:lnTo>
                  <a:pt x="16" y="82"/>
                </a:lnTo>
                <a:lnTo>
                  <a:pt x="0" y="12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9" name="Freeform 3020"/>
          <p:cNvSpPr>
            <a:spLocks/>
          </p:cNvSpPr>
          <p:nvPr/>
        </p:nvSpPr>
        <p:spPr bwMode="auto">
          <a:xfrm>
            <a:off x="6050873" y="4310700"/>
            <a:ext cx="411359" cy="107982"/>
          </a:xfrm>
          <a:custGeom>
            <a:avLst/>
            <a:gdLst/>
            <a:ahLst/>
            <a:cxnLst>
              <a:cxn ang="0">
                <a:pos x="278" y="42"/>
              </a:cxn>
              <a:cxn ang="0">
                <a:pos x="320" y="56"/>
              </a:cxn>
              <a:cxn ang="0">
                <a:pos x="314" y="0"/>
              </a:cxn>
              <a:cxn ang="0">
                <a:pos x="314" y="48"/>
              </a:cxn>
              <a:cxn ang="0">
                <a:pos x="280" y="36"/>
              </a:cxn>
              <a:cxn ang="0">
                <a:pos x="18" y="78"/>
              </a:cxn>
              <a:cxn ang="0">
                <a:pos x="0" y="54"/>
              </a:cxn>
              <a:cxn ang="0">
                <a:pos x="18" y="84"/>
              </a:cxn>
              <a:cxn ang="0">
                <a:pos x="278" y="42"/>
              </a:cxn>
            </a:cxnLst>
            <a:rect l="0" t="0" r="r" b="b"/>
            <a:pathLst>
              <a:path w="320" h="84">
                <a:moveTo>
                  <a:pt x="278" y="42"/>
                </a:moveTo>
                <a:lnTo>
                  <a:pt x="320" y="56"/>
                </a:lnTo>
                <a:lnTo>
                  <a:pt x="314" y="0"/>
                </a:lnTo>
                <a:lnTo>
                  <a:pt x="314" y="48"/>
                </a:lnTo>
                <a:lnTo>
                  <a:pt x="280" y="36"/>
                </a:lnTo>
                <a:lnTo>
                  <a:pt x="18" y="78"/>
                </a:lnTo>
                <a:lnTo>
                  <a:pt x="0" y="54"/>
                </a:lnTo>
                <a:lnTo>
                  <a:pt x="18" y="84"/>
                </a:lnTo>
                <a:lnTo>
                  <a:pt x="278" y="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0" name="Freeform 3021"/>
          <p:cNvSpPr>
            <a:spLocks/>
          </p:cNvSpPr>
          <p:nvPr/>
        </p:nvSpPr>
        <p:spPr bwMode="auto">
          <a:xfrm>
            <a:off x="6454519" y="4308129"/>
            <a:ext cx="89985" cy="5142"/>
          </a:xfrm>
          <a:custGeom>
            <a:avLst/>
            <a:gdLst/>
            <a:ahLst/>
            <a:cxnLst>
              <a:cxn ang="0">
                <a:pos x="0" y="2"/>
              </a:cxn>
              <a:cxn ang="0">
                <a:pos x="70" y="4"/>
              </a:cxn>
              <a:cxn ang="0">
                <a:pos x="70" y="0"/>
              </a:cxn>
              <a:cxn ang="0">
                <a:pos x="0" y="2"/>
              </a:cxn>
            </a:cxnLst>
            <a:rect l="0" t="0" r="r" b="b"/>
            <a:pathLst>
              <a:path w="70" h="4">
                <a:moveTo>
                  <a:pt x="0" y="2"/>
                </a:moveTo>
                <a:lnTo>
                  <a:pt x="70" y="4"/>
                </a:lnTo>
                <a:lnTo>
                  <a:pt x="7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1" name="Freeform 3022"/>
          <p:cNvSpPr>
            <a:spLocks/>
          </p:cNvSpPr>
          <p:nvPr/>
        </p:nvSpPr>
        <p:spPr bwMode="auto">
          <a:xfrm>
            <a:off x="6454519" y="4310700"/>
            <a:ext cx="89985" cy="71988"/>
          </a:xfrm>
          <a:custGeom>
            <a:avLst/>
            <a:gdLst/>
            <a:ahLst/>
            <a:cxnLst>
              <a:cxn ang="0">
                <a:pos x="6" y="56"/>
              </a:cxn>
              <a:cxn ang="0">
                <a:pos x="6" y="6"/>
              </a:cxn>
              <a:cxn ang="0">
                <a:pos x="70" y="6"/>
              </a:cxn>
              <a:cxn ang="0">
                <a:pos x="70" y="2"/>
              </a:cxn>
              <a:cxn ang="0">
                <a:pos x="0" y="0"/>
              </a:cxn>
              <a:cxn ang="0">
                <a:pos x="6" y="56"/>
              </a:cxn>
            </a:cxnLst>
            <a:rect l="0" t="0" r="r" b="b"/>
            <a:pathLst>
              <a:path w="70" h="56">
                <a:moveTo>
                  <a:pt x="6" y="56"/>
                </a:moveTo>
                <a:lnTo>
                  <a:pt x="6" y="6"/>
                </a:lnTo>
                <a:lnTo>
                  <a:pt x="70" y="6"/>
                </a:lnTo>
                <a:lnTo>
                  <a:pt x="70" y="2"/>
                </a:lnTo>
                <a:lnTo>
                  <a:pt x="0" y="0"/>
                </a:lnTo>
                <a:lnTo>
                  <a:pt x="6" y="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2" name="Freeform 3023"/>
          <p:cNvSpPr>
            <a:spLocks/>
          </p:cNvSpPr>
          <p:nvPr/>
        </p:nvSpPr>
        <p:spPr bwMode="auto">
          <a:xfrm>
            <a:off x="6043160" y="4364691"/>
            <a:ext cx="30852" cy="53991"/>
          </a:xfrm>
          <a:custGeom>
            <a:avLst/>
            <a:gdLst/>
            <a:ahLst/>
            <a:cxnLst>
              <a:cxn ang="0">
                <a:pos x="24" y="42"/>
              </a:cxn>
              <a:cxn ang="0">
                <a:pos x="6" y="12"/>
              </a:cxn>
              <a:cxn ang="0">
                <a:pos x="0" y="0"/>
              </a:cxn>
              <a:cxn ang="0">
                <a:pos x="2" y="12"/>
              </a:cxn>
              <a:cxn ang="0">
                <a:pos x="24" y="42"/>
              </a:cxn>
            </a:cxnLst>
            <a:rect l="0" t="0" r="r" b="b"/>
            <a:pathLst>
              <a:path w="24" h="42">
                <a:moveTo>
                  <a:pt x="24" y="42"/>
                </a:moveTo>
                <a:lnTo>
                  <a:pt x="6" y="12"/>
                </a:lnTo>
                <a:lnTo>
                  <a:pt x="0" y="0"/>
                </a:lnTo>
                <a:lnTo>
                  <a:pt x="2" y="12"/>
                </a:lnTo>
                <a:lnTo>
                  <a:pt x="24" y="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3" name="Freeform 3024"/>
          <p:cNvSpPr>
            <a:spLocks/>
          </p:cNvSpPr>
          <p:nvPr/>
        </p:nvSpPr>
        <p:spPr bwMode="auto">
          <a:xfrm>
            <a:off x="5690934" y="4390401"/>
            <a:ext cx="56562" cy="110553"/>
          </a:xfrm>
          <a:custGeom>
            <a:avLst/>
            <a:gdLst/>
            <a:ahLst/>
            <a:cxnLst>
              <a:cxn ang="0">
                <a:pos x="44" y="86"/>
              </a:cxn>
              <a:cxn ang="0">
                <a:pos x="44" y="86"/>
              </a:cxn>
              <a:cxn ang="0">
                <a:pos x="0" y="0"/>
              </a:cxn>
              <a:cxn ang="0">
                <a:pos x="44" y="86"/>
              </a:cxn>
            </a:cxnLst>
            <a:rect l="0" t="0" r="r" b="b"/>
            <a:pathLst>
              <a:path w="44" h="86">
                <a:moveTo>
                  <a:pt x="44" y="86"/>
                </a:moveTo>
                <a:lnTo>
                  <a:pt x="44" y="86"/>
                </a:lnTo>
                <a:lnTo>
                  <a:pt x="0" y="0"/>
                </a:lnTo>
                <a:lnTo>
                  <a:pt x="44" y="8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4" name="Freeform 3025"/>
          <p:cNvSpPr>
            <a:spLocks/>
          </p:cNvSpPr>
          <p:nvPr/>
        </p:nvSpPr>
        <p:spPr bwMode="auto">
          <a:xfrm>
            <a:off x="5868333" y="3678236"/>
            <a:ext cx="701881" cy="732732"/>
          </a:xfrm>
          <a:custGeom>
            <a:avLst/>
            <a:gdLst/>
            <a:ahLst/>
            <a:cxnLst>
              <a:cxn ang="0">
                <a:pos x="422" y="528"/>
              </a:cxn>
              <a:cxn ang="0">
                <a:pos x="456" y="540"/>
              </a:cxn>
              <a:cxn ang="0">
                <a:pos x="456" y="492"/>
              </a:cxn>
              <a:cxn ang="0">
                <a:pos x="526" y="490"/>
              </a:cxn>
              <a:cxn ang="0">
                <a:pos x="526" y="494"/>
              </a:cxn>
              <a:cxn ang="0">
                <a:pos x="526" y="494"/>
              </a:cxn>
              <a:cxn ang="0">
                <a:pos x="512" y="378"/>
              </a:cxn>
              <a:cxn ang="0">
                <a:pos x="546" y="314"/>
              </a:cxn>
              <a:cxn ang="0">
                <a:pos x="284" y="90"/>
              </a:cxn>
              <a:cxn ang="0">
                <a:pos x="284" y="56"/>
              </a:cxn>
              <a:cxn ang="0">
                <a:pos x="232" y="58"/>
              </a:cxn>
              <a:cxn ang="0">
                <a:pos x="254" y="4"/>
              </a:cxn>
              <a:cxn ang="0">
                <a:pos x="260" y="2"/>
              </a:cxn>
              <a:cxn ang="0">
                <a:pos x="254" y="16"/>
              </a:cxn>
              <a:cxn ang="0">
                <a:pos x="262" y="0"/>
              </a:cxn>
              <a:cxn ang="0">
                <a:pos x="182" y="30"/>
              </a:cxn>
              <a:cxn ang="0">
                <a:pos x="0" y="60"/>
              </a:cxn>
              <a:cxn ang="0">
                <a:pos x="120" y="390"/>
              </a:cxn>
              <a:cxn ang="0">
                <a:pos x="142" y="546"/>
              </a:cxn>
              <a:cxn ang="0">
                <a:pos x="160" y="570"/>
              </a:cxn>
              <a:cxn ang="0">
                <a:pos x="422" y="528"/>
              </a:cxn>
            </a:cxnLst>
            <a:rect l="0" t="0" r="r" b="b"/>
            <a:pathLst>
              <a:path w="546" h="570">
                <a:moveTo>
                  <a:pt x="422" y="528"/>
                </a:moveTo>
                <a:lnTo>
                  <a:pt x="456" y="540"/>
                </a:lnTo>
                <a:lnTo>
                  <a:pt x="456" y="492"/>
                </a:lnTo>
                <a:lnTo>
                  <a:pt x="526" y="490"/>
                </a:lnTo>
                <a:lnTo>
                  <a:pt x="526" y="494"/>
                </a:lnTo>
                <a:lnTo>
                  <a:pt x="526" y="494"/>
                </a:lnTo>
                <a:lnTo>
                  <a:pt x="512" y="378"/>
                </a:lnTo>
                <a:lnTo>
                  <a:pt x="546" y="314"/>
                </a:lnTo>
                <a:lnTo>
                  <a:pt x="284" y="90"/>
                </a:lnTo>
                <a:lnTo>
                  <a:pt x="284" y="56"/>
                </a:lnTo>
                <a:lnTo>
                  <a:pt x="232" y="58"/>
                </a:lnTo>
                <a:lnTo>
                  <a:pt x="254" y="4"/>
                </a:lnTo>
                <a:lnTo>
                  <a:pt x="260" y="2"/>
                </a:lnTo>
                <a:lnTo>
                  <a:pt x="254" y="16"/>
                </a:lnTo>
                <a:lnTo>
                  <a:pt x="262" y="0"/>
                </a:lnTo>
                <a:lnTo>
                  <a:pt x="182" y="30"/>
                </a:lnTo>
                <a:lnTo>
                  <a:pt x="0" y="60"/>
                </a:lnTo>
                <a:lnTo>
                  <a:pt x="120" y="390"/>
                </a:lnTo>
                <a:lnTo>
                  <a:pt x="142" y="546"/>
                </a:lnTo>
                <a:lnTo>
                  <a:pt x="160" y="570"/>
                </a:lnTo>
                <a:lnTo>
                  <a:pt x="422" y="5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5" name="Freeform 3026"/>
          <p:cNvSpPr>
            <a:spLocks/>
          </p:cNvSpPr>
          <p:nvPr/>
        </p:nvSpPr>
        <p:spPr bwMode="auto">
          <a:xfrm>
            <a:off x="5690934" y="4313271"/>
            <a:ext cx="1190369" cy="856140"/>
          </a:xfrm>
          <a:custGeom>
            <a:avLst/>
            <a:gdLst/>
            <a:ahLst/>
            <a:cxnLst>
              <a:cxn ang="0">
                <a:pos x="896" y="342"/>
              </a:cxn>
              <a:cxn ang="0">
                <a:pos x="808" y="232"/>
              </a:cxn>
              <a:cxn ang="0">
                <a:pos x="808" y="182"/>
              </a:cxn>
              <a:cxn ang="0">
                <a:pos x="668" y="20"/>
              </a:cxn>
              <a:cxn ang="0">
                <a:pos x="664" y="0"/>
              </a:cxn>
              <a:cxn ang="0">
                <a:pos x="664" y="0"/>
              </a:cxn>
              <a:cxn ang="0">
                <a:pos x="664" y="4"/>
              </a:cxn>
              <a:cxn ang="0">
                <a:pos x="600" y="4"/>
              </a:cxn>
              <a:cxn ang="0">
                <a:pos x="600" y="54"/>
              </a:cxn>
              <a:cxn ang="0">
                <a:pos x="558" y="40"/>
              </a:cxn>
              <a:cxn ang="0">
                <a:pos x="298" y="82"/>
              </a:cxn>
              <a:cxn ang="0">
                <a:pos x="276" y="52"/>
              </a:cxn>
              <a:cxn ang="0">
                <a:pos x="274" y="40"/>
              </a:cxn>
              <a:cxn ang="0">
                <a:pos x="0" y="60"/>
              </a:cxn>
              <a:cxn ang="0">
                <a:pos x="44" y="146"/>
              </a:cxn>
              <a:cxn ang="0">
                <a:pos x="132" y="108"/>
              </a:cxn>
              <a:cxn ang="0">
                <a:pos x="242" y="154"/>
              </a:cxn>
              <a:cxn ang="0">
                <a:pos x="242" y="192"/>
              </a:cxn>
              <a:cxn ang="0">
                <a:pos x="298" y="192"/>
              </a:cxn>
              <a:cxn ang="0">
                <a:pos x="380" y="128"/>
              </a:cxn>
              <a:cxn ang="0">
                <a:pos x="558" y="206"/>
              </a:cxn>
              <a:cxn ang="0">
                <a:pos x="558" y="368"/>
              </a:cxn>
              <a:cxn ang="0">
                <a:pos x="598" y="382"/>
              </a:cxn>
              <a:cxn ang="0">
                <a:pos x="638" y="478"/>
              </a:cxn>
              <a:cxn ang="0">
                <a:pos x="776" y="584"/>
              </a:cxn>
              <a:cxn ang="0">
                <a:pos x="776" y="626"/>
              </a:cxn>
              <a:cxn ang="0">
                <a:pos x="830" y="666"/>
              </a:cxn>
              <a:cxn ang="0">
                <a:pos x="886" y="610"/>
              </a:cxn>
              <a:cxn ang="0">
                <a:pos x="916" y="610"/>
              </a:cxn>
              <a:cxn ang="0">
                <a:pos x="926" y="518"/>
              </a:cxn>
              <a:cxn ang="0">
                <a:pos x="896" y="342"/>
              </a:cxn>
            </a:cxnLst>
            <a:rect l="0" t="0" r="r" b="b"/>
            <a:pathLst>
              <a:path w="926" h="666">
                <a:moveTo>
                  <a:pt x="896" y="342"/>
                </a:moveTo>
                <a:lnTo>
                  <a:pt x="808" y="232"/>
                </a:lnTo>
                <a:lnTo>
                  <a:pt x="808" y="182"/>
                </a:lnTo>
                <a:lnTo>
                  <a:pt x="668" y="20"/>
                </a:lnTo>
                <a:lnTo>
                  <a:pt x="664" y="0"/>
                </a:lnTo>
                <a:lnTo>
                  <a:pt x="664" y="0"/>
                </a:lnTo>
                <a:lnTo>
                  <a:pt x="664" y="4"/>
                </a:lnTo>
                <a:lnTo>
                  <a:pt x="600" y="4"/>
                </a:lnTo>
                <a:lnTo>
                  <a:pt x="600" y="54"/>
                </a:lnTo>
                <a:lnTo>
                  <a:pt x="558" y="40"/>
                </a:lnTo>
                <a:lnTo>
                  <a:pt x="298" y="82"/>
                </a:lnTo>
                <a:lnTo>
                  <a:pt x="276" y="52"/>
                </a:lnTo>
                <a:lnTo>
                  <a:pt x="274" y="40"/>
                </a:lnTo>
                <a:lnTo>
                  <a:pt x="0" y="60"/>
                </a:lnTo>
                <a:lnTo>
                  <a:pt x="44" y="146"/>
                </a:lnTo>
                <a:lnTo>
                  <a:pt x="132" y="108"/>
                </a:lnTo>
                <a:lnTo>
                  <a:pt x="242" y="154"/>
                </a:lnTo>
                <a:lnTo>
                  <a:pt x="242" y="192"/>
                </a:lnTo>
                <a:lnTo>
                  <a:pt x="298" y="192"/>
                </a:lnTo>
                <a:lnTo>
                  <a:pt x="380" y="128"/>
                </a:lnTo>
                <a:lnTo>
                  <a:pt x="558" y="206"/>
                </a:lnTo>
                <a:lnTo>
                  <a:pt x="558" y="368"/>
                </a:lnTo>
                <a:lnTo>
                  <a:pt x="598" y="382"/>
                </a:lnTo>
                <a:lnTo>
                  <a:pt x="638" y="478"/>
                </a:lnTo>
                <a:lnTo>
                  <a:pt x="776" y="584"/>
                </a:lnTo>
                <a:lnTo>
                  <a:pt x="776" y="626"/>
                </a:lnTo>
                <a:lnTo>
                  <a:pt x="830" y="666"/>
                </a:lnTo>
                <a:lnTo>
                  <a:pt x="886" y="610"/>
                </a:lnTo>
                <a:lnTo>
                  <a:pt x="916" y="610"/>
                </a:lnTo>
                <a:lnTo>
                  <a:pt x="926" y="518"/>
                </a:lnTo>
                <a:lnTo>
                  <a:pt x="896"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6" name="Freeform 3027"/>
          <p:cNvSpPr>
            <a:spLocks/>
          </p:cNvSpPr>
          <p:nvPr/>
        </p:nvSpPr>
        <p:spPr bwMode="auto">
          <a:xfrm>
            <a:off x="6829883" y="179884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7" name="Freeform 3028"/>
          <p:cNvSpPr>
            <a:spLocks/>
          </p:cNvSpPr>
          <p:nvPr/>
        </p:nvSpPr>
        <p:spPr bwMode="auto">
          <a:xfrm>
            <a:off x="6961004" y="225904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8" name="Freeform 3029"/>
          <p:cNvSpPr>
            <a:spLocks/>
          </p:cNvSpPr>
          <p:nvPr/>
        </p:nvSpPr>
        <p:spPr bwMode="auto">
          <a:xfrm>
            <a:off x="6181994" y="2536716"/>
            <a:ext cx="97698" cy="259670"/>
          </a:xfrm>
          <a:custGeom>
            <a:avLst/>
            <a:gdLst/>
            <a:ahLst/>
            <a:cxnLst>
              <a:cxn ang="0">
                <a:pos x="2" y="0"/>
              </a:cxn>
              <a:cxn ang="0">
                <a:pos x="0" y="6"/>
              </a:cxn>
              <a:cxn ang="0">
                <a:pos x="6" y="24"/>
              </a:cxn>
              <a:cxn ang="0">
                <a:pos x="74" y="202"/>
              </a:cxn>
              <a:cxn ang="0">
                <a:pos x="76" y="200"/>
              </a:cxn>
              <a:cxn ang="0">
                <a:pos x="2" y="0"/>
              </a:cxn>
            </a:cxnLst>
            <a:rect l="0" t="0" r="r" b="b"/>
            <a:pathLst>
              <a:path w="76" h="202">
                <a:moveTo>
                  <a:pt x="2" y="0"/>
                </a:moveTo>
                <a:lnTo>
                  <a:pt x="0" y="6"/>
                </a:lnTo>
                <a:lnTo>
                  <a:pt x="6" y="24"/>
                </a:lnTo>
                <a:lnTo>
                  <a:pt x="74" y="202"/>
                </a:lnTo>
                <a:lnTo>
                  <a:pt x="76" y="200"/>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9" name="Freeform 3030"/>
          <p:cNvSpPr>
            <a:spLocks/>
          </p:cNvSpPr>
          <p:nvPr/>
        </p:nvSpPr>
        <p:spPr bwMode="auto">
          <a:xfrm>
            <a:off x="6138287" y="2809241"/>
            <a:ext cx="503914" cy="455065"/>
          </a:xfrm>
          <a:custGeom>
            <a:avLst/>
            <a:gdLst/>
            <a:ahLst/>
            <a:cxnLst>
              <a:cxn ang="0">
                <a:pos x="6" y="268"/>
              </a:cxn>
              <a:cxn ang="0">
                <a:pos x="0" y="264"/>
              </a:cxn>
              <a:cxn ang="0">
                <a:pos x="10" y="298"/>
              </a:cxn>
              <a:cxn ang="0">
                <a:pos x="62" y="320"/>
              </a:cxn>
              <a:cxn ang="0">
                <a:pos x="62" y="320"/>
              </a:cxn>
              <a:cxn ang="0">
                <a:pos x="64" y="322"/>
              </a:cxn>
              <a:cxn ang="0">
                <a:pos x="136" y="354"/>
              </a:cxn>
              <a:cxn ang="0">
                <a:pos x="206" y="312"/>
              </a:cxn>
              <a:cxn ang="0">
                <a:pos x="236" y="148"/>
              </a:cxn>
              <a:cxn ang="0">
                <a:pos x="266" y="172"/>
              </a:cxn>
              <a:cxn ang="0">
                <a:pos x="294" y="102"/>
              </a:cxn>
              <a:cxn ang="0">
                <a:pos x="336" y="40"/>
              </a:cxn>
              <a:cxn ang="0">
                <a:pos x="376" y="40"/>
              </a:cxn>
              <a:cxn ang="0">
                <a:pos x="392" y="18"/>
              </a:cxn>
              <a:cxn ang="0">
                <a:pos x="346" y="8"/>
              </a:cxn>
              <a:cxn ang="0">
                <a:pos x="240" y="64"/>
              </a:cxn>
              <a:cxn ang="0">
                <a:pos x="214" y="18"/>
              </a:cxn>
              <a:cxn ang="0">
                <a:pos x="126" y="48"/>
              </a:cxn>
              <a:cxn ang="0">
                <a:pos x="110" y="0"/>
              </a:cxn>
              <a:cxn ang="0">
                <a:pos x="98" y="76"/>
              </a:cxn>
              <a:cxn ang="0">
                <a:pos x="6" y="268"/>
              </a:cxn>
            </a:cxnLst>
            <a:rect l="0" t="0" r="r" b="b"/>
            <a:pathLst>
              <a:path w="392" h="354">
                <a:moveTo>
                  <a:pt x="6" y="268"/>
                </a:moveTo>
                <a:lnTo>
                  <a:pt x="0" y="264"/>
                </a:lnTo>
                <a:lnTo>
                  <a:pt x="10" y="298"/>
                </a:lnTo>
                <a:lnTo>
                  <a:pt x="62" y="320"/>
                </a:lnTo>
                <a:lnTo>
                  <a:pt x="62" y="320"/>
                </a:lnTo>
                <a:lnTo>
                  <a:pt x="64" y="322"/>
                </a:lnTo>
                <a:lnTo>
                  <a:pt x="136" y="354"/>
                </a:lnTo>
                <a:lnTo>
                  <a:pt x="206" y="312"/>
                </a:lnTo>
                <a:lnTo>
                  <a:pt x="236" y="148"/>
                </a:lnTo>
                <a:lnTo>
                  <a:pt x="266" y="172"/>
                </a:lnTo>
                <a:lnTo>
                  <a:pt x="294" y="102"/>
                </a:lnTo>
                <a:lnTo>
                  <a:pt x="336" y="40"/>
                </a:lnTo>
                <a:lnTo>
                  <a:pt x="376" y="40"/>
                </a:lnTo>
                <a:lnTo>
                  <a:pt x="392" y="18"/>
                </a:lnTo>
                <a:lnTo>
                  <a:pt x="346" y="8"/>
                </a:lnTo>
                <a:lnTo>
                  <a:pt x="240" y="64"/>
                </a:lnTo>
                <a:lnTo>
                  <a:pt x="214" y="18"/>
                </a:lnTo>
                <a:lnTo>
                  <a:pt x="126" y="48"/>
                </a:lnTo>
                <a:lnTo>
                  <a:pt x="110" y="0"/>
                </a:lnTo>
                <a:lnTo>
                  <a:pt x="98" y="76"/>
                </a:lnTo>
                <a:lnTo>
                  <a:pt x="6" y="26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0" name="Freeform 3031"/>
          <p:cNvSpPr>
            <a:spLocks/>
          </p:cNvSpPr>
          <p:nvPr/>
        </p:nvSpPr>
        <p:spPr bwMode="auto">
          <a:xfrm>
            <a:off x="6138287" y="3146041"/>
            <a:ext cx="7713" cy="7713"/>
          </a:xfrm>
          <a:custGeom>
            <a:avLst/>
            <a:gdLst/>
            <a:ahLst/>
            <a:cxnLst>
              <a:cxn ang="0">
                <a:pos x="0" y="0"/>
              </a:cxn>
              <a:cxn ang="0">
                <a:pos x="0" y="2"/>
              </a:cxn>
              <a:cxn ang="0">
                <a:pos x="6" y="6"/>
              </a:cxn>
              <a:cxn ang="0">
                <a:pos x="0" y="0"/>
              </a:cxn>
            </a:cxnLst>
            <a:rect l="0" t="0" r="r" b="b"/>
            <a:pathLst>
              <a:path w="6" h="6">
                <a:moveTo>
                  <a:pt x="0" y="0"/>
                </a:moveTo>
                <a:lnTo>
                  <a:pt x="0" y="2"/>
                </a:lnTo>
                <a:lnTo>
                  <a:pt x="6" y="6"/>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1" name="Freeform 3032"/>
          <p:cNvSpPr>
            <a:spLocks/>
          </p:cNvSpPr>
          <p:nvPr/>
        </p:nvSpPr>
        <p:spPr bwMode="auto">
          <a:xfrm>
            <a:off x="6264265" y="2806670"/>
            <a:ext cx="15426" cy="100269"/>
          </a:xfrm>
          <a:custGeom>
            <a:avLst/>
            <a:gdLst/>
            <a:ahLst/>
            <a:cxnLst>
              <a:cxn ang="0">
                <a:pos x="0" y="78"/>
              </a:cxn>
              <a:cxn ang="0">
                <a:pos x="12" y="2"/>
              </a:cxn>
              <a:cxn ang="0">
                <a:pos x="10" y="0"/>
              </a:cxn>
              <a:cxn ang="0">
                <a:pos x="0" y="78"/>
              </a:cxn>
            </a:cxnLst>
            <a:rect l="0" t="0" r="r" b="b"/>
            <a:pathLst>
              <a:path w="12" h="78">
                <a:moveTo>
                  <a:pt x="0" y="78"/>
                </a:moveTo>
                <a:lnTo>
                  <a:pt x="12" y="2"/>
                </a:lnTo>
                <a:lnTo>
                  <a:pt x="10" y="0"/>
                </a:lnTo>
                <a:lnTo>
                  <a:pt x="0" y="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2" name="Freeform 3033"/>
          <p:cNvSpPr>
            <a:spLocks/>
          </p:cNvSpPr>
          <p:nvPr/>
        </p:nvSpPr>
        <p:spPr bwMode="auto">
          <a:xfrm>
            <a:off x="6146000" y="2906939"/>
            <a:ext cx="118266" cy="246815"/>
          </a:xfrm>
          <a:custGeom>
            <a:avLst/>
            <a:gdLst/>
            <a:ahLst/>
            <a:cxnLst>
              <a:cxn ang="0">
                <a:pos x="58" y="60"/>
              </a:cxn>
              <a:cxn ang="0">
                <a:pos x="0" y="192"/>
              </a:cxn>
              <a:cxn ang="0">
                <a:pos x="92" y="0"/>
              </a:cxn>
              <a:cxn ang="0">
                <a:pos x="58" y="60"/>
              </a:cxn>
            </a:cxnLst>
            <a:rect l="0" t="0" r="r" b="b"/>
            <a:pathLst>
              <a:path w="92" h="192">
                <a:moveTo>
                  <a:pt x="58" y="60"/>
                </a:moveTo>
                <a:lnTo>
                  <a:pt x="0" y="192"/>
                </a:lnTo>
                <a:lnTo>
                  <a:pt x="92" y="0"/>
                </a:lnTo>
                <a:lnTo>
                  <a:pt x="58" y="6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3" name="Freeform 3034"/>
          <p:cNvSpPr>
            <a:spLocks/>
          </p:cNvSpPr>
          <p:nvPr/>
        </p:nvSpPr>
        <p:spPr bwMode="auto">
          <a:xfrm>
            <a:off x="6277120" y="2796387"/>
            <a:ext cx="2571" cy="7713"/>
          </a:xfrm>
          <a:custGeom>
            <a:avLst/>
            <a:gdLst/>
            <a:ahLst/>
            <a:cxnLst>
              <a:cxn ang="0">
                <a:pos x="0" y="6"/>
              </a:cxn>
              <a:cxn ang="0">
                <a:pos x="2" y="2"/>
              </a:cxn>
              <a:cxn ang="0">
                <a:pos x="0" y="0"/>
              </a:cxn>
              <a:cxn ang="0">
                <a:pos x="0" y="6"/>
              </a:cxn>
            </a:cxnLst>
            <a:rect l="0" t="0" r="r" b="b"/>
            <a:pathLst>
              <a:path w="2" h="6">
                <a:moveTo>
                  <a:pt x="0" y="6"/>
                </a:moveTo>
                <a:lnTo>
                  <a:pt x="2" y="2"/>
                </a:lnTo>
                <a:lnTo>
                  <a:pt x="0" y="0"/>
                </a:lnTo>
                <a:lnTo>
                  <a:pt x="0"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4" name="Freeform 3035"/>
          <p:cNvSpPr>
            <a:spLocks/>
          </p:cNvSpPr>
          <p:nvPr/>
        </p:nvSpPr>
        <p:spPr bwMode="auto">
          <a:xfrm>
            <a:off x="5762922" y="2539287"/>
            <a:ext cx="509056" cy="601612"/>
          </a:xfrm>
          <a:custGeom>
            <a:avLst/>
            <a:gdLst/>
            <a:ahLst/>
            <a:cxnLst>
              <a:cxn ang="0">
                <a:pos x="282" y="50"/>
              </a:cxn>
              <a:cxn ang="0">
                <a:pos x="234" y="78"/>
              </a:cxn>
              <a:cxn ang="0">
                <a:pos x="206" y="104"/>
              </a:cxn>
              <a:cxn ang="0">
                <a:pos x="142" y="84"/>
              </a:cxn>
              <a:cxn ang="0">
                <a:pos x="0" y="128"/>
              </a:cxn>
              <a:cxn ang="0">
                <a:pos x="66" y="422"/>
              </a:cxn>
              <a:cxn ang="0">
                <a:pos x="172" y="460"/>
              </a:cxn>
              <a:cxn ang="0">
                <a:pos x="264" y="448"/>
              </a:cxn>
              <a:cxn ang="0">
                <a:pos x="298" y="468"/>
              </a:cxn>
              <a:cxn ang="0">
                <a:pos x="354" y="344"/>
              </a:cxn>
              <a:cxn ang="0">
                <a:pos x="386" y="284"/>
              </a:cxn>
              <a:cxn ang="0">
                <a:pos x="396" y="200"/>
              </a:cxn>
              <a:cxn ang="0">
                <a:pos x="332" y="22"/>
              </a:cxn>
              <a:cxn ang="0">
                <a:pos x="324" y="0"/>
              </a:cxn>
              <a:cxn ang="0">
                <a:pos x="282" y="50"/>
              </a:cxn>
            </a:cxnLst>
            <a:rect l="0" t="0" r="r" b="b"/>
            <a:pathLst>
              <a:path w="396" h="468">
                <a:moveTo>
                  <a:pt x="282" y="50"/>
                </a:moveTo>
                <a:lnTo>
                  <a:pt x="234" y="78"/>
                </a:lnTo>
                <a:lnTo>
                  <a:pt x="206" y="104"/>
                </a:lnTo>
                <a:lnTo>
                  <a:pt x="142" y="84"/>
                </a:lnTo>
                <a:lnTo>
                  <a:pt x="0" y="128"/>
                </a:lnTo>
                <a:lnTo>
                  <a:pt x="66" y="422"/>
                </a:lnTo>
                <a:lnTo>
                  <a:pt x="172" y="460"/>
                </a:lnTo>
                <a:lnTo>
                  <a:pt x="264" y="448"/>
                </a:lnTo>
                <a:lnTo>
                  <a:pt x="298" y="468"/>
                </a:lnTo>
                <a:lnTo>
                  <a:pt x="354" y="344"/>
                </a:lnTo>
                <a:lnTo>
                  <a:pt x="386" y="284"/>
                </a:lnTo>
                <a:lnTo>
                  <a:pt x="396" y="200"/>
                </a:lnTo>
                <a:lnTo>
                  <a:pt x="332" y="22"/>
                </a:lnTo>
                <a:lnTo>
                  <a:pt x="324" y="0"/>
                </a:lnTo>
                <a:lnTo>
                  <a:pt x="282" y="5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5" name="Freeform 3036"/>
          <p:cNvSpPr>
            <a:spLocks/>
          </p:cNvSpPr>
          <p:nvPr/>
        </p:nvSpPr>
        <p:spPr bwMode="auto">
          <a:xfrm>
            <a:off x="6829883" y="179884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6" name="Freeform 3037"/>
          <p:cNvSpPr>
            <a:spLocks/>
          </p:cNvSpPr>
          <p:nvPr/>
        </p:nvSpPr>
        <p:spPr bwMode="auto">
          <a:xfrm>
            <a:off x="6961004" y="225904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7" name="Freeform 3038"/>
          <p:cNvSpPr>
            <a:spLocks/>
          </p:cNvSpPr>
          <p:nvPr/>
        </p:nvSpPr>
        <p:spPr bwMode="auto">
          <a:xfrm>
            <a:off x="6292546" y="2346463"/>
            <a:ext cx="606754" cy="334229"/>
          </a:xfrm>
          <a:custGeom>
            <a:avLst/>
            <a:gdLst/>
            <a:ahLst/>
            <a:cxnLst>
              <a:cxn ang="0">
                <a:pos x="472" y="190"/>
              </a:cxn>
              <a:cxn ang="0">
                <a:pos x="434" y="138"/>
              </a:cxn>
              <a:cxn ang="0">
                <a:pos x="444" y="68"/>
              </a:cxn>
              <a:cxn ang="0">
                <a:pos x="364" y="0"/>
              </a:cxn>
              <a:cxn ang="0">
                <a:pos x="0" y="120"/>
              </a:cxn>
              <a:cxn ang="0">
                <a:pos x="364" y="4"/>
              </a:cxn>
              <a:cxn ang="0">
                <a:pos x="440" y="70"/>
              </a:cxn>
              <a:cxn ang="0">
                <a:pos x="430" y="138"/>
              </a:cxn>
              <a:cxn ang="0">
                <a:pos x="470" y="190"/>
              </a:cxn>
              <a:cxn ang="0">
                <a:pos x="442" y="260"/>
              </a:cxn>
              <a:cxn ang="0">
                <a:pos x="444" y="258"/>
              </a:cxn>
              <a:cxn ang="0">
                <a:pos x="472" y="190"/>
              </a:cxn>
            </a:cxnLst>
            <a:rect l="0" t="0" r="r" b="b"/>
            <a:pathLst>
              <a:path w="472" h="260">
                <a:moveTo>
                  <a:pt x="472" y="190"/>
                </a:moveTo>
                <a:lnTo>
                  <a:pt x="434" y="138"/>
                </a:lnTo>
                <a:lnTo>
                  <a:pt x="444" y="68"/>
                </a:lnTo>
                <a:lnTo>
                  <a:pt x="364" y="0"/>
                </a:lnTo>
                <a:lnTo>
                  <a:pt x="0" y="120"/>
                </a:lnTo>
                <a:lnTo>
                  <a:pt x="364" y="4"/>
                </a:lnTo>
                <a:lnTo>
                  <a:pt x="440" y="70"/>
                </a:lnTo>
                <a:lnTo>
                  <a:pt x="430" y="138"/>
                </a:lnTo>
                <a:lnTo>
                  <a:pt x="470" y="190"/>
                </a:lnTo>
                <a:lnTo>
                  <a:pt x="442" y="260"/>
                </a:lnTo>
                <a:lnTo>
                  <a:pt x="444" y="258"/>
                </a:lnTo>
                <a:lnTo>
                  <a:pt x="472" y="19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8" name="Freeform 3039"/>
          <p:cNvSpPr>
            <a:spLocks/>
          </p:cNvSpPr>
          <p:nvPr/>
        </p:nvSpPr>
        <p:spPr bwMode="auto">
          <a:xfrm>
            <a:off x="6269407" y="2351605"/>
            <a:ext cx="491059" cy="154259"/>
          </a:xfrm>
          <a:custGeom>
            <a:avLst/>
            <a:gdLst/>
            <a:ahLst/>
            <a:cxnLst>
              <a:cxn ang="0">
                <a:pos x="0" y="72"/>
              </a:cxn>
              <a:cxn ang="0">
                <a:pos x="16" y="120"/>
              </a:cxn>
              <a:cxn ang="0">
                <a:pos x="382" y="0"/>
              </a:cxn>
              <a:cxn ang="0">
                <a:pos x="18" y="116"/>
              </a:cxn>
              <a:cxn ang="0">
                <a:pos x="2" y="70"/>
              </a:cxn>
              <a:cxn ang="0">
                <a:pos x="0" y="72"/>
              </a:cxn>
            </a:cxnLst>
            <a:rect l="0" t="0" r="r" b="b"/>
            <a:pathLst>
              <a:path w="382" h="120">
                <a:moveTo>
                  <a:pt x="0" y="72"/>
                </a:moveTo>
                <a:lnTo>
                  <a:pt x="16" y="120"/>
                </a:lnTo>
                <a:lnTo>
                  <a:pt x="382" y="0"/>
                </a:lnTo>
                <a:lnTo>
                  <a:pt x="18" y="116"/>
                </a:lnTo>
                <a:lnTo>
                  <a:pt x="2" y="70"/>
                </a:lnTo>
                <a:lnTo>
                  <a:pt x="0" y="7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9" name="Freeform 3040"/>
          <p:cNvSpPr>
            <a:spLocks/>
          </p:cNvSpPr>
          <p:nvPr/>
        </p:nvSpPr>
        <p:spPr bwMode="auto">
          <a:xfrm>
            <a:off x="6822170" y="2680692"/>
            <a:ext cx="161972" cy="215963"/>
          </a:xfrm>
          <a:custGeom>
            <a:avLst/>
            <a:gdLst/>
            <a:ahLst/>
            <a:cxnLst>
              <a:cxn ang="0">
                <a:pos x="0" y="10"/>
              </a:cxn>
              <a:cxn ang="0">
                <a:pos x="62" y="168"/>
              </a:cxn>
              <a:cxn ang="0">
                <a:pos x="126" y="142"/>
              </a:cxn>
              <a:cxn ang="0">
                <a:pos x="126" y="80"/>
              </a:cxn>
              <a:cxn ang="0">
                <a:pos x="30" y="2"/>
              </a:cxn>
              <a:cxn ang="0">
                <a:pos x="30" y="0"/>
              </a:cxn>
              <a:cxn ang="0">
                <a:pos x="0" y="10"/>
              </a:cxn>
            </a:cxnLst>
            <a:rect l="0" t="0" r="r" b="b"/>
            <a:pathLst>
              <a:path w="126" h="168">
                <a:moveTo>
                  <a:pt x="0" y="10"/>
                </a:moveTo>
                <a:lnTo>
                  <a:pt x="62" y="168"/>
                </a:lnTo>
                <a:lnTo>
                  <a:pt x="126" y="142"/>
                </a:lnTo>
                <a:lnTo>
                  <a:pt x="126" y="80"/>
                </a:lnTo>
                <a:lnTo>
                  <a:pt x="30" y="2"/>
                </a:lnTo>
                <a:lnTo>
                  <a:pt x="30" y="0"/>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0" name="Freeform 3041"/>
          <p:cNvSpPr>
            <a:spLocks/>
          </p:cNvSpPr>
          <p:nvPr/>
        </p:nvSpPr>
        <p:spPr bwMode="auto">
          <a:xfrm>
            <a:off x="6179423" y="2351605"/>
            <a:ext cx="717307" cy="511627"/>
          </a:xfrm>
          <a:custGeom>
            <a:avLst/>
            <a:gdLst/>
            <a:ahLst/>
            <a:cxnLst>
              <a:cxn ang="0">
                <a:pos x="528" y="66"/>
              </a:cxn>
              <a:cxn ang="0">
                <a:pos x="452" y="0"/>
              </a:cxn>
              <a:cxn ang="0">
                <a:pos x="86" y="120"/>
              </a:cxn>
              <a:cxn ang="0">
                <a:pos x="70" y="72"/>
              </a:cxn>
              <a:cxn ang="0">
                <a:pos x="72" y="70"/>
              </a:cxn>
              <a:cxn ang="0">
                <a:pos x="88" y="116"/>
              </a:cxn>
              <a:cxn ang="0">
                <a:pos x="72" y="64"/>
              </a:cxn>
              <a:cxn ang="0">
                <a:pos x="0" y="146"/>
              </a:cxn>
              <a:cxn ang="0">
                <a:pos x="8" y="168"/>
              </a:cxn>
              <a:cxn ang="0">
                <a:pos x="2" y="150"/>
              </a:cxn>
              <a:cxn ang="0">
                <a:pos x="4" y="144"/>
              </a:cxn>
              <a:cxn ang="0">
                <a:pos x="78" y="344"/>
              </a:cxn>
              <a:cxn ang="0">
                <a:pos x="76" y="346"/>
              </a:cxn>
              <a:cxn ang="0">
                <a:pos x="78" y="348"/>
              </a:cxn>
              <a:cxn ang="0">
                <a:pos x="96" y="398"/>
              </a:cxn>
              <a:cxn ang="0">
                <a:pos x="182" y="372"/>
              </a:cxn>
              <a:cxn ang="0">
                <a:pos x="180" y="372"/>
              </a:cxn>
              <a:cxn ang="0">
                <a:pos x="498" y="262"/>
              </a:cxn>
              <a:cxn ang="0">
                <a:pos x="498" y="262"/>
              </a:cxn>
              <a:cxn ang="0">
                <a:pos x="498" y="262"/>
              </a:cxn>
              <a:cxn ang="0">
                <a:pos x="528" y="252"/>
              </a:cxn>
              <a:cxn ang="0">
                <a:pos x="558" y="186"/>
              </a:cxn>
              <a:cxn ang="0">
                <a:pos x="518" y="134"/>
              </a:cxn>
              <a:cxn ang="0">
                <a:pos x="528" y="66"/>
              </a:cxn>
            </a:cxnLst>
            <a:rect l="0" t="0" r="r" b="b"/>
            <a:pathLst>
              <a:path w="558" h="398">
                <a:moveTo>
                  <a:pt x="528" y="66"/>
                </a:moveTo>
                <a:lnTo>
                  <a:pt x="452" y="0"/>
                </a:lnTo>
                <a:lnTo>
                  <a:pt x="86" y="120"/>
                </a:lnTo>
                <a:lnTo>
                  <a:pt x="70" y="72"/>
                </a:lnTo>
                <a:lnTo>
                  <a:pt x="72" y="70"/>
                </a:lnTo>
                <a:lnTo>
                  <a:pt x="88" y="116"/>
                </a:lnTo>
                <a:lnTo>
                  <a:pt x="72" y="64"/>
                </a:lnTo>
                <a:lnTo>
                  <a:pt x="0" y="146"/>
                </a:lnTo>
                <a:lnTo>
                  <a:pt x="8" y="168"/>
                </a:lnTo>
                <a:lnTo>
                  <a:pt x="2" y="150"/>
                </a:lnTo>
                <a:lnTo>
                  <a:pt x="4" y="144"/>
                </a:lnTo>
                <a:lnTo>
                  <a:pt x="78" y="344"/>
                </a:lnTo>
                <a:lnTo>
                  <a:pt x="76" y="346"/>
                </a:lnTo>
                <a:lnTo>
                  <a:pt x="78" y="348"/>
                </a:lnTo>
                <a:lnTo>
                  <a:pt x="96" y="398"/>
                </a:lnTo>
                <a:lnTo>
                  <a:pt x="182" y="372"/>
                </a:lnTo>
                <a:lnTo>
                  <a:pt x="180" y="372"/>
                </a:lnTo>
                <a:lnTo>
                  <a:pt x="498" y="262"/>
                </a:lnTo>
                <a:lnTo>
                  <a:pt x="498" y="262"/>
                </a:lnTo>
                <a:lnTo>
                  <a:pt x="498" y="262"/>
                </a:lnTo>
                <a:lnTo>
                  <a:pt x="528" y="252"/>
                </a:lnTo>
                <a:lnTo>
                  <a:pt x="558" y="186"/>
                </a:lnTo>
                <a:lnTo>
                  <a:pt x="518" y="134"/>
                </a:lnTo>
                <a:lnTo>
                  <a:pt x="528" y="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1" name="Freeform 3042"/>
          <p:cNvSpPr>
            <a:spLocks/>
          </p:cNvSpPr>
          <p:nvPr/>
        </p:nvSpPr>
        <p:spPr bwMode="auto">
          <a:xfrm>
            <a:off x="6829883" y="179884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2" name="Freeform 3043"/>
          <p:cNvSpPr>
            <a:spLocks/>
          </p:cNvSpPr>
          <p:nvPr/>
        </p:nvSpPr>
        <p:spPr bwMode="auto">
          <a:xfrm>
            <a:off x="6868448" y="2433877"/>
            <a:ext cx="95127" cy="23139"/>
          </a:xfrm>
          <a:custGeom>
            <a:avLst/>
            <a:gdLst/>
            <a:ahLst/>
            <a:cxnLst>
              <a:cxn ang="0">
                <a:pos x="0" y="2"/>
              </a:cxn>
              <a:cxn ang="0">
                <a:pos x="74" y="18"/>
              </a:cxn>
              <a:cxn ang="0">
                <a:pos x="14" y="4"/>
              </a:cxn>
              <a:cxn ang="0">
                <a:pos x="0" y="0"/>
              </a:cxn>
              <a:cxn ang="0">
                <a:pos x="0" y="2"/>
              </a:cxn>
            </a:cxnLst>
            <a:rect l="0" t="0" r="r" b="b"/>
            <a:pathLst>
              <a:path w="74" h="18">
                <a:moveTo>
                  <a:pt x="0" y="2"/>
                </a:moveTo>
                <a:lnTo>
                  <a:pt x="74" y="18"/>
                </a:lnTo>
                <a:lnTo>
                  <a:pt x="14" y="4"/>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3" name="Freeform 3044"/>
          <p:cNvSpPr>
            <a:spLocks/>
          </p:cNvSpPr>
          <p:nvPr/>
        </p:nvSpPr>
        <p:spPr bwMode="auto">
          <a:xfrm>
            <a:off x="6961004" y="225904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4" name="Freeform 3045"/>
          <p:cNvSpPr>
            <a:spLocks/>
          </p:cNvSpPr>
          <p:nvPr/>
        </p:nvSpPr>
        <p:spPr bwMode="auto">
          <a:xfrm>
            <a:off x="6963575" y="2457016"/>
            <a:ext cx="64275" cy="17997"/>
          </a:xfrm>
          <a:custGeom>
            <a:avLst/>
            <a:gdLst/>
            <a:ahLst/>
            <a:cxnLst>
              <a:cxn ang="0">
                <a:pos x="50" y="12"/>
              </a:cxn>
              <a:cxn ang="0">
                <a:pos x="0" y="0"/>
              </a:cxn>
              <a:cxn ang="0">
                <a:pos x="50" y="14"/>
              </a:cxn>
              <a:cxn ang="0">
                <a:pos x="50" y="12"/>
              </a:cxn>
            </a:cxnLst>
            <a:rect l="0" t="0" r="r" b="b"/>
            <a:pathLst>
              <a:path w="50" h="14">
                <a:moveTo>
                  <a:pt x="50" y="12"/>
                </a:moveTo>
                <a:lnTo>
                  <a:pt x="0" y="0"/>
                </a:lnTo>
                <a:lnTo>
                  <a:pt x="50" y="14"/>
                </a:lnTo>
                <a:lnTo>
                  <a:pt x="50"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5" name="Freeform 3046"/>
          <p:cNvSpPr>
            <a:spLocks/>
          </p:cNvSpPr>
          <p:nvPr/>
        </p:nvSpPr>
        <p:spPr bwMode="auto">
          <a:xfrm>
            <a:off x="6850451" y="2431306"/>
            <a:ext cx="177398" cy="344513"/>
          </a:xfrm>
          <a:custGeom>
            <a:avLst/>
            <a:gdLst/>
            <a:ahLst/>
            <a:cxnLst>
              <a:cxn ang="0">
                <a:pos x="10" y="2"/>
              </a:cxn>
              <a:cxn ang="0">
                <a:pos x="0" y="72"/>
              </a:cxn>
              <a:cxn ang="0">
                <a:pos x="38" y="124"/>
              </a:cxn>
              <a:cxn ang="0">
                <a:pos x="10" y="192"/>
              </a:cxn>
              <a:cxn ang="0">
                <a:pos x="8" y="194"/>
              </a:cxn>
              <a:cxn ang="0">
                <a:pos x="8" y="196"/>
              </a:cxn>
              <a:cxn ang="0">
                <a:pos x="10" y="194"/>
              </a:cxn>
              <a:cxn ang="0">
                <a:pos x="104" y="268"/>
              </a:cxn>
              <a:cxn ang="0">
                <a:pos x="104" y="226"/>
              </a:cxn>
              <a:cxn ang="0">
                <a:pos x="134" y="80"/>
              </a:cxn>
              <a:cxn ang="0">
                <a:pos x="104" y="56"/>
              </a:cxn>
              <a:cxn ang="0">
                <a:pos x="136" y="40"/>
              </a:cxn>
              <a:cxn ang="0">
                <a:pos x="138" y="34"/>
              </a:cxn>
              <a:cxn ang="0">
                <a:pos x="88" y="20"/>
              </a:cxn>
              <a:cxn ang="0">
                <a:pos x="14" y="4"/>
              </a:cxn>
              <a:cxn ang="0">
                <a:pos x="14" y="2"/>
              </a:cxn>
              <a:cxn ang="0">
                <a:pos x="28" y="6"/>
              </a:cxn>
              <a:cxn ang="0">
                <a:pos x="6" y="0"/>
              </a:cxn>
              <a:cxn ang="0">
                <a:pos x="10" y="2"/>
              </a:cxn>
            </a:cxnLst>
            <a:rect l="0" t="0" r="r" b="b"/>
            <a:pathLst>
              <a:path w="138" h="268">
                <a:moveTo>
                  <a:pt x="10" y="2"/>
                </a:moveTo>
                <a:lnTo>
                  <a:pt x="0" y="72"/>
                </a:lnTo>
                <a:lnTo>
                  <a:pt x="38" y="124"/>
                </a:lnTo>
                <a:lnTo>
                  <a:pt x="10" y="192"/>
                </a:lnTo>
                <a:lnTo>
                  <a:pt x="8" y="194"/>
                </a:lnTo>
                <a:lnTo>
                  <a:pt x="8" y="196"/>
                </a:lnTo>
                <a:lnTo>
                  <a:pt x="10" y="194"/>
                </a:lnTo>
                <a:lnTo>
                  <a:pt x="104" y="268"/>
                </a:lnTo>
                <a:lnTo>
                  <a:pt x="104" y="226"/>
                </a:lnTo>
                <a:lnTo>
                  <a:pt x="134" y="80"/>
                </a:lnTo>
                <a:lnTo>
                  <a:pt x="104" y="56"/>
                </a:lnTo>
                <a:lnTo>
                  <a:pt x="136" y="40"/>
                </a:lnTo>
                <a:lnTo>
                  <a:pt x="138" y="34"/>
                </a:lnTo>
                <a:lnTo>
                  <a:pt x="88" y="20"/>
                </a:lnTo>
                <a:lnTo>
                  <a:pt x="14" y="4"/>
                </a:lnTo>
                <a:lnTo>
                  <a:pt x="14" y="2"/>
                </a:lnTo>
                <a:lnTo>
                  <a:pt x="28" y="6"/>
                </a:lnTo>
                <a:lnTo>
                  <a:pt x="6" y="0"/>
                </a:lnTo>
                <a:lnTo>
                  <a:pt x="1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6" name="Freeform 3047"/>
          <p:cNvSpPr>
            <a:spLocks/>
          </p:cNvSpPr>
          <p:nvPr/>
        </p:nvSpPr>
        <p:spPr bwMode="auto">
          <a:xfrm>
            <a:off x="6961004" y="2259049"/>
            <a:ext cx="15426" cy="105411"/>
          </a:xfrm>
          <a:custGeom>
            <a:avLst/>
            <a:gdLst/>
            <a:ahLst/>
            <a:cxnLst>
              <a:cxn ang="0">
                <a:pos x="12" y="82"/>
              </a:cxn>
              <a:cxn ang="0">
                <a:pos x="0" y="0"/>
              </a:cxn>
              <a:cxn ang="0">
                <a:pos x="6" y="58"/>
              </a:cxn>
              <a:cxn ang="0">
                <a:pos x="12" y="82"/>
              </a:cxn>
            </a:cxnLst>
            <a:rect l="0" t="0" r="r" b="b"/>
            <a:pathLst>
              <a:path w="12" h="82">
                <a:moveTo>
                  <a:pt x="12" y="82"/>
                </a:moveTo>
                <a:lnTo>
                  <a:pt x="0" y="0"/>
                </a:lnTo>
                <a:lnTo>
                  <a:pt x="6" y="58"/>
                </a:lnTo>
                <a:lnTo>
                  <a:pt x="12" y="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7" name="Freeform 3048"/>
          <p:cNvSpPr>
            <a:spLocks/>
          </p:cNvSpPr>
          <p:nvPr/>
        </p:nvSpPr>
        <p:spPr bwMode="auto">
          <a:xfrm>
            <a:off x="6829883" y="1798842"/>
            <a:ext cx="131121" cy="460207"/>
          </a:xfrm>
          <a:custGeom>
            <a:avLst/>
            <a:gdLst/>
            <a:ahLst/>
            <a:cxnLst>
              <a:cxn ang="0">
                <a:pos x="38" y="132"/>
              </a:cxn>
              <a:cxn ang="0">
                <a:pos x="102" y="358"/>
              </a:cxn>
              <a:cxn ang="0">
                <a:pos x="80" y="276"/>
              </a:cxn>
              <a:cxn ang="0">
                <a:pos x="40" y="132"/>
              </a:cxn>
              <a:cxn ang="0">
                <a:pos x="2" y="0"/>
              </a:cxn>
              <a:cxn ang="0">
                <a:pos x="0" y="0"/>
              </a:cxn>
              <a:cxn ang="0">
                <a:pos x="8" y="34"/>
              </a:cxn>
              <a:cxn ang="0">
                <a:pos x="38" y="132"/>
              </a:cxn>
            </a:cxnLst>
            <a:rect l="0" t="0" r="r" b="b"/>
            <a:pathLst>
              <a:path w="102" h="358">
                <a:moveTo>
                  <a:pt x="38" y="132"/>
                </a:moveTo>
                <a:lnTo>
                  <a:pt x="102" y="358"/>
                </a:lnTo>
                <a:lnTo>
                  <a:pt x="80" y="276"/>
                </a:lnTo>
                <a:lnTo>
                  <a:pt x="40" y="132"/>
                </a:lnTo>
                <a:lnTo>
                  <a:pt x="2" y="0"/>
                </a:lnTo>
                <a:lnTo>
                  <a:pt x="0" y="0"/>
                </a:lnTo>
                <a:lnTo>
                  <a:pt x="8" y="34"/>
                </a:lnTo>
                <a:lnTo>
                  <a:pt x="38"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8" name="Freeform 3049"/>
          <p:cNvSpPr>
            <a:spLocks/>
          </p:cNvSpPr>
          <p:nvPr/>
        </p:nvSpPr>
        <p:spPr bwMode="auto">
          <a:xfrm>
            <a:off x="6829883" y="1798842"/>
            <a:ext cx="10284" cy="43707"/>
          </a:xfrm>
          <a:custGeom>
            <a:avLst/>
            <a:gdLst/>
            <a:ahLst/>
            <a:cxnLst>
              <a:cxn ang="0">
                <a:pos x="8" y="34"/>
              </a:cxn>
              <a:cxn ang="0">
                <a:pos x="0" y="0"/>
              </a:cxn>
              <a:cxn ang="0">
                <a:pos x="0" y="0"/>
              </a:cxn>
              <a:cxn ang="0">
                <a:pos x="8" y="34"/>
              </a:cxn>
            </a:cxnLst>
            <a:rect l="0" t="0" r="r" b="b"/>
            <a:pathLst>
              <a:path w="8" h="34">
                <a:moveTo>
                  <a:pt x="8" y="34"/>
                </a:moveTo>
                <a:lnTo>
                  <a:pt x="0" y="0"/>
                </a:lnTo>
                <a:lnTo>
                  <a:pt x="0" y="0"/>
                </a:lnTo>
                <a:lnTo>
                  <a:pt x="8" y="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9" name="Freeform 3050"/>
          <p:cNvSpPr>
            <a:spLocks/>
          </p:cNvSpPr>
          <p:nvPr/>
        </p:nvSpPr>
        <p:spPr bwMode="auto">
          <a:xfrm>
            <a:off x="6976430" y="2364460"/>
            <a:ext cx="64275" cy="69417"/>
          </a:xfrm>
          <a:custGeom>
            <a:avLst/>
            <a:gdLst/>
            <a:ahLst/>
            <a:cxnLst>
              <a:cxn ang="0">
                <a:pos x="50" y="54"/>
              </a:cxn>
              <a:cxn ang="0">
                <a:pos x="0" y="0"/>
              </a:cxn>
              <a:cxn ang="0">
                <a:pos x="46" y="50"/>
              </a:cxn>
              <a:cxn ang="0">
                <a:pos x="50" y="54"/>
              </a:cxn>
            </a:cxnLst>
            <a:rect l="0" t="0" r="r" b="b"/>
            <a:pathLst>
              <a:path w="50" h="54">
                <a:moveTo>
                  <a:pt x="50" y="54"/>
                </a:moveTo>
                <a:lnTo>
                  <a:pt x="0" y="0"/>
                </a:lnTo>
                <a:lnTo>
                  <a:pt x="46" y="50"/>
                </a:lnTo>
                <a:lnTo>
                  <a:pt x="50" y="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0" name="Freeform 3051"/>
          <p:cNvSpPr>
            <a:spLocks/>
          </p:cNvSpPr>
          <p:nvPr/>
        </p:nvSpPr>
        <p:spPr bwMode="auto">
          <a:xfrm>
            <a:off x="6968717" y="2333608"/>
            <a:ext cx="66846" cy="95127"/>
          </a:xfrm>
          <a:custGeom>
            <a:avLst/>
            <a:gdLst/>
            <a:ahLst/>
            <a:cxnLst>
              <a:cxn ang="0">
                <a:pos x="4" y="26"/>
              </a:cxn>
              <a:cxn ang="0">
                <a:pos x="52" y="74"/>
              </a:cxn>
              <a:cxn ang="0">
                <a:pos x="6" y="24"/>
              </a:cxn>
              <a:cxn ang="0">
                <a:pos x="0" y="0"/>
              </a:cxn>
              <a:cxn ang="0">
                <a:pos x="4" y="26"/>
              </a:cxn>
            </a:cxnLst>
            <a:rect l="0" t="0" r="r" b="b"/>
            <a:pathLst>
              <a:path w="52" h="74">
                <a:moveTo>
                  <a:pt x="4" y="26"/>
                </a:moveTo>
                <a:lnTo>
                  <a:pt x="52" y="74"/>
                </a:lnTo>
                <a:lnTo>
                  <a:pt x="6" y="24"/>
                </a:lnTo>
                <a:lnTo>
                  <a:pt x="0" y="0"/>
                </a:lnTo>
                <a:lnTo>
                  <a:pt x="4" y="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1" name="Line 3080"/>
          <p:cNvSpPr>
            <a:spLocks noChangeShapeType="1"/>
          </p:cNvSpPr>
          <p:nvPr/>
        </p:nvSpPr>
        <p:spPr bwMode="auto">
          <a:xfrm>
            <a:off x="3868878" y="5476990"/>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2" name="Line 3117"/>
          <p:cNvSpPr>
            <a:spLocks noChangeShapeType="1"/>
          </p:cNvSpPr>
          <p:nvPr/>
        </p:nvSpPr>
        <p:spPr bwMode="auto">
          <a:xfrm>
            <a:off x="6957977" y="1776341"/>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3" name="Line 3118"/>
          <p:cNvSpPr>
            <a:spLocks noChangeShapeType="1"/>
          </p:cNvSpPr>
          <p:nvPr/>
        </p:nvSpPr>
        <p:spPr bwMode="auto">
          <a:xfrm>
            <a:off x="6957977" y="1776341"/>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4" name="Line 3119"/>
          <p:cNvSpPr>
            <a:spLocks noChangeShapeType="1"/>
          </p:cNvSpPr>
          <p:nvPr/>
        </p:nvSpPr>
        <p:spPr bwMode="auto">
          <a:xfrm>
            <a:off x="6896269" y="2521986"/>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5" name="Line 3120"/>
          <p:cNvSpPr>
            <a:spLocks noChangeShapeType="1"/>
          </p:cNvSpPr>
          <p:nvPr/>
        </p:nvSpPr>
        <p:spPr bwMode="auto">
          <a:xfrm>
            <a:off x="7209954" y="2339431"/>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cxnSp>
        <p:nvCxnSpPr>
          <p:cNvPr id="5" name="Straight Connector 4"/>
          <p:cNvCxnSpPr/>
          <p:nvPr/>
        </p:nvCxnSpPr>
        <p:spPr>
          <a:xfrm flipV="1">
            <a:off x="2442654" y="2234224"/>
            <a:ext cx="3921156" cy="185126"/>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442654" y="2419350"/>
            <a:ext cx="542925" cy="1338874"/>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442654" y="2419350"/>
            <a:ext cx="4171950" cy="108585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442654" y="2419350"/>
            <a:ext cx="3503628" cy="2218658"/>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985579" y="3758224"/>
            <a:ext cx="2960703" cy="879784"/>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2985579" y="3502929"/>
            <a:ext cx="3629025" cy="255295"/>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2985579" y="2234224"/>
            <a:ext cx="3378231" cy="152400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6363810" y="2234224"/>
            <a:ext cx="250794" cy="1270976"/>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5946282" y="3505201"/>
            <a:ext cx="668322" cy="1132807"/>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1299116" y="2318119"/>
            <a:ext cx="1071054" cy="465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Replica 0</a:t>
            </a:r>
            <a:endParaRPr lang="en-US" dirty="0"/>
          </a:p>
        </p:txBody>
      </p:sp>
      <p:sp>
        <p:nvSpPr>
          <p:cNvPr id="46" name="Rectangle 45"/>
          <p:cNvSpPr/>
          <p:nvPr/>
        </p:nvSpPr>
        <p:spPr>
          <a:xfrm>
            <a:off x="1851364" y="3823035"/>
            <a:ext cx="1067401" cy="497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Replica 1</a:t>
            </a:r>
            <a:endParaRPr lang="en-US" dirty="0"/>
          </a:p>
        </p:txBody>
      </p:sp>
      <p:sp>
        <p:nvSpPr>
          <p:cNvPr id="47" name="Rectangle 46"/>
          <p:cNvSpPr/>
          <p:nvPr/>
        </p:nvSpPr>
        <p:spPr>
          <a:xfrm>
            <a:off x="6434248" y="1750197"/>
            <a:ext cx="1113053" cy="484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Replica 2</a:t>
            </a:r>
            <a:endParaRPr lang="en-US" dirty="0"/>
          </a:p>
        </p:txBody>
      </p:sp>
      <p:sp>
        <p:nvSpPr>
          <p:cNvPr id="48" name="Rectangle 47"/>
          <p:cNvSpPr/>
          <p:nvPr/>
        </p:nvSpPr>
        <p:spPr>
          <a:xfrm>
            <a:off x="6705600" y="3250728"/>
            <a:ext cx="1079178" cy="489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Replica 3</a:t>
            </a:r>
            <a:endParaRPr lang="en-US" dirty="0"/>
          </a:p>
        </p:txBody>
      </p:sp>
      <p:sp>
        <p:nvSpPr>
          <p:cNvPr id="49" name="Rectangle 48"/>
          <p:cNvSpPr/>
          <p:nvPr/>
        </p:nvSpPr>
        <p:spPr>
          <a:xfrm>
            <a:off x="6181434" y="4756914"/>
            <a:ext cx="1126632" cy="4673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Replica 4</a:t>
            </a:r>
            <a:endParaRPr lang="en-US" dirty="0"/>
          </a:p>
        </p:txBody>
      </p:sp>
      <p:pic>
        <p:nvPicPr>
          <p:cNvPr id="50" name="Picture 3" descr="C:\Users\Sripras\AppData\Local\Microsoft\Windows\Temporary Internet Files\Content.IE5\CYK3BX0Z\MC900439608[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07762" y="4535528"/>
            <a:ext cx="356048" cy="466505"/>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50"/>
          <p:cNvSpPr/>
          <p:nvPr/>
        </p:nvSpPr>
        <p:spPr>
          <a:xfrm>
            <a:off x="688019" y="2441046"/>
            <a:ext cx="531181" cy="428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Dir0</a:t>
            </a:r>
            <a:endParaRPr lang="en-US" dirty="0"/>
          </a:p>
        </p:txBody>
      </p:sp>
      <p:sp>
        <p:nvSpPr>
          <p:cNvPr id="52" name="Rectangle 51"/>
          <p:cNvSpPr/>
          <p:nvPr/>
        </p:nvSpPr>
        <p:spPr>
          <a:xfrm>
            <a:off x="1184429" y="4104545"/>
            <a:ext cx="542925" cy="464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Dir1</a:t>
            </a:r>
            <a:endParaRPr lang="en-US" dirty="0"/>
          </a:p>
        </p:txBody>
      </p:sp>
      <p:sp>
        <p:nvSpPr>
          <p:cNvPr id="53" name="Rectangle 52"/>
          <p:cNvSpPr/>
          <p:nvPr/>
        </p:nvSpPr>
        <p:spPr>
          <a:xfrm>
            <a:off x="7659025" y="1923042"/>
            <a:ext cx="494375" cy="382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Dir2</a:t>
            </a:r>
            <a:endParaRPr lang="en-US" sz="1400" dirty="0"/>
          </a:p>
        </p:txBody>
      </p:sp>
      <p:sp>
        <p:nvSpPr>
          <p:cNvPr id="54" name="Rectangle 53"/>
          <p:cNvSpPr/>
          <p:nvPr/>
        </p:nvSpPr>
        <p:spPr>
          <a:xfrm>
            <a:off x="7906212" y="3420848"/>
            <a:ext cx="609600" cy="44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Dir3</a:t>
            </a:r>
            <a:endParaRPr lang="en-US" dirty="0"/>
          </a:p>
        </p:txBody>
      </p:sp>
      <p:sp>
        <p:nvSpPr>
          <p:cNvPr id="55" name="Rectangle 54"/>
          <p:cNvSpPr/>
          <p:nvPr/>
        </p:nvSpPr>
        <p:spPr>
          <a:xfrm>
            <a:off x="7363565" y="4990609"/>
            <a:ext cx="566705" cy="4235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Dir4</a:t>
            </a:r>
            <a:endParaRPr lang="en-US" dirty="0"/>
          </a:p>
        </p:txBody>
      </p:sp>
      <p:sp>
        <p:nvSpPr>
          <p:cNvPr id="56" name="Round Diagonal Corner Rectangle 55"/>
          <p:cNvSpPr/>
          <p:nvPr/>
        </p:nvSpPr>
        <p:spPr>
          <a:xfrm>
            <a:off x="7659025" y="1310299"/>
            <a:ext cx="1008340" cy="478103"/>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Migration Agent 0</a:t>
            </a:r>
            <a:endParaRPr lang="en-US" sz="1400" dirty="0"/>
          </a:p>
        </p:txBody>
      </p:sp>
      <p:sp>
        <p:nvSpPr>
          <p:cNvPr id="57" name="Rounded Rectangle 56"/>
          <p:cNvSpPr/>
          <p:nvPr/>
        </p:nvSpPr>
        <p:spPr>
          <a:xfrm>
            <a:off x="6653929" y="1310299"/>
            <a:ext cx="865342" cy="3398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t>Mig</a:t>
            </a:r>
            <a:r>
              <a:rPr lang="en-US" sz="1600" dirty="0" smtClean="0"/>
              <a:t> </a:t>
            </a:r>
            <a:r>
              <a:rPr lang="en-US" sz="1600" dirty="0" err="1" smtClean="0"/>
              <a:t>Init</a:t>
            </a:r>
            <a:endParaRPr lang="en-US" sz="1600" dirty="0"/>
          </a:p>
        </p:txBody>
      </p:sp>
      <p:sp>
        <p:nvSpPr>
          <p:cNvPr id="58" name="Diamond 57"/>
          <p:cNvSpPr/>
          <p:nvPr/>
        </p:nvSpPr>
        <p:spPr>
          <a:xfrm>
            <a:off x="5946282" y="5334000"/>
            <a:ext cx="1637562" cy="54906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Protocol 4</a:t>
            </a:r>
            <a:endParaRPr lang="en-US" sz="1200" dirty="0"/>
          </a:p>
        </p:txBody>
      </p:sp>
      <p:sp>
        <p:nvSpPr>
          <p:cNvPr id="59" name="Diamond 58"/>
          <p:cNvSpPr/>
          <p:nvPr/>
        </p:nvSpPr>
        <p:spPr>
          <a:xfrm>
            <a:off x="1591877" y="4535528"/>
            <a:ext cx="1252492" cy="384946"/>
          </a:xfrm>
          <a:prstGeom prst="diamond">
            <a:avLst/>
          </a:prstGeom>
          <a:solidFill>
            <a:schemeClr val="accent1">
              <a:alpha val="37000"/>
            </a:schemeClr>
          </a:solidFill>
          <a:ln>
            <a:solidFill>
              <a:schemeClr val="accent1">
                <a:shade val="50000"/>
                <a:alpha val="6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Protocol 1</a:t>
            </a:r>
            <a:endParaRPr lang="en-US" sz="700" dirty="0"/>
          </a:p>
        </p:txBody>
      </p:sp>
      <p:sp>
        <p:nvSpPr>
          <p:cNvPr id="60" name="Diamond 59"/>
          <p:cNvSpPr/>
          <p:nvPr/>
        </p:nvSpPr>
        <p:spPr>
          <a:xfrm>
            <a:off x="1020469" y="2896314"/>
            <a:ext cx="1252492" cy="384946"/>
          </a:xfrm>
          <a:prstGeom prst="diamond">
            <a:avLst/>
          </a:prstGeom>
          <a:solidFill>
            <a:schemeClr val="accent1">
              <a:alpha val="37000"/>
            </a:schemeClr>
          </a:solidFill>
          <a:ln>
            <a:solidFill>
              <a:schemeClr val="accent1">
                <a:shade val="50000"/>
                <a:alpha val="6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Protocol 0</a:t>
            </a:r>
            <a:endParaRPr lang="en-US" sz="700" dirty="0"/>
          </a:p>
        </p:txBody>
      </p:sp>
      <p:sp>
        <p:nvSpPr>
          <p:cNvPr id="61" name="Diamond 60"/>
          <p:cNvSpPr/>
          <p:nvPr/>
        </p:nvSpPr>
        <p:spPr>
          <a:xfrm>
            <a:off x="6681820" y="2297502"/>
            <a:ext cx="1252492" cy="384946"/>
          </a:xfrm>
          <a:prstGeom prst="diamond">
            <a:avLst/>
          </a:prstGeom>
          <a:solidFill>
            <a:schemeClr val="accent1">
              <a:alpha val="37000"/>
            </a:schemeClr>
          </a:solidFill>
          <a:ln>
            <a:solidFill>
              <a:schemeClr val="accent1">
                <a:shade val="50000"/>
                <a:alpha val="6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Protocol 2</a:t>
            </a:r>
            <a:endParaRPr lang="en-US" sz="700" dirty="0"/>
          </a:p>
        </p:txBody>
      </p:sp>
      <p:sp>
        <p:nvSpPr>
          <p:cNvPr id="62" name="Diamond 61"/>
          <p:cNvSpPr/>
          <p:nvPr/>
        </p:nvSpPr>
        <p:spPr>
          <a:xfrm>
            <a:off x="6730929" y="3823035"/>
            <a:ext cx="1252492" cy="384946"/>
          </a:xfrm>
          <a:prstGeom prst="diamond">
            <a:avLst/>
          </a:prstGeom>
          <a:solidFill>
            <a:schemeClr val="accent1">
              <a:alpha val="37000"/>
            </a:schemeClr>
          </a:solidFill>
          <a:ln>
            <a:solidFill>
              <a:schemeClr val="accent1">
                <a:shade val="50000"/>
                <a:alpha val="6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Protocol 3</a:t>
            </a:r>
            <a:endParaRPr lang="en-US" sz="700" dirty="0"/>
          </a:p>
        </p:txBody>
      </p:sp>
      <p:cxnSp>
        <p:nvCxnSpPr>
          <p:cNvPr id="63" name="Straight Connector 62"/>
          <p:cNvCxnSpPr/>
          <p:nvPr/>
        </p:nvCxnSpPr>
        <p:spPr>
          <a:xfrm flipV="1">
            <a:off x="5946282" y="2234224"/>
            <a:ext cx="417528" cy="2403784"/>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09600" y="5791200"/>
            <a:ext cx="494190"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609600" y="6172200"/>
            <a:ext cx="494190"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1184429" y="5608533"/>
            <a:ext cx="1507529" cy="369332"/>
          </a:xfrm>
          <a:prstGeom prst="rect">
            <a:avLst/>
          </a:prstGeom>
          <a:noFill/>
        </p:spPr>
        <p:txBody>
          <a:bodyPr wrap="none" rtlCol="0">
            <a:spAutoFit/>
          </a:bodyPr>
          <a:lstStyle/>
          <a:p>
            <a:r>
              <a:rPr lang="en-US" dirty="0" smtClean="0"/>
              <a:t>X ms RTT links</a:t>
            </a:r>
            <a:endParaRPr lang="en-US" dirty="0"/>
          </a:p>
        </p:txBody>
      </p:sp>
      <p:sp>
        <p:nvSpPr>
          <p:cNvPr id="74" name="TextBox 73"/>
          <p:cNvSpPr txBox="1"/>
          <p:nvPr/>
        </p:nvSpPr>
        <p:spPr>
          <a:xfrm>
            <a:off x="1180231" y="5975711"/>
            <a:ext cx="1499513" cy="369332"/>
          </a:xfrm>
          <a:prstGeom prst="rect">
            <a:avLst/>
          </a:prstGeom>
          <a:noFill/>
        </p:spPr>
        <p:txBody>
          <a:bodyPr wrap="none" rtlCol="0">
            <a:spAutoFit/>
          </a:bodyPr>
          <a:lstStyle/>
          <a:p>
            <a:r>
              <a:rPr lang="en-US" dirty="0" smtClean="0"/>
              <a:t>Y ms RTT links</a:t>
            </a:r>
            <a:endParaRPr lang="en-US" dirty="0"/>
          </a:p>
        </p:txBody>
      </p:sp>
      <p:cxnSp>
        <p:nvCxnSpPr>
          <p:cNvPr id="75" name="Elbow Connector 74"/>
          <p:cNvCxnSpPr/>
          <p:nvPr/>
        </p:nvCxnSpPr>
        <p:spPr>
          <a:xfrm flipV="1">
            <a:off x="4528629" y="4768782"/>
            <a:ext cx="1479132" cy="1218752"/>
          </a:xfrm>
          <a:prstGeom prst="bentConnector3">
            <a:avLst>
              <a:gd name="adj1" fmla="val 184"/>
            </a:avLst>
          </a:prstGeom>
          <a:ln w="19050">
            <a:solidFill>
              <a:schemeClr val="tx1">
                <a:lumMod val="85000"/>
                <a:lumOff val="15000"/>
              </a:schemeClr>
            </a:solidFill>
            <a:tailEnd type="non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2822915" y="5987534"/>
            <a:ext cx="5202963" cy="646331"/>
          </a:xfrm>
          <a:prstGeom prst="rect">
            <a:avLst/>
          </a:prstGeom>
          <a:noFill/>
        </p:spPr>
        <p:txBody>
          <a:bodyPr wrap="none" rtlCol="0">
            <a:spAutoFit/>
          </a:bodyPr>
          <a:lstStyle/>
          <a:p>
            <a:r>
              <a:rPr lang="en-US" dirty="0" smtClean="0"/>
              <a:t>#4 is always leader, all clients forced to connect to #4.</a:t>
            </a:r>
          </a:p>
          <a:p>
            <a:r>
              <a:rPr lang="en-US" dirty="0" smtClean="0"/>
              <a:t>No redirection.</a:t>
            </a:r>
            <a:endParaRPr lang="en-US" dirty="0"/>
          </a:p>
        </p:txBody>
      </p:sp>
      <p:sp>
        <p:nvSpPr>
          <p:cNvPr id="248" name="Title 236"/>
          <p:cNvSpPr>
            <a:spLocks noGrp="1"/>
          </p:cNvSpPr>
          <p:nvPr>
            <p:ph type="title"/>
          </p:nvPr>
        </p:nvSpPr>
        <p:spPr>
          <a:xfrm>
            <a:off x="414337" y="160338"/>
            <a:ext cx="8272463" cy="6778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2800" dirty="0" smtClean="0"/>
              <a:t>Experimental Setup and </a:t>
            </a:r>
            <a:r>
              <a:rPr lang="en-US" sz="2800" dirty="0" err="1" smtClean="0"/>
              <a:t>Config</a:t>
            </a:r>
            <a:endParaRPr lang="en-US" sz="2800" dirty="0"/>
          </a:p>
        </p:txBody>
      </p:sp>
      <p:sp>
        <p:nvSpPr>
          <p:cNvPr id="2" name="Slide Number Placeholder 1"/>
          <p:cNvSpPr>
            <a:spLocks noGrp="1"/>
          </p:cNvSpPr>
          <p:nvPr>
            <p:ph type="sldNum" sz="quarter" idx="12"/>
          </p:nvPr>
        </p:nvSpPr>
        <p:spPr/>
        <p:txBody>
          <a:bodyPr/>
          <a:lstStyle/>
          <a:p>
            <a:fld id="{8AB1C761-9FE2-4952-8BCD-2D639D168F1E}" type="slidenum">
              <a:rPr lang="en-US" smtClean="0"/>
              <a:t>22</a:t>
            </a:fld>
            <a:endParaRPr lang="en-US"/>
          </a:p>
        </p:txBody>
      </p:sp>
    </p:spTree>
    <p:extLst>
      <p:ext uri="{BB962C8B-B14F-4D97-AF65-F5344CB8AC3E}">
        <p14:creationId xmlns:p14="http://schemas.microsoft.com/office/powerpoint/2010/main" val="398457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par>
                                <p:cTn id="8" presetID="22" presetClass="entr" presetSubtype="4" fill="hold"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wipe(down)">
                                      <p:cBhvr>
                                        <p:cTn id="10" dur="500"/>
                                        <p:tgtEl>
                                          <p:spTgt spid="63"/>
                                        </p:tgtEl>
                                      </p:cBhvr>
                                    </p:animEffect>
                                  </p:childTnLst>
                                </p:cTn>
                              </p:par>
                              <p:par>
                                <p:cTn id="11" presetID="22" presetClass="entr" presetSubtype="4"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down)">
                                      <p:cBhvr>
                                        <p:cTn id="13" dur="500"/>
                                        <p:tgtEl>
                                          <p:spTgt spid="36"/>
                                        </p:tgtEl>
                                      </p:cBhvr>
                                    </p:animEffect>
                                  </p:childTnLst>
                                </p:cTn>
                              </p:par>
                              <p:par>
                                <p:cTn id="14" presetID="22" presetClass="entr" presetSubtype="4" fill="hold"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down)">
                                      <p:cBhvr>
                                        <p:cTn id="16" dur="500"/>
                                        <p:tgtEl>
                                          <p:spTgt spid="3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66"/>
                                        </p:tgtEl>
                                        <p:attrNameLst>
                                          <p:attrName>style.visibility</p:attrName>
                                        </p:attrNameLst>
                                      </p:cBhvr>
                                      <p:to>
                                        <p:strVal val="visible"/>
                                      </p:to>
                                    </p:set>
                                    <p:animEffect transition="in" filter="wipe(down)">
                                      <p:cBhvr>
                                        <p:cTn id="21" dur="500"/>
                                        <p:tgtEl>
                                          <p:spTgt spid="66"/>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71"/>
                                        </p:tgtEl>
                                        <p:attrNameLst>
                                          <p:attrName>style.visibility</p:attrName>
                                        </p:attrNameLst>
                                      </p:cBhvr>
                                      <p:to>
                                        <p:strVal val="visible"/>
                                      </p:to>
                                    </p:set>
                                    <p:animEffect transition="in" filter="wipe(down)">
                                      <p:cBhvr>
                                        <p:cTn id="24" dur="500"/>
                                        <p:tgtEl>
                                          <p:spTgt spid="7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down)">
                                      <p:cBhvr>
                                        <p:cTn id="29" dur="500"/>
                                        <p:tgtEl>
                                          <p:spTgt spid="5"/>
                                        </p:tgtEl>
                                      </p:cBhvr>
                                    </p:animEffect>
                                  </p:childTnLst>
                                </p:cTn>
                              </p:par>
                              <p:par>
                                <p:cTn id="30" presetID="22" presetClass="entr" presetSubtype="4"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wipe(down)">
                                      <p:cBhvr>
                                        <p:cTn id="32" dur="500"/>
                                        <p:tgtEl>
                                          <p:spTgt spid="33"/>
                                        </p:tgtEl>
                                      </p:cBhvr>
                                    </p:animEffect>
                                  </p:childTnLst>
                                </p:cTn>
                              </p:par>
                              <p:par>
                                <p:cTn id="33" presetID="22" presetClass="entr" presetSubtype="4"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down)">
                                      <p:cBhvr>
                                        <p:cTn id="35" dur="500"/>
                                        <p:tgtEl>
                                          <p:spTgt spid="15"/>
                                        </p:tgtEl>
                                      </p:cBhvr>
                                    </p:animEffect>
                                  </p:childTnLst>
                                </p:cTn>
                              </p:par>
                              <p:par>
                                <p:cTn id="36" presetID="22" presetClass="entr" presetSubtype="4" fill="hold"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down)">
                                      <p:cBhvr>
                                        <p:cTn id="38" dur="500"/>
                                        <p:tgtEl>
                                          <p:spTgt spid="24"/>
                                        </p:tgtEl>
                                      </p:cBhvr>
                                    </p:animEffect>
                                  </p:childTnLst>
                                </p:cTn>
                              </p:par>
                              <p:par>
                                <p:cTn id="39" presetID="22" presetClass="entr" presetSubtype="4" fill="hold" nodeType="with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wipe(down)">
                                      <p:cBhvr>
                                        <p:cTn id="41" dur="500"/>
                                        <p:tgtEl>
                                          <p:spTgt spid="30"/>
                                        </p:tgtEl>
                                      </p:cBhvr>
                                    </p:animEffect>
                                  </p:childTnLst>
                                </p:cTn>
                              </p:par>
                              <p:par>
                                <p:cTn id="42" presetID="22" presetClass="entr" presetSubtype="4" fill="hold"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wipe(down)">
                                      <p:cBhvr>
                                        <p:cTn id="44" dur="500"/>
                                        <p:tgtEl>
                                          <p:spTgt spid="2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69"/>
                                        </p:tgtEl>
                                        <p:attrNameLst>
                                          <p:attrName>style.visibility</p:attrName>
                                        </p:attrNameLst>
                                      </p:cBhvr>
                                      <p:to>
                                        <p:strVal val="visible"/>
                                      </p:to>
                                    </p:set>
                                    <p:animEffect transition="in" filter="wipe(down)">
                                      <p:cBhvr>
                                        <p:cTn id="49" dur="500"/>
                                        <p:tgtEl>
                                          <p:spTgt spid="69"/>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74"/>
                                        </p:tgtEl>
                                        <p:attrNameLst>
                                          <p:attrName>style.visibility</p:attrName>
                                        </p:attrNameLst>
                                      </p:cBhvr>
                                      <p:to>
                                        <p:strVal val="visible"/>
                                      </p:to>
                                    </p:set>
                                    <p:animEffect transition="in" filter="wipe(down)">
                                      <p:cBhvr>
                                        <p:cTn id="52" dur="500"/>
                                        <p:tgtEl>
                                          <p:spTgt spid="74"/>
                                        </p:tgtEl>
                                      </p:cBhvr>
                                    </p:animEffect>
                                  </p:childTnLst>
                                </p:cTn>
                              </p:par>
                            </p:childTnLst>
                          </p:cTn>
                        </p:par>
                      </p:childTnLst>
                    </p:cTn>
                  </p:par>
                  <p:par>
                    <p:cTn id="53" fill="hold">
                      <p:stCondLst>
                        <p:cond delay="indefinite"/>
                      </p:stCondLst>
                      <p:childTnLst>
                        <p:par>
                          <p:cTn id="54" fill="hold">
                            <p:stCondLst>
                              <p:cond delay="0"/>
                            </p:stCondLst>
                            <p:childTnLst>
                              <p:par>
                                <p:cTn id="55" presetID="26" presetClass="emph" presetSubtype="0" fill="hold" nodeType="clickEffect">
                                  <p:stCondLst>
                                    <p:cond delay="0"/>
                                  </p:stCondLst>
                                  <p:childTnLst>
                                    <p:animEffect transition="out" filter="fade">
                                      <p:cBhvr>
                                        <p:cTn id="56" dur="500" tmFilter="0, 0; .2, .5; .8, .5; 1, 0"/>
                                        <p:tgtEl>
                                          <p:spTgt spid="50"/>
                                        </p:tgtEl>
                                      </p:cBhvr>
                                    </p:animEffect>
                                    <p:animScale>
                                      <p:cBhvr>
                                        <p:cTn id="57" dur="250" autoRev="1" fill="hold"/>
                                        <p:tgtEl>
                                          <p:spTgt spid="50"/>
                                        </p:tgtEl>
                                      </p:cBhvr>
                                      <p:by x="105000" y="105000"/>
                                    </p:animScale>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75"/>
                                        </p:tgtEl>
                                        <p:attrNameLst>
                                          <p:attrName>style.visibility</p:attrName>
                                        </p:attrNameLst>
                                      </p:cBhvr>
                                      <p:to>
                                        <p:strVal val="visible"/>
                                      </p:to>
                                    </p:set>
                                    <p:animEffect transition="in" filter="fade">
                                      <p:cBhvr>
                                        <p:cTn id="62" dur="500"/>
                                        <p:tgtEl>
                                          <p:spTgt spid="75"/>
                                        </p:tgtEl>
                                      </p:cBhvr>
                                    </p:animEffect>
                                  </p:childTnLst>
                                </p:cTn>
                              </p:par>
                              <p:par>
                                <p:cTn id="63" presetID="1" presetClass="entr" presetSubtype="0" fill="hold" grpId="0" nodeType="withEffect">
                                  <p:stCondLst>
                                    <p:cond delay="0"/>
                                  </p:stCondLst>
                                  <p:childTnLst>
                                    <p:set>
                                      <p:cBhvr>
                                        <p:cTn id="64"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4" grpId="0"/>
      <p:bldP spid="8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Roadmap</a:t>
            </a:r>
            <a:endParaRPr lang="en-US" sz="4000" dirty="0"/>
          </a:p>
        </p:txBody>
      </p:sp>
      <p:sp>
        <p:nvSpPr>
          <p:cNvPr id="46" name="Freeform 45"/>
          <p:cNvSpPr/>
          <p:nvPr/>
        </p:nvSpPr>
        <p:spPr>
          <a:xfrm>
            <a:off x="457200" y="170582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Goals and Contributions</a:t>
            </a:r>
            <a:endParaRPr lang="en-US" sz="2500" kern="1200" dirty="0"/>
          </a:p>
        </p:txBody>
      </p:sp>
      <p:sp>
        <p:nvSpPr>
          <p:cNvPr id="47" name="Freeform 46"/>
          <p:cNvSpPr/>
          <p:nvPr/>
        </p:nvSpPr>
        <p:spPr>
          <a:xfrm>
            <a:off x="457200" y="2541351"/>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Background</a:t>
            </a:r>
            <a:endParaRPr lang="en-US" sz="2500" kern="1200" dirty="0"/>
          </a:p>
        </p:txBody>
      </p:sp>
      <p:sp>
        <p:nvSpPr>
          <p:cNvPr id="48" name="Freeform 47"/>
          <p:cNvSpPr/>
          <p:nvPr/>
        </p:nvSpPr>
        <p:spPr>
          <a:xfrm>
            <a:off x="457200" y="3376876"/>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Design and Implementation</a:t>
            </a:r>
            <a:endParaRPr lang="en-US" sz="2500" kern="1200" dirty="0"/>
          </a:p>
        </p:txBody>
      </p:sp>
      <p:sp>
        <p:nvSpPr>
          <p:cNvPr id="49" name="Freeform 48"/>
          <p:cNvSpPr/>
          <p:nvPr/>
        </p:nvSpPr>
        <p:spPr>
          <a:xfrm>
            <a:off x="457200" y="4212399"/>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Experimental setup and tools</a:t>
            </a:r>
            <a:endParaRPr lang="en-US" sz="2500" kern="1200" dirty="0"/>
          </a:p>
        </p:txBody>
      </p:sp>
      <p:sp>
        <p:nvSpPr>
          <p:cNvPr id="50" name="Freeform 49"/>
          <p:cNvSpPr/>
          <p:nvPr/>
        </p:nvSpPr>
        <p:spPr>
          <a:xfrm>
            <a:off x="457200" y="5047923"/>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Results</a:t>
            </a:r>
            <a:endParaRPr lang="en-US" sz="2500" kern="1200" dirty="0"/>
          </a:p>
        </p:txBody>
      </p:sp>
      <p:sp>
        <p:nvSpPr>
          <p:cNvPr id="51" name="Freeform 50"/>
          <p:cNvSpPr/>
          <p:nvPr/>
        </p:nvSpPr>
        <p:spPr>
          <a:xfrm>
            <a:off x="457200" y="588344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Conclusion</a:t>
            </a:r>
            <a:endParaRPr lang="en-US" sz="2500" kern="1200" dirty="0"/>
          </a:p>
        </p:txBody>
      </p:sp>
      <p:sp>
        <p:nvSpPr>
          <p:cNvPr id="2" name="Slide Number Placeholder 1"/>
          <p:cNvSpPr>
            <a:spLocks noGrp="1"/>
          </p:cNvSpPr>
          <p:nvPr>
            <p:ph type="sldNum" sz="quarter" idx="12"/>
          </p:nvPr>
        </p:nvSpPr>
        <p:spPr/>
        <p:txBody>
          <a:bodyPr/>
          <a:lstStyle/>
          <a:p>
            <a:fld id="{8AB1C761-9FE2-4952-8BCD-2D639D168F1E}" type="slidenum">
              <a:rPr lang="en-US" smtClean="0"/>
              <a:t>23</a:t>
            </a:fld>
            <a:endParaRPr lang="en-US"/>
          </a:p>
        </p:txBody>
      </p:sp>
    </p:spTree>
    <p:extLst>
      <p:ext uri="{BB962C8B-B14F-4D97-AF65-F5344CB8AC3E}">
        <p14:creationId xmlns:p14="http://schemas.microsoft.com/office/powerpoint/2010/main" val="354351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50" fill="hold"/>
                                        <p:tgtEl>
                                          <p:spTgt spid="50"/>
                                        </p:tgtEl>
                                        <p:attrNameLst>
                                          <p:attrName>fillcolor</p:attrName>
                                        </p:attrNameLst>
                                      </p:cBhvr>
                                      <p:to>
                                        <a:schemeClr val="accent2"/>
                                      </p:to>
                                    </p:animClr>
                                    <p:set>
                                      <p:cBhvr>
                                        <p:cTn id="7" dur="250" fill="hold"/>
                                        <p:tgtEl>
                                          <p:spTgt spid="50"/>
                                        </p:tgtEl>
                                        <p:attrNameLst>
                                          <p:attrName>fill.type</p:attrName>
                                        </p:attrNameLst>
                                      </p:cBhvr>
                                      <p:to>
                                        <p:strVal val="solid"/>
                                      </p:to>
                                    </p:set>
                                    <p:set>
                                      <p:cBhvr>
                                        <p:cTn id="8" dur="250" fill="hold"/>
                                        <p:tgtEl>
                                          <p:spTgt spid="5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Sripras\JPaxos-1\results\sri\2014-03-15_12-00-00\PaxosRoundBoxPlots_client_nodelay.png"/>
          <p:cNvPicPr/>
          <p:nvPr/>
        </p:nvPicPr>
        <p:blipFill>
          <a:blip r:embed="rId2">
            <a:extLst>
              <a:ext uri="{28A0092B-C50C-407E-A947-70E740481C1C}">
                <a14:useLocalDpi xmlns:a14="http://schemas.microsoft.com/office/drawing/2010/main" val="0"/>
              </a:ext>
            </a:extLst>
          </a:blip>
          <a:srcRect/>
          <a:stretch>
            <a:fillRect/>
          </a:stretch>
        </p:blipFill>
        <p:spPr bwMode="auto">
          <a:xfrm>
            <a:off x="152400" y="1207363"/>
            <a:ext cx="7010400" cy="5266678"/>
          </a:xfrm>
          <a:prstGeom prst="rect">
            <a:avLst/>
          </a:prstGeom>
          <a:noFill/>
          <a:ln>
            <a:noFill/>
          </a:ln>
        </p:spPr>
      </p:pic>
      <p:sp>
        <p:nvSpPr>
          <p:cNvPr id="5" name="Oval 4"/>
          <p:cNvSpPr/>
          <p:nvPr/>
        </p:nvSpPr>
        <p:spPr>
          <a:xfrm>
            <a:off x="1086775" y="5638800"/>
            <a:ext cx="609600" cy="667675"/>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905000" y="5638800"/>
            <a:ext cx="609600" cy="667675"/>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667000" y="5638800"/>
            <a:ext cx="914400" cy="667675"/>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613951" y="5638800"/>
            <a:ext cx="711693" cy="667675"/>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325644" y="5638800"/>
            <a:ext cx="914400" cy="667675"/>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4837493" y="3228512"/>
            <a:ext cx="805102" cy="3335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Mig</a:t>
            </a:r>
            <a:r>
              <a:rPr lang="en-US" sz="1200" dirty="0" smtClean="0"/>
              <a:t> </a:t>
            </a:r>
            <a:r>
              <a:rPr lang="en-US" sz="1200" dirty="0" err="1" smtClean="0"/>
              <a:t>Init</a:t>
            </a:r>
            <a:endParaRPr lang="en-US" sz="1200" dirty="0"/>
          </a:p>
        </p:txBody>
      </p:sp>
      <p:sp>
        <p:nvSpPr>
          <p:cNvPr id="13" name="Cloud"/>
          <p:cNvSpPr>
            <a:spLocks noChangeAspect="1" noEditPoints="1" noChangeArrowheads="1"/>
          </p:cNvSpPr>
          <p:nvPr/>
        </p:nvSpPr>
        <p:spPr bwMode="auto">
          <a:xfrm>
            <a:off x="6675629" y="1921701"/>
            <a:ext cx="1371600" cy="91916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0"/>
                </a:cubicBezTo>
                <a:cubicBezTo>
                  <a:pt x="475" y="16325"/>
                  <a:pt x="1451" y="17650"/>
                  <a:pt x="2655" y="17650"/>
                </a:cubicBezTo>
                <a:cubicBezTo>
                  <a:pt x="2739" y="17649"/>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14" name="Oval 13"/>
          <p:cNvSpPr/>
          <p:nvPr/>
        </p:nvSpPr>
        <p:spPr>
          <a:xfrm>
            <a:off x="4668544" y="1773123"/>
            <a:ext cx="1143000" cy="617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Directory Client</a:t>
            </a:r>
            <a:endParaRPr lang="en-US" sz="1200" dirty="0"/>
          </a:p>
        </p:txBody>
      </p:sp>
      <p:sp>
        <p:nvSpPr>
          <p:cNvPr id="15" name="Rectangle 14"/>
          <p:cNvSpPr/>
          <p:nvPr/>
        </p:nvSpPr>
        <p:spPr>
          <a:xfrm>
            <a:off x="6248399" y="2381282"/>
            <a:ext cx="914401" cy="209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Dir</a:t>
            </a:r>
            <a:r>
              <a:rPr lang="en-US" sz="1400" dirty="0" smtClean="0"/>
              <a:t> </a:t>
            </a:r>
            <a:r>
              <a:rPr lang="en-US" sz="1400" dirty="0" err="1" smtClean="0"/>
              <a:t>Serv</a:t>
            </a:r>
            <a:endParaRPr lang="en-US" sz="1400" dirty="0"/>
          </a:p>
        </p:txBody>
      </p:sp>
      <p:sp>
        <p:nvSpPr>
          <p:cNvPr id="16" name="Rectangle 15"/>
          <p:cNvSpPr/>
          <p:nvPr/>
        </p:nvSpPr>
        <p:spPr>
          <a:xfrm>
            <a:off x="6939128" y="1760578"/>
            <a:ext cx="917727" cy="220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Dir</a:t>
            </a:r>
            <a:r>
              <a:rPr lang="en-US" sz="1400" dirty="0" smtClean="0"/>
              <a:t> </a:t>
            </a:r>
            <a:r>
              <a:rPr lang="en-US" sz="1400" dirty="0" err="1" smtClean="0"/>
              <a:t>Serv</a:t>
            </a:r>
            <a:endParaRPr lang="en-US" sz="1400" dirty="0"/>
          </a:p>
        </p:txBody>
      </p:sp>
      <p:sp>
        <p:nvSpPr>
          <p:cNvPr id="17" name="Rectangle 16"/>
          <p:cNvSpPr/>
          <p:nvPr/>
        </p:nvSpPr>
        <p:spPr>
          <a:xfrm>
            <a:off x="7563783" y="2332977"/>
            <a:ext cx="966892"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Dir</a:t>
            </a:r>
            <a:r>
              <a:rPr lang="en-US" sz="1400" dirty="0" smtClean="0"/>
              <a:t> </a:t>
            </a:r>
            <a:r>
              <a:rPr lang="en-US" sz="1400" dirty="0" err="1" smtClean="0"/>
              <a:t>Serv</a:t>
            </a:r>
            <a:endParaRPr lang="en-US" sz="1400" dirty="0"/>
          </a:p>
        </p:txBody>
      </p:sp>
      <p:pic>
        <p:nvPicPr>
          <p:cNvPr id="18" name="Picture 3" descr="C:\Users\Sripras\AppData\Local\Microsoft\Windows\Temporary Internet Files\Content.IE5\X72G4L8O\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4600" y="2074676"/>
            <a:ext cx="167179" cy="206723"/>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pic>
        <p:nvPicPr>
          <p:cNvPr id="20" name="Picture 3" descr="C:\Users\Sripras\AppData\Local\Microsoft\Windows\Temporary Internet Files\Content.IE5\X72G4L8O\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29843" y="2074676"/>
            <a:ext cx="167179" cy="206723"/>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sp>
        <p:nvSpPr>
          <p:cNvPr id="23" name="Rectangle 22"/>
          <p:cNvSpPr/>
          <p:nvPr/>
        </p:nvSpPr>
        <p:spPr>
          <a:xfrm>
            <a:off x="6654174" y="3194481"/>
            <a:ext cx="431436" cy="248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Dir</a:t>
            </a:r>
            <a:endParaRPr lang="en-US" dirty="0"/>
          </a:p>
        </p:txBody>
      </p:sp>
      <p:sp>
        <p:nvSpPr>
          <p:cNvPr id="26" name="Round Diagonal Corner Rectangle 25"/>
          <p:cNvSpPr/>
          <p:nvPr/>
        </p:nvSpPr>
        <p:spPr>
          <a:xfrm>
            <a:off x="7813063" y="3520995"/>
            <a:ext cx="717612" cy="22937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Mig</a:t>
            </a:r>
            <a:r>
              <a:rPr lang="en-US" sz="1100" dirty="0" smtClean="0"/>
              <a:t> </a:t>
            </a:r>
            <a:r>
              <a:rPr lang="en-US" sz="1100" dirty="0" err="1" smtClean="0"/>
              <a:t>Agt</a:t>
            </a:r>
            <a:endParaRPr lang="en-US" sz="1100" dirty="0"/>
          </a:p>
        </p:txBody>
      </p:sp>
      <p:sp>
        <p:nvSpPr>
          <p:cNvPr id="27" name="Diamond 26"/>
          <p:cNvSpPr/>
          <p:nvPr/>
        </p:nvSpPr>
        <p:spPr>
          <a:xfrm>
            <a:off x="6223919" y="2650123"/>
            <a:ext cx="866928" cy="21680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Pcl</a:t>
            </a:r>
            <a:endParaRPr lang="en-US" sz="1200" dirty="0"/>
          </a:p>
        </p:txBody>
      </p:sp>
      <p:cxnSp>
        <p:nvCxnSpPr>
          <p:cNvPr id="28" name="Straight Arrow Connector 27"/>
          <p:cNvCxnSpPr>
            <a:stCxn id="12" idx="0"/>
            <a:endCxn id="14" idx="4"/>
          </p:cNvCxnSpPr>
          <p:nvPr/>
        </p:nvCxnSpPr>
        <p:spPr>
          <a:xfrm flipV="1">
            <a:off x="5240044" y="2390861"/>
            <a:ext cx="0" cy="837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4" idx="6"/>
            <a:endCxn id="15" idx="1"/>
          </p:cNvCxnSpPr>
          <p:nvPr/>
        </p:nvCxnSpPr>
        <p:spPr>
          <a:xfrm>
            <a:off x="5811544" y="2081992"/>
            <a:ext cx="436855" cy="404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7" idx="2"/>
            <a:endCxn id="23" idx="0"/>
          </p:cNvCxnSpPr>
          <p:nvPr/>
        </p:nvCxnSpPr>
        <p:spPr>
          <a:xfrm>
            <a:off x="6657383" y="2866928"/>
            <a:ext cx="212509" cy="32755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62" idx="0"/>
            <a:endCxn id="14" idx="0"/>
          </p:cNvCxnSpPr>
          <p:nvPr/>
        </p:nvCxnSpPr>
        <p:spPr>
          <a:xfrm flipH="1" flipV="1">
            <a:off x="5240044" y="1773123"/>
            <a:ext cx="3230345" cy="2035061"/>
          </a:xfrm>
          <a:prstGeom prst="bentConnector4">
            <a:avLst>
              <a:gd name="adj1" fmla="val -7077"/>
              <a:gd name="adj2" fmla="val 11123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7" idx="2"/>
            <a:endCxn id="26" idx="2"/>
          </p:cNvCxnSpPr>
          <p:nvPr/>
        </p:nvCxnSpPr>
        <p:spPr>
          <a:xfrm>
            <a:off x="6657383" y="2866928"/>
            <a:ext cx="1155680" cy="768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27" idx="2"/>
            <a:endCxn id="14" idx="5"/>
          </p:cNvCxnSpPr>
          <p:nvPr/>
        </p:nvCxnSpPr>
        <p:spPr>
          <a:xfrm rot="5400000" flipH="1">
            <a:off x="5867503" y="2077049"/>
            <a:ext cx="566533" cy="1013227"/>
          </a:xfrm>
          <a:prstGeom prst="bentConnector3">
            <a:avLst>
              <a:gd name="adj1" fmla="val -4035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6698810" y="3272740"/>
            <a:ext cx="431436" cy="248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Dir</a:t>
            </a:r>
            <a:endParaRPr lang="en-US" dirty="0"/>
          </a:p>
        </p:txBody>
      </p:sp>
      <p:sp>
        <p:nvSpPr>
          <p:cNvPr id="55" name="Rectangle 54"/>
          <p:cNvSpPr/>
          <p:nvPr/>
        </p:nvSpPr>
        <p:spPr>
          <a:xfrm>
            <a:off x="6705599" y="3396867"/>
            <a:ext cx="431436" cy="248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Dir</a:t>
            </a:r>
            <a:endParaRPr lang="en-US" dirty="0"/>
          </a:p>
        </p:txBody>
      </p:sp>
      <p:sp>
        <p:nvSpPr>
          <p:cNvPr id="61" name="Round Diagonal Corner Rectangle 60"/>
          <p:cNvSpPr/>
          <p:nvPr/>
        </p:nvSpPr>
        <p:spPr>
          <a:xfrm>
            <a:off x="7612231" y="3645122"/>
            <a:ext cx="717612" cy="22937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Mig</a:t>
            </a:r>
            <a:r>
              <a:rPr lang="en-US" sz="1100" dirty="0" smtClean="0"/>
              <a:t> </a:t>
            </a:r>
            <a:r>
              <a:rPr lang="en-US" sz="1100" dirty="0" err="1" smtClean="0"/>
              <a:t>Agt</a:t>
            </a:r>
            <a:endParaRPr lang="en-US" sz="1100" dirty="0"/>
          </a:p>
        </p:txBody>
      </p:sp>
      <p:sp>
        <p:nvSpPr>
          <p:cNvPr id="62" name="Round Diagonal Corner Rectangle 61"/>
          <p:cNvSpPr/>
          <p:nvPr/>
        </p:nvSpPr>
        <p:spPr>
          <a:xfrm>
            <a:off x="7752777" y="3693499"/>
            <a:ext cx="717612" cy="22937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Mig</a:t>
            </a:r>
            <a:r>
              <a:rPr lang="en-US" sz="1100" dirty="0" smtClean="0"/>
              <a:t> </a:t>
            </a:r>
            <a:r>
              <a:rPr lang="en-US" sz="1100" dirty="0" err="1" smtClean="0"/>
              <a:t>Agt</a:t>
            </a:r>
            <a:endParaRPr lang="en-US" sz="1100" dirty="0"/>
          </a:p>
        </p:txBody>
      </p:sp>
      <p:pic>
        <p:nvPicPr>
          <p:cNvPr id="74" name="Picture 3" descr="C:\Users\Sripras\AppData\Local\Microsoft\Windows\Temporary Internet Files\Content.IE5\CYK3BX0Z\MC90043960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61757" y="2467035"/>
            <a:ext cx="178024" cy="233253"/>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3" descr="C:\Users\Sripras\AppData\Local\Microsoft\Windows\Temporary Internet Files\Content.IE5\X72G4L8O\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6656" y="1539108"/>
            <a:ext cx="167179" cy="206723"/>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cxnSp>
        <p:nvCxnSpPr>
          <p:cNvPr id="78" name="Elbow Connector 77"/>
          <p:cNvCxnSpPr>
            <a:stCxn id="16" idx="0"/>
            <a:endCxn id="75" idx="3"/>
          </p:cNvCxnSpPr>
          <p:nvPr/>
        </p:nvCxnSpPr>
        <p:spPr>
          <a:xfrm rot="16200000" flipV="1">
            <a:off x="7246860" y="1609445"/>
            <a:ext cx="118108" cy="1841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p:cNvCxnSpPr>
            <a:stCxn id="15" idx="0"/>
            <a:endCxn id="18" idx="3"/>
          </p:cNvCxnSpPr>
          <p:nvPr/>
        </p:nvCxnSpPr>
        <p:spPr>
          <a:xfrm rot="16200000" flipV="1">
            <a:off x="6497068" y="2172749"/>
            <a:ext cx="203244" cy="21382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17" idx="3"/>
            <a:endCxn id="20" idx="0"/>
          </p:cNvCxnSpPr>
          <p:nvPr/>
        </p:nvCxnSpPr>
        <p:spPr>
          <a:xfrm flipH="1" flipV="1">
            <a:off x="8413433" y="2074676"/>
            <a:ext cx="117242" cy="372601"/>
          </a:xfrm>
          <a:prstGeom prst="bentConnector4">
            <a:avLst>
              <a:gd name="adj1" fmla="val -194981"/>
              <a:gd name="adj2" fmla="val 16135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Curved Connector 90"/>
          <p:cNvCxnSpPr>
            <a:stCxn id="15" idx="0"/>
            <a:endCxn id="16" idx="1"/>
          </p:cNvCxnSpPr>
          <p:nvPr/>
        </p:nvCxnSpPr>
        <p:spPr>
          <a:xfrm rot="5400000" flipH="1" flipV="1">
            <a:off x="6567168" y="2009322"/>
            <a:ext cx="510393" cy="233528"/>
          </a:xfrm>
          <a:prstGeom prst="curvedConnector2">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3" name="Curved Connector 92"/>
          <p:cNvCxnSpPr>
            <a:stCxn id="16" idx="3"/>
            <a:endCxn id="17" idx="0"/>
          </p:cNvCxnSpPr>
          <p:nvPr/>
        </p:nvCxnSpPr>
        <p:spPr>
          <a:xfrm>
            <a:off x="7856855" y="1870889"/>
            <a:ext cx="190374" cy="462088"/>
          </a:xfrm>
          <a:prstGeom prst="curvedConnector2">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5" name="Curved Connector 94"/>
          <p:cNvCxnSpPr>
            <a:stCxn id="17" idx="2"/>
            <a:endCxn id="15" idx="2"/>
          </p:cNvCxnSpPr>
          <p:nvPr/>
        </p:nvCxnSpPr>
        <p:spPr>
          <a:xfrm rot="5400000">
            <a:off x="7361804" y="1905374"/>
            <a:ext cx="29223" cy="1341629"/>
          </a:xfrm>
          <a:prstGeom prst="curvedConnector3">
            <a:avLst>
              <a:gd name="adj1" fmla="val 882261"/>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3" name="Title 236"/>
          <p:cNvSpPr>
            <a:spLocks noGrp="1"/>
          </p:cNvSpPr>
          <p:nvPr>
            <p:ph type="title"/>
          </p:nvPr>
        </p:nvSpPr>
        <p:spPr>
          <a:xfrm>
            <a:off x="457200" y="152400"/>
            <a:ext cx="8212080" cy="952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The Graphs</a:t>
            </a:r>
            <a:endParaRPr lang="en-US" sz="4000" dirty="0"/>
          </a:p>
        </p:txBody>
      </p:sp>
      <p:sp>
        <p:nvSpPr>
          <p:cNvPr id="2" name="Slide Number Placeholder 1"/>
          <p:cNvSpPr>
            <a:spLocks noGrp="1"/>
          </p:cNvSpPr>
          <p:nvPr>
            <p:ph type="sldNum" sz="quarter" idx="12"/>
          </p:nvPr>
        </p:nvSpPr>
        <p:spPr/>
        <p:txBody>
          <a:bodyPr/>
          <a:lstStyle/>
          <a:p>
            <a:fld id="{8AB1C761-9FE2-4952-8BCD-2D639D168F1E}" type="slidenum">
              <a:rPr lang="en-US" smtClean="0"/>
              <a:t>24</a:t>
            </a:fld>
            <a:endParaRPr lang="en-US"/>
          </a:p>
        </p:txBody>
      </p:sp>
    </p:spTree>
    <p:extLst>
      <p:ext uri="{BB962C8B-B14F-4D97-AF65-F5344CB8AC3E}">
        <p14:creationId xmlns:p14="http://schemas.microsoft.com/office/powerpoint/2010/main" val="3227007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down)">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55"/>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54"/>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wipe(down)">
                                      <p:cBhvr>
                                        <p:cTn id="50" dur="500"/>
                                        <p:tgtEl>
                                          <p:spTgt spid="28"/>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91"/>
                                        </p:tgtEl>
                                        <p:attrNameLst>
                                          <p:attrName>style.visibility</p:attrName>
                                        </p:attrNameLst>
                                      </p:cBhvr>
                                      <p:to>
                                        <p:strVal val="visible"/>
                                      </p:to>
                                    </p:set>
                                    <p:animEffect transition="in" filter="wipe(down)">
                                      <p:cBhvr>
                                        <p:cTn id="59" dur="500"/>
                                        <p:tgtEl>
                                          <p:spTgt spid="91"/>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93"/>
                                        </p:tgtEl>
                                        <p:attrNameLst>
                                          <p:attrName>style.visibility</p:attrName>
                                        </p:attrNameLst>
                                      </p:cBhvr>
                                      <p:to>
                                        <p:strVal val="visible"/>
                                      </p:to>
                                    </p:set>
                                    <p:animEffect transition="in" filter="wipe(down)">
                                      <p:cBhvr>
                                        <p:cTn id="64" dur="500"/>
                                        <p:tgtEl>
                                          <p:spTgt spid="93"/>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95"/>
                                        </p:tgtEl>
                                        <p:attrNameLst>
                                          <p:attrName>style.visibility</p:attrName>
                                        </p:attrNameLst>
                                      </p:cBhvr>
                                      <p:to>
                                        <p:strVal val="visible"/>
                                      </p:to>
                                    </p:set>
                                    <p:animEffect transition="in" filter="wipe(down)">
                                      <p:cBhvr>
                                        <p:cTn id="69" dur="500"/>
                                        <p:tgtEl>
                                          <p:spTgt spid="95"/>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nodeType="clickEffect">
                                  <p:stCondLst>
                                    <p:cond delay="0"/>
                                  </p:stCondLst>
                                  <p:childTnLst>
                                    <p:set>
                                      <p:cBhvr>
                                        <p:cTn id="73" dur="1" fill="hold">
                                          <p:stCondLst>
                                            <p:cond delay="0"/>
                                          </p:stCondLst>
                                        </p:cTn>
                                        <p:tgtEl>
                                          <p:spTgt spid="91"/>
                                        </p:tgtEl>
                                        <p:attrNameLst>
                                          <p:attrName>style.visibility</p:attrName>
                                        </p:attrNameLst>
                                      </p:cBhvr>
                                      <p:to>
                                        <p:strVal val="hidden"/>
                                      </p:to>
                                    </p:set>
                                  </p:childTnLst>
                                </p:cTn>
                              </p:par>
                              <p:par>
                                <p:cTn id="74" presetID="1" presetClass="exit" presetSubtype="0" fill="hold" nodeType="withEffect">
                                  <p:stCondLst>
                                    <p:cond delay="0"/>
                                  </p:stCondLst>
                                  <p:childTnLst>
                                    <p:set>
                                      <p:cBhvr>
                                        <p:cTn id="75" dur="1" fill="hold">
                                          <p:stCondLst>
                                            <p:cond delay="0"/>
                                          </p:stCondLst>
                                        </p:cTn>
                                        <p:tgtEl>
                                          <p:spTgt spid="93"/>
                                        </p:tgtEl>
                                        <p:attrNameLst>
                                          <p:attrName>style.visibility</p:attrName>
                                        </p:attrNameLst>
                                      </p:cBhvr>
                                      <p:to>
                                        <p:strVal val="hidden"/>
                                      </p:to>
                                    </p:set>
                                  </p:childTnLst>
                                </p:cTn>
                              </p:par>
                              <p:par>
                                <p:cTn id="76" presetID="1" presetClass="exit" presetSubtype="0" fill="hold" nodeType="withEffect">
                                  <p:stCondLst>
                                    <p:cond delay="0"/>
                                  </p:stCondLst>
                                  <p:childTnLst>
                                    <p:set>
                                      <p:cBhvr>
                                        <p:cTn id="77" dur="1" fill="hold">
                                          <p:stCondLst>
                                            <p:cond delay="0"/>
                                          </p:stCondLst>
                                        </p:cTn>
                                        <p:tgtEl>
                                          <p:spTgt spid="95"/>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79"/>
                                        </p:tgtEl>
                                        <p:attrNameLst>
                                          <p:attrName>style.visibility</p:attrName>
                                        </p:attrNameLst>
                                      </p:cBhvr>
                                      <p:to>
                                        <p:strVal val="visible"/>
                                      </p:to>
                                    </p:set>
                                    <p:animEffect transition="in" filter="wipe(down)">
                                      <p:cBhvr>
                                        <p:cTn id="82" dur="500"/>
                                        <p:tgtEl>
                                          <p:spTgt spid="79"/>
                                        </p:tgtEl>
                                      </p:cBhvr>
                                    </p:animEffect>
                                  </p:childTnLst>
                                </p:cTn>
                              </p:par>
                              <p:par>
                                <p:cTn id="83" presetID="22" presetClass="entr" presetSubtype="4" fill="hold" nodeType="withEffect">
                                  <p:stCondLst>
                                    <p:cond delay="0"/>
                                  </p:stCondLst>
                                  <p:childTnLst>
                                    <p:set>
                                      <p:cBhvr>
                                        <p:cTn id="84" dur="1" fill="hold">
                                          <p:stCondLst>
                                            <p:cond delay="0"/>
                                          </p:stCondLst>
                                        </p:cTn>
                                        <p:tgtEl>
                                          <p:spTgt spid="78"/>
                                        </p:tgtEl>
                                        <p:attrNameLst>
                                          <p:attrName>style.visibility</p:attrName>
                                        </p:attrNameLst>
                                      </p:cBhvr>
                                      <p:to>
                                        <p:strVal val="visible"/>
                                      </p:to>
                                    </p:set>
                                    <p:animEffect transition="in" filter="wipe(down)">
                                      <p:cBhvr>
                                        <p:cTn id="85" dur="500"/>
                                        <p:tgtEl>
                                          <p:spTgt spid="78"/>
                                        </p:tgtEl>
                                      </p:cBhvr>
                                    </p:animEffect>
                                  </p:childTnLst>
                                </p:cTn>
                              </p:par>
                              <p:par>
                                <p:cTn id="86" presetID="22" presetClass="entr" presetSubtype="4" fill="hold" nodeType="withEffect">
                                  <p:stCondLst>
                                    <p:cond delay="0"/>
                                  </p:stCondLst>
                                  <p:childTnLst>
                                    <p:set>
                                      <p:cBhvr>
                                        <p:cTn id="87" dur="1" fill="hold">
                                          <p:stCondLst>
                                            <p:cond delay="0"/>
                                          </p:stCondLst>
                                        </p:cTn>
                                        <p:tgtEl>
                                          <p:spTgt spid="80"/>
                                        </p:tgtEl>
                                        <p:attrNameLst>
                                          <p:attrName>style.visibility</p:attrName>
                                        </p:attrNameLst>
                                      </p:cBhvr>
                                      <p:to>
                                        <p:strVal val="visible"/>
                                      </p:to>
                                    </p:set>
                                    <p:animEffect transition="in" filter="wipe(down)">
                                      <p:cBhvr>
                                        <p:cTn id="88" dur="500"/>
                                        <p:tgtEl>
                                          <p:spTgt spid="80"/>
                                        </p:tgtEl>
                                      </p:cBhvr>
                                    </p:animEffect>
                                  </p:childTnLst>
                                </p:cTn>
                              </p:par>
                            </p:childTnLst>
                          </p:cTn>
                        </p:par>
                      </p:childTnLst>
                    </p:cTn>
                  </p:par>
                  <p:par>
                    <p:cTn id="89" fill="hold">
                      <p:stCondLst>
                        <p:cond delay="indefinite"/>
                      </p:stCondLst>
                      <p:childTnLst>
                        <p:par>
                          <p:cTn id="90" fill="hold">
                            <p:stCondLst>
                              <p:cond delay="0"/>
                            </p:stCondLst>
                            <p:childTnLst>
                              <p:par>
                                <p:cTn id="91" presetID="26" presetClass="emph" presetSubtype="0" fill="hold" grpId="1" nodeType="clickEffect">
                                  <p:stCondLst>
                                    <p:cond delay="0"/>
                                  </p:stCondLst>
                                  <p:childTnLst>
                                    <p:animEffect transition="out" filter="fade">
                                      <p:cBhvr>
                                        <p:cTn id="92" dur="500" tmFilter="0, 0; .2, .5; .8, .5; 1, 0"/>
                                        <p:tgtEl>
                                          <p:spTgt spid="5"/>
                                        </p:tgtEl>
                                      </p:cBhvr>
                                    </p:animEffect>
                                    <p:animScale>
                                      <p:cBhvr>
                                        <p:cTn id="93" dur="250" autoRev="1" fill="hold"/>
                                        <p:tgtEl>
                                          <p:spTgt spid="5"/>
                                        </p:tgtEl>
                                      </p:cBhvr>
                                      <p:by x="105000" y="105000"/>
                                    </p:animScale>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62"/>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61"/>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26"/>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nodeType="clickEffect">
                                  <p:stCondLst>
                                    <p:cond delay="0"/>
                                  </p:stCondLst>
                                  <p:childTnLst>
                                    <p:set>
                                      <p:cBhvr>
                                        <p:cTn id="105" dur="1" fill="hold">
                                          <p:stCondLst>
                                            <p:cond delay="0"/>
                                          </p:stCondLst>
                                        </p:cTn>
                                        <p:tgtEl>
                                          <p:spTgt spid="32"/>
                                        </p:tgtEl>
                                        <p:attrNameLst>
                                          <p:attrName>style.visibility</p:attrName>
                                        </p:attrNameLst>
                                      </p:cBhvr>
                                      <p:to>
                                        <p:strVal val="visible"/>
                                      </p:to>
                                    </p:set>
                                    <p:animEffect transition="in" filter="wipe(down)">
                                      <p:cBhvr>
                                        <p:cTn id="106" dur="500"/>
                                        <p:tgtEl>
                                          <p:spTgt spid="32"/>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grpId="0" nodeType="clickEffect">
                                  <p:stCondLst>
                                    <p:cond delay="0"/>
                                  </p:stCondLst>
                                  <p:childTnLst>
                                    <p:set>
                                      <p:cBhvr>
                                        <p:cTn id="110" dur="1" fill="hold">
                                          <p:stCondLst>
                                            <p:cond delay="0"/>
                                          </p:stCondLst>
                                        </p:cTn>
                                        <p:tgtEl>
                                          <p:spTgt spid="10"/>
                                        </p:tgtEl>
                                        <p:attrNameLst>
                                          <p:attrName>style.visibility</p:attrName>
                                        </p:attrNameLst>
                                      </p:cBhvr>
                                      <p:to>
                                        <p:strVal val="visible"/>
                                      </p:to>
                                    </p:set>
                                    <p:animEffect transition="in" filter="wipe(down)">
                                      <p:cBhvr>
                                        <p:cTn id="111" dur="500"/>
                                        <p:tgtEl>
                                          <p:spTgt spid="10"/>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4" fill="hold" nodeType="clickEffect">
                                  <p:stCondLst>
                                    <p:cond delay="0"/>
                                  </p:stCondLst>
                                  <p:childTnLst>
                                    <p:set>
                                      <p:cBhvr>
                                        <p:cTn id="115" dur="1" fill="hold">
                                          <p:stCondLst>
                                            <p:cond delay="0"/>
                                          </p:stCondLst>
                                        </p:cTn>
                                        <p:tgtEl>
                                          <p:spTgt spid="31"/>
                                        </p:tgtEl>
                                        <p:attrNameLst>
                                          <p:attrName>style.visibility</p:attrName>
                                        </p:attrNameLst>
                                      </p:cBhvr>
                                      <p:to>
                                        <p:strVal val="visible"/>
                                      </p:to>
                                    </p:set>
                                    <p:animEffect transition="in" filter="wipe(down)">
                                      <p:cBhvr>
                                        <p:cTn id="116" dur="500"/>
                                        <p:tgtEl>
                                          <p:spTgt spid="31"/>
                                        </p:tgtEl>
                                      </p:cBhvr>
                                    </p:animEffect>
                                  </p:childTnLst>
                                </p:cTn>
                              </p:par>
                            </p:childTnLst>
                          </p:cTn>
                        </p:par>
                      </p:childTnLst>
                    </p:cTn>
                  </p:par>
                  <p:par>
                    <p:cTn id="117" fill="hold">
                      <p:stCondLst>
                        <p:cond delay="indefinite"/>
                      </p:stCondLst>
                      <p:childTnLst>
                        <p:par>
                          <p:cTn id="118" fill="hold">
                            <p:stCondLst>
                              <p:cond delay="0"/>
                            </p:stCondLst>
                            <p:childTnLst>
                              <p:par>
                                <p:cTn id="119" presetID="26" presetClass="emph" presetSubtype="0" fill="hold" nodeType="clickEffect">
                                  <p:stCondLst>
                                    <p:cond delay="0"/>
                                  </p:stCondLst>
                                  <p:childTnLst>
                                    <p:animEffect transition="out" filter="fade">
                                      <p:cBhvr>
                                        <p:cTn id="120" dur="500" tmFilter="0, 0; .2, .5; .8, .5; 1, 0"/>
                                        <p:tgtEl>
                                          <p:spTgt spid="29"/>
                                        </p:tgtEl>
                                      </p:cBhvr>
                                    </p:animEffect>
                                    <p:animScale>
                                      <p:cBhvr>
                                        <p:cTn id="121" dur="250" autoRev="1" fill="hold"/>
                                        <p:tgtEl>
                                          <p:spTgt spid="29"/>
                                        </p:tgtEl>
                                      </p:cBhvr>
                                      <p:by x="105000" y="105000"/>
                                    </p:animScale>
                                  </p:childTnLst>
                                </p:cTn>
                              </p:par>
                            </p:childTnLst>
                          </p:cTn>
                        </p:par>
                      </p:childTnLst>
                    </p:cTn>
                  </p:par>
                  <p:par>
                    <p:cTn id="122" fill="hold">
                      <p:stCondLst>
                        <p:cond delay="indefinite"/>
                      </p:stCondLst>
                      <p:childTnLst>
                        <p:par>
                          <p:cTn id="123" fill="hold">
                            <p:stCondLst>
                              <p:cond delay="0"/>
                            </p:stCondLst>
                            <p:childTnLst>
                              <p:par>
                                <p:cTn id="124" presetID="22" presetClass="entr" presetSubtype="4" fill="hold" nodeType="clickEffect">
                                  <p:stCondLst>
                                    <p:cond delay="0"/>
                                  </p:stCondLst>
                                  <p:childTnLst>
                                    <p:set>
                                      <p:cBhvr>
                                        <p:cTn id="125" dur="1" fill="hold">
                                          <p:stCondLst>
                                            <p:cond delay="0"/>
                                          </p:stCondLst>
                                        </p:cTn>
                                        <p:tgtEl>
                                          <p:spTgt spid="91"/>
                                        </p:tgtEl>
                                        <p:attrNameLst>
                                          <p:attrName>style.visibility</p:attrName>
                                        </p:attrNameLst>
                                      </p:cBhvr>
                                      <p:to>
                                        <p:strVal val="visible"/>
                                      </p:to>
                                    </p:set>
                                    <p:animEffect transition="in" filter="wipe(down)">
                                      <p:cBhvr>
                                        <p:cTn id="126" dur="500"/>
                                        <p:tgtEl>
                                          <p:spTgt spid="91"/>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4" fill="hold" nodeType="clickEffect">
                                  <p:stCondLst>
                                    <p:cond delay="0"/>
                                  </p:stCondLst>
                                  <p:childTnLst>
                                    <p:set>
                                      <p:cBhvr>
                                        <p:cTn id="130" dur="1" fill="hold">
                                          <p:stCondLst>
                                            <p:cond delay="0"/>
                                          </p:stCondLst>
                                        </p:cTn>
                                        <p:tgtEl>
                                          <p:spTgt spid="93"/>
                                        </p:tgtEl>
                                        <p:attrNameLst>
                                          <p:attrName>style.visibility</p:attrName>
                                        </p:attrNameLst>
                                      </p:cBhvr>
                                      <p:to>
                                        <p:strVal val="visible"/>
                                      </p:to>
                                    </p:set>
                                    <p:animEffect transition="in" filter="wipe(down)">
                                      <p:cBhvr>
                                        <p:cTn id="131" dur="500"/>
                                        <p:tgtEl>
                                          <p:spTgt spid="93"/>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4" fill="hold" nodeType="clickEffect">
                                  <p:stCondLst>
                                    <p:cond delay="0"/>
                                  </p:stCondLst>
                                  <p:childTnLst>
                                    <p:set>
                                      <p:cBhvr>
                                        <p:cTn id="135" dur="1" fill="hold">
                                          <p:stCondLst>
                                            <p:cond delay="0"/>
                                          </p:stCondLst>
                                        </p:cTn>
                                        <p:tgtEl>
                                          <p:spTgt spid="95"/>
                                        </p:tgtEl>
                                        <p:attrNameLst>
                                          <p:attrName>style.visibility</p:attrName>
                                        </p:attrNameLst>
                                      </p:cBhvr>
                                      <p:to>
                                        <p:strVal val="visible"/>
                                      </p:to>
                                    </p:set>
                                    <p:animEffect transition="in" filter="wipe(down)">
                                      <p:cBhvr>
                                        <p:cTn id="136" dur="500"/>
                                        <p:tgtEl>
                                          <p:spTgt spid="95"/>
                                        </p:tgtEl>
                                      </p:cBhvr>
                                    </p:animEffect>
                                  </p:childTnLst>
                                </p:cTn>
                              </p:par>
                            </p:childTnLst>
                          </p:cTn>
                        </p:par>
                      </p:childTnLst>
                    </p:cTn>
                  </p:par>
                  <p:par>
                    <p:cTn id="137" fill="hold">
                      <p:stCondLst>
                        <p:cond delay="indefinite"/>
                      </p:stCondLst>
                      <p:childTnLst>
                        <p:par>
                          <p:cTn id="138" fill="hold">
                            <p:stCondLst>
                              <p:cond delay="0"/>
                            </p:stCondLst>
                            <p:childTnLst>
                              <p:par>
                                <p:cTn id="139" presetID="1" presetClass="exit" presetSubtype="0" fill="hold" nodeType="clickEffect">
                                  <p:stCondLst>
                                    <p:cond delay="0"/>
                                  </p:stCondLst>
                                  <p:childTnLst>
                                    <p:set>
                                      <p:cBhvr>
                                        <p:cTn id="140" dur="1" fill="hold">
                                          <p:stCondLst>
                                            <p:cond delay="0"/>
                                          </p:stCondLst>
                                        </p:cTn>
                                        <p:tgtEl>
                                          <p:spTgt spid="91"/>
                                        </p:tgtEl>
                                        <p:attrNameLst>
                                          <p:attrName>style.visibility</p:attrName>
                                        </p:attrNameLst>
                                      </p:cBhvr>
                                      <p:to>
                                        <p:strVal val="hidden"/>
                                      </p:to>
                                    </p:set>
                                  </p:childTnLst>
                                </p:cTn>
                              </p:par>
                              <p:par>
                                <p:cTn id="141" presetID="1" presetClass="exit" presetSubtype="0" fill="hold" nodeType="withEffect">
                                  <p:stCondLst>
                                    <p:cond delay="0"/>
                                  </p:stCondLst>
                                  <p:childTnLst>
                                    <p:set>
                                      <p:cBhvr>
                                        <p:cTn id="142" dur="1" fill="hold">
                                          <p:stCondLst>
                                            <p:cond delay="0"/>
                                          </p:stCondLst>
                                        </p:cTn>
                                        <p:tgtEl>
                                          <p:spTgt spid="93"/>
                                        </p:tgtEl>
                                        <p:attrNameLst>
                                          <p:attrName>style.visibility</p:attrName>
                                        </p:attrNameLst>
                                      </p:cBhvr>
                                      <p:to>
                                        <p:strVal val="hidden"/>
                                      </p:to>
                                    </p:set>
                                  </p:childTnLst>
                                </p:cTn>
                              </p:par>
                              <p:par>
                                <p:cTn id="143" presetID="1" presetClass="exit" presetSubtype="0" fill="hold" nodeType="withEffect">
                                  <p:stCondLst>
                                    <p:cond delay="0"/>
                                  </p:stCondLst>
                                  <p:childTnLst>
                                    <p:set>
                                      <p:cBhvr>
                                        <p:cTn id="144" dur="1" fill="hold">
                                          <p:stCondLst>
                                            <p:cond delay="0"/>
                                          </p:stCondLst>
                                        </p:cTn>
                                        <p:tgtEl>
                                          <p:spTgt spid="95"/>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26" presetClass="emph" presetSubtype="0" fill="hold" nodeType="clickEffect">
                                  <p:stCondLst>
                                    <p:cond delay="0"/>
                                  </p:stCondLst>
                                  <p:childTnLst>
                                    <p:animEffect transition="out" filter="fade">
                                      <p:cBhvr>
                                        <p:cTn id="148" dur="500" tmFilter="0, 0; .2, .5; .8, .5; 1, 0"/>
                                        <p:tgtEl>
                                          <p:spTgt spid="79"/>
                                        </p:tgtEl>
                                      </p:cBhvr>
                                    </p:animEffect>
                                    <p:animScale>
                                      <p:cBhvr>
                                        <p:cTn id="149" dur="250" autoRev="1" fill="hold"/>
                                        <p:tgtEl>
                                          <p:spTgt spid="79"/>
                                        </p:tgtEl>
                                      </p:cBhvr>
                                      <p:by x="105000" y="105000"/>
                                    </p:animScale>
                                  </p:childTnLst>
                                </p:cTn>
                              </p:par>
                              <p:par>
                                <p:cTn id="150" presetID="26" presetClass="emph" presetSubtype="0" fill="hold" nodeType="withEffect">
                                  <p:stCondLst>
                                    <p:cond delay="0"/>
                                  </p:stCondLst>
                                  <p:childTnLst>
                                    <p:animEffect transition="out" filter="fade">
                                      <p:cBhvr>
                                        <p:cTn id="151" dur="500" tmFilter="0, 0; .2, .5; .8, .5; 1, 0"/>
                                        <p:tgtEl>
                                          <p:spTgt spid="78"/>
                                        </p:tgtEl>
                                      </p:cBhvr>
                                    </p:animEffect>
                                    <p:animScale>
                                      <p:cBhvr>
                                        <p:cTn id="152" dur="250" autoRev="1" fill="hold"/>
                                        <p:tgtEl>
                                          <p:spTgt spid="78"/>
                                        </p:tgtEl>
                                      </p:cBhvr>
                                      <p:by x="105000" y="105000"/>
                                    </p:animScale>
                                  </p:childTnLst>
                                </p:cTn>
                              </p:par>
                              <p:par>
                                <p:cTn id="153" presetID="26" presetClass="emph" presetSubtype="0" fill="hold" nodeType="withEffect">
                                  <p:stCondLst>
                                    <p:cond delay="0"/>
                                  </p:stCondLst>
                                  <p:childTnLst>
                                    <p:animEffect transition="out" filter="fade">
                                      <p:cBhvr>
                                        <p:cTn id="154" dur="500" tmFilter="0, 0; .2, .5; .8, .5; 1, 0"/>
                                        <p:tgtEl>
                                          <p:spTgt spid="80"/>
                                        </p:tgtEl>
                                      </p:cBhvr>
                                    </p:animEffect>
                                    <p:animScale>
                                      <p:cBhvr>
                                        <p:cTn id="155" dur="250" autoRev="1" fill="hold"/>
                                        <p:tgtEl>
                                          <p:spTgt spid="80"/>
                                        </p:tgtEl>
                                      </p:cBhvr>
                                      <p:by x="105000" y="105000"/>
                                    </p:animScale>
                                  </p:childTnLst>
                                </p:cTn>
                              </p:par>
                            </p:childTnLst>
                          </p:cTn>
                        </p:par>
                      </p:childTnLst>
                    </p:cTn>
                  </p:par>
                  <p:par>
                    <p:cTn id="156" fill="hold">
                      <p:stCondLst>
                        <p:cond delay="indefinite"/>
                      </p:stCondLst>
                      <p:childTnLst>
                        <p:par>
                          <p:cTn id="157" fill="hold">
                            <p:stCondLst>
                              <p:cond delay="0"/>
                            </p:stCondLst>
                            <p:childTnLst>
                              <p:par>
                                <p:cTn id="158" presetID="26" presetClass="emph" presetSubtype="0" fill="hold" grpId="1" nodeType="clickEffect">
                                  <p:stCondLst>
                                    <p:cond delay="0"/>
                                  </p:stCondLst>
                                  <p:childTnLst>
                                    <p:animEffect transition="out" filter="fade">
                                      <p:cBhvr>
                                        <p:cTn id="159" dur="500" tmFilter="0, 0; .2, .5; .8, .5; 1, 0"/>
                                        <p:tgtEl>
                                          <p:spTgt spid="10"/>
                                        </p:tgtEl>
                                      </p:cBhvr>
                                    </p:animEffect>
                                    <p:animScale>
                                      <p:cBhvr>
                                        <p:cTn id="160" dur="250" autoRev="1" fill="hold"/>
                                        <p:tgtEl>
                                          <p:spTgt spid="10"/>
                                        </p:tgtEl>
                                      </p:cBhvr>
                                      <p:by x="105000" y="105000"/>
                                    </p:animScale>
                                  </p:childTnLst>
                                </p:cTn>
                              </p:par>
                            </p:childTnLst>
                          </p:cTn>
                        </p:par>
                      </p:childTnLst>
                    </p:cTn>
                  </p:par>
                  <p:par>
                    <p:cTn id="161" fill="hold">
                      <p:stCondLst>
                        <p:cond delay="indefinite"/>
                      </p:stCondLst>
                      <p:childTnLst>
                        <p:par>
                          <p:cTn id="162" fill="hold">
                            <p:stCondLst>
                              <p:cond delay="0"/>
                            </p:stCondLst>
                            <p:childTnLst>
                              <p:par>
                                <p:cTn id="163" presetID="22" presetClass="entr" presetSubtype="4" fill="hold" grpId="0" nodeType="clickEffect">
                                  <p:stCondLst>
                                    <p:cond delay="0"/>
                                  </p:stCondLst>
                                  <p:childTnLst>
                                    <p:set>
                                      <p:cBhvr>
                                        <p:cTn id="164" dur="1" fill="hold">
                                          <p:stCondLst>
                                            <p:cond delay="0"/>
                                          </p:stCondLst>
                                        </p:cTn>
                                        <p:tgtEl>
                                          <p:spTgt spid="7"/>
                                        </p:tgtEl>
                                        <p:attrNameLst>
                                          <p:attrName>style.visibility</p:attrName>
                                        </p:attrNameLst>
                                      </p:cBhvr>
                                      <p:to>
                                        <p:strVal val="visible"/>
                                      </p:to>
                                    </p:set>
                                    <p:animEffect transition="in" filter="wipe(down)">
                                      <p:cBhvr>
                                        <p:cTn id="165" dur="500"/>
                                        <p:tgtEl>
                                          <p:spTgt spid="7"/>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4" fill="hold" nodeType="clickEffect">
                                  <p:stCondLst>
                                    <p:cond delay="0"/>
                                  </p:stCondLst>
                                  <p:childTnLst>
                                    <p:set>
                                      <p:cBhvr>
                                        <p:cTn id="169" dur="1" fill="hold">
                                          <p:stCondLst>
                                            <p:cond delay="0"/>
                                          </p:stCondLst>
                                        </p:cTn>
                                        <p:tgtEl>
                                          <p:spTgt spid="33"/>
                                        </p:tgtEl>
                                        <p:attrNameLst>
                                          <p:attrName>style.visibility</p:attrName>
                                        </p:attrNameLst>
                                      </p:cBhvr>
                                      <p:to>
                                        <p:strVal val="visible"/>
                                      </p:to>
                                    </p:set>
                                    <p:animEffect transition="in" filter="wipe(down)">
                                      <p:cBhvr>
                                        <p:cTn id="170" dur="500"/>
                                        <p:tgtEl>
                                          <p:spTgt spid="33"/>
                                        </p:tgtEl>
                                      </p:cBhvr>
                                    </p:animEffect>
                                  </p:childTnLst>
                                </p:cTn>
                              </p:par>
                            </p:childTnLst>
                          </p:cTn>
                        </p:par>
                      </p:childTnLst>
                    </p:cTn>
                  </p:par>
                  <p:par>
                    <p:cTn id="171" fill="hold">
                      <p:stCondLst>
                        <p:cond delay="indefinite"/>
                      </p:stCondLst>
                      <p:childTnLst>
                        <p:par>
                          <p:cTn id="172" fill="hold">
                            <p:stCondLst>
                              <p:cond delay="0"/>
                            </p:stCondLst>
                            <p:childTnLst>
                              <p:par>
                                <p:cTn id="173" presetID="26" presetClass="emph" presetSubtype="0" fill="hold" nodeType="clickEffect">
                                  <p:stCondLst>
                                    <p:cond delay="0"/>
                                  </p:stCondLst>
                                  <p:childTnLst>
                                    <p:animEffect transition="out" filter="fade">
                                      <p:cBhvr>
                                        <p:cTn id="174" dur="500" tmFilter="0, 0; .2, .5; .8, .5; 1, 0"/>
                                        <p:tgtEl>
                                          <p:spTgt spid="29"/>
                                        </p:tgtEl>
                                      </p:cBhvr>
                                    </p:animEffect>
                                    <p:animScale>
                                      <p:cBhvr>
                                        <p:cTn id="175" dur="250" autoRev="1" fill="hold"/>
                                        <p:tgtEl>
                                          <p:spTgt spid="29"/>
                                        </p:tgtEl>
                                      </p:cBhvr>
                                      <p:by x="105000" y="105000"/>
                                    </p:animScale>
                                  </p:childTnLst>
                                </p:cTn>
                              </p:par>
                            </p:childTnLst>
                          </p:cTn>
                        </p:par>
                      </p:childTnLst>
                    </p:cTn>
                  </p:par>
                  <p:par>
                    <p:cTn id="176" fill="hold">
                      <p:stCondLst>
                        <p:cond delay="indefinite"/>
                      </p:stCondLst>
                      <p:childTnLst>
                        <p:par>
                          <p:cTn id="177" fill="hold">
                            <p:stCondLst>
                              <p:cond delay="0"/>
                            </p:stCondLst>
                            <p:childTnLst>
                              <p:par>
                                <p:cTn id="178" presetID="22" presetClass="entr" presetSubtype="4" fill="hold" nodeType="clickEffect">
                                  <p:stCondLst>
                                    <p:cond delay="0"/>
                                  </p:stCondLst>
                                  <p:childTnLst>
                                    <p:set>
                                      <p:cBhvr>
                                        <p:cTn id="179" dur="1" fill="hold">
                                          <p:stCondLst>
                                            <p:cond delay="0"/>
                                          </p:stCondLst>
                                        </p:cTn>
                                        <p:tgtEl>
                                          <p:spTgt spid="91"/>
                                        </p:tgtEl>
                                        <p:attrNameLst>
                                          <p:attrName>style.visibility</p:attrName>
                                        </p:attrNameLst>
                                      </p:cBhvr>
                                      <p:to>
                                        <p:strVal val="visible"/>
                                      </p:to>
                                    </p:set>
                                    <p:animEffect transition="in" filter="wipe(down)">
                                      <p:cBhvr>
                                        <p:cTn id="180" dur="500"/>
                                        <p:tgtEl>
                                          <p:spTgt spid="91"/>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4" fill="hold" nodeType="clickEffect">
                                  <p:stCondLst>
                                    <p:cond delay="0"/>
                                  </p:stCondLst>
                                  <p:childTnLst>
                                    <p:set>
                                      <p:cBhvr>
                                        <p:cTn id="184" dur="1" fill="hold">
                                          <p:stCondLst>
                                            <p:cond delay="0"/>
                                          </p:stCondLst>
                                        </p:cTn>
                                        <p:tgtEl>
                                          <p:spTgt spid="93"/>
                                        </p:tgtEl>
                                        <p:attrNameLst>
                                          <p:attrName>style.visibility</p:attrName>
                                        </p:attrNameLst>
                                      </p:cBhvr>
                                      <p:to>
                                        <p:strVal val="visible"/>
                                      </p:to>
                                    </p:set>
                                    <p:animEffect transition="in" filter="wipe(down)">
                                      <p:cBhvr>
                                        <p:cTn id="185" dur="500"/>
                                        <p:tgtEl>
                                          <p:spTgt spid="93"/>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4" fill="hold" nodeType="clickEffect">
                                  <p:stCondLst>
                                    <p:cond delay="0"/>
                                  </p:stCondLst>
                                  <p:childTnLst>
                                    <p:set>
                                      <p:cBhvr>
                                        <p:cTn id="189" dur="1" fill="hold">
                                          <p:stCondLst>
                                            <p:cond delay="0"/>
                                          </p:stCondLst>
                                        </p:cTn>
                                        <p:tgtEl>
                                          <p:spTgt spid="95"/>
                                        </p:tgtEl>
                                        <p:attrNameLst>
                                          <p:attrName>style.visibility</p:attrName>
                                        </p:attrNameLst>
                                      </p:cBhvr>
                                      <p:to>
                                        <p:strVal val="visible"/>
                                      </p:to>
                                    </p:set>
                                    <p:animEffect transition="in" filter="wipe(down)">
                                      <p:cBhvr>
                                        <p:cTn id="190" dur="500"/>
                                        <p:tgtEl>
                                          <p:spTgt spid="95"/>
                                        </p:tgtEl>
                                      </p:cBhvr>
                                    </p:animEffect>
                                  </p:childTnLst>
                                </p:cTn>
                              </p:par>
                            </p:childTnLst>
                          </p:cTn>
                        </p:par>
                      </p:childTnLst>
                    </p:cTn>
                  </p:par>
                  <p:par>
                    <p:cTn id="191" fill="hold">
                      <p:stCondLst>
                        <p:cond delay="indefinite"/>
                      </p:stCondLst>
                      <p:childTnLst>
                        <p:par>
                          <p:cTn id="192" fill="hold">
                            <p:stCondLst>
                              <p:cond delay="0"/>
                            </p:stCondLst>
                            <p:childTnLst>
                              <p:par>
                                <p:cTn id="193" presetID="1" presetClass="exit" presetSubtype="0" fill="hold" nodeType="clickEffect">
                                  <p:stCondLst>
                                    <p:cond delay="0"/>
                                  </p:stCondLst>
                                  <p:childTnLst>
                                    <p:set>
                                      <p:cBhvr>
                                        <p:cTn id="194" dur="1" fill="hold">
                                          <p:stCondLst>
                                            <p:cond delay="0"/>
                                          </p:stCondLst>
                                        </p:cTn>
                                        <p:tgtEl>
                                          <p:spTgt spid="91"/>
                                        </p:tgtEl>
                                        <p:attrNameLst>
                                          <p:attrName>style.visibility</p:attrName>
                                        </p:attrNameLst>
                                      </p:cBhvr>
                                      <p:to>
                                        <p:strVal val="hidden"/>
                                      </p:to>
                                    </p:set>
                                  </p:childTnLst>
                                </p:cTn>
                              </p:par>
                              <p:par>
                                <p:cTn id="195" presetID="1" presetClass="exit" presetSubtype="0" fill="hold" nodeType="withEffect">
                                  <p:stCondLst>
                                    <p:cond delay="0"/>
                                  </p:stCondLst>
                                  <p:childTnLst>
                                    <p:set>
                                      <p:cBhvr>
                                        <p:cTn id="196" dur="1" fill="hold">
                                          <p:stCondLst>
                                            <p:cond delay="0"/>
                                          </p:stCondLst>
                                        </p:cTn>
                                        <p:tgtEl>
                                          <p:spTgt spid="93"/>
                                        </p:tgtEl>
                                        <p:attrNameLst>
                                          <p:attrName>style.visibility</p:attrName>
                                        </p:attrNameLst>
                                      </p:cBhvr>
                                      <p:to>
                                        <p:strVal val="hidden"/>
                                      </p:to>
                                    </p:set>
                                  </p:childTnLst>
                                </p:cTn>
                              </p:par>
                              <p:par>
                                <p:cTn id="197" presetID="1" presetClass="exit" presetSubtype="0" fill="hold" nodeType="withEffect">
                                  <p:stCondLst>
                                    <p:cond delay="0"/>
                                  </p:stCondLst>
                                  <p:childTnLst>
                                    <p:set>
                                      <p:cBhvr>
                                        <p:cTn id="198" dur="1" fill="hold">
                                          <p:stCondLst>
                                            <p:cond delay="0"/>
                                          </p:stCondLst>
                                        </p:cTn>
                                        <p:tgtEl>
                                          <p:spTgt spid="95"/>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26" presetClass="emph" presetSubtype="0" fill="hold" nodeType="clickEffect">
                                  <p:stCondLst>
                                    <p:cond delay="0"/>
                                  </p:stCondLst>
                                  <p:childTnLst>
                                    <p:animEffect transition="out" filter="fade">
                                      <p:cBhvr>
                                        <p:cTn id="202" dur="500" tmFilter="0, 0; .2, .5; .8, .5; 1, 0"/>
                                        <p:tgtEl>
                                          <p:spTgt spid="79"/>
                                        </p:tgtEl>
                                      </p:cBhvr>
                                    </p:animEffect>
                                    <p:animScale>
                                      <p:cBhvr>
                                        <p:cTn id="203" dur="250" autoRev="1" fill="hold"/>
                                        <p:tgtEl>
                                          <p:spTgt spid="79"/>
                                        </p:tgtEl>
                                      </p:cBhvr>
                                      <p:by x="105000" y="105000"/>
                                    </p:animScale>
                                  </p:childTnLst>
                                </p:cTn>
                              </p:par>
                              <p:par>
                                <p:cTn id="204" presetID="26" presetClass="emph" presetSubtype="0" fill="hold" nodeType="withEffect">
                                  <p:stCondLst>
                                    <p:cond delay="0"/>
                                  </p:stCondLst>
                                  <p:childTnLst>
                                    <p:animEffect transition="out" filter="fade">
                                      <p:cBhvr>
                                        <p:cTn id="205" dur="500" tmFilter="0, 0; .2, .5; .8, .5; 1, 0"/>
                                        <p:tgtEl>
                                          <p:spTgt spid="78"/>
                                        </p:tgtEl>
                                      </p:cBhvr>
                                    </p:animEffect>
                                    <p:animScale>
                                      <p:cBhvr>
                                        <p:cTn id="206" dur="250" autoRev="1" fill="hold"/>
                                        <p:tgtEl>
                                          <p:spTgt spid="78"/>
                                        </p:tgtEl>
                                      </p:cBhvr>
                                      <p:by x="105000" y="105000"/>
                                    </p:animScale>
                                  </p:childTnLst>
                                </p:cTn>
                              </p:par>
                              <p:par>
                                <p:cTn id="207" presetID="26" presetClass="emph" presetSubtype="0" fill="hold" nodeType="withEffect">
                                  <p:stCondLst>
                                    <p:cond delay="0"/>
                                  </p:stCondLst>
                                  <p:childTnLst>
                                    <p:animEffect transition="out" filter="fade">
                                      <p:cBhvr>
                                        <p:cTn id="208" dur="500" tmFilter="0, 0; .2, .5; .8, .5; 1, 0"/>
                                        <p:tgtEl>
                                          <p:spTgt spid="80"/>
                                        </p:tgtEl>
                                      </p:cBhvr>
                                    </p:animEffect>
                                    <p:animScale>
                                      <p:cBhvr>
                                        <p:cTn id="209" dur="250" autoRev="1" fill="hold"/>
                                        <p:tgtEl>
                                          <p:spTgt spid="80"/>
                                        </p:tgtEl>
                                      </p:cBhvr>
                                      <p:by x="105000" y="105000"/>
                                    </p:animScale>
                                  </p:childTnLst>
                                </p:cTn>
                              </p:par>
                            </p:childTnLst>
                          </p:cTn>
                        </p:par>
                      </p:childTnLst>
                    </p:cTn>
                  </p:par>
                  <p:par>
                    <p:cTn id="210" fill="hold">
                      <p:stCondLst>
                        <p:cond delay="indefinite"/>
                      </p:stCondLst>
                      <p:childTnLst>
                        <p:par>
                          <p:cTn id="211" fill="hold">
                            <p:stCondLst>
                              <p:cond delay="0"/>
                            </p:stCondLst>
                            <p:childTnLst>
                              <p:par>
                                <p:cTn id="212" presetID="26" presetClass="emph" presetSubtype="0" fill="hold" grpId="1" nodeType="clickEffect">
                                  <p:stCondLst>
                                    <p:cond delay="0"/>
                                  </p:stCondLst>
                                  <p:childTnLst>
                                    <p:animEffect transition="out" filter="fade">
                                      <p:cBhvr>
                                        <p:cTn id="213" dur="500" tmFilter="0, 0; .2, .5; .8, .5; 1, 0"/>
                                        <p:tgtEl>
                                          <p:spTgt spid="7"/>
                                        </p:tgtEl>
                                      </p:cBhvr>
                                    </p:animEffect>
                                    <p:animScale>
                                      <p:cBhvr>
                                        <p:cTn id="214" dur="250" autoRev="1" fill="hold"/>
                                        <p:tgtEl>
                                          <p:spTgt spid="7"/>
                                        </p:tgtEl>
                                      </p:cBhvr>
                                      <p:by x="105000" y="105000"/>
                                    </p:animScale>
                                  </p:childTnLst>
                                </p:cTn>
                              </p:par>
                            </p:childTnLst>
                          </p:cTn>
                        </p:par>
                      </p:childTnLst>
                    </p:cTn>
                  </p:par>
                  <p:par>
                    <p:cTn id="215" fill="hold">
                      <p:stCondLst>
                        <p:cond delay="indefinite"/>
                      </p:stCondLst>
                      <p:childTnLst>
                        <p:par>
                          <p:cTn id="216" fill="hold">
                            <p:stCondLst>
                              <p:cond delay="0"/>
                            </p:stCondLst>
                            <p:childTnLst>
                              <p:par>
                                <p:cTn id="217" presetID="22" presetClass="entr" presetSubtype="4" fill="hold" grpId="0" nodeType="clickEffect">
                                  <p:stCondLst>
                                    <p:cond delay="0"/>
                                  </p:stCondLst>
                                  <p:childTnLst>
                                    <p:set>
                                      <p:cBhvr>
                                        <p:cTn id="218" dur="1" fill="hold">
                                          <p:stCondLst>
                                            <p:cond delay="0"/>
                                          </p:stCondLst>
                                        </p:cTn>
                                        <p:tgtEl>
                                          <p:spTgt spid="6"/>
                                        </p:tgtEl>
                                        <p:attrNameLst>
                                          <p:attrName>style.visibility</p:attrName>
                                        </p:attrNameLst>
                                      </p:cBhvr>
                                      <p:to>
                                        <p:strVal val="visible"/>
                                      </p:to>
                                    </p:set>
                                    <p:animEffect transition="in" filter="wipe(down)">
                                      <p:cBhvr>
                                        <p:cTn id="219" dur="500"/>
                                        <p:tgtEl>
                                          <p:spTgt spid="6"/>
                                        </p:tgtEl>
                                      </p:cBhvr>
                                    </p:animEffect>
                                  </p:childTnLst>
                                </p:cTn>
                              </p:par>
                            </p:childTnLst>
                          </p:cTn>
                        </p:par>
                      </p:childTnLst>
                    </p:cTn>
                  </p:par>
                  <p:par>
                    <p:cTn id="220" fill="hold">
                      <p:stCondLst>
                        <p:cond delay="indefinite"/>
                      </p:stCondLst>
                      <p:childTnLst>
                        <p:par>
                          <p:cTn id="221" fill="hold">
                            <p:stCondLst>
                              <p:cond delay="0"/>
                            </p:stCondLst>
                            <p:childTnLst>
                              <p:par>
                                <p:cTn id="222" presetID="22" presetClass="entr" presetSubtype="4" fill="hold" nodeType="clickEffect">
                                  <p:stCondLst>
                                    <p:cond delay="0"/>
                                  </p:stCondLst>
                                  <p:childTnLst>
                                    <p:set>
                                      <p:cBhvr>
                                        <p:cTn id="223" dur="1" fill="hold">
                                          <p:stCondLst>
                                            <p:cond delay="0"/>
                                          </p:stCondLst>
                                        </p:cTn>
                                        <p:tgtEl>
                                          <p:spTgt spid="30"/>
                                        </p:tgtEl>
                                        <p:attrNameLst>
                                          <p:attrName>style.visibility</p:attrName>
                                        </p:attrNameLst>
                                      </p:cBhvr>
                                      <p:to>
                                        <p:strVal val="visible"/>
                                      </p:to>
                                    </p:set>
                                    <p:animEffect transition="in" filter="wipe(down)">
                                      <p:cBhvr>
                                        <p:cTn id="224" dur="500"/>
                                        <p:tgtEl>
                                          <p:spTgt spid="30"/>
                                        </p:tgtEl>
                                      </p:cBhvr>
                                    </p:animEffect>
                                  </p:childTnLst>
                                </p:cTn>
                              </p:par>
                            </p:childTnLst>
                          </p:cTn>
                        </p:par>
                      </p:childTnLst>
                    </p:cTn>
                  </p:par>
                  <p:par>
                    <p:cTn id="225" fill="hold">
                      <p:stCondLst>
                        <p:cond delay="indefinite"/>
                      </p:stCondLst>
                      <p:childTnLst>
                        <p:par>
                          <p:cTn id="226" fill="hold">
                            <p:stCondLst>
                              <p:cond delay="0"/>
                            </p:stCondLst>
                            <p:childTnLst>
                              <p:par>
                                <p:cTn id="227" presetID="26" presetClass="emph" presetSubtype="0" fill="hold" nodeType="clickEffect">
                                  <p:stCondLst>
                                    <p:cond delay="0"/>
                                  </p:stCondLst>
                                  <p:childTnLst>
                                    <p:animEffect transition="out" filter="fade">
                                      <p:cBhvr>
                                        <p:cTn id="228" dur="500" tmFilter="0, 0; .2, .5; .8, .5; 1, 0"/>
                                        <p:tgtEl>
                                          <p:spTgt spid="33"/>
                                        </p:tgtEl>
                                      </p:cBhvr>
                                    </p:animEffect>
                                    <p:animScale>
                                      <p:cBhvr>
                                        <p:cTn id="229" dur="250" autoRev="1" fill="hold"/>
                                        <p:tgtEl>
                                          <p:spTgt spid="33"/>
                                        </p:tgtEl>
                                      </p:cBhvr>
                                      <p:by x="105000" y="105000"/>
                                    </p:animScale>
                                  </p:childTnLst>
                                </p:cTn>
                              </p:par>
                            </p:childTnLst>
                          </p:cTn>
                        </p:par>
                      </p:childTnLst>
                    </p:cTn>
                  </p:par>
                  <p:par>
                    <p:cTn id="230" fill="hold">
                      <p:stCondLst>
                        <p:cond delay="indefinite"/>
                      </p:stCondLst>
                      <p:childTnLst>
                        <p:par>
                          <p:cTn id="231" fill="hold">
                            <p:stCondLst>
                              <p:cond delay="0"/>
                            </p:stCondLst>
                            <p:childTnLst>
                              <p:par>
                                <p:cTn id="232" presetID="26" presetClass="emph" presetSubtype="0" fill="hold" nodeType="clickEffect">
                                  <p:stCondLst>
                                    <p:cond delay="0"/>
                                  </p:stCondLst>
                                  <p:childTnLst>
                                    <p:animEffect transition="out" filter="fade">
                                      <p:cBhvr>
                                        <p:cTn id="233" dur="500" tmFilter="0, 0; .2, .5; .8, .5; 1, 0"/>
                                        <p:tgtEl>
                                          <p:spTgt spid="29"/>
                                        </p:tgtEl>
                                      </p:cBhvr>
                                    </p:animEffect>
                                    <p:animScale>
                                      <p:cBhvr>
                                        <p:cTn id="234" dur="250" autoRev="1" fill="hold"/>
                                        <p:tgtEl>
                                          <p:spTgt spid="29"/>
                                        </p:tgtEl>
                                      </p:cBhvr>
                                      <p:by x="105000" y="105000"/>
                                    </p:animScale>
                                  </p:childTnLst>
                                </p:cTn>
                              </p:par>
                            </p:childTnLst>
                          </p:cTn>
                        </p:par>
                      </p:childTnLst>
                    </p:cTn>
                  </p:par>
                  <p:par>
                    <p:cTn id="235" fill="hold">
                      <p:stCondLst>
                        <p:cond delay="indefinite"/>
                      </p:stCondLst>
                      <p:childTnLst>
                        <p:par>
                          <p:cTn id="236" fill="hold">
                            <p:stCondLst>
                              <p:cond delay="0"/>
                            </p:stCondLst>
                            <p:childTnLst>
                              <p:par>
                                <p:cTn id="237" presetID="22" presetClass="entr" presetSubtype="4" fill="hold" nodeType="clickEffect">
                                  <p:stCondLst>
                                    <p:cond delay="0"/>
                                  </p:stCondLst>
                                  <p:childTnLst>
                                    <p:set>
                                      <p:cBhvr>
                                        <p:cTn id="238" dur="1" fill="hold">
                                          <p:stCondLst>
                                            <p:cond delay="0"/>
                                          </p:stCondLst>
                                        </p:cTn>
                                        <p:tgtEl>
                                          <p:spTgt spid="91"/>
                                        </p:tgtEl>
                                        <p:attrNameLst>
                                          <p:attrName>style.visibility</p:attrName>
                                        </p:attrNameLst>
                                      </p:cBhvr>
                                      <p:to>
                                        <p:strVal val="visible"/>
                                      </p:to>
                                    </p:set>
                                    <p:animEffect transition="in" filter="wipe(down)">
                                      <p:cBhvr>
                                        <p:cTn id="239" dur="500"/>
                                        <p:tgtEl>
                                          <p:spTgt spid="91"/>
                                        </p:tgtEl>
                                      </p:cBhvr>
                                    </p:animEffect>
                                  </p:childTnLst>
                                </p:cTn>
                              </p:par>
                            </p:childTnLst>
                          </p:cTn>
                        </p:par>
                      </p:childTnLst>
                    </p:cTn>
                  </p:par>
                  <p:par>
                    <p:cTn id="240" fill="hold">
                      <p:stCondLst>
                        <p:cond delay="indefinite"/>
                      </p:stCondLst>
                      <p:childTnLst>
                        <p:par>
                          <p:cTn id="241" fill="hold">
                            <p:stCondLst>
                              <p:cond delay="0"/>
                            </p:stCondLst>
                            <p:childTnLst>
                              <p:par>
                                <p:cTn id="242" presetID="22" presetClass="entr" presetSubtype="4" fill="hold" nodeType="clickEffect">
                                  <p:stCondLst>
                                    <p:cond delay="0"/>
                                  </p:stCondLst>
                                  <p:childTnLst>
                                    <p:set>
                                      <p:cBhvr>
                                        <p:cTn id="243" dur="1" fill="hold">
                                          <p:stCondLst>
                                            <p:cond delay="0"/>
                                          </p:stCondLst>
                                        </p:cTn>
                                        <p:tgtEl>
                                          <p:spTgt spid="93"/>
                                        </p:tgtEl>
                                        <p:attrNameLst>
                                          <p:attrName>style.visibility</p:attrName>
                                        </p:attrNameLst>
                                      </p:cBhvr>
                                      <p:to>
                                        <p:strVal val="visible"/>
                                      </p:to>
                                    </p:set>
                                    <p:animEffect transition="in" filter="wipe(down)">
                                      <p:cBhvr>
                                        <p:cTn id="244" dur="500"/>
                                        <p:tgtEl>
                                          <p:spTgt spid="93"/>
                                        </p:tgtEl>
                                      </p:cBhvr>
                                    </p:animEffect>
                                  </p:childTnLst>
                                </p:cTn>
                              </p:par>
                            </p:childTnLst>
                          </p:cTn>
                        </p:par>
                      </p:childTnLst>
                    </p:cTn>
                  </p:par>
                  <p:par>
                    <p:cTn id="245" fill="hold">
                      <p:stCondLst>
                        <p:cond delay="indefinite"/>
                      </p:stCondLst>
                      <p:childTnLst>
                        <p:par>
                          <p:cTn id="246" fill="hold">
                            <p:stCondLst>
                              <p:cond delay="0"/>
                            </p:stCondLst>
                            <p:childTnLst>
                              <p:par>
                                <p:cTn id="247" presetID="22" presetClass="entr" presetSubtype="4" fill="hold" nodeType="clickEffect">
                                  <p:stCondLst>
                                    <p:cond delay="0"/>
                                  </p:stCondLst>
                                  <p:childTnLst>
                                    <p:set>
                                      <p:cBhvr>
                                        <p:cTn id="248" dur="1" fill="hold">
                                          <p:stCondLst>
                                            <p:cond delay="0"/>
                                          </p:stCondLst>
                                        </p:cTn>
                                        <p:tgtEl>
                                          <p:spTgt spid="95"/>
                                        </p:tgtEl>
                                        <p:attrNameLst>
                                          <p:attrName>style.visibility</p:attrName>
                                        </p:attrNameLst>
                                      </p:cBhvr>
                                      <p:to>
                                        <p:strVal val="visible"/>
                                      </p:to>
                                    </p:set>
                                    <p:animEffect transition="in" filter="wipe(down)">
                                      <p:cBhvr>
                                        <p:cTn id="249" dur="500"/>
                                        <p:tgtEl>
                                          <p:spTgt spid="95"/>
                                        </p:tgtEl>
                                      </p:cBhvr>
                                    </p:animEffect>
                                  </p:childTnLst>
                                </p:cTn>
                              </p:par>
                            </p:childTnLst>
                          </p:cTn>
                        </p:par>
                      </p:childTnLst>
                    </p:cTn>
                  </p:par>
                  <p:par>
                    <p:cTn id="250" fill="hold">
                      <p:stCondLst>
                        <p:cond delay="indefinite"/>
                      </p:stCondLst>
                      <p:childTnLst>
                        <p:par>
                          <p:cTn id="251" fill="hold">
                            <p:stCondLst>
                              <p:cond delay="0"/>
                            </p:stCondLst>
                            <p:childTnLst>
                              <p:par>
                                <p:cTn id="252" presetID="1" presetClass="exit" presetSubtype="0" fill="hold" nodeType="clickEffect">
                                  <p:stCondLst>
                                    <p:cond delay="0"/>
                                  </p:stCondLst>
                                  <p:childTnLst>
                                    <p:set>
                                      <p:cBhvr>
                                        <p:cTn id="253" dur="1" fill="hold">
                                          <p:stCondLst>
                                            <p:cond delay="0"/>
                                          </p:stCondLst>
                                        </p:cTn>
                                        <p:tgtEl>
                                          <p:spTgt spid="91"/>
                                        </p:tgtEl>
                                        <p:attrNameLst>
                                          <p:attrName>style.visibility</p:attrName>
                                        </p:attrNameLst>
                                      </p:cBhvr>
                                      <p:to>
                                        <p:strVal val="hidden"/>
                                      </p:to>
                                    </p:set>
                                  </p:childTnLst>
                                </p:cTn>
                              </p:par>
                              <p:par>
                                <p:cTn id="254" presetID="1" presetClass="exit" presetSubtype="0" fill="hold" nodeType="withEffect">
                                  <p:stCondLst>
                                    <p:cond delay="0"/>
                                  </p:stCondLst>
                                  <p:childTnLst>
                                    <p:set>
                                      <p:cBhvr>
                                        <p:cTn id="255" dur="1" fill="hold">
                                          <p:stCondLst>
                                            <p:cond delay="0"/>
                                          </p:stCondLst>
                                        </p:cTn>
                                        <p:tgtEl>
                                          <p:spTgt spid="93"/>
                                        </p:tgtEl>
                                        <p:attrNameLst>
                                          <p:attrName>style.visibility</p:attrName>
                                        </p:attrNameLst>
                                      </p:cBhvr>
                                      <p:to>
                                        <p:strVal val="hidden"/>
                                      </p:to>
                                    </p:set>
                                  </p:childTnLst>
                                </p:cTn>
                              </p:par>
                              <p:par>
                                <p:cTn id="256" presetID="1" presetClass="exit" presetSubtype="0" fill="hold" nodeType="withEffect">
                                  <p:stCondLst>
                                    <p:cond delay="0"/>
                                  </p:stCondLst>
                                  <p:childTnLst>
                                    <p:set>
                                      <p:cBhvr>
                                        <p:cTn id="257" dur="1" fill="hold">
                                          <p:stCondLst>
                                            <p:cond delay="0"/>
                                          </p:stCondLst>
                                        </p:cTn>
                                        <p:tgtEl>
                                          <p:spTgt spid="95"/>
                                        </p:tgtEl>
                                        <p:attrNameLst>
                                          <p:attrName>style.visibility</p:attrName>
                                        </p:attrNameLst>
                                      </p:cBhvr>
                                      <p:to>
                                        <p:strVal val="hidden"/>
                                      </p:to>
                                    </p:set>
                                  </p:childTnLst>
                                </p:cTn>
                              </p:par>
                            </p:childTnLst>
                          </p:cTn>
                        </p:par>
                      </p:childTnLst>
                    </p:cTn>
                  </p:par>
                  <p:par>
                    <p:cTn id="258" fill="hold">
                      <p:stCondLst>
                        <p:cond delay="indefinite"/>
                      </p:stCondLst>
                      <p:childTnLst>
                        <p:par>
                          <p:cTn id="259" fill="hold">
                            <p:stCondLst>
                              <p:cond delay="0"/>
                            </p:stCondLst>
                            <p:childTnLst>
                              <p:par>
                                <p:cTn id="260" presetID="26" presetClass="emph" presetSubtype="0" fill="hold" nodeType="clickEffect">
                                  <p:stCondLst>
                                    <p:cond delay="0"/>
                                  </p:stCondLst>
                                  <p:childTnLst>
                                    <p:animEffect transition="out" filter="fade">
                                      <p:cBhvr>
                                        <p:cTn id="261" dur="500" tmFilter="0, 0; .2, .5; .8, .5; 1, 0"/>
                                        <p:tgtEl>
                                          <p:spTgt spid="79"/>
                                        </p:tgtEl>
                                      </p:cBhvr>
                                    </p:animEffect>
                                    <p:animScale>
                                      <p:cBhvr>
                                        <p:cTn id="262" dur="250" autoRev="1" fill="hold"/>
                                        <p:tgtEl>
                                          <p:spTgt spid="79"/>
                                        </p:tgtEl>
                                      </p:cBhvr>
                                      <p:by x="105000" y="105000"/>
                                    </p:animScale>
                                  </p:childTnLst>
                                </p:cTn>
                              </p:par>
                              <p:par>
                                <p:cTn id="263" presetID="26" presetClass="emph" presetSubtype="0" fill="hold" nodeType="withEffect">
                                  <p:stCondLst>
                                    <p:cond delay="0"/>
                                  </p:stCondLst>
                                  <p:childTnLst>
                                    <p:animEffect transition="out" filter="fade">
                                      <p:cBhvr>
                                        <p:cTn id="264" dur="500" tmFilter="0, 0; .2, .5; .8, .5; 1, 0"/>
                                        <p:tgtEl>
                                          <p:spTgt spid="78"/>
                                        </p:tgtEl>
                                      </p:cBhvr>
                                    </p:animEffect>
                                    <p:animScale>
                                      <p:cBhvr>
                                        <p:cTn id="265" dur="250" autoRev="1" fill="hold"/>
                                        <p:tgtEl>
                                          <p:spTgt spid="78"/>
                                        </p:tgtEl>
                                      </p:cBhvr>
                                      <p:by x="105000" y="105000"/>
                                    </p:animScale>
                                  </p:childTnLst>
                                </p:cTn>
                              </p:par>
                              <p:par>
                                <p:cTn id="266" presetID="26" presetClass="emph" presetSubtype="0" fill="hold" nodeType="withEffect">
                                  <p:stCondLst>
                                    <p:cond delay="0"/>
                                  </p:stCondLst>
                                  <p:childTnLst>
                                    <p:animEffect transition="out" filter="fade">
                                      <p:cBhvr>
                                        <p:cTn id="267" dur="500" tmFilter="0, 0; .2, .5; .8, .5; 1, 0"/>
                                        <p:tgtEl>
                                          <p:spTgt spid="80"/>
                                        </p:tgtEl>
                                      </p:cBhvr>
                                    </p:animEffect>
                                    <p:animScale>
                                      <p:cBhvr>
                                        <p:cTn id="268" dur="250" autoRev="1" fill="hold"/>
                                        <p:tgtEl>
                                          <p:spTgt spid="80"/>
                                        </p:tgtEl>
                                      </p:cBhvr>
                                      <p:by x="105000" y="105000"/>
                                    </p:animScale>
                                  </p:childTnLst>
                                </p:cTn>
                              </p:par>
                            </p:childTnLst>
                          </p:cTn>
                        </p:par>
                      </p:childTnLst>
                    </p:cTn>
                  </p:par>
                  <p:par>
                    <p:cTn id="269" fill="hold">
                      <p:stCondLst>
                        <p:cond delay="indefinite"/>
                      </p:stCondLst>
                      <p:childTnLst>
                        <p:par>
                          <p:cTn id="270" fill="hold">
                            <p:stCondLst>
                              <p:cond delay="0"/>
                            </p:stCondLst>
                            <p:childTnLst>
                              <p:par>
                                <p:cTn id="271" presetID="26" presetClass="emph" presetSubtype="0" fill="hold" grpId="1" nodeType="clickEffect">
                                  <p:stCondLst>
                                    <p:cond delay="0"/>
                                  </p:stCondLst>
                                  <p:childTnLst>
                                    <p:animEffect transition="out" filter="fade">
                                      <p:cBhvr>
                                        <p:cTn id="272" dur="500" tmFilter="0, 0; .2, .5; .8, .5; 1, 0"/>
                                        <p:tgtEl>
                                          <p:spTgt spid="6"/>
                                        </p:tgtEl>
                                      </p:cBhvr>
                                    </p:animEffect>
                                    <p:animScale>
                                      <p:cBhvr>
                                        <p:cTn id="273" dur="250" autoRev="1" fill="hold"/>
                                        <p:tgtEl>
                                          <p:spTgt spid="6"/>
                                        </p:tgtEl>
                                      </p:cBhvr>
                                      <p:by x="105000" y="105000"/>
                                    </p:animScale>
                                  </p:childTnLst>
                                </p:cTn>
                              </p:par>
                            </p:childTnLst>
                          </p:cTn>
                        </p:par>
                      </p:childTnLst>
                    </p:cTn>
                  </p:par>
                  <p:par>
                    <p:cTn id="274" fill="hold">
                      <p:stCondLst>
                        <p:cond delay="indefinite"/>
                      </p:stCondLst>
                      <p:childTnLst>
                        <p:par>
                          <p:cTn id="275" fill="hold">
                            <p:stCondLst>
                              <p:cond delay="0"/>
                            </p:stCondLst>
                            <p:childTnLst>
                              <p:par>
                                <p:cTn id="276" presetID="22" presetClass="entr" presetSubtype="4" fill="hold" grpId="0" nodeType="clickEffect">
                                  <p:stCondLst>
                                    <p:cond delay="0"/>
                                  </p:stCondLst>
                                  <p:childTnLst>
                                    <p:set>
                                      <p:cBhvr>
                                        <p:cTn id="277" dur="1" fill="hold">
                                          <p:stCondLst>
                                            <p:cond delay="0"/>
                                          </p:stCondLst>
                                        </p:cTn>
                                        <p:tgtEl>
                                          <p:spTgt spid="11"/>
                                        </p:tgtEl>
                                        <p:attrNameLst>
                                          <p:attrName>style.visibility</p:attrName>
                                        </p:attrNameLst>
                                      </p:cBhvr>
                                      <p:to>
                                        <p:strVal val="visible"/>
                                      </p:to>
                                    </p:set>
                                    <p:animEffect transition="in" filter="wipe(down)">
                                      <p:cBhvr>
                                        <p:cTn id="278" dur="500"/>
                                        <p:tgtEl>
                                          <p:spTgt spid="11"/>
                                        </p:tgtEl>
                                      </p:cBhvr>
                                    </p:animEffect>
                                  </p:childTnLst>
                                </p:cTn>
                              </p:par>
                            </p:childTnLst>
                          </p:cTn>
                        </p:par>
                      </p:childTnLst>
                    </p:cTn>
                  </p:par>
                  <p:par>
                    <p:cTn id="279" fill="hold">
                      <p:stCondLst>
                        <p:cond delay="indefinite"/>
                      </p:stCondLst>
                      <p:childTnLst>
                        <p:par>
                          <p:cTn id="280" fill="hold">
                            <p:stCondLst>
                              <p:cond delay="0"/>
                            </p:stCondLst>
                            <p:childTnLst>
                              <p:par>
                                <p:cTn id="281" presetID="26" presetClass="emph" presetSubtype="0" fill="hold" nodeType="clickEffect">
                                  <p:stCondLst>
                                    <p:cond delay="0"/>
                                  </p:stCondLst>
                                  <p:childTnLst>
                                    <p:animEffect transition="out" filter="fade">
                                      <p:cBhvr>
                                        <p:cTn id="282" dur="500" tmFilter="0, 0; .2, .5; .8, .5; 1, 0"/>
                                        <p:tgtEl>
                                          <p:spTgt spid="33"/>
                                        </p:tgtEl>
                                      </p:cBhvr>
                                    </p:animEffect>
                                    <p:animScale>
                                      <p:cBhvr>
                                        <p:cTn id="283" dur="250" autoRev="1" fill="hold"/>
                                        <p:tgtEl>
                                          <p:spTgt spid="33"/>
                                        </p:tgtEl>
                                      </p:cBhvr>
                                      <p:by x="105000" y="105000"/>
                                    </p:animScale>
                                  </p:childTnLst>
                                </p:cTn>
                              </p:par>
                            </p:childTnLst>
                          </p:cTn>
                        </p:par>
                      </p:childTnLst>
                    </p:cTn>
                  </p:par>
                  <p:par>
                    <p:cTn id="284" fill="hold">
                      <p:stCondLst>
                        <p:cond delay="indefinite"/>
                      </p:stCondLst>
                      <p:childTnLst>
                        <p:par>
                          <p:cTn id="285" fill="hold">
                            <p:stCondLst>
                              <p:cond delay="0"/>
                            </p:stCondLst>
                            <p:childTnLst>
                              <p:par>
                                <p:cTn id="286" presetID="26" presetClass="emph" presetSubtype="0" fill="hold" nodeType="clickEffect">
                                  <p:stCondLst>
                                    <p:cond delay="0"/>
                                  </p:stCondLst>
                                  <p:childTnLst>
                                    <p:animEffect transition="out" filter="fade">
                                      <p:cBhvr>
                                        <p:cTn id="287" dur="500" tmFilter="0, 0; .2, .5; .8, .5; 1, 0"/>
                                        <p:tgtEl>
                                          <p:spTgt spid="29"/>
                                        </p:tgtEl>
                                      </p:cBhvr>
                                    </p:animEffect>
                                    <p:animScale>
                                      <p:cBhvr>
                                        <p:cTn id="288" dur="250" autoRev="1" fill="hold"/>
                                        <p:tgtEl>
                                          <p:spTgt spid="29"/>
                                        </p:tgtEl>
                                      </p:cBhvr>
                                      <p:by x="105000" y="105000"/>
                                    </p:animScale>
                                  </p:childTnLst>
                                </p:cTn>
                              </p:par>
                            </p:childTnLst>
                          </p:cTn>
                        </p:par>
                      </p:childTnLst>
                    </p:cTn>
                  </p:par>
                  <p:par>
                    <p:cTn id="289" fill="hold">
                      <p:stCondLst>
                        <p:cond delay="indefinite"/>
                      </p:stCondLst>
                      <p:childTnLst>
                        <p:par>
                          <p:cTn id="290" fill="hold">
                            <p:stCondLst>
                              <p:cond delay="0"/>
                            </p:stCondLst>
                            <p:childTnLst>
                              <p:par>
                                <p:cTn id="291" presetID="22" presetClass="entr" presetSubtype="4" fill="hold" nodeType="clickEffect">
                                  <p:stCondLst>
                                    <p:cond delay="0"/>
                                  </p:stCondLst>
                                  <p:childTnLst>
                                    <p:set>
                                      <p:cBhvr>
                                        <p:cTn id="292" dur="1" fill="hold">
                                          <p:stCondLst>
                                            <p:cond delay="0"/>
                                          </p:stCondLst>
                                        </p:cTn>
                                        <p:tgtEl>
                                          <p:spTgt spid="91"/>
                                        </p:tgtEl>
                                        <p:attrNameLst>
                                          <p:attrName>style.visibility</p:attrName>
                                        </p:attrNameLst>
                                      </p:cBhvr>
                                      <p:to>
                                        <p:strVal val="visible"/>
                                      </p:to>
                                    </p:set>
                                    <p:animEffect transition="in" filter="wipe(down)">
                                      <p:cBhvr>
                                        <p:cTn id="293" dur="500"/>
                                        <p:tgtEl>
                                          <p:spTgt spid="91"/>
                                        </p:tgtEl>
                                      </p:cBhvr>
                                    </p:animEffect>
                                  </p:childTnLst>
                                </p:cTn>
                              </p:par>
                            </p:childTnLst>
                          </p:cTn>
                        </p:par>
                      </p:childTnLst>
                    </p:cTn>
                  </p:par>
                  <p:par>
                    <p:cTn id="294" fill="hold">
                      <p:stCondLst>
                        <p:cond delay="indefinite"/>
                      </p:stCondLst>
                      <p:childTnLst>
                        <p:par>
                          <p:cTn id="295" fill="hold">
                            <p:stCondLst>
                              <p:cond delay="0"/>
                            </p:stCondLst>
                            <p:childTnLst>
                              <p:par>
                                <p:cTn id="296" presetID="22" presetClass="entr" presetSubtype="4" fill="hold" nodeType="clickEffect">
                                  <p:stCondLst>
                                    <p:cond delay="0"/>
                                  </p:stCondLst>
                                  <p:childTnLst>
                                    <p:set>
                                      <p:cBhvr>
                                        <p:cTn id="297" dur="1" fill="hold">
                                          <p:stCondLst>
                                            <p:cond delay="0"/>
                                          </p:stCondLst>
                                        </p:cTn>
                                        <p:tgtEl>
                                          <p:spTgt spid="93"/>
                                        </p:tgtEl>
                                        <p:attrNameLst>
                                          <p:attrName>style.visibility</p:attrName>
                                        </p:attrNameLst>
                                      </p:cBhvr>
                                      <p:to>
                                        <p:strVal val="visible"/>
                                      </p:to>
                                    </p:set>
                                    <p:animEffect transition="in" filter="wipe(down)">
                                      <p:cBhvr>
                                        <p:cTn id="298" dur="500"/>
                                        <p:tgtEl>
                                          <p:spTgt spid="93"/>
                                        </p:tgtEl>
                                      </p:cBhvr>
                                    </p:animEffect>
                                  </p:childTnLst>
                                </p:cTn>
                              </p:par>
                            </p:childTnLst>
                          </p:cTn>
                        </p:par>
                      </p:childTnLst>
                    </p:cTn>
                  </p:par>
                  <p:par>
                    <p:cTn id="299" fill="hold">
                      <p:stCondLst>
                        <p:cond delay="indefinite"/>
                      </p:stCondLst>
                      <p:childTnLst>
                        <p:par>
                          <p:cTn id="300" fill="hold">
                            <p:stCondLst>
                              <p:cond delay="0"/>
                            </p:stCondLst>
                            <p:childTnLst>
                              <p:par>
                                <p:cTn id="301" presetID="22" presetClass="entr" presetSubtype="4" fill="hold" nodeType="clickEffect">
                                  <p:stCondLst>
                                    <p:cond delay="0"/>
                                  </p:stCondLst>
                                  <p:childTnLst>
                                    <p:set>
                                      <p:cBhvr>
                                        <p:cTn id="302" dur="1" fill="hold">
                                          <p:stCondLst>
                                            <p:cond delay="0"/>
                                          </p:stCondLst>
                                        </p:cTn>
                                        <p:tgtEl>
                                          <p:spTgt spid="95"/>
                                        </p:tgtEl>
                                        <p:attrNameLst>
                                          <p:attrName>style.visibility</p:attrName>
                                        </p:attrNameLst>
                                      </p:cBhvr>
                                      <p:to>
                                        <p:strVal val="visible"/>
                                      </p:to>
                                    </p:set>
                                    <p:animEffect transition="in" filter="wipe(down)">
                                      <p:cBhvr>
                                        <p:cTn id="303" dur="500"/>
                                        <p:tgtEl>
                                          <p:spTgt spid="95"/>
                                        </p:tgtEl>
                                      </p:cBhvr>
                                    </p:animEffect>
                                  </p:childTnLst>
                                </p:cTn>
                              </p:par>
                            </p:childTnLst>
                          </p:cTn>
                        </p:par>
                      </p:childTnLst>
                    </p:cTn>
                  </p:par>
                  <p:par>
                    <p:cTn id="304" fill="hold">
                      <p:stCondLst>
                        <p:cond delay="indefinite"/>
                      </p:stCondLst>
                      <p:childTnLst>
                        <p:par>
                          <p:cTn id="305" fill="hold">
                            <p:stCondLst>
                              <p:cond delay="0"/>
                            </p:stCondLst>
                            <p:childTnLst>
                              <p:par>
                                <p:cTn id="306" presetID="1" presetClass="exit" presetSubtype="0" fill="hold" nodeType="clickEffect">
                                  <p:stCondLst>
                                    <p:cond delay="0"/>
                                  </p:stCondLst>
                                  <p:childTnLst>
                                    <p:set>
                                      <p:cBhvr>
                                        <p:cTn id="307" dur="1" fill="hold">
                                          <p:stCondLst>
                                            <p:cond delay="0"/>
                                          </p:stCondLst>
                                        </p:cTn>
                                        <p:tgtEl>
                                          <p:spTgt spid="91"/>
                                        </p:tgtEl>
                                        <p:attrNameLst>
                                          <p:attrName>style.visibility</p:attrName>
                                        </p:attrNameLst>
                                      </p:cBhvr>
                                      <p:to>
                                        <p:strVal val="hidden"/>
                                      </p:to>
                                    </p:set>
                                  </p:childTnLst>
                                </p:cTn>
                              </p:par>
                              <p:par>
                                <p:cTn id="308" presetID="1" presetClass="exit" presetSubtype="0" fill="hold" nodeType="withEffect">
                                  <p:stCondLst>
                                    <p:cond delay="0"/>
                                  </p:stCondLst>
                                  <p:childTnLst>
                                    <p:set>
                                      <p:cBhvr>
                                        <p:cTn id="309" dur="1" fill="hold">
                                          <p:stCondLst>
                                            <p:cond delay="0"/>
                                          </p:stCondLst>
                                        </p:cTn>
                                        <p:tgtEl>
                                          <p:spTgt spid="93"/>
                                        </p:tgtEl>
                                        <p:attrNameLst>
                                          <p:attrName>style.visibility</p:attrName>
                                        </p:attrNameLst>
                                      </p:cBhvr>
                                      <p:to>
                                        <p:strVal val="hidden"/>
                                      </p:to>
                                    </p:set>
                                  </p:childTnLst>
                                </p:cTn>
                              </p:par>
                              <p:par>
                                <p:cTn id="310" presetID="1" presetClass="exit" presetSubtype="0" fill="hold" nodeType="withEffect">
                                  <p:stCondLst>
                                    <p:cond delay="0"/>
                                  </p:stCondLst>
                                  <p:childTnLst>
                                    <p:set>
                                      <p:cBhvr>
                                        <p:cTn id="311" dur="1" fill="hold">
                                          <p:stCondLst>
                                            <p:cond delay="0"/>
                                          </p:stCondLst>
                                        </p:cTn>
                                        <p:tgtEl>
                                          <p:spTgt spid="95"/>
                                        </p:tgtEl>
                                        <p:attrNameLst>
                                          <p:attrName>style.visibility</p:attrName>
                                        </p:attrNameLst>
                                      </p:cBhvr>
                                      <p:to>
                                        <p:strVal val="hidden"/>
                                      </p:to>
                                    </p:set>
                                  </p:childTnLst>
                                </p:cTn>
                              </p:par>
                            </p:childTnLst>
                          </p:cTn>
                        </p:par>
                      </p:childTnLst>
                    </p:cTn>
                  </p:par>
                  <p:par>
                    <p:cTn id="312" fill="hold">
                      <p:stCondLst>
                        <p:cond delay="indefinite"/>
                      </p:stCondLst>
                      <p:childTnLst>
                        <p:par>
                          <p:cTn id="313" fill="hold">
                            <p:stCondLst>
                              <p:cond delay="0"/>
                            </p:stCondLst>
                            <p:childTnLst>
                              <p:par>
                                <p:cTn id="314" presetID="26" presetClass="emph" presetSubtype="0" fill="hold" nodeType="clickEffect">
                                  <p:stCondLst>
                                    <p:cond delay="0"/>
                                  </p:stCondLst>
                                  <p:childTnLst>
                                    <p:animEffect transition="out" filter="fade">
                                      <p:cBhvr>
                                        <p:cTn id="315" dur="500" tmFilter="0, 0; .2, .5; .8, .5; 1, 0"/>
                                        <p:tgtEl>
                                          <p:spTgt spid="79"/>
                                        </p:tgtEl>
                                      </p:cBhvr>
                                    </p:animEffect>
                                    <p:animScale>
                                      <p:cBhvr>
                                        <p:cTn id="316" dur="250" autoRev="1" fill="hold"/>
                                        <p:tgtEl>
                                          <p:spTgt spid="79"/>
                                        </p:tgtEl>
                                      </p:cBhvr>
                                      <p:by x="105000" y="105000"/>
                                    </p:animScale>
                                  </p:childTnLst>
                                </p:cTn>
                              </p:par>
                              <p:par>
                                <p:cTn id="317" presetID="26" presetClass="emph" presetSubtype="0" fill="hold" nodeType="withEffect">
                                  <p:stCondLst>
                                    <p:cond delay="0"/>
                                  </p:stCondLst>
                                  <p:childTnLst>
                                    <p:animEffect transition="out" filter="fade">
                                      <p:cBhvr>
                                        <p:cTn id="318" dur="500" tmFilter="0, 0; .2, .5; .8, .5; 1, 0"/>
                                        <p:tgtEl>
                                          <p:spTgt spid="78"/>
                                        </p:tgtEl>
                                      </p:cBhvr>
                                    </p:animEffect>
                                    <p:animScale>
                                      <p:cBhvr>
                                        <p:cTn id="319" dur="250" autoRev="1" fill="hold"/>
                                        <p:tgtEl>
                                          <p:spTgt spid="78"/>
                                        </p:tgtEl>
                                      </p:cBhvr>
                                      <p:by x="105000" y="105000"/>
                                    </p:animScale>
                                  </p:childTnLst>
                                </p:cTn>
                              </p:par>
                              <p:par>
                                <p:cTn id="320" presetID="26" presetClass="emph" presetSubtype="0" fill="hold" nodeType="withEffect">
                                  <p:stCondLst>
                                    <p:cond delay="0"/>
                                  </p:stCondLst>
                                  <p:childTnLst>
                                    <p:animEffect transition="out" filter="fade">
                                      <p:cBhvr>
                                        <p:cTn id="321" dur="500" tmFilter="0, 0; .2, .5; .8, .5; 1, 0"/>
                                        <p:tgtEl>
                                          <p:spTgt spid="80"/>
                                        </p:tgtEl>
                                      </p:cBhvr>
                                    </p:animEffect>
                                    <p:animScale>
                                      <p:cBhvr>
                                        <p:cTn id="322" dur="250" autoRev="1" fill="hold"/>
                                        <p:tgtEl>
                                          <p:spTgt spid="80"/>
                                        </p:tgtEl>
                                      </p:cBhvr>
                                      <p:by x="105000" y="105000"/>
                                    </p:animScale>
                                  </p:childTnLst>
                                </p:cTn>
                              </p:par>
                            </p:childTnLst>
                          </p:cTn>
                        </p:par>
                      </p:childTnLst>
                    </p:cTn>
                  </p:par>
                  <p:par>
                    <p:cTn id="323" fill="hold">
                      <p:stCondLst>
                        <p:cond delay="indefinite"/>
                      </p:stCondLst>
                      <p:childTnLst>
                        <p:par>
                          <p:cTn id="324" fill="hold">
                            <p:stCondLst>
                              <p:cond delay="0"/>
                            </p:stCondLst>
                            <p:childTnLst>
                              <p:par>
                                <p:cTn id="325" presetID="26" presetClass="emph" presetSubtype="0" fill="hold" grpId="1" nodeType="clickEffect">
                                  <p:stCondLst>
                                    <p:cond delay="0"/>
                                  </p:stCondLst>
                                  <p:childTnLst>
                                    <p:animEffect transition="out" filter="fade">
                                      <p:cBhvr>
                                        <p:cTn id="326" dur="500" tmFilter="0, 0; .2, .5; .8, .5; 1, 0"/>
                                        <p:tgtEl>
                                          <p:spTgt spid="11"/>
                                        </p:tgtEl>
                                      </p:cBhvr>
                                    </p:animEffect>
                                    <p:animScale>
                                      <p:cBhvr>
                                        <p:cTn id="327"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10" grpId="0" animBg="1"/>
      <p:bldP spid="10" grpId="1" animBg="1"/>
      <p:bldP spid="11" grpId="0" animBg="1"/>
      <p:bldP spid="11" grpId="1" animBg="1"/>
      <p:bldP spid="12" grpId="0" animBg="1"/>
      <p:bldP spid="13" grpId="0" animBg="1"/>
      <p:bldP spid="14" grpId="0" animBg="1"/>
      <p:bldP spid="15" grpId="0" animBg="1"/>
      <p:bldP spid="16" grpId="0" animBg="1"/>
      <p:bldP spid="17" grpId="0" animBg="1"/>
      <p:bldP spid="23" grpId="0" animBg="1"/>
      <p:bldP spid="26" grpId="0" animBg="1"/>
      <p:bldP spid="27" grpId="0" animBg="1"/>
      <p:bldP spid="54" grpId="0" animBg="1"/>
      <p:bldP spid="55" grpId="0" animBg="1"/>
      <p:bldP spid="61" grpId="0" animBg="1"/>
      <p:bldP spid="6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AB1C761-9FE2-4952-8BCD-2D639D168F1E}" type="slidenum">
              <a:rPr lang="en-US" smtClean="0"/>
              <a:t>25</a:t>
            </a:fld>
            <a:endParaRPr lang="en-US"/>
          </a:p>
        </p:txBody>
      </p:sp>
      <p:sp>
        <p:nvSpPr>
          <p:cNvPr id="45" name="Rectangle 44"/>
          <p:cNvSpPr/>
          <p:nvPr/>
        </p:nvSpPr>
        <p:spPr>
          <a:xfrm>
            <a:off x="1066800" y="2434966"/>
            <a:ext cx="1942268" cy="340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Paxos</a:t>
            </a:r>
            <a:r>
              <a:rPr lang="en-US" sz="1400" dirty="0" smtClean="0"/>
              <a:t> client</a:t>
            </a:r>
            <a:endParaRPr lang="en-US" sz="1400" dirty="0"/>
          </a:p>
        </p:txBody>
      </p:sp>
      <p:sp>
        <p:nvSpPr>
          <p:cNvPr id="46" name="Cloud"/>
          <p:cNvSpPr>
            <a:spLocks noChangeAspect="1" noEditPoints="1" noChangeArrowheads="1"/>
          </p:cNvSpPr>
          <p:nvPr/>
        </p:nvSpPr>
        <p:spPr bwMode="auto">
          <a:xfrm>
            <a:off x="3981864" y="3626019"/>
            <a:ext cx="2057796" cy="137901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0"/>
                </a:cubicBezTo>
                <a:cubicBezTo>
                  <a:pt x="475" y="16325"/>
                  <a:pt x="1451" y="17650"/>
                  <a:pt x="2655" y="17650"/>
                </a:cubicBezTo>
                <a:cubicBezTo>
                  <a:pt x="2739" y="17649"/>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pic>
        <p:nvPicPr>
          <p:cNvPr id="47" name="Picture 3" descr="C:\Users\Sripras\AppData\Local\Microsoft\Windows\Temporary Internet Files\Content.IE5\S5NU6IIH\MC900320178[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72838" y="2546876"/>
            <a:ext cx="1700992" cy="485268"/>
          </a:xfrm>
          <a:prstGeom prst="rect">
            <a:avLst/>
          </a:prstGeom>
          <a:noFill/>
          <a:extLst>
            <a:ext uri="{909E8E84-426E-40DD-AFC4-6F175D3DCCD1}">
              <a14:hiddenFill xmlns:a14="http://schemas.microsoft.com/office/drawing/2010/main">
                <a:solidFill>
                  <a:srgbClr val="FFFFFF"/>
                </a:solidFill>
              </a14:hiddenFill>
            </a:ext>
          </a:extLst>
        </p:spPr>
      </p:pic>
      <p:sp>
        <p:nvSpPr>
          <p:cNvPr id="48" name="Rectangle 47"/>
          <p:cNvSpPr/>
          <p:nvPr/>
        </p:nvSpPr>
        <p:spPr>
          <a:xfrm>
            <a:off x="4479388" y="3502976"/>
            <a:ext cx="1339360" cy="204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rot="10800000">
            <a:off x="5823750" y="4508066"/>
            <a:ext cx="1339362" cy="204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312184" y="4511238"/>
            <a:ext cx="1339360" cy="204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4" descr="C:\Users\Sripras\AppData\Local\Microsoft\Windows\Temporary Internet Files\Content.IE5\EJPT9TYZ\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1318" y="3304892"/>
            <a:ext cx="373890" cy="462328"/>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4" descr="C:\Users\Sripras\AppData\Local\Microsoft\Windows\Temporary Internet Files\Content.IE5\EJPT9TYZ\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8911" y="4280074"/>
            <a:ext cx="373890" cy="462328"/>
          </a:xfrm>
          <a:prstGeom prst="rect">
            <a:avLst/>
          </a:prstGeom>
          <a:noFill/>
          <a:extLst>
            <a:ext uri="{909E8E84-426E-40DD-AFC4-6F175D3DCCD1}">
              <a14:hiddenFill xmlns:a14="http://schemas.microsoft.com/office/drawing/2010/main">
                <a:solidFill>
                  <a:srgbClr val="FFFFFF"/>
                </a:solidFill>
              </a14:hiddenFill>
            </a:ext>
          </a:extLst>
        </p:spPr>
      </p:pic>
      <p:cxnSp>
        <p:nvCxnSpPr>
          <p:cNvPr id="53" name="Straight Arrow Connector 52"/>
          <p:cNvCxnSpPr>
            <a:stCxn id="45" idx="2"/>
            <a:endCxn id="59" idx="0"/>
          </p:cNvCxnSpPr>
          <p:nvPr/>
        </p:nvCxnSpPr>
        <p:spPr>
          <a:xfrm>
            <a:off x="2037934" y="2775882"/>
            <a:ext cx="0" cy="58785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47" idx="3"/>
            <a:endCxn id="48" idx="3"/>
          </p:cNvCxnSpPr>
          <p:nvPr/>
        </p:nvCxnSpPr>
        <p:spPr>
          <a:xfrm flipH="1">
            <a:off x="5818748" y="2789510"/>
            <a:ext cx="155082" cy="815732"/>
          </a:xfrm>
          <a:prstGeom prst="bentConnector3">
            <a:avLst>
              <a:gd name="adj1" fmla="val -147406"/>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48" idx="3"/>
            <a:endCxn id="49" idx="2"/>
          </p:cNvCxnSpPr>
          <p:nvPr/>
        </p:nvCxnSpPr>
        <p:spPr>
          <a:xfrm>
            <a:off x="5818748" y="3605242"/>
            <a:ext cx="674683" cy="902824"/>
          </a:xfrm>
          <a:prstGeom prst="curvedConnector2">
            <a:avLst/>
          </a:prstGeom>
          <a:ln w="158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9" idx="0"/>
            <a:endCxn id="50" idx="2"/>
          </p:cNvCxnSpPr>
          <p:nvPr/>
        </p:nvCxnSpPr>
        <p:spPr>
          <a:xfrm rot="5400000">
            <a:off x="5236063" y="3458402"/>
            <a:ext cx="3170" cy="2511567"/>
          </a:xfrm>
          <a:prstGeom prst="curvedConnector3">
            <a:avLst>
              <a:gd name="adj1" fmla="val 7311356"/>
            </a:avLst>
          </a:prstGeom>
          <a:ln w="158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50" idx="0"/>
            <a:endCxn id="48" idx="1"/>
          </p:cNvCxnSpPr>
          <p:nvPr/>
        </p:nvCxnSpPr>
        <p:spPr>
          <a:xfrm rot="5400000" flipH="1" flipV="1">
            <a:off x="3777628" y="3809478"/>
            <a:ext cx="905996" cy="497524"/>
          </a:xfrm>
          <a:prstGeom prst="curvedConnector2">
            <a:avLst/>
          </a:prstGeom>
          <a:ln w="158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50" idx="2"/>
            <a:endCxn id="52" idx="2"/>
          </p:cNvCxnSpPr>
          <p:nvPr/>
        </p:nvCxnSpPr>
        <p:spPr>
          <a:xfrm rot="5400000">
            <a:off x="3485544" y="4246082"/>
            <a:ext cx="26632" cy="966008"/>
          </a:xfrm>
          <a:prstGeom prst="bentConnector3">
            <a:avLst>
              <a:gd name="adj1" fmla="val 958366"/>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959988" y="3363734"/>
            <a:ext cx="2155892" cy="332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Dir</a:t>
            </a:r>
            <a:r>
              <a:rPr lang="en-US" sz="1200" dirty="0" smtClean="0"/>
              <a:t> Client</a:t>
            </a:r>
            <a:endParaRPr lang="en-US" sz="1200" dirty="0"/>
          </a:p>
        </p:txBody>
      </p:sp>
      <p:cxnSp>
        <p:nvCxnSpPr>
          <p:cNvPr id="60" name="Straight Arrow Connector 59"/>
          <p:cNvCxnSpPr>
            <a:stCxn id="59" idx="6"/>
            <a:endCxn id="47" idx="1"/>
          </p:cNvCxnSpPr>
          <p:nvPr/>
        </p:nvCxnSpPr>
        <p:spPr>
          <a:xfrm flipV="1">
            <a:off x="3115880" y="2789510"/>
            <a:ext cx="1156958" cy="74064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Plus 60"/>
          <p:cNvSpPr/>
          <p:nvPr/>
        </p:nvSpPr>
        <p:spPr>
          <a:xfrm>
            <a:off x="2209800" y="2899285"/>
            <a:ext cx="324586" cy="341045"/>
          </a:xfrm>
          <a:prstGeom prst="mathPlus">
            <a:avLst/>
          </a:prstGeom>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Plus 61"/>
          <p:cNvSpPr/>
          <p:nvPr/>
        </p:nvSpPr>
        <p:spPr>
          <a:xfrm>
            <a:off x="5044612" y="2092472"/>
            <a:ext cx="327032" cy="342494"/>
          </a:xfrm>
          <a:prstGeom prst="mathPlus">
            <a:avLst/>
          </a:prstGeom>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lus 63"/>
          <p:cNvSpPr/>
          <p:nvPr/>
        </p:nvSpPr>
        <p:spPr>
          <a:xfrm>
            <a:off x="3312184" y="5010150"/>
            <a:ext cx="348392" cy="335280"/>
          </a:xfrm>
          <a:prstGeom prst="mathPlus">
            <a:avLst/>
          </a:prstGeom>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Picture 5" descr="C:\Users\Sripras\AppData\Local\Microsoft\Windows\Temporary Internet Files\Content.IE5\24UHWFW8\MC90043960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08287" y="3508952"/>
            <a:ext cx="178696" cy="234133"/>
          </a:xfrm>
          <a:prstGeom prst="rect">
            <a:avLst/>
          </a:prstGeom>
          <a:noFill/>
          <a:extLst>
            <a:ext uri="{909E8E84-426E-40DD-AFC4-6F175D3DCCD1}">
              <a14:hiddenFill xmlns:a14="http://schemas.microsoft.com/office/drawing/2010/main">
                <a:solidFill>
                  <a:srgbClr val="FFFFFF"/>
                </a:solidFill>
              </a14:hiddenFill>
            </a:ext>
          </a:extLst>
        </p:spPr>
      </p:pic>
      <p:cxnSp>
        <p:nvCxnSpPr>
          <p:cNvPr id="82" name="Elbow Connector 81"/>
          <p:cNvCxnSpPr>
            <a:stCxn id="48" idx="2"/>
            <a:endCxn id="51" idx="2"/>
          </p:cNvCxnSpPr>
          <p:nvPr/>
        </p:nvCxnSpPr>
        <p:spPr>
          <a:xfrm rot="5400000">
            <a:off x="4623810" y="3241962"/>
            <a:ext cx="59712" cy="990805"/>
          </a:xfrm>
          <a:prstGeom prst="bentConnector3">
            <a:avLst>
              <a:gd name="adj1" fmla="val 48283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p:cNvCxnSpPr>
            <a:stCxn id="49" idx="0"/>
            <a:endCxn id="90" idx="2"/>
          </p:cNvCxnSpPr>
          <p:nvPr/>
        </p:nvCxnSpPr>
        <p:spPr>
          <a:xfrm rot="5400000">
            <a:off x="5982145" y="4278078"/>
            <a:ext cx="76764" cy="945809"/>
          </a:xfrm>
          <a:prstGeom prst="bentConnector3">
            <a:avLst>
              <a:gd name="adj1" fmla="val 397796"/>
            </a:avLst>
          </a:prstGeom>
          <a:ln>
            <a:tailEnd type="triangle"/>
          </a:ln>
        </p:spPr>
        <p:style>
          <a:lnRef idx="1">
            <a:schemeClr val="accent1"/>
          </a:lnRef>
          <a:fillRef idx="0">
            <a:schemeClr val="accent1"/>
          </a:fillRef>
          <a:effectRef idx="0">
            <a:schemeClr val="accent1"/>
          </a:effectRef>
          <a:fontRef idx="minor">
            <a:schemeClr val="tx1"/>
          </a:fontRef>
        </p:style>
      </p:cxnSp>
      <p:pic>
        <p:nvPicPr>
          <p:cNvPr id="90" name="Picture 4" descr="C:\Users\Sripras\AppData\Local\Microsoft\Windows\Temporary Internet Files\Content.IE5\EJPT9TYZ\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60875" y="4327526"/>
            <a:ext cx="373493" cy="461838"/>
          </a:xfrm>
          <a:prstGeom prst="rect">
            <a:avLst/>
          </a:prstGeom>
          <a:noFill/>
          <a:extLst>
            <a:ext uri="{909E8E84-426E-40DD-AFC4-6F175D3DCCD1}">
              <a14:hiddenFill xmlns:a14="http://schemas.microsoft.com/office/drawing/2010/main">
                <a:solidFill>
                  <a:srgbClr val="FFFFFF"/>
                </a:solidFill>
              </a14:hiddenFill>
            </a:ext>
          </a:extLst>
        </p:spPr>
      </p:pic>
      <p:sp>
        <p:nvSpPr>
          <p:cNvPr id="9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Understanding Expectations</a:t>
            </a:r>
            <a:endParaRPr lang="en-US" sz="4000" dirty="0"/>
          </a:p>
        </p:txBody>
      </p:sp>
    </p:spTree>
    <p:extLst>
      <p:ext uri="{BB962C8B-B14F-4D97-AF65-F5344CB8AC3E}">
        <p14:creationId xmlns:p14="http://schemas.microsoft.com/office/powerpoint/2010/main" val="625809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3"/>
                                        </p:tgtEl>
                                        <p:attrNameLst>
                                          <p:attrName>style.visibility</p:attrName>
                                        </p:attrNameLst>
                                      </p:cBhvr>
                                      <p:to>
                                        <p:strVal val="visible"/>
                                      </p:to>
                                    </p:set>
                                    <p:animEffect transition="in" filter="fade">
                                      <p:cBhvr>
                                        <p:cTn id="33" dur="500"/>
                                        <p:tgtEl>
                                          <p:spTgt spid="53"/>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6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60"/>
                                        </p:tgtEl>
                                        <p:attrNameLst>
                                          <p:attrName>style.visibility</p:attrName>
                                        </p:attrNameLst>
                                      </p:cBhvr>
                                      <p:to>
                                        <p:strVal val="visible"/>
                                      </p:to>
                                    </p:set>
                                    <p:animEffect transition="in" filter="wipe(down)">
                                      <p:cBhvr>
                                        <p:cTn id="42" dur="500"/>
                                        <p:tgtEl>
                                          <p:spTgt spid="60"/>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barn(inVertical)">
                                      <p:cBhvr>
                                        <p:cTn id="47" dur="500"/>
                                        <p:tgtEl>
                                          <p:spTgt spid="47"/>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6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54"/>
                                        </p:tgtEl>
                                        <p:attrNameLst>
                                          <p:attrName>style.visibility</p:attrName>
                                        </p:attrNameLst>
                                      </p:cBhvr>
                                      <p:to>
                                        <p:strVal val="visible"/>
                                      </p:to>
                                    </p:set>
                                    <p:animEffect transition="in" filter="wipe(down)">
                                      <p:cBhvr>
                                        <p:cTn id="56" dur="500"/>
                                        <p:tgtEl>
                                          <p:spTgt spid="54"/>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55"/>
                                        </p:tgtEl>
                                        <p:attrNameLst>
                                          <p:attrName>style.visibility</p:attrName>
                                        </p:attrNameLst>
                                      </p:cBhvr>
                                      <p:to>
                                        <p:strVal val="visible"/>
                                      </p:to>
                                    </p:set>
                                    <p:animEffect transition="in" filter="wipe(down)">
                                      <p:cBhvr>
                                        <p:cTn id="61" dur="500"/>
                                        <p:tgtEl>
                                          <p:spTgt spid="55"/>
                                        </p:tgtEl>
                                      </p:cBhvr>
                                    </p:animEffect>
                                  </p:childTnLst>
                                </p:cTn>
                              </p:par>
                              <p:par>
                                <p:cTn id="62" presetID="22" presetClass="entr" presetSubtype="4" fill="hold" nodeType="withEffect">
                                  <p:stCondLst>
                                    <p:cond delay="0"/>
                                  </p:stCondLst>
                                  <p:childTnLst>
                                    <p:set>
                                      <p:cBhvr>
                                        <p:cTn id="63" dur="1" fill="hold">
                                          <p:stCondLst>
                                            <p:cond delay="0"/>
                                          </p:stCondLst>
                                        </p:cTn>
                                        <p:tgtEl>
                                          <p:spTgt spid="56"/>
                                        </p:tgtEl>
                                        <p:attrNameLst>
                                          <p:attrName>style.visibility</p:attrName>
                                        </p:attrNameLst>
                                      </p:cBhvr>
                                      <p:to>
                                        <p:strVal val="visible"/>
                                      </p:to>
                                    </p:set>
                                    <p:animEffect transition="in" filter="wipe(down)">
                                      <p:cBhvr>
                                        <p:cTn id="64" dur="500"/>
                                        <p:tgtEl>
                                          <p:spTgt spid="56"/>
                                        </p:tgtEl>
                                      </p:cBhvr>
                                    </p:animEffect>
                                  </p:childTnLst>
                                </p:cTn>
                              </p:par>
                              <p:par>
                                <p:cTn id="65" presetID="22" presetClass="entr" presetSubtype="4" fill="hold" nodeType="withEffect">
                                  <p:stCondLst>
                                    <p:cond delay="0"/>
                                  </p:stCondLst>
                                  <p:childTnLst>
                                    <p:set>
                                      <p:cBhvr>
                                        <p:cTn id="66" dur="1" fill="hold">
                                          <p:stCondLst>
                                            <p:cond delay="0"/>
                                          </p:stCondLst>
                                        </p:cTn>
                                        <p:tgtEl>
                                          <p:spTgt spid="57"/>
                                        </p:tgtEl>
                                        <p:attrNameLst>
                                          <p:attrName>style.visibility</p:attrName>
                                        </p:attrNameLst>
                                      </p:cBhvr>
                                      <p:to>
                                        <p:strVal val="visible"/>
                                      </p:to>
                                    </p:set>
                                    <p:animEffect transition="in" filter="wipe(down)">
                                      <p:cBhvr>
                                        <p:cTn id="67" dur="500"/>
                                        <p:tgtEl>
                                          <p:spTgt spid="57"/>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nodeType="clickEffect">
                                  <p:stCondLst>
                                    <p:cond delay="0"/>
                                  </p:stCondLst>
                                  <p:childTnLst>
                                    <p:set>
                                      <p:cBhvr>
                                        <p:cTn id="71" dur="1" fill="hold">
                                          <p:stCondLst>
                                            <p:cond delay="0"/>
                                          </p:stCondLst>
                                        </p:cTn>
                                        <p:tgtEl>
                                          <p:spTgt spid="55"/>
                                        </p:tgtEl>
                                        <p:attrNameLst>
                                          <p:attrName>style.visibility</p:attrName>
                                        </p:attrNameLst>
                                      </p:cBhvr>
                                      <p:to>
                                        <p:strVal val="hidden"/>
                                      </p:to>
                                    </p:set>
                                  </p:childTnLst>
                                </p:cTn>
                              </p:par>
                              <p:par>
                                <p:cTn id="72" presetID="1" presetClass="exit" presetSubtype="0" fill="hold" nodeType="withEffect">
                                  <p:stCondLst>
                                    <p:cond delay="0"/>
                                  </p:stCondLst>
                                  <p:childTnLst>
                                    <p:set>
                                      <p:cBhvr>
                                        <p:cTn id="73" dur="1" fill="hold">
                                          <p:stCondLst>
                                            <p:cond delay="0"/>
                                          </p:stCondLst>
                                        </p:cTn>
                                        <p:tgtEl>
                                          <p:spTgt spid="56"/>
                                        </p:tgtEl>
                                        <p:attrNameLst>
                                          <p:attrName>style.visibility</p:attrName>
                                        </p:attrNameLst>
                                      </p:cBhvr>
                                      <p:to>
                                        <p:strVal val="hidden"/>
                                      </p:to>
                                    </p:set>
                                  </p:childTnLst>
                                </p:cTn>
                              </p:par>
                              <p:par>
                                <p:cTn id="74" presetID="1" presetClass="exit" presetSubtype="0" fill="hold" nodeType="withEffect">
                                  <p:stCondLst>
                                    <p:cond delay="0"/>
                                  </p:stCondLst>
                                  <p:childTnLst>
                                    <p:set>
                                      <p:cBhvr>
                                        <p:cTn id="75" dur="1" fill="hold">
                                          <p:stCondLst>
                                            <p:cond delay="0"/>
                                          </p:stCondLst>
                                        </p:cTn>
                                        <p:tgtEl>
                                          <p:spTgt spid="57"/>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64"/>
                                        </p:tgtEl>
                                        <p:attrNameLst>
                                          <p:attrName>style.visibility</p:attrName>
                                        </p:attrNameLst>
                                      </p:cBhvr>
                                      <p:to>
                                        <p:strVal val="visible"/>
                                      </p:to>
                                    </p:set>
                                  </p:childTnLst>
                                </p:cTn>
                              </p:par>
                              <p:par>
                                <p:cTn id="80" presetID="22" presetClass="entr" presetSubtype="4" fill="hold" nodeType="withEffect">
                                  <p:stCondLst>
                                    <p:cond delay="0"/>
                                  </p:stCondLst>
                                  <p:childTnLst>
                                    <p:set>
                                      <p:cBhvr>
                                        <p:cTn id="81" dur="1" fill="hold">
                                          <p:stCondLst>
                                            <p:cond delay="0"/>
                                          </p:stCondLst>
                                        </p:cTn>
                                        <p:tgtEl>
                                          <p:spTgt spid="58"/>
                                        </p:tgtEl>
                                        <p:attrNameLst>
                                          <p:attrName>style.visibility</p:attrName>
                                        </p:attrNameLst>
                                      </p:cBhvr>
                                      <p:to>
                                        <p:strVal val="visible"/>
                                      </p:to>
                                    </p:set>
                                    <p:animEffect transition="in" filter="wipe(down)">
                                      <p:cBhvr>
                                        <p:cTn id="82" dur="500"/>
                                        <p:tgtEl>
                                          <p:spTgt spid="58"/>
                                        </p:tgtEl>
                                      </p:cBhvr>
                                    </p:animEffect>
                                  </p:childTnLst>
                                </p:cTn>
                              </p:par>
                              <p:par>
                                <p:cTn id="83" presetID="22" presetClass="entr" presetSubtype="4" fill="hold" nodeType="withEffect">
                                  <p:stCondLst>
                                    <p:cond delay="0"/>
                                  </p:stCondLst>
                                  <p:childTnLst>
                                    <p:set>
                                      <p:cBhvr>
                                        <p:cTn id="84" dur="1" fill="hold">
                                          <p:stCondLst>
                                            <p:cond delay="0"/>
                                          </p:stCondLst>
                                        </p:cTn>
                                        <p:tgtEl>
                                          <p:spTgt spid="82"/>
                                        </p:tgtEl>
                                        <p:attrNameLst>
                                          <p:attrName>style.visibility</p:attrName>
                                        </p:attrNameLst>
                                      </p:cBhvr>
                                      <p:to>
                                        <p:strVal val="visible"/>
                                      </p:to>
                                    </p:set>
                                    <p:animEffect transition="in" filter="wipe(down)">
                                      <p:cBhvr>
                                        <p:cTn id="85" dur="500"/>
                                        <p:tgtEl>
                                          <p:spTgt spid="82"/>
                                        </p:tgtEl>
                                      </p:cBhvr>
                                    </p:animEffect>
                                  </p:childTnLst>
                                </p:cTn>
                              </p:par>
                              <p:par>
                                <p:cTn id="86" presetID="22" presetClass="entr" presetSubtype="4" fill="hold" nodeType="withEffect">
                                  <p:stCondLst>
                                    <p:cond delay="0"/>
                                  </p:stCondLst>
                                  <p:childTnLst>
                                    <p:set>
                                      <p:cBhvr>
                                        <p:cTn id="87" dur="1" fill="hold">
                                          <p:stCondLst>
                                            <p:cond delay="0"/>
                                          </p:stCondLst>
                                        </p:cTn>
                                        <p:tgtEl>
                                          <p:spTgt spid="83"/>
                                        </p:tgtEl>
                                        <p:attrNameLst>
                                          <p:attrName>style.visibility</p:attrName>
                                        </p:attrNameLst>
                                      </p:cBhvr>
                                      <p:to>
                                        <p:strVal val="visible"/>
                                      </p:to>
                                    </p:set>
                                    <p:animEffect transition="in" filter="wipe(down)">
                                      <p:cBhvr>
                                        <p:cTn id="88" dur="500"/>
                                        <p:tgtEl>
                                          <p:spTgt spid="83"/>
                                        </p:tgtEl>
                                      </p:cBhvr>
                                    </p:animEffect>
                                  </p:childTnLst>
                                </p:cTn>
                              </p:par>
                            </p:childTnLst>
                          </p:cTn>
                        </p:par>
                      </p:childTnLst>
                    </p:cTn>
                  </p:par>
                  <p:par>
                    <p:cTn id="89" fill="hold">
                      <p:stCondLst>
                        <p:cond delay="indefinite"/>
                      </p:stCondLst>
                      <p:childTnLst>
                        <p:par>
                          <p:cTn id="90" fill="hold">
                            <p:stCondLst>
                              <p:cond delay="0"/>
                            </p:stCondLst>
                            <p:childTnLst>
                              <p:par>
                                <p:cTn id="91" presetID="26" presetClass="emph" presetSubtype="0" fill="hold" nodeType="clickEffect">
                                  <p:stCondLst>
                                    <p:cond delay="0"/>
                                  </p:stCondLst>
                                  <p:childTnLst>
                                    <p:animEffect transition="out" filter="fade">
                                      <p:cBhvr>
                                        <p:cTn id="92" dur="500" tmFilter="0, 0; .2, .5; .8, .5; 1, 0"/>
                                        <p:tgtEl>
                                          <p:spTgt spid="54"/>
                                        </p:tgtEl>
                                      </p:cBhvr>
                                    </p:animEffect>
                                    <p:animScale>
                                      <p:cBhvr>
                                        <p:cTn id="93" dur="250" autoRev="1" fill="hold"/>
                                        <p:tgtEl>
                                          <p:spTgt spid="54"/>
                                        </p:tgtEl>
                                      </p:cBhvr>
                                      <p:by x="105000" y="105000"/>
                                    </p:animScale>
                                  </p:childTnLst>
                                </p:cTn>
                              </p:par>
                            </p:childTnLst>
                          </p:cTn>
                        </p:par>
                      </p:childTnLst>
                    </p:cTn>
                  </p:par>
                  <p:par>
                    <p:cTn id="94" fill="hold">
                      <p:stCondLst>
                        <p:cond delay="indefinite"/>
                      </p:stCondLst>
                      <p:childTnLst>
                        <p:par>
                          <p:cTn id="95" fill="hold">
                            <p:stCondLst>
                              <p:cond delay="0"/>
                            </p:stCondLst>
                            <p:childTnLst>
                              <p:par>
                                <p:cTn id="96" presetID="26" presetClass="emph" presetSubtype="0" fill="hold" nodeType="clickEffect">
                                  <p:stCondLst>
                                    <p:cond delay="0"/>
                                  </p:stCondLst>
                                  <p:childTnLst>
                                    <p:animEffect transition="out" filter="fade">
                                      <p:cBhvr>
                                        <p:cTn id="97" dur="500" tmFilter="0, 0; .2, .5; .8, .5; 1, 0"/>
                                        <p:tgtEl>
                                          <p:spTgt spid="60"/>
                                        </p:tgtEl>
                                      </p:cBhvr>
                                    </p:animEffect>
                                    <p:animScale>
                                      <p:cBhvr>
                                        <p:cTn id="98" dur="250" autoRev="1" fill="hold"/>
                                        <p:tgtEl>
                                          <p:spTgt spid="60"/>
                                        </p:tgtEl>
                                      </p:cBhvr>
                                      <p:by x="105000" y="105000"/>
                                    </p:animScale>
                                  </p:childTnLst>
                                </p:cTn>
                              </p:par>
                            </p:childTnLst>
                          </p:cTn>
                        </p:par>
                      </p:childTnLst>
                    </p:cTn>
                  </p:par>
                  <p:par>
                    <p:cTn id="99" fill="hold">
                      <p:stCondLst>
                        <p:cond delay="indefinite"/>
                      </p:stCondLst>
                      <p:childTnLst>
                        <p:par>
                          <p:cTn id="100" fill="hold">
                            <p:stCondLst>
                              <p:cond delay="0"/>
                            </p:stCondLst>
                            <p:childTnLst>
                              <p:par>
                                <p:cTn id="101" presetID="26" presetClass="emph" presetSubtype="0" fill="hold" nodeType="clickEffect">
                                  <p:stCondLst>
                                    <p:cond delay="0"/>
                                  </p:stCondLst>
                                  <p:childTnLst>
                                    <p:animEffect transition="out" filter="fade">
                                      <p:cBhvr>
                                        <p:cTn id="102" dur="500" tmFilter="0, 0; .2, .5; .8, .5; 1, 0"/>
                                        <p:tgtEl>
                                          <p:spTgt spid="53"/>
                                        </p:tgtEl>
                                      </p:cBhvr>
                                    </p:animEffect>
                                    <p:animScale>
                                      <p:cBhvr>
                                        <p:cTn id="103" dur="250" autoRev="1" fill="hold"/>
                                        <p:tgtEl>
                                          <p:spTgt spid="5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8" grpId="0" animBg="1"/>
      <p:bldP spid="49" grpId="0" animBg="1"/>
      <p:bldP spid="50" grpId="0" animBg="1"/>
      <p:bldP spid="59" grpId="0" animBg="1"/>
      <p:bldP spid="61" grpId="0" animBg="1"/>
      <p:bldP spid="62" grpId="0" animBg="1"/>
      <p:bldP spid="6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AB1C761-9FE2-4952-8BCD-2D639D168F1E}" type="slidenum">
              <a:rPr lang="en-US" smtClean="0"/>
              <a:t>26</a:t>
            </a:fld>
            <a:endParaRPr lang="en-US"/>
          </a:p>
        </p:txBody>
      </p:sp>
      <p:sp>
        <p:nvSpPr>
          <p:cNvPr id="5"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Expected Results</a:t>
            </a:r>
            <a:endParaRPr lang="en-US" sz="4000" dirty="0"/>
          </a:p>
        </p:txBody>
      </p:sp>
      <p:graphicFrame>
        <p:nvGraphicFramePr>
          <p:cNvPr id="6" name="Diagram 5"/>
          <p:cNvGraphicFramePr/>
          <p:nvPr>
            <p:extLst>
              <p:ext uri="{D42A27DB-BD31-4B8C-83A1-F6EECF244321}">
                <p14:modId xmlns:p14="http://schemas.microsoft.com/office/powerpoint/2010/main" val="2251449691"/>
              </p:ext>
            </p:extLst>
          </p:nvPr>
        </p:nvGraphicFramePr>
        <p:xfrm>
          <a:off x="457200" y="1752600"/>
          <a:ext cx="8229600" cy="213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54435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Sripras\JPaxos-1\results\sri\2014-03-30_13-00-00\PaxosRoundBoxPlots_client_20ms_80ms.png"/>
          <p:cNvPicPr/>
          <p:nvPr/>
        </p:nvPicPr>
        <p:blipFill>
          <a:blip r:embed="rId3">
            <a:extLst>
              <a:ext uri="{28A0092B-C50C-407E-A947-70E740481C1C}">
                <a14:useLocalDpi xmlns:a14="http://schemas.microsoft.com/office/drawing/2010/main" val="0"/>
              </a:ext>
            </a:extLst>
          </a:blip>
          <a:srcRect/>
          <a:stretch>
            <a:fillRect/>
          </a:stretch>
        </p:blipFill>
        <p:spPr bwMode="auto">
          <a:xfrm>
            <a:off x="76200" y="825842"/>
            <a:ext cx="7086600" cy="5422557"/>
          </a:xfrm>
          <a:prstGeom prst="rect">
            <a:avLst/>
          </a:prstGeom>
          <a:noFill/>
          <a:ln>
            <a:noFill/>
          </a:ln>
        </p:spPr>
      </p:pic>
      <p:pic>
        <p:nvPicPr>
          <p:cNvPr id="5" name="Picture 4" descr="C:\Users\Sripras\JPaxos-1\results\sri\2014-03-30_13-00-00\PaxosRoundBoxPlots_leader_20ms_80ms.png"/>
          <p:cNvPicPr/>
          <p:nvPr/>
        </p:nvPicPr>
        <p:blipFill>
          <a:blip r:embed="rId4">
            <a:extLst>
              <a:ext uri="{28A0092B-C50C-407E-A947-70E740481C1C}">
                <a14:useLocalDpi xmlns:a14="http://schemas.microsoft.com/office/drawing/2010/main" val="0"/>
              </a:ext>
            </a:extLst>
          </a:blip>
          <a:srcRect/>
          <a:stretch>
            <a:fillRect/>
          </a:stretch>
        </p:blipFill>
        <p:spPr bwMode="auto">
          <a:xfrm>
            <a:off x="3124200" y="457200"/>
            <a:ext cx="5257800" cy="3733800"/>
          </a:xfrm>
          <a:prstGeom prst="rect">
            <a:avLst/>
          </a:prstGeom>
          <a:noFill/>
          <a:ln>
            <a:noFill/>
          </a:ln>
        </p:spPr>
      </p:pic>
      <p:pic>
        <p:nvPicPr>
          <p:cNvPr id="6" name="Picture 5" descr="C:\Users\Sripras\JPaxos-1\results\sri\2014-03-30_13-00-00\PaxosServiceTimeBoxPlots_leader_20ms_80ms.png"/>
          <p:cNvPicPr/>
          <p:nvPr/>
        </p:nvPicPr>
        <p:blipFill>
          <a:blip r:embed="rId5">
            <a:extLst>
              <a:ext uri="{28A0092B-C50C-407E-A947-70E740481C1C}">
                <a14:useLocalDpi xmlns:a14="http://schemas.microsoft.com/office/drawing/2010/main" val="0"/>
              </a:ext>
            </a:extLst>
          </a:blip>
          <a:srcRect/>
          <a:stretch>
            <a:fillRect/>
          </a:stretch>
        </p:blipFill>
        <p:spPr bwMode="auto">
          <a:xfrm>
            <a:off x="4580238" y="3200400"/>
            <a:ext cx="5029200" cy="3733800"/>
          </a:xfrm>
          <a:prstGeom prst="rect">
            <a:avLst/>
          </a:prstGeom>
          <a:noFill/>
          <a:ln>
            <a:noFill/>
          </a:ln>
        </p:spPr>
      </p:pic>
      <p:sp>
        <p:nvSpPr>
          <p:cNvPr id="7" name="TextBox 6"/>
          <p:cNvSpPr txBox="1"/>
          <p:nvPr/>
        </p:nvSpPr>
        <p:spPr>
          <a:xfrm>
            <a:off x="548893" y="900602"/>
            <a:ext cx="2848255" cy="369332"/>
          </a:xfrm>
          <a:prstGeom prst="rect">
            <a:avLst/>
          </a:prstGeom>
          <a:noFill/>
        </p:spPr>
        <p:txBody>
          <a:bodyPr wrap="square" rtlCol="0">
            <a:spAutoFit/>
          </a:bodyPr>
          <a:lstStyle/>
          <a:p>
            <a:r>
              <a:rPr lang="en-US" dirty="0" smtClean="0"/>
              <a:t>Client end to end</a:t>
            </a:r>
            <a:endParaRPr lang="en-US" dirty="0"/>
          </a:p>
        </p:txBody>
      </p:sp>
      <p:sp>
        <p:nvSpPr>
          <p:cNvPr id="8" name="TextBox 7"/>
          <p:cNvSpPr txBox="1"/>
          <p:nvPr/>
        </p:nvSpPr>
        <p:spPr>
          <a:xfrm>
            <a:off x="5943600" y="886804"/>
            <a:ext cx="2848255" cy="369332"/>
          </a:xfrm>
          <a:prstGeom prst="rect">
            <a:avLst/>
          </a:prstGeom>
          <a:noFill/>
        </p:spPr>
        <p:txBody>
          <a:bodyPr wrap="square" rtlCol="0">
            <a:spAutoFit/>
          </a:bodyPr>
          <a:lstStyle/>
          <a:p>
            <a:r>
              <a:rPr lang="en-US" dirty="0" smtClean="0"/>
              <a:t>Server end to end</a:t>
            </a:r>
            <a:endParaRPr lang="en-US" dirty="0"/>
          </a:p>
        </p:txBody>
      </p:sp>
      <p:sp>
        <p:nvSpPr>
          <p:cNvPr id="9" name="TextBox 8"/>
          <p:cNvSpPr txBox="1"/>
          <p:nvPr/>
        </p:nvSpPr>
        <p:spPr>
          <a:xfrm>
            <a:off x="4724400" y="3167788"/>
            <a:ext cx="2848255" cy="369332"/>
          </a:xfrm>
          <a:prstGeom prst="rect">
            <a:avLst/>
          </a:prstGeom>
          <a:noFill/>
        </p:spPr>
        <p:txBody>
          <a:bodyPr wrap="square" rtlCol="0">
            <a:spAutoFit/>
          </a:bodyPr>
          <a:lstStyle/>
          <a:p>
            <a:r>
              <a:rPr lang="en-US" dirty="0" smtClean="0"/>
              <a:t>Directory service time</a:t>
            </a:r>
            <a:endParaRPr lang="en-US" dirty="0"/>
          </a:p>
        </p:txBody>
      </p:sp>
      <p:sp>
        <p:nvSpPr>
          <p:cNvPr id="10" name="Oval 9"/>
          <p:cNvSpPr/>
          <p:nvPr/>
        </p:nvSpPr>
        <p:spPr>
          <a:xfrm>
            <a:off x="1752600" y="3524811"/>
            <a:ext cx="914400" cy="91440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305300" y="2438054"/>
            <a:ext cx="838200" cy="838934"/>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691325" y="5956000"/>
            <a:ext cx="785673" cy="780489"/>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a:stCxn id="10" idx="7"/>
            <a:endCxn id="11" idx="2"/>
          </p:cNvCxnSpPr>
          <p:nvPr/>
        </p:nvCxnSpPr>
        <p:spPr>
          <a:xfrm flipV="1">
            <a:off x="2533089" y="2857521"/>
            <a:ext cx="1772211" cy="801201"/>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0" idx="5"/>
            <a:endCxn id="12" idx="2"/>
          </p:cNvCxnSpPr>
          <p:nvPr/>
        </p:nvCxnSpPr>
        <p:spPr>
          <a:xfrm>
            <a:off x="2533089" y="4305300"/>
            <a:ext cx="3158236" cy="2040945"/>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0" idx="6"/>
            <a:endCxn id="11" idx="4"/>
          </p:cNvCxnSpPr>
          <p:nvPr/>
        </p:nvCxnSpPr>
        <p:spPr>
          <a:xfrm flipV="1">
            <a:off x="2667000" y="3276988"/>
            <a:ext cx="2057400" cy="705023"/>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6"/>
            <a:endCxn id="12" idx="0"/>
          </p:cNvCxnSpPr>
          <p:nvPr/>
        </p:nvCxnSpPr>
        <p:spPr>
          <a:xfrm>
            <a:off x="2667000" y="3982011"/>
            <a:ext cx="3417162" cy="1973989"/>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sp>
        <p:nvSpPr>
          <p:cNvPr id="17" name="Plus 16"/>
          <p:cNvSpPr/>
          <p:nvPr/>
        </p:nvSpPr>
        <p:spPr>
          <a:xfrm>
            <a:off x="4375581" y="3982011"/>
            <a:ext cx="533400" cy="51378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236"/>
          <p:cNvSpPr txBox="1">
            <a:spLocks noGrp="1"/>
          </p:cNvSpPr>
          <p:nvPr>
            <p:ph type="title"/>
          </p:nvPr>
        </p:nvSpPr>
        <p:spPr>
          <a:xfrm>
            <a:off x="457200" y="53340"/>
            <a:ext cx="8077200"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2000" dirty="0" err="1"/>
              <a:t>Results:DummyNet</a:t>
            </a:r>
            <a:r>
              <a:rPr lang="en-US" sz="2000" dirty="0"/>
              <a:t> with </a:t>
            </a:r>
            <a:r>
              <a:rPr lang="en-US" sz="2000" dirty="0" smtClean="0"/>
              <a:t>East coast – West coast setup</a:t>
            </a:r>
            <a:endParaRPr lang="en-US" sz="2000" dirty="0"/>
          </a:p>
        </p:txBody>
      </p:sp>
      <p:sp>
        <p:nvSpPr>
          <p:cNvPr id="2" name="Slide Number Placeholder 1"/>
          <p:cNvSpPr>
            <a:spLocks noGrp="1"/>
          </p:cNvSpPr>
          <p:nvPr>
            <p:ph type="sldNum" sz="quarter" idx="12"/>
          </p:nvPr>
        </p:nvSpPr>
        <p:spPr/>
        <p:txBody>
          <a:bodyPr/>
          <a:lstStyle/>
          <a:p>
            <a:fld id="{8AB1C761-9FE2-4952-8BCD-2D639D168F1E}" type="slidenum">
              <a:rPr lang="en-US" smtClean="0"/>
              <a:t>27</a:t>
            </a:fld>
            <a:endParaRPr lang="en-US"/>
          </a:p>
        </p:txBody>
      </p:sp>
    </p:spTree>
    <p:extLst>
      <p:ext uri="{BB962C8B-B14F-4D97-AF65-F5344CB8AC3E}">
        <p14:creationId xmlns:p14="http://schemas.microsoft.com/office/powerpoint/2010/main" val="470741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down)">
                                      <p:cBhvr>
                                        <p:cTn id="24" dur="500"/>
                                        <p:tgtEl>
                                          <p:spTgt spid="13"/>
                                        </p:tgtEl>
                                      </p:cBhvr>
                                    </p:animEffect>
                                  </p:childTnLst>
                                </p:cTn>
                              </p:par>
                              <p:par>
                                <p:cTn id="25" presetID="22" presetClass="entr" presetSubtype="4"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00"/>
                                        <p:tgtEl>
                                          <p:spTgt spid="15"/>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down)">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down)">
                                      <p:cBhvr>
                                        <p:cTn id="45" dur="500"/>
                                        <p:tgtEl>
                                          <p:spTgt spid="16"/>
                                        </p:tgtEl>
                                      </p:cBhvr>
                                    </p:animEffect>
                                  </p:childTnLst>
                                </p:cTn>
                              </p:par>
                              <p:par>
                                <p:cTn id="46" presetID="22" presetClass="entr" presetSubtype="4" fill="hold"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down)">
                                      <p:cBhvr>
                                        <p:cTn id="48" dur="500"/>
                                        <p:tgtEl>
                                          <p:spTgt spid="14"/>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down)">
                                      <p:cBhvr>
                                        <p:cTn id="5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animBg="1"/>
      <p:bldP spid="11" grpId="0" animBg="1"/>
      <p:bldP spid="12" grpId="0" animBg="1"/>
      <p:bldP spid="1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4" name="Picture 3" descr="C:\Users\Sripras\JPaxos-1\results\sri\2014-03-15_12-00-00\PaxosRoundBoxPlots_client_nodelay.png"/>
          <p:cNvPicPr/>
          <p:nvPr/>
        </p:nvPicPr>
        <p:blipFill>
          <a:blip r:embed="rId3">
            <a:extLst>
              <a:ext uri="{28A0092B-C50C-407E-A947-70E740481C1C}">
                <a14:useLocalDpi xmlns:a14="http://schemas.microsoft.com/office/drawing/2010/main" val="0"/>
              </a:ext>
            </a:extLst>
          </a:blip>
          <a:srcRect/>
          <a:stretch>
            <a:fillRect/>
          </a:stretch>
        </p:blipFill>
        <p:spPr bwMode="auto">
          <a:xfrm>
            <a:off x="152400" y="1447798"/>
            <a:ext cx="6576131" cy="4642259"/>
          </a:xfrm>
          <a:prstGeom prst="rect">
            <a:avLst/>
          </a:prstGeom>
          <a:noFill/>
          <a:ln>
            <a:noFill/>
          </a:ln>
        </p:spPr>
      </p:pic>
      <p:pic>
        <p:nvPicPr>
          <p:cNvPr id="6" name="Picture 5" descr="C:\Users\Sripras\JPaxos-1\results\sri\2014-03-15_12-00-00\PaxosServiceTimeBoxPlots_leader_nodelay.png"/>
          <p:cNvPicPr/>
          <p:nvPr/>
        </p:nvPicPr>
        <p:blipFill>
          <a:blip r:embed="rId4">
            <a:extLst>
              <a:ext uri="{28A0092B-C50C-407E-A947-70E740481C1C}">
                <a14:useLocalDpi xmlns:a14="http://schemas.microsoft.com/office/drawing/2010/main" val="0"/>
              </a:ext>
            </a:extLst>
          </a:blip>
          <a:srcRect/>
          <a:stretch>
            <a:fillRect/>
          </a:stretch>
        </p:blipFill>
        <p:spPr bwMode="auto">
          <a:xfrm>
            <a:off x="2133600" y="952500"/>
            <a:ext cx="4795424" cy="3581400"/>
          </a:xfrm>
          <a:prstGeom prst="rect">
            <a:avLst/>
          </a:prstGeom>
          <a:noFill/>
          <a:ln>
            <a:noFill/>
          </a:ln>
        </p:spPr>
      </p:pic>
      <p:pic>
        <p:nvPicPr>
          <p:cNvPr id="5" name="Picture 4" descr="C:\Users\Sripras\JPaxos-1\results\sri\2014-03-15_12-00-00\PaxosRoundBoxPlots_leader_nodelay.png"/>
          <p:cNvPicPr/>
          <p:nvPr/>
        </p:nvPicPr>
        <p:blipFill>
          <a:blip r:embed="rId5">
            <a:extLst>
              <a:ext uri="{28A0092B-C50C-407E-A947-70E740481C1C}">
                <a14:useLocalDpi xmlns:a14="http://schemas.microsoft.com/office/drawing/2010/main" val="0"/>
              </a:ext>
            </a:extLst>
          </a:blip>
          <a:srcRect/>
          <a:stretch>
            <a:fillRect/>
          </a:stretch>
        </p:blipFill>
        <p:spPr bwMode="auto">
          <a:xfrm>
            <a:off x="3962400" y="2743200"/>
            <a:ext cx="4800600" cy="3733800"/>
          </a:xfrm>
          <a:prstGeom prst="rect">
            <a:avLst/>
          </a:prstGeom>
          <a:noFill/>
          <a:ln>
            <a:noFill/>
          </a:ln>
        </p:spPr>
      </p:pic>
      <p:sp>
        <p:nvSpPr>
          <p:cNvPr id="7" name="Oval 6"/>
          <p:cNvSpPr/>
          <p:nvPr/>
        </p:nvSpPr>
        <p:spPr>
          <a:xfrm>
            <a:off x="914400" y="4152900"/>
            <a:ext cx="914400" cy="91440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526065" y="3124200"/>
            <a:ext cx="914400" cy="91440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343400" y="5482701"/>
            <a:ext cx="914400" cy="91440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stCxn id="7" idx="7"/>
          </p:cNvCxnSpPr>
          <p:nvPr/>
        </p:nvCxnSpPr>
        <p:spPr>
          <a:xfrm flipV="1">
            <a:off x="1694889" y="3581400"/>
            <a:ext cx="831176" cy="705411"/>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7" idx="5"/>
            <a:endCxn id="9" idx="3"/>
          </p:cNvCxnSpPr>
          <p:nvPr/>
        </p:nvCxnSpPr>
        <p:spPr>
          <a:xfrm>
            <a:off x="1694889" y="4933389"/>
            <a:ext cx="2782422" cy="1329801"/>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6"/>
          </p:cNvCxnSpPr>
          <p:nvPr/>
        </p:nvCxnSpPr>
        <p:spPr>
          <a:xfrm flipV="1">
            <a:off x="1828800" y="4038601"/>
            <a:ext cx="992820" cy="571499"/>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6"/>
            <a:endCxn id="9" idx="1"/>
          </p:cNvCxnSpPr>
          <p:nvPr/>
        </p:nvCxnSpPr>
        <p:spPr>
          <a:xfrm>
            <a:off x="1828800" y="4610100"/>
            <a:ext cx="2648511" cy="1006512"/>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sp>
        <p:nvSpPr>
          <p:cNvPr id="22" name="Plus 21"/>
          <p:cNvSpPr/>
          <p:nvPr/>
        </p:nvSpPr>
        <p:spPr>
          <a:xfrm>
            <a:off x="3326536" y="4152900"/>
            <a:ext cx="533400" cy="51378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29830" y="1447798"/>
            <a:ext cx="2848255" cy="369332"/>
          </a:xfrm>
          <a:prstGeom prst="rect">
            <a:avLst/>
          </a:prstGeom>
          <a:noFill/>
        </p:spPr>
        <p:txBody>
          <a:bodyPr wrap="square" rtlCol="0">
            <a:spAutoFit/>
          </a:bodyPr>
          <a:lstStyle/>
          <a:p>
            <a:r>
              <a:rPr lang="en-US" dirty="0" smtClean="0"/>
              <a:t>Client end to end</a:t>
            </a:r>
            <a:endParaRPr lang="en-US" dirty="0"/>
          </a:p>
        </p:txBody>
      </p:sp>
      <p:sp>
        <p:nvSpPr>
          <p:cNvPr id="24" name="TextBox 23"/>
          <p:cNvSpPr txBox="1"/>
          <p:nvPr/>
        </p:nvSpPr>
        <p:spPr>
          <a:xfrm>
            <a:off x="2202768" y="909221"/>
            <a:ext cx="2848255" cy="369332"/>
          </a:xfrm>
          <a:prstGeom prst="rect">
            <a:avLst/>
          </a:prstGeom>
          <a:noFill/>
        </p:spPr>
        <p:txBody>
          <a:bodyPr wrap="square" rtlCol="0">
            <a:spAutoFit/>
          </a:bodyPr>
          <a:lstStyle/>
          <a:p>
            <a:r>
              <a:rPr lang="en-US" dirty="0" smtClean="0"/>
              <a:t>Directory service time</a:t>
            </a:r>
            <a:endParaRPr lang="en-US" dirty="0"/>
          </a:p>
        </p:txBody>
      </p:sp>
      <p:sp>
        <p:nvSpPr>
          <p:cNvPr id="25" name="TextBox 24"/>
          <p:cNvSpPr txBox="1"/>
          <p:nvPr/>
        </p:nvSpPr>
        <p:spPr>
          <a:xfrm>
            <a:off x="3978305" y="2743200"/>
            <a:ext cx="2848255" cy="369332"/>
          </a:xfrm>
          <a:prstGeom prst="rect">
            <a:avLst/>
          </a:prstGeom>
          <a:noFill/>
        </p:spPr>
        <p:txBody>
          <a:bodyPr wrap="square" rtlCol="0">
            <a:spAutoFit/>
          </a:bodyPr>
          <a:lstStyle/>
          <a:p>
            <a:r>
              <a:rPr lang="en-US" dirty="0" smtClean="0"/>
              <a:t>Server end to end</a:t>
            </a:r>
            <a:endParaRPr lang="en-US" dirty="0"/>
          </a:p>
        </p:txBody>
      </p:sp>
      <p:sp>
        <p:nvSpPr>
          <p:cNvPr id="19" name="Title 236"/>
          <p:cNvSpPr txBox="1">
            <a:spLocks noGrp="1"/>
          </p:cNvSpPr>
          <p:nvPr>
            <p:ph type="title"/>
          </p:nvPr>
        </p:nvSpPr>
        <p:spPr>
          <a:xfrm>
            <a:off x="533400" y="152400"/>
            <a:ext cx="82296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2400" dirty="0"/>
              <a:t>Results: No </a:t>
            </a:r>
            <a:r>
              <a:rPr lang="en-US" sz="2400" dirty="0" err="1" smtClean="0"/>
              <a:t>DummyNet</a:t>
            </a:r>
            <a:endParaRPr lang="en-US" sz="2400" dirty="0"/>
          </a:p>
        </p:txBody>
      </p:sp>
      <p:sp>
        <p:nvSpPr>
          <p:cNvPr id="2" name="Slide Number Placeholder 1"/>
          <p:cNvSpPr>
            <a:spLocks noGrp="1"/>
          </p:cNvSpPr>
          <p:nvPr>
            <p:ph type="sldNum" sz="quarter" idx="12"/>
          </p:nvPr>
        </p:nvSpPr>
        <p:spPr/>
        <p:txBody>
          <a:bodyPr/>
          <a:lstStyle/>
          <a:p>
            <a:fld id="{8AB1C761-9FE2-4952-8BCD-2D639D168F1E}" type="slidenum">
              <a:rPr lang="en-US" smtClean="0"/>
              <a:t>28</a:t>
            </a:fld>
            <a:endParaRPr lang="en-US"/>
          </a:p>
        </p:txBody>
      </p:sp>
    </p:spTree>
    <p:extLst>
      <p:ext uri="{BB962C8B-B14F-4D97-AF65-F5344CB8AC3E}">
        <p14:creationId xmlns:p14="http://schemas.microsoft.com/office/powerpoint/2010/main" val="3410160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500"/>
                                        <p:tgtEl>
                                          <p:spTgt spid="11"/>
                                        </p:tgtEl>
                                      </p:cBhvr>
                                    </p:animEffect>
                                  </p:childTnLst>
                                </p:cTn>
                              </p:par>
                              <p:par>
                                <p:cTn id="25" presetID="22" presetClass="entr" presetSubtype="4"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00"/>
                                        <p:tgtEl>
                                          <p:spTgt spid="15"/>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down)">
                                      <p:cBhvr>
                                        <p:cTn id="45" dur="500"/>
                                        <p:tgtEl>
                                          <p:spTgt spid="16"/>
                                        </p:tgtEl>
                                      </p:cBhvr>
                                    </p:animEffect>
                                  </p:childTnLst>
                                </p:cTn>
                              </p:par>
                              <p:par>
                                <p:cTn id="46" presetID="22" presetClass="entr" presetSubtype="4" fill="hold"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down)">
                                      <p:cBhvr>
                                        <p:cTn id="48" dur="500"/>
                                        <p:tgtEl>
                                          <p:spTgt spid="12"/>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wipe(down)">
                                      <p:cBhvr>
                                        <p:cTn id="5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22" grpId="0" animBg="1"/>
      <p:bldP spid="23" grpId="0"/>
      <p:bldP spid="24" grpId="0"/>
      <p:bldP spid="2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C:\Users\Sripras\JPaxos-1\results\sri\2014-03-22_10-00-00\PaxosRoundBoxPlots_client_0ms.png"/>
          <p:cNvPicPr/>
          <p:nvPr/>
        </p:nvPicPr>
        <p:blipFill>
          <a:blip r:embed="rId3">
            <a:extLst>
              <a:ext uri="{28A0092B-C50C-407E-A947-70E740481C1C}">
                <a14:useLocalDpi xmlns:a14="http://schemas.microsoft.com/office/drawing/2010/main" val="0"/>
              </a:ext>
            </a:extLst>
          </a:blip>
          <a:srcRect/>
          <a:stretch>
            <a:fillRect/>
          </a:stretch>
        </p:blipFill>
        <p:spPr bwMode="auto">
          <a:xfrm>
            <a:off x="281730" y="685800"/>
            <a:ext cx="6835819" cy="4741247"/>
          </a:xfrm>
          <a:prstGeom prst="rect">
            <a:avLst/>
          </a:prstGeom>
          <a:noFill/>
          <a:ln>
            <a:noFill/>
          </a:ln>
        </p:spPr>
      </p:pic>
      <p:sp>
        <p:nvSpPr>
          <p:cNvPr id="23" name="TextBox 22"/>
          <p:cNvSpPr txBox="1"/>
          <p:nvPr/>
        </p:nvSpPr>
        <p:spPr>
          <a:xfrm>
            <a:off x="555071" y="715936"/>
            <a:ext cx="2848255" cy="369332"/>
          </a:xfrm>
          <a:prstGeom prst="rect">
            <a:avLst/>
          </a:prstGeom>
          <a:noFill/>
        </p:spPr>
        <p:txBody>
          <a:bodyPr wrap="square" rtlCol="0">
            <a:spAutoFit/>
          </a:bodyPr>
          <a:lstStyle/>
          <a:p>
            <a:r>
              <a:rPr lang="en-US" dirty="0" smtClean="0"/>
              <a:t>Client end to end</a:t>
            </a:r>
            <a:endParaRPr lang="en-US" dirty="0"/>
          </a:p>
        </p:txBody>
      </p:sp>
      <p:pic>
        <p:nvPicPr>
          <p:cNvPr id="29" name="Picture 28" descr="C:\Users\Sripras\JPaxos-1\results\sri\2014-03-22_10-00-00\PaxosRoundBoxPlots_leader_0ms.png"/>
          <p:cNvPicPr/>
          <p:nvPr/>
        </p:nvPicPr>
        <p:blipFill>
          <a:blip r:embed="rId4">
            <a:extLst>
              <a:ext uri="{28A0092B-C50C-407E-A947-70E740481C1C}">
                <a14:useLocalDpi xmlns:a14="http://schemas.microsoft.com/office/drawing/2010/main" val="0"/>
              </a:ext>
            </a:extLst>
          </a:blip>
          <a:srcRect/>
          <a:stretch>
            <a:fillRect/>
          </a:stretch>
        </p:blipFill>
        <p:spPr bwMode="auto">
          <a:xfrm>
            <a:off x="281730" y="3056423"/>
            <a:ext cx="4625340" cy="3469005"/>
          </a:xfrm>
          <a:prstGeom prst="rect">
            <a:avLst/>
          </a:prstGeom>
          <a:noFill/>
          <a:ln>
            <a:noFill/>
          </a:ln>
        </p:spPr>
      </p:pic>
      <p:pic>
        <p:nvPicPr>
          <p:cNvPr id="34" name="Picture 33" descr="C:\Users\Sripras\JPaxos-1\results\sri\2014-03-22_10-00-00\PaxosServiceTimeBoxPlots_leader_0ms.png"/>
          <p:cNvPicPr/>
          <p:nvPr/>
        </p:nvPicPr>
        <p:blipFill>
          <a:blip r:embed="rId5">
            <a:extLst>
              <a:ext uri="{28A0092B-C50C-407E-A947-70E740481C1C}">
                <a14:useLocalDpi xmlns:a14="http://schemas.microsoft.com/office/drawing/2010/main" val="0"/>
              </a:ext>
            </a:extLst>
          </a:blip>
          <a:srcRect/>
          <a:stretch>
            <a:fillRect/>
          </a:stretch>
        </p:blipFill>
        <p:spPr bwMode="auto">
          <a:xfrm>
            <a:off x="4572000" y="3322607"/>
            <a:ext cx="4511040" cy="3383280"/>
          </a:xfrm>
          <a:prstGeom prst="rect">
            <a:avLst/>
          </a:prstGeom>
          <a:noFill/>
          <a:ln>
            <a:noFill/>
          </a:ln>
        </p:spPr>
      </p:pic>
      <p:sp>
        <p:nvSpPr>
          <p:cNvPr id="25" name="TextBox 24"/>
          <p:cNvSpPr txBox="1"/>
          <p:nvPr/>
        </p:nvSpPr>
        <p:spPr>
          <a:xfrm>
            <a:off x="281730" y="3037888"/>
            <a:ext cx="2848255" cy="369332"/>
          </a:xfrm>
          <a:prstGeom prst="rect">
            <a:avLst/>
          </a:prstGeom>
          <a:noFill/>
        </p:spPr>
        <p:txBody>
          <a:bodyPr wrap="square" rtlCol="0">
            <a:spAutoFit/>
          </a:bodyPr>
          <a:lstStyle/>
          <a:p>
            <a:r>
              <a:rPr lang="en-US" dirty="0" smtClean="0"/>
              <a:t>Server end to end</a:t>
            </a:r>
            <a:endParaRPr lang="en-US" dirty="0"/>
          </a:p>
        </p:txBody>
      </p:sp>
      <p:sp>
        <p:nvSpPr>
          <p:cNvPr id="24" name="TextBox 23"/>
          <p:cNvSpPr txBox="1"/>
          <p:nvPr/>
        </p:nvSpPr>
        <p:spPr>
          <a:xfrm>
            <a:off x="4724400" y="3251397"/>
            <a:ext cx="2848255" cy="369332"/>
          </a:xfrm>
          <a:prstGeom prst="rect">
            <a:avLst/>
          </a:prstGeom>
          <a:noFill/>
        </p:spPr>
        <p:txBody>
          <a:bodyPr wrap="square" rtlCol="0">
            <a:spAutoFit/>
          </a:bodyPr>
          <a:lstStyle/>
          <a:p>
            <a:r>
              <a:rPr lang="en-US" dirty="0" smtClean="0"/>
              <a:t>Directory service time</a:t>
            </a:r>
            <a:endParaRPr lang="en-US" dirty="0"/>
          </a:p>
        </p:txBody>
      </p:sp>
      <p:sp>
        <p:nvSpPr>
          <p:cNvPr id="51" name="Oval 50"/>
          <p:cNvSpPr/>
          <p:nvPr/>
        </p:nvSpPr>
        <p:spPr>
          <a:xfrm>
            <a:off x="3505200" y="1880731"/>
            <a:ext cx="914400" cy="91440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6629400" y="5653170"/>
            <a:ext cx="735736" cy="743511"/>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2406282" y="5257800"/>
            <a:ext cx="767785" cy="780489"/>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p:cNvCxnSpPr>
            <a:stCxn id="51" idx="6"/>
            <a:endCxn id="52" idx="0"/>
          </p:cNvCxnSpPr>
          <p:nvPr/>
        </p:nvCxnSpPr>
        <p:spPr>
          <a:xfrm>
            <a:off x="4419600" y="2337931"/>
            <a:ext cx="2577668" cy="3315239"/>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51" idx="4"/>
            <a:endCxn id="53" idx="6"/>
          </p:cNvCxnSpPr>
          <p:nvPr/>
        </p:nvCxnSpPr>
        <p:spPr>
          <a:xfrm flipH="1">
            <a:off x="3174067" y="2795131"/>
            <a:ext cx="788333" cy="2852914"/>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1" idx="5"/>
            <a:endCxn id="52" idx="2"/>
          </p:cNvCxnSpPr>
          <p:nvPr/>
        </p:nvCxnSpPr>
        <p:spPr>
          <a:xfrm>
            <a:off x="4285689" y="2661220"/>
            <a:ext cx="2343711" cy="3363706"/>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51" idx="3"/>
            <a:endCxn id="53" idx="1"/>
          </p:cNvCxnSpPr>
          <p:nvPr/>
        </p:nvCxnSpPr>
        <p:spPr>
          <a:xfrm flipH="1">
            <a:off x="2518722" y="2661220"/>
            <a:ext cx="1120389" cy="2710880"/>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sp>
        <p:nvSpPr>
          <p:cNvPr id="58" name="Plus 57"/>
          <p:cNvSpPr/>
          <p:nvPr/>
        </p:nvSpPr>
        <p:spPr>
          <a:xfrm>
            <a:off x="4191000" y="4311654"/>
            <a:ext cx="533400" cy="51378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236"/>
          <p:cNvSpPr txBox="1">
            <a:spLocks noGrp="1"/>
          </p:cNvSpPr>
          <p:nvPr>
            <p:ph type="title"/>
          </p:nvPr>
        </p:nvSpPr>
        <p:spPr>
          <a:xfrm>
            <a:off x="524591" y="106336"/>
            <a:ext cx="82296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2400" dirty="0"/>
              <a:t>Results: </a:t>
            </a:r>
            <a:r>
              <a:rPr lang="en-US" sz="2400" dirty="0" err="1"/>
              <a:t>DummyNet</a:t>
            </a:r>
            <a:r>
              <a:rPr lang="en-US" sz="2400" dirty="0"/>
              <a:t> with </a:t>
            </a:r>
            <a:r>
              <a:rPr lang="en-US" sz="2400" dirty="0" smtClean="0"/>
              <a:t>no delay</a:t>
            </a:r>
            <a:endParaRPr lang="en-US" sz="2400" dirty="0"/>
          </a:p>
        </p:txBody>
      </p:sp>
      <p:sp>
        <p:nvSpPr>
          <p:cNvPr id="2" name="Slide Number Placeholder 1"/>
          <p:cNvSpPr>
            <a:spLocks noGrp="1"/>
          </p:cNvSpPr>
          <p:nvPr>
            <p:ph type="sldNum" sz="quarter" idx="12"/>
          </p:nvPr>
        </p:nvSpPr>
        <p:spPr/>
        <p:txBody>
          <a:bodyPr/>
          <a:lstStyle/>
          <a:p>
            <a:fld id="{8AB1C761-9FE2-4952-8BCD-2D639D168F1E}" type="slidenum">
              <a:rPr lang="en-US" smtClean="0"/>
              <a:t>29</a:t>
            </a:fld>
            <a:endParaRPr lang="en-US"/>
          </a:p>
        </p:txBody>
      </p:sp>
    </p:spTree>
    <p:extLst>
      <p:ext uri="{BB962C8B-B14F-4D97-AF65-F5344CB8AC3E}">
        <p14:creationId xmlns:p14="http://schemas.microsoft.com/office/powerpoint/2010/main" val="312304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wipe(down)">
                                      <p:cBhvr>
                                        <p:cTn id="13" dur="500"/>
                                        <p:tgtEl>
                                          <p:spTgt spid="5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5"/>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wipe(down)">
                                      <p:cBhvr>
                                        <p:cTn id="24" dur="500"/>
                                        <p:tgtEl>
                                          <p:spTgt spid="57"/>
                                        </p:tgtEl>
                                      </p:cBhvr>
                                    </p:animEffect>
                                  </p:childTnLst>
                                </p:cTn>
                              </p:par>
                              <p:par>
                                <p:cTn id="25" presetID="22" presetClass="entr" presetSubtype="4" fill="hold" nodeType="with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wipe(down)">
                                      <p:cBhvr>
                                        <p:cTn id="27" dur="500"/>
                                        <p:tgtEl>
                                          <p:spTgt spid="55"/>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53"/>
                                        </p:tgtEl>
                                        <p:attrNameLst>
                                          <p:attrName>style.visibility</p:attrName>
                                        </p:attrNameLst>
                                      </p:cBhvr>
                                      <p:to>
                                        <p:strVal val="visible"/>
                                      </p:to>
                                    </p:set>
                                    <p:animEffect transition="in" filter="wipe(down)">
                                      <p:cBhvr>
                                        <p:cTn id="30" dur="500"/>
                                        <p:tgtEl>
                                          <p:spTgt spid="53"/>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56"/>
                                        </p:tgtEl>
                                        <p:attrNameLst>
                                          <p:attrName>style.visibility</p:attrName>
                                        </p:attrNameLst>
                                      </p:cBhvr>
                                      <p:to>
                                        <p:strVal val="visible"/>
                                      </p:to>
                                    </p:set>
                                    <p:animEffect transition="in" filter="wipe(down)">
                                      <p:cBhvr>
                                        <p:cTn id="45" dur="500"/>
                                        <p:tgtEl>
                                          <p:spTgt spid="56"/>
                                        </p:tgtEl>
                                      </p:cBhvr>
                                    </p:animEffect>
                                  </p:childTnLst>
                                </p:cTn>
                              </p:par>
                              <p:par>
                                <p:cTn id="46" presetID="22" presetClass="entr" presetSubtype="4" fill="hold" nodeType="withEffect">
                                  <p:stCondLst>
                                    <p:cond delay="0"/>
                                  </p:stCondLst>
                                  <p:childTnLst>
                                    <p:set>
                                      <p:cBhvr>
                                        <p:cTn id="47" dur="1" fill="hold">
                                          <p:stCondLst>
                                            <p:cond delay="0"/>
                                          </p:stCondLst>
                                        </p:cTn>
                                        <p:tgtEl>
                                          <p:spTgt spid="54"/>
                                        </p:tgtEl>
                                        <p:attrNameLst>
                                          <p:attrName>style.visibility</p:attrName>
                                        </p:attrNameLst>
                                      </p:cBhvr>
                                      <p:to>
                                        <p:strVal val="visible"/>
                                      </p:to>
                                    </p:set>
                                    <p:animEffect transition="in" filter="wipe(down)">
                                      <p:cBhvr>
                                        <p:cTn id="48" dur="500"/>
                                        <p:tgtEl>
                                          <p:spTgt spid="54"/>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wipe(down)">
                                      <p:cBhvr>
                                        <p:cTn id="51"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p:bldP spid="24" grpId="0"/>
      <p:bldP spid="51" grpId="0" animBg="1"/>
      <p:bldP spid="52" grpId="0" animBg="1"/>
      <p:bldP spid="53" grpId="0" animBg="1"/>
      <p:bldP spid="5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7" name="Elbow Connector 226"/>
          <p:cNvCxnSpPr>
            <a:stCxn id="218" idx="3"/>
            <a:endCxn id="324" idx="1"/>
          </p:cNvCxnSpPr>
          <p:nvPr/>
        </p:nvCxnSpPr>
        <p:spPr>
          <a:xfrm>
            <a:off x="6316760" y="2974624"/>
            <a:ext cx="207601" cy="2570793"/>
          </a:xfrm>
          <a:prstGeom prst="bentConnector3">
            <a:avLst/>
          </a:prstGeom>
          <a:ln w="127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79" name="Elbow Connector 278"/>
          <p:cNvCxnSpPr>
            <a:stCxn id="219" idx="3"/>
            <a:endCxn id="324" idx="1"/>
          </p:cNvCxnSpPr>
          <p:nvPr/>
        </p:nvCxnSpPr>
        <p:spPr>
          <a:xfrm>
            <a:off x="5889423" y="4505392"/>
            <a:ext cx="634938" cy="1040025"/>
          </a:xfrm>
          <a:prstGeom prst="bentConnector3">
            <a:avLst>
              <a:gd name="adj1" fmla="val 50000"/>
            </a:avLst>
          </a:prstGeom>
          <a:ln w="12700">
            <a:solidFill>
              <a:schemeClr val="accent6">
                <a:lumMod val="60000"/>
                <a:lumOff val="40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59" name="Rectangle 258"/>
          <p:cNvSpPr/>
          <p:nvPr/>
        </p:nvSpPr>
        <p:spPr>
          <a:xfrm>
            <a:off x="6524362" y="4753430"/>
            <a:ext cx="2526213" cy="14338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Family of</a:t>
            </a:r>
            <a:br>
              <a:rPr lang="en-US" dirty="0" smtClean="0"/>
            </a:br>
            <a:r>
              <a:rPr lang="en-US" dirty="0" smtClean="0"/>
              <a:t>                   Hash                               </a:t>
            </a:r>
          </a:p>
          <a:p>
            <a:pPr algn="ctr"/>
            <a:r>
              <a:rPr lang="en-US" dirty="0" smtClean="0"/>
              <a:t>                   Functions</a:t>
            </a:r>
            <a:endParaRPr lang="en-US" dirty="0"/>
          </a:p>
        </p:txBody>
      </p:sp>
      <p:sp>
        <p:nvSpPr>
          <p:cNvPr id="4" name="Freeform 3"/>
          <p:cNvSpPr>
            <a:spLocks/>
          </p:cNvSpPr>
          <p:nvPr/>
        </p:nvSpPr>
        <p:spPr bwMode="auto">
          <a:xfrm>
            <a:off x="4618341" y="3565767"/>
            <a:ext cx="876663" cy="485892"/>
          </a:xfrm>
          <a:custGeom>
            <a:avLst/>
            <a:gdLst/>
            <a:ahLst/>
            <a:cxnLst>
              <a:cxn ang="0">
                <a:pos x="630" y="82"/>
              </a:cxn>
              <a:cxn ang="0">
                <a:pos x="616" y="40"/>
              </a:cxn>
              <a:cxn ang="0">
                <a:pos x="592" y="24"/>
              </a:cxn>
              <a:cxn ang="0">
                <a:pos x="502" y="36"/>
              </a:cxn>
              <a:cxn ang="0">
                <a:pos x="396" y="0"/>
              </a:cxn>
              <a:cxn ang="0">
                <a:pos x="400" y="12"/>
              </a:cxn>
              <a:cxn ang="0">
                <a:pos x="360" y="52"/>
              </a:cxn>
              <a:cxn ang="0">
                <a:pos x="310" y="162"/>
              </a:cxn>
              <a:cxn ang="0">
                <a:pos x="280" y="148"/>
              </a:cxn>
              <a:cxn ang="0">
                <a:pos x="200" y="204"/>
              </a:cxn>
              <a:cxn ang="0">
                <a:pos x="176" y="188"/>
              </a:cxn>
              <a:cxn ang="0">
                <a:pos x="122" y="232"/>
              </a:cxn>
              <a:cxn ang="0">
                <a:pos x="122" y="228"/>
              </a:cxn>
              <a:cxn ang="0">
                <a:pos x="176" y="184"/>
              </a:cxn>
              <a:cxn ang="0">
                <a:pos x="122" y="224"/>
              </a:cxn>
              <a:cxn ang="0">
                <a:pos x="118" y="256"/>
              </a:cxn>
              <a:cxn ang="0">
                <a:pos x="76" y="312"/>
              </a:cxn>
              <a:cxn ang="0">
                <a:pos x="26" y="286"/>
              </a:cxn>
              <a:cxn ang="0">
                <a:pos x="4" y="330"/>
              </a:cxn>
              <a:cxn ang="0">
                <a:pos x="0" y="322"/>
              </a:cxn>
              <a:cxn ang="0">
                <a:pos x="6" y="378"/>
              </a:cxn>
              <a:cxn ang="0">
                <a:pos x="26" y="376"/>
              </a:cxn>
              <a:cxn ang="0">
                <a:pos x="306" y="330"/>
              </a:cxn>
              <a:cxn ang="0">
                <a:pos x="568" y="276"/>
              </a:cxn>
              <a:cxn ang="0">
                <a:pos x="632" y="202"/>
              </a:cxn>
              <a:cxn ang="0">
                <a:pos x="682" y="104"/>
              </a:cxn>
              <a:cxn ang="0">
                <a:pos x="630" y="82"/>
              </a:cxn>
            </a:cxnLst>
            <a:rect l="0" t="0" r="r" b="b"/>
            <a:pathLst>
              <a:path w="682" h="378">
                <a:moveTo>
                  <a:pt x="630" y="82"/>
                </a:moveTo>
                <a:lnTo>
                  <a:pt x="616" y="40"/>
                </a:lnTo>
                <a:lnTo>
                  <a:pt x="592" y="24"/>
                </a:lnTo>
                <a:lnTo>
                  <a:pt x="502" y="36"/>
                </a:lnTo>
                <a:lnTo>
                  <a:pt x="396" y="0"/>
                </a:lnTo>
                <a:lnTo>
                  <a:pt x="400" y="12"/>
                </a:lnTo>
                <a:lnTo>
                  <a:pt x="360" y="52"/>
                </a:lnTo>
                <a:lnTo>
                  <a:pt x="310" y="162"/>
                </a:lnTo>
                <a:lnTo>
                  <a:pt x="280" y="148"/>
                </a:lnTo>
                <a:lnTo>
                  <a:pt x="200" y="204"/>
                </a:lnTo>
                <a:lnTo>
                  <a:pt x="176" y="188"/>
                </a:lnTo>
                <a:lnTo>
                  <a:pt x="122" y="232"/>
                </a:lnTo>
                <a:lnTo>
                  <a:pt x="122" y="228"/>
                </a:lnTo>
                <a:lnTo>
                  <a:pt x="176" y="184"/>
                </a:lnTo>
                <a:lnTo>
                  <a:pt x="122" y="224"/>
                </a:lnTo>
                <a:lnTo>
                  <a:pt x="118" y="256"/>
                </a:lnTo>
                <a:lnTo>
                  <a:pt x="76" y="312"/>
                </a:lnTo>
                <a:lnTo>
                  <a:pt x="26" y="286"/>
                </a:lnTo>
                <a:lnTo>
                  <a:pt x="4" y="330"/>
                </a:lnTo>
                <a:lnTo>
                  <a:pt x="0" y="322"/>
                </a:lnTo>
                <a:lnTo>
                  <a:pt x="6" y="378"/>
                </a:lnTo>
                <a:lnTo>
                  <a:pt x="26" y="376"/>
                </a:lnTo>
                <a:lnTo>
                  <a:pt x="306" y="330"/>
                </a:lnTo>
                <a:lnTo>
                  <a:pt x="568" y="276"/>
                </a:lnTo>
                <a:lnTo>
                  <a:pt x="632" y="202"/>
                </a:lnTo>
                <a:lnTo>
                  <a:pt x="682" y="104"/>
                </a:lnTo>
                <a:lnTo>
                  <a:pt x="630" y="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dirty="0">
              <a:solidFill>
                <a:schemeClr val="bg1"/>
              </a:solidFill>
              <a:ea typeface="ＭＳ Ｐゴシック" pitchFamily="-97" charset="-128"/>
              <a:cs typeface="+mn-cs"/>
            </a:endParaRPr>
          </a:p>
        </p:txBody>
      </p:sp>
      <p:sp>
        <p:nvSpPr>
          <p:cNvPr id="5" name="Freeform 4"/>
          <p:cNvSpPr>
            <a:spLocks/>
          </p:cNvSpPr>
          <p:nvPr/>
        </p:nvSpPr>
        <p:spPr bwMode="auto">
          <a:xfrm>
            <a:off x="3879597" y="3517828"/>
            <a:ext cx="755833" cy="655569"/>
          </a:xfrm>
          <a:custGeom>
            <a:avLst/>
            <a:gdLst/>
            <a:ahLst/>
            <a:cxnLst>
              <a:cxn ang="0">
                <a:pos x="556" y="278"/>
              </a:cxn>
              <a:cxn ang="0">
                <a:pos x="476" y="220"/>
              </a:cxn>
              <a:cxn ang="0">
                <a:pos x="476" y="140"/>
              </a:cxn>
              <a:cxn ang="0">
                <a:pos x="444" y="140"/>
              </a:cxn>
              <a:cxn ang="0">
                <a:pos x="346" y="14"/>
              </a:cxn>
              <a:cxn ang="0">
                <a:pos x="346" y="0"/>
              </a:cxn>
              <a:cxn ang="0">
                <a:pos x="0" y="8"/>
              </a:cxn>
              <a:cxn ang="0">
                <a:pos x="22" y="70"/>
              </a:cxn>
              <a:cxn ang="0">
                <a:pos x="68" y="70"/>
              </a:cxn>
              <a:cxn ang="0">
                <a:pos x="50" y="136"/>
              </a:cxn>
              <a:cxn ang="0">
                <a:pos x="104" y="160"/>
              </a:cxn>
              <a:cxn ang="0">
                <a:pos x="132" y="470"/>
              </a:cxn>
              <a:cxn ang="0">
                <a:pos x="522" y="462"/>
              </a:cxn>
              <a:cxn ang="0">
                <a:pos x="506" y="510"/>
              </a:cxn>
              <a:cxn ang="0">
                <a:pos x="586" y="504"/>
              </a:cxn>
              <a:cxn ang="0">
                <a:pos x="586" y="410"/>
              </a:cxn>
              <a:cxn ang="0">
                <a:pos x="588" y="408"/>
              </a:cxn>
              <a:cxn ang="0">
                <a:pos x="582" y="352"/>
              </a:cxn>
              <a:cxn ang="0">
                <a:pos x="556" y="278"/>
              </a:cxn>
            </a:cxnLst>
            <a:rect l="0" t="0" r="r" b="b"/>
            <a:pathLst>
              <a:path w="588" h="510">
                <a:moveTo>
                  <a:pt x="556" y="278"/>
                </a:moveTo>
                <a:lnTo>
                  <a:pt x="476" y="220"/>
                </a:lnTo>
                <a:lnTo>
                  <a:pt x="476" y="140"/>
                </a:lnTo>
                <a:lnTo>
                  <a:pt x="444" y="140"/>
                </a:lnTo>
                <a:lnTo>
                  <a:pt x="346" y="14"/>
                </a:lnTo>
                <a:lnTo>
                  <a:pt x="346" y="0"/>
                </a:lnTo>
                <a:lnTo>
                  <a:pt x="0" y="8"/>
                </a:lnTo>
                <a:lnTo>
                  <a:pt x="22" y="70"/>
                </a:lnTo>
                <a:lnTo>
                  <a:pt x="68" y="70"/>
                </a:lnTo>
                <a:lnTo>
                  <a:pt x="50" y="136"/>
                </a:lnTo>
                <a:lnTo>
                  <a:pt x="104" y="160"/>
                </a:lnTo>
                <a:lnTo>
                  <a:pt x="132" y="470"/>
                </a:lnTo>
                <a:lnTo>
                  <a:pt x="522" y="462"/>
                </a:lnTo>
                <a:lnTo>
                  <a:pt x="506" y="510"/>
                </a:lnTo>
                <a:lnTo>
                  <a:pt x="586" y="504"/>
                </a:lnTo>
                <a:lnTo>
                  <a:pt x="586" y="410"/>
                </a:lnTo>
                <a:lnTo>
                  <a:pt x="588" y="408"/>
                </a:lnTo>
                <a:lnTo>
                  <a:pt x="582" y="352"/>
                </a:lnTo>
                <a:lnTo>
                  <a:pt x="556" y="27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 name="Freeform 5"/>
          <p:cNvSpPr>
            <a:spLocks/>
          </p:cNvSpPr>
          <p:nvPr/>
        </p:nvSpPr>
        <p:spPr bwMode="auto">
          <a:xfrm>
            <a:off x="4068330" y="2426892"/>
            <a:ext cx="646996" cy="751772"/>
          </a:xfrm>
          <a:custGeom>
            <a:avLst/>
            <a:gdLst/>
            <a:ahLst/>
            <a:cxnLst>
              <a:cxn ang="0">
                <a:pos x="404" y="538"/>
              </a:cxn>
              <a:cxn ang="0">
                <a:pos x="490" y="542"/>
              </a:cxn>
              <a:cxn ang="0">
                <a:pos x="464" y="400"/>
              </a:cxn>
              <a:cxn ang="0">
                <a:pos x="494" y="172"/>
              </a:cxn>
              <a:cxn ang="0">
                <a:pos x="446" y="160"/>
              </a:cxn>
              <a:cxn ang="0">
                <a:pos x="414" y="160"/>
              </a:cxn>
              <a:cxn ang="0">
                <a:pos x="404" y="122"/>
              </a:cxn>
              <a:cxn ang="0">
                <a:pos x="196" y="96"/>
              </a:cxn>
              <a:cxn ang="0">
                <a:pos x="174" y="38"/>
              </a:cxn>
              <a:cxn ang="0">
                <a:pos x="146" y="38"/>
              </a:cxn>
              <a:cxn ang="0">
                <a:pos x="146" y="0"/>
              </a:cxn>
              <a:cxn ang="0">
                <a:pos x="78" y="24"/>
              </a:cxn>
              <a:cxn ang="0">
                <a:pos x="36" y="116"/>
              </a:cxn>
              <a:cxn ang="0">
                <a:pos x="0" y="158"/>
              </a:cxn>
              <a:cxn ang="0">
                <a:pos x="28" y="292"/>
              </a:cxn>
              <a:cxn ang="0">
                <a:pos x="166" y="374"/>
              </a:cxn>
              <a:cxn ang="0">
                <a:pos x="194" y="508"/>
              </a:cxn>
              <a:cxn ang="0">
                <a:pos x="264" y="574"/>
              </a:cxn>
              <a:cxn ang="0">
                <a:pos x="352" y="568"/>
              </a:cxn>
              <a:cxn ang="0">
                <a:pos x="404" y="538"/>
              </a:cxn>
            </a:cxnLst>
            <a:rect l="0" t="0" r="r" b="b"/>
            <a:pathLst>
              <a:path w="494" h="574">
                <a:moveTo>
                  <a:pt x="404" y="538"/>
                </a:moveTo>
                <a:lnTo>
                  <a:pt x="490" y="542"/>
                </a:lnTo>
                <a:lnTo>
                  <a:pt x="464" y="400"/>
                </a:lnTo>
                <a:lnTo>
                  <a:pt x="494" y="172"/>
                </a:lnTo>
                <a:lnTo>
                  <a:pt x="446" y="160"/>
                </a:lnTo>
                <a:lnTo>
                  <a:pt x="414" y="160"/>
                </a:lnTo>
                <a:lnTo>
                  <a:pt x="404" y="122"/>
                </a:lnTo>
                <a:lnTo>
                  <a:pt x="196" y="96"/>
                </a:lnTo>
                <a:lnTo>
                  <a:pt x="174" y="38"/>
                </a:lnTo>
                <a:lnTo>
                  <a:pt x="146" y="38"/>
                </a:lnTo>
                <a:lnTo>
                  <a:pt x="146" y="0"/>
                </a:lnTo>
                <a:lnTo>
                  <a:pt x="78" y="24"/>
                </a:lnTo>
                <a:lnTo>
                  <a:pt x="36" y="116"/>
                </a:lnTo>
                <a:lnTo>
                  <a:pt x="0" y="158"/>
                </a:lnTo>
                <a:lnTo>
                  <a:pt x="28" y="292"/>
                </a:lnTo>
                <a:lnTo>
                  <a:pt x="166" y="374"/>
                </a:lnTo>
                <a:lnTo>
                  <a:pt x="194" y="508"/>
                </a:lnTo>
                <a:lnTo>
                  <a:pt x="264" y="574"/>
                </a:lnTo>
                <a:lnTo>
                  <a:pt x="352" y="568"/>
                </a:lnTo>
                <a:lnTo>
                  <a:pt x="404" y="53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 name="Freeform 6"/>
          <p:cNvSpPr>
            <a:spLocks/>
          </p:cNvSpPr>
          <p:nvPr/>
        </p:nvSpPr>
        <p:spPr bwMode="auto">
          <a:xfrm>
            <a:off x="4322413" y="3131514"/>
            <a:ext cx="492450" cy="861788"/>
          </a:xfrm>
          <a:custGeom>
            <a:avLst/>
            <a:gdLst/>
            <a:ahLst/>
            <a:cxnLst>
              <a:cxn ang="0">
                <a:pos x="336" y="64"/>
              </a:cxn>
              <a:cxn ang="0">
                <a:pos x="300" y="26"/>
              </a:cxn>
              <a:cxn ang="0">
                <a:pos x="296" y="4"/>
              </a:cxn>
              <a:cxn ang="0">
                <a:pos x="210" y="0"/>
              </a:cxn>
              <a:cxn ang="0">
                <a:pos x="158" y="30"/>
              </a:cxn>
              <a:cxn ang="0">
                <a:pos x="70" y="36"/>
              </a:cxn>
              <a:cxn ang="0">
                <a:pos x="78" y="96"/>
              </a:cxn>
              <a:cxn ang="0">
                <a:pos x="22" y="162"/>
              </a:cxn>
              <a:cxn ang="0">
                <a:pos x="42" y="202"/>
              </a:cxn>
              <a:cxn ang="0">
                <a:pos x="0" y="272"/>
              </a:cxn>
              <a:cxn ang="0">
                <a:pos x="0" y="320"/>
              </a:cxn>
              <a:cxn ang="0">
                <a:pos x="96" y="442"/>
              </a:cxn>
              <a:cxn ang="0">
                <a:pos x="130" y="442"/>
              </a:cxn>
              <a:cxn ang="0">
                <a:pos x="130" y="526"/>
              </a:cxn>
              <a:cxn ang="0">
                <a:pos x="208" y="580"/>
              </a:cxn>
              <a:cxn ang="0">
                <a:pos x="236" y="658"/>
              </a:cxn>
              <a:cxn ang="0">
                <a:pos x="258" y="616"/>
              </a:cxn>
              <a:cxn ang="0">
                <a:pos x="308" y="644"/>
              </a:cxn>
              <a:cxn ang="0">
                <a:pos x="348" y="592"/>
              </a:cxn>
              <a:cxn ang="0">
                <a:pos x="356" y="510"/>
              </a:cxn>
              <a:cxn ang="0">
                <a:pos x="376" y="428"/>
              </a:cxn>
              <a:cxn ang="0">
                <a:pos x="336" y="64"/>
              </a:cxn>
            </a:cxnLst>
            <a:rect l="0" t="0" r="r" b="b"/>
            <a:pathLst>
              <a:path w="376" h="658">
                <a:moveTo>
                  <a:pt x="336" y="64"/>
                </a:moveTo>
                <a:lnTo>
                  <a:pt x="300" y="26"/>
                </a:lnTo>
                <a:lnTo>
                  <a:pt x="296" y="4"/>
                </a:lnTo>
                <a:lnTo>
                  <a:pt x="210" y="0"/>
                </a:lnTo>
                <a:lnTo>
                  <a:pt x="158" y="30"/>
                </a:lnTo>
                <a:lnTo>
                  <a:pt x="70" y="36"/>
                </a:lnTo>
                <a:lnTo>
                  <a:pt x="78" y="96"/>
                </a:lnTo>
                <a:lnTo>
                  <a:pt x="22" y="162"/>
                </a:lnTo>
                <a:lnTo>
                  <a:pt x="42" y="202"/>
                </a:lnTo>
                <a:lnTo>
                  <a:pt x="0" y="272"/>
                </a:lnTo>
                <a:lnTo>
                  <a:pt x="0" y="320"/>
                </a:lnTo>
                <a:lnTo>
                  <a:pt x="96" y="442"/>
                </a:lnTo>
                <a:lnTo>
                  <a:pt x="130" y="442"/>
                </a:lnTo>
                <a:lnTo>
                  <a:pt x="130" y="526"/>
                </a:lnTo>
                <a:lnTo>
                  <a:pt x="208" y="580"/>
                </a:lnTo>
                <a:lnTo>
                  <a:pt x="236" y="658"/>
                </a:lnTo>
                <a:lnTo>
                  <a:pt x="258" y="616"/>
                </a:lnTo>
                <a:lnTo>
                  <a:pt x="308" y="644"/>
                </a:lnTo>
                <a:lnTo>
                  <a:pt x="348" y="592"/>
                </a:lnTo>
                <a:lnTo>
                  <a:pt x="356" y="510"/>
                </a:lnTo>
                <a:lnTo>
                  <a:pt x="376" y="428"/>
                </a:lnTo>
                <a:lnTo>
                  <a:pt x="336" y="6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 name="Freeform 7"/>
          <p:cNvSpPr>
            <a:spLocks/>
          </p:cNvSpPr>
          <p:nvPr/>
        </p:nvSpPr>
        <p:spPr bwMode="auto">
          <a:xfrm>
            <a:off x="6124622" y="2311694"/>
            <a:ext cx="128559" cy="491097"/>
          </a:xfrm>
          <a:custGeom>
            <a:avLst/>
            <a:gdLst/>
            <a:ahLst/>
            <a:cxnLst>
              <a:cxn ang="0">
                <a:pos x="0" y="0"/>
              </a:cxn>
              <a:cxn ang="0">
                <a:pos x="86" y="312"/>
              </a:cxn>
              <a:cxn ang="0">
                <a:pos x="100" y="382"/>
              </a:cxn>
              <a:cxn ang="0">
                <a:pos x="94" y="324"/>
              </a:cxn>
              <a:cxn ang="0">
                <a:pos x="30" y="98"/>
              </a:cxn>
              <a:cxn ang="0">
                <a:pos x="0" y="0"/>
              </a:cxn>
            </a:cxnLst>
            <a:rect l="0" t="0" r="r" b="b"/>
            <a:pathLst>
              <a:path w="100" h="382">
                <a:moveTo>
                  <a:pt x="0" y="0"/>
                </a:moveTo>
                <a:lnTo>
                  <a:pt x="86" y="312"/>
                </a:lnTo>
                <a:lnTo>
                  <a:pt x="100" y="382"/>
                </a:lnTo>
                <a:lnTo>
                  <a:pt x="94" y="324"/>
                </a:lnTo>
                <a:lnTo>
                  <a:pt x="30" y="98"/>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 name="Freeform 8"/>
          <p:cNvSpPr>
            <a:spLocks/>
          </p:cNvSpPr>
          <p:nvPr/>
        </p:nvSpPr>
        <p:spPr bwMode="auto">
          <a:xfrm>
            <a:off x="5556389" y="2267984"/>
            <a:ext cx="771357" cy="701935"/>
          </a:xfrm>
          <a:custGeom>
            <a:avLst/>
            <a:gdLst/>
            <a:ahLst/>
            <a:cxnLst>
              <a:cxn ang="0">
                <a:pos x="546" y="442"/>
              </a:cxn>
              <a:cxn ang="0">
                <a:pos x="542" y="416"/>
              </a:cxn>
              <a:cxn ang="0">
                <a:pos x="528" y="346"/>
              </a:cxn>
              <a:cxn ang="0">
                <a:pos x="442" y="34"/>
              </a:cxn>
              <a:cxn ang="0">
                <a:pos x="434" y="0"/>
              </a:cxn>
              <a:cxn ang="0">
                <a:pos x="434" y="0"/>
              </a:cxn>
              <a:cxn ang="0">
                <a:pos x="434" y="0"/>
              </a:cxn>
              <a:cxn ang="0">
                <a:pos x="308" y="48"/>
              </a:cxn>
              <a:cxn ang="0">
                <a:pos x="238" y="208"/>
              </a:cxn>
              <a:cxn ang="0">
                <a:pos x="246" y="234"/>
              </a:cxn>
              <a:cxn ang="0">
                <a:pos x="216" y="290"/>
              </a:cxn>
              <a:cxn ang="0">
                <a:pos x="84" y="318"/>
              </a:cxn>
              <a:cxn ang="0">
                <a:pos x="46" y="398"/>
              </a:cxn>
              <a:cxn ang="0">
                <a:pos x="58" y="426"/>
              </a:cxn>
              <a:cxn ang="0">
                <a:pos x="0" y="494"/>
              </a:cxn>
              <a:cxn ang="0">
                <a:pos x="16" y="546"/>
              </a:cxn>
              <a:cxn ang="0">
                <a:pos x="380" y="426"/>
              </a:cxn>
              <a:cxn ang="0">
                <a:pos x="456" y="492"/>
              </a:cxn>
              <a:cxn ang="0">
                <a:pos x="478" y="498"/>
              </a:cxn>
              <a:cxn ang="0">
                <a:pos x="588" y="522"/>
              </a:cxn>
              <a:cxn ang="0">
                <a:pos x="600" y="496"/>
              </a:cxn>
              <a:cxn ang="0">
                <a:pos x="594" y="490"/>
              </a:cxn>
              <a:cxn ang="0">
                <a:pos x="546" y="442"/>
              </a:cxn>
            </a:cxnLst>
            <a:rect l="0" t="0" r="r" b="b"/>
            <a:pathLst>
              <a:path w="600" h="546">
                <a:moveTo>
                  <a:pt x="546" y="442"/>
                </a:moveTo>
                <a:lnTo>
                  <a:pt x="542" y="416"/>
                </a:lnTo>
                <a:lnTo>
                  <a:pt x="528" y="346"/>
                </a:lnTo>
                <a:lnTo>
                  <a:pt x="442" y="34"/>
                </a:lnTo>
                <a:lnTo>
                  <a:pt x="434" y="0"/>
                </a:lnTo>
                <a:lnTo>
                  <a:pt x="434" y="0"/>
                </a:lnTo>
                <a:lnTo>
                  <a:pt x="434" y="0"/>
                </a:lnTo>
                <a:lnTo>
                  <a:pt x="308" y="48"/>
                </a:lnTo>
                <a:lnTo>
                  <a:pt x="238" y="208"/>
                </a:lnTo>
                <a:lnTo>
                  <a:pt x="246" y="234"/>
                </a:lnTo>
                <a:lnTo>
                  <a:pt x="216" y="290"/>
                </a:lnTo>
                <a:lnTo>
                  <a:pt x="84" y="318"/>
                </a:lnTo>
                <a:lnTo>
                  <a:pt x="46" y="398"/>
                </a:lnTo>
                <a:lnTo>
                  <a:pt x="58" y="426"/>
                </a:lnTo>
                <a:lnTo>
                  <a:pt x="0" y="494"/>
                </a:lnTo>
                <a:lnTo>
                  <a:pt x="16" y="546"/>
                </a:lnTo>
                <a:lnTo>
                  <a:pt x="380" y="426"/>
                </a:lnTo>
                <a:lnTo>
                  <a:pt x="456" y="492"/>
                </a:lnTo>
                <a:lnTo>
                  <a:pt x="478" y="498"/>
                </a:lnTo>
                <a:lnTo>
                  <a:pt x="588" y="522"/>
                </a:lnTo>
                <a:lnTo>
                  <a:pt x="600" y="496"/>
                </a:lnTo>
                <a:lnTo>
                  <a:pt x="594" y="490"/>
                </a:lnTo>
                <a:lnTo>
                  <a:pt x="546" y="4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 name="Freeform 9"/>
          <p:cNvSpPr>
            <a:spLocks/>
          </p:cNvSpPr>
          <p:nvPr/>
        </p:nvSpPr>
        <p:spPr bwMode="auto">
          <a:xfrm>
            <a:off x="6448592" y="2445396"/>
            <a:ext cx="51424" cy="35996"/>
          </a:xfrm>
          <a:custGeom>
            <a:avLst/>
            <a:gdLst/>
            <a:ahLst/>
            <a:cxnLst>
              <a:cxn ang="0">
                <a:pos x="40" y="28"/>
              </a:cxn>
              <a:cxn ang="0">
                <a:pos x="40" y="24"/>
              </a:cxn>
              <a:cxn ang="0">
                <a:pos x="0" y="0"/>
              </a:cxn>
              <a:cxn ang="0">
                <a:pos x="40" y="28"/>
              </a:cxn>
            </a:cxnLst>
            <a:rect l="0" t="0" r="r" b="b"/>
            <a:pathLst>
              <a:path w="40" h="28">
                <a:moveTo>
                  <a:pt x="40" y="28"/>
                </a:moveTo>
                <a:lnTo>
                  <a:pt x="40" y="24"/>
                </a:lnTo>
                <a:lnTo>
                  <a:pt x="0" y="0"/>
                </a:lnTo>
                <a:lnTo>
                  <a:pt x="40" y="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 name="Freeform 10"/>
          <p:cNvSpPr>
            <a:spLocks/>
          </p:cNvSpPr>
          <p:nvPr/>
        </p:nvSpPr>
        <p:spPr bwMode="auto">
          <a:xfrm>
            <a:off x="6286607" y="1704894"/>
            <a:ext cx="480812" cy="771357"/>
          </a:xfrm>
          <a:custGeom>
            <a:avLst/>
            <a:gdLst/>
            <a:ahLst/>
            <a:cxnLst>
              <a:cxn ang="0">
                <a:pos x="284" y="228"/>
              </a:cxn>
              <a:cxn ang="0">
                <a:pos x="244" y="202"/>
              </a:cxn>
              <a:cxn ang="0">
                <a:pos x="136" y="0"/>
              </a:cxn>
              <a:cxn ang="0">
                <a:pos x="84" y="68"/>
              </a:cxn>
              <a:cxn ang="0">
                <a:pos x="46" y="54"/>
              </a:cxn>
              <a:cxn ang="0">
                <a:pos x="46" y="228"/>
              </a:cxn>
              <a:cxn ang="0">
                <a:pos x="0" y="356"/>
              </a:cxn>
              <a:cxn ang="0">
                <a:pos x="126" y="576"/>
              </a:cxn>
              <a:cxn ang="0">
                <a:pos x="166" y="600"/>
              </a:cxn>
              <a:cxn ang="0">
                <a:pos x="166" y="540"/>
              </a:cxn>
              <a:cxn ang="0">
                <a:pos x="244" y="404"/>
              </a:cxn>
              <a:cxn ang="0">
                <a:pos x="294" y="378"/>
              </a:cxn>
              <a:cxn ang="0">
                <a:pos x="294" y="336"/>
              </a:cxn>
              <a:cxn ang="0">
                <a:pos x="374" y="202"/>
              </a:cxn>
              <a:cxn ang="0">
                <a:pos x="284" y="228"/>
              </a:cxn>
            </a:cxnLst>
            <a:rect l="0" t="0" r="r" b="b"/>
            <a:pathLst>
              <a:path w="374" h="600">
                <a:moveTo>
                  <a:pt x="284" y="228"/>
                </a:moveTo>
                <a:lnTo>
                  <a:pt x="244" y="202"/>
                </a:lnTo>
                <a:lnTo>
                  <a:pt x="136" y="0"/>
                </a:lnTo>
                <a:lnTo>
                  <a:pt x="84" y="68"/>
                </a:lnTo>
                <a:lnTo>
                  <a:pt x="46" y="54"/>
                </a:lnTo>
                <a:lnTo>
                  <a:pt x="46" y="228"/>
                </a:lnTo>
                <a:lnTo>
                  <a:pt x="0" y="356"/>
                </a:lnTo>
                <a:lnTo>
                  <a:pt x="126" y="576"/>
                </a:lnTo>
                <a:lnTo>
                  <a:pt x="166" y="600"/>
                </a:lnTo>
                <a:lnTo>
                  <a:pt x="166" y="540"/>
                </a:lnTo>
                <a:lnTo>
                  <a:pt x="244" y="404"/>
                </a:lnTo>
                <a:lnTo>
                  <a:pt x="294" y="378"/>
                </a:lnTo>
                <a:lnTo>
                  <a:pt x="294" y="336"/>
                </a:lnTo>
                <a:lnTo>
                  <a:pt x="374" y="202"/>
                </a:lnTo>
                <a:lnTo>
                  <a:pt x="284" y="2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 name="Freeform 11"/>
          <p:cNvSpPr>
            <a:spLocks/>
          </p:cNvSpPr>
          <p:nvPr/>
        </p:nvSpPr>
        <p:spPr bwMode="auto">
          <a:xfrm>
            <a:off x="6116908" y="2213989"/>
            <a:ext cx="151701" cy="434531"/>
          </a:xfrm>
          <a:custGeom>
            <a:avLst/>
            <a:gdLst/>
            <a:ahLst/>
            <a:cxnLst>
              <a:cxn ang="0">
                <a:pos x="110" y="84"/>
              </a:cxn>
              <a:cxn ang="0">
                <a:pos x="110" y="84"/>
              </a:cxn>
              <a:cxn ang="0">
                <a:pos x="112" y="64"/>
              </a:cxn>
              <a:cxn ang="0">
                <a:pos x="112" y="42"/>
              </a:cxn>
              <a:cxn ang="0">
                <a:pos x="110" y="20"/>
              </a:cxn>
              <a:cxn ang="0">
                <a:pos x="106" y="0"/>
              </a:cxn>
              <a:cxn ang="0">
                <a:pos x="0" y="40"/>
              </a:cxn>
              <a:cxn ang="0">
                <a:pos x="0" y="42"/>
              </a:cxn>
              <a:cxn ang="0">
                <a:pos x="2" y="42"/>
              </a:cxn>
              <a:cxn ang="0">
                <a:pos x="40" y="174"/>
              </a:cxn>
              <a:cxn ang="0">
                <a:pos x="80" y="318"/>
              </a:cxn>
              <a:cxn ang="0">
                <a:pos x="86" y="338"/>
              </a:cxn>
              <a:cxn ang="0">
                <a:pos x="86" y="338"/>
              </a:cxn>
              <a:cxn ang="0">
                <a:pos x="118" y="330"/>
              </a:cxn>
              <a:cxn ang="0">
                <a:pos x="118" y="330"/>
              </a:cxn>
              <a:cxn ang="0">
                <a:pos x="110" y="302"/>
              </a:cxn>
              <a:cxn ang="0">
                <a:pos x="106" y="270"/>
              </a:cxn>
              <a:cxn ang="0">
                <a:pos x="104" y="234"/>
              </a:cxn>
              <a:cxn ang="0">
                <a:pos x="104" y="198"/>
              </a:cxn>
              <a:cxn ang="0">
                <a:pos x="106" y="132"/>
              </a:cxn>
              <a:cxn ang="0">
                <a:pos x="108" y="104"/>
              </a:cxn>
              <a:cxn ang="0">
                <a:pos x="110" y="84"/>
              </a:cxn>
              <a:cxn ang="0">
                <a:pos x="110" y="84"/>
              </a:cxn>
            </a:cxnLst>
            <a:rect l="0" t="0" r="r" b="b"/>
            <a:pathLst>
              <a:path w="118" h="338">
                <a:moveTo>
                  <a:pt x="110" y="84"/>
                </a:moveTo>
                <a:lnTo>
                  <a:pt x="110" y="84"/>
                </a:lnTo>
                <a:lnTo>
                  <a:pt x="112" y="64"/>
                </a:lnTo>
                <a:lnTo>
                  <a:pt x="112" y="42"/>
                </a:lnTo>
                <a:lnTo>
                  <a:pt x="110" y="20"/>
                </a:lnTo>
                <a:lnTo>
                  <a:pt x="106" y="0"/>
                </a:lnTo>
                <a:lnTo>
                  <a:pt x="0" y="40"/>
                </a:lnTo>
                <a:lnTo>
                  <a:pt x="0" y="42"/>
                </a:lnTo>
                <a:lnTo>
                  <a:pt x="2" y="42"/>
                </a:lnTo>
                <a:lnTo>
                  <a:pt x="40" y="174"/>
                </a:lnTo>
                <a:lnTo>
                  <a:pt x="80" y="318"/>
                </a:lnTo>
                <a:lnTo>
                  <a:pt x="86" y="338"/>
                </a:lnTo>
                <a:lnTo>
                  <a:pt x="86" y="338"/>
                </a:lnTo>
                <a:lnTo>
                  <a:pt x="118" y="330"/>
                </a:lnTo>
                <a:lnTo>
                  <a:pt x="118" y="330"/>
                </a:lnTo>
                <a:lnTo>
                  <a:pt x="110" y="302"/>
                </a:lnTo>
                <a:lnTo>
                  <a:pt x="106" y="270"/>
                </a:lnTo>
                <a:lnTo>
                  <a:pt x="104" y="234"/>
                </a:lnTo>
                <a:lnTo>
                  <a:pt x="104" y="198"/>
                </a:lnTo>
                <a:lnTo>
                  <a:pt x="106" y="132"/>
                </a:lnTo>
                <a:lnTo>
                  <a:pt x="108" y="104"/>
                </a:lnTo>
                <a:lnTo>
                  <a:pt x="110" y="84"/>
                </a:lnTo>
                <a:lnTo>
                  <a:pt x="110" y="8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 name="Freeform 12"/>
          <p:cNvSpPr>
            <a:spLocks/>
          </p:cNvSpPr>
          <p:nvPr/>
        </p:nvSpPr>
        <p:spPr bwMode="auto">
          <a:xfrm>
            <a:off x="6250610" y="2159995"/>
            <a:ext cx="251976" cy="478241"/>
          </a:xfrm>
          <a:custGeom>
            <a:avLst/>
            <a:gdLst/>
            <a:ahLst/>
            <a:cxnLst>
              <a:cxn ang="0">
                <a:pos x="156" y="224"/>
              </a:cxn>
              <a:cxn ang="0">
                <a:pos x="30" y="6"/>
              </a:cxn>
              <a:cxn ang="0">
                <a:pos x="30" y="4"/>
              </a:cxn>
              <a:cxn ang="0">
                <a:pos x="156" y="222"/>
              </a:cxn>
              <a:cxn ang="0">
                <a:pos x="30" y="0"/>
              </a:cxn>
              <a:cxn ang="0">
                <a:pos x="16" y="36"/>
              </a:cxn>
              <a:cxn ang="0">
                <a:pos x="2" y="42"/>
              </a:cxn>
              <a:cxn ang="0">
                <a:pos x="2" y="42"/>
              </a:cxn>
              <a:cxn ang="0">
                <a:pos x="6" y="62"/>
              </a:cxn>
              <a:cxn ang="0">
                <a:pos x="8" y="84"/>
              </a:cxn>
              <a:cxn ang="0">
                <a:pos x="8" y="106"/>
              </a:cxn>
              <a:cxn ang="0">
                <a:pos x="6" y="126"/>
              </a:cxn>
              <a:cxn ang="0">
                <a:pos x="6" y="126"/>
              </a:cxn>
              <a:cxn ang="0">
                <a:pos x="4" y="146"/>
              </a:cxn>
              <a:cxn ang="0">
                <a:pos x="2" y="174"/>
              </a:cxn>
              <a:cxn ang="0">
                <a:pos x="0" y="240"/>
              </a:cxn>
              <a:cxn ang="0">
                <a:pos x="0" y="276"/>
              </a:cxn>
              <a:cxn ang="0">
                <a:pos x="2" y="312"/>
              </a:cxn>
              <a:cxn ang="0">
                <a:pos x="6" y="344"/>
              </a:cxn>
              <a:cxn ang="0">
                <a:pos x="14" y="372"/>
              </a:cxn>
              <a:cxn ang="0">
                <a:pos x="14" y="372"/>
              </a:cxn>
              <a:cxn ang="0">
                <a:pos x="44" y="362"/>
              </a:cxn>
              <a:cxn ang="0">
                <a:pos x="74" y="350"/>
              </a:cxn>
              <a:cxn ang="0">
                <a:pos x="100" y="334"/>
              </a:cxn>
              <a:cxn ang="0">
                <a:pos x="114" y="326"/>
              </a:cxn>
              <a:cxn ang="0">
                <a:pos x="124" y="316"/>
              </a:cxn>
              <a:cxn ang="0">
                <a:pos x="124" y="316"/>
              </a:cxn>
              <a:cxn ang="0">
                <a:pos x="134" y="308"/>
              </a:cxn>
              <a:cxn ang="0">
                <a:pos x="144" y="300"/>
              </a:cxn>
              <a:cxn ang="0">
                <a:pos x="154" y="296"/>
              </a:cxn>
              <a:cxn ang="0">
                <a:pos x="164" y="292"/>
              </a:cxn>
              <a:cxn ang="0">
                <a:pos x="182" y="288"/>
              </a:cxn>
              <a:cxn ang="0">
                <a:pos x="196" y="288"/>
              </a:cxn>
              <a:cxn ang="0">
                <a:pos x="196" y="250"/>
              </a:cxn>
              <a:cxn ang="0">
                <a:pos x="156" y="224"/>
              </a:cxn>
            </a:cxnLst>
            <a:rect l="0" t="0" r="r" b="b"/>
            <a:pathLst>
              <a:path w="196" h="372">
                <a:moveTo>
                  <a:pt x="156" y="224"/>
                </a:moveTo>
                <a:lnTo>
                  <a:pt x="30" y="6"/>
                </a:lnTo>
                <a:lnTo>
                  <a:pt x="30" y="4"/>
                </a:lnTo>
                <a:lnTo>
                  <a:pt x="156" y="222"/>
                </a:lnTo>
                <a:lnTo>
                  <a:pt x="30" y="0"/>
                </a:lnTo>
                <a:lnTo>
                  <a:pt x="16" y="36"/>
                </a:lnTo>
                <a:lnTo>
                  <a:pt x="2" y="42"/>
                </a:lnTo>
                <a:lnTo>
                  <a:pt x="2" y="42"/>
                </a:lnTo>
                <a:lnTo>
                  <a:pt x="6" y="62"/>
                </a:lnTo>
                <a:lnTo>
                  <a:pt x="8" y="84"/>
                </a:lnTo>
                <a:lnTo>
                  <a:pt x="8" y="106"/>
                </a:lnTo>
                <a:lnTo>
                  <a:pt x="6" y="126"/>
                </a:lnTo>
                <a:lnTo>
                  <a:pt x="6" y="126"/>
                </a:lnTo>
                <a:lnTo>
                  <a:pt x="4" y="146"/>
                </a:lnTo>
                <a:lnTo>
                  <a:pt x="2" y="174"/>
                </a:lnTo>
                <a:lnTo>
                  <a:pt x="0" y="240"/>
                </a:lnTo>
                <a:lnTo>
                  <a:pt x="0" y="276"/>
                </a:lnTo>
                <a:lnTo>
                  <a:pt x="2" y="312"/>
                </a:lnTo>
                <a:lnTo>
                  <a:pt x="6" y="344"/>
                </a:lnTo>
                <a:lnTo>
                  <a:pt x="14" y="372"/>
                </a:lnTo>
                <a:lnTo>
                  <a:pt x="14" y="372"/>
                </a:lnTo>
                <a:lnTo>
                  <a:pt x="44" y="362"/>
                </a:lnTo>
                <a:lnTo>
                  <a:pt x="74" y="350"/>
                </a:lnTo>
                <a:lnTo>
                  <a:pt x="100" y="334"/>
                </a:lnTo>
                <a:lnTo>
                  <a:pt x="114" y="326"/>
                </a:lnTo>
                <a:lnTo>
                  <a:pt x="124" y="316"/>
                </a:lnTo>
                <a:lnTo>
                  <a:pt x="124" y="316"/>
                </a:lnTo>
                <a:lnTo>
                  <a:pt x="134" y="308"/>
                </a:lnTo>
                <a:lnTo>
                  <a:pt x="144" y="300"/>
                </a:lnTo>
                <a:lnTo>
                  <a:pt x="154" y="296"/>
                </a:lnTo>
                <a:lnTo>
                  <a:pt x="164" y="292"/>
                </a:lnTo>
                <a:lnTo>
                  <a:pt x="182" y="288"/>
                </a:lnTo>
                <a:lnTo>
                  <a:pt x="196" y="288"/>
                </a:lnTo>
                <a:lnTo>
                  <a:pt x="196" y="250"/>
                </a:lnTo>
                <a:lnTo>
                  <a:pt x="156" y="22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 name="Freeform 13"/>
          <p:cNvSpPr>
            <a:spLocks/>
          </p:cNvSpPr>
          <p:nvPr/>
        </p:nvSpPr>
        <p:spPr bwMode="auto">
          <a:xfrm>
            <a:off x="6245467" y="2669090"/>
            <a:ext cx="213409" cy="233978"/>
          </a:xfrm>
          <a:custGeom>
            <a:avLst/>
            <a:gdLst/>
            <a:ahLst/>
            <a:cxnLst>
              <a:cxn ang="0">
                <a:pos x="2" y="46"/>
              </a:cxn>
              <a:cxn ang="0">
                <a:pos x="12" y="128"/>
              </a:cxn>
              <a:cxn ang="0">
                <a:pos x="64" y="182"/>
              </a:cxn>
              <a:cxn ang="0">
                <a:pos x="60" y="178"/>
              </a:cxn>
              <a:cxn ang="0">
                <a:pos x="64" y="182"/>
              </a:cxn>
              <a:cxn ang="0">
                <a:pos x="66" y="178"/>
              </a:cxn>
              <a:cxn ang="0">
                <a:pos x="150" y="138"/>
              </a:cxn>
              <a:cxn ang="0">
                <a:pos x="164" y="138"/>
              </a:cxn>
              <a:cxn ang="0">
                <a:pos x="166" y="138"/>
              </a:cxn>
              <a:cxn ang="0">
                <a:pos x="138" y="0"/>
              </a:cxn>
              <a:cxn ang="0">
                <a:pos x="0" y="44"/>
              </a:cxn>
              <a:cxn ang="0">
                <a:pos x="2" y="46"/>
              </a:cxn>
            </a:cxnLst>
            <a:rect l="0" t="0" r="r" b="b"/>
            <a:pathLst>
              <a:path w="166" h="182">
                <a:moveTo>
                  <a:pt x="2" y="46"/>
                </a:moveTo>
                <a:lnTo>
                  <a:pt x="12" y="128"/>
                </a:lnTo>
                <a:lnTo>
                  <a:pt x="64" y="182"/>
                </a:lnTo>
                <a:lnTo>
                  <a:pt x="60" y="178"/>
                </a:lnTo>
                <a:lnTo>
                  <a:pt x="64" y="182"/>
                </a:lnTo>
                <a:lnTo>
                  <a:pt x="66" y="178"/>
                </a:lnTo>
                <a:lnTo>
                  <a:pt x="150" y="138"/>
                </a:lnTo>
                <a:lnTo>
                  <a:pt x="164" y="138"/>
                </a:lnTo>
                <a:lnTo>
                  <a:pt x="166" y="138"/>
                </a:lnTo>
                <a:lnTo>
                  <a:pt x="138" y="0"/>
                </a:lnTo>
                <a:lnTo>
                  <a:pt x="0" y="44"/>
                </a:lnTo>
                <a:lnTo>
                  <a:pt x="2" y="4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 name="Freeform 14"/>
          <p:cNvSpPr>
            <a:spLocks/>
          </p:cNvSpPr>
          <p:nvPr/>
        </p:nvSpPr>
        <p:spPr bwMode="auto">
          <a:xfrm>
            <a:off x="6224899" y="2532817"/>
            <a:ext cx="429388" cy="195410"/>
          </a:xfrm>
          <a:custGeom>
            <a:avLst/>
            <a:gdLst/>
            <a:ahLst/>
            <a:cxnLst>
              <a:cxn ang="0">
                <a:pos x="292" y="16"/>
              </a:cxn>
              <a:cxn ang="0">
                <a:pos x="264" y="68"/>
              </a:cxn>
              <a:cxn ang="0">
                <a:pos x="214" y="2"/>
              </a:cxn>
              <a:cxn ang="0">
                <a:pos x="214" y="0"/>
              </a:cxn>
              <a:cxn ang="0">
                <a:pos x="214" y="0"/>
              </a:cxn>
              <a:cxn ang="0">
                <a:pos x="202" y="0"/>
              </a:cxn>
              <a:cxn ang="0">
                <a:pos x="184" y="2"/>
              </a:cxn>
              <a:cxn ang="0">
                <a:pos x="174" y="6"/>
              </a:cxn>
              <a:cxn ang="0">
                <a:pos x="162" y="12"/>
              </a:cxn>
              <a:cxn ang="0">
                <a:pos x="152" y="18"/>
              </a:cxn>
              <a:cxn ang="0">
                <a:pos x="142" y="26"/>
              </a:cxn>
              <a:cxn ang="0">
                <a:pos x="142" y="26"/>
              </a:cxn>
              <a:cxn ang="0">
                <a:pos x="128" y="38"/>
              </a:cxn>
              <a:cxn ang="0">
                <a:pos x="112" y="50"/>
              </a:cxn>
              <a:cxn ang="0">
                <a:pos x="96" y="60"/>
              </a:cxn>
              <a:cxn ang="0">
                <a:pos x="76" y="68"/>
              </a:cxn>
              <a:cxn ang="0">
                <a:pos x="38" y="82"/>
              </a:cxn>
              <a:cxn ang="0">
                <a:pos x="0" y="90"/>
              </a:cxn>
              <a:cxn ang="0">
                <a:pos x="16" y="150"/>
              </a:cxn>
              <a:cxn ang="0">
                <a:pos x="154" y="106"/>
              </a:cxn>
              <a:cxn ang="0">
                <a:pos x="154" y="102"/>
              </a:cxn>
              <a:cxn ang="0">
                <a:pos x="170" y="96"/>
              </a:cxn>
              <a:cxn ang="0">
                <a:pos x="206" y="82"/>
              </a:cxn>
              <a:cxn ang="0">
                <a:pos x="242" y="122"/>
              </a:cxn>
              <a:cxn ang="0">
                <a:pos x="244" y="122"/>
              </a:cxn>
              <a:cxn ang="0">
                <a:pos x="254" y="152"/>
              </a:cxn>
              <a:cxn ang="0">
                <a:pos x="334" y="152"/>
              </a:cxn>
              <a:cxn ang="0">
                <a:pos x="334" y="84"/>
              </a:cxn>
              <a:cxn ang="0">
                <a:pos x="292" y="16"/>
              </a:cxn>
            </a:cxnLst>
            <a:rect l="0" t="0" r="r" b="b"/>
            <a:pathLst>
              <a:path w="334" h="152">
                <a:moveTo>
                  <a:pt x="292" y="16"/>
                </a:moveTo>
                <a:lnTo>
                  <a:pt x="264" y="68"/>
                </a:lnTo>
                <a:lnTo>
                  <a:pt x="214" y="2"/>
                </a:lnTo>
                <a:lnTo>
                  <a:pt x="214" y="0"/>
                </a:lnTo>
                <a:lnTo>
                  <a:pt x="214" y="0"/>
                </a:lnTo>
                <a:lnTo>
                  <a:pt x="202" y="0"/>
                </a:lnTo>
                <a:lnTo>
                  <a:pt x="184" y="2"/>
                </a:lnTo>
                <a:lnTo>
                  <a:pt x="174" y="6"/>
                </a:lnTo>
                <a:lnTo>
                  <a:pt x="162" y="12"/>
                </a:lnTo>
                <a:lnTo>
                  <a:pt x="152" y="18"/>
                </a:lnTo>
                <a:lnTo>
                  <a:pt x="142" y="26"/>
                </a:lnTo>
                <a:lnTo>
                  <a:pt x="142" y="26"/>
                </a:lnTo>
                <a:lnTo>
                  <a:pt x="128" y="38"/>
                </a:lnTo>
                <a:lnTo>
                  <a:pt x="112" y="50"/>
                </a:lnTo>
                <a:lnTo>
                  <a:pt x="96" y="60"/>
                </a:lnTo>
                <a:lnTo>
                  <a:pt x="76" y="68"/>
                </a:lnTo>
                <a:lnTo>
                  <a:pt x="38" y="82"/>
                </a:lnTo>
                <a:lnTo>
                  <a:pt x="0" y="90"/>
                </a:lnTo>
                <a:lnTo>
                  <a:pt x="16" y="150"/>
                </a:lnTo>
                <a:lnTo>
                  <a:pt x="154" y="106"/>
                </a:lnTo>
                <a:lnTo>
                  <a:pt x="154" y="102"/>
                </a:lnTo>
                <a:lnTo>
                  <a:pt x="170" y="96"/>
                </a:lnTo>
                <a:lnTo>
                  <a:pt x="206" y="82"/>
                </a:lnTo>
                <a:lnTo>
                  <a:pt x="242" y="122"/>
                </a:lnTo>
                <a:lnTo>
                  <a:pt x="244" y="122"/>
                </a:lnTo>
                <a:lnTo>
                  <a:pt x="254" y="152"/>
                </a:lnTo>
                <a:lnTo>
                  <a:pt x="334" y="152"/>
                </a:lnTo>
                <a:lnTo>
                  <a:pt x="334" y="84"/>
                </a:lnTo>
                <a:lnTo>
                  <a:pt x="292" y="1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 name="Freeform 15"/>
          <p:cNvSpPr>
            <a:spLocks/>
          </p:cNvSpPr>
          <p:nvPr/>
        </p:nvSpPr>
        <p:spPr bwMode="auto">
          <a:xfrm>
            <a:off x="6459315" y="2850960"/>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 name="Freeform 16"/>
          <p:cNvSpPr>
            <a:spLocks/>
          </p:cNvSpPr>
          <p:nvPr/>
        </p:nvSpPr>
        <p:spPr bwMode="auto">
          <a:xfrm>
            <a:off x="1515299" y="3979625"/>
            <a:ext cx="745587" cy="1007828"/>
          </a:xfrm>
          <a:custGeom>
            <a:avLst/>
            <a:gdLst/>
            <a:ahLst/>
            <a:cxnLst>
              <a:cxn ang="0">
                <a:pos x="128" y="0"/>
              </a:cxn>
              <a:cxn ang="0">
                <a:pos x="112" y="120"/>
              </a:cxn>
              <a:cxn ang="0">
                <a:pos x="72" y="106"/>
              </a:cxn>
              <a:cxn ang="0">
                <a:pos x="42" y="254"/>
              </a:cxn>
              <a:cxn ang="0">
                <a:pos x="74" y="350"/>
              </a:cxn>
              <a:cxn ang="0">
                <a:pos x="62" y="364"/>
              </a:cxn>
              <a:cxn ang="0">
                <a:pos x="12" y="472"/>
              </a:cxn>
              <a:cxn ang="0">
                <a:pos x="24" y="526"/>
              </a:cxn>
              <a:cxn ang="0">
                <a:pos x="0" y="568"/>
              </a:cxn>
              <a:cxn ang="0">
                <a:pos x="362" y="768"/>
              </a:cxn>
              <a:cxn ang="0">
                <a:pos x="538" y="784"/>
              </a:cxn>
              <a:cxn ang="0">
                <a:pos x="580" y="80"/>
              </a:cxn>
              <a:cxn ang="0">
                <a:pos x="128" y="0"/>
              </a:cxn>
            </a:cxnLst>
            <a:rect l="0" t="0" r="r" b="b"/>
            <a:pathLst>
              <a:path w="580" h="784">
                <a:moveTo>
                  <a:pt x="128" y="0"/>
                </a:moveTo>
                <a:lnTo>
                  <a:pt x="112" y="120"/>
                </a:lnTo>
                <a:lnTo>
                  <a:pt x="72" y="106"/>
                </a:lnTo>
                <a:lnTo>
                  <a:pt x="42" y="254"/>
                </a:lnTo>
                <a:lnTo>
                  <a:pt x="74" y="350"/>
                </a:lnTo>
                <a:lnTo>
                  <a:pt x="62" y="364"/>
                </a:lnTo>
                <a:lnTo>
                  <a:pt x="12" y="472"/>
                </a:lnTo>
                <a:lnTo>
                  <a:pt x="24" y="526"/>
                </a:lnTo>
                <a:lnTo>
                  <a:pt x="0" y="568"/>
                </a:lnTo>
                <a:lnTo>
                  <a:pt x="362" y="768"/>
                </a:lnTo>
                <a:lnTo>
                  <a:pt x="538" y="784"/>
                </a:lnTo>
                <a:lnTo>
                  <a:pt x="580" y="80"/>
                </a:lnTo>
                <a:lnTo>
                  <a:pt x="1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 name="Freeform 17"/>
          <p:cNvSpPr>
            <a:spLocks/>
          </p:cNvSpPr>
          <p:nvPr/>
        </p:nvSpPr>
        <p:spPr bwMode="auto">
          <a:xfrm>
            <a:off x="4145423" y="4642941"/>
            <a:ext cx="719878" cy="601612"/>
          </a:xfrm>
          <a:custGeom>
            <a:avLst/>
            <a:gdLst/>
            <a:ahLst/>
            <a:cxnLst>
              <a:cxn ang="0">
                <a:pos x="276" y="240"/>
              </a:cxn>
              <a:cxn ang="0">
                <a:pos x="310" y="90"/>
              </a:cxn>
              <a:cxn ang="0">
                <a:pos x="280" y="0"/>
              </a:cxn>
              <a:cxn ang="0">
                <a:pos x="0" y="20"/>
              </a:cxn>
              <a:cxn ang="0">
                <a:pos x="16" y="154"/>
              </a:cxn>
              <a:cxn ang="0">
                <a:pos x="84" y="274"/>
              </a:cxn>
              <a:cxn ang="0">
                <a:pos x="76" y="372"/>
              </a:cxn>
              <a:cxn ang="0">
                <a:pos x="62" y="416"/>
              </a:cxn>
              <a:cxn ang="0">
                <a:pos x="174" y="440"/>
              </a:cxn>
              <a:cxn ang="0">
                <a:pos x="282" y="426"/>
              </a:cxn>
              <a:cxn ang="0">
                <a:pos x="264" y="468"/>
              </a:cxn>
              <a:cxn ang="0">
                <a:pos x="354" y="468"/>
              </a:cxn>
              <a:cxn ang="0">
                <a:pos x="390" y="426"/>
              </a:cxn>
              <a:cxn ang="0">
                <a:pos x="412" y="454"/>
              </a:cxn>
              <a:cxn ang="0">
                <a:pos x="480" y="400"/>
              </a:cxn>
              <a:cxn ang="0">
                <a:pos x="502" y="454"/>
              </a:cxn>
              <a:cxn ang="0">
                <a:pos x="540" y="454"/>
              </a:cxn>
              <a:cxn ang="0">
                <a:pos x="560" y="412"/>
              </a:cxn>
              <a:cxn ang="0">
                <a:pos x="512" y="344"/>
              </a:cxn>
              <a:cxn ang="0">
                <a:pos x="480" y="304"/>
              </a:cxn>
              <a:cxn ang="0">
                <a:pos x="486" y="302"/>
              </a:cxn>
              <a:cxn ang="0">
                <a:pos x="448" y="230"/>
              </a:cxn>
              <a:cxn ang="0">
                <a:pos x="276" y="240"/>
              </a:cxn>
            </a:cxnLst>
            <a:rect l="0" t="0" r="r" b="b"/>
            <a:pathLst>
              <a:path w="560" h="468">
                <a:moveTo>
                  <a:pt x="276" y="240"/>
                </a:moveTo>
                <a:lnTo>
                  <a:pt x="310" y="90"/>
                </a:lnTo>
                <a:lnTo>
                  <a:pt x="280" y="0"/>
                </a:lnTo>
                <a:lnTo>
                  <a:pt x="0" y="20"/>
                </a:lnTo>
                <a:lnTo>
                  <a:pt x="16" y="154"/>
                </a:lnTo>
                <a:lnTo>
                  <a:pt x="84" y="274"/>
                </a:lnTo>
                <a:lnTo>
                  <a:pt x="76" y="372"/>
                </a:lnTo>
                <a:lnTo>
                  <a:pt x="62" y="416"/>
                </a:lnTo>
                <a:lnTo>
                  <a:pt x="174" y="440"/>
                </a:lnTo>
                <a:lnTo>
                  <a:pt x="282" y="426"/>
                </a:lnTo>
                <a:lnTo>
                  <a:pt x="264" y="468"/>
                </a:lnTo>
                <a:lnTo>
                  <a:pt x="354" y="468"/>
                </a:lnTo>
                <a:lnTo>
                  <a:pt x="390" y="426"/>
                </a:lnTo>
                <a:lnTo>
                  <a:pt x="412" y="454"/>
                </a:lnTo>
                <a:lnTo>
                  <a:pt x="480" y="400"/>
                </a:lnTo>
                <a:lnTo>
                  <a:pt x="502" y="454"/>
                </a:lnTo>
                <a:lnTo>
                  <a:pt x="540" y="454"/>
                </a:lnTo>
                <a:lnTo>
                  <a:pt x="560" y="412"/>
                </a:lnTo>
                <a:lnTo>
                  <a:pt x="512" y="344"/>
                </a:lnTo>
                <a:lnTo>
                  <a:pt x="480" y="304"/>
                </a:lnTo>
                <a:lnTo>
                  <a:pt x="486" y="302"/>
                </a:lnTo>
                <a:lnTo>
                  <a:pt x="448" y="230"/>
                </a:lnTo>
                <a:lnTo>
                  <a:pt x="276" y="24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 name="Freeform 18"/>
          <p:cNvSpPr>
            <a:spLocks/>
          </p:cNvSpPr>
          <p:nvPr/>
        </p:nvSpPr>
        <p:spPr bwMode="auto">
          <a:xfrm>
            <a:off x="2217180" y="4082465"/>
            <a:ext cx="812433" cy="915273"/>
          </a:xfrm>
          <a:custGeom>
            <a:avLst/>
            <a:gdLst/>
            <a:ahLst/>
            <a:cxnLst>
              <a:cxn ang="0">
                <a:pos x="254" y="634"/>
              </a:cxn>
              <a:cxn ang="0">
                <a:pos x="620" y="642"/>
              </a:cxn>
              <a:cxn ang="0">
                <a:pos x="612" y="82"/>
              </a:cxn>
              <a:cxn ang="0">
                <a:pos x="632" y="82"/>
              </a:cxn>
              <a:cxn ang="0">
                <a:pos x="632" y="14"/>
              </a:cxn>
              <a:cxn ang="0">
                <a:pos x="40" y="0"/>
              </a:cxn>
              <a:cxn ang="0">
                <a:pos x="0" y="704"/>
              </a:cxn>
              <a:cxn ang="0">
                <a:pos x="104" y="712"/>
              </a:cxn>
              <a:cxn ang="0">
                <a:pos x="104" y="660"/>
              </a:cxn>
              <a:cxn ang="0">
                <a:pos x="252" y="676"/>
              </a:cxn>
              <a:cxn ang="0">
                <a:pos x="256" y="678"/>
              </a:cxn>
              <a:cxn ang="0">
                <a:pos x="252" y="674"/>
              </a:cxn>
              <a:cxn ang="0">
                <a:pos x="254" y="634"/>
              </a:cxn>
            </a:cxnLst>
            <a:rect l="0" t="0" r="r" b="b"/>
            <a:pathLst>
              <a:path w="632" h="712">
                <a:moveTo>
                  <a:pt x="254" y="634"/>
                </a:moveTo>
                <a:lnTo>
                  <a:pt x="620" y="642"/>
                </a:lnTo>
                <a:lnTo>
                  <a:pt x="612" y="82"/>
                </a:lnTo>
                <a:lnTo>
                  <a:pt x="632" y="82"/>
                </a:lnTo>
                <a:lnTo>
                  <a:pt x="632" y="14"/>
                </a:lnTo>
                <a:lnTo>
                  <a:pt x="40" y="0"/>
                </a:lnTo>
                <a:lnTo>
                  <a:pt x="0" y="704"/>
                </a:lnTo>
                <a:lnTo>
                  <a:pt x="104" y="712"/>
                </a:lnTo>
                <a:lnTo>
                  <a:pt x="104" y="660"/>
                </a:lnTo>
                <a:lnTo>
                  <a:pt x="252" y="676"/>
                </a:lnTo>
                <a:lnTo>
                  <a:pt x="256" y="678"/>
                </a:lnTo>
                <a:lnTo>
                  <a:pt x="252" y="674"/>
                </a:lnTo>
                <a:lnTo>
                  <a:pt x="254" y="6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 name="Freeform 19"/>
          <p:cNvSpPr>
            <a:spLocks/>
          </p:cNvSpPr>
          <p:nvPr/>
        </p:nvSpPr>
        <p:spPr bwMode="auto">
          <a:xfrm>
            <a:off x="2548838" y="4185304"/>
            <a:ext cx="1699425" cy="1699425"/>
          </a:xfrm>
          <a:custGeom>
            <a:avLst/>
            <a:gdLst/>
            <a:ahLst/>
            <a:cxnLst>
              <a:cxn ang="0">
                <a:pos x="1312" y="726"/>
              </a:cxn>
              <a:cxn ang="0">
                <a:pos x="1322" y="630"/>
              </a:cxn>
              <a:cxn ang="0">
                <a:pos x="1252" y="512"/>
              </a:cxn>
              <a:cxn ang="0">
                <a:pos x="1234" y="376"/>
              </a:cxn>
              <a:cxn ang="0">
                <a:pos x="1234" y="376"/>
              </a:cxn>
              <a:cxn ang="0">
                <a:pos x="1234" y="376"/>
              </a:cxn>
              <a:cxn ang="0">
                <a:pos x="1230" y="338"/>
              </a:cxn>
              <a:cxn ang="0">
                <a:pos x="1120" y="292"/>
              </a:cxn>
              <a:cxn ang="0">
                <a:pos x="852" y="304"/>
              </a:cxn>
              <a:cxn ang="0">
                <a:pos x="644" y="236"/>
              </a:cxn>
              <a:cxn ang="0">
                <a:pos x="632" y="0"/>
              </a:cxn>
              <a:cxn ang="0">
                <a:pos x="362" y="10"/>
              </a:cxn>
              <a:cxn ang="0">
                <a:pos x="370" y="572"/>
              </a:cxn>
              <a:cxn ang="0">
                <a:pos x="0" y="562"/>
              </a:cxn>
              <a:cxn ang="0">
                <a:pos x="0" y="600"/>
              </a:cxn>
              <a:cxn ang="0">
                <a:pos x="174" y="756"/>
              </a:cxn>
              <a:cxn ang="0">
                <a:pos x="212" y="878"/>
              </a:cxn>
              <a:cxn ang="0">
                <a:pos x="372" y="958"/>
              </a:cxn>
              <a:cxn ang="0">
                <a:pos x="442" y="850"/>
              </a:cxn>
              <a:cxn ang="0">
                <a:pos x="562" y="864"/>
              </a:cxn>
              <a:cxn ang="0">
                <a:pos x="770" y="1254"/>
              </a:cxn>
              <a:cxn ang="0">
                <a:pos x="978" y="1322"/>
              </a:cxn>
              <a:cxn ang="0">
                <a:pos x="1008" y="1268"/>
              </a:cxn>
              <a:cxn ang="0">
                <a:pos x="968" y="1146"/>
              </a:cxn>
              <a:cxn ang="0">
                <a:pos x="968" y="1014"/>
              </a:cxn>
              <a:cxn ang="0">
                <a:pos x="1286" y="768"/>
              </a:cxn>
              <a:cxn ang="0">
                <a:pos x="1300" y="772"/>
              </a:cxn>
              <a:cxn ang="0">
                <a:pos x="1298" y="770"/>
              </a:cxn>
              <a:cxn ang="0">
                <a:pos x="1312" y="726"/>
              </a:cxn>
            </a:cxnLst>
            <a:rect l="0" t="0" r="r" b="b"/>
            <a:pathLst>
              <a:path w="1322" h="1322">
                <a:moveTo>
                  <a:pt x="1312" y="726"/>
                </a:moveTo>
                <a:lnTo>
                  <a:pt x="1322" y="630"/>
                </a:lnTo>
                <a:lnTo>
                  <a:pt x="1252" y="512"/>
                </a:lnTo>
                <a:lnTo>
                  <a:pt x="1234" y="376"/>
                </a:lnTo>
                <a:lnTo>
                  <a:pt x="1234" y="376"/>
                </a:lnTo>
                <a:lnTo>
                  <a:pt x="1234" y="376"/>
                </a:lnTo>
                <a:lnTo>
                  <a:pt x="1230" y="338"/>
                </a:lnTo>
                <a:lnTo>
                  <a:pt x="1120" y="292"/>
                </a:lnTo>
                <a:lnTo>
                  <a:pt x="852" y="304"/>
                </a:lnTo>
                <a:lnTo>
                  <a:pt x="644" y="236"/>
                </a:lnTo>
                <a:lnTo>
                  <a:pt x="632" y="0"/>
                </a:lnTo>
                <a:lnTo>
                  <a:pt x="362" y="10"/>
                </a:lnTo>
                <a:lnTo>
                  <a:pt x="370" y="572"/>
                </a:lnTo>
                <a:lnTo>
                  <a:pt x="0" y="562"/>
                </a:lnTo>
                <a:lnTo>
                  <a:pt x="0" y="600"/>
                </a:lnTo>
                <a:lnTo>
                  <a:pt x="174" y="756"/>
                </a:lnTo>
                <a:lnTo>
                  <a:pt x="212" y="878"/>
                </a:lnTo>
                <a:lnTo>
                  <a:pt x="372" y="958"/>
                </a:lnTo>
                <a:lnTo>
                  <a:pt x="442" y="850"/>
                </a:lnTo>
                <a:lnTo>
                  <a:pt x="562" y="864"/>
                </a:lnTo>
                <a:lnTo>
                  <a:pt x="770" y="1254"/>
                </a:lnTo>
                <a:lnTo>
                  <a:pt x="978" y="1322"/>
                </a:lnTo>
                <a:lnTo>
                  <a:pt x="1008" y="1268"/>
                </a:lnTo>
                <a:lnTo>
                  <a:pt x="968" y="1146"/>
                </a:lnTo>
                <a:lnTo>
                  <a:pt x="968" y="1014"/>
                </a:lnTo>
                <a:lnTo>
                  <a:pt x="1286" y="768"/>
                </a:lnTo>
                <a:lnTo>
                  <a:pt x="1300" y="772"/>
                </a:lnTo>
                <a:lnTo>
                  <a:pt x="1298" y="770"/>
                </a:lnTo>
                <a:lnTo>
                  <a:pt x="1312" y="7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 name="Freeform 20"/>
          <p:cNvSpPr>
            <a:spLocks/>
          </p:cNvSpPr>
          <p:nvPr/>
        </p:nvSpPr>
        <p:spPr bwMode="auto">
          <a:xfrm>
            <a:off x="4047725" y="4123601"/>
            <a:ext cx="578473" cy="539908"/>
          </a:xfrm>
          <a:custGeom>
            <a:avLst/>
            <a:gdLst/>
            <a:ahLst/>
            <a:cxnLst>
              <a:cxn ang="0">
                <a:pos x="72" y="382"/>
              </a:cxn>
              <a:cxn ang="0">
                <a:pos x="76" y="420"/>
              </a:cxn>
              <a:cxn ang="0">
                <a:pos x="356" y="400"/>
              </a:cxn>
              <a:cxn ang="0">
                <a:pos x="346" y="360"/>
              </a:cxn>
              <a:cxn ang="0">
                <a:pos x="450" y="42"/>
              </a:cxn>
              <a:cxn ang="0">
                <a:pos x="366" y="48"/>
              </a:cxn>
              <a:cxn ang="0">
                <a:pos x="384" y="0"/>
              </a:cxn>
              <a:cxn ang="0">
                <a:pos x="0" y="8"/>
              </a:cxn>
              <a:cxn ang="0">
                <a:pos x="32" y="366"/>
              </a:cxn>
              <a:cxn ang="0">
                <a:pos x="72" y="382"/>
              </a:cxn>
            </a:cxnLst>
            <a:rect l="0" t="0" r="r" b="b"/>
            <a:pathLst>
              <a:path w="450" h="420">
                <a:moveTo>
                  <a:pt x="72" y="382"/>
                </a:moveTo>
                <a:lnTo>
                  <a:pt x="76" y="420"/>
                </a:lnTo>
                <a:lnTo>
                  <a:pt x="356" y="400"/>
                </a:lnTo>
                <a:lnTo>
                  <a:pt x="346" y="360"/>
                </a:lnTo>
                <a:lnTo>
                  <a:pt x="450" y="42"/>
                </a:lnTo>
                <a:lnTo>
                  <a:pt x="366" y="48"/>
                </a:lnTo>
                <a:lnTo>
                  <a:pt x="384" y="0"/>
                </a:lnTo>
                <a:lnTo>
                  <a:pt x="0" y="8"/>
                </a:lnTo>
                <a:lnTo>
                  <a:pt x="32" y="366"/>
                </a:lnTo>
                <a:lnTo>
                  <a:pt x="72" y="3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2" name="Freeform 21"/>
          <p:cNvSpPr>
            <a:spLocks/>
          </p:cNvSpPr>
          <p:nvPr/>
        </p:nvSpPr>
        <p:spPr bwMode="auto">
          <a:xfrm>
            <a:off x="3037326" y="4064468"/>
            <a:ext cx="1038680" cy="524482"/>
          </a:xfrm>
          <a:custGeom>
            <a:avLst/>
            <a:gdLst/>
            <a:ahLst/>
            <a:cxnLst>
              <a:cxn ang="0">
                <a:pos x="0" y="28"/>
              </a:cxn>
              <a:cxn ang="0">
                <a:pos x="2" y="96"/>
              </a:cxn>
              <a:cxn ang="0">
                <a:pos x="256" y="88"/>
              </a:cxn>
              <a:cxn ang="0">
                <a:pos x="270" y="326"/>
              </a:cxn>
              <a:cxn ang="0">
                <a:pos x="472" y="394"/>
              </a:cxn>
              <a:cxn ang="0">
                <a:pos x="742" y="380"/>
              </a:cxn>
              <a:cxn ang="0">
                <a:pos x="808" y="408"/>
              </a:cxn>
              <a:cxn ang="0">
                <a:pos x="774" y="0"/>
              </a:cxn>
              <a:cxn ang="0">
                <a:pos x="0" y="28"/>
              </a:cxn>
            </a:cxnLst>
            <a:rect l="0" t="0" r="r" b="b"/>
            <a:pathLst>
              <a:path w="808" h="408">
                <a:moveTo>
                  <a:pt x="0" y="28"/>
                </a:moveTo>
                <a:lnTo>
                  <a:pt x="2" y="96"/>
                </a:lnTo>
                <a:lnTo>
                  <a:pt x="256" y="88"/>
                </a:lnTo>
                <a:lnTo>
                  <a:pt x="270" y="326"/>
                </a:lnTo>
                <a:lnTo>
                  <a:pt x="472" y="394"/>
                </a:lnTo>
                <a:lnTo>
                  <a:pt x="742" y="380"/>
                </a:lnTo>
                <a:lnTo>
                  <a:pt x="808" y="408"/>
                </a:lnTo>
                <a:lnTo>
                  <a:pt x="774" y="0"/>
                </a:lnTo>
                <a:lnTo>
                  <a:pt x="0" y="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3" name="Freeform 22"/>
          <p:cNvSpPr>
            <a:spLocks/>
          </p:cNvSpPr>
          <p:nvPr/>
        </p:nvSpPr>
        <p:spPr bwMode="auto">
          <a:xfrm>
            <a:off x="1679843" y="3218612"/>
            <a:ext cx="642748" cy="858711"/>
          </a:xfrm>
          <a:custGeom>
            <a:avLst/>
            <a:gdLst/>
            <a:ahLst/>
            <a:cxnLst>
              <a:cxn ang="0">
                <a:pos x="0" y="588"/>
              </a:cxn>
              <a:cxn ang="0">
                <a:pos x="452" y="668"/>
              </a:cxn>
              <a:cxn ang="0">
                <a:pos x="500" y="202"/>
              </a:cxn>
              <a:cxn ang="0">
                <a:pos x="312" y="176"/>
              </a:cxn>
              <a:cxn ang="0">
                <a:pos x="336" y="54"/>
              </a:cxn>
              <a:cxn ang="0">
                <a:pos x="76" y="0"/>
              </a:cxn>
              <a:cxn ang="0">
                <a:pos x="0" y="588"/>
              </a:cxn>
            </a:cxnLst>
            <a:rect l="0" t="0" r="r" b="b"/>
            <a:pathLst>
              <a:path w="500" h="668">
                <a:moveTo>
                  <a:pt x="0" y="588"/>
                </a:moveTo>
                <a:lnTo>
                  <a:pt x="452" y="668"/>
                </a:lnTo>
                <a:lnTo>
                  <a:pt x="500" y="202"/>
                </a:lnTo>
                <a:lnTo>
                  <a:pt x="312" y="176"/>
                </a:lnTo>
                <a:lnTo>
                  <a:pt x="336" y="54"/>
                </a:lnTo>
                <a:lnTo>
                  <a:pt x="76" y="0"/>
                </a:lnTo>
                <a:lnTo>
                  <a:pt x="0" y="5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4" name="Freeform 23"/>
          <p:cNvSpPr>
            <a:spLocks/>
          </p:cNvSpPr>
          <p:nvPr/>
        </p:nvSpPr>
        <p:spPr bwMode="auto">
          <a:xfrm>
            <a:off x="4309967" y="2316194"/>
            <a:ext cx="683884" cy="323945"/>
          </a:xfrm>
          <a:custGeom>
            <a:avLst/>
            <a:gdLst/>
            <a:ahLst/>
            <a:cxnLst>
              <a:cxn ang="0">
                <a:pos x="230" y="214"/>
              </a:cxn>
              <a:cxn ang="0">
                <a:pos x="236" y="252"/>
              </a:cxn>
              <a:cxn ang="0">
                <a:pos x="262" y="252"/>
              </a:cxn>
              <a:cxn ang="0">
                <a:pos x="284" y="200"/>
              </a:cxn>
              <a:cxn ang="0">
                <a:pos x="362" y="160"/>
              </a:cxn>
              <a:cxn ang="0">
                <a:pos x="444" y="122"/>
              </a:cxn>
              <a:cxn ang="0">
                <a:pos x="532" y="122"/>
              </a:cxn>
              <a:cxn ang="0">
                <a:pos x="444" y="14"/>
              </a:cxn>
              <a:cxn ang="0">
                <a:pos x="306" y="96"/>
              </a:cxn>
              <a:cxn ang="0">
                <a:pos x="244" y="106"/>
              </a:cxn>
              <a:cxn ang="0">
                <a:pos x="206" y="70"/>
              </a:cxn>
              <a:cxn ang="0">
                <a:pos x="154" y="80"/>
              </a:cxn>
              <a:cxn ang="0">
                <a:pos x="174" y="0"/>
              </a:cxn>
              <a:cxn ang="0">
                <a:pos x="4" y="134"/>
              </a:cxn>
              <a:cxn ang="0">
                <a:pos x="0" y="134"/>
              </a:cxn>
              <a:cxn ang="0">
                <a:pos x="18" y="186"/>
              </a:cxn>
              <a:cxn ang="0">
                <a:pos x="230" y="214"/>
              </a:cxn>
            </a:cxnLst>
            <a:rect l="0" t="0" r="r" b="b"/>
            <a:pathLst>
              <a:path w="532" h="252">
                <a:moveTo>
                  <a:pt x="230" y="214"/>
                </a:moveTo>
                <a:lnTo>
                  <a:pt x="236" y="252"/>
                </a:lnTo>
                <a:lnTo>
                  <a:pt x="262" y="252"/>
                </a:lnTo>
                <a:lnTo>
                  <a:pt x="284" y="200"/>
                </a:lnTo>
                <a:lnTo>
                  <a:pt x="362" y="160"/>
                </a:lnTo>
                <a:lnTo>
                  <a:pt x="444" y="122"/>
                </a:lnTo>
                <a:lnTo>
                  <a:pt x="532" y="122"/>
                </a:lnTo>
                <a:lnTo>
                  <a:pt x="444" y="14"/>
                </a:lnTo>
                <a:lnTo>
                  <a:pt x="306" y="96"/>
                </a:lnTo>
                <a:lnTo>
                  <a:pt x="244" y="106"/>
                </a:lnTo>
                <a:lnTo>
                  <a:pt x="206" y="70"/>
                </a:lnTo>
                <a:lnTo>
                  <a:pt x="154" y="80"/>
                </a:lnTo>
                <a:lnTo>
                  <a:pt x="174" y="0"/>
                </a:lnTo>
                <a:lnTo>
                  <a:pt x="4" y="134"/>
                </a:lnTo>
                <a:lnTo>
                  <a:pt x="0" y="134"/>
                </a:lnTo>
                <a:lnTo>
                  <a:pt x="18" y="186"/>
                </a:lnTo>
                <a:lnTo>
                  <a:pt x="230" y="21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5" name="Freeform 24"/>
          <p:cNvSpPr>
            <a:spLocks/>
          </p:cNvSpPr>
          <p:nvPr/>
        </p:nvSpPr>
        <p:spPr bwMode="auto">
          <a:xfrm>
            <a:off x="2268600" y="3478282"/>
            <a:ext cx="868995" cy="611896"/>
          </a:xfrm>
          <a:custGeom>
            <a:avLst/>
            <a:gdLst/>
            <a:ahLst/>
            <a:cxnLst>
              <a:cxn ang="0">
                <a:pos x="670" y="118"/>
              </a:cxn>
              <a:cxn ang="0">
                <a:pos x="662" y="26"/>
              </a:cxn>
              <a:cxn ang="0">
                <a:pos x="50" y="0"/>
              </a:cxn>
              <a:cxn ang="0">
                <a:pos x="0" y="466"/>
              </a:cxn>
              <a:cxn ang="0">
                <a:pos x="594" y="476"/>
              </a:cxn>
              <a:cxn ang="0">
                <a:pos x="676" y="474"/>
              </a:cxn>
              <a:cxn ang="0">
                <a:pos x="668" y="118"/>
              </a:cxn>
              <a:cxn ang="0">
                <a:pos x="670" y="118"/>
              </a:cxn>
            </a:cxnLst>
            <a:rect l="0" t="0" r="r" b="b"/>
            <a:pathLst>
              <a:path w="676" h="476">
                <a:moveTo>
                  <a:pt x="670" y="118"/>
                </a:moveTo>
                <a:lnTo>
                  <a:pt x="662" y="26"/>
                </a:lnTo>
                <a:lnTo>
                  <a:pt x="50" y="0"/>
                </a:lnTo>
                <a:lnTo>
                  <a:pt x="0" y="466"/>
                </a:lnTo>
                <a:lnTo>
                  <a:pt x="594" y="476"/>
                </a:lnTo>
                <a:lnTo>
                  <a:pt x="676" y="474"/>
                </a:lnTo>
                <a:lnTo>
                  <a:pt x="668" y="118"/>
                </a:lnTo>
                <a:lnTo>
                  <a:pt x="670" y="11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6" name="Freeform 25"/>
          <p:cNvSpPr>
            <a:spLocks/>
          </p:cNvSpPr>
          <p:nvPr/>
        </p:nvSpPr>
        <p:spPr bwMode="auto">
          <a:xfrm>
            <a:off x="648875" y="2964084"/>
            <a:ext cx="953838" cy="1745703"/>
          </a:xfrm>
          <a:custGeom>
            <a:avLst/>
            <a:gdLst/>
            <a:ahLst/>
            <a:cxnLst>
              <a:cxn ang="0">
                <a:pos x="694" y="1314"/>
              </a:cxn>
              <a:cxn ang="0">
                <a:pos x="682" y="1260"/>
              </a:cxn>
              <a:cxn ang="0">
                <a:pos x="732" y="1150"/>
              </a:cxn>
              <a:cxn ang="0">
                <a:pos x="742" y="1140"/>
              </a:cxn>
              <a:cxn ang="0">
                <a:pos x="712" y="1044"/>
              </a:cxn>
              <a:cxn ang="0">
                <a:pos x="324" y="482"/>
              </a:cxn>
              <a:cxn ang="0">
                <a:pos x="334" y="454"/>
              </a:cxn>
              <a:cxn ang="0">
                <a:pos x="324" y="426"/>
              </a:cxn>
              <a:cxn ang="0">
                <a:pos x="402" y="98"/>
              </a:cxn>
              <a:cxn ang="0">
                <a:pos x="70" y="8"/>
              </a:cxn>
              <a:cxn ang="0">
                <a:pos x="68" y="0"/>
              </a:cxn>
              <a:cxn ang="0">
                <a:pos x="70" y="34"/>
              </a:cxn>
              <a:cxn ang="0">
                <a:pos x="0" y="156"/>
              </a:cxn>
              <a:cxn ang="0">
                <a:pos x="42" y="278"/>
              </a:cxn>
              <a:cxn ang="0">
                <a:pos x="32" y="384"/>
              </a:cxn>
              <a:cxn ang="0">
                <a:pos x="102" y="534"/>
              </a:cxn>
              <a:cxn ang="0">
                <a:pos x="102" y="614"/>
              </a:cxn>
              <a:cxn ang="0">
                <a:pos x="122" y="682"/>
              </a:cxn>
              <a:cxn ang="0">
                <a:pos x="90" y="734"/>
              </a:cxn>
              <a:cxn ang="0">
                <a:pos x="190" y="870"/>
              </a:cxn>
              <a:cxn ang="0">
                <a:pos x="190" y="1006"/>
              </a:cxn>
              <a:cxn ang="0">
                <a:pos x="360" y="1114"/>
              </a:cxn>
              <a:cxn ang="0">
                <a:pos x="360" y="1178"/>
              </a:cxn>
              <a:cxn ang="0">
                <a:pos x="450" y="1236"/>
              </a:cxn>
              <a:cxn ang="0">
                <a:pos x="450" y="1342"/>
              </a:cxn>
              <a:cxn ang="0">
                <a:pos x="668" y="1354"/>
              </a:cxn>
              <a:cxn ang="0">
                <a:pos x="672" y="1358"/>
              </a:cxn>
              <a:cxn ang="0">
                <a:pos x="668" y="1354"/>
              </a:cxn>
              <a:cxn ang="0">
                <a:pos x="694" y="1314"/>
              </a:cxn>
            </a:cxnLst>
            <a:rect l="0" t="0" r="r" b="b"/>
            <a:pathLst>
              <a:path w="742" h="1358">
                <a:moveTo>
                  <a:pt x="694" y="1314"/>
                </a:moveTo>
                <a:lnTo>
                  <a:pt x="682" y="1260"/>
                </a:lnTo>
                <a:lnTo>
                  <a:pt x="732" y="1150"/>
                </a:lnTo>
                <a:lnTo>
                  <a:pt x="742" y="1140"/>
                </a:lnTo>
                <a:lnTo>
                  <a:pt x="712" y="1044"/>
                </a:lnTo>
                <a:lnTo>
                  <a:pt x="324" y="482"/>
                </a:lnTo>
                <a:lnTo>
                  <a:pt x="334" y="454"/>
                </a:lnTo>
                <a:lnTo>
                  <a:pt x="324" y="426"/>
                </a:lnTo>
                <a:lnTo>
                  <a:pt x="402" y="98"/>
                </a:lnTo>
                <a:lnTo>
                  <a:pt x="70" y="8"/>
                </a:lnTo>
                <a:lnTo>
                  <a:pt x="68" y="0"/>
                </a:lnTo>
                <a:lnTo>
                  <a:pt x="70" y="34"/>
                </a:lnTo>
                <a:lnTo>
                  <a:pt x="0" y="156"/>
                </a:lnTo>
                <a:lnTo>
                  <a:pt x="42" y="278"/>
                </a:lnTo>
                <a:lnTo>
                  <a:pt x="32" y="384"/>
                </a:lnTo>
                <a:lnTo>
                  <a:pt x="102" y="534"/>
                </a:lnTo>
                <a:lnTo>
                  <a:pt x="102" y="614"/>
                </a:lnTo>
                <a:lnTo>
                  <a:pt x="122" y="682"/>
                </a:lnTo>
                <a:lnTo>
                  <a:pt x="90" y="734"/>
                </a:lnTo>
                <a:lnTo>
                  <a:pt x="190" y="870"/>
                </a:lnTo>
                <a:lnTo>
                  <a:pt x="190" y="1006"/>
                </a:lnTo>
                <a:lnTo>
                  <a:pt x="360" y="1114"/>
                </a:lnTo>
                <a:lnTo>
                  <a:pt x="360" y="1178"/>
                </a:lnTo>
                <a:lnTo>
                  <a:pt x="450" y="1236"/>
                </a:lnTo>
                <a:lnTo>
                  <a:pt x="450" y="1342"/>
                </a:lnTo>
                <a:lnTo>
                  <a:pt x="668" y="1354"/>
                </a:lnTo>
                <a:lnTo>
                  <a:pt x="672" y="1358"/>
                </a:lnTo>
                <a:lnTo>
                  <a:pt x="668" y="1354"/>
                </a:lnTo>
                <a:lnTo>
                  <a:pt x="694" y="131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 name="Freeform 26"/>
          <p:cNvSpPr>
            <a:spLocks/>
          </p:cNvSpPr>
          <p:nvPr/>
        </p:nvSpPr>
        <p:spPr bwMode="auto">
          <a:xfrm>
            <a:off x="2086059" y="2786685"/>
            <a:ext cx="843285" cy="707023"/>
          </a:xfrm>
          <a:custGeom>
            <a:avLst/>
            <a:gdLst/>
            <a:ahLst/>
            <a:cxnLst>
              <a:cxn ang="0">
                <a:pos x="26" y="388"/>
              </a:cxn>
              <a:cxn ang="0">
                <a:pos x="28" y="388"/>
              </a:cxn>
              <a:cxn ang="0">
                <a:pos x="0" y="508"/>
              </a:cxn>
              <a:cxn ang="0">
                <a:pos x="192" y="536"/>
              </a:cxn>
              <a:cxn ang="0">
                <a:pos x="650" y="550"/>
              </a:cxn>
              <a:cxn ang="0">
                <a:pos x="656" y="40"/>
              </a:cxn>
              <a:cxn ang="0">
                <a:pos x="64" y="0"/>
              </a:cxn>
              <a:cxn ang="0">
                <a:pos x="26" y="388"/>
              </a:cxn>
            </a:cxnLst>
            <a:rect l="0" t="0" r="r" b="b"/>
            <a:pathLst>
              <a:path w="656" h="550">
                <a:moveTo>
                  <a:pt x="26" y="388"/>
                </a:moveTo>
                <a:lnTo>
                  <a:pt x="28" y="388"/>
                </a:lnTo>
                <a:lnTo>
                  <a:pt x="0" y="508"/>
                </a:lnTo>
                <a:lnTo>
                  <a:pt x="192" y="536"/>
                </a:lnTo>
                <a:lnTo>
                  <a:pt x="650" y="550"/>
                </a:lnTo>
                <a:lnTo>
                  <a:pt x="656" y="40"/>
                </a:lnTo>
                <a:lnTo>
                  <a:pt x="64" y="0"/>
                </a:lnTo>
                <a:lnTo>
                  <a:pt x="26" y="3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 name="Freeform 27"/>
          <p:cNvSpPr>
            <a:spLocks/>
          </p:cNvSpPr>
          <p:nvPr/>
        </p:nvSpPr>
        <p:spPr bwMode="auto">
          <a:xfrm>
            <a:off x="4592776" y="3881927"/>
            <a:ext cx="979548" cy="416501"/>
          </a:xfrm>
          <a:custGeom>
            <a:avLst/>
            <a:gdLst/>
            <a:ahLst/>
            <a:cxnLst>
              <a:cxn ang="0">
                <a:pos x="206" y="304"/>
              </a:cxn>
              <a:cxn ang="0">
                <a:pos x="554" y="246"/>
              </a:cxn>
              <a:cxn ang="0">
                <a:pos x="580" y="154"/>
              </a:cxn>
              <a:cxn ang="0">
                <a:pos x="752" y="30"/>
              </a:cxn>
              <a:cxn ang="0">
                <a:pos x="762" y="0"/>
              </a:cxn>
              <a:cxn ang="0">
                <a:pos x="762" y="0"/>
              </a:cxn>
              <a:cxn ang="0">
                <a:pos x="332" y="88"/>
              </a:cxn>
              <a:cxn ang="0">
                <a:pos x="54" y="134"/>
              </a:cxn>
              <a:cxn ang="0">
                <a:pos x="32" y="134"/>
              </a:cxn>
              <a:cxn ang="0">
                <a:pos x="32" y="230"/>
              </a:cxn>
              <a:cxn ang="0">
                <a:pos x="30" y="230"/>
              </a:cxn>
              <a:cxn ang="0">
                <a:pos x="0" y="324"/>
              </a:cxn>
              <a:cxn ang="0">
                <a:pos x="206" y="304"/>
              </a:cxn>
            </a:cxnLst>
            <a:rect l="0" t="0" r="r" b="b"/>
            <a:pathLst>
              <a:path w="762" h="324">
                <a:moveTo>
                  <a:pt x="206" y="304"/>
                </a:moveTo>
                <a:lnTo>
                  <a:pt x="554" y="246"/>
                </a:lnTo>
                <a:lnTo>
                  <a:pt x="580" y="154"/>
                </a:lnTo>
                <a:lnTo>
                  <a:pt x="752" y="30"/>
                </a:lnTo>
                <a:lnTo>
                  <a:pt x="762" y="0"/>
                </a:lnTo>
                <a:lnTo>
                  <a:pt x="762" y="0"/>
                </a:lnTo>
                <a:lnTo>
                  <a:pt x="332" y="88"/>
                </a:lnTo>
                <a:lnTo>
                  <a:pt x="54" y="134"/>
                </a:lnTo>
                <a:lnTo>
                  <a:pt x="32" y="134"/>
                </a:lnTo>
                <a:lnTo>
                  <a:pt x="32" y="230"/>
                </a:lnTo>
                <a:lnTo>
                  <a:pt x="30" y="230"/>
                </a:lnTo>
                <a:lnTo>
                  <a:pt x="0" y="324"/>
                </a:lnTo>
                <a:lnTo>
                  <a:pt x="206" y="30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 name="Freeform 28"/>
          <p:cNvSpPr>
            <a:spLocks/>
          </p:cNvSpPr>
          <p:nvPr/>
        </p:nvSpPr>
        <p:spPr bwMode="auto">
          <a:xfrm>
            <a:off x="5310082" y="3660822"/>
            <a:ext cx="1012971" cy="537337"/>
          </a:xfrm>
          <a:custGeom>
            <a:avLst/>
            <a:gdLst/>
            <a:ahLst/>
            <a:cxnLst>
              <a:cxn ang="0">
                <a:pos x="196" y="202"/>
              </a:cxn>
              <a:cxn ang="0">
                <a:pos x="26" y="326"/>
              </a:cxn>
              <a:cxn ang="0">
                <a:pos x="0" y="418"/>
              </a:cxn>
              <a:cxn ang="0">
                <a:pos x="62" y="408"/>
              </a:cxn>
              <a:cxn ang="0">
                <a:pos x="312" y="310"/>
              </a:cxn>
              <a:cxn ang="0">
                <a:pos x="344" y="344"/>
              </a:cxn>
              <a:cxn ang="0">
                <a:pos x="424" y="326"/>
              </a:cxn>
              <a:cxn ang="0">
                <a:pos x="558" y="414"/>
              </a:cxn>
              <a:cxn ang="0">
                <a:pos x="560" y="408"/>
              </a:cxn>
              <a:cxn ang="0">
                <a:pos x="628" y="368"/>
              </a:cxn>
              <a:cxn ang="0">
                <a:pos x="628" y="328"/>
              </a:cxn>
              <a:cxn ang="0">
                <a:pos x="678" y="248"/>
              </a:cxn>
              <a:cxn ang="0">
                <a:pos x="738" y="248"/>
              </a:cxn>
              <a:cxn ang="0">
                <a:pos x="788" y="128"/>
              </a:cxn>
              <a:cxn ang="0">
                <a:pos x="788" y="46"/>
              </a:cxn>
              <a:cxn ang="0">
                <a:pos x="754" y="0"/>
              </a:cxn>
              <a:cxn ang="0">
                <a:pos x="208" y="170"/>
              </a:cxn>
              <a:cxn ang="0">
                <a:pos x="196" y="202"/>
              </a:cxn>
            </a:cxnLst>
            <a:rect l="0" t="0" r="r" b="b"/>
            <a:pathLst>
              <a:path w="788" h="418">
                <a:moveTo>
                  <a:pt x="196" y="202"/>
                </a:moveTo>
                <a:lnTo>
                  <a:pt x="26" y="326"/>
                </a:lnTo>
                <a:lnTo>
                  <a:pt x="0" y="418"/>
                </a:lnTo>
                <a:lnTo>
                  <a:pt x="62" y="408"/>
                </a:lnTo>
                <a:lnTo>
                  <a:pt x="312" y="310"/>
                </a:lnTo>
                <a:lnTo>
                  <a:pt x="344" y="344"/>
                </a:lnTo>
                <a:lnTo>
                  <a:pt x="424" y="326"/>
                </a:lnTo>
                <a:lnTo>
                  <a:pt x="558" y="414"/>
                </a:lnTo>
                <a:lnTo>
                  <a:pt x="560" y="408"/>
                </a:lnTo>
                <a:lnTo>
                  <a:pt x="628" y="368"/>
                </a:lnTo>
                <a:lnTo>
                  <a:pt x="628" y="328"/>
                </a:lnTo>
                <a:lnTo>
                  <a:pt x="678" y="248"/>
                </a:lnTo>
                <a:lnTo>
                  <a:pt x="738" y="248"/>
                </a:lnTo>
                <a:lnTo>
                  <a:pt x="788" y="128"/>
                </a:lnTo>
                <a:lnTo>
                  <a:pt x="788" y="46"/>
                </a:lnTo>
                <a:lnTo>
                  <a:pt x="754" y="0"/>
                </a:lnTo>
                <a:lnTo>
                  <a:pt x="208" y="170"/>
                </a:lnTo>
                <a:lnTo>
                  <a:pt x="196" y="20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 name="Freeform 29"/>
          <p:cNvSpPr>
            <a:spLocks/>
          </p:cNvSpPr>
          <p:nvPr/>
        </p:nvSpPr>
        <p:spPr bwMode="auto">
          <a:xfrm>
            <a:off x="6315340" y="2856102"/>
            <a:ext cx="141405" cy="97698"/>
          </a:xfrm>
          <a:custGeom>
            <a:avLst/>
            <a:gdLst/>
            <a:ahLst/>
            <a:cxnLst>
              <a:cxn ang="0">
                <a:pos x="14" y="38"/>
              </a:cxn>
              <a:cxn ang="0">
                <a:pos x="0" y="76"/>
              </a:cxn>
              <a:cxn ang="0">
                <a:pos x="46" y="52"/>
              </a:cxn>
              <a:cxn ang="0">
                <a:pos x="106" y="12"/>
              </a:cxn>
              <a:cxn ang="0">
                <a:pos x="110" y="0"/>
              </a:cxn>
              <a:cxn ang="0">
                <a:pos x="98" y="0"/>
              </a:cxn>
              <a:cxn ang="0">
                <a:pos x="14" y="38"/>
              </a:cxn>
            </a:cxnLst>
            <a:rect l="0" t="0" r="r" b="b"/>
            <a:pathLst>
              <a:path w="110" h="76">
                <a:moveTo>
                  <a:pt x="14" y="38"/>
                </a:moveTo>
                <a:lnTo>
                  <a:pt x="0" y="76"/>
                </a:lnTo>
                <a:lnTo>
                  <a:pt x="46" y="52"/>
                </a:lnTo>
                <a:lnTo>
                  <a:pt x="106" y="12"/>
                </a:lnTo>
                <a:lnTo>
                  <a:pt x="110" y="0"/>
                </a:lnTo>
                <a:lnTo>
                  <a:pt x="98" y="0"/>
                </a:lnTo>
                <a:lnTo>
                  <a:pt x="14" y="3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 name="Freeform 30"/>
          <p:cNvSpPr>
            <a:spLocks/>
          </p:cNvSpPr>
          <p:nvPr/>
        </p:nvSpPr>
        <p:spPr bwMode="auto">
          <a:xfrm>
            <a:off x="3129882" y="3622257"/>
            <a:ext cx="899847" cy="465349"/>
          </a:xfrm>
          <a:custGeom>
            <a:avLst/>
            <a:gdLst/>
            <a:ahLst/>
            <a:cxnLst>
              <a:cxn ang="0">
                <a:pos x="626" y="62"/>
              </a:cxn>
              <a:cxn ang="0">
                <a:pos x="642" y="0"/>
              </a:cxn>
              <a:cxn ang="0">
                <a:pos x="606" y="0"/>
              </a:cxn>
              <a:cxn ang="0">
                <a:pos x="608" y="0"/>
              </a:cxn>
              <a:cxn ang="0">
                <a:pos x="0" y="8"/>
              </a:cxn>
              <a:cxn ang="0">
                <a:pos x="10" y="362"/>
              </a:cxn>
              <a:cxn ang="0">
                <a:pos x="700" y="338"/>
              </a:cxn>
              <a:cxn ang="0">
                <a:pos x="680" y="90"/>
              </a:cxn>
              <a:cxn ang="0">
                <a:pos x="626" y="62"/>
              </a:cxn>
            </a:cxnLst>
            <a:rect l="0" t="0" r="r" b="b"/>
            <a:pathLst>
              <a:path w="700" h="362">
                <a:moveTo>
                  <a:pt x="626" y="62"/>
                </a:moveTo>
                <a:lnTo>
                  <a:pt x="642" y="0"/>
                </a:lnTo>
                <a:lnTo>
                  <a:pt x="606" y="0"/>
                </a:lnTo>
                <a:lnTo>
                  <a:pt x="608" y="0"/>
                </a:lnTo>
                <a:lnTo>
                  <a:pt x="0" y="8"/>
                </a:lnTo>
                <a:lnTo>
                  <a:pt x="10" y="362"/>
                </a:lnTo>
                <a:lnTo>
                  <a:pt x="700" y="338"/>
                </a:lnTo>
                <a:lnTo>
                  <a:pt x="680" y="90"/>
                </a:lnTo>
                <a:lnTo>
                  <a:pt x="626" y="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 name="Freeform 31"/>
          <p:cNvSpPr>
            <a:spLocks/>
          </p:cNvSpPr>
          <p:nvPr/>
        </p:nvSpPr>
        <p:spPr bwMode="auto">
          <a:xfrm>
            <a:off x="4775316" y="2521873"/>
            <a:ext cx="501343" cy="655603"/>
          </a:xfrm>
          <a:custGeom>
            <a:avLst/>
            <a:gdLst/>
            <a:ahLst/>
            <a:cxnLst>
              <a:cxn ang="0">
                <a:pos x="350" y="464"/>
              </a:cxn>
              <a:cxn ang="0">
                <a:pos x="338" y="460"/>
              </a:cxn>
              <a:cxn ang="0">
                <a:pos x="390" y="284"/>
              </a:cxn>
              <a:cxn ang="0">
                <a:pos x="320" y="164"/>
              </a:cxn>
              <a:cxn ang="0">
                <a:pos x="280" y="190"/>
              </a:cxn>
              <a:cxn ang="0">
                <a:pos x="250" y="14"/>
              </a:cxn>
              <a:cxn ang="0">
                <a:pos x="100" y="0"/>
              </a:cxn>
              <a:cxn ang="0">
                <a:pos x="100" y="28"/>
              </a:cxn>
              <a:cxn ang="0">
                <a:pos x="22" y="124"/>
              </a:cxn>
              <a:cxn ang="0">
                <a:pos x="0" y="232"/>
              </a:cxn>
              <a:cxn ang="0">
                <a:pos x="12" y="272"/>
              </a:cxn>
              <a:cxn ang="0">
                <a:pos x="50" y="378"/>
              </a:cxn>
              <a:cxn ang="0">
                <a:pos x="50" y="486"/>
              </a:cxn>
              <a:cxn ang="0">
                <a:pos x="24" y="510"/>
              </a:cxn>
              <a:cxn ang="0">
                <a:pos x="212" y="506"/>
              </a:cxn>
              <a:cxn ang="0">
                <a:pos x="350" y="464"/>
              </a:cxn>
            </a:cxnLst>
            <a:rect l="0" t="0" r="r" b="b"/>
            <a:pathLst>
              <a:path w="390" h="510">
                <a:moveTo>
                  <a:pt x="350" y="464"/>
                </a:moveTo>
                <a:lnTo>
                  <a:pt x="338" y="460"/>
                </a:lnTo>
                <a:lnTo>
                  <a:pt x="390" y="284"/>
                </a:lnTo>
                <a:lnTo>
                  <a:pt x="320" y="164"/>
                </a:lnTo>
                <a:lnTo>
                  <a:pt x="280" y="190"/>
                </a:lnTo>
                <a:lnTo>
                  <a:pt x="250" y="14"/>
                </a:lnTo>
                <a:lnTo>
                  <a:pt x="100" y="0"/>
                </a:lnTo>
                <a:lnTo>
                  <a:pt x="100" y="28"/>
                </a:lnTo>
                <a:lnTo>
                  <a:pt x="22" y="124"/>
                </a:lnTo>
                <a:lnTo>
                  <a:pt x="0" y="232"/>
                </a:lnTo>
                <a:lnTo>
                  <a:pt x="12" y="272"/>
                </a:lnTo>
                <a:lnTo>
                  <a:pt x="50" y="378"/>
                </a:lnTo>
                <a:lnTo>
                  <a:pt x="50" y="486"/>
                </a:lnTo>
                <a:lnTo>
                  <a:pt x="24" y="510"/>
                </a:lnTo>
                <a:lnTo>
                  <a:pt x="212" y="506"/>
                </a:lnTo>
                <a:lnTo>
                  <a:pt x="350" y="46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 name="Freeform 32"/>
          <p:cNvSpPr>
            <a:spLocks/>
          </p:cNvSpPr>
          <p:nvPr/>
        </p:nvSpPr>
        <p:spPr bwMode="auto">
          <a:xfrm>
            <a:off x="1073089" y="3090062"/>
            <a:ext cx="694168" cy="1210937"/>
          </a:xfrm>
          <a:custGeom>
            <a:avLst/>
            <a:gdLst/>
            <a:ahLst/>
            <a:cxnLst>
              <a:cxn ang="0">
                <a:pos x="468" y="688"/>
              </a:cxn>
              <a:cxn ang="0">
                <a:pos x="540" y="98"/>
              </a:cxn>
              <a:cxn ang="0">
                <a:pos x="302" y="50"/>
              </a:cxn>
              <a:cxn ang="0">
                <a:pos x="302" y="46"/>
              </a:cxn>
              <a:cxn ang="0">
                <a:pos x="76" y="0"/>
              </a:cxn>
              <a:cxn ang="0">
                <a:pos x="0" y="328"/>
              </a:cxn>
              <a:cxn ang="0">
                <a:pos x="10" y="356"/>
              </a:cxn>
              <a:cxn ang="0">
                <a:pos x="0" y="384"/>
              </a:cxn>
              <a:cxn ang="0">
                <a:pos x="384" y="942"/>
              </a:cxn>
              <a:cxn ang="0">
                <a:pos x="414" y="794"/>
              </a:cxn>
              <a:cxn ang="0">
                <a:pos x="454" y="806"/>
              </a:cxn>
              <a:cxn ang="0">
                <a:pos x="468" y="688"/>
              </a:cxn>
              <a:cxn ang="0">
                <a:pos x="468" y="688"/>
              </a:cxn>
              <a:cxn ang="0">
                <a:pos x="468" y="688"/>
              </a:cxn>
            </a:cxnLst>
            <a:rect l="0" t="0" r="r" b="b"/>
            <a:pathLst>
              <a:path w="540" h="942">
                <a:moveTo>
                  <a:pt x="468" y="688"/>
                </a:moveTo>
                <a:lnTo>
                  <a:pt x="540" y="98"/>
                </a:lnTo>
                <a:lnTo>
                  <a:pt x="302" y="50"/>
                </a:lnTo>
                <a:lnTo>
                  <a:pt x="302" y="46"/>
                </a:lnTo>
                <a:lnTo>
                  <a:pt x="76" y="0"/>
                </a:lnTo>
                <a:lnTo>
                  <a:pt x="0" y="328"/>
                </a:lnTo>
                <a:lnTo>
                  <a:pt x="10" y="356"/>
                </a:lnTo>
                <a:lnTo>
                  <a:pt x="0" y="384"/>
                </a:lnTo>
                <a:lnTo>
                  <a:pt x="384" y="942"/>
                </a:lnTo>
                <a:lnTo>
                  <a:pt x="414" y="794"/>
                </a:lnTo>
                <a:lnTo>
                  <a:pt x="454" y="806"/>
                </a:lnTo>
                <a:lnTo>
                  <a:pt x="468" y="688"/>
                </a:lnTo>
                <a:lnTo>
                  <a:pt x="468" y="688"/>
                </a:lnTo>
                <a:lnTo>
                  <a:pt x="468" y="6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 name="Freeform 33"/>
          <p:cNvSpPr>
            <a:spLocks/>
          </p:cNvSpPr>
          <p:nvPr/>
        </p:nvSpPr>
        <p:spPr bwMode="auto">
          <a:xfrm>
            <a:off x="6428463" y="2645281"/>
            <a:ext cx="110553" cy="200537"/>
          </a:xfrm>
          <a:custGeom>
            <a:avLst/>
            <a:gdLst/>
            <a:ahLst/>
            <a:cxnLst>
              <a:cxn ang="0">
                <a:pos x="0" y="18"/>
              </a:cxn>
              <a:cxn ang="0">
                <a:pos x="26" y="156"/>
              </a:cxn>
              <a:cxn ang="0">
                <a:pos x="48" y="108"/>
              </a:cxn>
              <a:cxn ang="0">
                <a:pos x="86" y="40"/>
              </a:cxn>
              <a:cxn ang="0">
                <a:pos x="50" y="0"/>
              </a:cxn>
              <a:cxn ang="0">
                <a:pos x="0" y="18"/>
              </a:cxn>
            </a:cxnLst>
            <a:rect l="0" t="0" r="r" b="b"/>
            <a:pathLst>
              <a:path w="86" h="156">
                <a:moveTo>
                  <a:pt x="0" y="18"/>
                </a:moveTo>
                <a:lnTo>
                  <a:pt x="26" y="156"/>
                </a:lnTo>
                <a:lnTo>
                  <a:pt x="48" y="108"/>
                </a:lnTo>
                <a:lnTo>
                  <a:pt x="86" y="40"/>
                </a:lnTo>
                <a:lnTo>
                  <a:pt x="50" y="0"/>
                </a:lnTo>
                <a:lnTo>
                  <a:pt x="0" y="1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 name="Freeform 34"/>
          <p:cNvSpPr>
            <a:spLocks/>
          </p:cNvSpPr>
          <p:nvPr/>
        </p:nvSpPr>
        <p:spPr bwMode="auto">
          <a:xfrm>
            <a:off x="5364073" y="3306025"/>
            <a:ext cx="912702" cy="609325"/>
          </a:xfrm>
          <a:custGeom>
            <a:avLst/>
            <a:gdLst/>
            <a:ahLst/>
            <a:cxnLst>
              <a:cxn ang="0">
                <a:pos x="492" y="106"/>
              </a:cxn>
              <a:cxn ang="0">
                <a:pos x="502" y="26"/>
              </a:cxn>
              <a:cxn ang="0">
                <a:pos x="442" y="0"/>
              </a:cxn>
              <a:cxn ang="0">
                <a:pos x="424" y="26"/>
              </a:cxn>
              <a:cxn ang="0">
                <a:pos x="386" y="26"/>
              </a:cxn>
              <a:cxn ang="0">
                <a:pos x="344" y="84"/>
              </a:cxn>
              <a:cxn ang="0">
                <a:pos x="314" y="158"/>
              </a:cxn>
              <a:cxn ang="0">
                <a:pos x="286" y="132"/>
              </a:cxn>
              <a:cxn ang="0">
                <a:pos x="256" y="296"/>
              </a:cxn>
              <a:cxn ang="0">
                <a:pos x="184" y="340"/>
              </a:cxn>
              <a:cxn ang="0">
                <a:pos x="112" y="306"/>
              </a:cxn>
              <a:cxn ang="0">
                <a:pos x="60" y="402"/>
              </a:cxn>
              <a:cxn ang="0">
                <a:pos x="0" y="474"/>
              </a:cxn>
              <a:cxn ang="0">
                <a:pos x="164" y="444"/>
              </a:cxn>
              <a:cxn ang="0">
                <a:pos x="710" y="272"/>
              </a:cxn>
              <a:cxn ang="0">
                <a:pos x="666" y="214"/>
              </a:cxn>
              <a:cxn ang="0">
                <a:pos x="698" y="96"/>
              </a:cxn>
              <a:cxn ang="0">
                <a:pos x="614" y="116"/>
              </a:cxn>
              <a:cxn ang="0">
                <a:pos x="492" y="106"/>
              </a:cxn>
            </a:cxnLst>
            <a:rect l="0" t="0" r="r" b="b"/>
            <a:pathLst>
              <a:path w="710" h="474">
                <a:moveTo>
                  <a:pt x="492" y="106"/>
                </a:moveTo>
                <a:lnTo>
                  <a:pt x="502" y="26"/>
                </a:lnTo>
                <a:lnTo>
                  <a:pt x="442" y="0"/>
                </a:lnTo>
                <a:lnTo>
                  <a:pt x="424" y="26"/>
                </a:lnTo>
                <a:lnTo>
                  <a:pt x="386" y="26"/>
                </a:lnTo>
                <a:lnTo>
                  <a:pt x="344" y="84"/>
                </a:lnTo>
                <a:lnTo>
                  <a:pt x="314" y="158"/>
                </a:lnTo>
                <a:lnTo>
                  <a:pt x="286" y="132"/>
                </a:lnTo>
                <a:lnTo>
                  <a:pt x="256" y="296"/>
                </a:lnTo>
                <a:lnTo>
                  <a:pt x="184" y="340"/>
                </a:lnTo>
                <a:lnTo>
                  <a:pt x="112" y="306"/>
                </a:lnTo>
                <a:lnTo>
                  <a:pt x="60" y="402"/>
                </a:lnTo>
                <a:lnTo>
                  <a:pt x="0" y="474"/>
                </a:lnTo>
                <a:lnTo>
                  <a:pt x="164" y="444"/>
                </a:lnTo>
                <a:lnTo>
                  <a:pt x="710" y="272"/>
                </a:lnTo>
                <a:lnTo>
                  <a:pt x="666" y="214"/>
                </a:lnTo>
                <a:lnTo>
                  <a:pt x="698" y="96"/>
                </a:lnTo>
                <a:lnTo>
                  <a:pt x="614" y="116"/>
                </a:lnTo>
                <a:lnTo>
                  <a:pt x="492" y="10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 name="Freeform 35"/>
          <p:cNvSpPr>
            <a:spLocks/>
          </p:cNvSpPr>
          <p:nvPr/>
        </p:nvSpPr>
        <p:spPr bwMode="auto">
          <a:xfrm>
            <a:off x="5703444" y="3167192"/>
            <a:ext cx="568189" cy="285380"/>
          </a:xfrm>
          <a:custGeom>
            <a:avLst/>
            <a:gdLst/>
            <a:ahLst/>
            <a:cxnLst>
              <a:cxn ang="0">
                <a:pos x="316" y="0"/>
              </a:cxn>
              <a:cxn ang="0">
                <a:pos x="0" y="108"/>
              </a:cxn>
              <a:cxn ang="0">
                <a:pos x="24" y="150"/>
              </a:cxn>
              <a:cxn ang="0">
                <a:pos x="126" y="94"/>
              </a:cxn>
              <a:cxn ang="0">
                <a:pos x="178" y="106"/>
              </a:cxn>
              <a:cxn ang="0">
                <a:pos x="178" y="104"/>
              </a:cxn>
              <a:cxn ang="0">
                <a:pos x="180" y="106"/>
              </a:cxn>
              <a:cxn ang="0">
                <a:pos x="180" y="106"/>
              </a:cxn>
              <a:cxn ang="0">
                <a:pos x="242" y="132"/>
              </a:cxn>
              <a:cxn ang="0">
                <a:pos x="232" y="212"/>
              </a:cxn>
              <a:cxn ang="0">
                <a:pos x="354" y="222"/>
              </a:cxn>
              <a:cxn ang="0">
                <a:pos x="436" y="200"/>
              </a:cxn>
              <a:cxn ang="0">
                <a:pos x="442" y="174"/>
              </a:cxn>
              <a:cxn ang="0">
                <a:pos x="442" y="134"/>
              </a:cxn>
              <a:cxn ang="0">
                <a:pos x="374" y="162"/>
              </a:cxn>
              <a:cxn ang="0">
                <a:pos x="316" y="0"/>
              </a:cxn>
            </a:cxnLst>
            <a:rect l="0" t="0" r="r" b="b"/>
            <a:pathLst>
              <a:path w="442" h="222">
                <a:moveTo>
                  <a:pt x="316" y="0"/>
                </a:moveTo>
                <a:lnTo>
                  <a:pt x="0" y="108"/>
                </a:lnTo>
                <a:lnTo>
                  <a:pt x="24" y="150"/>
                </a:lnTo>
                <a:lnTo>
                  <a:pt x="126" y="94"/>
                </a:lnTo>
                <a:lnTo>
                  <a:pt x="178" y="106"/>
                </a:lnTo>
                <a:lnTo>
                  <a:pt x="178" y="104"/>
                </a:lnTo>
                <a:lnTo>
                  <a:pt x="180" y="106"/>
                </a:lnTo>
                <a:lnTo>
                  <a:pt x="180" y="106"/>
                </a:lnTo>
                <a:lnTo>
                  <a:pt x="242" y="132"/>
                </a:lnTo>
                <a:lnTo>
                  <a:pt x="232" y="212"/>
                </a:lnTo>
                <a:lnTo>
                  <a:pt x="354" y="222"/>
                </a:lnTo>
                <a:lnTo>
                  <a:pt x="436" y="200"/>
                </a:lnTo>
                <a:lnTo>
                  <a:pt x="442" y="174"/>
                </a:lnTo>
                <a:lnTo>
                  <a:pt x="442" y="134"/>
                </a:lnTo>
                <a:lnTo>
                  <a:pt x="374" y="162"/>
                </a:lnTo>
                <a:lnTo>
                  <a:pt x="31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 name="Freeform 36"/>
          <p:cNvSpPr>
            <a:spLocks/>
          </p:cNvSpPr>
          <p:nvPr/>
        </p:nvSpPr>
        <p:spPr bwMode="auto">
          <a:xfrm>
            <a:off x="3127311" y="3629970"/>
            <a:ext cx="15426" cy="457636"/>
          </a:xfrm>
          <a:custGeom>
            <a:avLst/>
            <a:gdLst/>
            <a:ahLst/>
            <a:cxnLst>
              <a:cxn ang="0">
                <a:pos x="2" y="2"/>
              </a:cxn>
              <a:cxn ang="0">
                <a:pos x="2" y="0"/>
              </a:cxn>
              <a:cxn ang="0">
                <a:pos x="0" y="0"/>
              </a:cxn>
              <a:cxn ang="0">
                <a:pos x="8" y="356"/>
              </a:cxn>
              <a:cxn ang="0">
                <a:pos x="12" y="356"/>
              </a:cxn>
              <a:cxn ang="0">
                <a:pos x="2" y="2"/>
              </a:cxn>
              <a:cxn ang="0">
                <a:pos x="2" y="2"/>
              </a:cxn>
            </a:cxnLst>
            <a:rect l="0" t="0" r="r" b="b"/>
            <a:pathLst>
              <a:path w="12" h="356">
                <a:moveTo>
                  <a:pt x="2" y="2"/>
                </a:moveTo>
                <a:lnTo>
                  <a:pt x="2" y="0"/>
                </a:lnTo>
                <a:lnTo>
                  <a:pt x="0" y="0"/>
                </a:lnTo>
                <a:lnTo>
                  <a:pt x="8" y="356"/>
                </a:lnTo>
                <a:lnTo>
                  <a:pt x="12" y="356"/>
                </a:lnTo>
                <a:lnTo>
                  <a:pt x="2" y="2"/>
                </a:lnTo>
                <a:lnTo>
                  <a:pt x="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 name="Freeform 37"/>
          <p:cNvSpPr>
            <a:spLocks/>
          </p:cNvSpPr>
          <p:nvPr/>
        </p:nvSpPr>
        <p:spPr bwMode="auto">
          <a:xfrm>
            <a:off x="3867756" y="3532273"/>
            <a:ext cx="2571" cy="2571"/>
          </a:xfrm>
          <a:custGeom>
            <a:avLst/>
            <a:gdLst/>
            <a:ahLst/>
            <a:cxnLst>
              <a:cxn ang="0">
                <a:pos x="0" y="0"/>
              </a:cxn>
              <a:cxn ang="0">
                <a:pos x="0" y="2"/>
              </a:cxn>
              <a:cxn ang="0">
                <a:pos x="2" y="2"/>
              </a:cxn>
              <a:cxn ang="0">
                <a:pos x="0" y="0"/>
              </a:cxn>
              <a:cxn ang="0">
                <a:pos x="0" y="0"/>
              </a:cxn>
            </a:cxnLst>
            <a:rect l="0" t="0" r="r" b="b"/>
            <a:pathLst>
              <a:path w="2" h="2">
                <a:moveTo>
                  <a:pt x="0" y="0"/>
                </a:moveTo>
                <a:lnTo>
                  <a:pt x="0" y="2"/>
                </a:lnTo>
                <a:lnTo>
                  <a:pt x="2" y="2"/>
                </a:lnTo>
                <a:lnTo>
                  <a:pt x="0"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 name="Freeform 38"/>
          <p:cNvSpPr>
            <a:spLocks/>
          </p:cNvSpPr>
          <p:nvPr/>
        </p:nvSpPr>
        <p:spPr bwMode="auto">
          <a:xfrm>
            <a:off x="3878040" y="3519418"/>
            <a:ext cx="444781" cy="15426"/>
          </a:xfrm>
          <a:custGeom>
            <a:avLst/>
            <a:gdLst/>
            <a:ahLst/>
            <a:cxnLst>
              <a:cxn ang="0">
                <a:pos x="346" y="0"/>
              </a:cxn>
              <a:cxn ang="0">
                <a:pos x="0" y="10"/>
              </a:cxn>
              <a:cxn ang="0">
                <a:pos x="0" y="12"/>
              </a:cxn>
              <a:cxn ang="0">
                <a:pos x="346" y="4"/>
              </a:cxn>
              <a:cxn ang="0">
                <a:pos x="346" y="0"/>
              </a:cxn>
            </a:cxnLst>
            <a:rect l="0" t="0" r="r" b="b"/>
            <a:pathLst>
              <a:path w="346" h="12">
                <a:moveTo>
                  <a:pt x="346" y="0"/>
                </a:moveTo>
                <a:lnTo>
                  <a:pt x="0" y="10"/>
                </a:lnTo>
                <a:lnTo>
                  <a:pt x="0" y="12"/>
                </a:lnTo>
                <a:lnTo>
                  <a:pt x="346" y="4"/>
                </a:lnTo>
                <a:lnTo>
                  <a:pt x="34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 name="Rectangle 39"/>
          <p:cNvSpPr>
            <a:spLocks noChangeArrowheads="1"/>
          </p:cNvSpPr>
          <p:nvPr/>
        </p:nvSpPr>
        <p:spPr bwMode="auto">
          <a:xfrm>
            <a:off x="4921862" y="4997737"/>
            <a:ext cx="2571"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 name="Freeform 40"/>
          <p:cNvSpPr>
            <a:spLocks/>
          </p:cNvSpPr>
          <p:nvPr/>
        </p:nvSpPr>
        <p:spPr bwMode="auto">
          <a:xfrm>
            <a:off x="4855017" y="4280431"/>
            <a:ext cx="69417" cy="717306"/>
          </a:xfrm>
          <a:custGeom>
            <a:avLst/>
            <a:gdLst/>
            <a:ahLst/>
            <a:cxnLst>
              <a:cxn ang="0">
                <a:pos x="0" y="0"/>
              </a:cxn>
              <a:cxn ang="0">
                <a:pos x="52" y="558"/>
              </a:cxn>
              <a:cxn ang="0">
                <a:pos x="54" y="558"/>
              </a:cxn>
              <a:cxn ang="0">
                <a:pos x="2" y="0"/>
              </a:cxn>
              <a:cxn ang="0">
                <a:pos x="0" y="0"/>
              </a:cxn>
            </a:cxnLst>
            <a:rect l="0" t="0" r="r" b="b"/>
            <a:pathLst>
              <a:path w="54" h="558">
                <a:moveTo>
                  <a:pt x="0" y="0"/>
                </a:moveTo>
                <a:lnTo>
                  <a:pt x="52" y="558"/>
                </a:lnTo>
                <a:lnTo>
                  <a:pt x="54" y="558"/>
                </a:lnTo>
                <a:lnTo>
                  <a:pt x="2"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 name="Freeform 41"/>
          <p:cNvSpPr>
            <a:spLocks/>
          </p:cNvSpPr>
          <p:nvPr/>
        </p:nvSpPr>
        <p:spPr bwMode="auto">
          <a:xfrm>
            <a:off x="5304940" y="3879356"/>
            <a:ext cx="272525" cy="318803"/>
          </a:xfrm>
          <a:custGeom>
            <a:avLst/>
            <a:gdLst/>
            <a:ahLst/>
            <a:cxnLst>
              <a:cxn ang="0">
                <a:pos x="26" y="156"/>
              </a:cxn>
              <a:cxn ang="0">
                <a:pos x="0" y="248"/>
              </a:cxn>
              <a:cxn ang="0">
                <a:pos x="4" y="248"/>
              </a:cxn>
              <a:cxn ang="0">
                <a:pos x="30" y="156"/>
              </a:cxn>
              <a:cxn ang="0">
                <a:pos x="200" y="32"/>
              </a:cxn>
              <a:cxn ang="0">
                <a:pos x="212" y="0"/>
              </a:cxn>
              <a:cxn ang="0">
                <a:pos x="208" y="2"/>
              </a:cxn>
              <a:cxn ang="0">
                <a:pos x="198" y="32"/>
              </a:cxn>
              <a:cxn ang="0">
                <a:pos x="26" y="156"/>
              </a:cxn>
            </a:cxnLst>
            <a:rect l="0" t="0" r="r" b="b"/>
            <a:pathLst>
              <a:path w="212" h="248">
                <a:moveTo>
                  <a:pt x="26" y="156"/>
                </a:moveTo>
                <a:lnTo>
                  <a:pt x="0" y="248"/>
                </a:lnTo>
                <a:lnTo>
                  <a:pt x="4" y="248"/>
                </a:lnTo>
                <a:lnTo>
                  <a:pt x="30" y="156"/>
                </a:lnTo>
                <a:lnTo>
                  <a:pt x="200" y="32"/>
                </a:lnTo>
                <a:lnTo>
                  <a:pt x="212" y="0"/>
                </a:lnTo>
                <a:lnTo>
                  <a:pt x="208" y="2"/>
                </a:lnTo>
                <a:lnTo>
                  <a:pt x="198" y="32"/>
                </a:lnTo>
                <a:lnTo>
                  <a:pt x="26" y="15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 name="Freeform 42"/>
          <p:cNvSpPr>
            <a:spLocks/>
          </p:cNvSpPr>
          <p:nvPr/>
        </p:nvSpPr>
        <p:spPr bwMode="auto">
          <a:xfrm>
            <a:off x="5505477" y="3694245"/>
            <a:ext cx="2571" cy="2571"/>
          </a:xfrm>
          <a:custGeom>
            <a:avLst/>
            <a:gdLst/>
            <a:ahLst/>
            <a:cxnLst>
              <a:cxn ang="0">
                <a:pos x="0" y="0"/>
              </a:cxn>
              <a:cxn ang="0">
                <a:pos x="0" y="0"/>
              </a:cxn>
              <a:cxn ang="0">
                <a:pos x="2" y="2"/>
              </a:cxn>
              <a:cxn ang="0">
                <a:pos x="0" y="0"/>
              </a:cxn>
            </a:cxnLst>
            <a:rect l="0" t="0" r="r" b="b"/>
            <a:pathLst>
              <a:path w="2" h="2">
                <a:moveTo>
                  <a:pt x="0" y="0"/>
                </a:moveTo>
                <a:lnTo>
                  <a:pt x="0" y="0"/>
                </a:lnTo>
                <a:lnTo>
                  <a:pt x="2" y="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 name="Freeform 43"/>
          <p:cNvSpPr>
            <a:spLocks/>
          </p:cNvSpPr>
          <p:nvPr/>
        </p:nvSpPr>
        <p:spPr bwMode="auto">
          <a:xfrm>
            <a:off x="5356360" y="3696816"/>
            <a:ext cx="151688" cy="221105"/>
          </a:xfrm>
          <a:custGeom>
            <a:avLst/>
            <a:gdLst/>
            <a:ahLst/>
            <a:cxnLst>
              <a:cxn ang="0">
                <a:pos x="64" y="98"/>
              </a:cxn>
              <a:cxn ang="0">
                <a:pos x="0" y="172"/>
              </a:cxn>
              <a:cxn ang="0">
                <a:pos x="6" y="170"/>
              </a:cxn>
              <a:cxn ang="0">
                <a:pos x="6" y="170"/>
              </a:cxn>
              <a:cxn ang="0">
                <a:pos x="66" y="98"/>
              </a:cxn>
              <a:cxn ang="0">
                <a:pos x="118" y="2"/>
              </a:cxn>
              <a:cxn ang="0">
                <a:pos x="114" y="0"/>
              </a:cxn>
              <a:cxn ang="0">
                <a:pos x="64" y="98"/>
              </a:cxn>
            </a:cxnLst>
            <a:rect l="0" t="0" r="r" b="b"/>
            <a:pathLst>
              <a:path w="118" h="172">
                <a:moveTo>
                  <a:pt x="64" y="98"/>
                </a:moveTo>
                <a:lnTo>
                  <a:pt x="0" y="172"/>
                </a:lnTo>
                <a:lnTo>
                  <a:pt x="6" y="170"/>
                </a:lnTo>
                <a:lnTo>
                  <a:pt x="6" y="170"/>
                </a:lnTo>
                <a:lnTo>
                  <a:pt x="66" y="98"/>
                </a:lnTo>
                <a:lnTo>
                  <a:pt x="118" y="2"/>
                </a:lnTo>
                <a:lnTo>
                  <a:pt x="114" y="0"/>
                </a:lnTo>
                <a:lnTo>
                  <a:pt x="64" y="9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 name="Freeform 44"/>
          <p:cNvSpPr>
            <a:spLocks/>
          </p:cNvSpPr>
          <p:nvPr/>
        </p:nvSpPr>
        <p:spPr bwMode="auto">
          <a:xfrm>
            <a:off x="6271633" y="3249464"/>
            <a:ext cx="2571" cy="7713"/>
          </a:xfrm>
          <a:custGeom>
            <a:avLst/>
            <a:gdLst/>
            <a:ahLst/>
            <a:cxnLst>
              <a:cxn ang="0">
                <a:pos x="2" y="6"/>
              </a:cxn>
              <a:cxn ang="0">
                <a:pos x="2" y="2"/>
              </a:cxn>
              <a:cxn ang="0">
                <a:pos x="0" y="0"/>
              </a:cxn>
              <a:cxn ang="0">
                <a:pos x="0" y="6"/>
              </a:cxn>
              <a:cxn ang="0">
                <a:pos x="2" y="6"/>
              </a:cxn>
            </a:cxnLst>
            <a:rect l="0" t="0" r="r" b="b"/>
            <a:pathLst>
              <a:path w="2" h="6">
                <a:moveTo>
                  <a:pt x="2" y="6"/>
                </a:moveTo>
                <a:lnTo>
                  <a:pt x="2" y="2"/>
                </a:lnTo>
                <a:lnTo>
                  <a:pt x="0" y="0"/>
                </a:lnTo>
                <a:lnTo>
                  <a:pt x="0" y="6"/>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 name="Freeform 45"/>
          <p:cNvSpPr>
            <a:spLocks/>
          </p:cNvSpPr>
          <p:nvPr/>
        </p:nvSpPr>
        <p:spPr bwMode="auto">
          <a:xfrm>
            <a:off x="6148225" y="3154337"/>
            <a:ext cx="123408" cy="102840"/>
          </a:xfrm>
          <a:custGeom>
            <a:avLst/>
            <a:gdLst/>
            <a:ahLst/>
            <a:cxnLst>
              <a:cxn ang="0">
                <a:pos x="0" y="2"/>
              </a:cxn>
              <a:cxn ang="0">
                <a:pos x="96" y="80"/>
              </a:cxn>
              <a:cxn ang="0">
                <a:pos x="96" y="74"/>
              </a:cxn>
              <a:cxn ang="0">
                <a:pos x="2" y="0"/>
              </a:cxn>
              <a:cxn ang="0">
                <a:pos x="0" y="2"/>
              </a:cxn>
            </a:cxnLst>
            <a:rect l="0" t="0" r="r" b="b"/>
            <a:pathLst>
              <a:path w="96" h="80">
                <a:moveTo>
                  <a:pt x="0" y="2"/>
                </a:moveTo>
                <a:lnTo>
                  <a:pt x="96" y="80"/>
                </a:lnTo>
                <a:lnTo>
                  <a:pt x="96" y="74"/>
                </a:lnTo>
                <a:lnTo>
                  <a:pt x="2"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 name="Freeform 46"/>
          <p:cNvSpPr>
            <a:spLocks/>
          </p:cNvSpPr>
          <p:nvPr/>
        </p:nvSpPr>
        <p:spPr bwMode="auto">
          <a:xfrm>
            <a:off x="6312769" y="2953800"/>
            <a:ext cx="2571" cy="2571"/>
          </a:xfrm>
          <a:custGeom>
            <a:avLst/>
            <a:gdLst/>
            <a:ahLst/>
            <a:cxnLst>
              <a:cxn ang="0">
                <a:pos x="0" y="2"/>
              </a:cxn>
              <a:cxn ang="0">
                <a:pos x="2" y="2"/>
              </a:cxn>
              <a:cxn ang="0">
                <a:pos x="2" y="0"/>
              </a:cxn>
              <a:cxn ang="0">
                <a:pos x="0" y="2"/>
              </a:cxn>
              <a:cxn ang="0">
                <a:pos x="0" y="2"/>
              </a:cxn>
            </a:cxnLst>
            <a:rect l="0" t="0" r="r" b="b"/>
            <a:pathLst>
              <a:path w="2" h="2">
                <a:moveTo>
                  <a:pt x="0" y="2"/>
                </a:moveTo>
                <a:lnTo>
                  <a:pt x="2" y="2"/>
                </a:lnTo>
                <a:lnTo>
                  <a:pt x="2" y="0"/>
                </a:lnTo>
                <a:lnTo>
                  <a:pt x="0" y="2"/>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 name="Freeform 47"/>
          <p:cNvSpPr>
            <a:spLocks/>
          </p:cNvSpPr>
          <p:nvPr/>
        </p:nvSpPr>
        <p:spPr bwMode="auto">
          <a:xfrm>
            <a:off x="6456744" y="2853531"/>
            <a:ext cx="7713" cy="2571"/>
          </a:xfrm>
          <a:custGeom>
            <a:avLst/>
            <a:gdLst/>
            <a:ahLst/>
            <a:cxnLst>
              <a:cxn ang="0">
                <a:pos x="4" y="0"/>
              </a:cxn>
              <a:cxn ang="0">
                <a:pos x="2" y="0"/>
              </a:cxn>
              <a:cxn ang="0">
                <a:pos x="0" y="2"/>
              </a:cxn>
              <a:cxn ang="0">
                <a:pos x="6" y="2"/>
              </a:cxn>
              <a:cxn ang="0">
                <a:pos x="6" y="0"/>
              </a:cxn>
              <a:cxn ang="0">
                <a:pos x="4" y="0"/>
              </a:cxn>
              <a:cxn ang="0">
                <a:pos x="4" y="0"/>
              </a:cxn>
              <a:cxn ang="0">
                <a:pos x="4" y="0"/>
              </a:cxn>
            </a:cxnLst>
            <a:rect l="0" t="0" r="r" b="b"/>
            <a:pathLst>
              <a:path w="6" h="2">
                <a:moveTo>
                  <a:pt x="4" y="0"/>
                </a:moveTo>
                <a:lnTo>
                  <a:pt x="2" y="0"/>
                </a:lnTo>
                <a:lnTo>
                  <a:pt x="0" y="2"/>
                </a:lnTo>
                <a:lnTo>
                  <a:pt x="6" y="2"/>
                </a:lnTo>
                <a:lnTo>
                  <a:pt x="6" y="0"/>
                </a:lnTo>
                <a:lnTo>
                  <a:pt x="4" y="0"/>
                </a:lnTo>
                <a:lnTo>
                  <a:pt x="4" y="0"/>
                </a:lnTo>
                <a:lnTo>
                  <a:pt x="4"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9" name="Freeform 48"/>
          <p:cNvSpPr>
            <a:spLocks/>
          </p:cNvSpPr>
          <p:nvPr/>
        </p:nvSpPr>
        <p:spPr bwMode="auto">
          <a:xfrm>
            <a:off x="6155938" y="2853531"/>
            <a:ext cx="303377" cy="102840"/>
          </a:xfrm>
          <a:custGeom>
            <a:avLst/>
            <a:gdLst/>
            <a:ahLst/>
            <a:cxnLst>
              <a:cxn ang="0">
                <a:pos x="222" y="0"/>
              </a:cxn>
              <a:cxn ang="0">
                <a:pos x="136" y="40"/>
              </a:cxn>
              <a:cxn ang="0">
                <a:pos x="124" y="70"/>
              </a:cxn>
              <a:cxn ang="0">
                <a:pos x="0" y="42"/>
              </a:cxn>
              <a:cxn ang="0">
                <a:pos x="0" y="44"/>
              </a:cxn>
              <a:cxn ang="0">
                <a:pos x="124" y="72"/>
              </a:cxn>
              <a:cxn ang="0">
                <a:pos x="122" y="80"/>
              </a:cxn>
              <a:cxn ang="0">
                <a:pos x="124" y="78"/>
              </a:cxn>
              <a:cxn ang="0">
                <a:pos x="138" y="40"/>
              </a:cxn>
              <a:cxn ang="0">
                <a:pos x="222" y="2"/>
              </a:cxn>
              <a:cxn ang="0">
                <a:pos x="234" y="2"/>
              </a:cxn>
              <a:cxn ang="0">
                <a:pos x="236" y="0"/>
              </a:cxn>
              <a:cxn ang="0">
                <a:pos x="222" y="0"/>
              </a:cxn>
            </a:cxnLst>
            <a:rect l="0" t="0" r="r" b="b"/>
            <a:pathLst>
              <a:path w="236" h="80">
                <a:moveTo>
                  <a:pt x="222" y="0"/>
                </a:moveTo>
                <a:lnTo>
                  <a:pt x="136" y="40"/>
                </a:lnTo>
                <a:lnTo>
                  <a:pt x="124" y="70"/>
                </a:lnTo>
                <a:lnTo>
                  <a:pt x="0" y="42"/>
                </a:lnTo>
                <a:lnTo>
                  <a:pt x="0" y="44"/>
                </a:lnTo>
                <a:lnTo>
                  <a:pt x="124" y="72"/>
                </a:lnTo>
                <a:lnTo>
                  <a:pt x="122" y="80"/>
                </a:lnTo>
                <a:lnTo>
                  <a:pt x="124" y="78"/>
                </a:lnTo>
                <a:lnTo>
                  <a:pt x="138" y="40"/>
                </a:lnTo>
                <a:lnTo>
                  <a:pt x="222" y="2"/>
                </a:lnTo>
                <a:lnTo>
                  <a:pt x="234" y="2"/>
                </a:lnTo>
                <a:lnTo>
                  <a:pt x="236" y="0"/>
                </a:lnTo>
                <a:lnTo>
                  <a:pt x="22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0" name="Rectangle 49"/>
          <p:cNvSpPr>
            <a:spLocks noChangeArrowheads="1"/>
          </p:cNvSpPr>
          <p:nvPr/>
        </p:nvSpPr>
        <p:spPr bwMode="auto">
          <a:xfrm>
            <a:off x="885406" y="2300768"/>
            <a:ext cx="7713" cy="7713"/>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1" name="Freeform 50"/>
          <p:cNvSpPr>
            <a:spLocks/>
          </p:cNvSpPr>
          <p:nvPr/>
        </p:nvSpPr>
        <p:spPr bwMode="auto">
          <a:xfrm>
            <a:off x="893119" y="2035956"/>
            <a:ext cx="2043938" cy="1252073"/>
          </a:xfrm>
          <a:custGeom>
            <a:avLst/>
            <a:gdLst/>
            <a:ahLst/>
            <a:cxnLst>
              <a:cxn ang="0">
                <a:pos x="1590" y="166"/>
              </a:cxn>
              <a:cxn ang="0">
                <a:pos x="1580" y="616"/>
              </a:cxn>
              <a:cxn ang="0">
                <a:pos x="978" y="650"/>
              </a:cxn>
              <a:cxn ang="0">
                <a:pos x="908" y="626"/>
              </a:cxn>
              <a:cxn ang="0">
                <a:pos x="754" y="534"/>
              </a:cxn>
              <a:cxn ang="0">
                <a:pos x="714" y="476"/>
              </a:cxn>
              <a:cxn ang="0">
                <a:pos x="710" y="326"/>
              </a:cxn>
              <a:cxn ang="0">
                <a:pos x="668" y="24"/>
              </a:cxn>
              <a:cxn ang="0">
                <a:pos x="636" y="166"/>
              </a:cxn>
              <a:cxn ang="0">
                <a:pos x="736" y="346"/>
              </a:cxn>
              <a:cxn ang="0">
                <a:pos x="756" y="472"/>
              </a:cxn>
              <a:cxn ang="0">
                <a:pos x="818" y="642"/>
              </a:cxn>
              <a:cxn ang="0">
                <a:pos x="948" y="618"/>
              </a:cxn>
              <a:cxn ang="0">
                <a:pos x="948" y="964"/>
              </a:cxn>
              <a:cxn ang="0">
                <a:pos x="502" y="598"/>
              </a:cxn>
              <a:cxn ang="0">
                <a:pos x="560" y="436"/>
              </a:cxn>
              <a:cxn ang="0">
                <a:pos x="592" y="2"/>
              </a:cxn>
              <a:cxn ang="0">
                <a:pos x="524" y="342"/>
              </a:cxn>
              <a:cxn ang="0">
                <a:pos x="400" y="334"/>
              </a:cxn>
              <a:cxn ang="0">
                <a:pos x="110" y="318"/>
              </a:cxn>
              <a:cxn ang="0">
                <a:pos x="0" y="206"/>
              </a:cxn>
              <a:cxn ang="0">
                <a:pos x="96" y="238"/>
              </a:cxn>
              <a:cxn ang="0">
                <a:pos x="284" y="356"/>
              </a:cxn>
              <a:cxn ang="0">
                <a:pos x="534" y="378"/>
              </a:cxn>
              <a:cxn ang="0">
                <a:pos x="486" y="572"/>
              </a:cxn>
              <a:cxn ang="0">
                <a:pos x="444" y="862"/>
              </a:cxn>
              <a:cxn ang="0">
                <a:pos x="446" y="866"/>
              </a:cxn>
              <a:cxn ang="0">
                <a:pos x="442" y="870"/>
              </a:cxn>
              <a:cxn ang="0">
                <a:pos x="682" y="914"/>
              </a:cxn>
              <a:cxn ang="0">
                <a:pos x="688" y="920"/>
              </a:cxn>
              <a:cxn ang="0">
                <a:pos x="948" y="970"/>
              </a:cxn>
              <a:cxn ang="0">
                <a:pos x="992" y="584"/>
              </a:cxn>
              <a:cxn ang="0">
                <a:pos x="1584" y="624"/>
              </a:cxn>
              <a:cxn ang="0">
                <a:pos x="1586" y="524"/>
              </a:cxn>
              <a:cxn ang="0">
                <a:pos x="1584" y="520"/>
              </a:cxn>
            </a:cxnLst>
            <a:rect l="0" t="0" r="r" b="b"/>
            <a:pathLst>
              <a:path w="1590" h="974">
                <a:moveTo>
                  <a:pt x="1586" y="520"/>
                </a:moveTo>
                <a:lnTo>
                  <a:pt x="1590" y="166"/>
                </a:lnTo>
                <a:lnTo>
                  <a:pt x="1584" y="164"/>
                </a:lnTo>
                <a:lnTo>
                  <a:pt x="1580" y="616"/>
                </a:lnTo>
                <a:lnTo>
                  <a:pt x="986" y="578"/>
                </a:lnTo>
                <a:lnTo>
                  <a:pt x="978" y="650"/>
                </a:lnTo>
                <a:lnTo>
                  <a:pt x="952" y="614"/>
                </a:lnTo>
                <a:lnTo>
                  <a:pt x="908" y="626"/>
                </a:lnTo>
                <a:lnTo>
                  <a:pt x="824" y="638"/>
                </a:lnTo>
                <a:lnTo>
                  <a:pt x="754" y="534"/>
                </a:lnTo>
                <a:lnTo>
                  <a:pt x="762" y="464"/>
                </a:lnTo>
                <a:lnTo>
                  <a:pt x="714" y="476"/>
                </a:lnTo>
                <a:lnTo>
                  <a:pt x="744" y="346"/>
                </a:lnTo>
                <a:lnTo>
                  <a:pt x="710" y="326"/>
                </a:lnTo>
                <a:lnTo>
                  <a:pt x="644" y="168"/>
                </a:lnTo>
                <a:lnTo>
                  <a:pt x="668" y="24"/>
                </a:lnTo>
                <a:lnTo>
                  <a:pt x="662" y="22"/>
                </a:lnTo>
                <a:lnTo>
                  <a:pt x="636" y="166"/>
                </a:lnTo>
                <a:lnTo>
                  <a:pt x="708" y="332"/>
                </a:lnTo>
                <a:lnTo>
                  <a:pt x="736" y="346"/>
                </a:lnTo>
                <a:lnTo>
                  <a:pt x="706" y="484"/>
                </a:lnTo>
                <a:lnTo>
                  <a:pt x="756" y="472"/>
                </a:lnTo>
                <a:lnTo>
                  <a:pt x="746" y="534"/>
                </a:lnTo>
                <a:lnTo>
                  <a:pt x="818" y="642"/>
                </a:lnTo>
                <a:lnTo>
                  <a:pt x="910" y="632"/>
                </a:lnTo>
                <a:lnTo>
                  <a:pt x="948" y="618"/>
                </a:lnTo>
                <a:lnTo>
                  <a:pt x="976" y="656"/>
                </a:lnTo>
                <a:lnTo>
                  <a:pt x="948" y="964"/>
                </a:lnTo>
                <a:lnTo>
                  <a:pt x="452" y="864"/>
                </a:lnTo>
                <a:lnTo>
                  <a:pt x="502" y="598"/>
                </a:lnTo>
                <a:lnTo>
                  <a:pt x="492" y="572"/>
                </a:lnTo>
                <a:lnTo>
                  <a:pt x="560" y="436"/>
                </a:lnTo>
                <a:lnTo>
                  <a:pt x="530" y="342"/>
                </a:lnTo>
                <a:lnTo>
                  <a:pt x="592" y="2"/>
                </a:lnTo>
                <a:lnTo>
                  <a:pt x="584" y="0"/>
                </a:lnTo>
                <a:lnTo>
                  <a:pt x="524" y="342"/>
                </a:lnTo>
                <a:lnTo>
                  <a:pt x="532" y="368"/>
                </a:lnTo>
                <a:lnTo>
                  <a:pt x="400" y="334"/>
                </a:lnTo>
                <a:lnTo>
                  <a:pt x="284" y="350"/>
                </a:lnTo>
                <a:lnTo>
                  <a:pt x="110" y="318"/>
                </a:lnTo>
                <a:lnTo>
                  <a:pt x="100" y="234"/>
                </a:lnTo>
                <a:lnTo>
                  <a:pt x="0" y="206"/>
                </a:lnTo>
                <a:lnTo>
                  <a:pt x="0" y="212"/>
                </a:lnTo>
                <a:lnTo>
                  <a:pt x="96" y="238"/>
                </a:lnTo>
                <a:lnTo>
                  <a:pt x="104" y="324"/>
                </a:lnTo>
                <a:lnTo>
                  <a:pt x="284" y="356"/>
                </a:lnTo>
                <a:lnTo>
                  <a:pt x="400" y="340"/>
                </a:lnTo>
                <a:lnTo>
                  <a:pt x="534" y="378"/>
                </a:lnTo>
                <a:lnTo>
                  <a:pt x="554" y="436"/>
                </a:lnTo>
                <a:lnTo>
                  <a:pt x="486" y="572"/>
                </a:lnTo>
                <a:lnTo>
                  <a:pt x="494" y="598"/>
                </a:lnTo>
                <a:lnTo>
                  <a:pt x="444" y="862"/>
                </a:lnTo>
                <a:lnTo>
                  <a:pt x="446" y="862"/>
                </a:lnTo>
                <a:lnTo>
                  <a:pt x="446" y="866"/>
                </a:lnTo>
                <a:lnTo>
                  <a:pt x="442" y="866"/>
                </a:lnTo>
                <a:lnTo>
                  <a:pt x="442" y="870"/>
                </a:lnTo>
                <a:lnTo>
                  <a:pt x="680" y="918"/>
                </a:lnTo>
                <a:lnTo>
                  <a:pt x="682" y="914"/>
                </a:lnTo>
                <a:lnTo>
                  <a:pt x="688" y="914"/>
                </a:lnTo>
                <a:lnTo>
                  <a:pt x="688" y="920"/>
                </a:lnTo>
                <a:lnTo>
                  <a:pt x="948" y="974"/>
                </a:lnTo>
                <a:lnTo>
                  <a:pt x="948" y="970"/>
                </a:lnTo>
                <a:lnTo>
                  <a:pt x="954" y="972"/>
                </a:lnTo>
                <a:lnTo>
                  <a:pt x="992" y="584"/>
                </a:lnTo>
                <a:lnTo>
                  <a:pt x="1584" y="624"/>
                </a:lnTo>
                <a:lnTo>
                  <a:pt x="1584" y="624"/>
                </a:lnTo>
                <a:lnTo>
                  <a:pt x="1586" y="624"/>
                </a:lnTo>
                <a:lnTo>
                  <a:pt x="1586" y="524"/>
                </a:lnTo>
                <a:lnTo>
                  <a:pt x="1584" y="524"/>
                </a:lnTo>
                <a:lnTo>
                  <a:pt x="1584" y="520"/>
                </a:lnTo>
                <a:lnTo>
                  <a:pt x="1586" y="5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2" name="Rectangle 51"/>
          <p:cNvSpPr>
            <a:spLocks noChangeArrowheads="1"/>
          </p:cNvSpPr>
          <p:nvPr/>
        </p:nvSpPr>
        <p:spPr bwMode="auto">
          <a:xfrm>
            <a:off x="736289" y="2964084"/>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3" name="Freeform 52"/>
          <p:cNvSpPr>
            <a:spLocks/>
          </p:cNvSpPr>
          <p:nvPr/>
        </p:nvSpPr>
        <p:spPr bwMode="auto">
          <a:xfrm>
            <a:off x="1512728" y="4709786"/>
            <a:ext cx="2571" cy="1286"/>
          </a:xfrm>
          <a:custGeom>
            <a:avLst/>
            <a:gdLst/>
            <a:ahLst/>
            <a:cxnLst>
              <a:cxn ang="0">
                <a:pos x="2" y="0"/>
              </a:cxn>
              <a:cxn ang="0">
                <a:pos x="2" y="0"/>
              </a:cxn>
              <a:cxn ang="0">
                <a:pos x="0" y="0"/>
              </a:cxn>
              <a:cxn ang="0">
                <a:pos x="2" y="0"/>
              </a:cxn>
            </a:cxnLst>
            <a:rect l="0" t="0" r="r" b="b"/>
            <a:pathLst>
              <a:path w="2">
                <a:moveTo>
                  <a:pt x="2" y="0"/>
                </a:moveTo>
                <a:lnTo>
                  <a:pt x="2" y="0"/>
                </a:lnTo>
                <a:lnTo>
                  <a:pt x="0" y="0"/>
                </a:lnTo>
                <a:lnTo>
                  <a:pt x="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4" name="Freeform 53"/>
          <p:cNvSpPr>
            <a:spLocks/>
          </p:cNvSpPr>
          <p:nvPr/>
        </p:nvSpPr>
        <p:spPr bwMode="auto">
          <a:xfrm>
            <a:off x="1674701" y="3216041"/>
            <a:ext cx="102840" cy="758442"/>
          </a:xfrm>
          <a:custGeom>
            <a:avLst/>
            <a:gdLst/>
            <a:ahLst/>
            <a:cxnLst>
              <a:cxn ang="0">
                <a:pos x="72" y="0"/>
              </a:cxn>
              <a:cxn ang="0">
                <a:pos x="0" y="590"/>
              </a:cxn>
              <a:cxn ang="0">
                <a:pos x="4" y="590"/>
              </a:cxn>
              <a:cxn ang="0">
                <a:pos x="80" y="2"/>
              </a:cxn>
              <a:cxn ang="0">
                <a:pos x="72" y="0"/>
              </a:cxn>
            </a:cxnLst>
            <a:rect l="0" t="0" r="r" b="b"/>
            <a:pathLst>
              <a:path w="80" h="590">
                <a:moveTo>
                  <a:pt x="72" y="0"/>
                </a:moveTo>
                <a:lnTo>
                  <a:pt x="0" y="590"/>
                </a:lnTo>
                <a:lnTo>
                  <a:pt x="4" y="590"/>
                </a:lnTo>
                <a:lnTo>
                  <a:pt x="80" y="2"/>
                </a:lnTo>
                <a:lnTo>
                  <a:pt x="7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5" name="Freeform 54"/>
          <p:cNvSpPr>
            <a:spLocks/>
          </p:cNvSpPr>
          <p:nvPr/>
        </p:nvSpPr>
        <p:spPr bwMode="auto">
          <a:xfrm>
            <a:off x="736289" y="2964084"/>
            <a:ext cx="943554" cy="1745703"/>
          </a:xfrm>
          <a:custGeom>
            <a:avLst/>
            <a:gdLst/>
            <a:ahLst/>
            <a:cxnLst>
              <a:cxn ang="0">
                <a:pos x="618" y="1262"/>
              </a:cxn>
              <a:cxn ang="0">
                <a:pos x="668" y="1154"/>
              </a:cxn>
              <a:cxn ang="0">
                <a:pos x="680" y="1140"/>
              </a:cxn>
              <a:cxn ang="0">
                <a:pos x="648" y="1044"/>
              </a:cxn>
              <a:cxn ang="0">
                <a:pos x="678" y="896"/>
              </a:cxn>
              <a:cxn ang="0">
                <a:pos x="718" y="910"/>
              </a:cxn>
              <a:cxn ang="0">
                <a:pos x="734" y="790"/>
              </a:cxn>
              <a:cxn ang="0">
                <a:pos x="730" y="788"/>
              </a:cxn>
              <a:cxn ang="0">
                <a:pos x="730" y="786"/>
              </a:cxn>
              <a:cxn ang="0">
                <a:pos x="716" y="904"/>
              </a:cxn>
              <a:cxn ang="0">
                <a:pos x="676" y="892"/>
              </a:cxn>
              <a:cxn ang="0">
                <a:pos x="646" y="1040"/>
              </a:cxn>
              <a:cxn ang="0">
                <a:pos x="262" y="482"/>
              </a:cxn>
              <a:cxn ang="0">
                <a:pos x="272" y="454"/>
              </a:cxn>
              <a:cxn ang="0">
                <a:pos x="262" y="426"/>
              </a:cxn>
              <a:cxn ang="0">
                <a:pos x="338" y="98"/>
              </a:cxn>
              <a:cxn ang="0">
                <a:pos x="564" y="144"/>
              </a:cxn>
              <a:cxn ang="0">
                <a:pos x="566" y="140"/>
              </a:cxn>
              <a:cxn ang="0">
                <a:pos x="338" y="92"/>
              </a:cxn>
              <a:cxn ang="0">
                <a:pos x="0" y="0"/>
              </a:cxn>
              <a:cxn ang="0">
                <a:pos x="0" y="0"/>
              </a:cxn>
              <a:cxn ang="0">
                <a:pos x="2" y="8"/>
              </a:cxn>
              <a:cxn ang="0">
                <a:pos x="334" y="98"/>
              </a:cxn>
              <a:cxn ang="0">
                <a:pos x="256" y="426"/>
              </a:cxn>
              <a:cxn ang="0">
                <a:pos x="266" y="454"/>
              </a:cxn>
              <a:cxn ang="0">
                <a:pos x="256" y="482"/>
              </a:cxn>
              <a:cxn ang="0">
                <a:pos x="644" y="1044"/>
              </a:cxn>
              <a:cxn ang="0">
                <a:pos x="674" y="1140"/>
              </a:cxn>
              <a:cxn ang="0">
                <a:pos x="664" y="1150"/>
              </a:cxn>
              <a:cxn ang="0">
                <a:pos x="614" y="1260"/>
              </a:cxn>
              <a:cxn ang="0">
                <a:pos x="626" y="1314"/>
              </a:cxn>
              <a:cxn ang="0">
                <a:pos x="600" y="1354"/>
              </a:cxn>
              <a:cxn ang="0">
                <a:pos x="604" y="1358"/>
              </a:cxn>
              <a:cxn ang="0">
                <a:pos x="606" y="1358"/>
              </a:cxn>
              <a:cxn ang="0">
                <a:pos x="630" y="1316"/>
              </a:cxn>
              <a:cxn ang="0">
                <a:pos x="618" y="1262"/>
              </a:cxn>
            </a:cxnLst>
            <a:rect l="0" t="0" r="r" b="b"/>
            <a:pathLst>
              <a:path w="734" h="1358">
                <a:moveTo>
                  <a:pt x="618" y="1262"/>
                </a:moveTo>
                <a:lnTo>
                  <a:pt x="668" y="1154"/>
                </a:lnTo>
                <a:lnTo>
                  <a:pt x="680" y="1140"/>
                </a:lnTo>
                <a:lnTo>
                  <a:pt x="648" y="1044"/>
                </a:lnTo>
                <a:lnTo>
                  <a:pt x="678" y="896"/>
                </a:lnTo>
                <a:lnTo>
                  <a:pt x="718" y="910"/>
                </a:lnTo>
                <a:lnTo>
                  <a:pt x="734" y="790"/>
                </a:lnTo>
                <a:lnTo>
                  <a:pt x="730" y="788"/>
                </a:lnTo>
                <a:lnTo>
                  <a:pt x="730" y="786"/>
                </a:lnTo>
                <a:lnTo>
                  <a:pt x="716" y="904"/>
                </a:lnTo>
                <a:lnTo>
                  <a:pt x="676" y="892"/>
                </a:lnTo>
                <a:lnTo>
                  <a:pt x="646" y="1040"/>
                </a:lnTo>
                <a:lnTo>
                  <a:pt x="262" y="482"/>
                </a:lnTo>
                <a:lnTo>
                  <a:pt x="272" y="454"/>
                </a:lnTo>
                <a:lnTo>
                  <a:pt x="262" y="426"/>
                </a:lnTo>
                <a:lnTo>
                  <a:pt x="338" y="98"/>
                </a:lnTo>
                <a:lnTo>
                  <a:pt x="564" y="144"/>
                </a:lnTo>
                <a:lnTo>
                  <a:pt x="566" y="140"/>
                </a:lnTo>
                <a:lnTo>
                  <a:pt x="338" y="92"/>
                </a:lnTo>
                <a:lnTo>
                  <a:pt x="0" y="0"/>
                </a:lnTo>
                <a:lnTo>
                  <a:pt x="0" y="0"/>
                </a:lnTo>
                <a:lnTo>
                  <a:pt x="2" y="8"/>
                </a:lnTo>
                <a:lnTo>
                  <a:pt x="334" y="98"/>
                </a:lnTo>
                <a:lnTo>
                  <a:pt x="256" y="426"/>
                </a:lnTo>
                <a:lnTo>
                  <a:pt x="266" y="454"/>
                </a:lnTo>
                <a:lnTo>
                  <a:pt x="256" y="482"/>
                </a:lnTo>
                <a:lnTo>
                  <a:pt x="644" y="1044"/>
                </a:lnTo>
                <a:lnTo>
                  <a:pt x="674" y="1140"/>
                </a:lnTo>
                <a:lnTo>
                  <a:pt x="664" y="1150"/>
                </a:lnTo>
                <a:lnTo>
                  <a:pt x="614" y="1260"/>
                </a:lnTo>
                <a:lnTo>
                  <a:pt x="626" y="1314"/>
                </a:lnTo>
                <a:lnTo>
                  <a:pt x="600" y="1354"/>
                </a:lnTo>
                <a:lnTo>
                  <a:pt x="604" y="1358"/>
                </a:lnTo>
                <a:lnTo>
                  <a:pt x="606" y="1358"/>
                </a:lnTo>
                <a:lnTo>
                  <a:pt x="630" y="1316"/>
                </a:lnTo>
                <a:lnTo>
                  <a:pt x="618" y="12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6" name="Freeform 55"/>
          <p:cNvSpPr>
            <a:spLocks/>
          </p:cNvSpPr>
          <p:nvPr/>
        </p:nvSpPr>
        <p:spPr bwMode="auto">
          <a:xfrm>
            <a:off x="1461308" y="3144053"/>
            <a:ext cx="5142" cy="5142"/>
          </a:xfrm>
          <a:custGeom>
            <a:avLst/>
            <a:gdLst/>
            <a:ahLst/>
            <a:cxnLst>
              <a:cxn ang="0">
                <a:pos x="4" y="0"/>
              </a:cxn>
              <a:cxn ang="0">
                <a:pos x="2" y="0"/>
              </a:cxn>
              <a:cxn ang="0">
                <a:pos x="0" y="4"/>
              </a:cxn>
              <a:cxn ang="0">
                <a:pos x="4" y="4"/>
              </a:cxn>
              <a:cxn ang="0">
                <a:pos x="4" y="0"/>
              </a:cxn>
            </a:cxnLst>
            <a:rect l="0" t="0" r="r" b="b"/>
            <a:pathLst>
              <a:path w="4" h="4">
                <a:moveTo>
                  <a:pt x="4" y="0"/>
                </a:moveTo>
                <a:lnTo>
                  <a:pt x="2" y="0"/>
                </a:lnTo>
                <a:lnTo>
                  <a:pt x="0" y="4"/>
                </a:lnTo>
                <a:lnTo>
                  <a:pt x="4" y="4"/>
                </a:lnTo>
                <a:lnTo>
                  <a:pt x="4"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7" name="Freeform 56"/>
          <p:cNvSpPr>
            <a:spLocks/>
          </p:cNvSpPr>
          <p:nvPr/>
        </p:nvSpPr>
        <p:spPr bwMode="auto">
          <a:xfrm>
            <a:off x="1767256" y="3210899"/>
            <a:ext cx="10284" cy="7713"/>
          </a:xfrm>
          <a:custGeom>
            <a:avLst/>
            <a:gdLst/>
            <a:ahLst/>
            <a:cxnLst>
              <a:cxn ang="0">
                <a:pos x="8" y="0"/>
              </a:cxn>
              <a:cxn ang="0">
                <a:pos x="2" y="0"/>
              </a:cxn>
              <a:cxn ang="0">
                <a:pos x="0" y="4"/>
              </a:cxn>
              <a:cxn ang="0">
                <a:pos x="8" y="6"/>
              </a:cxn>
              <a:cxn ang="0">
                <a:pos x="8" y="0"/>
              </a:cxn>
            </a:cxnLst>
            <a:rect l="0" t="0" r="r" b="b"/>
            <a:pathLst>
              <a:path w="8" h="6">
                <a:moveTo>
                  <a:pt x="8" y="0"/>
                </a:moveTo>
                <a:lnTo>
                  <a:pt x="2" y="0"/>
                </a:lnTo>
                <a:lnTo>
                  <a:pt x="0" y="4"/>
                </a:lnTo>
                <a:lnTo>
                  <a:pt x="8" y="6"/>
                </a:lnTo>
                <a:lnTo>
                  <a:pt x="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8" name="Freeform 57"/>
          <p:cNvSpPr>
            <a:spLocks/>
          </p:cNvSpPr>
          <p:nvPr/>
        </p:nvSpPr>
        <p:spPr bwMode="auto">
          <a:xfrm>
            <a:off x="4219982" y="5177707"/>
            <a:ext cx="5142" cy="1286"/>
          </a:xfrm>
          <a:custGeom>
            <a:avLst/>
            <a:gdLst/>
            <a:ahLst/>
            <a:cxnLst>
              <a:cxn ang="0">
                <a:pos x="4" y="0"/>
              </a:cxn>
              <a:cxn ang="0">
                <a:pos x="4" y="0"/>
              </a:cxn>
              <a:cxn ang="0">
                <a:pos x="0" y="0"/>
              </a:cxn>
              <a:cxn ang="0">
                <a:pos x="4" y="0"/>
              </a:cxn>
            </a:cxnLst>
            <a:rect l="0" t="0" r="r" b="b"/>
            <a:pathLst>
              <a:path w="4">
                <a:moveTo>
                  <a:pt x="4" y="0"/>
                </a:moveTo>
                <a:lnTo>
                  <a:pt x="4" y="0"/>
                </a:lnTo>
                <a:lnTo>
                  <a:pt x="0" y="0"/>
                </a:lnTo>
                <a:lnTo>
                  <a:pt x="4"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9" name="Freeform 58"/>
          <p:cNvSpPr>
            <a:spLocks/>
          </p:cNvSpPr>
          <p:nvPr/>
        </p:nvSpPr>
        <p:spPr bwMode="auto">
          <a:xfrm>
            <a:off x="2546267" y="4954031"/>
            <a:ext cx="2571" cy="5142"/>
          </a:xfrm>
          <a:custGeom>
            <a:avLst/>
            <a:gdLst/>
            <a:ahLst/>
            <a:cxnLst>
              <a:cxn ang="0">
                <a:pos x="2" y="4"/>
              </a:cxn>
              <a:cxn ang="0">
                <a:pos x="2" y="2"/>
              </a:cxn>
              <a:cxn ang="0">
                <a:pos x="0" y="0"/>
              </a:cxn>
              <a:cxn ang="0">
                <a:pos x="2" y="4"/>
              </a:cxn>
            </a:cxnLst>
            <a:rect l="0" t="0" r="r" b="b"/>
            <a:pathLst>
              <a:path w="2" h="4">
                <a:moveTo>
                  <a:pt x="2" y="4"/>
                </a:moveTo>
                <a:lnTo>
                  <a:pt x="2" y="2"/>
                </a:lnTo>
                <a:lnTo>
                  <a:pt x="0" y="0"/>
                </a:lnTo>
                <a:lnTo>
                  <a:pt x="2"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0" name="Freeform 59"/>
          <p:cNvSpPr>
            <a:spLocks/>
          </p:cNvSpPr>
          <p:nvPr/>
        </p:nvSpPr>
        <p:spPr bwMode="auto">
          <a:xfrm>
            <a:off x="2206896" y="4987454"/>
            <a:ext cx="10284" cy="2571"/>
          </a:xfrm>
          <a:custGeom>
            <a:avLst/>
            <a:gdLst/>
            <a:ahLst/>
            <a:cxnLst>
              <a:cxn ang="0">
                <a:pos x="0" y="0"/>
              </a:cxn>
              <a:cxn ang="0">
                <a:pos x="8" y="2"/>
              </a:cxn>
              <a:cxn ang="0">
                <a:pos x="8" y="0"/>
              </a:cxn>
              <a:cxn ang="0">
                <a:pos x="0" y="0"/>
              </a:cxn>
              <a:cxn ang="0">
                <a:pos x="0" y="0"/>
              </a:cxn>
            </a:cxnLst>
            <a:rect l="0" t="0" r="r" b="b"/>
            <a:pathLst>
              <a:path w="8" h="2">
                <a:moveTo>
                  <a:pt x="0" y="0"/>
                </a:moveTo>
                <a:lnTo>
                  <a:pt x="8" y="2"/>
                </a:lnTo>
                <a:lnTo>
                  <a:pt x="8" y="0"/>
                </a:lnTo>
                <a:lnTo>
                  <a:pt x="0"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1" name="Freeform 60"/>
          <p:cNvSpPr>
            <a:spLocks/>
          </p:cNvSpPr>
          <p:nvPr/>
        </p:nvSpPr>
        <p:spPr bwMode="auto">
          <a:xfrm>
            <a:off x="4135139" y="4668651"/>
            <a:ext cx="118266" cy="509056"/>
          </a:xfrm>
          <a:custGeom>
            <a:avLst/>
            <a:gdLst/>
            <a:ahLst/>
            <a:cxnLst>
              <a:cxn ang="0">
                <a:pos x="92" y="254"/>
              </a:cxn>
              <a:cxn ang="0">
                <a:pos x="24" y="134"/>
              </a:cxn>
              <a:cxn ang="0">
                <a:pos x="8" y="0"/>
              </a:cxn>
              <a:cxn ang="0">
                <a:pos x="0" y="0"/>
              </a:cxn>
              <a:cxn ang="0">
                <a:pos x="18" y="136"/>
              </a:cxn>
              <a:cxn ang="0">
                <a:pos x="88" y="254"/>
              </a:cxn>
              <a:cxn ang="0">
                <a:pos x="78" y="350"/>
              </a:cxn>
              <a:cxn ang="0">
                <a:pos x="64" y="394"/>
              </a:cxn>
              <a:cxn ang="0">
                <a:pos x="66" y="396"/>
              </a:cxn>
              <a:cxn ang="0">
                <a:pos x="70" y="396"/>
              </a:cxn>
              <a:cxn ang="0">
                <a:pos x="84" y="352"/>
              </a:cxn>
              <a:cxn ang="0">
                <a:pos x="92" y="254"/>
              </a:cxn>
            </a:cxnLst>
            <a:rect l="0" t="0" r="r" b="b"/>
            <a:pathLst>
              <a:path w="92" h="396">
                <a:moveTo>
                  <a:pt x="92" y="254"/>
                </a:moveTo>
                <a:lnTo>
                  <a:pt x="24" y="134"/>
                </a:lnTo>
                <a:lnTo>
                  <a:pt x="8" y="0"/>
                </a:lnTo>
                <a:lnTo>
                  <a:pt x="0" y="0"/>
                </a:lnTo>
                <a:lnTo>
                  <a:pt x="18" y="136"/>
                </a:lnTo>
                <a:lnTo>
                  <a:pt x="88" y="254"/>
                </a:lnTo>
                <a:lnTo>
                  <a:pt x="78" y="350"/>
                </a:lnTo>
                <a:lnTo>
                  <a:pt x="64" y="394"/>
                </a:lnTo>
                <a:lnTo>
                  <a:pt x="66" y="396"/>
                </a:lnTo>
                <a:lnTo>
                  <a:pt x="70" y="396"/>
                </a:lnTo>
                <a:lnTo>
                  <a:pt x="84" y="352"/>
                </a:lnTo>
                <a:lnTo>
                  <a:pt x="92" y="2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2" name="Rectangle 61"/>
          <p:cNvSpPr>
            <a:spLocks noChangeArrowheads="1"/>
          </p:cNvSpPr>
          <p:nvPr/>
        </p:nvSpPr>
        <p:spPr bwMode="auto">
          <a:xfrm>
            <a:off x="1674701" y="3974483"/>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3" name="Freeform 62"/>
          <p:cNvSpPr>
            <a:spLocks/>
          </p:cNvSpPr>
          <p:nvPr/>
        </p:nvSpPr>
        <p:spPr bwMode="auto">
          <a:xfrm>
            <a:off x="1679843" y="2838105"/>
            <a:ext cx="2465581" cy="2149349"/>
          </a:xfrm>
          <a:custGeom>
            <a:avLst/>
            <a:gdLst/>
            <a:ahLst/>
            <a:cxnLst>
              <a:cxn ang="0">
                <a:pos x="1038" y="1058"/>
              </a:cxn>
              <a:cxn ang="0">
                <a:pos x="1320" y="1284"/>
              </a:cxn>
              <a:cxn ang="0">
                <a:pos x="1796" y="1340"/>
              </a:cxn>
              <a:cxn ang="0">
                <a:pos x="1910" y="1424"/>
              </a:cxn>
              <a:cxn ang="0">
                <a:pos x="1918" y="1420"/>
              </a:cxn>
              <a:cxn ang="0">
                <a:pos x="1874" y="1366"/>
              </a:cxn>
              <a:cxn ang="0">
                <a:pos x="1864" y="1366"/>
              </a:cxn>
              <a:cxn ang="0">
                <a:pos x="1798" y="1334"/>
              </a:cxn>
              <a:cxn ang="0">
                <a:pos x="1326" y="1280"/>
              </a:cxn>
              <a:cxn ang="0">
                <a:pos x="1058" y="1050"/>
              </a:cxn>
              <a:cxn ang="0">
                <a:pos x="1830" y="954"/>
              </a:cxn>
              <a:cxn ang="0">
                <a:pos x="1138" y="972"/>
              </a:cxn>
              <a:cxn ang="0">
                <a:pos x="1134" y="974"/>
              </a:cxn>
              <a:cxn ang="0">
                <a:pos x="1052" y="974"/>
              </a:cxn>
              <a:cxn ang="0">
                <a:pos x="508" y="498"/>
              </a:cxn>
              <a:cxn ang="0">
                <a:pos x="1128" y="616"/>
              </a:cxn>
              <a:cxn ang="0">
                <a:pos x="1128" y="618"/>
              </a:cxn>
              <a:cxn ang="0">
                <a:pos x="1734" y="610"/>
              </a:cxn>
              <a:cxn ang="0">
                <a:pos x="1726" y="604"/>
              </a:cxn>
              <a:cxn ang="0">
                <a:pos x="1710" y="542"/>
              </a:cxn>
              <a:cxn ang="0">
                <a:pos x="1726" y="604"/>
              </a:cxn>
              <a:cxn ang="0">
                <a:pos x="1126" y="518"/>
              </a:cxn>
              <a:cxn ang="0">
                <a:pos x="972" y="252"/>
              </a:cxn>
              <a:cxn ang="0">
                <a:pos x="972" y="248"/>
              </a:cxn>
              <a:cxn ang="0">
                <a:pos x="976" y="0"/>
              </a:cxn>
              <a:cxn ang="0">
                <a:pos x="974" y="0"/>
              </a:cxn>
              <a:cxn ang="0">
                <a:pos x="966" y="510"/>
              </a:cxn>
              <a:cxn ang="0">
                <a:pos x="316" y="468"/>
              </a:cxn>
              <a:cxn ang="0">
                <a:pos x="342" y="348"/>
              </a:cxn>
              <a:cxn ang="0">
                <a:pos x="336" y="350"/>
              </a:cxn>
              <a:cxn ang="0">
                <a:pos x="500" y="498"/>
              </a:cxn>
              <a:cxn ang="0">
                <a:pos x="0" y="884"/>
              </a:cxn>
              <a:cxn ang="0">
                <a:pos x="452" y="968"/>
              </a:cxn>
              <a:cxn ang="0">
                <a:pos x="418" y="1672"/>
              </a:cxn>
              <a:cxn ang="0">
                <a:pos x="1050" y="982"/>
              </a:cxn>
              <a:cxn ang="0">
                <a:pos x="1030" y="1050"/>
              </a:cxn>
              <a:cxn ang="0">
                <a:pos x="672" y="1602"/>
              </a:cxn>
              <a:cxn ang="0">
                <a:pos x="674" y="1646"/>
              </a:cxn>
              <a:cxn ang="0">
                <a:pos x="676" y="1610"/>
              </a:cxn>
            </a:cxnLst>
            <a:rect l="0" t="0" r="r" b="b"/>
            <a:pathLst>
              <a:path w="1918" h="1672">
                <a:moveTo>
                  <a:pt x="1046" y="1620"/>
                </a:moveTo>
                <a:lnTo>
                  <a:pt x="1038" y="1058"/>
                </a:lnTo>
                <a:lnTo>
                  <a:pt x="1308" y="1048"/>
                </a:lnTo>
                <a:lnTo>
                  <a:pt x="1320" y="1284"/>
                </a:lnTo>
                <a:lnTo>
                  <a:pt x="1528" y="1352"/>
                </a:lnTo>
                <a:lnTo>
                  <a:pt x="1796" y="1340"/>
                </a:lnTo>
                <a:lnTo>
                  <a:pt x="1906" y="1386"/>
                </a:lnTo>
                <a:lnTo>
                  <a:pt x="1910" y="1424"/>
                </a:lnTo>
                <a:lnTo>
                  <a:pt x="1910" y="1420"/>
                </a:lnTo>
                <a:lnTo>
                  <a:pt x="1918" y="1420"/>
                </a:lnTo>
                <a:lnTo>
                  <a:pt x="1914" y="1382"/>
                </a:lnTo>
                <a:lnTo>
                  <a:pt x="1874" y="1366"/>
                </a:lnTo>
                <a:lnTo>
                  <a:pt x="1874" y="1370"/>
                </a:lnTo>
                <a:lnTo>
                  <a:pt x="1864" y="1366"/>
                </a:lnTo>
                <a:lnTo>
                  <a:pt x="1864" y="1362"/>
                </a:lnTo>
                <a:lnTo>
                  <a:pt x="1798" y="1334"/>
                </a:lnTo>
                <a:lnTo>
                  <a:pt x="1528" y="1348"/>
                </a:lnTo>
                <a:lnTo>
                  <a:pt x="1326" y="1280"/>
                </a:lnTo>
                <a:lnTo>
                  <a:pt x="1312" y="1042"/>
                </a:lnTo>
                <a:lnTo>
                  <a:pt x="1058" y="1050"/>
                </a:lnTo>
                <a:lnTo>
                  <a:pt x="1056" y="982"/>
                </a:lnTo>
                <a:lnTo>
                  <a:pt x="1830" y="954"/>
                </a:lnTo>
                <a:lnTo>
                  <a:pt x="1828" y="948"/>
                </a:lnTo>
                <a:lnTo>
                  <a:pt x="1138" y="972"/>
                </a:lnTo>
                <a:lnTo>
                  <a:pt x="1138" y="974"/>
                </a:lnTo>
                <a:lnTo>
                  <a:pt x="1134" y="974"/>
                </a:lnTo>
                <a:lnTo>
                  <a:pt x="1134" y="972"/>
                </a:lnTo>
                <a:lnTo>
                  <a:pt x="1052" y="974"/>
                </a:lnTo>
                <a:lnTo>
                  <a:pt x="458" y="964"/>
                </a:lnTo>
                <a:lnTo>
                  <a:pt x="508" y="498"/>
                </a:lnTo>
                <a:lnTo>
                  <a:pt x="1120" y="524"/>
                </a:lnTo>
                <a:lnTo>
                  <a:pt x="1128" y="616"/>
                </a:lnTo>
                <a:lnTo>
                  <a:pt x="1128" y="616"/>
                </a:lnTo>
                <a:lnTo>
                  <a:pt x="1128" y="618"/>
                </a:lnTo>
                <a:lnTo>
                  <a:pt x="1736" y="610"/>
                </a:lnTo>
                <a:lnTo>
                  <a:pt x="1734" y="610"/>
                </a:lnTo>
                <a:lnTo>
                  <a:pt x="1726" y="610"/>
                </a:lnTo>
                <a:lnTo>
                  <a:pt x="1726" y="604"/>
                </a:lnTo>
                <a:lnTo>
                  <a:pt x="1732" y="604"/>
                </a:lnTo>
                <a:lnTo>
                  <a:pt x="1710" y="542"/>
                </a:lnTo>
                <a:lnTo>
                  <a:pt x="1704" y="542"/>
                </a:lnTo>
                <a:lnTo>
                  <a:pt x="1726" y="604"/>
                </a:lnTo>
                <a:lnTo>
                  <a:pt x="1132" y="612"/>
                </a:lnTo>
                <a:lnTo>
                  <a:pt x="1126" y="518"/>
                </a:lnTo>
                <a:lnTo>
                  <a:pt x="968" y="514"/>
                </a:lnTo>
                <a:lnTo>
                  <a:pt x="972" y="252"/>
                </a:lnTo>
                <a:lnTo>
                  <a:pt x="972" y="252"/>
                </a:lnTo>
                <a:lnTo>
                  <a:pt x="972" y="248"/>
                </a:lnTo>
                <a:lnTo>
                  <a:pt x="972" y="248"/>
                </a:lnTo>
                <a:lnTo>
                  <a:pt x="976" y="0"/>
                </a:lnTo>
                <a:lnTo>
                  <a:pt x="974" y="0"/>
                </a:lnTo>
                <a:lnTo>
                  <a:pt x="974" y="0"/>
                </a:lnTo>
                <a:lnTo>
                  <a:pt x="972" y="0"/>
                </a:lnTo>
                <a:lnTo>
                  <a:pt x="966" y="510"/>
                </a:lnTo>
                <a:lnTo>
                  <a:pt x="508" y="496"/>
                </a:lnTo>
                <a:lnTo>
                  <a:pt x="316" y="468"/>
                </a:lnTo>
                <a:lnTo>
                  <a:pt x="344" y="348"/>
                </a:lnTo>
                <a:lnTo>
                  <a:pt x="342" y="348"/>
                </a:lnTo>
                <a:lnTo>
                  <a:pt x="342" y="352"/>
                </a:lnTo>
                <a:lnTo>
                  <a:pt x="336" y="350"/>
                </a:lnTo>
                <a:lnTo>
                  <a:pt x="312" y="472"/>
                </a:lnTo>
                <a:lnTo>
                  <a:pt x="500" y="498"/>
                </a:lnTo>
                <a:lnTo>
                  <a:pt x="452" y="964"/>
                </a:lnTo>
                <a:lnTo>
                  <a:pt x="0" y="884"/>
                </a:lnTo>
                <a:lnTo>
                  <a:pt x="0" y="888"/>
                </a:lnTo>
                <a:lnTo>
                  <a:pt x="452" y="968"/>
                </a:lnTo>
                <a:lnTo>
                  <a:pt x="410" y="1672"/>
                </a:lnTo>
                <a:lnTo>
                  <a:pt x="418" y="1672"/>
                </a:lnTo>
                <a:lnTo>
                  <a:pt x="458" y="968"/>
                </a:lnTo>
                <a:lnTo>
                  <a:pt x="1050" y="982"/>
                </a:lnTo>
                <a:lnTo>
                  <a:pt x="1050" y="1050"/>
                </a:lnTo>
                <a:lnTo>
                  <a:pt x="1030" y="1050"/>
                </a:lnTo>
                <a:lnTo>
                  <a:pt x="1038" y="1610"/>
                </a:lnTo>
                <a:lnTo>
                  <a:pt x="672" y="1602"/>
                </a:lnTo>
                <a:lnTo>
                  <a:pt x="670" y="1642"/>
                </a:lnTo>
                <a:lnTo>
                  <a:pt x="674" y="1646"/>
                </a:lnTo>
                <a:lnTo>
                  <a:pt x="676" y="1648"/>
                </a:lnTo>
                <a:lnTo>
                  <a:pt x="676" y="1610"/>
                </a:lnTo>
                <a:lnTo>
                  <a:pt x="1046" y="16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4" name="Freeform 63"/>
          <p:cNvSpPr>
            <a:spLocks/>
          </p:cNvSpPr>
          <p:nvPr/>
        </p:nvSpPr>
        <p:spPr bwMode="auto">
          <a:xfrm>
            <a:off x="3741778" y="3025787"/>
            <a:ext cx="136263" cy="506485"/>
          </a:xfrm>
          <a:custGeom>
            <a:avLst/>
            <a:gdLst/>
            <a:ahLst/>
            <a:cxnLst>
              <a:cxn ang="0">
                <a:pos x="12" y="136"/>
              </a:cxn>
              <a:cxn ang="0">
                <a:pos x="8" y="0"/>
              </a:cxn>
              <a:cxn ang="0">
                <a:pos x="0" y="2"/>
              </a:cxn>
              <a:cxn ang="0">
                <a:pos x="4" y="140"/>
              </a:cxn>
              <a:cxn ang="0">
                <a:pos x="98" y="394"/>
              </a:cxn>
              <a:cxn ang="0">
                <a:pos x="106" y="394"/>
              </a:cxn>
              <a:cxn ang="0">
                <a:pos x="12" y="136"/>
              </a:cxn>
            </a:cxnLst>
            <a:rect l="0" t="0" r="r" b="b"/>
            <a:pathLst>
              <a:path w="106" h="394">
                <a:moveTo>
                  <a:pt x="12" y="136"/>
                </a:moveTo>
                <a:lnTo>
                  <a:pt x="8" y="0"/>
                </a:lnTo>
                <a:lnTo>
                  <a:pt x="0" y="2"/>
                </a:lnTo>
                <a:lnTo>
                  <a:pt x="4" y="140"/>
                </a:lnTo>
                <a:lnTo>
                  <a:pt x="98" y="394"/>
                </a:lnTo>
                <a:lnTo>
                  <a:pt x="106" y="394"/>
                </a:lnTo>
                <a:lnTo>
                  <a:pt x="12" y="13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5" name="Freeform 64"/>
          <p:cNvSpPr>
            <a:spLocks/>
          </p:cNvSpPr>
          <p:nvPr/>
        </p:nvSpPr>
        <p:spPr bwMode="auto">
          <a:xfrm>
            <a:off x="3626083" y="2210783"/>
            <a:ext cx="125979" cy="815004"/>
          </a:xfrm>
          <a:custGeom>
            <a:avLst/>
            <a:gdLst/>
            <a:ahLst/>
            <a:cxnLst>
              <a:cxn ang="0">
                <a:pos x="98" y="626"/>
              </a:cxn>
              <a:cxn ang="0">
                <a:pos x="92" y="448"/>
              </a:cxn>
              <a:cxn ang="0">
                <a:pos x="62" y="410"/>
              </a:cxn>
              <a:cxn ang="0">
                <a:pos x="80" y="378"/>
              </a:cxn>
              <a:cxn ang="0">
                <a:pos x="6" y="2"/>
              </a:cxn>
              <a:cxn ang="0">
                <a:pos x="0" y="0"/>
              </a:cxn>
              <a:cxn ang="0">
                <a:pos x="74" y="378"/>
              </a:cxn>
              <a:cxn ang="0">
                <a:pos x="54" y="410"/>
              </a:cxn>
              <a:cxn ang="0">
                <a:pos x="84" y="448"/>
              </a:cxn>
              <a:cxn ang="0">
                <a:pos x="90" y="634"/>
              </a:cxn>
              <a:cxn ang="0">
                <a:pos x="90" y="626"/>
              </a:cxn>
              <a:cxn ang="0">
                <a:pos x="98" y="626"/>
              </a:cxn>
            </a:cxnLst>
            <a:rect l="0" t="0" r="r" b="b"/>
            <a:pathLst>
              <a:path w="98" h="634">
                <a:moveTo>
                  <a:pt x="98" y="626"/>
                </a:moveTo>
                <a:lnTo>
                  <a:pt x="92" y="448"/>
                </a:lnTo>
                <a:lnTo>
                  <a:pt x="62" y="410"/>
                </a:lnTo>
                <a:lnTo>
                  <a:pt x="80" y="378"/>
                </a:lnTo>
                <a:lnTo>
                  <a:pt x="6" y="2"/>
                </a:lnTo>
                <a:lnTo>
                  <a:pt x="0" y="0"/>
                </a:lnTo>
                <a:lnTo>
                  <a:pt x="74" y="378"/>
                </a:lnTo>
                <a:lnTo>
                  <a:pt x="54" y="410"/>
                </a:lnTo>
                <a:lnTo>
                  <a:pt x="84" y="448"/>
                </a:lnTo>
                <a:lnTo>
                  <a:pt x="90" y="634"/>
                </a:lnTo>
                <a:lnTo>
                  <a:pt x="90" y="626"/>
                </a:lnTo>
                <a:lnTo>
                  <a:pt x="98" y="6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6" name="Rectangle 65"/>
          <p:cNvSpPr>
            <a:spLocks noChangeArrowheads="1"/>
          </p:cNvSpPr>
          <p:nvPr/>
        </p:nvSpPr>
        <p:spPr bwMode="auto">
          <a:xfrm>
            <a:off x="3129882" y="3629970"/>
            <a:ext cx="1286"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7" name="Rectangle 66"/>
          <p:cNvSpPr>
            <a:spLocks noChangeArrowheads="1"/>
          </p:cNvSpPr>
          <p:nvPr/>
        </p:nvSpPr>
        <p:spPr bwMode="auto">
          <a:xfrm>
            <a:off x="3137595" y="4087607"/>
            <a:ext cx="5142"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8" name="Freeform 67"/>
          <p:cNvSpPr>
            <a:spLocks/>
          </p:cNvSpPr>
          <p:nvPr/>
        </p:nvSpPr>
        <p:spPr bwMode="auto">
          <a:xfrm>
            <a:off x="3867756" y="3532273"/>
            <a:ext cx="10284" cy="2571"/>
          </a:xfrm>
          <a:custGeom>
            <a:avLst/>
            <a:gdLst/>
            <a:ahLst/>
            <a:cxnLst>
              <a:cxn ang="0">
                <a:pos x="0" y="0"/>
              </a:cxn>
              <a:cxn ang="0">
                <a:pos x="2" y="2"/>
              </a:cxn>
              <a:cxn ang="0">
                <a:pos x="8" y="2"/>
              </a:cxn>
              <a:cxn ang="0">
                <a:pos x="8" y="0"/>
              </a:cxn>
              <a:cxn ang="0">
                <a:pos x="0" y="0"/>
              </a:cxn>
            </a:cxnLst>
            <a:rect l="0" t="0" r="r" b="b"/>
            <a:pathLst>
              <a:path w="8" h="2">
                <a:moveTo>
                  <a:pt x="0" y="0"/>
                </a:moveTo>
                <a:lnTo>
                  <a:pt x="2" y="2"/>
                </a:lnTo>
                <a:lnTo>
                  <a:pt x="8" y="2"/>
                </a:lnTo>
                <a:lnTo>
                  <a:pt x="8"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9" name="Freeform 68"/>
          <p:cNvSpPr>
            <a:spLocks/>
          </p:cNvSpPr>
          <p:nvPr/>
        </p:nvSpPr>
        <p:spPr bwMode="auto">
          <a:xfrm>
            <a:off x="2111769" y="3282886"/>
            <a:ext cx="7713" cy="7713"/>
          </a:xfrm>
          <a:custGeom>
            <a:avLst/>
            <a:gdLst/>
            <a:ahLst/>
            <a:cxnLst>
              <a:cxn ang="0">
                <a:pos x="0" y="4"/>
              </a:cxn>
              <a:cxn ang="0">
                <a:pos x="6" y="6"/>
              </a:cxn>
              <a:cxn ang="0">
                <a:pos x="6" y="2"/>
              </a:cxn>
              <a:cxn ang="0">
                <a:pos x="0" y="0"/>
              </a:cxn>
              <a:cxn ang="0">
                <a:pos x="0" y="4"/>
              </a:cxn>
            </a:cxnLst>
            <a:rect l="0" t="0" r="r" b="b"/>
            <a:pathLst>
              <a:path w="6" h="6">
                <a:moveTo>
                  <a:pt x="0" y="4"/>
                </a:moveTo>
                <a:lnTo>
                  <a:pt x="6" y="6"/>
                </a:lnTo>
                <a:lnTo>
                  <a:pt x="6" y="2"/>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0" name="Rectangle 69"/>
          <p:cNvSpPr>
            <a:spLocks noChangeArrowheads="1"/>
          </p:cNvSpPr>
          <p:nvPr/>
        </p:nvSpPr>
        <p:spPr bwMode="auto">
          <a:xfrm>
            <a:off x="2929344" y="2838105"/>
            <a:ext cx="2571"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1" name="Freeform 70"/>
          <p:cNvSpPr>
            <a:spLocks/>
          </p:cNvSpPr>
          <p:nvPr/>
        </p:nvSpPr>
        <p:spPr bwMode="auto">
          <a:xfrm>
            <a:off x="1674701" y="3974483"/>
            <a:ext cx="5142" cy="5142"/>
          </a:xfrm>
          <a:custGeom>
            <a:avLst/>
            <a:gdLst/>
            <a:ahLst/>
            <a:cxnLst>
              <a:cxn ang="0">
                <a:pos x="0" y="0"/>
              </a:cxn>
              <a:cxn ang="0">
                <a:pos x="0" y="2"/>
              </a:cxn>
              <a:cxn ang="0">
                <a:pos x="4" y="4"/>
              </a:cxn>
              <a:cxn ang="0">
                <a:pos x="4" y="0"/>
              </a:cxn>
              <a:cxn ang="0">
                <a:pos x="0" y="0"/>
              </a:cxn>
              <a:cxn ang="0">
                <a:pos x="0" y="0"/>
              </a:cxn>
            </a:cxnLst>
            <a:rect l="0" t="0" r="r" b="b"/>
            <a:pathLst>
              <a:path w="4" h="4">
                <a:moveTo>
                  <a:pt x="0" y="0"/>
                </a:moveTo>
                <a:lnTo>
                  <a:pt x="0" y="2"/>
                </a:lnTo>
                <a:lnTo>
                  <a:pt x="4" y="4"/>
                </a:lnTo>
                <a:lnTo>
                  <a:pt x="4" y="0"/>
                </a:lnTo>
                <a:lnTo>
                  <a:pt x="0"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2" name="Freeform 71"/>
          <p:cNvSpPr>
            <a:spLocks/>
          </p:cNvSpPr>
          <p:nvPr/>
        </p:nvSpPr>
        <p:spPr bwMode="auto">
          <a:xfrm>
            <a:off x="2929344" y="3154337"/>
            <a:ext cx="827859" cy="79701"/>
          </a:xfrm>
          <a:custGeom>
            <a:avLst/>
            <a:gdLst/>
            <a:ahLst/>
            <a:cxnLst>
              <a:cxn ang="0">
                <a:pos x="644" y="62"/>
              </a:cxn>
              <a:cxn ang="0">
                <a:pos x="642" y="54"/>
              </a:cxn>
              <a:cxn ang="0">
                <a:pos x="474" y="0"/>
              </a:cxn>
              <a:cxn ang="0">
                <a:pos x="0" y="2"/>
              </a:cxn>
              <a:cxn ang="0">
                <a:pos x="0" y="6"/>
              </a:cxn>
              <a:cxn ang="0">
                <a:pos x="474" y="4"/>
              </a:cxn>
              <a:cxn ang="0">
                <a:pos x="644" y="62"/>
              </a:cxn>
            </a:cxnLst>
            <a:rect l="0" t="0" r="r" b="b"/>
            <a:pathLst>
              <a:path w="644" h="62">
                <a:moveTo>
                  <a:pt x="644" y="62"/>
                </a:moveTo>
                <a:lnTo>
                  <a:pt x="642" y="54"/>
                </a:lnTo>
                <a:lnTo>
                  <a:pt x="474" y="0"/>
                </a:lnTo>
                <a:lnTo>
                  <a:pt x="0" y="2"/>
                </a:lnTo>
                <a:lnTo>
                  <a:pt x="0" y="6"/>
                </a:lnTo>
                <a:lnTo>
                  <a:pt x="474" y="4"/>
                </a:lnTo>
                <a:lnTo>
                  <a:pt x="644" y="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3" name="Rectangle 72"/>
          <p:cNvSpPr>
            <a:spLocks noChangeArrowheads="1"/>
          </p:cNvSpPr>
          <p:nvPr/>
        </p:nvSpPr>
        <p:spPr bwMode="auto">
          <a:xfrm>
            <a:off x="2929344" y="3156908"/>
            <a:ext cx="1286"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4" name="Freeform 73"/>
          <p:cNvSpPr>
            <a:spLocks/>
          </p:cNvSpPr>
          <p:nvPr/>
        </p:nvSpPr>
        <p:spPr bwMode="auto">
          <a:xfrm>
            <a:off x="4759890" y="3208328"/>
            <a:ext cx="5142" cy="7713"/>
          </a:xfrm>
          <a:custGeom>
            <a:avLst/>
            <a:gdLst/>
            <a:ahLst/>
            <a:cxnLst>
              <a:cxn ang="0">
                <a:pos x="4" y="4"/>
              </a:cxn>
              <a:cxn ang="0">
                <a:pos x="4" y="4"/>
              </a:cxn>
              <a:cxn ang="0">
                <a:pos x="0" y="0"/>
              </a:cxn>
              <a:cxn ang="0">
                <a:pos x="0" y="4"/>
              </a:cxn>
              <a:cxn ang="0">
                <a:pos x="2" y="6"/>
              </a:cxn>
              <a:cxn ang="0">
                <a:pos x="4" y="4"/>
              </a:cxn>
            </a:cxnLst>
            <a:rect l="0" t="0" r="r" b="b"/>
            <a:pathLst>
              <a:path w="4" h="6">
                <a:moveTo>
                  <a:pt x="4" y="4"/>
                </a:moveTo>
                <a:lnTo>
                  <a:pt x="4" y="4"/>
                </a:lnTo>
                <a:lnTo>
                  <a:pt x="0" y="0"/>
                </a:lnTo>
                <a:lnTo>
                  <a:pt x="0" y="4"/>
                </a:lnTo>
                <a:lnTo>
                  <a:pt x="2" y="6"/>
                </a:lnTo>
                <a:lnTo>
                  <a:pt x="4"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5" name="Freeform 74"/>
          <p:cNvSpPr>
            <a:spLocks/>
          </p:cNvSpPr>
          <p:nvPr/>
        </p:nvSpPr>
        <p:spPr bwMode="auto">
          <a:xfrm>
            <a:off x="4173704" y="2462740"/>
            <a:ext cx="7713" cy="7713"/>
          </a:xfrm>
          <a:custGeom>
            <a:avLst/>
            <a:gdLst/>
            <a:ahLst/>
            <a:cxnLst>
              <a:cxn ang="0">
                <a:pos x="6" y="0"/>
              </a:cxn>
              <a:cxn ang="0">
                <a:pos x="0" y="4"/>
              </a:cxn>
              <a:cxn ang="0">
                <a:pos x="0" y="6"/>
              </a:cxn>
              <a:cxn ang="0">
                <a:pos x="4" y="6"/>
              </a:cxn>
              <a:cxn ang="0">
                <a:pos x="6" y="0"/>
              </a:cxn>
            </a:cxnLst>
            <a:rect l="0" t="0" r="r" b="b"/>
            <a:pathLst>
              <a:path w="6" h="6">
                <a:moveTo>
                  <a:pt x="6" y="0"/>
                </a:moveTo>
                <a:lnTo>
                  <a:pt x="0" y="4"/>
                </a:lnTo>
                <a:lnTo>
                  <a:pt x="0" y="6"/>
                </a:lnTo>
                <a:lnTo>
                  <a:pt x="4" y="6"/>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6" name="Freeform 75"/>
          <p:cNvSpPr>
            <a:spLocks/>
          </p:cNvSpPr>
          <p:nvPr/>
        </p:nvSpPr>
        <p:spPr bwMode="auto">
          <a:xfrm>
            <a:off x="4073435" y="2470453"/>
            <a:ext cx="740445" cy="1516885"/>
          </a:xfrm>
          <a:custGeom>
            <a:avLst/>
            <a:gdLst/>
            <a:ahLst/>
            <a:cxnLst>
              <a:cxn ang="0">
                <a:pos x="0" y="130"/>
              </a:cxn>
              <a:cxn ang="0">
                <a:pos x="30" y="268"/>
              </a:cxn>
              <a:cxn ang="0">
                <a:pos x="168" y="352"/>
              </a:cxn>
              <a:cxn ang="0">
                <a:pos x="178" y="410"/>
              </a:cxn>
              <a:cxn ang="0">
                <a:pos x="194" y="484"/>
              </a:cxn>
              <a:cxn ang="0">
                <a:pos x="266" y="554"/>
              </a:cxn>
              <a:cxn ang="0">
                <a:pos x="274" y="610"/>
              </a:cxn>
              <a:cxn ang="0">
                <a:pos x="214" y="676"/>
              </a:cxn>
              <a:cxn ang="0">
                <a:pos x="234" y="716"/>
              </a:cxn>
              <a:cxn ang="0">
                <a:pos x="194" y="786"/>
              </a:cxn>
              <a:cxn ang="0">
                <a:pos x="194" y="816"/>
              </a:cxn>
              <a:cxn ang="0">
                <a:pos x="196" y="816"/>
              </a:cxn>
              <a:cxn ang="0">
                <a:pos x="196" y="820"/>
              </a:cxn>
              <a:cxn ang="0">
                <a:pos x="194" y="820"/>
              </a:cxn>
              <a:cxn ang="0">
                <a:pos x="194" y="834"/>
              </a:cxn>
              <a:cxn ang="0">
                <a:pos x="292" y="960"/>
              </a:cxn>
              <a:cxn ang="0">
                <a:pos x="324" y="960"/>
              </a:cxn>
              <a:cxn ang="0">
                <a:pos x="324" y="1040"/>
              </a:cxn>
              <a:cxn ang="0">
                <a:pos x="404" y="1098"/>
              </a:cxn>
              <a:cxn ang="0">
                <a:pos x="434" y="1180"/>
              </a:cxn>
              <a:cxn ang="0">
                <a:pos x="456" y="1136"/>
              </a:cxn>
              <a:cxn ang="0">
                <a:pos x="506" y="1162"/>
              </a:cxn>
              <a:cxn ang="0">
                <a:pos x="548" y="1106"/>
              </a:cxn>
              <a:cxn ang="0">
                <a:pos x="560" y="1024"/>
              </a:cxn>
              <a:cxn ang="0">
                <a:pos x="576" y="942"/>
              </a:cxn>
              <a:cxn ang="0">
                <a:pos x="538" y="578"/>
              </a:cxn>
              <a:cxn ang="0">
                <a:pos x="536" y="580"/>
              </a:cxn>
              <a:cxn ang="0">
                <a:pos x="534" y="578"/>
              </a:cxn>
              <a:cxn ang="0">
                <a:pos x="574" y="942"/>
              </a:cxn>
              <a:cxn ang="0">
                <a:pos x="554" y="1024"/>
              </a:cxn>
              <a:cxn ang="0">
                <a:pos x="546" y="1106"/>
              </a:cxn>
              <a:cxn ang="0">
                <a:pos x="506" y="1158"/>
              </a:cxn>
              <a:cxn ang="0">
                <a:pos x="456" y="1130"/>
              </a:cxn>
              <a:cxn ang="0">
                <a:pos x="434" y="1172"/>
              </a:cxn>
              <a:cxn ang="0">
                <a:pos x="406" y="1094"/>
              </a:cxn>
              <a:cxn ang="0">
                <a:pos x="328" y="1040"/>
              </a:cxn>
              <a:cxn ang="0">
                <a:pos x="328" y="956"/>
              </a:cxn>
              <a:cxn ang="0">
                <a:pos x="294" y="956"/>
              </a:cxn>
              <a:cxn ang="0">
                <a:pos x="198" y="834"/>
              </a:cxn>
              <a:cxn ang="0">
                <a:pos x="198" y="786"/>
              </a:cxn>
              <a:cxn ang="0">
                <a:pos x="240" y="716"/>
              </a:cxn>
              <a:cxn ang="0">
                <a:pos x="220" y="676"/>
              </a:cxn>
              <a:cxn ang="0">
                <a:pos x="276" y="610"/>
              </a:cxn>
              <a:cxn ang="0">
                <a:pos x="268" y="550"/>
              </a:cxn>
              <a:cxn ang="0">
                <a:pos x="198" y="484"/>
              </a:cxn>
              <a:cxn ang="0">
                <a:pos x="170" y="350"/>
              </a:cxn>
              <a:cxn ang="0">
                <a:pos x="32" y="268"/>
              </a:cxn>
              <a:cxn ang="0">
                <a:pos x="4" y="134"/>
              </a:cxn>
              <a:cxn ang="0">
                <a:pos x="40" y="92"/>
              </a:cxn>
              <a:cxn ang="0">
                <a:pos x="82" y="0"/>
              </a:cxn>
              <a:cxn ang="0">
                <a:pos x="78" y="0"/>
              </a:cxn>
              <a:cxn ang="0">
                <a:pos x="40" y="88"/>
              </a:cxn>
              <a:cxn ang="0">
                <a:pos x="0" y="130"/>
              </a:cxn>
            </a:cxnLst>
            <a:rect l="0" t="0" r="r" b="b"/>
            <a:pathLst>
              <a:path w="576" h="1180">
                <a:moveTo>
                  <a:pt x="0" y="130"/>
                </a:moveTo>
                <a:lnTo>
                  <a:pt x="30" y="268"/>
                </a:lnTo>
                <a:lnTo>
                  <a:pt x="168" y="352"/>
                </a:lnTo>
                <a:lnTo>
                  <a:pt x="178" y="410"/>
                </a:lnTo>
                <a:lnTo>
                  <a:pt x="194" y="484"/>
                </a:lnTo>
                <a:lnTo>
                  <a:pt x="266" y="554"/>
                </a:lnTo>
                <a:lnTo>
                  <a:pt x="274" y="610"/>
                </a:lnTo>
                <a:lnTo>
                  <a:pt x="214" y="676"/>
                </a:lnTo>
                <a:lnTo>
                  <a:pt x="234" y="716"/>
                </a:lnTo>
                <a:lnTo>
                  <a:pt x="194" y="786"/>
                </a:lnTo>
                <a:lnTo>
                  <a:pt x="194" y="816"/>
                </a:lnTo>
                <a:lnTo>
                  <a:pt x="196" y="816"/>
                </a:lnTo>
                <a:lnTo>
                  <a:pt x="196" y="820"/>
                </a:lnTo>
                <a:lnTo>
                  <a:pt x="194" y="820"/>
                </a:lnTo>
                <a:lnTo>
                  <a:pt x="194" y="834"/>
                </a:lnTo>
                <a:lnTo>
                  <a:pt x="292" y="960"/>
                </a:lnTo>
                <a:lnTo>
                  <a:pt x="324" y="960"/>
                </a:lnTo>
                <a:lnTo>
                  <a:pt x="324" y="1040"/>
                </a:lnTo>
                <a:lnTo>
                  <a:pt x="404" y="1098"/>
                </a:lnTo>
                <a:lnTo>
                  <a:pt x="434" y="1180"/>
                </a:lnTo>
                <a:lnTo>
                  <a:pt x="456" y="1136"/>
                </a:lnTo>
                <a:lnTo>
                  <a:pt x="506" y="1162"/>
                </a:lnTo>
                <a:lnTo>
                  <a:pt x="548" y="1106"/>
                </a:lnTo>
                <a:lnTo>
                  <a:pt x="560" y="1024"/>
                </a:lnTo>
                <a:lnTo>
                  <a:pt x="576" y="942"/>
                </a:lnTo>
                <a:lnTo>
                  <a:pt x="538" y="578"/>
                </a:lnTo>
                <a:lnTo>
                  <a:pt x="536" y="580"/>
                </a:lnTo>
                <a:lnTo>
                  <a:pt x="534" y="578"/>
                </a:lnTo>
                <a:lnTo>
                  <a:pt x="574" y="942"/>
                </a:lnTo>
                <a:lnTo>
                  <a:pt x="554" y="1024"/>
                </a:lnTo>
                <a:lnTo>
                  <a:pt x="546" y="1106"/>
                </a:lnTo>
                <a:lnTo>
                  <a:pt x="506" y="1158"/>
                </a:lnTo>
                <a:lnTo>
                  <a:pt x="456" y="1130"/>
                </a:lnTo>
                <a:lnTo>
                  <a:pt x="434" y="1172"/>
                </a:lnTo>
                <a:lnTo>
                  <a:pt x="406" y="1094"/>
                </a:lnTo>
                <a:lnTo>
                  <a:pt x="328" y="1040"/>
                </a:lnTo>
                <a:lnTo>
                  <a:pt x="328" y="956"/>
                </a:lnTo>
                <a:lnTo>
                  <a:pt x="294" y="956"/>
                </a:lnTo>
                <a:lnTo>
                  <a:pt x="198" y="834"/>
                </a:lnTo>
                <a:lnTo>
                  <a:pt x="198" y="786"/>
                </a:lnTo>
                <a:lnTo>
                  <a:pt x="240" y="716"/>
                </a:lnTo>
                <a:lnTo>
                  <a:pt x="220" y="676"/>
                </a:lnTo>
                <a:lnTo>
                  <a:pt x="276" y="610"/>
                </a:lnTo>
                <a:lnTo>
                  <a:pt x="268" y="550"/>
                </a:lnTo>
                <a:lnTo>
                  <a:pt x="198" y="484"/>
                </a:lnTo>
                <a:lnTo>
                  <a:pt x="170" y="350"/>
                </a:lnTo>
                <a:lnTo>
                  <a:pt x="32" y="268"/>
                </a:lnTo>
                <a:lnTo>
                  <a:pt x="4" y="134"/>
                </a:lnTo>
                <a:lnTo>
                  <a:pt x="40" y="92"/>
                </a:lnTo>
                <a:lnTo>
                  <a:pt x="82" y="0"/>
                </a:lnTo>
                <a:lnTo>
                  <a:pt x="78" y="0"/>
                </a:lnTo>
                <a:lnTo>
                  <a:pt x="40" y="88"/>
                </a:lnTo>
                <a:lnTo>
                  <a:pt x="0" y="13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7" name="Rectangle 76"/>
          <p:cNvSpPr>
            <a:spLocks noChangeArrowheads="1"/>
          </p:cNvSpPr>
          <p:nvPr/>
        </p:nvSpPr>
        <p:spPr bwMode="auto">
          <a:xfrm>
            <a:off x="4322822" y="3519418"/>
            <a:ext cx="2571"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8" name="Freeform 77"/>
          <p:cNvSpPr>
            <a:spLocks/>
          </p:cNvSpPr>
          <p:nvPr/>
        </p:nvSpPr>
        <p:spPr bwMode="auto">
          <a:xfrm>
            <a:off x="3752062" y="2994935"/>
            <a:ext cx="550192" cy="30852"/>
          </a:xfrm>
          <a:custGeom>
            <a:avLst/>
            <a:gdLst/>
            <a:ahLst/>
            <a:cxnLst>
              <a:cxn ang="0">
                <a:pos x="428" y="6"/>
              </a:cxn>
              <a:cxn ang="0">
                <a:pos x="426" y="0"/>
              </a:cxn>
              <a:cxn ang="0">
                <a:pos x="0" y="16"/>
              </a:cxn>
              <a:cxn ang="0">
                <a:pos x="0" y="24"/>
              </a:cxn>
              <a:cxn ang="0">
                <a:pos x="428" y="6"/>
              </a:cxn>
            </a:cxnLst>
            <a:rect l="0" t="0" r="r" b="b"/>
            <a:pathLst>
              <a:path w="428" h="24">
                <a:moveTo>
                  <a:pt x="428" y="6"/>
                </a:moveTo>
                <a:lnTo>
                  <a:pt x="426" y="0"/>
                </a:lnTo>
                <a:lnTo>
                  <a:pt x="0" y="16"/>
                </a:lnTo>
                <a:lnTo>
                  <a:pt x="0" y="24"/>
                </a:lnTo>
                <a:lnTo>
                  <a:pt x="428"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9" name="Freeform 78"/>
          <p:cNvSpPr>
            <a:spLocks/>
          </p:cNvSpPr>
          <p:nvPr/>
        </p:nvSpPr>
        <p:spPr bwMode="auto">
          <a:xfrm>
            <a:off x="3741778" y="3025787"/>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0" name="Freeform 79"/>
          <p:cNvSpPr>
            <a:spLocks/>
          </p:cNvSpPr>
          <p:nvPr/>
        </p:nvSpPr>
        <p:spPr bwMode="auto">
          <a:xfrm>
            <a:off x="3741778" y="3015503"/>
            <a:ext cx="10284" cy="12855"/>
          </a:xfrm>
          <a:custGeom>
            <a:avLst/>
            <a:gdLst/>
            <a:ahLst/>
            <a:cxnLst>
              <a:cxn ang="0">
                <a:pos x="8" y="0"/>
              </a:cxn>
              <a:cxn ang="0">
                <a:pos x="0" y="0"/>
              </a:cxn>
              <a:cxn ang="0">
                <a:pos x="0" y="8"/>
              </a:cxn>
              <a:cxn ang="0">
                <a:pos x="0" y="10"/>
              </a:cxn>
              <a:cxn ang="0">
                <a:pos x="8" y="8"/>
              </a:cxn>
              <a:cxn ang="0">
                <a:pos x="8" y="0"/>
              </a:cxn>
            </a:cxnLst>
            <a:rect l="0" t="0" r="r" b="b"/>
            <a:pathLst>
              <a:path w="8" h="10">
                <a:moveTo>
                  <a:pt x="8" y="0"/>
                </a:moveTo>
                <a:lnTo>
                  <a:pt x="0" y="0"/>
                </a:lnTo>
                <a:lnTo>
                  <a:pt x="0" y="8"/>
                </a:lnTo>
                <a:lnTo>
                  <a:pt x="0" y="10"/>
                </a:lnTo>
                <a:lnTo>
                  <a:pt x="8" y="8"/>
                </a:lnTo>
                <a:lnTo>
                  <a:pt x="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1" name="Freeform 80"/>
          <p:cNvSpPr>
            <a:spLocks/>
          </p:cNvSpPr>
          <p:nvPr/>
        </p:nvSpPr>
        <p:spPr bwMode="auto">
          <a:xfrm>
            <a:off x="2931915" y="2701842"/>
            <a:ext cx="786723" cy="7713"/>
          </a:xfrm>
          <a:custGeom>
            <a:avLst/>
            <a:gdLst/>
            <a:ahLst/>
            <a:cxnLst>
              <a:cxn ang="0">
                <a:pos x="612" y="0"/>
              </a:cxn>
              <a:cxn ang="0">
                <a:pos x="0" y="2"/>
              </a:cxn>
              <a:cxn ang="0">
                <a:pos x="0" y="6"/>
              </a:cxn>
              <a:cxn ang="0">
                <a:pos x="610" y="4"/>
              </a:cxn>
              <a:cxn ang="0">
                <a:pos x="612" y="0"/>
              </a:cxn>
            </a:cxnLst>
            <a:rect l="0" t="0" r="r" b="b"/>
            <a:pathLst>
              <a:path w="612" h="6">
                <a:moveTo>
                  <a:pt x="612" y="0"/>
                </a:moveTo>
                <a:lnTo>
                  <a:pt x="0" y="2"/>
                </a:lnTo>
                <a:lnTo>
                  <a:pt x="0" y="6"/>
                </a:lnTo>
                <a:lnTo>
                  <a:pt x="610" y="4"/>
                </a:lnTo>
                <a:lnTo>
                  <a:pt x="61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2" name="Rectangle 81"/>
          <p:cNvSpPr>
            <a:spLocks noChangeArrowheads="1"/>
          </p:cNvSpPr>
          <p:nvPr/>
        </p:nvSpPr>
        <p:spPr bwMode="auto">
          <a:xfrm>
            <a:off x="2929344" y="2704413"/>
            <a:ext cx="2571"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3" name="Freeform 82"/>
          <p:cNvSpPr>
            <a:spLocks/>
          </p:cNvSpPr>
          <p:nvPr/>
        </p:nvSpPr>
        <p:spPr bwMode="auto">
          <a:xfrm>
            <a:off x="4646766" y="2640139"/>
            <a:ext cx="17997" cy="5142"/>
          </a:xfrm>
          <a:custGeom>
            <a:avLst/>
            <a:gdLst/>
            <a:ahLst/>
            <a:cxnLst>
              <a:cxn ang="0">
                <a:pos x="4" y="4"/>
              </a:cxn>
              <a:cxn ang="0">
                <a:pos x="14" y="4"/>
              </a:cxn>
              <a:cxn ang="0">
                <a:pos x="4" y="0"/>
              </a:cxn>
              <a:cxn ang="0">
                <a:pos x="0" y="0"/>
              </a:cxn>
              <a:cxn ang="0">
                <a:pos x="0" y="4"/>
              </a:cxn>
              <a:cxn ang="0">
                <a:pos x="4" y="4"/>
              </a:cxn>
            </a:cxnLst>
            <a:rect l="0" t="0" r="r" b="b"/>
            <a:pathLst>
              <a:path w="14" h="4">
                <a:moveTo>
                  <a:pt x="4" y="4"/>
                </a:moveTo>
                <a:lnTo>
                  <a:pt x="14" y="4"/>
                </a:lnTo>
                <a:lnTo>
                  <a:pt x="4" y="0"/>
                </a:lnTo>
                <a:lnTo>
                  <a:pt x="0" y="0"/>
                </a:lnTo>
                <a:lnTo>
                  <a:pt x="0" y="4"/>
                </a:lnTo>
                <a:lnTo>
                  <a:pt x="4"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4" name="Freeform 83"/>
          <p:cNvSpPr>
            <a:spLocks/>
          </p:cNvSpPr>
          <p:nvPr/>
        </p:nvSpPr>
        <p:spPr bwMode="auto">
          <a:xfrm>
            <a:off x="4302254" y="2488450"/>
            <a:ext cx="349655" cy="156830"/>
          </a:xfrm>
          <a:custGeom>
            <a:avLst/>
            <a:gdLst/>
            <a:ahLst/>
            <a:cxnLst>
              <a:cxn ang="0">
                <a:pos x="230" y="84"/>
              </a:cxn>
              <a:cxn ang="0">
                <a:pos x="240" y="122"/>
              </a:cxn>
              <a:cxn ang="0">
                <a:pos x="272" y="122"/>
              </a:cxn>
              <a:cxn ang="0">
                <a:pos x="268" y="122"/>
              </a:cxn>
              <a:cxn ang="0">
                <a:pos x="268" y="118"/>
              </a:cxn>
              <a:cxn ang="0">
                <a:pos x="242" y="118"/>
              </a:cxn>
              <a:cxn ang="0">
                <a:pos x="236" y="80"/>
              </a:cxn>
              <a:cxn ang="0">
                <a:pos x="24" y="52"/>
              </a:cxn>
              <a:cxn ang="0">
                <a:pos x="6" y="0"/>
              </a:cxn>
              <a:cxn ang="0">
                <a:pos x="0" y="0"/>
              </a:cxn>
              <a:cxn ang="0">
                <a:pos x="22" y="58"/>
              </a:cxn>
              <a:cxn ang="0">
                <a:pos x="230" y="84"/>
              </a:cxn>
            </a:cxnLst>
            <a:rect l="0" t="0" r="r" b="b"/>
            <a:pathLst>
              <a:path w="272" h="122">
                <a:moveTo>
                  <a:pt x="230" y="84"/>
                </a:moveTo>
                <a:lnTo>
                  <a:pt x="240" y="122"/>
                </a:lnTo>
                <a:lnTo>
                  <a:pt x="272" y="122"/>
                </a:lnTo>
                <a:lnTo>
                  <a:pt x="268" y="122"/>
                </a:lnTo>
                <a:lnTo>
                  <a:pt x="268" y="118"/>
                </a:lnTo>
                <a:lnTo>
                  <a:pt x="242" y="118"/>
                </a:lnTo>
                <a:lnTo>
                  <a:pt x="236" y="80"/>
                </a:lnTo>
                <a:lnTo>
                  <a:pt x="24" y="52"/>
                </a:lnTo>
                <a:lnTo>
                  <a:pt x="6" y="0"/>
                </a:lnTo>
                <a:lnTo>
                  <a:pt x="0" y="0"/>
                </a:lnTo>
                <a:lnTo>
                  <a:pt x="22" y="58"/>
                </a:lnTo>
                <a:lnTo>
                  <a:pt x="230" y="8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5" name="Freeform 84"/>
          <p:cNvSpPr>
            <a:spLocks/>
          </p:cNvSpPr>
          <p:nvPr/>
        </p:nvSpPr>
        <p:spPr bwMode="auto">
          <a:xfrm>
            <a:off x="3906321" y="3614544"/>
            <a:ext cx="182540" cy="979548"/>
          </a:xfrm>
          <a:custGeom>
            <a:avLst/>
            <a:gdLst/>
            <a:ahLst/>
            <a:cxnLst>
              <a:cxn ang="0">
                <a:pos x="28" y="66"/>
              </a:cxn>
              <a:cxn ang="0">
                <a:pos x="46" y="0"/>
              </a:cxn>
              <a:cxn ang="0">
                <a:pos x="0" y="0"/>
              </a:cxn>
              <a:cxn ang="0">
                <a:pos x="2" y="6"/>
              </a:cxn>
              <a:cxn ang="0">
                <a:pos x="38" y="6"/>
              </a:cxn>
              <a:cxn ang="0">
                <a:pos x="22" y="68"/>
              </a:cxn>
              <a:cxn ang="0">
                <a:pos x="76" y="96"/>
              </a:cxn>
              <a:cxn ang="0">
                <a:pos x="96" y="344"/>
              </a:cxn>
              <a:cxn ang="0">
                <a:pos x="102" y="344"/>
              </a:cxn>
              <a:cxn ang="0">
                <a:pos x="100" y="350"/>
              </a:cxn>
              <a:cxn ang="0">
                <a:pos x="98" y="350"/>
              </a:cxn>
              <a:cxn ang="0">
                <a:pos x="132" y="758"/>
              </a:cxn>
              <a:cxn ang="0">
                <a:pos x="142" y="762"/>
              </a:cxn>
              <a:cxn ang="0">
                <a:pos x="110" y="404"/>
              </a:cxn>
              <a:cxn ang="0">
                <a:pos x="106" y="404"/>
              </a:cxn>
              <a:cxn ang="0">
                <a:pos x="106" y="400"/>
              </a:cxn>
              <a:cxn ang="0">
                <a:pos x="110" y="400"/>
              </a:cxn>
              <a:cxn ang="0">
                <a:pos x="82" y="90"/>
              </a:cxn>
              <a:cxn ang="0">
                <a:pos x="28" y="66"/>
              </a:cxn>
            </a:cxnLst>
            <a:rect l="0" t="0" r="r" b="b"/>
            <a:pathLst>
              <a:path w="142" h="762">
                <a:moveTo>
                  <a:pt x="28" y="66"/>
                </a:moveTo>
                <a:lnTo>
                  <a:pt x="46" y="0"/>
                </a:lnTo>
                <a:lnTo>
                  <a:pt x="0" y="0"/>
                </a:lnTo>
                <a:lnTo>
                  <a:pt x="2" y="6"/>
                </a:lnTo>
                <a:lnTo>
                  <a:pt x="38" y="6"/>
                </a:lnTo>
                <a:lnTo>
                  <a:pt x="22" y="68"/>
                </a:lnTo>
                <a:lnTo>
                  <a:pt x="76" y="96"/>
                </a:lnTo>
                <a:lnTo>
                  <a:pt x="96" y="344"/>
                </a:lnTo>
                <a:lnTo>
                  <a:pt x="102" y="344"/>
                </a:lnTo>
                <a:lnTo>
                  <a:pt x="100" y="350"/>
                </a:lnTo>
                <a:lnTo>
                  <a:pt x="98" y="350"/>
                </a:lnTo>
                <a:lnTo>
                  <a:pt x="132" y="758"/>
                </a:lnTo>
                <a:lnTo>
                  <a:pt x="142" y="762"/>
                </a:lnTo>
                <a:lnTo>
                  <a:pt x="110" y="404"/>
                </a:lnTo>
                <a:lnTo>
                  <a:pt x="106" y="404"/>
                </a:lnTo>
                <a:lnTo>
                  <a:pt x="106" y="400"/>
                </a:lnTo>
                <a:lnTo>
                  <a:pt x="110" y="400"/>
                </a:lnTo>
                <a:lnTo>
                  <a:pt x="82" y="90"/>
                </a:lnTo>
                <a:lnTo>
                  <a:pt x="28" y="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6" name="Freeform 85"/>
          <p:cNvSpPr>
            <a:spLocks/>
          </p:cNvSpPr>
          <p:nvPr/>
        </p:nvSpPr>
        <p:spPr bwMode="auto">
          <a:xfrm>
            <a:off x="4076006" y="4588950"/>
            <a:ext cx="12855" cy="10284"/>
          </a:xfrm>
          <a:custGeom>
            <a:avLst/>
            <a:gdLst/>
            <a:ahLst/>
            <a:cxnLst>
              <a:cxn ang="0">
                <a:pos x="0" y="4"/>
              </a:cxn>
              <a:cxn ang="0">
                <a:pos x="10" y="8"/>
              </a:cxn>
              <a:cxn ang="0">
                <a:pos x="10" y="4"/>
              </a:cxn>
              <a:cxn ang="0">
                <a:pos x="0" y="0"/>
              </a:cxn>
              <a:cxn ang="0">
                <a:pos x="0" y="4"/>
              </a:cxn>
            </a:cxnLst>
            <a:rect l="0" t="0" r="r" b="b"/>
            <a:pathLst>
              <a:path w="10" h="8">
                <a:moveTo>
                  <a:pt x="0" y="4"/>
                </a:moveTo>
                <a:lnTo>
                  <a:pt x="10" y="8"/>
                </a:lnTo>
                <a:lnTo>
                  <a:pt x="10" y="4"/>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7" name="Freeform 86"/>
          <p:cNvSpPr>
            <a:spLocks/>
          </p:cNvSpPr>
          <p:nvPr/>
        </p:nvSpPr>
        <p:spPr bwMode="auto">
          <a:xfrm>
            <a:off x="4029729" y="4056755"/>
            <a:ext cx="7713" cy="7713"/>
          </a:xfrm>
          <a:custGeom>
            <a:avLst/>
            <a:gdLst/>
            <a:ahLst/>
            <a:cxnLst>
              <a:cxn ang="0">
                <a:pos x="6" y="0"/>
              </a:cxn>
              <a:cxn ang="0">
                <a:pos x="0" y="0"/>
              </a:cxn>
              <a:cxn ang="0">
                <a:pos x="2" y="6"/>
              </a:cxn>
              <a:cxn ang="0">
                <a:pos x="4" y="6"/>
              </a:cxn>
              <a:cxn ang="0">
                <a:pos x="6" y="0"/>
              </a:cxn>
            </a:cxnLst>
            <a:rect l="0" t="0" r="r" b="b"/>
            <a:pathLst>
              <a:path w="6" h="6">
                <a:moveTo>
                  <a:pt x="6" y="0"/>
                </a:moveTo>
                <a:lnTo>
                  <a:pt x="0" y="0"/>
                </a:lnTo>
                <a:lnTo>
                  <a:pt x="2" y="6"/>
                </a:lnTo>
                <a:lnTo>
                  <a:pt x="4" y="6"/>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8" name="Freeform 87"/>
          <p:cNvSpPr>
            <a:spLocks/>
          </p:cNvSpPr>
          <p:nvPr/>
        </p:nvSpPr>
        <p:spPr bwMode="auto">
          <a:xfrm>
            <a:off x="3898608" y="3614544"/>
            <a:ext cx="10284" cy="7713"/>
          </a:xfrm>
          <a:custGeom>
            <a:avLst/>
            <a:gdLst/>
            <a:ahLst/>
            <a:cxnLst>
              <a:cxn ang="0">
                <a:pos x="0" y="0"/>
              </a:cxn>
              <a:cxn ang="0">
                <a:pos x="0" y="6"/>
              </a:cxn>
              <a:cxn ang="0">
                <a:pos x="8" y="6"/>
              </a:cxn>
              <a:cxn ang="0">
                <a:pos x="6" y="0"/>
              </a:cxn>
              <a:cxn ang="0">
                <a:pos x="0" y="0"/>
              </a:cxn>
            </a:cxnLst>
            <a:rect l="0" t="0" r="r" b="b"/>
            <a:pathLst>
              <a:path w="8" h="6">
                <a:moveTo>
                  <a:pt x="0" y="0"/>
                </a:moveTo>
                <a:lnTo>
                  <a:pt x="0" y="6"/>
                </a:lnTo>
                <a:lnTo>
                  <a:pt x="8" y="6"/>
                </a:lnTo>
                <a:lnTo>
                  <a:pt x="6"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9" name="Freeform 88"/>
          <p:cNvSpPr>
            <a:spLocks/>
          </p:cNvSpPr>
          <p:nvPr/>
        </p:nvSpPr>
        <p:spPr bwMode="auto">
          <a:xfrm>
            <a:off x="6276775" y="3655680"/>
            <a:ext cx="5142" cy="5142"/>
          </a:xfrm>
          <a:custGeom>
            <a:avLst/>
            <a:gdLst/>
            <a:ahLst/>
            <a:cxnLst>
              <a:cxn ang="0">
                <a:pos x="4" y="4"/>
              </a:cxn>
              <a:cxn ang="0">
                <a:pos x="2" y="0"/>
              </a:cxn>
              <a:cxn ang="0">
                <a:pos x="0" y="0"/>
              </a:cxn>
              <a:cxn ang="0">
                <a:pos x="2" y="4"/>
              </a:cxn>
              <a:cxn ang="0">
                <a:pos x="4" y="4"/>
              </a:cxn>
            </a:cxnLst>
            <a:rect l="0" t="0" r="r" b="b"/>
            <a:pathLst>
              <a:path w="4" h="4">
                <a:moveTo>
                  <a:pt x="4" y="4"/>
                </a:moveTo>
                <a:lnTo>
                  <a:pt x="2" y="0"/>
                </a:lnTo>
                <a:lnTo>
                  <a:pt x="0" y="0"/>
                </a:lnTo>
                <a:lnTo>
                  <a:pt x="2" y="4"/>
                </a:lnTo>
                <a:lnTo>
                  <a:pt x="4"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0" name="Freeform 89"/>
          <p:cNvSpPr>
            <a:spLocks/>
          </p:cNvSpPr>
          <p:nvPr/>
        </p:nvSpPr>
        <p:spPr bwMode="auto">
          <a:xfrm>
            <a:off x="4047725" y="3655680"/>
            <a:ext cx="2231620" cy="529624"/>
          </a:xfrm>
          <a:custGeom>
            <a:avLst/>
            <a:gdLst/>
            <a:ahLst/>
            <a:cxnLst>
              <a:cxn ang="0">
                <a:pos x="1024" y="202"/>
              </a:cxn>
              <a:cxn ang="0">
                <a:pos x="1022" y="206"/>
              </a:cxn>
              <a:cxn ang="0">
                <a:pos x="1014" y="210"/>
              </a:cxn>
              <a:cxn ang="0">
                <a:pos x="1018" y="204"/>
              </a:cxn>
              <a:cxn ang="0">
                <a:pos x="756" y="258"/>
              </a:cxn>
              <a:cxn ang="0">
                <a:pos x="476" y="304"/>
              </a:cxn>
              <a:cxn ang="0">
                <a:pos x="454" y="308"/>
              </a:cxn>
              <a:cxn ang="0">
                <a:pos x="454" y="402"/>
              </a:cxn>
              <a:cxn ang="0">
                <a:pos x="374" y="408"/>
              </a:cxn>
              <a:cxn ang="0">
                <a:pos x="390" y="360"/>
              </a:cxn>
              <a:cxn ang="0">
                <a:pos x="0" y="368"/>
              </a:cxn>
              <a:cxn ang="0">
                <a:pos x="0" y="372"/>
              </a:cxn>
              <a:cxn ang="0">
                <a:pos x="384" y="364"/>
              </a:cxn>
              <a:cxn ang="0">
                <a:pos x="366" y="412"/>
              </a:cxn>
              <a:cxn ang="0">
                <a:pos x="450" y="406"/>
              </a:cxn>
              <a:cxn ang="0">
                <a:pos x="450" y="404"/>
              </a:cxn>
              <a:cxn ang="0">
                <a:pos x="454" y="404"/>
              </a:cxn>
              <a:cxn ang="0">
                <a:pos x="454" y="406"/>
              </a:cxn>
              <a:cxn ang="0">
                <a:pos x="456" y="406"/>
              </a:cxn>
              <a:cxn ang="0">
                <a:pos x="456" y="310"/>
              </a:cxn>
              <a:cxn ang="0">
                <a:pos x="478" y="310"/>
              </a:cxn>
              <a:cxn ang="0">
                <a:pos x="756" y="264"/>
              </a:cxn>
              <a:cxn ang="0">
                <a:pos x="1186" y="176"/>
              </a:cxn>
              <a:cxn ang="0">
                <a:pos x="1186" y="176"/>
              </a:cxn>
              <a:cxn ang="0">
                <a:pos x="1188" y="174"/>
              </a:cxn>
              <a:cxn ang="0">
                <a:pos x="1192" y="172"/>
              </a:cxn>
              <a:cxn ang="0">
                <a:pos x="1190" y="174"/>
              </a:cxn>
              <a:cxn ang="0">
                <a:pos x="1736" y="4"/>
              </a:cxn>
              <a:cxn ang="0">
                <a:pos x="1734" y="0"/>
              </a:cxn>
              <a:cxn ang="0">
                <a:pos x="1188" y="172"/>
              </a:cxn>
              <a:cxn ang="0">
                <a:pos x="1024" y="202"/>
              </a:cxn>
            </a:cxnLst>
            <a:rect l="0" t="0" r="r" b="b"/>
            <a:pathLst>
              <a:path w="1736" h="412">
                <a:moveTo>
                  <a:pt x="1024" y="202"/>
                </a:moveTo>
                <a:lnTo>
                  <a:pt x="1022" y="206"/>
                </a:lnTo>
                <a:lnTo>
                  <a:pt x="1014" y="210"/>
                </a:lnTo>
                <a:lnTo>
                  <a:pt x="1018" y="204"/>
                </a:lnTo>
                <a:lnTo>
                  <a:pt x="756" y="258"/>
                </a:lnTo>
                <a:lnTo>
                  <a:pt x="476" y="304"/>
                </a:lnTo>
                <a:lnTo>
                  <a:pt x="454" y="308"/>
                </a:lnTo>
                <a:lnTo>
                  <a:pt x="454" y="402"/>
                </a:lnTo>
                <a:lnTo>
                  <a:pt x="374" y="408"/>
                </a:lnTo>
                <a:lnTo>
                  <a:pt x="390" y="360"/>
                </a:lnTo>
                <a:lnTo>
                  <a:pt x="0" y="368"/>
                </a:lnTo>
                <a:lnTo>
                  <a:pt x="0" y="372"/>
                </a:lnTo>
                <a:lnTo>
                  <a:pt x="384" y="364"/>
                </a:lnTo>
                <a:lnTo>
                  <a:pt x="366" y="412"/>
                </a:lnTo>
                <a:lnTo>
                  <a:pt x="450" y="406"/>
                </a:lnTo>
                <a:lnTo>
                  <a:pt x="450" y="404"/>
                </a:lnTo>
                <a:lnTo>
                  <a:pt x="454" y="404"/>
                </a:lnTo>
                <a:lnTo>
                  <a:pt x="454" y="406"/>
                </a:lnTo>
                <a:lnTo>
                  <a:pt x="456" y="406"/>
                </a:lnTo>
                <a:lnTo>
                  <a:pt x="456" y="310"/>
                </a:lnTo>
                <a:lnTo>
                  <a:pt x="478" y="310"/>
                </a:lnTo>
                <a:lnTo>
                  <a:pt x="756" y="264"/>
                </a:lnTo>
                <a:lnTo>
                  <a:pt x="1186" y="176"/>
                </a:lnTo>
                <a:lnTo>
                  <a:pt x="1186" y="176"/>
                </a:lnTo>
                <a:lnTo>
                  <a:pt x="1188" y="174"/>
                </a:lnTo>
                <a:lnTo>
                  <a:pt x="1192" y="172"/>
                </a:lnTo>
                <a:lnTo>
                  <a:pt x="1190" y="174"/>
                </a:lnTo>
                <a:lnTo>
                  <a:pt x="1736" y="4"/>
                </a:lnTo>
                <a:lnTo>
                  <a:pt x="1734" y="0"/>
                </a:lnTo>
                <a:lnTo>
                  <a:pt x="1188" y="172"/>
                </a:lnTo>
                <a:lnTo>
                  <a:pt x="1024" y="20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1" name="Freeform 90"/>
          <p:cNvSpPr>
            <a:spLocks/>
          </p:cNvSpPr>
          <p:nvPr/>
        </p:nvSpPr>
        <p:spPr bwMode="auto">
          <a:xfrm>
            <a:off x="5572323" y="3876785"/>
            <a:ext cx="7713" cy="5142"/>
          </a:xfrm>
          <a:custGeom>
            <a:avLst/>
            <a:gdLst/>
            <a:ahLst/>
            <a:cxnLst>
              <a:cxn ang="0">
                <a:pos x="6" y="0"/>
              </a:cxn>
              <a:cxn ang="0">
                <a:pos x="2" y="2"/>
              </a:cxn>
              <a:cxn ang="0">
                <a:pos x="0" y="4"/>
              </a:cxn>
              <a:cxn ang="0">
                <a:pos x="4" y="2"/>
              </a:cxn>
              <a:cxn ang="0">
                <a:pos x="6" y="0"/>
              </a:cxn>
            </a:cxnLst>
            <a:rect l="0" t="0" r="r" b="b"/>
            <a:pathLst>
              <a:path w="6" h="4">
                <a:moveTo>
                  <a:pt x="6" y="0"/>
                </a:moveTo>
                <a:lnTo>
                  <a:pt x="2" y="2"/>
                </a:lnTo>
                <a:lnTo>
                  <a:pt x="0" y="4"/>
                </a:lnTo>
                <a:lnTo>
                  <a:pt x="4" y="2"/>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2" name="Freeform 91"/>
          <p:cNvSpPr>
            <a:spLocks/>
          </p:cNvSpPr>
          <p:nvPr/>
        </p:nvSpPr>
        <p:spPr bwMode="auto">
          <a:xfrm>
            <a:off x="5351218" y="3915350"/>
            <a:ext cx="12855" cy="10284"/>
          </a:xfrm>
          <a:custGeom>
            <a:avLst/>
            <a:gdLst/>
            <a:ahLst/>
            <a:cxnLst>
              <a:cxn ang="0">
                <a:pos x="4" y="2"/>
              </a:cxn>
              <a:cxn ang="0">
                <a:pos x="0" y="8"/>
              </a:cxn>
              <a:cxn ang="0">
                <a:pos x="8" y="4"/>
              </a:cxn>
              <a:cxn ang="0">
                <a:pos x="10" y="0"/>
              </a:cxn>
              <a:cxn ang="0">
                <a:pos x="10" y="0"/>
              </a:cxn>
              <a:cxn ang="0">
                <a:pos x="4" y="2"/>
              </a:cxn>
            </a:cxnLst>
            <a:rect l="0" t="0" r="r" b="b"/>
            <a:pathLst>
              <a:path w="10" h="8">
                <a:moveTo>
                  <a:pt x="4" y="2"/>
                </a:moveTo>
                <a:lnTo>
                  <a:pt x="0" y="8"/>
                </a:lnTo>
                <a:lnTo>
                  <a:pt x="8" y="4"/>
                </a:lnTo>
                <a:lnTo>
                  <a:pt x="10" y="0"/>
                </a:lnTo>
                <a:lnTo>
                  <a:pt x="10" y="0"/>
                </a:lnTo>
                <a:lnTo>
                  <a:pt x="4"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3" name="Rectangle 92"/>
          <p:cNvSpPr>
            <a:spLocks noChangeArrowheads="1"/>
          </p:cNvSpPr>
          <p:nvPr/>
        </p:nvSpPr>
        <p:spPr bwMode="auto">
          <a:xfrm>
            <a:off x="4042584" y="4128743"/>
            <a:ext cx="5142"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4" name="Freeform 93"/>
          <p:cNvSpPr>
            <a:spLocks/>
          </p:cNvSpPr>
          <p:nvPr/>
        </p:nvSpPr>
        <p:spPr bwMode="auto">
          <a:xfrm>
            <a:off x="6024818" y="4193017"/>
            <a:ext cx="5142" cy="7713"/>
          </a:xfrm>
          <a:custGeom>
            <a:avLst/>
            <a:gdLst/>
            <a:ahLst/>
            <a:cxnLst>
              <a:cxn ang="0">
                <a:pos x="2" y="6"/>
              </a:cxn>
              <a:cxn ang="0">
                <a:pos x="4" y="0"/>
              </a:cxn>
              <a:cxn ang="0">
                <a:pos x="2" y="0"/>
              </a:cxn>
              <a:cxn ang="0">
                <a:pos x="0" y="6"/>
              </a:cxn>
              <a:cxn ang="0">
                <a:pos x="2" y="6"/>
              </a:cxn>
            </a:cxnLst>
            <a:rect l="0" t="0" r="r" b="b"/>
            <a:pathLst>
              <a:path w="4" h="6">
                <a:moveTo>
                  <a:pt x="2" y="6"/>
                </a:moveTo>
                <a:lnTo>
                  <a:pt x="4" y="0"/>
                </a:lnTo>
                <a:lnTo>
                  <a:pt x="2" y="0"/>
                </a:lnTo>
                <a:lnTo>
                  <a:pt x="0" y="6"/>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5" name="Freeform 94"/>
          <p:cNvSpPr>
            <a:spLocks/>
          </p:cNvSpPr>
          <p:nvPr/>
        </p:nvSpPr>
        <p:spPr bwMode="auto">
          <a:xfrm>
            <a:off x="4770174" y="5031160"/>
            <a:ext cx="7713" cy="5142"/>
          </a:xfrm>
          <a:custGeom>
            <a:avLst/>
            <a:gdLst/>
            <a:ahLst/>
            <a:cxnLst>
              <a:cxn ang="0">
                <a:pos x="0" y="4"/>
              </a:cxn>
              <a:cxn ang="0">
                <a:pos x="6" y="2"/>
              </a:cxn>
              <a:cxn ang="0">
                <a:pos x="4" y="0"/>
              </a:cxn>
              <a:cxn ang="0">
                <a:pos x="0" y="0"/>
              </a:cxn>
              <a:cxn ang="0">
                <a:pos x="0" y="4"/>
              </a:cxn>
            </a:cxnLst>
            <a:rect l="0" t="0" r="r" b="b"/>
            <a:pathLst>
              <a:path w="6" h="4">
                <a:moveTo>
                  <a:pt x="0" y="4"/>
                </a:moveTo>
                <a:lnTo>
                  <a:pt x="6" y="2"/>
                </a:lnTo>
                <a:lnTo>
                  <a:pt x="4" y="0"/>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6" name="Freeform 95"/>
          <p:cNvSpPr>
            <a:spLocks/>
          </p:cNvSpPr>
          <p:nvPr/>
        </p:nvSpPr>
        <p:spPr bwMode="auto">
          <a:xfrm>
            <a:off x="4145423" y="4059326"/>
            <a:ext cx="1881966" cy="971835"/>
          </a:xfrm>
          <a:custGeom>
            <a:avLst/>
            <a:gdLst/>
            <a:ahLst/>
            <a:cxnLst>
              <a:cxn ang="0">
                <a:pos x="1250" y="34"/>
              </a:cxn>
              <a:cxn ang="0">
                <a:pos x="1218" y="0"/>
              </a:cxn>
              <a:cxn ang="0">
                <a:pos x="968" y="98"/>
              </a:cxn>
              <a:cxn ang="0">
                <a:pos x="906" y="108"/>
              </a:cxn>
              <a:cxn ang="0">
                <a:pos x="906" y="108"/>
              </a:cxn>
              <a:cxn ang="0">
                <a:pos x="900" y="112"/>
              </a:cxn>
              <a:cxn ang="0">
                <a:pos x="902" y="108"/>
              </a:cxn>
              <a:cxn ang="0">
                <a:pos x="554" y="166"/>
              </a:cxn>
              <a:cxn ang="0">
                <a:pos x="348" y="186"/>
              </a:cxn>
              <a:cxn ang="0">
                <a:pos x="378" y="92"/>
              </a:cxn>
              <a:cxn ang="0">
                <a:pos x="374" y="92"/>
              </a:cxn>
              <a:cxn ang="0">
                <a:pos x="270" y="410"/>
              </a:cxn>
              <a:cxn ang="0">
                <a:pos x="280" y="450"/>
              </a:cxn>
              <a:cxn ang="0">
                <a:pos x="0" y="470"/>
              </a:cxn>
              <a:cxn ang="0">
                <a:pos x="0" y="474"/>
              </a:cxn>
              <a:cxn ang="0">
                <a:pos x="280" y="454"/>
              </a:cxn>
              <a:cxn ang="0">
                <a:pos x="310" y="544"/>
              </a:cxn>
              <a:cxn ang="0">
                <a:pos x="276" y="694"/>
              </a:cxn>
              <a:cxn ang="0">
                <a:pos x="448" y="684"/>
              </a:cxn>
              <a:cxn ang="0">
                <a:pos x="486" y="756"/>
              </a:cxn>
              <a:cxn ang="0">
                <a:pos x="490" y="756"/>
              </a:cxn>
              <a:cxn ang="0">
                <a:pos x="452" y="678"/>
              </a:cxn>
              <a:cxn ang="0">
                <a:pos x="280" y="692"/>
              </a:cxn>
              <a:cxn ang="0">
                <a:pos x="312" y="542"/>
              </a:cxn>
              <a:cxn ang="0">
                <a:pos x="274" y="410"/>
              </a:cxn>
              <a:cxn ang="0">
                <a:pos x="348" y="192"/>
              </a:cxn>
              <a:cxn ang="0">
                <a:pos x="552" y="170"/>
              </a:cxn>
              <a:cxn ang="0">
                <a:pos x="780" y="134"/>
              </a:cxn>
              <a:cxn ang="0">
                <a:pos x="780" y="132"/>
              </a:cxn>
              <a:cxn ang="0">
                <a:pos x="786" y="130"/>
              </a:cxn>
              <a:cxn ang="0">
                <a:pos x="786" y="132"/>
              </a:cxn>
              <a:cxn ang="0">
                <a:pos x="968" y="102"/>
              </a:cxn>
              <a:cxn ang="0">
                <a:pos x="1218" y="6"/>
              </a:cxn>
              <a:cxn ang="0">
                <a:pos x="1248" y="38"/>
              </a:cxn>
              <a:cxn ang="0">
                <a:pos x="1330" y="22"/>
              </a:cxn>
              <a:cxn ang="0">
                <a:pos x="1462" y="110"/>
              </a:cxn>
              <a:cxn ang="0">
                <a:pos x="1464" y="104"/>
              </a:cxn>
              <a:cxn ang="0">
                <a:pos x="1330" y="16"/>
              </a:cxn>
              <a:cxn ang="0">
                <a:pos x="1250" y="34"/>
              </a:cxn>
            </a:cxnLst>
            <a:rect l="0" t="0" r="r" b="b"/>
            <a:pathLst>
              <a:path w="1464" h="756">
                <a:moveTo>
                  <a:pt x="1250" y="34"/>
                </a:moveTo>
                <a:lnTo>
                  <a:pt x="1218" y="0"/>
                </a:lnTo>
                <a:lnTo>
                  <a:pt x="968" y="98"/>
                </a:lnTo>
                <a:lnTo>
                  <a:pt x="906" y="108"/>
                </a:lnTo>
                <a:lnTo>
                  <a:pt x="906" y="108"/>
                </a:lnTo>
                <a:lnTo>
                  <a:pt x="900" y="112"/>
                </a:lnTo>
                <a:lnTo>
                  <a:pt x="902" y="108"/>
                </a:lnTo>
                <a:lnTo>
                  <a:pt x="554" y="166"/>
                </a:lnTo>
                <a:lnTo>
                  <a:pt x="348" y="186"/>
                </a:lnTo>
                <a:lnTo>
                  <a:pt x="378" y="92"/>
                </a:lnTo>
                <a:lnTo>
                  <a:pt x="374" y="92"/>
                </a:lnTo>
                <a:lnTo>
                  <a:pt x="270" y="410"/>
                </a:lnTo>
                <a:lnTo>
                  <a:pt x="280" y="450"/>
                </a:lnTo>
                <a:lnTo>
                  <a:pt x="0" y="470"/>
                </a:lnTo>
                <a:lnTo>
                  <a:pt x="0" y="474"/>
                </a:lnTo>
                <a:lnTo>
                  <a:pt x="280" y="454"/>
                </a:lnTo>
                <a:lnTo>
                  <a:pt x="310" y="544"/>
                </a:lnTo>
                <a:lnTo>
                  <a:pt x="276" y="694"/>
                </a:lnTo>
                <a:lnTo>
                  <a:pt x="448" y="684"/>
                </a:lnTo>
                <a:lnTo>
                  <a:pt x="486" y="756"/>
                </a:lnTo>
                <a:lnTo>
                  <a:pt x="490" y="756"/>
                </a:lnTo>
                <a:lnTo>
                  <a:pt x="452" y="678"/>
                </a:lnTo>
                <a:lnTo>
                  <a:pt x="280" y="692"/>
                </a:lnTo>
                <a:lnTo>
                  <a:pt x="312" y="542"/>
                </a:lnTo>
                <a:lnTo>
                  <a:pt x="274" y="410"/>
                </a:lnTo>
                <a:lnTo>
                  <a:pt x="348" y="192"/>
                </a:lnTo>
                <a:lnTo>
                  <a:pt x="552" y="170"/>
                </a:lnTo>
                <a:lnTo>
                  <a:pt x="780" y="134"/>
                </a:lnTo>
                <a:lnTo>
                  <a:pt x="780" y="132"/>
                </a:lnTo>
                <a:lnTo>
                  <a:pt x="786" y="130"/>
                </a:lnTo>
                <a:lnTo>
                  <a:pt x="786" y="132"/>
                </a:lnTo>
                <a:lnTo>
                  <a:pt x="968" y="102"/>
                </a:lnTo>
                <a:lnTo>
                  <a:pt x="1218" y="6"/>
                </a:lnTo>
                <a:lnTo>
                  <a:pt x="1248" y="38"/>
                </a:lnTo>
                <a:lnTo>
                  <a:pt x="1330" y="22"/>
                </a:lnTo>
                <a:lnTo>
                  <a:pt x="1462" y="110"/>
                </a:lnTo>
                <a:lnTo>
                  <a:pt x="1464" y="104"/>
                </a:lnTo>
                <a:lnTo>
                  <a:pt x="1330" y="16"/>
                </a:lnTo>
                <a:lnTo>
                  <a:pt x="1250" y="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7" name="Rectangle 96"/>
          <p:cNvSpPr>
            <a:spLocks noChangeArrowheads="1"/>
          </p:cNvSpPr>
          <p:nvPr/>
        </p:nvSpPr>
        <p:spPr bwMode="auto">
          <a:xfrm>
            <a:off x="4135139" y="4668651"/>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8" name="Freeform 97"/>
          <p:cNvSpPr>
            <a:spLocks/>
          </p:cNvSpPr>
          <p:nvPr/>
        </p:nvSpPr>
        <p:spPr bwMode="auto">
          <a:xfrm>
            <a:off x="5302369" y="4198159"/>
            <a:ext cx="7713" cy="5142"/>
          </a:xfrm>
          <a:custGeom>
            <a:avLst/>
            <a:gdLst/>
            <a:ahLst/>
            <a:cxnLst>
              <a:cxn ang="0">
                <a:pos x="0" y="4"/>
              </a:cxn>
              <a:cxn ang="0">
                <a:pos x="6" y="0"/>
              </a:cxn>
              <a:cxn ang="0">
                <a:pos x="6" y="0"/>
              </a:cxn>
              <a:cxn ang="0">
                <a:pos x="2" y="0"/>
              </a:cxn>
              <a:cxn ang="0">
                <a:pos x="0" y="4"/>
              </a:cxn>
            </a:cxnLst>
            <a:rect l="0" t="0" r="r" b="b"/>
            <a:pathLst>
              <a:path w="6" h="4">
                <a:moveTo>
                  <a:pt x="0" y="4"/>
                </a:moveTo>
                <a:lnTo>
                  <a:pt x="6" y="0"/>
                </a:lnTo>
                <a:lnTo>
                  <a:pt x="6" y="0"/>
                </a:lnTo>
                <a:lnTo>
                  <a:pt x="2"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9" name="Freeform 98"/>
          <p:cNvSpPr>
            <a:spLocks/>
          </p:cNvSpPr>
          <p:nvPr/>
        </p:nvSpPr>
        <p:spPr bwMode="auto">
          <a:xfrm>
            <a:off x="4135139" y="4663509"/>
            <a:ext cx="10284" cy="5142"/>
          </a:xfrm>
          <a:custGeom>
            <a:avLst/>
            <a:gdLst/>
            <a:ahLst/>
            <a:cxnLst>
              <a:cxn ang="0">
                <a:pos x="0" y="4"/>
              </a:cxn>
              <a:cxn ang="0">
                <a:pos x="0" y="4"/>
              </a:cxn>
              <a:cxn ang="0">
                <a:pos x="8" y="4"/>
              </a:cxn>
              <a:cxn ang="0">
                <a:pos x="8" y="0"/>
              </a:cxn>
              <a:cxn ang="0">
                <a:pos x="0" y="0"/>
              </a:cxn>
              <a:cxn ang="0">
                <a:pos x="0" y="4"/>
              </a:cxn>
            </a:cxnLst>
            <a:rect l="0" t="0" r="r" b="b"/>
            <a:pathLst>
              <a:path w="8" h="4">
                <a:moveTo>
                  <a:pt x="0" y="4"/>
                </a:moveTo>
                <a:lnTo>
                  <a:pt x="0" y="4"/>
                </a:lnTo>
                <a:lnTo>
                  <a:pt x="8" y="4"/>
                </a:lnTo>
                <a:lnTo>
                  <a:pt x="8" y="0"/>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0" name="Rectangle 99"/>
          <p:cNvSpPr>
            <a:spLocks noChangeArrowheads="1"/>
          </p:cNvSpPr>
          <p:nvPr/>
        </p:nvSpPr>
        <p:spPr bwMode="auto">
          <a:xfrm>
            <a:off x="4626199" y="4175020"/>
            <a:ext cx="5142"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1" name="Freeform 100"/>
          <p:cNvSpPr>
            <a:spLocks/>
          </p:cNvSpPr>
          <p:nvPr/>
        </p:nvSpPr>
        <p:spPr bwMode="auto">
          <a:xfrm>
            <a:off x="5029844" y="4974599"/>
            <a:ext cx="7713" cy="5142"/>
          </a:xfrm>
          <a:custGeom>
            <a:avLst/>
            <a:gdLst/>
            <a:ahLst/>
            <a:cxnLst>
              <a:cxn ang="0">
                <a:pos x="0" y="4"/>
              </a:cxn>
              <a:cxn ang="0">
                <a:pos x="6" y="4"/>
              </a:cxn>
              <a:cxn ang="0">
                <a:pos x="4" y="0"/>
              </a:cxn>
              <a:cxn ang="0">
                <a:pos x="0" y="2"/>
              </a:cxn>
              <a:cxn ang="0">
                <a:pos x="0" y="4"/>
              </a:cxn>
            </a:cxnLst>
            <a:rect l="0" t="0" r="r" b="b"/>
            <a:pathLst>
              <a:path w="6" h="4">
                <a:moveTo>
                  <a:pt x="0" y="4"/>
                </a:moveTo>
                <a:lnTo>
                  <a:pt x="6" y="4"/>
                </a:lnTo>
                <a:lnTo>
                  <a:pt x="4" y="0"/>
                </a:lnTo>
                <a:lnTo>
                  <a:pt x="0" y="2"/>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2" name="Freeform 101"/>
          <p:cNvSpPr>
            <a:spLocks/>
          </p:cNvSpPr>
          <p:nvPr/>
        </p:nvSpPr>
        <p:spPr bwMode="auto">
          <a:xfrm>
            <a:off x="4973282" y="4229011"/>
            <a:ext cx="858711" cy="748158"/>
          </a:xfrm>
          <a:custGeom>
            <a:avLst/>
            <a:gdLst/>
            <a:ahLst/>
            <a:cxnLst>
              <a:cxn ang="0">
                <a:pos x="278" y="474"/>
              </a:cxn>
              <a:cxn ang="0">
                <a:pos x="280" y="486"/>
              </a:cxn>
              <a:cxn ang="0">
                <a:pos x="302" y="516"/>
              </a:cxn>
              <a:cxn ang="0">
                <a:pos x="562" y="474"/>
              </a:cxn>
              <a:cxn ang="0">
                <a:pos x="604" y="488"/>
              </a:cxn>
              <a:cxn ang="0">
                <a:pos x="604" y="438"/>
              </a:cxn>
              <a:cxn ang="0">
                <a:pos x="668" y="438"/>
              </a:cxn>
              <a:cxn ang="0">
                <a:pos x="668" y="430"/>
              </a:cxn>
              <a:cxn ang="0">
                <a:pos x="598" y="432"/>
              </a:cxn>
              <a:cxn ang="0">
                <a:pos x="598" y="480"/>
              </a:cxn>
              <a:cxn ang="0">
                <a:pos x="564" y="468"/>
              </a:cxn>
              <a:cxn ang="0">
                <a:pos x="302" y="510"/>
              </a:cxn>
              <a:cxn ang="0">
                <a:pos x="284" y="486"/>
              </a:cxn>
              <a:cxn ang="0">
                <a:pos x="262" y="330"/>
              </a:cxn>
              <a:cxn ang="0">
                <a:pos x="142" y="0"/>
              </a:cxn>
              <a:cxn ang="0">
                <a:pos x="136" y="2"/>
              </a:cxn>
              <a:cxn ang="0">
                <a:pos x="260" y="332"/>
              </a:cxn>
              <a:cxn ang="0">
                <a:pos x="278" y="468"/>
              </a:cxn>
              <a:cxn ang="0">
                <a:pos x="0" y="492"/>
              </a:cxn>
              <a:cxn ang="0">
                <a:pos x="44" y="582"/>
              </a:cxn>
              <a:cxn ang="0">
                <a:pos x="48" y="580"/>
              </a:cxn>
              <a:cxn ang="0">
                <a:pos x="4" y="494"/>
              </a:cxn>
              <a:cxn ang="0">
                <a:pos x="278" y="474"/>
              </a:cxn>
            </a:cxnLst>
            <a:rect l="0" t="0" r="r" b="b"/>
            <a:pathLst>
              <a:path w="668" h="582">
                <a:moveTo>
                  <a:pt x="278" y="474"/>
                </a:moveTo>
                <a:lnTo>
                  <a:pt x="280" y="486"/>
                </a:lnTo>
                <a:lnTo>
                  <a:pt x="302" y="516"/>
                </a:lnTo>
                <a:lnTo>
                  <a:pt x="562" y="474"/>
                </a:lnTo>
                <a:lnTo>
                  <a:pt x="604" y="488"/>
                </a:lnTo>
                <a:lnTo>
                  <a:pt x="604" y="438"/>
                </a:lnTo>
                <a:lnTo>
                  <a:pt x="668" y="438"/>
                </a:lnTo>
                <a:lnTo>
                  <a:pt x="668" y="430"/>
                </a:lnTo>
                <a:lnTo>
                  <a:pt x="598" y="432"/>
                </a:lnTo>
                <a:lnTo>
                  <a:pt x="598" y="480"/>
                </a:lnTo>
                <a:lnTo>
                  <a:pt x="564" y="468"/>
                </a:lnTo>
                <a:lnTo>
                  <a:pt x="302" y="510"/>
                </a:lnTo>
                <a:lnTo>
                  <a:pt x="284" y="486"/>
                </a:lnTo>
                <a:lnTo>
                  <a:pt x="262" y="330"/>
                </a:lnTo>
                <a:lnTo>
                  <a:pt x="142" y="0"/>
                </a:lnTo>
                <a:lnTo>
                  <a:pt x="136" y="2"/>
                </a:lnTo>
                <a:lnTo>
                  <a:pt x="260" y="332"/>
                </a:lnTo>
                <a:lnTo>
                  <a:pt x="278" y="468"/>
                </a:lnTo>
                <a:lnTo>
                  <a:pt x="0" y="492"/>
                </a:lnTo>
                <a:lnTo>
                  <a:pt x="44" y="582"/>
                </a:lnTo>
                <a:lnTo>
                  <a:pt x="48" y="580"/>
                </a:lnTo>
                <a:lnTo>
                  <a:pt x="4" y="494"/>
                </a:lnTo>
                <a:lnTo>
                  <a:pt x="278" y="47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3" name="Freeform 102"/>
          <p:cNvSpPr>
            <a:spLocks/>
          </p:cNvSpPr>
          <p:nvPr/>
        </p:nvSpPr>
        <p:spPr bwMode="auto">
          <a:xfrm>
            <a:off x="5148110" y="4226440"/>
            <a:ext cx="7713" cy="5142"/>
          </a:xfrm>
          <a:custGeom>
            <a:avLst/>
            <a:gdLst/>
            <a:ahLst/>
            <a:cxnLst>
              <a:cxn ang="0">
                <a:pos x="6" y="0"/>
              </a:cxn>
              <a:cxn ang="0">
                <a:pos x="0" y="2"/>
              </a:cxn>
              <a:cxn ang="0">
                <a:pos x="0" y="4"/>
              </a:cxn>
              <a:cxn ang="0">
                <a:pos x="6" y="2"/>
              </a:cxn>
              <a:cxn ang="0">
                <a:pos x="6" y="0"/>
              </a:cxn>
            </a:cxnLst>
            <a:rect l="0" t="0" r="r" b="b"/>
            <a:pathLst>
              <a:path w="6" h="4">
                <a:moveTo>
                  <a:pt x="6" y="0"/>
                </a:moveTo>
                <a:lnTo>
                  <a:pt x="0" y="2"/>
                </a:lnTo>
                <a:lnTo>
                  <a:pt x="0" y="4"/>
                </a:lnTo>
                <a:lnTo>
                  <a:pt x="6" y="2"/>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4" name="Freeform 103"/>
          <p:cNvSpPr>
            <a:spLocks/>
          </p:cNvSpPr>
          <p:nvPr/>
        </p:nvSpPr>
        <p:spPr bwMode="auto">
          <a:xfrm>
            <a:off x="5857703" y="4552956"/>
            <a:ext cx="5142" cy="7713"/>
          </a:xfrm>
          <a:custGeom>
            <a:avLst/>
            <a:gdLst/>
            <a:ahLst/>
            <a:cxnLst>
              <a:cxn ang="0">
                <a:pos x="2" y="6"/>
              </a:cxn>
              <a:cxn ang="0">
                <a:pos x="4" y="2"/>
              </a:cxn>
              <a:cxn ang="0">
                <a:pos x="2" y="0"/>
              </a:cxn>
              <a:cxn ang="0">
                <a:pos x="0" y="2"/>
              </a:cxn>
              <a:cxn ang="0">
                <a:pos x="2" y="6"/>
              </a:cxn>
            </a:cxnLst>
            <a:rect l="0" t="0" r="r" b="b"/>
            <a:pathLst>
              <a:path w="4" h="6">
                <a:moveTo>
                  <a:pt x="2" y="6"/>
                </a:moveTo>
                <a:lnTo>
                  <a:pt x="4" y="2"/>
                </a:lnTo>
                <a:lnTo>
                  <a:pt x="2" y="0"/>
                </a:lnTo>
                <a:lnTo>
                  <a:pt x="0" y="2"/>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5" name="Freeform 104"/>
          <p:cNvSpPr>
            <a:spLocks/>
          </p:cNvSpPr>
          <p:nvPr/>
        </p:nvSpPr>
        <p:spPr bwMode="auto">
          <a:xfrm>
            <a:off x="5454058" y="4154452"/>
            <a:ext cx="406217" cy="401075"/>
          </a:xfrm>
          <a:custGeom>
            <a:avLst/>
            <a:gdLst/>
            <a:ahLst/>
            <a:cxnLst>
              <a:cxn ang="0">
                <a:pos x="54" y="50"/>
              </a:cxn>
              <a:cxn ang="0">
                <a:pos x="6" y="54"/>
              </a:cxn>
              <a:cxn ang="0">
                <a:pos x="28" y="0"/>
              </a:cxn>
              <a:cxn ang="0">
                <a:pos x="22" y="2"/>
              </a:cxn>
              <a:cxn ang="0">
                <a:pos x="0" y="56"/>
              </a:cxn>
              <a:cxn ang="0">
                <a:pos x="52" y="54"/>
              </a:cxn>
              <a:cxn ang="0">
                <a:pos x="52" y="88"/>
              </a:cxn>
              <a:cxn ang="0">
                <a:pos x="314" y="312"/>
              </a:cxn>
              <a:cxn ang="0">
                <a:pos x="316" y="310"/>
              </a:cxn>
              <a:cxn ang="0">
                <a:pos x="54" y="86"/>
              </a:cxn>
              <a:cxn ang="0">
                <a:pos x="54" y="50"/>
              </a:cxn>
            </a:cxnLst>
            <a:rect l="0" t="0" r="r" b="b"/>
            <a:pathLst>
              <a:path w="316" h="312">
                <a:moveTo>
                  <a:pt x="54" y="50"/>
                </a:moveTo>
                <a:lnTo>
                  <a:pt x="6" y="54"/>
                </a:lnTo>
                <a:lnTo>
                  <a:pt x="28" y="0"/>
                </a:lnTo>
                <a:lnTo>
                  <a:pt x="22" y="2"/>
                </a:lnTo>
                <a:lnTo>
                  <a:pt x="0" y="56"/>
                </a:lnTo>
                <a:lnTo>
                  <a:pt x="52" y="54"/>
                </a:lnTo>
                <a:lnTo>
                  <a:pt x="52" y="88"/>
                </a:lnTo>
                <a:lnTo>
                  <a:pt x="314" y="312"/>
                </a:lnTo>
                <a:lnTo>
                  <a:pt x="316" y="310"/>
                </a:lnTo>
                <a:lnTo>
                  <a:pt x="54" y="86"/>
                </a:lnTo>
                <a:lnTo>
                  <a:pt x="54" y="5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6" name="Freeform 105"/>
          <p:cNvSpPr>
            <a:spLocks/>
          </p:cNvSpPr>
          <p:nvPr/>
        </p:nvSpPr>
        <p:spPr bwMode="auto">
          <a:xfrm>
            <a:off x="5225239" y="3115772"/>
            <a:ext cx="15426" cy="5142"/>
          </a:xfrm>
          <a:custGeom>
            <a:avLst/>
            <a:gdLst/>
            <a:ahLst/>
            <a:cxnLst>
              <a:cxn ang="0">
                <a:pos x="12" y="2"/>
              </a:cxn>
              <a:cxn ang="0">
                <a:pos x="6" y="0"/>
              </a:cxn>
              <a:cxn ang="0">
                <a:pos x="0" y="2"/>
              </a:cxn>
              <a:cxn ang="0">
                <a:pos x="6" y="4"/>
              </a:cxn>
              <a:cxn ang="0">
                <a:pos x="12" y="2"/>
              </a:cxn>
            </a:cxnLst>
            <a:rect l="0" t="0" r="r" b="b"/>
            <a:pathLst>
              <a:path w="12" h="4">
                <a:moveTo>
                  <a:pt x="12" y="2"/>
                </a:moveTo>
                <a:lnTo>
                  <a:pt x="6" y="0"/>
                </a:lnTo>
                <a:lnTo>
                  <a:pt x="0" y="2"/>
                </a:lnTo>
                <a:lnTo>
                  <a:pt x="6" y="4"/>
                </a:lnTo>
                <a:lnTo>
                  <a:pt x="1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7" name="Freeform 106"/>
          <p:cNvSpPr>
            <a:spLocks/>
          </p:cNvSpPr>
          <p:nvPr/>
        </p:nvSpPr>
        <p:spPr bwMode="auto">
          <a:xfrm>
            <a:off x="4795884" y="3177476"/>
            <a:ext cx="10284" cy="7713"/>
          </a:xfrm>
          <a:custGeom>
            <a:avLst/>
            <a:gdLst/>
            <a:ahLst/>
            <a:cxnLst>
              <a:cxn ang="0">
                <a:pos x="6" y="0"/>
              </a:cxn>
              <a:cxn ang="0">
                <a:pos x="0" y="6"/>
              </a:cxn>
              <a:cxn ang="0">
                <a:pos x="2" y="6"/>
              </a:cxn>
              <a:cxn ang="0">
                <a:pos x="8" y="0"/>
              </a:cxn>
              <a:cxn ang="0">
                <a:pos x="6" y="0"/>
              </a:cxn>
            </a:cxnLst>
            <a:rect l="0" t="0" r="r" b="b"/>
            <a:pathLst>
              <a:path w="8" h="6">
                <a:moveTo>
                  <a:pt x="6" y="0"/>
                </a:moveTo>
                <a:lnTo>
                  <a:pt x="0" y="6"/>
                </a:lnTo>
                <a:lnTo>
                  <a:pt x="2" y="6"/>
                </a:lnTo>
                <a:lnTo>
                  <a:pt x="8" y="0"/>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8" name="Freeform 107"/>
          <p:cNvSpPr>
            <a:spLocks/>
          </p:cNvSpPr>
          <p:nvPr/>
        </p:nvSpPr>
        <p:spPr bwMode="auto">
          <a:xfrm>
            <a:off x="4798455" y="3118343"/>
            <a:ext cx="434498" cy="439639"/>
          </a:xfrm>
          <a:custGeom>
            <a:avLst/>
            <a:gdLst/>
            <a:ahLst/>
            <a:cxnLst>
              <a:cxn ang="0">
                <a:pos x="258" y="342"/>
              </a:cxn>
              <a:cxn ang="0">
                <a:pos x="258" y="340"/>
              </a:cxn>
              <a:cxn ang="0">
                <a:pos x="262" y="340"/>
              </a:cxn>
              <a:cxn ang="0">
                <a:pos x="196" y="46"/>
              </a:cxn>
              <a:cxn ang="0">
                <a:pos x="338" y="2"/>
              </a:cxn>
              <a:cxn ang="0">
                <a:pos x="332" y="0"/>
              </a:cxn>
              <a:cxn ang="0">
                <a:pos x="194" y="42"/>
              </a:cxn>
              <a:cxn ang="0">
                <a:pos x="6" y="46"/>
              </a:cxn>
              <a:cxn ang="0">
                <a:pos x="0" y="52"/>
              </a:cxn>
              <a:cxn ang="0">
                <a:pos x="190" y="46"/>
              </a:cxn>
              <a:cxn ang="0">
                <a:pos x="258" y="342"/>
              </a:cxn>
            </a:cxnLst>
            <a:rect l="0" t="0" r="r" b="b"/>
            <a:pathLst>
              <a:path w="338" h="342">
                <a:moveTo>
                  <a:pt x="258" y="342"/>
                </a:moveTo>
                <a:lnTo>
                  <a:pt x="258" y="340"/>
                </a:lnTo>
                <a:lnTo>
                  <a:pt x="262" y="340"/>
                </a:lnTo>
                <a:lnTo>
                  <a:pt x="196" y="46"/>
                </a:lnTo>
                <a:lnTo>
                  <a:pt x="338" y="2"/>
                </a:lnTo>
                <a:lnTo>
                  <a:pt x="332" y="0"/>
                </a:lnTo>
                <a:lnTo>
                  <a:pt x="194" y="42"/>
                </a:lnTo>
                <a:lnTo>
                  <a:pt x="6" y="46"/>
                </a:lnTo>
                <a:lnTo>
                  <a:pt x="0" y="52"/>
                </a:lnTo>
                <a:lnTo>
                  <a:pt x="190" y="46"/>
                </a:lnTo>
                <a:lnTo>
                  <a:pt x="258" y="3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9" name="Freeform 108"/>
          <p:cNvSpPr>
            <a:spLocks/>
          </p:cNvSpPr>
          <p:nvPr/>
        </p:nvSpPr>
        <p:spPr bwMode="auto">
          <a:xfrm>
            <a:off x="4783029" y="3560554"/>
            <a:ext cx="357368" cy="300806"/>
          </a:xfrm>
          <a:custGeom>
            <a:avLst/>
            <a:gdLst/>
            <a:ahLst/>
            <a:cxnLst>
              <a:cxn ang="0">
                <a:pos x="274" y="12"/>
              </a:cxn>
              <a:cxn ang="0">
                <a:pos x="236" y="52"/>
              </a:cxn>
              <a:cxn ang="0">
                <a:pos x="186" y="160"/>
              </a:cxn>
              <a:cxn ang="0">
                <a:pos x="158" y="146"/>
              </a:cxn>
              <a:cxn ang="0">
                <a:pos x="78" y="200"/>
              </a:cxn>
              <a:cxn ang="0">
                <a:pos x="54" y="186"/>
              </a:cxn>
              <a:cxn ang="0">
                <a:pos x="0" y="230"/>
              </a:cxn>
              <a:cxn ang="0">
                <a:pos x="0" y="234"/>
              </a:cxn>
              <a:cxn ang="0">
                <a:pos x="54" y="190"/>
              </a:cxn>
              <a:cxn ang="0">
                <a:pos x="78" y="206"/>
              </a:cxn>
              <a:cxn ang="0">
                <a:pos x="158" y="150"/>
              </a:cxn>
              <a:cxn ang="0">
                <a:pos x="188" y="164"/>
              </a:cxn>
              <a:cxn ang="0">
                <a:pos x="238" y="54"/>
              </a:cxn>
              <a:cxn ang="0">
                <a:pos x="278" y="14"/>
              </a:cxn>
              <a:cxn ang="0">
                <a:pos x="274" y="2"/>
              </a:cxn>
              <a:cxn ang="0">
                <a:pos x="270" y="0"/>
              </a:cxn>
              <a:cxn ang="0">
                <a:pos x="274" y="12"/>
              </a:cxn>
            </a:cxnLst>
            <a:rect l="0" t="0" r="r" b="b"/>
            <a:pathLst>
              <a:path w="278" h="234">
                <a:moveTo>
                  <a:pt x="274" y="12"/>
                </a:moveTo>
                <a:lnTo>
                  <a:pt x="236" y="52"/>
                </a:lnTo>
                <a:lnTo>
                  <a:pt x="186" y="160"/>
                </a:lnTo>
                <a:lnTo>
                  <a:pt x="158" y="146"/>
                </a:lnTo>
                <a:lnTo>
                  <a:pt x="78" y="200"/>
                </a:lnTo>
                <a:lnTo>
                  <a:pt x="54" y="186"/>
                </a:lnTo>
                <a:lnTo>
                  <a:pt x="0" y="230"/>
                </a:lnTo>
                <a:lnTo>
                  <a:pt x="0" y="234"/>
                </a:lnTo>
                <a:lnTo>
                  <a:pt x="54" y="190"/>
                </a:lnTo>
                <a:lnTo>
                  <a:pt x="78" y="206"/>
                </a:lnTo>
                <a:lnTo>
                  <a:pt x="158" y="150"/>
                </a:lnTo>
                <a:lnTo>
                  <a:pt x="188" y="164"/>
                </a:lnTo>
                <a:lnTo>
                  <a:pt x="238" y="54"/>
                </a:lnTo>
                <a:lnTo>
                  <a:pt x="278" y="14"/>
                </a:lnTo>
                <a:lnTo>
                  <a:pt x="274" y="2"/>
                </a:lnTo>
                <a:lnTo>
                  <a:pt x="270" y="0"/>
                </a:lnTo>
                <a:lnTo>
                  <a:pt x="274" y="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0" name="Freeform 109"/>
          <p:cNvSpPr>
            <a:spLocks/>
          </p:cNvSpPr>
          <p:nvPr/>
        </p:nvSpPr>
        <p:spPr bwMode="auto">
          <a:xfrm>
            <a:off x="5932262" y="3300883"/>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1" name="Freeform 110"/>
          <p:cNvSpPr>
            <a:spLocks/>
          </p:cNvSpPr>
          <p:nvPr/>
        </p:nvSpPr>
        <p:spPr bwMode="auto">
          <a:xfrm>
            <a:off x="5130113" y="3557983"/>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2" name="Freeform 111"/>
          <p:cNvSpPr>
            <a:spLocks/>
          </p:cNvSpPr>
          <p:nvPr/>
        </p:nvSpPr>
        <p:spPr bwMode="auto">
          <a:xfrm>
            <a:off x="5135255" y="3010361"/>
            <a:ext cx="431927" cy="686455"/>
          </a:xfrm>
          <a:custGeom>
            <a:avLst/>
            <a:gdLst/>
            <a:ahLst/>
            <a:cxnLst>
              <a:cxn ang="0">
                <a:pos x="106" y="466"/>
              </a:cxn>
              <a:cxn ang="0">
                <a:pos x="196" y="454"/>
              </a:cxn>
              <a:cxn ang="0">
                <a:pos x="220" y="470"/>
              </a:cxn>
              <a:cxn ang="0">
                <a:pos x="234" y="512"/>
              </a:cxn>
              <a:cxn ang="0">
                <a:pos x="286" y="534"/>
              </a:cxn>
              <a:cxn ang="0">
                <a:pos x="288" y="532"/>
              </a:cxn>
              <a:cxn ang="0">
                <a:pos x="236" y="510"/>
              </a:cxn>
              <a:cxn ang="0">
                <a:pos x="226" y="474"/>
              </a:cxn>
              <a:cxn ang="0">
                <a:pos x="232" y="480"/>
              </a:cxn>
              <a:cxn ang="0">
                <a:pos x="290" y="348"/>
              </a:cxn>
              <a:cxn ang="0">
                <a:pos x="324" y="288"/>
              </a:cxn>
              <a:cxn ang="0">
                <a:pos x="334" y="210"/>
              </a:cxn>
              <a:cxn ang="0">
                <a:pos x="334" y="208"/>
              </a:cxn>
              <a:cxn ang="0">
                <a:pos x="334" y="208"/>
              </a:cxn>
              <a:cxn ang="0">
                <a:pos x="336" y="200"/>
              </a:cxn>
              <a:cxn ang="0">
                <a:pos x="262" y="0"/>
              </a:cxn>
              <a:cxn ang="0">
                <a:pos x="260" y="6"/>
              </a:cxn>
              <a:cxn ang="0">
                <a:pos x="330" y="202"/>
              </a:cxn>
              <a:cxn ang="0">
                <a:pos x="320" y="286"/>
              </a:cxn>
              <a:cxn ang="0">
                <a:pos x="288" y="346"/>
              </a:cxn>
              <a:cxn ang="0">
                <a:pos x="232" y="470"/>
              </a:cxn>
              <a:cxn ang="0">
                <a:pos x="198" y="450"/>
              </a:cxn>
              <a:cxn ang="0">
                <a:pos x="106" y="462"/>
              </a:cxn>
              <a:cxn ang="0">
                <a:pos x="0" y="424"/>
              </a:cxn>
              <a:cxn ang="0">
                <a:pos x="0" y="430"/>
              </a:cxn>
              <a:cxn ang="0">
                <a:pos x="106" y="466"/>
              </a:cxn>
            </a:cxnLst>
            <a:rect l="0" t="0" r="r" b="b"/>
            <a:pathLst>
              <a:path w="336" h="534">
                <a:moveTo>
                  <a:pt x="106" y="466"/>
                </a:moveTo>
                <a:lnTo>
                  <a:pt x="196" y="454"/>
                </a:lnTo>
                <a:lnTo>
                  <a:pt x="220" y="470"/>
                </a:lnTo>
                <a:lnTo>
                  <a:pt x="234" y="512"/>
                </a:lnTo>
                <a:lnTo>
                  <a:pt x="286" y="534"/>
                </a:lnTo>
                <a:lnTo>
                  <a:pt x="288" y="532"/>
                </a:lnTo>
                <a:lnTo>
                  <a:pt x="236" y="510"/>
                </a:lnTo>
                <a:lnTo>
                  <a:pt x="226" y="474"/>
                </a:lnTo>
                <a:lnTo>
                  <a:pt x="232" y="480"/>
                </a:lnTo>
                <a:lnTo>
                  <a:pt x="290" y="348"/>
                </a:lnTo>
                <a:lnTo>
                  <a:pt x="324" y="288"/>
                </a:lnTo>
                <a:lnTo>
                  <a:pt x="334" y="210"/>
                </a:lnTo>
                <a:lnTo>
                  <a:pt x="334" y="208"/>
                </a:lnTo>
                <a:lnTo>
                  <a:pt x="334" y="208"/>
                </a:lnTo>
                <a:lnTo>
                  <a:pt x="336" y="200"/>
                </a:lnTo>
                <a:lnTo>
                  <a:pt x="262" y="0"/>
                </a:lnTo>
                <a:lnTo>
                  <a:pt x="260" y="6"/>
                </a:lnTo>
                <a:lnTo>
                  <a:pt x="330" y="202"/>
                </a:lnTo>
                <a:lnTo>
                  <a:pt x="320" y="286"/>
                </a:lnTo>
                <a:lnTo>
                  <a:pt x="288" y="346"/>
                </a:lnTo>
                <a:lnTo>
                  <a:pt x="232" y="470"/>
                </a:lnTo>
                <a:lnTo>
                  <a:pt x="198" y="450"/>
                </a:lnTo>
                <a:lnTo>
                  <a:pt x="106" y="462"/>
                </a:lnTo>
                <a:lnTo>
                  <a:pt x="0" y="424"/>
                </a:lnTo>
                <a:lnTo>
                  <a:pt x="0" y="430"/>
                </a:lnTo>
                <a:lnTo>
                  <a:pt x="106" y="4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3" name="Freeform 112"/>
          <p:cNvSpPr>
            <a:spLocks/>
          </p:cNvSpPr>
          <p:nvPr/>
        </p:nvSpPr>
        <p:spPr bwMode="auto">
          <a:xfrm>
            <a:off x="5508048" y="3306025"/>
            <a:ext cx="424214" cy="437068"/>
          </a:xfrm>
          <a:custGeom>
            <a:avLst/>
            <a:gdLst/>
            <a:ahLst/>
            <a:cxnLst>
              <a:cxn ang="0">
                <a:pos x="328" y="0"/>
              </a:cxn>
              <a:cxn ang="0">
                <a:pos x="312" y="22"/>
              </a:cxn>
              <a:cxn ang="0">
                <a:pos x="272" y="22"/>
              </a:cxn>
              <a:cxn ang="0">
                <a:pos x="230" y="84"/>
              </a:cxn>
              <a:cxn ang="0">
                <a:pos x="202" y="154"/>
              </a:cxn>
              <a:cxn ang="0">
                <a:pos x="172" y="130"/>
              </a:cxn>
              <a:cxn ang="0">
                <a:pos x="142" y="294"/>
              </a:cxn>
              <a:cxn ang="0">
                <a:pos x="72" y="336"/>
              </a:cxn>
              <a:cxn ang="0">
                <a:pos x="0" y="304"/>
              </a:cxn>
              <a:cxn ang="0">
                <a:pos x="0" y="304"/>
              </a:cxn>
              <a:cxn ang="0">
                <a:pos x="0" y="306"/>
              </a:cxn>
              <a:cxn ang="0">
                <a:pos x="72" y="340"/>
              </a:cxn>
              <a:cxn ang="0">
                <a:pos x="144" y="296"/>
              </a:cxn>
              <a:cxn ang="0">
                <a:pos x="174" y="132"/>
              </a:cxn>
              <a:cxn ang="0">
                <a:pos x="202" y="158"/>
              </a:cxn>
              <a:cxn ang="0">
                <a:pos x="232" y="84"/>
              </a:cxn>
              <a:cxn ang="0">
                <a:pos x="274" y="26"/>
              </a:cxn>
              <a:cxn ang="0">
                <a:pos x="312" y="26"/>
              </a:cxn>
              <a:cxn ang="0">
                <a:pos x="330" y="0"/>
              </a:cxn>
              <a:cxn ang="0">
                <a:pos x="330" y="0"/>
              </a:cxn>
              <a:cxn ang="0">
                <a:pos x="328" y="0"/>
              </a:cxn>
            </a:cxnLst>
            <a:rect l="0" t="0" r="r" b="b"/>
            <a:pathLst>
              <a:path w="330" h="340">
                <a:moveTo>
                  <a:pt x="328" y="0"/>
                </a:moveTo>
                <a:lnTo>
                  <a:pt x="312" y="22"/>
                </a:lnTo>
                <a:lnTo>
                  <a:pt x="272" y="22"/>
                </a:lnTo>
                <a:lnTo>
                  <a:pt x="230" y="84"/>
                </a:lnTo>
                <a:lnTo>
                  <a:pt x="202" y="154"/>
                </a:lnTo>
                <a:lnTo>
                  <a:pt x="172" y="130"/>
                </a:lnTo>
                <a:lnTo>
                  <a:pt x="142" y="294"/>
                </a:lnTo>
                <a:lnTo>
                  <a:pt x="72" y="336"/>
                </a:lnTo>
                <a:lnTo>
                  <a:pt x="0" y="304"/>
                </a:lnTo>
                <a:lnTo>
                  <a:pt x="0" y="304"/>
                </a:lnTo>
                <a:lnTo>
                  <a:pt x="0" y="306"/>
                </a:lnTo>
                <a:lnTo>
                  <a:pt x="72" y="340"/>
                </a:lnTo>
                <a:lnTo>
                  <a:pt x="144" y="296"/>
                </a:lnTo>
                <a:lnTo>
                  <a:pt x="174" y="132"/>
                </a:lnTo>
                <a:lnTo>
                  <a:pt x="202" y="158"/>
                </a:lnTo>
                <a:lnTo>
                  <a:pt x="232" y="84"/>
                </a:lnTo>
                <a:lnTo>
                  <a:pt x="274" y="26"/>
                </a:lnTo>
                <a:lnTo>
                  <a:pt x="312" y="26"/>
                </a:lnTo>
                <a:lnTo>
                  <a:pt x="330" y="0"/>
                </a:lnTo>
                <a:lnTo>
                  <a:pt x="330" y="0"/>
                </a:lnTo>
                <a:lnTo>
                  <a:pt x="3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4" name="Freeform 113"/>
          <p:cNvSpPr>
            <a:spLocks/>
          </p:cNvSpPr>
          <p:nvPr/>
        </p:nvSpPr>
        <p:spPr bwMode="auto">
          <a:xfrm>
            <a:off x="5502906" y="3694245"/>
            <a:ext cx="5142" cy="5142"/>
          </a:xfrm>
          <a:custGeom>
            <a:avLst/>
            <a:gdLst/>
            <a:ahLst/>
            <a:cxnLst>
              <a:cxn ang="0">
                <a:pos x="4" y="2"/>
              </a:cxn>
              <a:cxn ang="0">
                <a:pos x="2" y="0"/>
              </a:cxn>
              <a:cxn ang="0">
                <a:pos x="0" y="2"/>
              </a:cxn>
              <a:cxn ang="0">
                <a:pos x="4" y="4"/>
              </a:cxn>
              <a:cxn ang="0">
                <a:pos x="4" y="2"/>
              </a:cxn>
              <a:cxn ang="0">
                <a:pos x="4" y="2"/>
              </a:cxn>
            </a:cxnLst>
            <a:rect l="0" t="0" r="r" b="b"/>
            <a:pathLst>
              <a:path w="4" h="4">
                <a:moveTo>
                  <a:pt x="4" y="2"/>
                </a:moveTo>
                <a:lnTo>
                  <a:pt x="2" y="0"/>
                </a:lnTo>
                <a:lnTo>
                  <a:pt x="0" y="2"/>
                </a:lnTo>
                <a:lnTo>
                  <a:pt x="4" y="4"/>
                </a:lnTo>
                <a:lnTo>
                  <a:pt x="4" y="2"/>
                </a:lnTo>
                <a:lnTo>
                  <a:pt x="4"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5" name="Freeform 114"/>
          <p:cNvSpPr>
            <a:spLocks/>
          </p:cNvSpPr>
          <p:nvPr/>
        </p:nvSpPr>
        <p:spPr bwMode="auto">
          <a:xfrm>
            <a:off x="5130113" y="3555412"/>
            <a:ext cx="5142" cy="7713"/>
          </a:xfrm>
          <a:custGeom>
            <a:avLst/>
            <a:gdLst/>
            <a:ahLst/>
            <a:cxnLst>
              <a:cxn ang="0">
                <a:pos x="0" y="2"/>
              </a:cxn>
              <a:cxn ang="0">
                <a:pos x="0" y="4"/>
              </a:cxn>
              <a:cxn ang="0">
                <a:pos x="4" y="6"/>
              </a:cxn>
              <a:cxn ang="0">
                <a:pos x="4" y="0"/>
              </a:cxn>
              <a:cxn ang="0">
                <a:pos x="0" y="0"/>
              </a:cxn>
              <a:cxn ang="0">
                <a:pos x="0" y="2"/>
              </a:cxn>
            </a:cxnLst>
            <a:rect l="0" t="0" r="r" b="b"/>
            <a:pathLst>
              <a:path w="4" h="6">
                <a:moveTo>
                  <a:pt x="0" y="2"/>
                </a:moveTo>
                <a:lnTo>
                  <a:pt x="0" y="4"/>
                </a:lnTo>
                <a:lnTo>
                  <a:pt x="4" y="6"/>
                </a:lnTo>
                <a:lnTo>
                  <a:pt x="4" y="0"/>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6" name="Freeform 115"/>
          <p:cNvSpPr>
            <a:spLocks/>
          </p:cNvSpPr>
          <p:nvPr/>
        </p:nvSpPr>
        <p:spPr bwMode="auto">
          <a:xfrm>
            <a:off x="6261349" y="3421720"/>
            <a:ext cx="5142" cy="7713"/>
          </a:xfrm>
          <a:custGeom>
            <a:avLst/>
            <a:gdLst/>
            <a:ahLst/>
            <a:cxnLst>
              <a:cxn ang="0">
                <a:pos x="4" y="6"/>
              </a:cxn>
              <a:cxn ang="0">
                <a:pos x="4" y="0"/>
              </a:cxn>
              <a:cxn ang="0">
                <a:pos x="2" y="2"/>
              </a:cxn>
              <a:cxn ang="0">
                <a:pos x="0" y="6"/>
              </a:cxn>
              <a:cxn ang="0">
                <a:pos x="4" y="6"/>
              </a:cxn>
            </a:cxnLst>
            <a:rect l="0" t="0" r="r" b="b"/>
            <a:pathLst>
              <a:path w="4" h="6">
                <a:moveTo>
                  <a:pt x="4" y="6"/>
                </a:moveTo>
                <a:lnTo>
                  <a:pt x="4" y="0"/>
                </a:lnTo>
                <a:lnTo>
                  <a:pt x="2" y="2"/>
                </a:lnTo>
                <a:lnTo>
                  <a:pt x="0" y="6"/>
                </a:lnTo>
                <a:lnTo>
                  <a:pt x="4"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7" name="Freeform 116"/>
          <p:cNvSpPr>
            <a:spLocks/>
          </p:cNvSpPr>
          <p:nvPr/>
        </p:nvSpPr>
        <p:spPr bwMode="auto">
          <a:xfrm>
            <a:off x="5932262" y="3303454"/>
            <a:ext cx="331658" cy="151688"/>
          </a:xfrm>
          <a:custGeom>
            <a:avLst/>
            <a:gdLst/>
            <a:ahLst/>
            <a:cxnLst>
              <a:cxn ang="0">
                <a:pos x="54" y="106"/>
              </a:cxn>
              <a:cxn ang="0">
                <a:pos x="64" y="26"/>
              </a:cxn>
              <a:cxn ang="0">
                <a:pos x="2" y="0"/>
              </a:cxn>
              <a:cxn ang="0">
                <a:pos x="2" y="0"/>
              </a:cxn>
              <a:cxn ang="0">
                <a:pos x="2" y="2"/>
              </a:cxn>
              <a:cxn ang="0">
                <a:pos x="0" y="2"/>
              </a:cxn>
              <a:cxn ang="0">
                <a:pos x="60" y="28"/>
              </a:cxn>
              <a:cxn ang="0">
                <a:pos x="50" y="108"/>
              </a:cxn>
              <a:cxn ang="0">
                <a:pos x="172" y="118"/>
              </a:cxn>
              <a:cxn ang="0">
                <a:pos x="256" y="98"/>
              </a:cxn>
              <a:cxn ang="0">
                <a:pos x="258" y="94"/>
              </a:cxn>
              <a:cxn ang="0">
                <a:pos x="176" y="116"/>
              </a:cxn>
              <a:cxn ang="0">
                <a:pos x="54" y="106"/>
              </a:cxn>
            </a:cxnLst>
            <a:rect l="0" t="0" r="r" b="b"/>
            <a:pathLst>
              <a:path w="258" h="118">
                <a:moveTo>
                  <a:pt x="54" y="106"/>
                </a:moveTo>
                <a:lnTo>
                  <a:pt x="64" y="26"/>
                </a:lnTo>
                <a:lnTo>
                  <a:pt x="2" y="0"/>
                </a:lnTo>
                <a:lnTo>
                  <a:pt x="2" y="0"/>
                </a:lnTo>
                <a:lnTo>
                  <a:pt x="2" y="2"/>
                </a:lnTo>
                <a:lnTo>
                  <a:pt x="0" y="2"/>
                </a:lnTo>
                <a:lnTo>
                  <a:pt x="60" y="28"/>
                </a:lnTo>
                <a:lnTo>
                  <a:pt x="50" y="108"/>
                </a:lnTo>
                <a:lnTo>
                  <a:pt x="172" y="118"/>
                </a:lnTo>
                <a:lnTo>
                  <a:pt x="256" y="98"/>
                </a:lnTo>
                <a:lnTo>
                  <a:pt x="258" y="94"/>
                </a:lnTo>
                <a:lnTo>
                  <a:pt x="176" y="116"/>
                </a:lnTo>
                <a:lnTo>
                  <a:pt x="54" y="10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8" name="Freeform 117"/>
          <p:cNvSpPr>
            <a:spLocks/>
          </p:cNvSpPr>
          <p:nvPr/>
        </p:nvSpPr>
        <p:spPr bwMode="auto">
          <a:xfrm>
            <a:off x="5564610" y="3272603"/>
            <a:ext cx="367652" cy="92556"/>
          </a:xfrm>
          <a:custGeom>
            <a:avLst/>
            <a:gdLst/>
            <a:ahLst/>
            <a:cxnLst>
              <a:cxn ang="0">
                <a:pos x="18" y="56"/>
              </a:cxn>
              <a:cxn ang="0">
                <a:pos x="106" y="26"/>
              </a:cxn>
              <a:cxn ang="0">
                <a:pos x="132" y="72"/>
              </a:cxn>
              <a:cxn ang="0">
                <a:pos x="238" y="16"/>
              </a:cxn>
              <a:cxn ang="0">
                <a:pos x="284" y="26"/>
              </a:cxn>
              <a:cxn ang="0">
                <a:pos x="286" y="24"/>
              </a:cxn>
              <a:cxn ang="0">
                <a:pos x="234" y="12"/>
              </a:cxn>
              <a:cxn ang="0">
                <a:pos x="132" y="68"/>
              </a:cxn>
              <a:cxn ang="0">
                <a:pos x="108" y="26"/>
              </a:cxn>
              <a:cxn ang="0">
                <a:pos x="108" y="26"/>
              </a:cxn>
              <a:cxn ang="0">
                <a:pos x="106" y="24"/>
              </a:cxn>
              <a:cxn ang="0">
                <a:pos x="20" y="50"/>
              </a:cxn>
              <a:cxn ang="0">
                <a:pos x="2" y="0"/>
              </a:cxn>
              <a:cxn ang="0">
                <a:pos x="0" y="4"/>
              </a:cxn>
              <a:cxn ang="0">
                <a:pos x="0" y="6"/>
              </a:cxn>
              <a:cxn ang="0">
                <a:pos x="18" y="56"/>
              </a:cxn>
            </a:cxnLst>
            <a:rect l="0" t="0" r="r" b="b"/>
            <a:pathLst>
              <a:path w="286" h="72">
                <a:moveTo>
                  <a:pt x="18" y="56"/>
                </a:moveTo>
                <a:lnTo>
                  <a:pt x="106" y="26"/>
                </a:lnTo>
                <a:lnTo>
                  <a:pt x="132" y="72"/>
                </a:lnTo>
                <a:lnTo>
                  <a:pt x="238" y="16"/>
                </a:lnTo>
                <a:lnTo>
                  <a:pt x="284" y="26"/>
                </a:lnTo>
                <a:lnTo>
                  <a:pt x="286" y="24"/>
                </a:lnTo>
                <a:lnTo>
                  <a:pt x="234" y="12"/>
                </a:lnTo>
                <a:lnTo>
                  <a:pt x="132" y="68"/>
                </a:lnTo>
                <a:lnTo>
                  <a:pt x="108" y="26"/>
                </a:lnTo>
                <a:lnTo>
                  <a:pt x="108" y="26"/>
                </a:lnTo>
                <a:lnTo>
                  <a:pt x="106" y="24"/>
                </a:lnTo>
                <a:lnTo>
                  <a:pt x="20" y="50"/>
                </a:lnTo>
                <a:lnTo>
                  <a:pt x="2" y="0"/>
                </a:lnTo>
                <a:lnTo>
                  <a:pt x="0" y="4"/>
                </a:lnTo>
                <a:lnTo>
                  <a:pt x="0" y="6"/>
                </a:lnTo>
                <a:lnTo>
                  <a:pt x="18" y="5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9" name="Freeform 118"/>
          <p:cNvSpPr>
            <a:spLocks/>
          </p:cNvSpPr>
          <p:nvPr/>
        </p:nvSpPr>
        <p:spPr bwMode="auto">
          <a:xfrm>
            <a:off x="5929691" y="3303454"/>
            <a:ext cx="5142" cy="2571"/>
          </a:xfrm>
          <a:custGeom>
            <a:avLst/>
            <a:gdLst/>
            <a:ahLst/>
            <a:cxnLst>
              <a:cxn ang="0">
                <a:pos x="2" y="2"/>
              </a:cxn>
              <a:cxn ang="0">
                <a:pos x="2" y="2"/>
              </a:cxn>
              <a:cxn ang="0">
                <a:pos x="4" y="2"/>
              </a:cxn>
              <a:cxn ang="0">
                <a:pos x="4" y="0"/>
              </a:cxn>
              <a:cxn ang="0">
                <a:pos x="2" y="0"/>
              </a:cxn>
              <a:cxn ang="0">
                <a:pos x="0" y="2"/>
              </a:cxn>
              <a:cxn ang="0">
                <a:pos x="2" y="2"/>
              </a:cxn>
            </a:cxnLst>
            <a:rect l="0" t="0" r="r" b="b"/>
            <a:pathLst>
              <a:path w="4" h="2">
                <a:moveTo>
                  <a:pt x="2" y="2"/>
                </a:moveTo>
                <a:lnTo>
                  <a:pt x="2" y="2"/>
                </a:lnTo>
                <a:lnTo>
                  <a:pt x="4" y="2"/>
                </a:lnTo>
                <a:lnTo>
                  <a:pt x="4" y="0"/>
                </a:lnTo>
                <a:lnTo>
                  <a:pt x="2" y="0"/>
                </a:lnTo>
                <a:lnTo>
                  <a:pt x="0" y="2"/>
                </a:lnTo>
                <a:lnTo>
                  <a:pt x="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0" name="Rectangle 119"/>
          <p:cNvSpPr>
            <a:spLocks noChangeArrowheads="1"/>
          </p:cNvSpPr>
          <p:nvPr/>
        </p:nvSpPr>
        <p:spPr bwMode="auto">
          <a:xfrm>
            <a:off x="5564610" y="3277744"/>
            <a:ext cx="1286"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1" name="Freeform 120"/>
          <p:cNvSpPr>
            <a:spLocks/>
          </p:cNvSpPr>
          <p:nvPr/>
        </p:nvSpPr>
        <p:spPr bwMode="auto">
          <a:xfrm>
            <a:off x="5556897" y="2820108"/>
            <a:ext cx="629893" cy="347084"/>
          </a:xfrm>
          <a:custGeom>
            <a:avLst/>
            <a:gdLst/>
            <a:ahLst/>
            <a:cxnLst>
              <a:cxn ang="0">
                <a:pos x="462" y="258"/>
              </a:cxn>
              <a:cxn ang="0">
                <a:pos x="490" y="190"/>
              </a:cxn>
              <a:cxn ang="0">
                <a:pos x="452" y="138"/>
              </a:cxn>
              <a:cxn ang="0">
                <a:pos x="462" y="68"/>
              </a:cxn>
              <a:cxn ang="0">
                <a:pos x="382" y="0"/>
              </a:cxn>
              <a:cxn ang="0">
                <a:pos x="18" y="120"/>
              </a:cxn>
              <a:cxn ang="0">
                <a:pos x="2" y="74"/>
              </a:cxn>
              <a:cxn ang="0">
                <a:pos x="0" y="76"/>
              </a:cxn>
              <a:cxn ang="0">
                <a:pos x="16" y="124"/>
              </a:cxn>
              <a:cxn ang="0">
                <a:pos x="382" y="4"/>
              </a:cxn>
              <a:cxn ang="0">
                <a:pos x="458" y="70"/>
              </a:cxn>
              <a:cxn ang="0">
                <a:pos x="448" y="138"/>
              </a:cxn>
              <a:cxn ang="0">
                <a:pos x="488" y="190"/>
              </a:cxn>
              <a:cxn ang="0">
                <a:pos x="458" y="256"/>
              </a:cxn>
              <a:cxn ang="0">
                <a:pos x="428" y="266"/>
              </a:cxn>
              <a:cxn ang="0">
                <a:pos x="430" y="270"/>
              </a:cxn>
              <a:cxn ang="0">
                <a:pos x="462" y="258"/>
              </a:cxn>
            </a:cxnLst>
            <a:rect l="0" t="0" r="r" b="b"/>
            <a:pathLst>
              <a:path w="490" h="270">
                <a:moveTo>
                  <a:pt x="462" y="258"/>
                </a:moveTo>
                <a:lnTo>
                  <a:pt x="490" y="190"/>
                </a:lnTo>
                <a:lnTo>
                  <a:pt x="452" y="138"/>
                </a:lnTo>
                <a:lnTo>
                  <a:pt x="462" y="68"/>
                </a:lnTo>
                <a:lnTo>
                  <a:pt x="382" y="0"/>
                </a:lnTo>
                <a:lnTo>
                  <a:pt x="18" y="120"/>
                </a:lnTo>
                <a:lnTo>
                  <a:pt x="2" y="74"/>
                </a:lnTo>
                <a:lnTo>
                  <a:pt x="0" y="76"/>
                </a:lnTo>
                <a:lnTo>
                  <a:pt x="16" y="124"/>
                </a:lnTo>
                <a:lnTo>
                  <a:pt x="382" y="4"/>
                </a:lnTo>
                <a:lnTo>
                  <a:pt x="458" y="70"/>
                </a:lnTo>
                <a:lnTo>
                  <a:pt x="448" y="138"/>
                </a:lnTo>
                <a:lnTo>
                  <a:pt x="488" y="190"/>
                </a:lnTo>
                <a:lnTo>
                  <a:pt x="458" y="256"/>
                </a:lnTo>
                <a:lnTo>
                  <a:pt x="428" y="266"/>
                </a:lnTo>
                <a:lnTo>
                  <a:pt x="430" y="270"/>
                </a:lnTo>
                <a:lnTo>
                  <a:pt x="462" y="25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2" name="Freeform 121"/>
          <p:cNvSpPr>
            <a:spLocks/>
          </p:cNvSpPr>
          <p:nvPr/>
        </p:nvSpPr>
        <p:spPr bwMode="auto">
          <a:xfrm>
            <a:off x="5698302" y="3162050"/>
            <a:ext cx="411359" cy="143975"/>
          </a:xfrm>
          <a:custGeom>
            <a:avLst/>
            <a:gdLst/>
            <a:ahLst/>
            <a:cxnLst>
              <a:cxn ang="0">
                <a:pos x="4" y="112"/>
              </a:cxn>
              <a:cxn ang="0">
                <a:pos x="320" y="4"/>
              </a:cxn>
              <a:cxn ang="0">
                <a:pos x="318" y="0"/>
              </a:cxn>
              <a:cxn ang="0">
                <a:pos x="0" y="110"/>
              </a:cxn>
              <a:cxn ang="0">
                <a:pos x="2" y="110"/>
              </a:cxn>
              <a:cxn ang="0">
                <a:pos x="2" y="110"/>
              </a:cxn>
              <a:cxn ang="0">
                <a:pos x="4" y="112"/>
              </a:cxn>
            </a:cxnLst>
            <a:rect l="0" t="0" r="r" b="b"/>
            <a:pathLst>
              <a:path w="320" h="112">
                <a:moveTo>
                  <a:pt x="4" y="112"/>
                </a:moveTo>
                <a:lnTo>
                  <a:pt x="320" y="4"/>
                </a:lnTo>
                <a:lnTo>
                  <a:pt x="318" y="0"/>
                </a:lnTo>
                <a:lnTo>
                  <a:pt x="0" y="110"/>
                </a:lnTo>
                <a:lnTo>
                  <a:pt x="2" y="110"/>
                </a:lnTo>
                <a:lnTo>
                  <a:pt x="2" y="110"/>
                </a:lnTo>
                <a:lnTo>
                  <a:pt x="4" y="1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3" name="Freeform 122"/>
          <p:cNvSpPr>
            <a:spLocks/>
          </p:cNvSpPr>
          <p:nvPr/>
        </p:nvSpPr>
        <p:spPr bwMode="auto">
          <a:xfrm>
            <a:off x="5700873" y="3303454"/>
            <a:ext cx="2571" cy="2571"/>
          </a:xfrm>
          <a:custGeom>
            <a:avLst/>
            <a:gdLst/>
            <a:ahLst/>
            <a:cxnLst>
              <a:cxn ang="0">
                <a:pos x="2" y="2"/>
              </a:cxn>
              <a:cxn ang="0">
                <a:pos x="0" y="0"/>
              </a:cxn>
              <a:cxn ang="0">
                <a:pos x="0" y="0"/>
              </a:cxn>
              <a:cxn ang="0">
                <a:pos x="2" y="2"/>
              </a:cxn>
              <a:cxn ang="0">
                <a:pos x="2" y="2"/>
              </a:cxn>
            </a:cxnLst>
            <a:rect l="0" t="0" r="r" b="b"/>
            <a:pathLst>
              <a:path w="2" h="2">
                <a:moveTo>
                  <a:pt x="2" y="2"/>
                </a:moveTo>
                <a:lnTo>
                  <a:pt x="0" y="0"/>
                </a:lnTo>
                <a:lnTo>
                  <a:pt x="0" y="0"/>
                </a:lnTo>
                <a:lnTo>
                  <a:pt x="2" y="2"/>
                </a:lnTo>
                <a:lnTo>
                  <a:pt x="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4" name="Rectangle 123"/>
          <p:cNvSpPr>
            <a:spLocks noChangeArrowheads="1"/>
          </p:cNvSpPr>
          <p:nvPr/>
        </p:nvSpPr>
        <p:spPr bwMode="auto">
          <a:xfrm>
            <a:off x="6271633" y="3336877"/>
            <a:ext cx="2571"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5" name="Rectangle 124"/>
          <p:cNvSpPr>
            <a:spLocks noChangeArrowheads="1"/>
          </p:cNvSpPr>
          <p:nvPr/>
        </p:nvSpPr>
        <p:spPr bwMode="auto">
          <a:xfrm>
            <a:off x="6107089" y="3162050"/>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6" name="Freeform 125"/>
          <p:cNvSpPr>
            <a:spLocks/>
          </p:cNvSpPr>
          <p:nvPr/>
        </p:nvSpPr>
        <p:spPr bwMode="auto">
          <a:xfrm>
            <a:off x="6109660" y="3167192"/>
            <a:ext cx="161972" cy="208250"/>
          </a:xfrm>
          <a:custGeom>
            <a:avLst/>
            <a:gdLst/>
            <a:ahLst/>
            <a:cxnLst>
              <a:cxn ang="0">
                <a:pos x="0" y="0"/>
              </a:cxn>
              <a:cxn ang="0">
                <a:pos x="0" y="0"/>
              </a:cxn>
              <a:cxn ang="0">
                <a:pos x="58" y="162"/>
              </a:cxn>
              <a:cxn ang="0">
                <a:pos x="126" y="134"/>
              </a:cxn>
              <a:cxn ang="0">
                <a:pos x="126" y="132"/>
              </a:cxn>
              <a:cxn ang="0">
                <a:pos x="62" y="158"/>
              </a:cxn>
              <a:cxn ang="0">
                <a:pos x="0" y="0"/>
              </a:cxn>
            </a:cxnLst>
            <a:rect l="0" t="0" r="r" b="b"/>
            <a:pathLst>
              <a:path w="126" h="162">
                <a:moveTo>
                  <a:pt x="0" y="0"/>
                </a:moveTo>
                <a:lnTo>
                  <a:pt x="0" y="0"/>
                </a:lnTo>
                <a:lnTo>
                  <a:pt x="58" y="162"/>
                </a:lnTo>
                <a:lnTo>
                  <a:pt x="126" y="134"/>
                </a:lnTo>
                <a:lnTo>
                  <a:pt x="126" y="132"/>
                </a:lnTo>
                <a:lnTo>
                  <a:pt x="62" y="158"/>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7" name="Freeform 126"/>
          <p:cNvSpPr>
            <a:spLocks/>
          </p:cNvSpPr>
          <p:nvPr/>
        </p:nvSpPr>
        <p:spPr bwMode="auto">
          <a:xfrm>
            <a:off x="6107089" y="3162050"/>
            <a:ext cx="2571" cy="5142"/>
          </a:xfrm>
          <a:custGeom>
            <a:avLst/>
            <a:gdLst/>
            <a:ahLst/>
            <a:cxnLst>
              <a:cxn ang="0">
                <a:pos x="2" y="4"/>
              </a:cxn>
              <a:cxn ang="0">
                <a:pos x="0" y="0"/>
              </a:cxn>
              <a:cxn ang="0">
                <a:pos x="0" y="0"/>
              </a:cxn>
              <a:cxn ang="0">
                <a:pos x="2" y="4"/>
              </a:cxn>
              <a:cxn ang="0">
                <a:pos x="2" y="4"/>
              </a:cxn>
            </a:cxnLst>
            <a:rect l="0" t="0" r="r" b="b"/>
            <a:pathLst>
              <a:path w="2" h="4">
                <a:moveTo>
                  <a:pt x="2" y="4"/>
                </a:moveTo>
                <a:lnTo>
                  <a:pt x="0" y="0"/>
                </a:lnTo>
                <a:lnTo>
                  <a:pt x="0" y="0"/>
                </a:lnTo>
                <a:lnTo>
                  <a:pt x="2" y="4"/>
                </a:lnTo>
                <a:lnTo>
                  <a:pt x="2"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8" name="Freeform 127"/>
          <p:cNvSpPr>
            <a:spLocks/>
          </p:cNvSpPr>
          <p:nvPr/>
        </p:nvSpPr>
        <p:spPr bwMode="auto">
          <a:xfrm>
            <a:off x="6539016" y="2696701"/>
            <a:ext cx="2571" cy="5142"/>
          </a:xfrm>
          <a:custGeom>
            <a:avLst/>
            <a:gdLst/>
            <a:ahLst/>
            <a:cxnLst>
              <a:cxn ang="0">
                <a:pos x="2" y="4"/>
              </a:cxn>
              <a:cxn ang="0">
                <a:pos x="2" y="2"/>
              </a:cxn>
              <a:cxn ang="0">
                <a:pos x="0" y="0"/>
              </a:cxn>
              <a:cxn ang="0">
                <a:pos x="0" y="0"/>
              </a:cxn>
              <a:cxn ang="0">
                <a:pos x="2" y="4"/>
              </a:cxn>
            </a:cxnLst>
            <a:rect l="0" t="0" r="r" b="b"/>
            <a:pathLst>
              <a:path w="2" h="4">
                <a:moveTo>
                  <a:pt x="2" y="4"/>
                </a:moveTo>
                <a:lnTo>
                  <a:pt x="2" y="2"/>
                </a:lnTo>
                <a:lnTo>
                  <a:pt x="0" y="0"/>
                </a:lnTo>
                <a:lnTo>
                  <a:pt x="0" y="0"/>
                </a:lnTo>
                <a:lnTo>
                  <a:pt x="2"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9" name="Freeform 128"/>
          <p:cNvSpPr>
            <a:spLocks/>
          </p:cNvSpPr>
          <p:nvPr/>
        </p:nvSpPr>
        <p:spPr bwMode="auto">
          <a:xfrm>
            <a:off x="6459315" y="2845818"/>
            <a:ext cx="5142" cy="7713"/>
          </a:xfrm>
          <a:custGeom>
            <a:avLst/>
            <a:gdLst/>
            <a:ahLst/>
            <a:cxnLst>
              <a:cxn ang="0">
                <a:pos x="2" y="6"/>
              </a:cxn>
              <a:cxn ang="0">
                <a:pos x="2" y="6"/>
              </a:cxn>
              <a:cxn ang="0">
                <a:pos x="4" y="4"/>
              </a:cxn>
              <a:cxn ang="0">
                <a:pos x="2" y="0"/>
              </a:cxn>
              <a:cxn ang="0">
                <a:pos x="0" y="4"/>
              </a:cxn>
              <a:cxn ang="0">
                <a:pos x="2" y="6"/>
              </a:cxn>
            </a:cxnLst>
            <a:rect l="0" t="0" r="r" b="b"/>
            <a:pathLst>
              <a:path w="4" h="6">
                <a:moveTo>
                  <a:pt x="2" y="6"/>
                </a:moveTo>
                <a:lnTo>
                  <a:pt x="2" y="6"/>
                </a:lnTo>
                <a:lnTo>
                  <a:pt x="4" y="4"/>
                </a:lnTo>
                <a:lnTo>
                  <a:pt x="2" y="0"/>
                </a:lnTo>
                <a:lnTo>
                  <a:pt x="0" y="4"/>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0" name="Freeform 129"/>
          <p:cNvSpPr>
            <a:spLocks/>
          </p:cNvSpPr>
          <p:nvPr/>
        </p:nvSpPr>
        <p:spPr bwMode="auto">
          <a:xfrm>
            <a:off x="6248494" y="2732694"/>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1" name="Freeform 130"/>
          <p:cNvSpPr>
            <a:spLocks/>
          </p:cNvSpPr>
          <p:nvPr/>
        </p:nvSpPr>
        <p:spPr bwMode="auto">
          <a:xfrm>
            <a:off x="6117373" y="2272487"/>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2" name="Freeform 131"/>
          <p:cNvSpPr>
            <a:spLocks/>
          </p:cNvSpPr>
          <p:nvPr/>
        </p:nvSpPr>
        <p:spPr bwMode="auto">
          <a:xfrm>
            <a:off x="6423321" y="2642710"/>
            <a:ext cx="115695" cy="208250"/>
          </a:xfrm>
          <a:custGeom>
            <a:avLst/>
            <a:gdLst/>
            <a:ahLst/>
            <a:cxnLst>
              <a:cxn ang="0">
                <a:pos x="0" y="20"/>
              </a:cxn>
              <a:cxn ang="0">
                <a:pos x="28" y="162"/>
              </a:cxn>
              <a:cxn ang="0">
                <a:pos x="30" y="158"/>
              </a:cxn>
              <a:cxn ang="0">
                <a:pos x="4" y="20"/>
              </a:cxn>
              <a:cxn ang="0">
                <a:pos x="54" y="2"/>
              </a:cxn>
              <a:cxn ang="0">
                <a:pos x="90" y="42"/>
              </a:cxn>
              <a:cxn ang="0">
                <a:pos x="90" y="42"/>
              </a:cxn>
              <a:cxn ang="0">
                <a:pos x="54" y="0"/>
              </a:cxn>
              <a:cxn ang="0">
                <a:pos x="0" y="20"/>
              </a:cxn>
            </a:cxnLst>
            <a:rect l="0" t="0" r="r" b="b"/>
            <a:pathLst>
              <a:path w="90" h="162">
                <a:moveTo>
                  <a:pt x="0" y="20"/>
                </a:moveTo>
                <a:lnTo>
                  <a:pt x="28" y="162"/>
                </a:lnTo>
                <a:lnTo>
                  <a:pt x="30" y="158"/>
                </a:lnTo>
                <a:lnTo>
                  <a:pt x="4" y="20"/>
                </a:lnTo>
                <a:lnTo>
                  <a:pt x="54" y="2"/>
                </a:lnTo>
                <a:lnTo>
                  <a:pt x="90" y="42"/>
                </a:lnTo>
                <a:lnTo>
                  <a:pt x="90" y="42"/>
                </a:lnTo>
                <a:lnTo>
                  <a:pt x="54" y="0"/>
                </a:lnTo>
                <a:lnTo>
                  <a:pt x="0" y="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3" name="Rectangle 132"/>
          <p:cNvSpPr>
            <a:spLocks noChangeArrowheads="1"/>
          </p:cNvSpPr>
          <p:nvPr/>
        </p:nvSpPr>
        <p:spPr bwMode="auto">
          <a:xfrm>
            <a:off x="6461886" y="2853531"/>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4" name="Freeform 133"/>
          <p:cNvSpPr>
            <a:spLocks/>
          </p:cNvSpPr>
          <p:nvPr/>
        </p:nvSpPr>
        <p:spPr bwMode="auto">
          <a:xfrm>
            <a:off x="6289630" y="2169647"/>
            <a:ext cx="213392" cy="318803"/>
          </a:xfrm>
          <a:custGeom>
            <a:avLst/>
            <a:gdLst/>
            <a:ahLst/>
            <a:cxnLst>
              <a:cxn ang="0">
                <a:pos x="0" y="0"/>
              </a:cxn>
              <a:cxn ang="0">
                <a:pos x="0" y="2"/>
              </a:cxn>
              <a:cxn ang="0">
                <a:pos x="126" y="220"/>
              </a:cxn>
              <a:cxn ang="0">
                <a:pos x="166" y="248"/>
              </a:cxn>
              <a:cxn ang="0">
                <a:pos x="166" y="246"/>
              </a:cxn>
              <a:cxn ang="0">
                <a:pos x="126" y="218"/>
              </a:cxn>
              <a:cxn ang="0">
                <a:pos x="0" y="0"/>
              </a:cxn>
            </a:cxnLst>
            <a:rect l="0" t="0" r="r" b="b"/>
            <a:pathLst>
              <a:path w="166" h="248">
                <a:moveTo>
                  <a:pt x="0" y="0"/>
                </a:moveTo>
                <a:lnTo>
                  <a:pt x="0" y="2"/>
                </a:lnTo>
                <a:lnTo>
                  <a:pt x="126" y="220"/>
                </a:lnTo>
                <a:lnTo>
                  <a:pt x="166" y="248"/>
                </a:lnTo>
                <a:lnTo>
                  <a:pt x="166" y="246"/>
                </a:lnTo>
                <a:lnTo>
                  <a:pt x="126" y="218"/>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5" name="Freeform 134"/>
          <p:cNvSpPr>
            <a:spLocks/>
          </p:cNvSpPr>
          <p:nvPr/>
        </p:nvSpPr>
        <p:spPr bwMode="auto">
          <a:xfrm>
            <a:off x="1566719" y="2035956"/>
            <a:ext cx="82272" cy="439639"/>
          </a:xfrm>
          <a:custGeom>
            <a:avLst/>
            <a:gdLst/>
            <a:ahLst/>
            <a:cxnLst>
              <a:cxn ang="0">
                <a:pos x="0" y="342"/>
              </a:cxn>
              <a:cxn ang="0">
                <a:pos x="64" y="0"/>
              </a:cxn>
              <a:cxn ang="0">
                <a:pos x="60" y="0"/>
              </a:cxn>
              <a:cxn ang="0">
                <a:pos x="0" y="342"/>
              </a:cxn>
            </a:cxnLst>
            <a:rect l="0" t="0" r="r" b="b"/>
            <a:pathLst>
              <a:path w="64" h="342">
                <a:moveTo>
                  <a:pt x="0" y="342"/>
                </a:moveTo>
                <a:lnTo>
                  <a:pt x="64" y="0"/>
                </a:lnTo>
                <a:lnTo>
                  <a:pt x="60" y="0"/>
                </a:lnTo>
                <a:lnTo>
                  <a:pt x="0" y="3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6" name="Freeform 135"/>
          <p:cNvSpPr>
            <a:spLocks/>
          </p:cNvSpPr>
          <p:nvPr/>
        </p:nvSpPr>
        <p:spPr bwMode="auto">
          <a:xfrm>
            <a:off x="728576" y="2308481"/>
            <a:ext cx="876708" cy="835572"/>
          </a:xfrm>
          <a:custGeom>
            <a:avLst/>
            <a:gdLst/>
            <a:ahLst/>
            <a:cxnLst>
              <a:cxn ang="0">
                <a:pos x="528" y="128"/>
              </a:cxn>
              <a:cxn ang="0">
                <a:pos x="412" y="144"/>
              </a:cxn>
              <a:cxn ang="0">
                <a:pos x="232" y="112"/>
              </a:cxn>
              <a:cxn ang="0">
                <a:pos x="224" y="26"/>
              </a:cxn>
              <a:cxn ang="0">
                <a:pos x="128" y="0"/>
              </a:cxn>
              <a:cxn ang="0">
                <a:pos x="128" y="20"/>
              </a:cxn>
              <a:cxn ang="0">
                <a:pos x="0" y="410"/>
              </a:cxn>
              <a:cxn ang="0">
                <a:pos x="6" y="510"/>
              </a:cxn>
              <a:cxn ang="0">
                <a:pos x="344" y="602"/>
              </a:cxn>
              <a:cxn ang="0">
                <a:pos x="572" y="650"/>
              </a:cxn>
              <a:cxn ang="0">
                <a:pos x="622" y="386"/>
              </a:cxn>
              <a:cxn ang="0">
                <a:pos x="614" y="360"/>
              </a:cxn>
              <a:cxn ang="0">
                <a:pos x="682" y="224"/>
              </a:cxn>
              <a:cxn ang="0">
                <a:pos x="662" y="166"/>
              </a:cxn>
              <a:cxn ang="0">
                <a:pos x="528" y="128"/>
              </a:cxn>
            </a:cxnLst>
            <a:rect l="0" t="0" r="r" b="b"/>
            <a:pathLst>
              <a:path w="682" h="650">
                <a:moveTo>
                  <a:pt x="528" y="128"/>
                </a:moveTo>
                <a:lnTo>
                  <a:pt x="412" y="144"/>
                </a:lnTo>
                <a:lnTo>
                  <a:pt x="232" y="112"/>
                </a:lnTo>
                <a:lnTo>
                  <a:pt x="224" y="26"/>
                </a:lnTo>
                <a:lnTo>
                  <a:pt x="128" y="0"/>
                </a:lnTo>
                <a:lnTo>
                  <a:pt x="128" y="20"/>
                </a:lnTo>
                <a:lnTo>
                  <a:pt x="0" y="410"/>
                </a:lnTo>
                <a:lnTo>
                  <a:pt x="6" y="510"/>
                </a:lnTo>
                <a:lnTo>
                  <a:pt x="344" y="602"/>
                </a:lnTo>
                <a:lnTo>
                  <a:pt x="572" y="650"/>
                </a:lnTo>
                <a:lnTo>
                  <a:pt x="622" y="386"/>
                </a:lnTo>
                <a:lnTo>
                  <a:pt x="614" y="360"/>
                </a:lnTo>
                <a:lnTo>
                  <a:pt x="682" y="224"/>
                </a:lnTo>
                <a:lnTo>
                  <a:pt x="662" y="166"/>
                </a:lnTo>
                <a:lnTo>
                  <a:pt x="528" y="1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7" name="Freeform 136"/>
          <p:cNvSpPr>
            <a:spLocks/>
          </p:cNvSpPr>
          <p:nvPr/>
        </p:nvSpPr>
        <p:spPr bwMode="auto">
          <a:xfrm>
            <a:off x="893119" y="1884267"/>
            <a:ext cx="755871" cy="624751"/>
          </a:xfrm>
          <a:custGeom>
            <a:avLst/>
            <a:gdLst/>
            <a:ahLst/>
            <a:cxnLst>
              <a:cxn ang="0">
                <a:pos x="198" y="12"/>
              </a:cxn>
              <a:cxn ang="0">
                <a:pos x="118" y="92"/>
              </a:cxn>
              <a:cxn ang="0">
                <a:pos x="0" y="0"/>
              </a:cxn>
              <a:cxn ang="0">
                <a:pos x="0" y="324"/>
              </a:cxn>
              <a:cxn ang="0">
                <a:pos x="100" y="352"/>
              </a:cxn>
              <a:cxn ang="0">
                <a:pos x="110" y="436"/>
              </a:cxn>
              <a:cxn ang="0">
                <a:pos x="284" y="468"/>
              </a:cxn>
              <a:cxn ang="0">
                <a:pos x="400" y="452"/>
              </a:cxn>
              <a:cxn ang="0">
                <a:pos x="532" y="486"/>
              </a:cxn>
              <a:cxn ang="0">
                <a:pos x="524" y="460"/>
              </a:cxn>
              <a:cxn ang="0">
                <a:pos x="584" y="118"/>
              </a:cxn>
              <a:cxn ang="0">
                <a:pos x="588" y="118"/>
              </a:cxn>
              <a:cxn ang="0">
                <a:pos x="588" y="116"/>
              </a:cxn>
              <a:cxn ang="0">
                <a:pos x="198" y="12"/>
              </a:cxn>
            </a:cxnLst>
            <a:rect l="0" t="0" r="r" b="b"/>
            <a:pathLst>
              <a:path w="588" h="486">
                <a:moveTo>
                  <a:pt x="198" y="12"/>
                </a:moveTo>
                <a:lnTo>
                  <a:pt x="118" y="92"/>
                </a:lnTo>
                <a:lnTo>
                  <a:pt x="0" y="0"/>
                </a:lnTo>
                <a:lnTo>
                  <a:pt x="0" y="324"/>
                </a:lnTo>
                <a:lnTo>
                  <a:pt x="100" y="352"/>
                </a:lnTo>
                <a:lnTo>
                  <a:pt x="110" y="436"/>
                </a:lnTo>
                <a:lnTo>
                  <a:pt x="284" y="468"/>
                </a:lnTo>
                <a:lnTo>
                  <a:pt x="400" y="452"/>
                </a:lnTo>
                <a:lnTo>
                  <a:pt x="532" y="486"/>
                </a:lnTo>
                <a:lnTo>
                  <a:pt x="524" y="460"/>
                </a:lnTo>
                <a:lnTo>
                  <a:pt x="584" y="118"/>
                </a:lnTo>
                <a:lnTo>
                  <a:pt x="588" y="118"/>
                </a:lnTo>
                <a:lnTo>
                  <a:pt x="588" y="116"/>
                </a:lnTo>
                <a:lnTo>
                  <a:pt x="198" y="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8" name="Freeform 137"/>
          <p:cNvSpPr>
            <a:spLocks/>
          </p:cNvSpPr>
          <p:nvPr/>
        </p:nvSpPr>
        <p:spPr bwMode="auto">
          <a:xfrm>
            <a:off x="1566719" y="2475595"/>
            <a:ext cx="10284" cy="33423"/>
          </a:xfrm>
          <a:custGeom>
            <a:avLst/>
            <a:gdLst/>
            <a:ahLst/>
            <a:cxnLst>
              <a:cxn ang="0">
                <a:pos x="8" y="26"/>
              </a:cxn>
              <a:cxn ang="0">
                <a:pos x="0" y="0"/>
              </a:cxn>
              <a:cxn ang="0">
                <a:pos x="8" y="26"/>
              </a:cxn>
              <a:cxn ang="0">
                <a:pos x="8" y="26"/>
              </a:cxn>
            </a:cxnLst>
            <a:rect l="0" t="0" r="r" b="b"/>
            <a:pathLst>
              <a:path w="8" h="26">
                <a:moveTo>
                  <a:pt x="8" y="26"/>
                </a:moveTo>
                <a:lnTo>
                  <a:pt x="0" y="0"/>
                </a:lnTo>
                <a:lnTo>
                  <a:pt x="8" y="26"/>
                </a:lnTo>
                <a:lnTo>
                  <a:pt x="8" y="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9" name="Freeform 138"/>
          <p:cNvSpPr>
            <a:spLocks/>
          </p:cNvSpPr>
          <p:nvPr/>
        </p:nvSpPr>
        <p:spPr bwMode="auto">
          <a:xfrm>
            <a:off x="1800679" y="2480737"/>
            <a:ext cx="233960" cy="380507"/>
          </a:xfrm>
          <a:custGeom>
            <a:avLst/>
            <a:gdLst/>
            <a:ahLst/>
            <a:cxnLst>
              <a:cxn ang="0">
                <a:pos x="50" y="126"/>
              </a:cxn>
              <a:cxn ang="0">
                <a:pos x="40" y="188"/>
              </a:cxn>
              <a:cxn ang="0">
                <a:pos x="112" y="296"/>
              </a:cxn>
              <a:cxn ang="0">
                <a:pos x="182" y="284"/>
              </a:cxn>
              <a:cxn ang="0">
                <a:pos x="118" y="292"/>
              </a:cxn>
              <a:cxn ang="0">
                <a:pos x="48" y="188"/>
              </a:cxn>
              <a:cxn ang="0">
                <a:pos x="56" y="118"/>
              </a:cxn>
              <a:cxn ang="0">
                <a:pos x="8" y="130"/>
              </a:cxn>
              <a:cxn ang="0">
                <a:pos x="38" y="0"/>
              </a:cxn>
              <a:cxn ang="0">
                <a:pos x="0" y="138"/>
              </a:cxn>
              <a:cxn ang="0">
                <a:pos x="50" y="126"/>
              </a:cxn>
            </a:cxnLst>
            <a:rect l="0" t="0" r="r" b="b"/>
            <a:pathLst>
              <a:path w="182" h="296">
                <a:moveTo>
                  <a:pt x="50" y="126"/>
                </a:moveTo>
                <a:lnTo>
                  <a:pt x="40" y="188"/>
                </a:lnTo>
                <a:lnTo>
                  <a:pt x="112" y="296"/>
                </a:lnTo>
                <a:lnTo>
                  <a:pt x="182" y="284"/>
                </a:lnTo>
                <a:lnTo>
                  <a:pt x="118" y="292"/>
                </a:lnTo>
                <a:lnTo>
                  <a:pt x="48" y="188"/>
                </a:lnTo>
                <a:lnTo>
                  <a:pt x="56" y="118"/>
                </a:lnTo>
                <a:lnTo>
                  <a:pt x="8" y="130"/>
                </a:lnTo>
                <a:lnTo>
                  <a:pt x="38" y="0"/>
                </a:lnTo>
                <a:lnTo>
                  <a:pt x="0" y="138"/>
                </a:lnTo>
                <a:lnTo>
                  <a:pt x="50" y="1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0" name="Freeform 139"/>
          <p:cNvSpPr>
            <a:spLocks/>
          </p:cNvSpPr>
          <p:nvPr/>
        </p:nvSpPr>
        <p:spPr bwMode="auto">
          <a:xfrm>
            <a:off x="1944655" y="2830392"/>
            <a:ext cx="167114" cy="30852"/>
          </a:xfrm>
          <a:custGeom>
            <a:avLst/>
            <a:gdLst/>
            <a:ahLst/>
            <a:cxnLst>
              <a:cxn ang="0">
                <a:pos x="92" y="14"/>
              </a:cxn>
              <a:cxn ang="0">
                <a:pos x="130" y="0"/>
              </a:cxn>
              <a:cxn ang="0">
                <a:pos x="98" y="6"/>
              </a:cxn>
              <a:cxn ang="0">
                <a:pos x="90" y="8"/>
              </a:cxn>
              <a:cxn ang="0">
                <a:pos x="70" y="12"/>
              </a:cxn>
              <a:cxn ang="0">
                <a:pos x="0" y="24"/>
              </a:cxn>
              <a:cxn ang="0">
                <a:pos x="92" y="14"/>
              </a:cxn>
            </a:cxnLst>
            <a:rect l="0" t="0" r="r" b="b"/>
            <a:pathLst>
              <a:path w="130" h="24">
                <a:moveTo>
                  <a:pt x="92" y="14"/>
                </a:moveTo>
                <a:lnTo>
                  <a:pt x="130" y="0"/>
                </a:lnTo>
                <a:lnTo>
                  <a:pt x="98" y="6"/>
                </a:lnTo>
                <a:lnTo>
                  <a:pt x="90" y="8"/>
                </a:lnTo>
                <a:lnTo>
                  <a:pt x="70" y="12"/>
                </a:lnTo>
                <a:lnTo>
                  <a:pt x="0" y="24"/>
                </a:lnTo>
                <a:lnTo>
                  <a:pt x="92" y="1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1" name="Freeform 140"/>
          <p:cNvSpPr>
            <a:spLocks/>
          </p:cNvSpPr>
          <p:nvPr/>
        </p:nvSpPr>
        <p:spPr bwMode="auto">
          <a:xfrm>
            <a:off x="2152905" y="2246777"/>
            <a:ext cx="779010" cy="611896"/>
          </a:xfrm>
          <a:custGeom>
            <a:avLst/>
            <a:gdLst/>
            <a:ahLst/>
            <a:cxnLst>
              <a:cxn ang="0">
                <a:pos x="600" y="452"/>
              </a:cxn>
              <a:cxn ang="0">
                <a:pos x="6" y="414"/>
              </a:cxn>
              <a:cxn ang="0">
                <a:pos x="0" y="476"/>
              </a:cxn>
              <a:cxn ang="0">
                <a:pos x="12" y="420"/>
              </a:cxn>
              <a:cxn ang="0">
                <a:pos x="606" y="460"/>
              </a:cxn>
              <a:cxn ang="0">
                <a:pos x="604" y="0"/>
              </a:cxn>
              <a:cxn ang="0">
                <a:pos x="600" y="452"/>
              </a:cxn>
            </a:cxnLst>
            <a:rect l="0" t="0" r="r" b="b"/>
            <a:pathLst>
              <a:path w="606" h="476">
                <a:moveTo>
                  <a:pt x="600" y="452"/>
                </a:moveTo>
                <a:lnTo>
                  <a:pt x="6" y="414"/>
                </a:lnTo>
                <a:lnTo>
                  <a:pt x="0" y="476"/>
                </a:lnTo>
                <a:lnTo>
                  <a:pt x="12" y="420"/>
                </a:lnTo>
                <a:lnTo>
                  <a:pt x="606" y="460"/>
                </a:lnTo>
                <a:lnTo>
                  <a:pt x="604" y="0"/>
                </a:lnTo>
                <a:lnTo>
                  <a:pt x="600" y="45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2" name="Freeform 141"/>
          <p:cNvSpPr>
            <a:spLocks/>
          </p:cNvSpPr>
          <p:nvPr/>
        </p:nvSpPr>
        <p:spPr bwMode="auto">
          <a:xfrm>
            <a:off x="2929344" y="2246777"/>
            <a:ext cx="789294" cy="591328"/>
          </a:xfrm>
          <a:custGeom>
            <a:avLst/>
            <a:gdLst/>
            <a:ahLst/>
            <a:cxnLst>
              <a:cxn ang="0">
                <a:pos x="612" y="358"/>
              </a:cxn>
              <a:cxn ang="0">
                <a:pos x="614" y="354"/>
              </a:cxn>
              <a:cxn ang="0">
                <a:pos x="2" y="356"/>
              </a:cxn>
              <a:cxn ang="0">
                <a:pos x="6" y="2"/>
              </a:cxn>
              <a:cxn ang="0">
                <a:pos x="0" y="0"/>
              </a:cxn>
              <a:cxn ang="0">
                <a:pos x="2" y="460"/>
              </a:cxn>
              <a:cxn ang="0">
                <a:pos x="2" y="360"/>
              </a:cxn>
              <a:cxn ang="0">
                <a:pos x="612" y="358"/>
              </a:cxn>
            </a:cxnLst>
            <a:rect l="0" t="0" r="r" b="b"/>
            <a:pathLst>
              <a:path w="614" h="460">
                <a:moveTo>
                  <a:pt x="612" y="358"/>
                </a:moveTo>
                <a:lnTo>
                  <a:pt x="614" y="354"/>
                </a:lnTo>
                <a:lnTo>
                  <a:pt x="2" y="356"/>
                </a:lnTo>
                <a:lnTo>
                  <a:pt x="6" y="2"/>
                </a:lnTo>
                <a:lnTo>
                  <a:pt x="0" y="0"/>
                </a:lnTo>
                <a:lnTo>
                  <a:pt x="2" y="460"/>
                </a:lnTo>
                <a:lnTo>
                  <a:pt x="2" y="360"/>
                </a:lnTo>
                <a:lnTo>
                  <a:pt x="612" y="35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3" name="Freeform 142"/>
          <p:cNvSpPr>
            <a:spLocks/>
          </p:cNvSpPr>
          <p:nvPr/>
        </p:nvSpPr>
        <p:spPr bwMode="auto">
          <a:xfrm>
            <a:off x="2070633" y="2825250"/>
            <a:ext cx="79701" cy="53991"/>
          </a:xfrm>
          <a:custGeom>
            <a:avLst/>
            <a:gdLst/>
            <a:ahLst/>
            <a:cxnLst>
              <a:cxn ang="0">
                <a:pos x="0" y="10"/>
              </a:cxn>
              <a:cxn ang="0">
                <a:pos x="32" y="4"/>
              </a:cxn>
              <a:cxn ang="0">
                <a:pos x="60" y="42"/>
              </a:cxn>
              <a:cxn ang="0">
                <a:pos x="62" y="34"/>
              </a:cxn>
              <a:cxn ang="0">
                <a:pos x="36" y="0"/>
              </a:cxn>
              <a:cxn ang="0">
                <a:pos x="0" y="10"/>
              </a:cxn>
            </a:cxnLst>
            <a:rect l="0" t="0" r="r" b="b"/>
            <a:pathLst>
              <a:path w="62" h="42">
                <a:moveTo>
                  <a:pt x="0" y="10"/>
                </a:moveTo>
                <a:lnTo>
                  <a:pt x="32" y="4"/>
                </a:lnTo>
                <a:lnTo>
                  <a:pt x="60" y="42"/>
                </a:lnTo>
                <a:lnTo>
                  <a:pt x="62" y="34"/>
                </a:lnTo>
                <a:lnTo>
                  <a:pt x="36" y="0"/>
                </a:lnTo>
                <a:lnTo>
                  <a:pt x="0" y="1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4" name="Freeform 143"/>
          <p:cNvSpPr>
            <a:spLocks/>
          </p:cNvSpPr>
          <p:nvPr/>
        </p:nvSpPr>
        <p:spPr bwMode="auto">
          <a:xfrm>
            <a:off x="2150334" y="2858673"/>
            <a:ext cx="2571" cy="12855"/>
          </a:xfrm>
          <a:custGeom>
            <a:avLst/>
            <a:gdLst/>
            <a:ahLst/>
            <a:cxnLst>
              <a:cxn ang="0">
                <a:pos x="0" y="10"/>
              </a:cxn>
              <a:cxn ang="0">
                <a:pos x="2" y="0"/>
              </a:cxn>
              <a:cxn ang="0">
                <a:pos x="0" y="8"/>
              </a:cxn>
              <a:cxn ang="0">
                <a:pos x="0" y="10"/>
              </a:cxn>
            </a:cxnLst>
            <a:rect l="0" t="0" r="r" b="b"/>
            <a:pathLst>
              <a:path w="2" h="10">
                <a:moveTo>
                  <a:pt x="0" y="10"/>
                </a:moveTo>
                <a:lnTo>
                  <a:pt x="2" y="0"/>
                </a:lnTo>
                <a:lnTo>
                  <a:pt x="0" y="8"/>
                </a:lnTo>
                <a:lnTo>
                  <a:pt x="0" y="1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5" name="Freeform 144"/>
          <p:cNvSpPr>
            <a:spLocks/>
          </p:cNvSpPr>
          <p:nvPr/>
        </p:nvSpPr>
        <p:spPr bwMode="auto">
          <a:xfrm>
            <a:off x="2034639" y="2838105"/>
            <a:ext cx="35994" cy="7713"/>
          </a:xfrm>
          <a:custGeom>
            <a:avLst/>
            <a:gdLst/>
            <a:ahLst/>
            <a:cxnLst>
              <a:cxn ang="0">
                <a:pos x="28" y="0"/>
              </a:cxn>
              <a:cxn ang="0">
                <a:pos x="0" y="6"/>
              </a:cxn>
              <a:cxn ang="0">
                <a:pos x="20" y="2"/>
              </a:cxn>
              <a:cxn ang="0">
                <a:pos x="28" y="0"/>
              </a:cxn>
            </a:cxnLst>
            <a:rect l="0" t="0" r="r" b="b"/>
            <a:pathLst>
              <a:path w="28" h="6">
                <a:moveTo>
                  <a:pt x="28" y="0"/>
                </a:moveTo>
                <a:lnTo>
                  <a:pt x="0" y="6"/>
                </a:lnTo>
                <a:lnTo>
                  <a:pt x="20" y="2"/>
                </a:lnTo>
                <a:lnTo>
                  <a:pt x="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6" name="Freeform 145"/>
          <p:cNvSpPr>
            <a:spLocks/>
          </p:cNvSpPr>
          <p:nvPr/>
        </p:nvSpPr>
        <p:spPr bwMode="auto">
          <a:xfrm>
            <a:off x="1474163" y="2033385"/>
            <a:ext cx="673600" cy="1241789"/>
          </a:xfrm>
          <a:custGeom>
            <a:avLst/>
            <a:gdLst/>
            <a:ahLst/>
            <a:cxnLst>
              <a:cxn ang="0">
                <a:pos x="458" y="634"/>
              </a:cxn>
              <a:cxn ang="0">
                <a:pos x="366" y="644"/>
              </a:cxn>
              <a:cxn ang="0">
                <a:pos x="294" y="536"/>
              </a:cxn>
              <a:cxn ang="0">
                <a:pos x="304" y="474"/>
              </a:cxn>
              <a:cxn ang="0">
                <a:pos x="254" y="486"/>
              </a:cxn>
              <a:cxn ang="0">
                <a:pos x="284" y="348"/>
              </a:cxn>
              <a:cxn ang="0">
                <a:pos x="256" y="334"/>
              </a:cxn>
              <a:cxn ang="0">
                <a:pos x="184" y="168"/>
              </a:cxn>
              <a:cxn ang="0">
                <a:pos x="210" y="24"/>
              </a:cxn>
              <a:cxn ang="0">
                <a:pos x="212" y="26"/>
              </a:cxn>
              <a:cxn ang="0">
                <a:pos x="214" y="22"/>
              </a:cxn>
              <a:cxn ang="0">
                <a:pos x="136" y="0"/>
              </a:cxn>
              <a:cxn ang="0">
                <a:pos x="136" y="2"/>
              </a:cxn>
              <a:cxn ang="0">
                <a:pos x="140" y="4"/>
              </a:cxn>
              <a:cxn ang="0">
                <a:pos x="78" y="344"/>
              </a:cxn>
              <a:cxn ang="0">
                <a:pos x="108" y="438"/>
              </a:cxn>
              <a:cxn ang="0">
                <a:pos x="40" y="574"/>
              </a:cxn>
              <a:cxn ang="0">
                <a:pos x="50" y="600"/>
              </a:cxn>
              <a:cxn ang="0">
                <a:pos x="0" y="866"/>
              </a:cxn>
              <a:cxn ang="0">
                <a:pos x="496" y="966"/>
              </a:cxn>
              <a:cxn ang="0">
                <a:pos x="524" y="658"/>
              </a:cxn>
              <a:cxn ang="0">
                <a:pos x="496" y="620"/>
              </a:cxn>
              <a:cxn ang="0">
                <a:pos x="458" y="634"/>
              </a:cxn>
            </a:cxnLst>
            <a:rect l="0" t="0" r="r" b="b"/>
            <a:pathLst>
              <a:path w="524" h="966">
                <a:moveTo>
                  <a:pt x="458" y="634"/>
                </a:moveTo>
                <a:lnTo>
                  <a:pt x="366" y="644"/>
                </a:lnTo>
                <a:lnTo>
                  <a:pt x="294" y="536"/>
                </a:lnTo>
                <a:lnTo>
                  <a:pt x="304" y="474"/>
                </a:lnTo>
                <a:lnTo>
                  <a:pt x="254" y="486"/>
                </a:lnTo>
                <a:lnTo>
                  <a:pt x="284" y="348"/>
                </a:lnTo>
                <a:lnTo>
                  <a:pt x="256" y="334"/>
                </a:lnTo>
                <a:lnTo>
                  <a:pt x="184" y="168"/>
                </a:lnTo>
                <a:lnTo>
                  <a:pt x="210" y="24"/>
                </a:lnTo>
                <a:lnTo>
                  <a:pt x="212" y="26"/>
                </a:lnTo>
                <a:lnTo>
                  <a:pt x="214" y="22"/>
                </a:lnTo>
                <a:lnTo>
                  <a:pt x="136" y="0"/>
                </a:lnTo>
                <a:lnTo>
                  <a:pt x="136" y="2"/>
                </a:lnTo>
                <a:lnTo>
                  <a:pt x="140" y="4"/>
                </a:lnTo>
                <a:lnTo>
                  <a:pt x="78" y="344"/>
                </a:lnTo>
                <a:lnTo>
                  <a:pt x="108" y="438"/>
                </a:lnTo>
                <a:lnTo>
                  <a:pt x="40" y="574"/>
                </a:lnTo>
                <a:lnTo>
                  <a:pt x="50" y="600"/>
                </a:lnTo>
                <a:lnTo>
                  <a:pt x="0" y="866"/>
                </a:lnTo>
                <a:lnTo>
                  <a:pt x="496" y="966"/>
                </a:lnTo>
                <a:lnTo>
                  <a:pt x="524" y="658"/>
                </a:lnTo>
                <a:lnTo>
                  <a:pt x="496" y="620"/>
                </a:lnTo>
                <a:lnTo>
                  <a:pt x="458" y="6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7" name="Freeform 146"/>
          <p:cNvSpPr>
            <a:spLocks/>
          </p:cNvSpPr>
          <p:nvPr/>
        </p:nvSpPr>
        <p:spPr bwMode="auto">
          <a:xfrm>
            <a:off x="3746920" y="3205757"/>
            <a:ext cx="151688" cy="408788"/>
          </a:xfrm>
          <a:custGeom>
            <a:avLst/>
            <a:gdLst/>
            <a:ahLst/>
            <a:cxnLst>
              <a:cxn ang="0">
                <a:pos x="94" y="254"/>
              </a:cxn>
              <a:cxn ang="0">
                <a:pos x="94" y="256"/>
              </a:cxn>
              <a:cxn ang="0">
                <a:pos x="96" y="256"/>
              </a:cxn>
              <a:cxn ang="0">
                <a:pos x="118" y="318"/>
              </a:cxn>
              <a:cxn ang="0">
                <a:pos x="0" y="0"/>
              </a:cxn>
              <a:cxn ang="0">
                <a:pos x="94" y="254"/>
              </a:cxn>
              <a:cxn ang="0">
                <a:pos x="94" y="254"/>
              </a:cxn>
            </a:cxnLst>
            <a:rect l="0" t="0" r="r" b="b"/>
            <a:pathLst>
              <a:path w="118" h="318">
                <a:moveTo>
                  <a:pt x="94" y="254"/>
                </a:moveTo>
                <a:lnTo>
                  <a:pt x="94" y="256"/>
                </a:lnTo>
                <a:lnTo>
                  <a:pt x="96" y="256"/>
                </a:lnTo>
                <a:lnTo>
                  <a:pt x="118" y="318"/>
                </a:lnTo>
                <a:lnTo>
                  <a:pt x="0" y="0"/>
                </a:lnTo>
                <a:lnTo>
                  <a:pt x="94" y="254"/>
                </a:lnTo>
                <a:lnTo>
                  <a:pt x="94" y="2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8" name="Freeform 147"/>
          <p:cNvSpPr>
            <a:spLocks/>
          </p:cNvSpPr>
          <p:nvPr/>
        </p:nvSpPr>
        <p:spPr bwMode="auto">
          <a:xfrm>
            <a:off x="3734065" y="2786685"/>
            <a:ext cx="12855" cy="419072"/>
          </a:xfrm>
          <a:custGeom>
            <a:avLst/>
            <a:gdLst/>
            <a:ahLst/>
            <a:cxnLst>
              <a:cxn ang="0">
                <a:pos x="6" y="188"/>
              </a:cxn>
              <a:cxn ang="0">
                <a:pos x="6" y="188"/>
              </a:cxn>
              <a:cxn ang="0">
                <a:pos x="10" y="326"/>
              </a:cxn>
              <a:cxn ang="0">
                <a:pos x="0" y="0"/>
              </a:cxn>
              <a:cxn ang="0">
                <a:pos x="6" y="186"/>
              </a:cxn>
              <a:cxn ang="0">
                <a:pos x="6" y="188"/>
              </a:cxn>
            </a:cxnLst>
            <a:rect l="0" t="0" r="r" b="b"/>
            <a:pathLst>
              <a:path w="10" h="326">
                <a:moveTo>
                  <a:pt x="6" y="188"/>
                </a:moveTo>
                <a:lnTo>
                  <a:pt x="6" y="188"/>
                </a:lnTo>
                <a:lnTo>
                  <a:pt x="10" y="326"/>
                </a:lnTo>
                <a:lnTo>
                  <a:pt x="0" y="0"/>
                </a:lnTo>
                <a:lnTo>
                  <a:pt x="6" y="186"/>
                </a:lnTo>
                <a:lnTo>
                  <a:pt x="6" y="1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9" name="Freeform 148"/>
          <p:cNvSpPr>
            <a:spLocks/>
          </p:cNvSpPr>
          <p:nvPr/>
        </p:nvSpPr>
        <p:spPr bwMode="auto">
          <a:xfrm>
            <a:off x="2924202" y="2249348"/>
            <a:ext cx="833001" cy="1249502"/>
          </a:xfrm>
          <a:custGeom>
            <a:avLst/>
            <a:gdLst/>
            <a:ahLst/>
            <a:cxnLst>
              <a:cxn ang="0">
                <a:pos x="478" y="708"/>
              </a:cxn>
              <a:cxn ang="0">
                <a:pos x="648" y="766"/>
              </a:cxn>
              <a:cxn ang="0">
                <a:pos x="646" y="758"/>
              </a:cxn>
              <a:cxn ang="0">
                <a:pos x="478" y="704"/>
              </a:cxn>
              <a:cxn ang="0">
                <a:pos x="4" y="706"/>
              </a:cxn>
              <a:cxn ang="0">
                <a:pos x="8" y="458"/>
              </a:cxn>
              <a:cxn ang="0">
                <a:pos x="6" y="458"/>
              </a:cxn>
              <a:cxn ang="0">
                <a:pos x="6" y="358"/>
              </a:cxn>
              <a:cxn ang="0">
                <a:pos x="616" y="356"/>
              </a:cxn>
              <a:cxn ang="0">
                <a:pos x="618" y="352"/>
              </a:cxn>
              <a:cxn ang="0">
                <a:pos x="6" y="354"/>
              </a:cxn>
              <a:cxn ang="0">
                <a:pos x="10" y="0"/>
              </a:cxn>
              <a:cxn ang="0">
                <a:pos x="8" y="0"/>
              </a:cxn>
              <a:cxn ang="0">
                <a:pos x="0" y="972"/>
              </a:cxn>
              <a:cxn ang="0">
                <a:pos x="4" y="710"/>
              </a:cxn>
              <a:cxn ang="0">
                <a:pos x="478" y="708"/>
              </a:cxn>
            </a:cxnLst>
            <a:rect l="0" t="0" r="r" b="b"/>
            <a:pathLst>
              <a:path w="648" h="972">
                <a:moveTo>
                  <a:pt x="478" y="708"/>
                </a:moveTo>
                <a:lnTo>
                  <a:pt x="648" y="766"/>
                </a:lnTo>
                <a:lnTo>
                  <a:pt x="646" y="758"/>
                </a:lnTo>
                <a:lnTo>
                  <a:pt x="478" y="704"/>
                </a:lnTo>
                <a:lnTo>
                  <a:pt x="4" y="706"/>
                </a:lnTo>
                <a:lnTo>
                  <a:pt x="8" y="458"/>
                </a:lnTo>
                <a:lnTo>
                  <a:pt x="6" y="458"/>
                </a:lnTo>
                <a:lnTo>
                  <a:pt x="6" y="358"/>
                </a:lnTo>
                <a:lnTo>
                  <a:pt x="616" y="356"/>
                </a:lnTo>
                <a:lnTo>
                  <a:pt x="618" y="352"/>
                </a:lnTo>
                <a:lnTo>
                  <a:pt x="6" y="354"/>
                </a:lnTo>
                <a:lnTo>
                  <a:pt x="10" y="0"/>
                </a:lnTo>
                <a:lnTo>
                  <a:pt x="8" y="0"/>
                </a:lnTo>
                <a:lnTo>
                  <a:pt x="0" y="972"/>
                </a:lnTo>
                <a:lnTo>
                  <a:pt x="4" y="710"/>
                </a:lnTo>
                <a:lnTo>
                  <a:pt x="478" y="70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0" name="Freeform 149"/>
          <p:cNvSpPr>
            <a:spLocks/>
          </p:cNvSpPr>
          <p:nvPr/>
        </p:nvSpPr>
        <p:spPr bwMode="auto">
          <a:xfrm>
            <a:off x="3135024" y="3614544"/>
            <a:ext cx="773868" cy="10284"/>
          </a:xfrm>
          <a:custGeom>
            <a:avLst/>
            <a:gdLst/>
            <a:ahLst/>
            <a:cxnLst>
              <a:cxn ang="0">
                <a:pos x="602" y="6"/>
              </a:cxn>
              <a:cxn ang="0">
                <a:pos x="594" y="0"/>
              </a:cxn>
              <a:cxn ang="0">
                <a:pos x="0" y="8"/>
              </a:cxn>
              <a:cxn ang="0">
                <a:pos x="602" y="6"/>
              </a:cxn>
            </a:cxnLst>
            <a:rect l="0" t="0" r="r" b="b"/>
            <a:pathLst>
              <a:path w="602" h="8">
                <a:moveTo>
                  <a:pt x="602" y="6"/>
                </a:moveTo>
                <a:lnTo>
                  <a:pt x="594" y="0"/>
                </a:lnTo>
                <a:lnTo>
                  <a:pt x="0" y="8"/>
                </a:lnTo>
                <a:lnTo>
                  <a:pt x="60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1" name="Freeform 150"/>
          <p:cNvSpPr>
            <a:spLocks/>
          </p:cNvSpPr>
          <p:nvPr/>
        </p:nvSpPr>
        <p:spPr bwMode="auto">
          <a:xfrm>
            <a:off x="3626083" y="2210783"/>
            <a:ext cx="95127" cy="485917"/>
          </a:xfrm>
          <a:custGeom>
            <a:avLst/>
            <a:gdLst/>
            <a:ahLst/>
            <a:cxnLst>
              <a:cxn ang="0">
                <a:pos x="74" y="378"/>
              </a:cxn>
              <a:cxn ang="0">
                <a:pos x="2" y="0"/>
              </a:cxn>
              <a:cxn ang="0">
                <a:pos x="0" y="0"/>
              </a:cxn>
              <a:cxn ang="0">
                <a:pos x="74" y="378"/>
              </a:cxn>
            </a:cxnLst>
            <a:rect l="0" t="0" r="r" b="b"/>
            <a:pathLst>
              <a:path w="74" h="378">
                <a:moveTo>
                  <a:pt x="74" y="378"/>
                </a:moveTo>
                <a:lnTo>
                  <a:pt x="2" y="0"/>
                </a:lnTo>
                <a:lnTo>
                  <a:pt x="0" y="0"/>
                </a:lnTo>
                <a:lnTo>
                  <a:pt x="74" y="37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2" name="Freeform 151"/>
          <p:cNvSpPr>
            <a:spLocks/>
          </p:cNvSpPr>
          <p:nvPr/>
        </p:nvSpPr>
        <p:spPr bwMode="auto">
          <a:xfrm>
            <a:off x="1717122" y="2059095"/>
            <a:ext cx="1213508" cy="807291"/>
          </a:xfrm>
          <a:custGeom>
            <a:avLst/>
            <a:gdLst/>
            <a:ahLst/>
            <a:cxnLst>
              <a:cxn ang="0">
                <a:pos x="260" y="62"/>
              </a:cxn>
              <a:cxn ang="0">
                <a:pos x="22" y="0"/>
              </a:cxn>
              <a:cxn ang="0">
                <a:pos x="20" y="4"/>
              </a:cxn>
              <a:cxn ang="0">
                <a:pos x="24" y="4"/>
              </a:cxn>
              <a:cxn ang="0">
                <a:pos x="0" y="148"/>
              </a:cxn>
              <a:cxn ang="0">
                <a:pos x="66" y="306"/>
              </a:cxn>
              <a:cxn ang="0">
                <a:pos x="100" y="326"/>
              </a:cxn>
              <a:cxn ang="0">
                <a:pos x="70" y="456"/>
              </a:cxn>
              <a:cxn ang="0">
                <a:pos x="118" y="444"/>
              </a:cxn>
              <a:cxn ang="0">
                <a:pos x="110" y="514"/>
              </a:cxn>
              <a:cxn ang="0">
                <a:pos x="180" y="618"/>
              </a:cxn>
              <a:cxn ang="0">
                <a:pos x="244" y="610"/>
              </a:cxn>
              <a:cxn ang="0">
                <a:pos x="272" y="604"/>
              </a:cxn>
              <a:cxn ang="0">
                <a:pos x="308" y="594"/>
              </a:cxn>
              <a:cxn ang="0">
                <a:pos x="334" y="628"/>
              </a:cxn>
              <a:cxn ang="0">
                <a:pos x="336" y="620"/>
              </a:cxn>
              <a:cxn ang="0">
                <a:pos x="342" y="558"/>
              </a:cxn>
              <a:cxn ang="0">
                <a:pos x="936" y="596"/>
              </a:cxn>
              <a:cxn ang="0">
                <a:pos x="940" y="144"/>
              </a:cxn>
              <a:cxn ang="0">
                <a:pos x="944" y="146"/>
              </a:cxn>
              <a:cxn ang="0">
                <a:pos x="944" y="140"/>
              </a:cxn>
              <a:cxn ang="0">
                <a:pos x="260" y="62"/>
              </a:cxn>
            </a:cxnLst>
            <a:rect l="0" t="0" r="r" b="b"/>
            <a:pathLst>
              <a:path w="944" h="628">
                <a:moveTo>
                  <a:pt x="260" y="62"/>
                </a:moveTo>
                <a:lnTo>
                  <a:pt x="22" y="0"/>
                </a:lnTo>
                <a:lnTo>
                  <a:pt x="20" y="4"/>
                </a:lnTo>
                <a:lnTo>
                  <a:pt x="24" y="4"/>
                </a:lnTo>
                <a:lnTo>
                  <a:pt x="0" y="148"/>
                </a:lnTo>
                <a:lnTo>
                  <a:pt x="66" y="306"/>
                </a:lnTo>
                <a:lnTo>
                  <a:pt x="100" y="326"/>
                </a:lnTo>
                <a:lnTo>
                  <a:pt x="70" y="456"/>
                </a:lnTo>
                <a:lnTo>
                  <a:pt x="118" y="444"/>
                </a:lnTo>
                <a:lnTo>
                  <a:pt x="110" y="514"/>
                </a:lnTo>
                <a:lnTo>
                  <a:pt x="180" y="618"/>
                </a:lnTo>
                <a:lnTo>
                  <a:pt x="244" y="610"/>
                </a:lnTo>
                <a:lnTo>
                  <a:pt x="272" y="604"/>
                </a:lnTo>
                <a:lnTo>
                  <a:pt x="308" y="594"/>
                </a:lnTo>
                <a:lnTo>
                  <a:pt x="334" y="628"/>
                </a:lnTo>
                <a:lnTo>
                  <a:pt x="336" y="620"/>
                </a:lnTo>
                <a:lnTo>
                  <a:pt x="342" y="558"/>
                </a:lnTo>
                <a:lnTo>
                  <a:pt x="936" y="596"/>
                </a:lnTo>
                <a:lnTo>
                  <a:pt x="940" y="144"/>
                </a:lnTo>
                <a:lnTo>
                  <a:pt x="944" y="146"/>
                </a:lnTo>
                <a:lnTo>
                  <a:pt x="944" y="140"/>
                </a:lnTo>
                <a:lnTo>
                  <a:pt x="260" y="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3" name="Freeform 152"/>
          <p:cNvSpPr>
            <a:spLocks/>
          </p:cNvSpPr>
          <p:nvPr/>
        </p:nvSpPr>
        <p:spPr bwMode="auto">
          <a:xfrm>
            <a:off x="3538669" y="3154337"/>
            <a:ext cx="215963" cy="71988"/>
          </a:xfrm>
          <a:custGeom>
            <a:avLst/>
            <a:gdLst/>
            <a:ahLst/>
            <a:cxnLst>
              <a:cxn ang="0">
                <a:pos x="0" y="0"/>
              </a:cxn>
              <a:cxn ang="0">
                <a:pos x="168" y="56"/>
              </a:cxn>
              <a:cxn ang="0">
                <a:pos x="168" y="54"/>
              </a:cxn>
              <a:cxn ang="0">
                <a:pos x="0" y="0"/>
              </a:cxn>
            </a:cxnLst>
            <a:rect l="0" t="0" r="r" b="b"/>
            <a:pathLst>
              <a:path w="168" h="56">
                <a:moveTo>
                  <a:pt x="0" y="0"/>
                </a:moveTo>
                <a:lnTo>
                  <a:pt x="168" y="56"/>
                </a:lnTo>
                <a:lnTo>
                  <a:pt x="168" y="54"/>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4" name="Freeform 153"/>
          <p:cNvSpPr>
            <a:spLocks/>
          </p:cNvSpPr>
          <p:nvPr/>
        </p:nvSpPr>
        <p:spPr bwMode="auto">
          <a:xfrm>
            <a:off x="2931915" y="2205641"/>
            <a:ext cx="789294" cy="498772"/>
          </a:xfrm>
          <a:custGeom>
            <a:avLst/>
            <a:gdLst/>
            <a:ahLst/>
            <a:cxnLst>
              <a:cxn ang="0">
                <a:pos x="614" y="382"/>
              </a:cxn>
              <a:cxn ang="0">
                <a:pos x="540" y="4"/>
              </a:cxn>
              <a:cxn ang="0">
                <a:pos x="542" y="4"/>
              </a:cxn>
              <a:cxn ang="0">
                <a:pos x="542" y="0"/>
              </a:cxn>
              <a:cxn ang="0">
                <a:pos x="26" y="32"/>
              </a:cxn>
              <a:cxn ang="0">
                <a:pos x="2" y="28"/>
              </a:cxn>
              <a:cxn ang="0">
                <a:pos x="2" y="34"/>
              </a:cxn>
              <a:cxn ang="0">
                <a:pos x="4" y="34"/>
              </a:cxn>
              <a:cxn ang="0">
                <a:pos x="0" y="388"/>
              </a:cxn>
              <a:cxn ang="0">
                <a:pos x="612" y="386"/>
              </a:cxn>
              <a:cxn ang="0">
                <a:pos x="610" y="388"/>
              </a:cxn>
              <a:cxn ang="0">
                <a:pos x="610" y="388"/>
              </a:cxn>
              <a:cxn ang="0">
                <a:pos x="614" y="382"/>
              </a:cxn>
            </a:cxnLst>
            <a:rect l="0" t="0" r="r" b="b"/>
            <a:pathLst>
              <a:path w="614" h="388">
                <a:moveTo>
                  <a:pt x="614" y="382"/>
                </a:moveTo>
                <a:lnTo>
                  <a:pt x="540" y="4"/>
                </a:lnTo>
                <a:lnTo>
                  <a:pt x="542" y="4"/>
                </a:lnTo>
                <a:lnTo>
                  <a:pt x="542" y="0"/>
                </a:lnTo>
                <a:lnTo>
                  <a:pt x="26" y="32"/>
                </a:lnTo>
                <a:lnTo>
                  <a:pt x="2" y="28"/>
                </a:lnTo>
                <a:lnTo>
                  <a:pt x="2" y="34"/>
                </a:lnTo>
                <a:lnTo>
                  <a:pt x="4" y="34"/>
                </a:lnTo>
                <a:lnTo>
                  <a:pt x="0" y="388"/>
                </a:lnTo>
                <a:lnTo>
                  <a:pt x="612" y="386"/>
                </a:lnTo>
                <a:lnTo>
                  <a:pt x="610" y="388"/>
                </a:lnTo>
                <a:lnTo>
                  <a:pt x="610" y="388"/>
                </a:lnTo>
                <a:lnTo>
                  <a:pt x="614" y="3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5" name="Freeform 154"/>
          <p:cNvSpPr>
            <a:spLocks/>
          </p:cNvSpPr>
          <p:nvPr/>
        </p:nvSpPr>
        <p:spPr bwMode="auto">
          <a:xfrm>
            <a:off x="2924202" y="3159479"/>
            <a:ext cx="974406" cy="465349"/>
          </a:xfrm>
          <a:custGeom>
            <a:avLst/>
            <a:gdLst/>
            <a:ahLst/>
            <a:cxnLst>
              <a:cxn ang="0">
                <a:pos x="736" y="292"/>
              </a:cxn>
              <a:cxn ang="0">
                <a:pos x="734" y="292"/>
              </a:cxn>
              <a:cxn ang="0">
                <a:pos x="734" y="290"/>
              </a:cxn>
              <a:cxn ang="0">
                <a:pos x="734" y="290"/>
              </a:cxn>
              <a:cxn ang="0">
                <a:pos x="646" y="52"/>
              </a:cxn>
              <a:cxn ang="0">
                <a:pos x="646" y="52"/>
              </a:cxn>
              <a:cxn ang="0">
                <a:pos x="648" y="58"/>
              </a:cxn>
              <a:cxn ang="0">
                <a:pos x="478" y="0"/>
              </a:cxn>
              <a:cxn ang="0">
                <a:pos x="4" y="2"/>
              </a:cxn>
              <a:cxn ang="0">
                <a:pos x="0" y="264"/>
              </a:cxn>
              <a:cxn ang="0">
                <a:pos x="158" y="268"/>
              </a:cxn>
              <a:cxn ang="0">
                <a:pos x="164" y="362"/>
              </a:cxn>
              <a:cxn ang="0">
                <a:pos x="758" y="354"/>
              </a:cxn>
              <a:cxn ang="0">
                <a:pos x="736" y="292"/>
              </a:cxn>
            </a:cxnLst>
            <a:rect l="0" t="0" r="r" b="b"/>
            <a:pathLst>
              <a:path w="758" h="362">
                <a:moveTo>
                  <a:pt x="736" y="292"/>
                </a:moveTo>
                <a:lnTo>
                  <a:pt x="734" y="292"/>
                </a:lnTo>
                <a:lnTo>
                  <a:pt x="734" y="290"/>
                </a:lnTo>
                <a:lnTo>
                  <a:pt x="734" y="290"/>
                </a:lnTo>
                <a:lnTo>
                  <a:pt x="646" y="52"/>
                </a:lnTo>
                <a:lnTo>
                  <a:pt x="646" y="52"/>
                </a:lnTo>
                <a:lnTo>
                  <a:pt x="648" y="58"/>
                </a:lnTo>
                <a:lnTo>
                  <a:pt x="478" y="0"/>
                </a:lnTo>
                <a:lnTo>
                  <a:pt x="4" y="2"/>
                </a:lnTo>
                <a:lnTo>
                  <a:pt x="0" y="264"/>
                </a:lnTo>
                <a:lnTo>
                  <a:pt x="158" y="268"/>
                </a:lnTo>
                <a:lnTo>
                  <a:pt x="164" y="362"/>
                </a:lnTo>
                <a:lnTo>
                  <a:pt x="758" y="354"/>
                </a:lnTo>
                <a:lnTo>
                  <a:pt x="736" y="29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6" name="Freeform 155"/>
          <p:cNvSpPr>
            <a:spLocks/>
          </p:cNvSpPr>
          <p:nvPr/>
        </p:nvSpPr>
        <p:spPr bwMode="auto">
          <a:xfrm>
            <a:off x="2929344" y="2704413"/>
            <a:ext cx="825288" cy="521911"/>
          </a:xfrm>
          <a:custGeom>
            <a:avLst/>
            <a:gdLst/>
            <a:ahLst/>
            <a:cxnLst>
              <a:cxn ang="0">
                <a:pos x="636" y="390"/>
              </a:cxn>
              <a:cxn ang="0">
                <a:pos x="632" y="252"/>
              </a:cxn>
              <a:cxn ang="0">
                <a:pos x="632" y="252"/>
              </a:cxn>
              <a:cxn ang="0">
                <a:pos x="632" y="250"/>
              </a:cxn>
              <a:cxn ang="0">
                <a:pos x="626" y="64"/>
              </a:cxn>
              <a:cxn ang="0">
                <a:pos x="596" y="26"/>
              </a:cxn>
              <a:cxn ang="0">
                <a:pos x="612" y="0"/>
              </a:cxn>
              <a:cxn ang="0">
                <a:pos x="612" y="0"/>
              </a:cxn>
              <a:cxn ang="0">
                <a:pos x="612" y="2"/>
              </a:cxn>
              <a:cxn ang="0">
                <a:pos x="2" y="4"/>
              </a:cxn>
              <a:cxn ang="0">
                <a:pos x="2" y="104"/>
              </a:cxn>
              <a:cxn ang="0">
                <a:pos x="4" y="104"/>
              </a:cxn>
              <a:cxn ang="0">
                <a:pos x="0" y="352"/>
              </a:cxn>
              <a:cxn ang="0">
                <a:pos x="474" y="350"/>
              </a:cxn>
              <a:cxn ang="0">
                <a:pos x="642" y="404"/>
              </a:cxn>
              <a:cxn ang="0">
                <a:pos x="642" y="406"/>
              </a:cxn>
              <a:cxn ang="0">
                <a:pos x="642" y="406"/>
              </a:cxn>
              <a:cxn ang="0">
                <a:pos x="636" y="390"/>
              </a:cxn>
            </a:cxnLst>
            <a:rect l="0" t="0" r="r" b="b"/>
            <a:pathLst>
              <a:path w="642" h="406">
                <a:moveTo>
                  <a:pt x="636" y="390"/>
                </a:moveTo>
                <a:lnTo>
                  <a:pt x="632" y="252"/>
                </a:lnTo>
                <a:lnTo>
                  <a:pt x="632" y="252"/>
                </a:lnTo>
                <a:lnTo>
                  <a:pt x="632" y="250"/>
                </a:lnTo>
                <a:lnTo>
                  <a:pt x="626" y="64"/>
                </a:lnTo>
                <a:lnTo>
                  <a:pt x="596" y="26"/>
                </a:lnTo>
                <a:lnTo>
                  <a:pt x="612" y="0"/>
                </a:lnTo>
                <a:lnTo>
                  <a:pt x="612" y="0"/>
                </a:lnTo>
                <a:lnTo>
                  <a:pt x="612" y="2"/>
                </a:lnTo>
                <a:lnTo>
                  <a:pt x="2" y="4"/>
                </a:lnTo>
                <a:lnTo>
                  <a:pt x="2" y="104"/>
                </a:lnTo>
                <a:lnTo>
                  <a:pt x="4" y="104"/>
                </a:lnTo>
                <a:lnTo>
                  <a:pt x="0" y="352"/>
                </a:lnTo>
                <a:lnTo>
                  <a:pt x="474" y="350"/>
                </a:lnTo>
                <a:lnTo>
                  <a:pt x="642" y="404"/>
                </a:lnTo>
                <a:lnTo>
                  <a:pt x="642" y="406"/>
                </a:lnTo>
                <a:lnTo>
                  <a:pt x="642" y="406"/>
                </a:lnTo>
                <a:lnTo>
                  <a:pt x="636" y="39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7" name="Freeform 156"/>
          <p:cNvSpPr>
            <a:spLocks/>
          </p:cNvSpPr>
          <p:nvPr/>
        </p:nvSpPr>
        <p:spPr bwMode="auto">
          <a:xfrm>
            <a:off x="3752062" y="2994935"/>
            <a:ext cx="673600" cy="537337"/>
          </a:xfrm>
          <a:custGeom>
            <a:avLst/>
            <a:gdLst/>
            <a:ahLst/>
            <a:cxnLst>
              <a:cxn ang="0">
                <a:pos x="524" y="202"/>
              </a:cxn>
              <a:cxn ang="0">
                <a:pos x="516" y="146"/>
              </a:cxn>
              <a:cxn ang="0">
                <a:pos x="444" y="76"/>
              </a:cxn>
              <a:cxn ang="0">
                <a:pos x="428" y="2"/>
              </a:cxn>
              <a:cxn ang="0">
                <a:pos x="428" y="0"/>
              </a:cxn>
              <a:cxn ang="0">
                <a:pos x="416" y="0"/>
              </a:cxn>
              <a:cxn ang="0">
                <a:pos x="426" y="0"/>
              </a:cxn>
              <a:cxn ang="0">
                <a:pos x="428" y="6"/>
              </a:cxn>
              <a:cxn ang="0">
                <a:pos x="0" y="24"/>
              </a:cxn>
              <a:cxn ang="0">
                <a:pos x="4" y="160"/>
              </a:cxn>
              <a:cxn ang="0">
                <a:pos x="98" y="418"/>
              </a:cxn>
              <a:cxn ang="0">
                <a:pos x="444" y="408"/>
              </a:cxn>
              <a:cxn ang="0">
                <a:pos x="444" y="378"/>
              </a:cxn>
              <a:cxn ang="0">
                <a:pos x="484" y="308"/>
              </a:cxn>
              <a:cxn ang="0">
                <a:pos x="464" y="268"/>
              </a:cxn>
              <a:cxn ang="0">
                <a:pos x="524" y="202"/>
              </a:cxn>
            </a:cxnLst>
            <a:rect l="0" t="0" r="r" b="b"/>
            <a:pathLst>
              <a:path w="524" h="418">
                <a:moveTo>
                  <a:pt x="524" y="202"/>
                </a:moveTo>
                <a:lnTo>
                  <a:pt x="516" y="146"/>
                </a:lnTo>
                <a:lnTo>
                  <a:pt x="444" y="76"/>
                </a:lnTo>
                <a:lnTo>
                  <a:pt x="428" y="2"/>
                </a:lnTo>
                <a:lnTo>
                  <a:pt x="428" y="0"/>
                </a:lnTo>
                <a:lnTo>
                  <a:pt x="416" y="0"/>
                </a:lnTo>
                <a:lnTo>
                  <a:pt x="426" y="0"/>
                </a:lnTo>
                <a:lnTo>
                  <a:pt x="428" y="6"/>
                </a:lnTo>
                <a:lnTo>
                  <a:pt x="0" y="24"/>
                </a:lnTo>
                <a:lnTo>
                  <a:pt x="4" y="160"/>
                </a:lnTo>
                <a:lnTo>
                  <a:pt x="98" y="418"/>
                </a:lnTo>
                <a:lnTo>
                  <a:pt x="444" y="408"/>
                </a:lnTo>
                <a:lnTo>
                  <a:pt x="444" y="378"/>
                </a:lnTo>
                <a:lnTo>
                  <a:pt x="484" y="308"/>
                </a:lnTo>
                <a:lnTo>
                  <a:pt x="464" y="268"/>
                </a:lnTo>
                <a:lnTo>
                  <a:pt x="524" y="20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8" name="Freeform 157"/>
          <p:cNvSpPr>
            <a:spLocks/>
          </p:cNvSpPr>
          <p:nvPr/>
        </p:nvSpPr>
        <p:spPr bwMode="auto">
          <a:xfrm>
            <a:off x="3628654" y="2195357"/>
            <a:ext cx="753300" cy="820146"/>
          </a:xfrm>
          <a:custGeom>
            <a:avLst/>
            <a:gdLst/>
            <a:ahLst/>
            <a:cxnLst>
              <a:cxn ang="0">
                <a:pos x="514" y="566"/>
              </a:cxn>
              <a:cxn ang="0">
                <a:pos x="376" y="482"/>
              </a:cxn>
              <a:cxn ang="0">
                <a:pos x="346" y="344"/>
              </a:cxn>
              <a:cxn ang="0">
                <a:pos x="386" y="302"/>
              </a:cxn>
              <a:cxn ang="0">
                <a:pos x="424" y="214"/>
              </a:cxn>
              <a:cxn ang="0">
                <a:pos x="418" y="216"/>
              </a:cxn>
              <a:cxn ang="0">
                <a:pos x="506" y="108"/>
              </a:cxn>
              <a:cxn ang="0">
                <a:pos x="586" y="54"/>
              </a:cxn>
              <a:cxn ang="0">
                <a:pos x="406" y="54"/>
              </a:cxn>
              <a:cxn ang="0">
                <a:pos x="158" y="0"/>
              </a:cxn>
              <a:cxn ang="0">
                <a:pos x="0" y="8"/>
              </a:cxn>
              <a:cxn ang="0">
                <a:pos x="0" y="12"/>
              </a:cxn>
              <a:cxn ang="0">
                <a:pos x="4" y="14"/>
              </a:cxn>
              <a:cxn ang="0">
                <a:pos x="78" y="390"/>
              </a:cxn>
              <a:cxn ang="0">
                <a:pos x="60" y="422"/>
              </a:cxn>
              <a:cxn ang="0">
                <a:pos x="90" y="460"/>
              </a:cxn>
              <a:cxn ang="0">
                <a:pos x="96" y="638"/>
              </a:cxn>
              <a:cxn ang="0">
                <a:pos x="512" y="622"/>
              </a:cxn>
              <a:cxn ang="0">
                <a:pos x="524" y="622"/>
              </a:cxn>
              <a:cxn ang="0">
                <a:pos x="514" y="566"/>
              </a:cxn>
            </a:cxnLst>
            <a:rect l="0" t="0" r="r" b="b"/>
            <a:pathLst>
              <a:path w="586" h="638">
                <a:moveTo>
                  <a:pt x="514" y="566"/>
                </a:moveTo>
                <a:lnTo>
                  <a:pt x="376" y="482"/>
                </a:lnTo>
                <a:lnTo>
                  <a:pt x="346" y="344"/>
                </a:lnTo>
                <a:lnTo>
                  <a:pt x="386" y="302"/>
                </a:lnTo>
                <a:lnTo>
                  <a:pt x="424" y="214"/>
                </a:lnTo>
                <a:lnTo>
                  <a:pt x="418" y="216"/>
                </a:lnTo>
                <a:lnTo>
                  <a:pt x="506" y="108"/>
                </a:lnTo>
                <a:lnTo>
                  <a:pt x="586" y="54"/>
                </a:lnTo>
                <a:lnTo>
                  <a:pt x="406" y="54"/>
                </a:lnTo>
                <a:lnTo>
                  <a:pt x="158" y="0"/>
                </a:lnTo>
                <a:lnTo>
                  <a:pt x="0" y="8"/>
                </a:lnTo>
                <a:lnTo>
                  <a:pt x="0" y="12"/>
                </a:lnTo>
                <a:lnTo>
                  <a:pt x="4" y="14"/>
                </a:lnTo>
                <a:lnTo>
                  <a:pt x="78" y="390"/>
                </a:lnTo>
                <a:lnTo>
                  <a:pt x="60" y="422"/>
                </a:lnTo>
                <a:lnTo>
                  <a:pt x="90" y="460"/>
                </a:lnTo>
                <a:lnTo>
                  <a:pt x="96" y="638"/>
                </a:lnTo>
                <a:lnTo>
                  <a:pt x="512" y="622"/>
                </a:lnTo>
                <a:lnTo>
                  <a:pt x="524" y="622"/>
                </a:lnTo>
                <a:lnTo>
                  <a:pt x="514" y="5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9" name="Freeform 158"/>
          <p:cNvSpPr>
            <a:spLocks/>
          </p:cNvSpPr>
          <p:nvPr/>
        </p:nvSpPr>
        <p:spPr bwMode="auto">
          <a:xfrm>
            <a:off x="4489936" y="3699387"/>
            <a:ext cx="105411" cy="177398"/>
          </a:xfrm>
          <a:custGeom>
            <a:avLst/>
            <a:gdLst/>
            <a:ahLst/>
            <a:cxnLst>
              <a:cxn ang="0">
                <a:pos x="4" y="84"/>
              </a:cxn>
              <a:cxn ang="0">
                <a:pos x="4" y="0"/>
              </a:cxn>
              <a:cxn ang="0">
                <a:pos x="0" y="84"/>
              </a:cxn>
              <a:cxn ang="0">
                <a:pos x="82" y="138"/>
              </a:cxn>
              <a:cxn ang="0">
                <a:pos x="4" y="84"/>
              </a:cxn>
            </a:cxnLst>
            <a:rect l="0" t="0" r="r" b="b"/>
            <a:pathLst>
              <a:path w="82" h="138">
                <a:moveTo>
                  <a:pt x="4" y="84"/>
                </a:moveTo>
                <a:lnTo>
                  <a:pt x="4" y="0"/>
                </a:lnTo>
                <a:lnTo>
                  <a:pt x="0" y="84"/>
                </a:lnTo>
                <a:lnTo>
                  <a:pt x="82" y="138"/>
                </a:lnTo>
                <a:lnTo>
                  <a:pt x="4" y="8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0" name="Freeform 159"/>
          <p:cNvSpPr>
            <a:spLocks/>
          </p:cNvSpPr>
          <p:nvPr/>
        </p:nvSpPr>
        <p:spPr bwMode="auto">
          <a:xfrm>
            <a:off x="4489936" y="3799656"/>
            <a:ext cx="300806" cy="187682"/>
          </a:xfrm>
          <a:custGeom>
            <a:avLst/>
            <a:gdLst/>
            <a:ahLst/>
            <a:cxnLst>
              <a:cxn ang="0">
                <a:pos x="110" y="146"/>
              </a:cxn>
              <a:cxn ang="0">
                <a:pos x="132" y="102"/>
              </a:cxn>
              <a:cxn ang="0">
                <a:pos x="182" y="128"/>
              </a:cxn>
              <a:cxn ang="0">
                <a:pos x="224" y="72"/>
              </a:cxn>
              <a:cxn ang="0">
                <a:pos x="234" y="0"/>
              </a:cxn>
              <a:cxn ang="0">
                <a:pos x="222" y="72"/>
              </a:cxn>
              <a:cxn ang="0">
                <a:pos x="182" y="124"/>
              </a:cxn>
              <a:cxn ang="0">
                <a:pos x="132" y="96"/>
              </a:cxn>
              <a:cxn ang="0">
                <a:pos x="110" y="138"/>
              </a:cxn>
              <a:cxn ang="0">
                <a:pos x="82" y="60"/>
              </a:cxn>
              <a:cxn ang="0">
                <a:pos x="0" y="6"/>
              </a:cxn>
              <a:cxn ang="0">
                <a:pos x="80" y="64"/>
              </a:cxn>
              <a:cxn ang="0">
                <a:pos x="110" y="146"/>
              </a:cxn>
            </a:cxnLst>
            <a:rect l="0" t="0" r="r" b="b"/>
            <a:pathLst>
              <a:path w="234" h="146">
                <a:moveTo>
                  <a:pt x="110" y="146"/>
                </a:moveTo>
                <a:lnTo>
                  <a:pt x="132" y="102"/>
                </a:lnTo>
                <a:lnTo>
                  <a:pt x="182" y="128"/>
                </a:lnTo>
                <a:lnTo>
                  <a:pt x="224" y="72"/>
                </a:lnTo>
                <a:lnTo>
                  <a:pt x="234" y="0"/>
                </a:lnTo>
                <a:lnTo>
                  <a:pt x="222" y="72"/>
                </a:lnTo>
                <a:lnTo>
                  <a:pt x="182" y="124"/>
                </a:lnTo>
                <a:lnTo>
                  <a:pt x="132" y="96"/>
                </a:lnTo>
                <a:lnTo>
                  <a:pt x="110" y="138"/>
                </a:lnTo>
                <a:lnTo>
                  <a:pt x="82" y="60"/>
                </a:lnTo>
                <a:lnTo>
                  <a:pt x="0" y="6"/>
                </a:lnTo>
                <a:lnTo>
                  <a:pt x="80" y="64"/>
                </a:lnTo>
                <a:lnTo>
                  <a:pt x="110" y="14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1" name="Freeform 160"/>
          <p:cNvSpPr>
            <a:spLocks/>
          </p:cNvSpPr>
          <p:nvPr/>
        </p:nvSpPr>
        <p:spPr bwMode="auto">
          <a:xfrm>
            <a:off x="4775316" y="3681390"/>
            <a:ext cx="35994" cy="210821"/>
          </a:xfrm>
          <a:custGeom>
            <a:avLst/>
            <a:gdLst/>
            <a:ahLst/>
            <a:cxnLst>
              <a:cxn ang="0">
                <a:pos x="0" y="164"/>
              </a:cxn>
              <a:cxn ang="0">
                <a:pos x="12" y="92"/>
              </a:cxn>
              <a:cxn ang="0">
                <a:pos x="14" y="82"/>
              </a:cxn>
              <a:cxn ang="0">
                <a:pos x="16" y="72"/>
              </a:cxn>
              <a:cxn ang="0">
                <a:pos x="28" y="0"/>
              </a:cxn>
              <a:cxn ang="0">
                <a:pos x="8" y="82"/>
              </a:cxn>
              <a:cxn ang="0">
                <a:pos x="0" y="164"/>
              </a:cxn>
            </a:cxnLst>
            <a:rect l="0" t="0" r="r" b="b"/>
            <a:pathLst>
              <a:path w="28" h="164">
                <a:moveTo>
                  <a:pt x="0" y="164"/>
                </a:moveTo>
                <a:lnTo>
                  <a:pt x="12" y="92"/>
                </a:lnTo>
                <a:lnTo>
                  <a:pt x="14" y="82"/>
                </a:lnTo>
                <a:lnTo>
                  <a:pt x="16" y="72"/>
                </a:lnTo>
                <a:lnTo>
                  <a:pt x="28" y="0"/>
                </a:lnTo>
                <a:lnTo>
                  <a:pt x="8" y="82"/>
                </a:lnTo>
                <a:lnTo>
                  <a:pt x="0" y="16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2" name="Freeform 161"/>
          <p:cNvSpPr>
            <a:spLocks/>
          </p:cNvSpPr>
          <p:nvPr/>
        </p:nvSpPr>
        <p:spPr bwMode="auto">
          <a:xfrm>
            <a:off x="4790742" y="3773946"/>
            <a:ext cx="5142" cy="25710"/>
          </a:xfrm>
          <a:custGeom>
            <a:avLst/>
            <a:gdLst/>
            <a:ahLst/>
            <a:cxnLst>
              <a:cxn ang="0">
                <a:pos x="0" y="20"/>
              </a:cxn>
              <a:cxn ang="0">
                <a:pos x="4" y="0"/>
              </a:cxn>
              <a:cxn ang="0">
                <a:pos x="2" y="10"/>
              </a:cxn>
              <a:cxn ang="0">
                <a:pos x="0" y="20"/>
              </a:cxn>
            </a:cxnLst>
            <a:rect l="0" t="0" r="r" b="b"/>
            <a:pathLst>
              <a:path w="4" h="20">
                <a:moveTo>
                  <a:pt x="0" y="20"/>
                </a:moveTo>
                <a:lnTo>
                  <a:pt x="4" y="0"/>
                </a:lnTo>
                <a:lnTo>
                  <a:pt x="2" y="10"/>
                </a:lnTo>
                <a:lnTo>
                  <a:pt x="0" y="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3" name="Freeform 162"/>
          <p:cNvSpPr>
            <a:spLocks/>
          </p:cNvSpPr>
          <p:nvPr/>
        </p:nvSpPr>
        <p:spPr bwMode="auto">
          <a:xfrm>
            <a:off x="4852446" y="3748236"/>
            <a:ext cx="133692" cy="77130"/>
          </a:xfrm>
          <a:custGeom>
            <a:avLst/>
            <a:gdLst/>
            <a:ahLst/>
            <a:cxnLst>
              <a:cxn ang="0">
                <a:pos x="24" y="54"/>
              </a:cxn>
              <a:cxn ang="0">
                <a:pos x="0" y="40"/>
              </a:cxn>
              <a:cxn ang="0">
                <a:pos x="24" y="60"/>
              </a:cxn>
              <a:cxn ang="0">
                <a:pos x="104" y="0"/>
              </a:cxn>
              <a:cxn ang="0">
                <a:pos x="24" y="54"/>
              </a:cxn>
            </a:cxnLst>
            <a:rect l="0" t="0" r="r" b="b"/>
            <a:pathLst>
              <a:path w="104" h="60">
                <a:moveTo>
                  <a:pt x="24" y="54"/>
                </a:moveTo>
                <a:lnTo>
                  <a:pt x="0" y="40"/>
                </a:lnTo>
                <a:lnTo>
                  <a:pt x="24" y="60"/>
                </a:lnTo>
                <a:lnTo>
                  <a:pt x="104" y="0"/>
                </a:lnTo>
                <a:lnTo>
                  <a:pt x="24" y="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4" name="Freeform 163"/>
          <p:cNvSpPr>
            <a:spLocks/>
          </p:cNvSpPr>
          <p:nvPr/>
        </p:nvSpPr>
        <p:spPr bwMode="auto">
          <a:xfrm>
            <a:off x="5022131" y="3575979"/>
            <a:ext cx="113124" cy="190253"/>
          </a:xfrm>
          <a:custGeom>
            <a:avLst/>
            <a:gdLst/>
            <a:ahLst/>
            <a:cxnLst>
              <a:cxn ang="0">
                <a:pos x="0" y="148"/>
              </a:cxn>
              <a:cxn ang="0">
                <a:pos x="52" y="42"/>
              </a:cxn>
              <a:cxn ang="0">
                <a:pos x="88" y="0"/>
              </a:cxn>
              <a:cxn ang="0">
                <a:pos x="50" y="40"/>
              </a:cxn>
              <a:cxn ang="0">
                <a:pos x="0" y="148"/>
              </a:cxn>
            </a:cxnLst>
            <a:rect l="0" t="0" r="r" b="b"/>
            <a:pathLst>
              <a:path w="88" h="148">
                <a:moveTo>
                  <a:pt x="0" y="148"/>
                </a:moveTo>
                <a:lnTo>
                  <a:pt x="52" y="42"/>
                </a:lnTo>
                <a:lnTo>
                  <a:pt x="88" y="0"/>
                </a:lnTo>
                <a:lnTo>
                  <a:pt x="50" y="40"/>
                </a:lnTo>
                <a:lnTo>
                  <a:pt x="0" y="14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5" name="Freeform 164"/>
          <p:cNvSpPr>
            <a:spLocks/>
          </p:cNvSpPr>
          <p:nvPr/>
        </p:nvSpPr>
        <p:spPr bwMode="auto">
          <a:xfrm>
            <a:off x="4783029" y="3799656"/>
            <a:ext cx="100269" cy="61704"/>
          </a:xfrm>
          <a:custGeom>
            <a:avLst/>
            <a:gdLst/>
            <a:ahLst/>
            <a:cxnLst>
              <a:cxn ang="0">
                <a:pos x="0" y="44"/>
              </a:cxn>
              <a:cxn ang="0">
                <a:pos x="0" y="48"/>
              </a:cxn>
              <a:cxn ang="0">
                <a:pos x="54" y="4"/>
              </a:cxn>
              <a:cxn ang="0">
                <a:pos x="78" y="20"/>
              </a:cxn>
              <a:cxn ang="0">
                <a:pos x="54" y="0"/>
              </a:cxn>
              <a:cxn ang="0">
                <a:pos x="0" y="44"/>
              </a:cxn>
            </a:cxnLst>
            <a:rect l="0" t="0" r="r" b="b"/>
            <a:pathLst>
              <a:path w="78" h="48">
                <a:moveTo>
                  <a:pt x="0" y="44"/>
                </a:moveTo>
                <a:lnTo>
                  <a:pt x="0" y="48"/>
                </a:lnTo>
                <a:lnTo>
                  <a:pt x="54" y="4"/>
                </a:lnTo>
                <a:lnTo>
                  <a:pt x="78" y="20"/>
                </a:lnTo>
                <a:lnTo>
                  <a:pt x="54" y="0"/>
                </a:lnTo>
                <a:lnTo>
                  <a:pt x="0" y="4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6" name="Freeform 165"/>
          <p:cNvSpPr>
            <a:spLocks/>
          </p:cNvSpPr>
          <p:nvPr/>
        </p:nvSpPr>
        <p:spPr bwMode="auto">
          <a:xfrm>
            <a:off x="4883298" y="3629970"/>
            <a:ext cx="205679" cy="195395"/>
          </a:xfrm>
          <a:custGeom>
            <a:avLst/>
            <a:gdLst/>
            <a:ahLst/>
            <a:cxnLst>
              <a:cxn ang="0">
                <a:pos x="80" y="92"/>
              </a:cxn>
              <a:cxn ang="0">
                <a:pos x="0" y="152"/>
              </a:cxn>
              <a:cxn ang="0">
                <a:pos x="80" y="96"/>
              </a:cxn>
              <a:cxn ang="0">
                <a:pos x="110" y="110"/>
              </a:cxn>
              <a:cxn ang="0">
                <a:pos x="160" y="0"/>
              </a:cxn>
              <a:cxn ang="0">
                <a:pos x="108" y="106"/>
              </a:cxn>
              <a:cxn ang="0">
                <a:pos x="80" y="92"/>
              </a:cxn>
            </a:cxnLst>
            <a:rect l="0" t="0" r="r" b="b"/>
            <a:pathLst>
              <a:path w="160" h="152">
                <a:moveTo>
                  <a:pt x="80" y="92"/>
                </a:moveTo>
                <a:lnTo>
                  <a:pt x="0" y="152"/>
                </a:lnTo>
                <a:lnTo>
                  <a:pt x="80" y="96"/>
                </a:lnTo>
                <a:lnTo>
                  <a:pt x="110" y="110"/>
                </a:lnTo>
                <a:lnTo>
                  <a:pt x="160" y="0"/>
                </a:lnTo>
                <a:lnTo>
                  <a:pt x="108" y="106"/>
                </a:lnTo>
                <a:lnTo>
                  <a:pt x="80" y="9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7" name="Freeform 166"/>
          <p:cNvSpPr>
            <a:spLocks/>
          </p:cNvSpPr>
          <p:nvPr/>
        </p:nvSpPr>
        <p:spPr bwMode="auto">
          <a:xfrm>
            <a:off x="5130113" y="3557983"/>
            <a:ext cx="5142" cy="17997"/>
          </a:xfrm>
          <a:custGeom>
            <a:avLst/>
            <a:gdLst/>
            <a:ahLst/>
            <a:cxnLst>
              <a:cxn ang="0">
                <a:pos x="0" y="2"/>
              </a:cxn>
              <a:cxn ang="0">
                <a:pos x="4" y="14"/>
              </a:cxn>
              <a:cxn ang="0">
                <a:pos x="0" y="0"/>
              </a:cxn>
              <a:cxn ang="0">
                <a:pos x="0" y="2"/>
              </a:cxn>
              <a:cxn ang="0">
                <a:pos x="0" y="2"/>
              </a:cxn>
            </a:cxnLst>
            <a:rect l="0" t="0" r="r" b="b"/>
            <a:pathLst>
              <a:path w="4" h="14">
                <a:moveTo>
                  <a:pt x="0" y="2"/>
                </a:moveTo>
                <a:lnTo>
                  <a:pt x="4" y="14"/>
                </a:lnTo>
                <a:lnTo>
                  <a:pt x="0" y="0"/>
                </a:lnTo>
                <a:lnTo>
                  <a:pt x="0" y="2"/>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8" name="Freeform 167"/>
          <p:cNvSpPr>
            <a:spLocks/>
          </p:cNvSpPr>
          <p:nvPr/>
        </p:nvSpPr>
        <p:spPr bwMode="auto">
          <a:xfrm>
            <a:off x="4765032" y="3177476"/>
            <a:ext cx="370223" cy="673600"/>
          </a:xfrm>
          <a:custGeom>
            <a:avLst/>
            <a:gdLst/>
            <a:ahLst/>
            <a:cxnLst>
              <a:cxn ang="0">
                <a:pos x="92" y="498"/>
              </a:cxn>
              <a:cxn ang="0">
                <a:pos x="172" y="444"/>
              </a:cxn>
              <a:cxn ang="0">
                <a:pos x="200" y="458"/>
              </a:cxn>
              <a:cxn ang="0">
                <a:pos x="250" y="350"/>
              </a:cxn>
              <a:cxn ang="0">
                <a:pos x="288" y="310"/>
              </a:cxn>
              <a:cxn ang="0">
                <a:pos x="284" y="298"/>
              </a:cxn>
              <a:cxn ang="0">
                <a:pos x="284" y="298"/>
              </a:cxn>
              <a:cxn ang="0">
                <a:pos x="284" y="296"/>
              </a:cxn>
              <a:cxn ang="0">
                <a:pos x="216" y="0"/>
              </a:cxn>
              <a:cxn ang="0">
                <a:pos x="26" y="6"/>
              </a:cxn>
              <a:cxn ang="0">
                <a:pos x="0" y="28"/>
              </a:cxn>
              <a:cxn ang="0">
                <a:pos x="38" y="392"/>
              </a:cxn>
              <a:cxn ang="0">
                <a:pos x="24" y="464"/>
              </a:cxn>
              <a:cxn ang="0">
                <a:pos x="20" y="484"/>
              </a:cxn>
              <a:cxn ang="0">
                <a:pos x="14" y="524"/>
              </a:cxn>
              <a:cxn ang="0">
                <a:pos x="68" y="484"/>
              </a:cxn>
              <a:cxn ang="0">
                <a:pos x="92" y="498"/>
              </a:cxn>
            </a:cxnLst>
            <a:rect l="0" t="0" r="r" b="b"/>
            <a:pathLst>
              <a:path w="288" h="524">
                <a:moveTo>
                  <a:pt x="92" y="498"/>
                </a:moveTo>
                <a:lnTo>
                  <a:pt x="172" y="444"/>
                </a:lnTo>
                <a:lnTo>
                  <a:pt x="200" y="458"/>
                </a:lnTo>
                <a:lnTo>
                  <a:pt x="250" y="350"/>
                </a:lnTo>
                <a:lnTo>
                  <a:pt x="288" y="310"/>
                </a:lnTo>
                <a:lnTo>
                  <a:pt x="284" y="298"/>
                </a:lnTo>
                <a:lnTo>
                  <a:pt x="284" y="298"/>
                </a:lnTo>
                <a:lnTo>
                  <a:pt x="284" y="296"/>
                </a:lnTo>
                <a:lnTo>
                  <a:pt x="216" y="0"/>
                </a:lnTo>
                <a:lnTo>
                  <a:pt x="26" y="6"/>
                </a:lnTo>
                <a:lnTo>
                  <a:pt x="0" y="28"/>
                </a:lnTo>
                <a:lnTo>
                  <a:pt x="38" y="392"/>
                </a:lnTo>
                <a:lnTo>
                  <a:pt x="24" y="464"/>
                </a:lnTo>
                <a:lnTo>
                  <a:pt x="20" y="484"/>
                </a:lnTo>
                <a:lnTo>
                  <a:pt x="14" y="524"/>
                </a:lnTo>
                <a:lnTo>
                  <a:pt x="68" y="484"/>
                </a:lnTo>
                <a:lnTo>
                  <a:pt x="92" y="49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9" name="Freeform 168"/>
          <p:cNvSpPr>
            <a:spLocks/>
          </p:cNvSpPr>
          <p:nvPr/>
        </p:nvSpPr>
        <p:spPr bwMode="auto">
          <a:xfrm>
            <a:off x="4855017" y="4280431"/>
            <a:ext cx="41136" cy="449923"/>
          </a:xfrm>
          <a:custGeom>
            <a:avLst/>
            <a:gdLst/>
            <a:ahLst/>
            <a:cxnLst>
              <a:cxn ang="0">
                <a:pos x="0" y="0"/>
              </a:cxn>
              <a:cxn ang="0">
                <a:pos x="32" y="350"/>
              </a:cxn>
              <a:cxn ang="0">
                <a:pos x="8" y="68"/>
              </a:cxn>
              <a:cxn ang="0">
                <a:pos x="2" y="0"/>
              </a:cxn>
              <a:cxn ang="0">
                <a:pos x="0" y="0"/>
              </a:cxn>
            </a:cxnLst>
            <a:rect l="0" t="0" r="r" b="b"/>
            <a:pathLst>
              <a:path w="32" h="350">
                <a:moveTo>
                  <a:pt x="0" y="0"/>
                </a:moveTo>
                <a:lnTo>
                  <a:pt x="32" y="350"/>
                </a:lnTo>
                <a:lnTo>
                  <a:pt x="8" y="68"/>
                </a:lnTo>
                <a:lnTo>
                  <a:pt x="2"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0" name="Freeform 169"/>
          <p:cNvSpPr>
            <a:spLocks/>
          </p:cNvSpPr>
          <p:nvPr/>
        </p:nvSpPr>
        <p:spPr bwMode="auto">
          <a:xfrm>
            <a:off x="4497649" y="4277860"/>
            <a:ext cx="421643" cy="753300"/>
          </a:xfrm>
          <a:custGeom>
            <a:avLst/>
            <a:gdLst/>
            <a:ahLst/>
            <a:cxnLst>
              <a:cxn ang="0">
                <a:pos x="278" y="0"/>
              </a:cxn>
              <a:cxn ang="0">
                <a:pos x="74" y="22"/>
              </a:cxn>
              <a:cxn ang="0">
                <a:pos x="0" y="240"/>
              </a:cxn>
              <a:cxn ang="0">
                <a:pos x="38" y="372"/>
              </a:cxn>
              <a:cxn ang="0">
                <a:pos x="6" y="522"/>
              </a:cxn>
              <a:cxn ang="0">
                <a:pos x="178" y="508"/>
              </a:cxn>
              <a:cxn ang="0">
                <a:pos x="216" y="586"/>
              </a:cxn>
              <a:cxn ang="0">
                <a:pos x="298" y="560"/>
              </a:cxn>
              <a:cxn ang="0">
                <a:pos x="328" y="560"/>
              </a:cxn>
              <a:cxn ang="0">
                <a:pos x="310" y="352"/>
              </a:cxn>
              <a:cxn ang="0">
                <a:pos x="278" y="2"/>
              </a:cxn>
              <a:cxn ang="0">
                <a:pos x="280" y="2"/>
              </a:cxn>
              <a:cxn ang="0">
                <a:pos x="286" y="70"/>
              </a:cxn>
              <a:cxn ang="0">
                <a:pos x="280" y="0"/>
              </a:cxn>
              <a:cxn ang="0">
                <a:pos x="278" y="0"/>
              </a:cxn>
            </a:cxnLst>
            <a:rect l="0" t="0" r="r" b="b"/>
            <a:pathLst>
              <a:path w="328" h="586">
                <a:moveTo>
                  <a:pt x="278" y="0"/>
                </a:moveTo>
                <a:lnTo>
                  <a:pt x="74" y="22"/>
                </a:lnTo>
                <a:lnTo>
                  <a:pt x="0" y="240"/>
                </a:lnTo>
                <a:lnTo>
                  <a:pt x="38" y="372"/>
                </a:lnTo>
                <a:lnTo>
                  <a:pt x="6" y="522"/>
                </a:lnTo>
                <a:lnTo>
                  <a:pt x="178" y="508"/>
                </a:lnTo>
                <a:lnTo>
                  <a:pt x="216" y="586"/>
                </a:lnTo>
                <a:lnTo>
                  <a:pt x="298" y="560"/>
                </a:lnTo>
                <a:lnTo>
                  <a:pt x="328" y="560"/>
                </a:lnTo>
                <a:lnTo>
                  <a:pt x="310" y="352"/>
                </a:lnTo>
                <a:lnTo>
                  <a:pt x="278" y="2"/>
                </a:lnTo>
                <a:lnTo>
                  <a:pt x="280" y="2"/>
                </a:lnTo>
                <a:lnTo>
                  <a:pt x="286" y="70"/>
                </a:lnTo>
                <a:lnTo>
                  <a:pt x="280" y="0"/>
                </a:lnTo>
                <a:lnTo>
                  <a:pt x="27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1" name="Freeform 170"/>
          <p:cNvSpPr>
            <a:spLocks/>
          </p:cNvSpPr>
          <p:nvPr/>
        </p:nvSpPr>
        <p:spPr bwMode="auto">
          <a:xfrm>
            <a:off x="4896153" y="4730354"/>
            <a:ext cx="25710" cy="267383"/>
          </a:xfrm>
          <a:custGeom>
            <a:avLst/>
            <a:gdLst/>
            <a:ahLst/>
            <a:cxnLst>
              <a:cxn ang="0">
                <a:pos x="20" y="208"/>
              </a:cxn>
              <a:cxn ang="0">
                <a:pos x="0" y="0"/>
              </a:cxn>
              <a:cxn ang="0">
                <a:pos x="18" y="208"/>
              </a:cxn>
              <a:cxn ang="0">
                <a:pos x="20" y="208"/>
              </a:cxn>
            </a:cxnLst>
            <a:rect l="0" t="0" r="r" b="b"/>
            <a:pathLst>
              <a:path w="20" h="208">
                <a:moveTo>
                  <a:pt x="20" y="208"/>
                </a:moveTo>
                <a:lnTo>
                  <a:pt x="0" y="0"/>
                </a:lnTo>
                <a:lnTo>
                  <a:pt x="18" y="208"/>
                </a:lnTo>
                <a:lnTo>
                  <a:pt x="20" y="20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2" name="Freeform 171"/>
          <p:cNvSpPr>
            <a:spLocks/>
          </p:cNvSpPr>
          <p:nvPr/>
        </p:nvSpPr>
        <p:spPr bwMode="auto">
          <a:xfrm>
            <a:off x="4857588" y="4231582"/>
            <a:ext cx="473062" cy="766155"/>
          </a:xfrm>
          <a:custGeom>
            <a:avLst/>
            <a:gdLst/>
            <a:ahLst/>
            <a:cxnLst>
              <a:cxn ang="0">
                <a:pos x="368" y="466"/>
              </a:cxn>
              <a:cxn ang="0">
                <a:pos x="350" y="330"/>
              </a:cxn>
              <a:cxn ang="0">
                <a:pos x="226" y="0"/>
              </a:cxn>
              <a:cxn ang="0">
                <a:pos x="0" y="36"/>
              </a:cxn>
              <a:cxn ang="0">
                <a:pos x="6" y="106"/>
              </a:cxn>
              <a:cxn ang="0">
                <a:pos x="52" y="596"/>
              </a:cxn>
              <a:cxn ang="0">
                <a:pos x="96" y="596"/>
              </a:cxn>
              <a:cxn ang="0">
                <a:pos x="134" y="580"/>
              </a:cxn>
              <a:cxn ang="0">
                <a:pos x="90" y="490"/>
              </a:cxn>
              <a:cxn ang="0">
                <a:pos x="368" y="466"/>
              </a:cxn>
            </a:cxnLst>
            <a:rect l="0" t="0" r="r" b="b"/>
            <a:pathLst>
              <a:path w="368" h="596">
                <a:moveTo>
                  <a:pt x="368" y="466"/>
                </a:moveTo>
                <a:lnTo>
                  <a:pt x="350" y="330"/>
                </a:lnTo>
                <a:lnTo>
                  <a:pt x="226" y="0"/>
                </a:lnTo>
                <a:lnTo>
                  <a:pt x="0" y="36"/>
                </a:lnTo>
                <a:lnTo>
                  <a:pt x="6" y="106"/>
                </a:lnTo>
                <a:lnTo>
                  <a:pt x="52" y="596"/>
                </a:lnTo>
                <a:lnTo>
                  <a:pt x="96" y="596"/>
                </a:lnTo>
                <a:lnTo>
                  <a:pt x="134" y="580"/>
                </a:lnTo>
                <a:lnTo>
                  <a:pt x="90" y="490"/>
                </a:lnTo>
                <a:lnTo>
                  <a:pt x="368" y="4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3" name="Freeform 172"/>
          <p:cNvSpPr>
            <a:spLocks/>
          </p:cNvSpPr>
          <p:nvPr/>
        </p:nvSpPr>
        <p:spPr bwMode="auto">
          <a:xfrm>
            <a:off x="5454058" y="4218727"/>
            <a:ext cx="69417" cy="48849"/>
          </a:xfrm>
          <a:custGeom>
            <a:avLst/>
            <a:gdLst/>
            <a:ahLst/>
            <a:cxnLst>
              <a:cxn ang="0">
                <a:pos x="0" y="6"/>
              </a:cxn>
              <a:cxn ang="0">
                <a:pos x="52" y="4"/>
              </a:cxn>
              <a:cxn ang="0">
                <a:pos x="52" y="38"/>
              </a:cxn>
              <a:cxn ang="0">
                <a:pos x="54" y="0"/>
              </a:cxn>
              <a:cxn ang="0">
                <a:pos x="0" y="6"/>
              </a:cxn>
            </a:cxnLst>
            <a:rect l="0" t="0" r="r" b="b"/>
            <a:pathLst>
              <a:path w="54" h="38">
                <a:moveTo>
                  <a:pt x="0" y="6"/>
                </a:moveTo>
                <a:lnTo>
                  <a:pt x="52" y="4"/>
                </a:lnTo>
                <a:lnTo>
                  <a:pt x="52" y="38"/>
                </a:lnTo>
                <a:lnTo>
                  <a:pt x="54" y="0"/>
                </a:lnTo>
                <a:lnTo>
                  <a:pt x="0"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4" name="Freeform 173"/>
          <p:cNvSpPr>
            <a:spLocks/>
          </p:cNvSpPr>
          <p:nvPr/>
        </p:nvSpPr>
        <p:spPr bwMode="auto">
          <a:xfrm>
            <a:off x="5454058" y="4172449"/>
            <a:ext cx="69417" cy="53991"/>
          </a:xfrm>
          <a:custGeom>
            <a:avLst/>
            <a:gdLst/>
            <a:ahLst/>
            <a:cxnLst>
              <a:cxn ang="0">
                <a:pos x="6" y="40"/>
              </a:cxn>
              <a:cxn ang="0">
                <a:pos x="22" y="0"/>
              </a:cxn>
              <a:cxn ang="0">
                <a:pos x="0" y="42"/>
              </a:cxn>
              <a:cxn ang="0">
                <a:pos x="54" y="36"/>
              </a:cxn>
              <a:cxn ang="0">
                <a:pos x="6" y="40"/>
              </a:cxn>
            </a:cxnLst>
            <a:rect l="0" t="0" r="r" b="b"/>
            <a:pathLst>
              <a:path w="54" h="42">
                <a:moveTo>
                  <a:pt x="6" y="40"/>
                </a:moveTo>
                <a:lnTo>
                  <a:pt x="22" y="0"/>
                </a:lnTo>
                <a:lnTo>
                  <a:pt x="0" y="42"/>
                </a:lnTo>
                <a:lnTo>
                  <a:pt x="54" y="36"/>
                </a:lnTo>
                <a:lnTo>
                  <a:pt x="6" y="4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5" name="Freeform 174"/>
          <p:cNvSpPr>
            <a:spLocks/>
          </p:cNvSpPr>
          <p:nvPr/>
        </p:nvSpPr>
        <p:spPr bwMode="auto">
          <a:xfrm>
            <a:off x="5520903" y="4218727"/>
            <a:ext cx="339371" cy="334229"/>
          </a:xfrm>
          <a:custGeom>
            <a:avLst/>
            <a:gdLst/>
            <a:ahLst/>
            <a:cxnLst>
              <a:cxn ang="0">
                <a:pos x="2" y="0"/>
              </a:cxn>
              <a:cxn ang="0">
                <a:pos x="0" y="38"/>
              </a:cxn>
              <a:cxn ang="0">
                <a:pos x="264" y="260"/>
              </a:cxn>
              <a:cxn ang="0">
                <a:pos x="2" y="36"/>
              </a:cxn>
              <a:cxn ang="0">
                <a:pos x="2" y="0"/>
              </a:cxn>
            </a:cxnLst>
            <a:rect l="0" t="0" r="r" b="b"/>
            <a:pathLst>
              <a:path w="264" h="260">
                <a:moveTo>
                  <a:pt x="2" y="0"/>
                </a:moveTo>
                <a:lnTo>
                  <a:pt x="0" y="38"/>
                </a:lnTo>
                <a:lnTo>
                  <a:pt x="264" y="260"/>
                </a:lnTo>
                <a:lnTo>
                  <a:pt x="2" y="36"/>
                </a:lnTo>
                <a:lnTo>
                  <a:pt x="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6" name="Freeform 175"/>
          <p:cNvSpPr>
            <a:spLocks/>
          </p:cNvSpPr>
          <p:nvPr/>
        </p:nvSpPr>
        <p:spPr bwMode="auto">
          <a:xfrm>
            <a:off x="5454058" y="4154452"/>
            <a:ext cx="35994" cy="71988"/>
          </a:xfrm>
          <a:custGeom>
            <a:avLst/>
            <a:gdLst/>
            <a:ahLst/>
            <a:cxnLst>
              <a:cxn ang="0">
                <a:pos x="28" y="0"/>
              </a:cxn>
              <a:cxn ang="0">
                <a:pos x="22" y="2"/>
              </a:cxn>
              <a:cxn ang="0">
                <a:pos x="0" y="56"/>
              </a:cxn>
              <a:cxn ang="0">
                <a:pos x="22" y="14"/>
              </a:cxn>
              <a:cxn ang="0">
                <a:pos x="28" y="0"/>
              </a:cxn>
            </a:cxnLst>
            <a:rect l="0" t="0" r="r" b="b"/>
            <a:pathLst>
              <a:path w="28" h="56">
                <a:moveTo>
                  <a:pt x="28" y="0"/>
                </a:moveTo>
                <a:lnTo>
                  <a:pt x="22" y="2"/>
                </a:lnTo>
                <a:lnTo>
                  <a:pt x="0" y="56"/>
                </a:lnTo>
                <a:lnTo>
                  <a:pt x="22" y="14"/>
                </a:lnTo>
                <a:lnTo>
                  <a:pt x="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7" name="Freeform 176"/>
          <p:cNvSpPr>
            <a:spLocks/>
          </p:cNvSpPr>
          <p:nvPr/>
        </p:nvSpPr>
        <p:spPr bwMode="auto">
          <a:xfrm>
            <a:off x="5461771" y="4067039"/>
            <a:ext cx="563047" cy="485917"/>
          </a:xfrm>
          <a:custGeom>
            <a:avLst/>
            <a:gdLst/>
            <a:ahLst/>
            <a:cxnLst>
              <a:cxn ang="0">
                <a:pos x="0" y="122"/>
              </a:cxn>
              <a:cxn ang="0">
                <a:pos x="48" y="118"/>
              </a:cxn>
              <a:cxn ang="0">
                <a:pos x="48" y="154"/>
              </a:cxn>
              <a:cxn ang="0">
                <a:pos x="310" y="378"/>
              </a:cxn>
              <a:cxn ang="0">
                <a:pos x="422" y="176"/>
              </a:cxn>
              <a:cxn ang="0">
                <a:pos x="438" y="104"/>
              </a:cxn>
              <a:cxn ang="0">
                <a:pos x="306" y="16"/>
              </a:cxn>
              <a:cxn ang="0">
                <a:pos x="224" y="32"/>
              </a:cxn>
              <a:cxn ang="0">
                <a:pos x="194" y="0"/>
              </a:cxn>
              <a:cxn ang="0">
                <a:pos x="24" y="66"/>
              </a:cxn>
              <a:cxn ang="0">
                <a:pos x="16" y="82"/>
              </a:cxn>
              <a:cxn ang="0">
                <a:pos x="0" y="122"/>
              </a:cxn>
            </a:cxnLst>
            <a:rect l="0" t="0" r="r" b="b"/>
            <a:pathLst>
              <a:path w="438" h="378">
                <a:moveTo>
                  <a:pt x="0" y="122"/>
                </a:moveTo>
                <a:lnTo>
                  <a:pt x="48" y="118"/>
                </a:lnTo>
                <a:lnTo>
                  <a:pt x="48" y="154"/>
                </a:lnTo>
                <a:lnTo>
                  <a:pt x="310" y="378"/>
                </a:lnTo>
                <a:lnTo>
                  <a:pt x="422" y="176"/>
                </a:lnTo>
                <a:lnTo>
                  <a:pt x="438" y="104"/>
                </a:lnTo>
                <a:lnTo>
                  <a:pt x="306" y="16"/>
                </a:lnTo>
                <a:lnTo>
                  <a:pt x="224" y="32"/>
                </a:lnTo>
                <a:lnTo>
                  <a:pt x="194" y="0"/>
                </a:lnTo>
                <a:lnTo>
                  <a:pt x="24" y="66"/>
                </a:lnTo>
                <a:lnTo>
                  <a:pt x="16" y="82"/>
                </a:lnTo>
                <a:lnTo>
                  <a:pt x="0" y="12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8" name="Freeform 177"/>
          <p:cNvSpPr>
            <a:spLocks/>
          </p:cNvSpPr>
          <p:nvPr/>
        </p:nvSpPr>
        <p:spPr bwMode="auto">
          <a:xfrm>
            <a:off x="5338363" y="4784345"/>
            <a:ext cx="411359" cy="107982"/>
          </a:xfrm>
          <a:custGeom>
            <a:avLst/>
            <a:gdLst/>
            <a:ahLst/>
            <a:cxnLst>
              <a:cxn ang="0">
                <a:pos x="278" y="42"/>
              </a:cxn>
              <a:cxn ang="0">
                <a:pos x="320" y="56"/>
              </a:cxn>
              <a:cxn ang="0">
                <a:pos x="314" y="0"/>
              </a:cxn>
              <a:cxn ang="0">
                <a:pos x="314" y="48"/>
              </a:cxn>
              <a:cxn ang="0">
                <a:pos x="280" y="36"/>
              </a:cxn>
              <a:cxn ang="0">
                <a:pos x="18" y="78"/>
              </a:cxn>
              <a:cxn ang="0">
                <a:pos x="0" y="54"/>
              </a:cxn>
              <a:cxn ang="0">
                <a:pos x="18" y="84"/>
              </a:cxn>
              <a:cxn ang="0">
                <a:pos x="278" y="42"/>
              </a:cxn>
            </a:cxnLst>
            <a:rect l="0" t="0" r="r" b="b"/>
            <a:pathLst>
              <a:path w="320" h="84">
                <a:moveTo>
                  <a:pt x="278" y="42"/>
                </a:moveTo>
                <a:lnTo>
                  <a:pt x="320" y="56"/>
                </a:lnTo>
                <a:lnTo>
                  <a:pt x="314" y="0"/>
                </a:lnTo>
                <a:lnTo>
                  <a:pt x="314" y="48"/>
                </a:lnTo>
                <a:lnTo>
                  <a:pt x="280" y="36"/>
                </a:lnTo>
                <a:lnTo>
                  <a:pt x="18" y="78"/>
                </a:lnTo>
                <a:lnTo>
                  <a:pt x="0" y="54"/>
                </a:lnTo>
                <a:lnTo>
                  <a:pt x="18" y="84"/>
                </a:lnTo>
                <a:lnTo>
                  <a:pt x="278" y="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9" name="Freeform 178"/>
          <p:cNvSpPr>
            <a:spLocks/>
          </p:cNvSpPr>
          <p:nvPr/>
        </p:nvSpPr>
        <p:spPr bwMode="auto">
          <a:xfrm>
            <a:off x="5742009" y="4781774"/>
            <a:ext cx="89985" cy="5142"/>
          </a:xfrm>
          <a:custGeom>
            <a:avLst/>
            <a:gdLst/>
            <a:ahLst/>
            <a:cxnLst>
              <a:cxn ang="0">
                <a:pos x="0" y="2"/>
              </a:cxn>
              <a:cxn ang="0">
                <a:pos x="70" y="4"/>
              </a:cxn>
              <a:cxn ang="0">
                <a:pos x="70" y="0"/>
              </a:cxn>
              <a:cxn ang="0">
                <a:pos x="0" y="2"/>
              </a:cxn>
            </a:cxnLst>
            <a:rect l="0" t="0" r="r" b="b"/>
            <a:pathLst>
              <a:path w="70" h="4">
                <a:moveTo>
                  <a:pt x="0" y="2"/>
                </a:moveTo>
                <a:lnTo>
                  <a:pt x="70" y="4"/>
                </a:lnTo>
                <a:lnTo>
                  <a:pt x="7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0" name="Freeform 179"/>
          <p:cNvSpPr>
            <a:spLocks/>
          </p:cNvSpPr>
          <p:nvPr/>
        </p:nvSpPr>
        <p:spPr bwMode="auto">
          <a:xfrm>
            <a:off x="5742009" y="4784345"/>
            <a:ext cx="89985" cy="71988"/>
          </a:xfrm>
          <a:custGeom>
            <a:avLst/>
            <a:gdLst/>
            <a:ahLst/>
            <a:cxnLst>
              <a:cxn ang="0">
                <a:pos x="6" y="56"/>
              </a:cxn>
              <a:cxn ang="0">
                <a:pos x="6" y="6"/>
              </a:cxn>
              <a:cxn ang="0">
                <a:pos x="70" y="6"/>
              </a:cxn>
              <a:cxn ang="0">
                <a:pos x="70" y="2"/>
              </a:cxn>
              <a:cxn ang="0">
                <a:pos x="0" y="0"/>
              </a:cxn>
              <a:cxn ang="0">
                <a:pos x="6" y="56"/>
              </a:cxn>
            </a:cxnLst>
            <a:rect l="0" t="0" r="r" b="b"/>
            <a:pathLst>
              <a:path w="70" h="56">
                <a:moveTo>
                  <a:pt x="6" y="56"/>
                </a:moveTo>
                <a:lnTo>
                  <a:pt x="6" y="6"/>
                </a:lnTo>
                <a:lnTo>
                  <a:pt x="70" y="6"/>
                </a:lnTo>
                <a:lnTo>
                  <a:pt x="70" y="2"/>
                </a:lnTo>
                <a:lnTo>
                  <a:pt x="0" y="0"/>
                </a:lnTo>
                <a:lnTo>
                  <a:pt x="6" y="5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1" name="Freeform 180"/>
          <p:cNvSpPr>
            <a:spLocks/>
          </p:cNvSpPr>
          <p:nvPr/>
        </p:nvSpPr>
        <p:spPr bwMode="auto">
          <a:xfrm>
            <a:off x="5330650" y="4838336"/>
            <a:ext cx="30852" cy="53991"/>
          </a:xfrm>
          <a:custGeom>
            <a:avLst/>
            <a:gdLst/>
            <a:ahLst/>
            <a:cxnLst>
              <a:cxn ang="0">
                <a:pos x="24" y="42"/>
              </a:cxn>
              <a:cxn ang="0">
                <a:pos x="6" y="12"/>
              </a:cxn>
              <a:cxn ang="0">
                <a:pos x="0" y="0"/>
              </a:cxn>
              <a:cxn ang="0">
                <a:pos x="2" y="12"/>
              </a:cxn>
              <a:cxn ang="0">
                <a:pos x="24" y="42"/>
              </a:cxn>
            </a:cxnLst>
            <a:rect l="0" t="0" r="r" b="b"/>
            <a:pathLst>
              <a:path w="24" h="42">
                <a:moveTo>
                  <a:pt x="24" y="42"/>
                </a:moveTo>
                <a:lnTo>
                  <a:pt x="6" y="12"/>
                </a:lnTo>
                <a:lnTo>
                  <a:pt x="0" y="0"/>
                </a:lnTo>
                <a:lnTo>
                  <a:pt x="2" y="12"/>
                </a:lnTo>
                <a:lnTo>
                  <a:pt x="24" y="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2" name="Freeform 181"/>
          <p:cNvSpPr>
            <a:spLocks/>
          </p:cNvSpPr>
          <p:nvPr/>
        </p:nvSpPr>
        <p:spPr bwMode="auto">
          <a:xfrm>
            <a:off x="4978424" y="4864046"/>
            <a:ext cx="56562" cy="110553"/>
          </a:xfrm>
          <a:custGeom>
            <a:avLst/>
            <a:gdLst/>
            <a:ahLst/>
            <a:cxnLst>
              <a:cxn ang="0">
                <a:pos x="44" y="86"/>
              </a:cxn>
              <a:cxn ang="0">
                <a:pos x="44" y="86"/>
              </a:cxn>
              <a:cxn ang="0">
                <a:pos x="0" y="0"/>
              </a:cxn>
              <a:cxn ang="0">
                <a:pos x="44" y="86"/>
              </a:cxn>
            </a:cxnLst>
            <a:rect l="0" t="0" r="r" b="b"/>
            <a:pathLst>
              <a:path w="44" h="86">
                <a:moveTo>
                  <a:pt x="44" y="86"/>
                </a:moveTo>
                <a:lnTo>
                  <a:pt x="44" y="86"/>
                </a:lnTo>
                <a:lnTo>
                  <a:pt x="0" y="0"/>
                </a:lnTo>
                <a:lnTo>
                  <a:pt x="44" y="8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3" name="Freeform 182"/>
          <p:cNvSpPr>
            <a:spLocks/>
          </p:cNvSpPr>
          <p:nvPr/>
        </p:nvSpPr>
        <p:spPr bwMode="auto">
          <a:xfrm>
            <a:off x="5155823" y="4151881"/>
            <a:ext cx="701881" cy="732732"/>
          </a:xfrm>
          <a:custGeom>
            <a:avLst/>
            <a:gdLst/>
            <a:ahLst/>
            <a:cxnLst>
              <a:cxn ang="0">
                <a:pos x="422" y="528"/>
              </a:cxn>
              <a:cxn ang="0">
                <a:pos x="456" y="540"/>
              </a:cxn>
              <a:cxn ang="0">
                <a:pos x="456" y="492"/>
              </a:cxn>
              <a:cxn ang="0">
                <a:pos x="526" y="490"/>
              </a:cxn>
              <a:cxn ang="0">
                <a:pos x="526" y="494"/>
              </a:cxn>
              <a:cxn ang="0">
                <a:pos x="526" y="494"/>
              </a:cxn>
              <a:cxn ang="0">
                <a:pos x="512" y="378"/>
              </a:cxn>
              <a:cxn ang="0">
                <a:pos x="546" y="314"/>
              </a:cxn>
              <a:cxn ang="0">
                <a:pos x="284" y="90"/>
              </a:cxn>
              <a:cxn ang="0">
                <a:pos x="284" y="56"/>
              </a:cxn>
              <a:cxn ang="0">
                <a:pos x="232" y="58"/>
              </a:cxn>
              <a:cxn ang="0">
                <a:pos x="254" y="4"/>
              </a:cxn>
              <a:cxn ang="0">
                <a:pos x="260" y="2"/>
              </a:cxn>
              <a:cxn ang="0">
                <a:pos x="254" y="16"/>
              </a:cxn>
              <a:cxn ang="0">
                <a:pos x="262" y="0"/>
              </a:cxn>
              <a:cxn ang="0">
                <a:pos x="182" y="30"/>
              </a:cxn>
              <a:cxn ang="0">
                <a:pos x="0" y="60"/>
              </a:cxn>
              <a:cxn ang="0">
                <a:pos x="120" y="390"/>
              </a:cxn>
              <a:cxn ang="0">
                <a:pos x="142" y="546"/>
              </a:cxn>
              <a:cxn ang="0">
                <a:pos x="160" y="570"/>
              </a:cxn>
              <a:cxn ang="0">
                <a:pos x="422" y="528"/>
              </a:cxn>
            </a:cxnLst>
            <a:rect l="0" t="0" r="r" b="b"/>
            <a:pathLst>
              <a:path w="546" h="570">
                <a:moveTo>
                  <a:pt x="422" y="528"/>
                </a:moveTo>
                <a:lnTo>
                  <a:pt x="456" y="540"/>
                </a:lnTo>
                <a:lnTo>
                  <a:pt x="456" y="492"/>
                </a:lnTo>
                <a:lnTo>
                  <a:pt x="526" y="490"/>
                </a:lnTo>
                <a:lnTo>
                  <a:pt x="526" y="494"/>
                </a:lnTo>
                <a:lnTo>
                  <a:pt x="526" y="494"/>
                </a:lnTo>
                <a:lnTo>
                  <a:pt x="512" y="378"/>
                </a:lnTo>
                <a:lnTo>
                  <a:pt x="546" y="314"/>
                </a:lnTo>
                <a:lnTo>
                  <a:pt x="284" y="90"/>
                </a:lnTo>
                <a:lnTo>
                  <a:pt x="284" y="56"/>
                </a:lnTo>
                <a:lnTo>
                  <a:pt x="232" y="58"/>
                </a:lnTo>
                <a:lnTo>
                  <a:pt x="254" y="4"/>
                </a:lnTo>
                <a:lnTo>
                  <a:pt x="260" y="2"/>
                </a:lnTo>
                <a:lnTo>
                  <a:pt x="254" y="16"/>
                </a:lnTo>
                <a:lnTo>
                  <a:pt x="262" y="0"/>
                </a:lnTo>
                <a:lnTo>
                  <a:pt x="182" y="30"/>
                </a:lnTo>
                <a:lnTo>
                  <a:pt x="0" y="60"/>
                </a:lnTo>
                <a:lnTo>
                  <a:pt x="120" y="390"/>
                </a:lnTo>
                <a:lnTo>
                  <a:pt x="142" y="546"/>
                </a:lnTo>
                <a:lnTo>
                  <a:pt x="160" y="570"/>
                </a:lnTo>
                <a:lnTo>
                  <a:pt x="422" y="5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4" name="Freeform 183"/>
          <p:cNvSpPr>
            <a:spLocks/>
          </p:cNvSpPr>
          <p:nvPr/>
        </p:nvSpPr>
        <p:spPr bwMode="auto">
          <a:xfrm>
            <a:off x="4978424" y="4786916"/>
            <a:ext cx="1190369" cy="856140"/>
          </a:xfrm>
          <a:custGeom>
            <a:avLst/>
            <a:gdLst/>
            <a:ahLst/>
            <a:cxnLst>
              <a:cxn ang="0">
                <a:pos x="896" y="342"/>
              </a:cxn>
              <a:cxn ang="0">
                <a:pos x="808" y="232"/>
              </a:cxn>
              <a:cxn ang="0">
                <a:pos x="808" y="182"/>
              </a:cxn>
              <a:cxn ang="0">
                <a:pos x="668" y="20"/>
              </a:cxn>
              <a:cxn ang="0">
                <a:pos x="664" y="0"/>
              </a:cxn>
              <a:cxn ang="0">
                <a:pos x="664" y="0"/>
              </a:cxn>
              <a:cxn ang="0">
                <a:pos x="664" y="4"/>
              </a:cxn>
              <a:cxn ang="0">
                <a:pos x="600" y="4"/>
              </a:cxn>
              <a:cxn ang="0">
                <a:pos x="600" y="54"/>
              </a:cxn>
              <a:cxn ang="0">
                <a:pos x="558" y="40"/>
              </a:cxn>
              <a:cxn ang="0">
                <a:pos x="298" y="82"/>
              </a:cxn>
              <a:cxn ang="0">
                <a:pos x="276" y="52"/>
              </a:cxn>
              <a:cxn ang="0">
                <a:pos x="274" y="40"/>
              </a:cxn>
              <a:cxn ang="0">
                <a:pos x="0" y="60"/>
              </a:cxn>
              <a:cxn ang="0">
                <a:pos x="44" y="146"/>
              </a:cxn>
              <a:cxn ang="0">
                <a:pos x="132" y="108"/>
              </a:cxn>
              <a:cxn ang="0">
                <a:pos x="242" y="154"/>
              </a:cxn>
              <a:cxn ang="0">
                <a:pos x="242" y="192"/>
              </a:cxn>
              <a:cxn ang="0">
                <a:pos x="298" y="192"/>
              </a:cxn>
              <a:cxn ang="0">
                <a:pos x="380" y="128"/>
              </a:cxn>
              <a:cxn ang="0">
                <a:pos x="558" y="206"/>
              </a:cxn>
              <a:cxn ang="0">
                <a:pos x="558" y="368"/>
              </a:cxn>
              <a:cxn ang="0">
                <a:pos x="598" y="382"/>
              </a:cxn>
              <a:cxn ang="0">
                <a:pos x="638" y="478"/>
              </a:cxn>
              <a:cxn ang="0">
                <a:pos x="776" y="584"/>
              </a:cxn>
              <a:cxn ang="0">
                <a:pos x="776" y="626"/>
              </a:cxn>
              <a:cxn ang="0">
                <a:pos x="830" y="666"/>
              </a:cxn>
              <a:cxn ang="0">
                <a:pos x="886" y="610"/>
              </a:cxn>
              <a:cxn ang="0">
                <a:pos x="916" y="610"/>
              </a:cxn>
              <a:cxn ang="0">
                <a:pos x="926" y="518"/>
              </a:cxn>
              <a:cxn ang="0">
                <a:pos x="896" y="342"/>
              </a:cxn>
            </a:cxnLst>
            <a:rect l="0" t="0" r="r" b="b"/>
            <a:pathLst>
              <a:path w="926" h="666">
                <a:moveTo>
                  <a:pt x="896" y="342"/>
                </a:moveTo>
                <a:lnTo>
                  <a:pt x="808" y="232"/>
                </a:lnTo>
                <a:lnTo>
                  <a:pt x="808" y="182"/>
                </a:lnTo>
                <a:lnTo>
                  <a:pt x="668" y="20"/>
                </a:lnTo>
                <a:lnTo>
                  <a:pt x="664" y="0"/>
                </a:lnTo>
                <a:lnTo>
                  <a:pt x="664" y="0"/>
                </a:lnTo>
                <a:lnTo>
                  <a:pt x="664" y="4"/>
                </a:lnTo>
                <a:lnTo>
                  <a:pt x="600" y="4"/>
                </a:lnTo>
                <a:lnTo>
                  <a:pt x="600" y="54"/>
                </a:lnTo>
                <a:lnTo>
                  <a:pt x="558" y="40"/>
                </a:lnTo>
                <a:lnTo>
                  <a:pt x="298" y="82"/>
                </a:lnTo>
                <a:lnTo>
                  <a:pt x="276" y="52"/>
                </a:lnTo>
                <a:lnTo>
                  <a:pt x="274" y="40"/>
                </a:lnTo>
                <a:lnTo>
                  <a:pt x="0" y="60"/>
                </a:lnTo>
                <a:lnTo>
                  <a:pt x="44" y="146"/>
                </a:lnTo>
                <a:lnTo>
                  <a:pt x="132" y="108"/>
                </a:lnTo>
                <a:lnTo>
                  <a:pt x="242" y="154"/>
                </a:lnTo>
                <a:lnTo>
                  <a:pt x="242" y="192"/>
                </a:lnTo>
                <a:lnTo>
                  <a:pt x="298" y="192"/>
                </a:lnTo>
                <a:lnTo>
                  <a:pt x="380" y="128"/>
                </a:lnTo>
                <a:lnTo>
                  <a:pt x="558" y="206"/>
                </a:lnTo>
                <a:lnTo>
                  <a:pt x="558" y="368"/>
                </a:lnTo>
                <a:lnTo>
                  <a:pt x="598" y="382"/>
                </a:lnTo>
                <a:lnTo>
                  <a:pt x="638" y="478"/>
                </a:lnTo>
                <a:lnTo>
                  <a:pt x="776" y="584"/>
                </a:lnTo>
                <a:lnTo>
                  <a:pt x="776" y="626"/>
                </a:lnTo>
                <a:lnTo>
                  <a:pt x="830" y="666"/>
                </a:lnTo>
                <a:lnTo>
                  <a:pt x="886" y="610"/>
                </a:lnTo>
                <a:lnTo>
                  <a:pt x="916" y="610"/>
                </a:lnTo>
                <a:lnTo>
                  <a:pt x="926" y="518"/>
                </a:lnTo>
                <a:lnTo>
                  <a:pt x="896" y="3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5" name="Freeform 184"/>
          <p:cNvSpPr>
            <a:spLocks/>
          </p:cNvSpPr>
          <p:nvPr/>
        </p:nvSpPr>
        <p:spPr bwMode="auto">
          <a:xfrm>
            <a:off x="6117373" y="2272487"/>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6" name="Freeform 185"/>
          <p:cNvSpPr>
            <a:spLocks/>
          </p:cNvSpPr>
          <p:nvPr/>
        </p:nvSpPr>
        <p:spPr bwMode="auto">
          <a:xfrm>
            <a:off x="6248494" y="2732694"/>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7" name="Freeform 186"/>
          <p:cNvSpPr>
            <a:spLocks/>
          </p:cNvSpPr>
          <p:nvPr/>
        </p:nvSpPr>
        <p:spPr bwMode="auto">
          <a:xfrm>
            <a:off x="5469484" y="3010361"/>
            <a:ext cx="97698" cy="259670"/>
          </a:xfrm>
          <a:custGeom>
            <a:avLst/>
            <a:gdLst/>
            <a:ahLst/>
            <a:cxnLst>
              <a:cxn ang="0">
                <a:pos x="2" y="0"/>
              </a:cxn>
              <a:cxn ang="0">
                <a:pos x="0" y="6"/>
              </a:cxn>
              <a:cxn ang="0">
                <a:pos x="6" y="24"/>
              </a:cxn>
              <a:cxn ang="0">
                <a:pos x="74" y="202"/>
              </a:cxn>
              <a:cxn ang="0">
                <a:pos x="76" y="200"/>
              </a:cxn>
              <a:cxn ang="0">
                <a:pos x="2" y="0"/>
              </a:cxn>
            </a:cxnLst>
            <a:rect l="0" t="0" r="r" b="b"/>
            <a:pathLst>
              <a:path w="76" h="202">
                <a:moveTo>
                  <a:pt x="2" y="0"/>
                </a:moveTo>
                <a:lnTo>
                  <a:pt x="0" y="6"/>
                </a:lnTo>
                <a:lnTo>
                  <a:pt x="6" y="24"/>
                </a:lnTo>
                <a:lnTo>
                  <a:pt x="74" y="202"/>
                </a:lnTo>
                <a:lnTo>
                  <a:pt x="76" y="200"/>
                </a:lnTo>
                <a:lnTo>
                  <a:pt x="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8" name="Freeform 187"/>
          <p:cNvSpPr>
            <a:spLocks/>
          </p:cNvSpPr>
          <p:nvPr/>
        </p:nvSpPr>
        <p:spPr bwMode="auto">
          <a:xfrm>
            <a:off x="5425777" y="3282886"/>
            <a:ext cx="503914" cy="455065"/>
          </a:xfrm>
          <a:custGeom>
            <a:avLst/>
            <a:gdLst/>
            <a:ahLst/>
            <a:cxnLst>
              <a:cxn ang="0">
                <a:pos x="6" y="268"/>
              </a:cxn>
              <a:cxn ang="0">
                <a:pos x="0" y="264"/>
              </a:cxn>
              <a:cxn ang="0">
                <a:pos x="10" y="298"/>
              </a:cxn>
              <a:cxn ang="0">
                <a:pos x="62" y="320"/>
              </a:cxn>
              <a:cxn ang="0">
                <a:pos x="62" y="320"/>
              </a:cxn>
              <a:cxn ang="0">
                <a:pos x="64" y="322"/>
              </a:cxn>
              <a:cxn ang="0">
                <a:pos x="136" y="354"/>
              </a:cxn>
              <a:cxn ang="0">
                <a:pos x="206" y="312"/>
              </a:cxn>
              <a:cxn ang="0">
                <a:pos x="236" y="148"/>
              </a:cxn>
              <a:cxn ang="0">
                <a:pos x="266" y="172"/>
              </a:cxn>
              <a:cxn ang="0">
                <a:pos x="294" y="102"/>
              </a:cxn>
              <a:cxn ang="0">
                <a:pos x="336" y="40"/>
              </a:cxn>
              <a:cxn ang="0">
                <a:pos x="376" y="40"/>
              </a:cxn>
              <a:cxn ang="0">
                <a:pos x="392" y="18"/>
              </a:cxn>
              <a:cxn ang="0">
                <a:pos x="346" y="8"/>
              </a:cxn>
              <a:cxn ang="0">
                <a:pos x="240" y="64"/>
              </a:cxn>
              <a:cxn ang="0">
                <a:pos x="214" y="18"/>
              </a:cxn>
              <a:cxn ang="0">
                <a:pos x="126" y="48"/>
              </a:cxn>
              <a:cxn ang="0">
                <a:pos x="110" y="0"/>
              </a:cxn>
              <a:cxn ang="0">
                <a:pos x="98" y="76"/>
              </a:cxn>
              <a:cxn ang="0">
                <a:pos x="6" y="268"/>
              </a:cxn>
            </a:cxnLst>
            <a:rect l="0" t="0" r="r" b="b"/>
            <a:pathLst>
              <a:path w="392" h="354">
                <a:moveTo>
                  <a:pt x="6" y="268"/>
                </a:moveTo>
                <a:lnTo>
                  <a:pt x="0" y="264"/>
                </a:lnTo>
                <a:lnTo>
                  <a:pt x="10" y="298"/>
                </a:lnTo>
                <a:lnTo>
                  <a:pt x="62" y="320"/>
                </a:lnTo>
                <a:lnTo>
                  <a:pt x="62" y="320"/>
                </a:lnTo>
                <a:lnTo>
                  <a:pt x="64" y="322"/>
                </a:lnTo>
                <a:lnTo>
                  <a:pt x="136" y="354"/>
                </a:lnTo>
                <a:lnTo>
                  <a:pt x="206" y="312"/>
                </a:lnTo>
                <a:lnTo>
                  <a:pt x="236" y="148"/>
                </a:lnTo>
                <a:lnTo>
                  <a:pt x="266" y="172"/>
                </a:lnTo>
                <a:lnTo>
                  <a:pt x="294" y="102"/>
                </a:lnTo>
                <a:lnTo>
                  <a:pt x="336" y="40"/>
                </a:lnTo>
                <a:lnTo>
                  <a:pt x="376" y="40"/>
                </a:lnTo>
                <a:lnTo>
                  <a:pt x="392" y="18"/>
                </a:lnTo>
                <a:lnTo>
                  <a:pt x="346" y="8"/>
                </a:lnTo>
                <a:lnTo>
                  <a:pt x="240" y="64"/>
                </a:lnTo>
                <a:lnTo>
                  <a:pt x="214" y="18"/>
                </a:lnTo>
                <a:lnTo>
                  <a:pt x="126" y="48"/>
                </a:lnTo>
                <a:lnTo>
                  <a:pt x="110" y="0"/>
                </a:lnTo>
                <a:lnTo>
                  <a:pt x="98" y="76"/>
                </a:lnTo>
                <a:lnTo>
                  <a:pt x="6" y="26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9" name="Freeform 188"/>
          <p:cNvSpPr>
            <a:spLocks/>
          </p:cNvSpPr>
          <p:nvPr/>
        </p:nvSpPr>
        <p:spPr bwMode="auto">
          <a:xfrm>
            <a:off x="5425777" y="3619686"/>
            <a:ext cx="7713" cy="7713"/>
          </a:xfrm>
          <a:custGeom>
            <a:avLst/>
            <a:gdLst/>
            <a:ahLst/>
            <a:cxnLst>
              <a:cxn ang="0">
                <a:pos x="0" y="0"/>
              </a:cxn>
              <a:cxn ang="0">
                <a:pos x="0" y="2"/>
              </a:cxn>
              <a:cxn ang="0">
                <a:pos x="6" y="6"/>
              </a:cxn>
              <a:cxn ang="0">
                <a:pos x="0" y="0"/>
              </a:cxn>
            </a:cxnLst>
            <a:rect l="0" t="0" r="r" b="b"/>
            <a:pathLst>
              <a:path w="6" h="6">
                <a:moveTo>
                  <a:pt x="0" y="0"/>
                </a:moveTo>
                <a:lnTo>
                  <a:pt x="0" y="2"/>
                </a:lnTo>
                <a:lnTo>
                  <a:pt x="6" y="6"/>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0" name="Freeform 189"/>
          <p:cNvSpPr>
            <a:spLocks/>
          </p:cNvSpPr>
          <p:nvPr/>
        </p:nvSpPr>
        <p:spPr bwMode="auto">
          <a:xfrm>
            <a:off x="5551755" y="3280315"/>
            <a:ext cx="15426" cy="100269"/>
          </a:xfrm>
          <a:custGeom>
            <a:avLst/>
            <a:gdLst/>
            <a:ahLst/>
            <a:cxnLst>
              <a:cxn ang="0">
                <a:pos x="0" y="78"/>
              </a:cxn>
              <a:cxn ang="0">
                <a:pos x="12" y="2"/>
              </a:cxn>
              <a:cxn ang="0">
                <a:pos x="10" y="0"/>
              </a:cxn>
              <a:cxn ang="0">
                <a:pos x="0" y="78"/>
              </a:cxn>
            </a:cxnLst>
            <a:rect l="0" t="0" r="r" b="b"/>
            <a:pathLst>
              <a:path w="12" h="78">
                <a:moveTo>
                  <a:pt x="0" y="78"/>
                </a:moveTo>
                <a:lnTo>
                  <a:pt x="12" y="2"/>
                </a:lnTo>
                <a:lnTo>
                  <a:pt x="10" y="0"/>
                </a:lnTo>
                <a:lnTo>
                  <a:pt x="0" y="7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1" name="Freeform 190"/>
          <p:cNvSpPr>
            <a:spLocks/>
          </p:cNvSpPr>
          <p:nvPr/>
        </p:nvSpPr>
        <p:spPr bwMode="auto">
          <a:xfrm>
            <a:off x="5433490" y="3380584"/>
            <a:ext cx="118266" cy="246815"/>
          </a:xfrm>
          <a:custGeom>
            <a:avLst/>
            <a:gdLst/>
            <a:ahLst/>
            <a:cxnLst>
              <a:cxn ang="0">
                <a:pos x="58" y="60"/>
              </a:cxn>
              <a:cxn ang="0">
                <a:pos x="0" y="192"/>
              </a:cxn>
              <a:cxn ang="0">
                <a:pos x="92" y="0"/>
              </a:cxn>
              <a:cxn ang="0">
                <a:pos x="58" y="60"/>
              </a:cxn>
            </a:cxnLst>
            <a:rect l="0" t="0" r="r" b="b"/>
            <a:pathLst>
              <a:path w="92" h="192">
                <a:moveTo>
                  <a:pt x="58" y="60"/>
                </a:moveTo>
                <a:lnTo>
                  <a:pt x="0" y="192"/>
                </a:lnTo>
                <a:lnTo>
                  <a:pt x="92" y="0"/>
                </a:lnTo>
                <a:lnTo>
                  <a:pt x="58" y="6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2" name="Freeform 191"/>
          <p:cNvSpPr>
            <a:spLocks/>
          </p:cNvSpPr>
          <p:nvPr/>
        </p:nvSpPr>
        <p:spPr bwMode="auto">
          <a:xfrm>
            <a:off x="5564610" y="3270032"/>
            <a:ext cx="2571" cy="7713"/>
          </a:xfrm>
          <a:custGeom>
            <a:avLst/>
            <a:gdLst/>
            <a:ahLst/>
            <a:cxnLst>
              <a:cxn ang="0">
                <a:pos x="0" y="6"/>
              </a:cxn>
              <a:cxn ang="0">
                <a:pos x="2" y="2"/>
              </a:cxn>
              <a:cxn ang="0">
                <a:pos x="0" y="0"/>
              </a:cxn>
              <a:cxn ang="0">
                <a:pos x="0" y="6"/>
              </a:cxn>
            </a:cxnLst>
            <a:rect l="0" t="0" r="r" b="b"/>
            <a:pathLst>
              <a:path w="2" h="6">
                <a:moveTo>
                  <a:pt x="0" y="6"/>
                </a:moveTo>
                <a:lnTo>
                  <a:pt x="2" y="2"/>
                </a:lnTo>
                <a:lnTo>
                  <a:pt x="0" y="0"/>
                </a:lnTo>
                <a:lnTo>
                  <a:pt x="0"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3" name="Freeform 192"/>
          <p:cNvSpPr>
            <a:spLocks/>
          </p:cNvSpPr>
          <p:nvPr/>
        </p:nvSpPr>
        <p:spPr bwMode="auto">
          <a:xfrm>
            <a:off x="5050412" y="3012932"/>
            <a:ext cx="509056" cy="601612"/>
          </a:xfrm>
          <a:custGeom>
            <a:avLst/>
            <a:gdLst/>
            <a:ahLst/>
            <a:cxnLst>
              <a:cxn ang="0">
                <a:pos x="282" y="50"/>
              </a:cxn>
              <a:cxn ang="0">
                <a:pos x="234" y="78"/>
              </a:cxn>
              <a:cxn ang="0">
                <a:pos x="206" y="104"/>
              </a:cxn>
              <a:cxn ang="0">
                <a:pos x="142" y="84"/>
              </a:cxn>
              <a:cxn ang="0">
                <a:pos x="0" y="128"/>
              </a:cxn>
              <a:cxn ang="0">
                <a:pos x="66" y="422"/>
              </a:cxn>
              <a:cxn ang="0">
                <a:pos x="172" y="460"/>
              </a:cxn>
              <a:cxn ang="0">
                <a:pos x="264" y="448"/>
              </a:cxn>
              <a:cxn ang="0">
                <a:pos x="298" y="468"/>
              </a:cxn>
              <a:cxn ang="0">
                <a:pos x="354" y="344"/>
              </a:cxn>
              <a:cxn ang="0">
                <a:pos x="386" y="284"/>
              </a:cxn>
              <a:cxn ang="0">
                <a:pos x="396" y="200"/>
              </a:cxn>
              <a:cxn ang="0">
                <a:pos x="332" y="22"/>
              </a:cxn>
              <a:cxn ang="0">
                <a:pos x="324" y="0"/>
              </a:cxn>
              <a:cxn ang="0">
                <a:pos x="282" y="50"/>
              </a:cxn>
            </a:cxnLst>
            <a:rect l="0" t="0" r="r" b="b"/>
            <a:pathLst>
              <a:path w="396" h="468">
                <a:moveTo>
                  <a:pt x="282" y="50"/>
                </a:moveTo>
                <a:lnTo>
                  <a:pt x="234" y="78"/>
                </a:lnTo>
                <a:lnTo>
                  <a:pt x="206" y="104"/>
                </a:lnTo>
                <a:lnTo>
                  <a:pt x="142" y="84"/>
                </a:lnTo>
                <a:lnTo>
                  <a:pt x="0" y="128"/>
                </a:lnTo>
                <a:lnTo>
                  <a:pt x="66" y="422"/>
                </a:lnTo>
                <a:lnTo>
                  <a:pt x="172" y="460"/>
                </a:lnTo>
                <a:lnTo>
                  <a:pt x="264" y="448"/>
                </a:lnTo>
                <a:lnTo>
                  <a:pt x="298" y="468"/>
                </a:lnTo>
                <a:lnTo>
                  <a:pt x="354" y="344"/>
                </a:lnTo>
                <a:lnTo>
                  <a:pt x="386" y="284"/>
                </a:lnTo>
                <a:lnTo>
                  <a:pt x="396" y="200"/>
                </a:lnTo>
                <a:lnTo>
                  <a:pt x="332" y="22"/>
                </a:lnTo>
                <a:lnTo>
                  <a:pt x="324" y="0"/>
                </a:lnTo>
                <a:lnTo>
                  <a:pt x="282" y="5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4" name="Freeform 193"/>
          <p:cNvSpPr>
            <a:spLocks/>
          </p:cNvSpPr>
          <p:nvPr/>
        </p:nvSpPr>
        <p:spPr bwMode="auto">
          <a:xfrm>
            <a:off x="6117373" y="2272487"/>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5" name="Freeform 194"/>
          <p:cNvSpPr>
            <a:spLocks/>
          </p:cNvSpPr>
          <p:nvPr/>
        </p:nvSpPr>
        <p:spPr bwMode="auto">
          <a:xfrm>
            <a:off x="6248494" y="2732694"/>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6" name="Freeform 195"/>
          <p:cNvSpPr>
            <a:spLocks/>
          </p:cNvSpPr>
          <p:nvPr/>
        </p:nvSpPr>
        <p:spPr bwMode="auto">
          <a:xfrm>
            <a:off x="5580036" y="2820108"/>
            <a:ext cx="606754" cy="334229"/>
          </a:xfrm>
          <a:custGeom>
            <a:avLst/>
            <a:gdLst/>
            <a:ahLst/>
            <a:cxnLst>
              <a:cxn ang="0">
                <a:pos x="472" y="190"/>
              </a:cxn>
              <a:cxn ang="0">
                <a:pos x="434" y="138"/>
              </a:cxn>
              <a:cxn ang="0">
                <a:pos x="444" y="68"/>
              </a:cxn>
              <a:cxn ang="0">
                <a:pos x="364" y="0"/>
              </a:cxn>
              <a:cxn ang="0">
                <a:pos x="0" y="120"/>
              </a:cxn>
              <a:cxn ang="0">
                <a:pos x="364" y="4"/>
              </a:cxn>
              <a:cxn ang="0">
                <a:pos x="440" y="70"/>
              </a:cxn>
              <a:cxn ang="0">
                <a:pos x="430" y="138"/>
              </a:cxn>
              <a:cxn ang="0">
                <a:pos x="470" y="190"/>
              </a:cxn>
              <a:cxn ang="0">
                <a:pos x="442" y="260"/>
              </a:cxn>
              <a:cxn ang="0">
                <a:pos x="444" y="258"/>
              </a:cxn>
              <a:cxn ang="0">
                <a:pos x="472" y="190"/>
              </a:cxn>
            </a:cxnLst>
            <a:rect l="0" t="0" r="r" b="b"/>
            <a:pathLst>
              <a:path w="472" h="260">
                <a:moveTo>
                  <a:pt x="472" y="190"/>
                </a:moveTo>
                <a:lnTo>
                  <a:pt x="434" y="138"/>
                </a:lnTo>
                <a:lnTo>
                  <a:pt x="444" y="68"/>
                </a:lnTo>
                <a:lnTo>
                  <a:pt x="364" y="0"/>
                </a:lnTo>
                <a:lnTo>
                  <a:pt x="0" y="120"/>
                </a:lnTo>
                <a:lnTo>
                  <a:pt x="364" y="4"/>
                </a:lnTo>
                <a:lnTo>
                  <a:pt x="440" y="70"/>
                </a:lnTo>
                <a:lnTo>
                  <a:pt x="430" y="138"/>
                </a:lnTo>
                <a:lnTo>
                  <a:pt x="470" y="190"/>
                </a:lnTo>
                <a:lnTo>
                  <a:pt x="442" y="260"/>
                </a:lnTo>
                <a:lnTo>
                  <a:pt x="444" y="258"/>
                </a:lnTo>
                <a:lnTo>
                  <a:pt x="472" y="19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7" name="Freeform 196"/>
          <p:cNvSpPr>
            <a:spLocks/>
          </p:cNvSpPr>
          <p:nvPr/>
        </p:nvSpPr>
        <p:spPr bwMode="auto">
          <a:xfrm>
            <a:off x="5556897" y="2825250"/>
            <a:ext cx="491059" cy="154259"/>
          </a:xfrm>
          <a:custGeom>
            <a:avLst/>
            <a:gdLst/>
            <a:ahLst/>
            <a:cxnLst>
              <a:cxn ang="0">
                <a:pos x="0" y="72"/>
              </a:cxn>
              <a:cxn ang="0">
                <a:pos x="16" y="120"/>
              </a:cxn>
              <a:cxn ang="0">
                <a:pos x="382" y="0"/>
              </a:cxn>
              <a:cxn ang="0">
                <a:pos x="18" y="116"/>
              </a:cxn>
              <a:cxn ang="0">
                <a:pos x="2" y="70"/>
              </a:cxn>
              <a:cxn ang="0">
                <a:pos x="0" y="72"/>
              </a:cxn>
            </a:cxnLst>
            <a:rect l="0" t="0" r="r" b="b"/>
            <a:pathLst>
              <a:path w="382" h="120">
                <a:moveTo>
                  <a:pt x="0" y="72"/>
                </a:moveTo>
                <a:lnTo>
                  <a:pt x="16" y="120"/>
                </a:lnTo>
                <a:lnTo>
                  <a:pt x="382" y="0"/>
                </a:lnTo>
                <a:lnTo>
                  <a:pt x="18" y="116"/>
                </a:lnTo>
                <a:lnTo>
                  <a:pt x="2" y="70"/>
                </a:lnTo>
                <a:lnTo>
                  <a:pt x="0" y="7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8" name="Freeform 197"/>
          <p:cNvSpPr>
            <a:spLocks/>
          </p:cNvSpPr>
          <p:nvPr/>
        </p:nvSpPr>
        <p:spPr bwMode="auto">
          <a:xfrm>
            <a:off x="6109660" y="3154337"/>
            <a:ext cx="161972" cy="215963"/>
          </a:xfrm>
          <a:custGeom>
            <a:avLst/>
            <a:gdLst/>
            <a:ahLst/>
            <a:cxnLst>
              <a:cxn ang="0">
                <a:pos x="0" y="10"/>
              </a:cxn>
              <a:cxn ang="0">
                <a:pos x="62" y="168"/>
              </a:cxn>
              <a:cxn ang="0">
                <a:pos x="126" y="142"/>
              </a:cxn>
              <a:cxn ang="0">
                <a:pos x="126" y="80"/>
              </a:cxn>
              <a:cxn ang="0">
                <a:pos x="30" y="2"/>
              </a:cxn>
              <a:cxn ang="0">
                <a:pos x="30" y="0"/>
              </a:cxn>
              <a:cxn ang="0">
                <a:pos x="0" y="10"/>
              </a:cxn>
            </a:cxnLst>
            <a:rect l="0" t="0" r="r" b="b"/>
            <a:pathLst>
              <a:path w="126" h="168">
                <a:moveTo>
                  <a:pt x="0" y="10"/>
                </a:moveTo>
                <a:lnTo>
                  <a:pt x="62" y="168"/>
                </a:lnTo>
                <a:lnTo>
                  <a:pt x="126" y="142"/>
                </a:lnTo>
                <a:lnTo>
                  <a:pt x="126" y="80"/>
                </a:lnTo>
                <a:lnTo>
                  <a:pt x="30" y="2"/>
                </a:lnTo>
                <a:lnTo>
                  <a:pt x="30" y="0"/>
                </a:lnTo>
                <a:lnTo>
                  <a:pt x="0" y="1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9" name="Freeform 198"/>
          <p:cNvSpPr>
            <a:spLocks/>
          </p:cNvSpPr>
          <p:nvPr/>
        </p:nvSpPr>
        <p:spPr bwMode="auto">
          <a:xfrm>
            <a:off x="5466913" y="2825250"/>
            <a:ext cx="717307" cy="511627"/>
          </a:xfrm>
          <a:custGeom>
            <a:avLst/>
            <a:gdLst/>
            <a:ahLst/>
            <a:cxnLst>
              <a:cxn ang="0">
                <a:pos x="528" y="66"/>
              </a:cxn>
              <a:cxn ang="0">
                <a:pos x="452" y="0"/>
              </a:cxn>
              <a:cxn ang="0">
                <a:pos x="86" y="120"/>
              </a:cxn>
              <a:cxn ang="0">
                <a:pos x="70" y="72"/>
              </a:cxn>
              <a:cxn ang="0">
                <a:pos x="72" y="70"/>
              </a:cxn>
              <a:cxn ang="0">
                <a:pos x="88" y="116"/>
              </a:cxn>
              <a:cxn ang="0">
                <a:pos x="72" y="64"/>
              </a:cxn>
              <a:cxn ang="0">
                <a:pos x="0" y="146"/>
              </a:cxn>
              <a:cxn ang="0">
                <a:pos x="8" y="168"/>
              </a:cxn>
              <a:cxn ang="0">
                <a:pos x="2" y="150"/>
              </a:cxn>
              <a:cxn ang="0">
                <a:pos x="4" y="144"/>
              </a:cxn>
              <a:cxn ang="0">
                <a:pos x="78" y="344"/>
              </a:cxn>
              <a:cxn ang="0">
                <a:pos x="76" y="346"/>
              </a:cxn>
              <a:cxn ang="0">
                <a:pos x="78" y="348"/>
              </a:cxn>
              <a:cxn ang="0">
                <a:pos x="96" y="398"/>
              </a:cxn>
              <a:cxn ang="0">
                <a:pos x="182" y="372"/>
              </a:cxn>
              <a:cxn ang="0">
                <a:pos x="180" y="372"/>
              </a:cxn>
              <a:cxn ang="0">
                <a:pos x="498" y="262"/>
              </a:cxn>
              <a:cxn ang="0">
                <a:pos x="498" y="262"/>
              </a:cxn>
              <a:cxn ang="0">
                <a:pos x="498" y="262"/>
              </a:cxn>
              <a:cxn ang="0">
                <a:pos x="528" y="252"/>
              </a:cxn>
              <a:cxn ang="0">
                <a:pos x="558" y="186"/>
              </a:cxn>
              <a:cxn ang="0">
                <a:pos x="518" y="134"/>
              </a:cxn>
              <a:cxn ang="0">
                <a:pos x="528" y="66"/>
              </a:cxn>
            </a:cxnLst>
            <a:rect l="0" t="0" r="r" b="b"/>
            <a:pathLst>
              <a:path w="558" h="398">
                <a:moveTo>
                  <a:pt x="528" y="66"/>
                </a:moveTo>
                <a:lnTo>
                  <a:pt x="452" y="0"/>
                </a:lnTo>
                <a:lnTo>
                  <a:pt x="86" y="120"/>
                </a:lnTo>
                <a:lnTo>
                  <a:pt x="70" y="72"/>
                </a:lnTo>
                <a:lnTo>
                  <a:pt x="72" y="70"/>
                </a:lnTo>
                <a:lnTo>
                  <a:pt x="88" y="116"/>
                </a:lnTo>
                <a:lnTo>
                  <a:pt x="72" y="64"/>
                </a:lnTo>
                <a:lnTo>
                  <a:pt x="0" y="146"/>
                </a:lnTo>
                <a:lnTo>
                  <a:pt x="8" y="168"/>
                </a:lnTo>
                <a:lnTo>
                  <a:pt x="2" y="150"/>
                </a:lnTo>
                <a:lnTo>
                  <a:pt x="4" y="144"/>
                </a:lnTo>
                <a:lnTo>
                  <a:pt x="78" y="344"/>
                </a:lnTo>
                <a:lnTo>
                  <a:pt x="76" y="346"/>
                </a:lnTo>
                <a:lnTo>
                  <a:pt x="78" y="348"/>
                </a:lnTo>
                <a:lnTo>
                  <a:pt x="96" y="398"/>
                </a:lnTo>
                <a:lnTo>
                  <a:pt x="182" y="372"/>
                </a:lnTo>
                <a:lnTo>
                  <a:pt x="180" y="372"/>
                </a:lnTo>
                <a:lnTo>
                  <a:pt x="498" y="262"/>
                </a:lnTo>
                <a:lnTo>
                  <a:pt x="498" y="262"/>
                </a:lnTo>
                <a:lnTo>
                  <a:pt x="498" y="262"/>
                </a:lnTo>
                <a:lnTo>
                  <a:pt x="528" y="252"/>
                </a:lnTo>
                <a:lnTo>
                  <a:pt x="558" y="186"/>
                </a:lnTo>
                <a:lnTo>
                  <a:pt x="518" y="134"/>
                </a:lnTo>
                <a:lnTo>
                  <a:pt x="528" y="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0" name="Freeform 199"/>
          <p:cNvSpPr>
            <a:spLocks/>
          </p:cNvSpPr>
          <p:nvPr/>
        </p:nvSpPr>
        <p:spPr bwMode="auto">
          <a:xfrm>
            <a:off x="6117373" y="2272487"/>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1" name="Freeform 200"/>
          <p:cNvSpPr>
            <a:spLocks/>
          </p:cNvSpPr>
          <p:nvPr/>
        </p:nvSpPr>
        <p:spPr bwMode="auto">
          <a:xfrm>
            <a:off x="6155938" y="2907522"/>
            <a:ext cx="95127" cy="23139"/>
          </a:xfrm>
          <a:custGeom>
            <a:avLst/>
            <a:gdLst/>
            <a:ahLst/>
            <a:cxnLst>
              <a:cxn ang="0">
                <a:pos x="0" y="2"/>
              </a:cxn>
              <a:cxn ang="0">
                <a:pos x="74" y="18"/>
              </a:cxn>
              <a:cxn ang="0">
                <a:pos x="14" y="4"/>
              </a:cxn>
              <a:cxn ang="0">
                <a:pos x="0" y="0"/>
              </a:cxn>
              <a:cxn ang="0">
                <a:pos x="0" y="2"/>
              </a:cxn>
            </a:cxnLst>
            <a:rect l="0" t="0" r="r" b="b"/>
            <a:pathLst>
              <a:path w="74" h="18">
                <a:moveTo>
                  <a:pt x="0" y="2"/>
                </a:moveTo>
                <a:lnTo>
                  <a:pt x="74" y="18"/>
                </a:lnTo>
                <a:lnTo>
                  <a:pt x="14" y="4"/>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2" name="Freeform 201"/>
          <p:cNvSpPr>
            <a:spLocks/>
          </p:cNvSpPr>
          <p:nvPr/>
        </p:nvSpPr>
        <p:spPr bwMode="auto">
          <a:xfrm>
            <a:off x="6248494" y="2732694"/>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3" name="Freeform 202"/>
          <p:cNvSpPr>
            <a:spLocks/>
          </p:cNvSpPr>
          <p:nvPr/>
        </p:nvSpPr>
        <p:spPr bwMode="auto">
          <a:xfrm>
            <a:off x="6251065" y="2930661"/>
            <a:ext cx="64275" cy="17997"/>
          </a:xfrm>
          <a:custGeom>
            <a:avLst/>
            <a:gdLst/>
            <a:ahLst/>
            <a:cxnLst>
              <a:cxn ang="0">
                <a:pos x="50" y="12"/>
              </a:cxn>
              <a:cxn ang="0">
                <a:pos x="0" y="0"/>
              </a:cxn>
              <a:cxn ang="0">
                <a:pos x="50" y="14"/>
              </a:cxn>
              <a:cxn ang="0">
                <a:pos x="50" y="12"/>
              </a:cxn>
            </a:cxnLst>
            <a:rect l="0" t="0" r="r" b="b"/>
            <a:pathLst>
              <a:path w="50" h="14">
                <a:moveTo>
                  <a:pt x="50" y="12"/>
                </a:moveTo>
                <a:lnTo>
                  <a:pt x="0" y="0"/>
                </a:lnTo>
                <a:lnTo>
                  <a:pt x="50" y="14"/>
                </a:lnTo>
                <a:lnTo>
                  <a:pt x="50" y="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4" name="Freeform 203"/>
          <p:cNvSpPr>
            <a:spLocks/>
          </p:cNvSpPr>
          <p:nvPr/>
        </p:nvSpPr>
        <p:spPr bwMode="auto">
          <a:xfrm>
            <a:off x="6137941" y="2904951"/>
            <a:ext cx="177398" cy="344513"/>
          </a:xfrm>
          <a:custGeom>
            <a:avLst/>
            <a:gdLst/>
            <a:ahLst/>
            <a:cxnLst>
              <a:cxn ang="0">
                <a:pos x="10" y="2"/>
              </a:cxn>
              <a:cxn ang="0">
                <a:pos x="0" y="72"/>
              </a:cxn>
              <a:cxn ang="0">
                <a:pos x="38" y="124"/>
              </a:cxn>
              <a:cxn ang="0">
                <a:pos x="10" y="192"/>
              </a:cxn>
              <a:cxn ang="0">
                <a:pos x="8" y="194"/>
              </a:cxn>
              <a:cxn ang="0">
                <a:pos x="8" y="196"/>
              </a:cxn>
              <a:cxn ang="0">
                <a:pos x="10" y="194"/>
              </a:cxn>
              <a:cxn ang="0">
                <a:pos x="104" y="268"/>
              </a:cxn>
              <a:cxn ang="0">
                <a:pos x="104" y="226"/>
              </a:cxn>
              <a:cxn ang="0">
                <a:pos x="134" y="80"/>
              </a:cxn>
              <a:cxn ang="0">
                <a:pos x="104" y="56"/>
              </a:cxn>
              <a:cxn ang="0">
                <a:pos x="136" y="40"/>
              </a:cxn>
              <a:cxn ang="0">
                <a:pos x="138" y="34"/>
              </a:cxn>
              <a:cxn ang="0">
                <a:pos x="88" y="20"/>
              </a:cxn>
              <a:cxn ang="0">
                <a:pos x="14" y="4"/>
              </a:cxn>
              <a:cxn ang="0">
                <a:pos x="14" y="2"/>
              </a:cxn>
              <a:cxn ang="0">
                <a:pos x="28" y="6"/>
              </a:cxn>
              <a:cxn ang="0">
                <a:pos x="6" y="0"/>
              </a:cxn>
              <a:cxn ang="0">
                <a:pos x="10" y="2"/>
              </a:cxn>
            </a:cxnLst>
            <a:rect l="0" t="0" r="r" b="b"/>
            <a:pathLst>
              <a:path w="138" h="268">
                <a:moveTo>
                  <a:pt x="10" y="2"/>
                </a:moveTo>
                <a:lnTo>
                  <a:pt x="0" y="72"/>
                </a:lnTo>
                <a:lnTo>
                  <a:pt x="38" y="124"/>
                </a:lnTo>
                <a:lnTo>
                  <a:pt x="10" y="192"/>
                </a:lnTo>
                <a:lnTo>
                  <a:pt x="8" y="194"/>
                </a:lnTo>
                <a:lnTo>
                  <a:pt x="8" y="196"/>
                </a:lnTo>
                <a:lnTo>
                  <a:pt x="10" y="194"/>
                </a:lnTo>
                <a:lnTo>
                  <a:pt x="104" y="268"/>
                </a:lnTo>
                <a:lnTo>
                  <a:pt x="104" y="226"/>
                </a:lnTo>
                <a:lnTo>
                  <a:pt x="134" y="80"/>
                </a:lnTo>
                <a:lnTo>
                  <a:pt x="104" y="56"/>
                </a:lnTo>
                <a:lnTo>
                  <a:pt x="136" y="40"/>
                </a:lnTo>
                <a:lnTo>
                  <a:pt x="138" y="34"/>
                </a:lnTo>
                <a:lnTo>
                  <a:pt x="88" y="20"/>
                </a:lnTo>
                <a:lnTo>
                  <a:pt x="14" y="4"/>
                </a:lnTo>
                <a:lnTo>
                  <a:pt x="14" y="2"/>
                </a:lnTo>
                <a:lnTo>
                  <a:pt x="28" y="6"/>
                </a:lnTo>
                <a:lnTo>
                  <a:pt x="6" y="0"/>
                </a:lnTo>
                <a:lnTo>
                  <a:pt x="1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5" name="Freeform 204"/>
          <p:cNvSpPr>
            <a:spLocks/>
          </p:cNvSpPr>
          <p:nvPr/>
        </p:nvSpPr>
        <p:spPr bwMode="auto">
          <a:xfrm>
            <a:off x="6248494" y="2732694"/>
            <a:ext cx="15426" cy="105411"/>
          </a:xfrm>
          <a:custGeom>
            <a:avLst/>
            <a:gdLst/>
            <a:ahLst/>
            <a:cxnLst>
              <a:cxn ang="0">
                <a:pos x="12" y="82"/>
              </a:cxn>
              <a:cxn ang="0">
                <a:pos x="0" y="0"/>
              </a:cxn>
              <a:cxn ang="0">
                <a:pos x="6" y="58"/>
              </a:cxn>
              <a:cxn ang="0">
                <a:pos x="12" y="82"/>
              </a:cxn>
            </a:cxnLst>
            <a:rect l="0" t="0" r="r" b="b"/>
            <a:pathLst>
              <a:path w="12" h="82">
                <a:moveTo>
                  <a:pt x="12" y="82"/>
                </a:moveTo>
                <a:lnTo>
                  <a:pt x="0" y="0"/>
                </a:lnTo>
                <a:lnTo>
                  <a:pt x="6" y="58"/>
                </a:lnTo>
                <a:lnTo>
                  <a:pt x="12" y="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6" name="Freeform 205"/>
          <p:cNvSpPr>
            <a:spLocks/>
          </p:cNvSpPr>
          <p:nvPr/>
        </p:nvSpPr>
        <p:spPr bwMode="auto">
          <a:xfrm>
            <a:off x="6117373" y="2272487"/>
            <a:ext cx="131121" cy="460207"/>
          </a:xfrm>
          <a:custGeom>
            <a:avLst/>
            <a:gdLst/>
            <a:ahLst/>
            <a:cxnLst>
              <a:cxn ang="0">
                <a:pos x="38" y="132"/>
              </a:cxn>
              <a:cxn ang="0">
                <a:pos x="102" y="358"/>
              </a:cxn>
              <a:cxn ang="0">
                <a:pos x="80" y="276"/>
              </a:cxn>
              <a:cxn ang="0">
                <a:pos x="40" y="132"/>
              </a:cxn>
              <a:cxn ang="0">
                <a:pos x="2" y="0"/>
              </a:cxn>
              <a:cxn ang="0">
                <a:pos x="0" y="0"/>
              </a:cxn>
              <a:cxn ang="0">
                <a:pos x="8" y="34"/>
              </a:cxn>
              <a:cxn ang="0">
                <a:pos x="38" y="132"/>
              </a:cxn>
            </a:cxnLst>
            <a:rect l="0" t="0" r="r" b="b"/>
            <a:pathLst>
              <a:path w="102" h="358">
                <a:moveTo>
                  <a:pt x="38" y="132"/>
                </a:moveTo>
                <a:lnTo>
                  <a:pt x="102" y="358"/>
                </a:lnTo>
                <a:lnTo>
                  <a:pt x="80" y="276"/>
                </a:lnTo>
                <a:lnTo>
                  <a:pt x="40" y="132"/>
                </a:lnTo>
                <a:lnTo>
                  <a:pt x="2" y="0"/>
                </a:lnTo>
                <a:lnTo>
                  <a:pt x="0" y="0"/>
                </a:lnTo>
                <a:lnTo>
                  <a:pt x="8" y="34"/>
                </a:lnTo>
                <a:lnTo>
                  <a:pt x="38"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7" name="Freeform 206"/>
          <p:cNvSpPr>
            <a:spLocks/>
          </p:cNvSpPr>
          <p:nvPr/>
        </p:nvSpPr>
        <p:spPr bwMode="auto">
          <a:xfrm>
            <a:off x="6117373" y="2272487"/>
            <a:ext cx="10284" cy="43707"/>
          </a:xfrm>
          <a:custGeom>
            <a:avLst/>
            <a:gdLst/>
            <a:ahLst/>
            <a:cxnLst>
              <a:cxn ang="0">
                <a:pos x="8" y="34"/>
              </a:cxn>
              <a:cxn ang="0">
                <a:pos x="0" y="0"/>
              </a:cxn>
              <a:cxn ang="0">
                <a:pos x="0" y="0"/>
              </a:cxn>
              <a:cxn ang="0">
                <a:pos x="8" y="34"/>
              </a:cxn>
            </a:cxnLst>
            <a:rect l="0" t="0" r="r" b="b"/>
            <a:pathLst>
              <a:path w="8" h="34">
                <a:moveTo>
                  <a:pt x="8" y="34"/>
                </a:moveTo>
                <a:lnTo>
                  <a:pt x="0" y="0"/>
                </a:lnTo>
                <a:lnTo>
                  <a:pt x="0" y="0"/>
                </a:lnTo>
                <a:lnTo>
                  <a:pt x="8" y="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8" name="Freeform 207"/>
          <p:cNvSpPr>
            <a:spLocks/>
          </p:cNvSpPr>
          <p:nvPr/>
        </p:nvSpPr>
        <p:spPr bwMode="auto">
          <a:xfrm>
            <a:off x="6263920" y="2838105"/>
            <a:ext cx="64275" cy="69417"/>
          </a:xfrm>
          <a:custGeom>
            <a:avLst/>
            <a:gdLst/>
            <a:ahLst/>
            <a:cxnLst>
              <a:cxn ang="0">
                <a:pos x="50" y="54"/>
              </a:cxn>
              <a:cxn ang="0">
                <a:pos x="0" y="0"/>
              </a:cxn>
              <a:cxn ang="0">
                <a:pos x="46" y="50"/>
              </a:cxn>
              <a:cxn ang="0">
                <a:pos x="50" y="54"/>
              </a:cxn>
            </a:cxnLst>
            <a:rect l="0" t="0" r="r" b="b"/>
            <a:pathLst>
              <a:path w="50" h="54">
                <a:moveTo>
                  <a:pt x="50" y="54"/>
                </a:moveTo>
                <a:lnTo>
                  <a:pt x="0" y="0"/>
                </a:lnTo>
                <a:lnTo>
                  <a:pt x="46" y="50"/>
                </a:lnTo>
                <a:lnTo>
                  <a:pt x="50" y="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9" name="Freeform 208"/>
          <p:cNvSpPr>
            <a:spLocks/>
          </p:cNvSpPr>
          <p:nvPr/>
        </p:nvSpPr>
        <p:spPr bwMode="auto">
          <a:xfrm>
            <a:off x="6256207" y="2807253"/>
            <a:ext cx="66846" cy="95127"/>
          </a:xfrm>
          <a:custGeom>
            <a:avLst/>
            <a:gdLst/>
            <a:ahLst/>
            <a:cxnLst>
              <a:cxn ang="0">
                <a:pos x="4" y="26"/>
              </a:cxn>
              <a:cxn ang="0">
                <a:pos x="52" y="74"/>
              </a:cxn>
              <a:cxn ang="0">
                <a:pos x="6" y="24"/>
              </a:cxn>
              <a:cxn ang="0">
                <a:pos x="0" y="0"/>
              </a:cxn>
              <a:cxn ang="0">
                <a:pos x="4" y="26"/>
              </a:cxn>
            </a:cxnLst>
            <a:rect l="0" t="0" r="r" b="b"/>
            <a:pathLst>
              <a:path w="52" h="74">
                <a:moveTo>
                  <a:pt x="4" y="26"/>
                </a:moveTo>
                <a:lnTo>
                  <a:pt x="52" y="74"/>
                </a:lnTo>
                <a:lnTo>
                  <a:pt x="6" y="24"/>
                </a:lnTo>
                <a:lnTo>
                  <a:pt x="0" y="0"/>
                </a:lnTo>
                <a:lnTo>
                  <a:pt x="4" y="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0" name="Line 3080"/>
          <p:cNvSpPr>
            <a:spLocks noChangeShapeType="1"/>
          </p:cNvSpPr>
          <p:nvPr/>
        </p:nvSpPr>
        <p:spPr bwMode="auto">
          <a:xfrm>
            <a:off x="3156368" y="5950635"/>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1" name="Line 3117"/>
          <p:cNvSpPr>
            <a:spLocks noChangeShapeType="1"/>
          </p:cNvSpPr>
          <p:nvPr/>
        </p:nvSpPr>
        <p:spPr bwMode="auto">
          <a:xfrm>
            <a:off x="6245467" y="2249986"/>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2" name="Line 3118"/>
          <p:cNvSpPr>
            <a:spLocks noChangeShapeType="1"/>
          </p:cNvSpPr>
          <p:nvPr/>
        </p:nvSpPr>
        <p:spPr bwMode="auto">
          <a:xfrm>
            <a:off x="6245467" y="2249986"/>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3" name="Line 3119"/>
          <p:cNvSpPr>
            <a:spLocks noChangeShapeType="1"/>
          </p:cNvSpPr>
          <p:nvPr/>
        </p:nvSpPr>
        <p:spPr bwMode="auto">
          <a:xfrm>
            <a:off x="6183759" y="2995631"/>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4" name="Line 3120"/>
          <p:cNvSpPr>
            <a:spLocks noChangeShapeType="1"/>
          </p:cNvSpPr>
          <p:nvPr/>
        </p:nvSpPr>
        <p:spPr bwMode="auto">
          <a:xfrm>
            <a:off x="6497444" y="2813076"/>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pic>
        <p:nvPicPr>
          <p:cNvPr id="217" name="Picture 4" descr="C:\Users\Sripras\AppData\Local\Microsoft\Windows\Temporary Internet Files\Content.IE5\A6V9TX1G\MC900434845[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2416" y="3216041"/>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18" name="Picture 4" descr="C:\Users\Sripras\AppData\Local\Microsoft\Windows\Temporary Internet Files\Content.IE5\A6V9TX1G\MC900434845[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93382" y="2762935"/>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19" name="Picture 4" descr="C:\Users\Sripras\AppData\Local\Microsoft\Windows\Temporary Internet Files\Content.IE5\A6V9TX1G\MC900434845[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66045" y="4293703"/>
            <a:ext cx="423378" cy="423378"/>
          </a:xfrm>
          <a:prstGeom prst="rect">
            <a:avLst/>
          </a:prstGeom>
          <a:noFill/>
          <a:extLst>
            <a:ext uri="{909E8E84-426E-40DD-AFC4-6F175D3DCCD1}">
              <a14:hiddenFill xmlns:a14="http://schemas.microsoft.com/office/drawing/2010/main">
                <a:solidFill>
                  <a:srgbClr val="FFFFFF"/>
                </a:solidFill>
              </a14:hiddenFill>
            </a:ext>
          </a:extLst>
        </p:spPr>
      </p:pic>
      <p:cxnSp>
        <p:nvCxnSpPr>
          <p:cNvPr id="225" name="Curved Connector 224"/>
          <p:cNvCxnSpPr>
            <a:stCxn id="218" idx="2"/>
            <a:endCxn id="219" idx="3"/>
          </p:cNvCxnSpPr>
          <p:nvPr/>
        </p:nvCxnSpPr>
        <p:spPr>
          <a:xfrm rot="5400000">
            <a:off x="5337708" y="3738028"/>
            <a:ext cx="1319079" cy="215648"/>
          </a:xfrm>
          <a:prstGeom prst="curvedConnector2">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1" name="Curved Connector 230"/>
          <p:cNvCxnSpPr>
            <a:stCxn id="219" idx="2"/>
            <a:endCxn id="217" idx="2"/>
          </p:cNvCxnSpPr>
          <p:nvPr/>
        </p:nvCxnSpPr>
        <p:spPr>
          <a:xfrm rot="5400000" flipH="1">
            <a:off x="2757089" y="1796436"/>
            <a:ext cx="1077662" cy="4763629"/>
          </a:xfrm>
          <a:prstGeom prst="curvedConnector3">
            <a:avLst>
              <a:gd name="adj1" fmla="val -21213"/>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46" name="Rounded Rectangle 245"/>
          <p:cNvSpPr/>
          <p:nvPr/>
        </p:nvSpPr>
        <p:spPr>
          <a:xfrm>
            <a:off x="6637062" y="4909182"/>
            <a:ext cx="1041913" cy="5446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H(k)    </a:t>
            </a:r>
            <a:endParaRPr lang="en-US" dirty="0"/>
          </a:p>
        </p:txBody>
      </p:sp>
      <p:sp>
        <p:nvSpPr>
          <p:cNvPr id="247" name="Rounded Rectangle 246"/>
          <p:cNvSpPr/>
          <p:nvPr/>
        </p:nvSpPr>
        <p:spPr>
          <a:xfrm>
            <a:off x="6637062" y="5477927"/>
            <a:ext cx="1041913" cy="5446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H(k</a:t>
            </a:r>
            <a:r>
              <a:rPr lang="en-US" dirty="0" smtClean="0"/>
              <a:t>) + 1</a:t>
            </a:r>
            <a:endParaRPr lang="en-US" sz="1400" dirty="0"/>
          </a:p>
        </p:txBody>
      </p:sp>
      <p:cxnSp>
        <p:nvCxnSpPr>
          <p:cNvPr id="253" name="Curved Connector 252"/>
          <p:cNvCxnSpPr>
            <a:stCxn id="217" idx="0"/>
            <a:endCxn id="218" idx="0"/>
          </p:cNvCxnSpPr>
          <p:nvPr/>
        </p:nvCxnSpPr>
        <p:spPr>
          <a:xfrm rot="5400000" flipH="1" flipV="1">
            <a:off x="3283035" y="394005"/>
            <a:ext cx="453106" cy="5190966"/>
          </a:xfrm>
          <a:prstGeom prst="curvedConnector3">
            <a:avLst>
              <a:gd name="adj1" fmla="val 150452"/>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05" name="Flowchart: Connector 304"/>
          <p:cNvSpPr/>
          <p:nvPr/>
        </p:nvSpPr>
        <p:spPr>
          <a:xfrm>
            <a:off x="1193372" y="4369340"/>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8" name="Straight Arrow Connector 307"/>
          <p:cNvCxnSpPr>
            <a:stCxn id="305" idx="6"/>
            <a:endCxn id="218" idx="1"/>
          </p:cNvCxnSpPr>
          <p:nvPr/>
        </p:nvCxnSpPr>
        <p:spPr>
          <a:xfrm flipV="1">
            <a:off x="1325239" y="2974624"/>
            <a:ext cx="4568143" cy="1464190"/>
          </a:xfrm>
          <a:prstGeom prst="straightConnector1">
            <a:avLst/>
          </a:prstGeom>
          <a:ln>
            <a:solidFill>
              <a:srgbClr val="FF0000"/>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309" name="Straight Arrow Connector 308"/>
          <p:cNvCxnSpPr>
            <a:stCxn id="305" idx="6"/>
            <a:endCxn id="219" idx="1"/>
          </p:cNvCxnSpPr>
          <p:nvPr/>
        </p:nvCxnSpPr>
        <p:spPr>
          <a:xfrm>
            <a:off x="1325239" y="4438814"/>
            <a:ext cx="4140806" cy="66578"/>
          </a:xfrm>
          <a:prstGeom prst="straightConnector1">
            <a:avLst/>
          </a:prstGeom>
          <a:ln>
            <a:solidFill>
              <a:srgbClr val="FF0000"/>
            </a:solidFill>
            <a:prstDash val="lgDashDotDot"/>
            <a:tailEnd type="triangle"/>
          </a:ln>
        </p:spPr>
        <p:style>
          <a:lnRef idx="1">
            <a:schemeClr val="accent1"/>
          </a:lnRef>
          <a:fillRef idx="0">
            <a:schemeClr val="accent1"/>
          </a:fillRef>
          <a:effectRef idx="0">
            <a:schemeClr val="accent1"/>
          </a:effectRef>
          <a:fontRef idx="minor">
            <a:schemeClr val="tx1"/>
          </a:fontRef>
        </p:style>
      </p:cxnSp>
      <p:pic>
        <p:nvPicPr>
          <p:cNvPr id="312" name="Picture 3" descr="C:\Users\Sripras\AppData\Local\Microsoft\Windows\Temporary Internet Files\Content.IE5\CYK3BX0Z\MC900439608[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35266" y="2628903"/>
            <a:ext cx="221479" cy="290188"/>
          </a:xfrm>
          <a:prstGeom prst="rect">
            <a:avLst/>
          </a:prstGeom>
          <a:noFill/>
          <a:extLst>
            <a:ext uri="{909E8E84-426E-40DD-AFC4-6F175D3DCCD1}">
              <a14:hiddenFill xmlns:a14="http://schemas.microsoft.com/office/drawing/2010/main">
                <a:solidFill>
                  <a:srgbClr val="FFFFFF"/>
                </a:solidFill>
              </a14:hiddenFill>
            </a:ext>
          </a:extLst>
        </p:spPr>
      </p:pic>
      <p:cxnSp>
        <p:nvCxnSpPr>
          <p:cNvPr id="314" name="Curved Connector 313"/>
          <p:cNvCxnSpPr>
            <a:stCxn id="305" idx="6"/>
            <a:endCxn id="217" idx="3"/>
          </p:cNvCxnSpPr>
          <p:nvPr/>
        </p:nvCxnSpPr>
        <p:spPr>
          <a:xfrm flipH="1" flipV="1">
            <a:off x="1125794" y="3427730"/>
            <a:ext cx="199445" cy="1011084"/>
          </a:xfrm>
          <a:prstGeom prst="curvedConnector3">
            <a:avLst>
              <a:gd name="adj1" fmla="val -114618"/>
            </a:avLst>
          </a:prstGeom>
          <a:ln>
            <a:solidFill>
              <a:schemeClr val="accent3"/>
            </a:solidFill>
            <a:prstDash val="lgDashDotDot"/>
            <a:tailEnd type="triangle"/>
          </a:ln>
        </p:spPr>
        <p:style>
          <a:lnRef idx="1">
            <a:schemeClr val="accent1"/>
          </a:lnRef>
          <a:fillRef idx="0">
            <a:schemeClr val="accent1"/>
          </a:fillRef>
          <a:effectRef idx="0">
            <a:schemeClr val="accent1"/>
          </a:effectRef>
          <a:fontRef idx="minor">
            <a:schemeClr val="tx1"/>
          </a:fontRef>
        </p:style>
      </p:cxnSp>
      <p:sp>
        <p:nvSpPr>
          <p:cNvPr id="316" name="Flowchart: Connector 315"/>
          <p:cNvSpPr/>
          <p:nvPr/>
        </p:nvSpPr>
        <p:spPr>
          <a:xfrm>
            <a:off x="5361502" y="3179990"/>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Freeform 316"/>
          <p:cNvSpPr/>
          <p:nvPr/>
        </p:nvSpPr>
        <p:spPr>
          <a:xfrm>
            <a:off x="1290415" y="3042303"/>
            <a:ext cx="4084890" cy="1341690"/>
          </a:xfrm>
          <a:custGeom>
            <a:avLst/>
            <a:gdLst>
              <a:gd name="connsiteX0" fmla="*/ 0 w 4084890"/>
              <a:gd name="connsiteY0" fmla="*/ 1341690 h 1341690"/>
              <a:gd name="connsiteX1" fmla="*/ 25637 w 4084890"/>
              <a:gd name="connsiteY1" fmla="*/ 1298961 h 1341690"/>
              <a:gd name="connsiteX2" fmla="*/ 42729 w 4084890"/>
              <a:gd name="connsiteY2" fmla="*/ 1247686 h 1341690"/>
              <a:gd name="connsiteX3" fmla="*/ 76912 w 4084890"/>
              <a:gd name="connsiteY3" fmla="*/ 1196411 h 1341690"/>
              <a:gd name="connsiteX4" fmla="*/ 85458 w 4084890"/>
              <a:gd name="connsiteY4" fmla="*/ 1170774 h 1341690"/>
              <a:gd name="connsiteX5" fmla="*/ 119641 w 4084890"/>
              <a:gd name="connsiteY5" fmla="*/ 1119499 h 1341690"/>
              <a:gd name="connsiteX6" fmla="*/ 128187 w 4084890"/>
              <a:gd name="connsiteY6" fmla="*/ 1093861 h 1341690"/>
              <a:gd name="connsiteX7" fmla="*/ 162370 w 4084890"/>
              <a:gd name="connsiteY7" fmla="*/ 1042587 h 1341690"/>
              <a:gd name="connsiteX8" fmla="*/ 188007 w 4084890"/>
              <a:gd name="connsiteY8" fmla="*/ 991312 h 1341690"/>
              <a:gd name="connsiteX9" fmla="*/ 213645 w 4084890"/>
              <a:gd name="connsiteY9" fmla="*/ 965675 h 1341690"/>
              <a:gd name="connsiteX10" fmla="*/ 230736 w 4084890"/>
              <a:gd name="connsiteY10" fmla="*/ 940037 h 1341690"/>
              <a:gd name="connsiteX11" fmla="*/ 239282 w 4084890"/>
              <a:gd name="connsiteY11" fmla="*/ 914400 h 1341690"/>
              <a:gd name="connsiteX12" fmla="*/ 290557 w 4084890"/>
              <a:gd name="connsiteY12" fmla="*/ 863125 h 1341690"/>
              <a:gd name="connsiteX13" fmla="*/ 316194 w 4084890"/>
              <a:gd name="connsiteY13" fmla="*/ 837488 h 1341690"/>
              <a:gd name="connsiteX14" fmla="*/ 367469 w 4084890"/>
              <a:gd name="connsiteY14" fmla="*/ 803304 h 1341690"/>
              <a:gd name="connsiteX15" fmla="*/ 393106 w 4084890"/>
              <a:gd name="connsiteY15" fmla="*/ 786213 h 1341690"/>
              <a:gd name="connsiteX16" fmla="*/ 444381 w 4084890"/>
              <a:gd name="connsiteY16" fmla="*/ 769121 h 1341690"/>
              <a:gd name="connsiteX17" fmla="*/ 521293 w 4084890"/>
              <a:gd name="connsiteY17" fmla="*/ 777667 h 1341690"/>
              <a:gd name="connsiteX18" fmla="*/ 546931 w 4084890"/>
              <a:gd name="connsiteY18" fmla="*/ 786213 h 1341690"/>
              <a:gd name="connsiteX19" fmla="*/ 598206 w 4084890"/>
              <a:gd name="connsiteY19" fmla="*/ 837488 h 1341690"/>
              <a:gd name="connsiteX20" fmla="*/ 649480 w 4084890"/>
              <a:gd name="connsiteY20" fmla="*/ 888762 h 1341690"/>
              <a:gd name="connsiteX21" fmla="*/ 700755 w 4084890"/>
              <a:gd name="connsiteY21" fmla="*/ 940037 h 1341690"/>
              <a:gd name="connsiteX22" fmla="*/ 726392 w 4084890"/>
              <a:gd name="connsiteY22" fmla="*/ 965675 h 1341690"/>
              <a:gd name="connsiteX23" fmla="*/ 803305 w 4084890"/>
              <a:gd name="connsiteY23" fmla="*/ 1051133 h 1341690"/>
              <a:gd name="connsiteX24" fmla="*/ 828942 w 4084890"/>
              <a:gd name="connsiteY24" fmla="*/ 1076770 h 1341690"/>
              <a:gd name="connsiteX25" fmla="*/ 871671 w 4084890"/>
              <a:gd name="connsiteY25" fmla="*/ 1110953 h 1341690"/>
              <a:gd name="connsiteX26" fmla="*/ 888763 w 4084890"/>
              <a:gd name="connsiteY26" fmla="*/ 1136590 h 1341690"/>
              <a:gd name="connsiteX27" fmla="*/ 965675 w 4084890"/>
              <a:gd name="connsiteY27" fmla="*/ 1204957 h 1341690"/>
              <a:gd name="connsiteX28" fmla="*/ 982766 w 4084890"/>
              <a:gd name="connsiteY28" fmla="*/ 1230594 h 1341690"/>
              <a:gd name="connsiteX29" fmla="*/ 1059678 w 4084890"/>
              <a:gd name="connsiteY29" fmla="*/ 1290415 h 1341690"/>
              <a:gd name="connsiteX30" fmla="*/ 1085316 w 4084890"/>
              <a:gd name="connsiteY30" fmla="*/ 1298961 h 1341690"/>
              <a:gd name="connsiteX31" fmla="*/ 1136591 w 4084890"/>
              <a:gd name="connsiteY31" fmla="*/ 1281869 h 1341690"/>
              <a:gd name="connsiteX32" fmla="*/ 1179320 w 4084890"/>
              <a:gd name="connsiteY32" fmla="*/ 1230594 h 1341690"/>
              <a:gd name="connsiteX33" fmla="*/ 1213503 w 4084890"/>
              <a:gd name="connsiteY33" fmla="*/ 1179319 h 1341690"/>
              <a:gd name="connsiteX34" fmla="*/ 1230594 w 4084890"/>
              <a:gd name="connsiteY34" fmla="*/ 1153682 h 1341690"/>
              <a:gd name="connsiteX35" fmla="*/ 1256232 w 4084890"/>
              <a:gd name="connsiteY35" fmla="*/ 1128045 h 1341690"/>
              <a:gd name="connsiteX36" fmla="*/ 1307506 w 4084890"/>
              <a:gd name="connsiteY36" fmla="*/ 1042587 h 1341690"/>
              <a:gd name="connsiteX37" fmla="*/ 1341690 w 4084890"/>
              <a:gd name="connsiteY37" fmla="*/ 991312 h 1341690"/>
              <a:gd name="connsiteX38" fmla="*/ 1350235 w 4084890"/>
              <a:gd name="connsiteY38" fmla="*/ 965675 h 1341690"/>
              <a:gd name="connsiteX39" fmla="*/ 1384419 w 4084890"/>
              <a:gd name="connsiteY39" fmla="*/ 914400 h 1341690"/>
              <a:gd name="connsiteX40" fmla="*/ 1410056 w 4084890"/>
              <a:gd name="connsiteY40" fmla="*/ 863125 h 1341690"/>
              <a:gd name="connsiteX41" fmla="*/ 1418602 w 4084890"/>
              <a:gd name="connsiteY41" fmla="*/ 837488 h 1341690"/>
              <a:gd name="connsiteX42" fmla="*/ 1452785 w 4084890"/>
              <a:gd name="connsiteY42" fmla="*/ 786213 h 1341690"/>
              <a:gd name="connsiteX43" fmla="*/ 1469877 w 4084890"/>
              <a:gd name="connsiteY43" fmla="*/ 760576 h 1341690"/>
              <a:gd name="connsiteX44" fmla="*/ 1512606 w 4084890"/>
              <a:gd name="connsiteY44" fmla="*/ 683663 h 1341690"/>
              <a:gd name="connsiteX45" fmla="*/ 1563880 w 4084890"/>
              <a:gd name="connsiteY45" fmla="*/ 598205 h 1341690"/>
              <a:gd name="connsiteX46" fmla="*/ 1580972 w 4084890"/>
              <a:gd name="connsiteY46" fmla="*/ 572568 h 1341690"/>
              <a:gd name="connsiteX47" fmla="*/ 1615155 w 4084890"/>
              <a:gd name="connsiteY47" fmla="*/ 521293 h 1341690"/>
              <a:gd name="connsiteX48" fmla="*/ 1623701 w 4084890"/>
              <a:gd name="connsiteY48" fmla="*/ 495656 h 1341690"/>
              <a:gd name="connsiteX49" fmla="*/ 1657884 w 4084890"/>
              <a:gd name="connsiteY49" fmla="*/ 444381 h 1341690"/>
              <a:gd name="connsiteX50" fmla="*/ 1666430 w 4084890"/>
              <a:gd name="connsiteY50" fmla="*/ 418744 h 1341690"/>
              <a:gd name="connsiteX51" fmla="*/ 1717705 w 4084890"/>
              <a:gd name="connsiteY51" fmla="*/ 341832 h 1341690"/>
              <a:gd name="connsiteX52" fmla="*/ 1803163 w 4084890"/>
              <a:gd name="connsiteY52" fmla="*/ 213645 h 1341690"/>
              <a:gd name="connsiteX53" fmla="*/ 1871529 w 4084890"/>
              <a:gd name="connsiteY53" fmla="*/ 111095 h 1341690"/>
              <a:gd name="connsiteX54" fmla="*/ 1888621 w 4084890"/>
              <a:gd name="connsiteY54" fmla="*/ 85458 h 1341690"/>
              <a:gd name="connsiteX55" fmla="*/ 1914258 w 4084890"/>
              <a:gd name="connsiteY55" fmla="*/ 68366 h 1341690"/>
              <a:gd name="connsiteX56" fmla="*/ 1931349 w 4084890"/>
              <a:gd name="connsiteY56" fmla="*/ 42729 h 1341690"/>
              <a:gd name="connsiteX57" fmla="*/ 2008262 w 4084890"/>
              <a:gd name="connsiteY57" fmla="*/ 0 h 1341690"/>
              <a:gd name="connsiteX58" fmla="*/ 2102265 w 4084890"/>
              <a:gd name="connsiteY58" fmla="*/ 8546 h 1341690"/>
              <a:gd name="connsiteX59" fmla="*/ 2153540 w 4084890"/>
              <a:gd name="connsiteY59" fmla="*/ 25637 h 1341690"/>
              <a:gd name="connsiteX60" fmla="*/ 2179178 w 4084890"/>
              <a:gd name="connsiteY60" fmla="*/ 34183 h 1341690"/>
              <a:gd name="connsiteX61" fmla="*/ 2204815 w 4084890"/>
              <a:gd name="connsiteY61" fmla="*/ 51275 h 1341690"/>
              <a:gd name="connsiteX62" fmla="*/ 2230452 w 4084890"/>
              <a:gd name="connsiteY62" fmla="*/ 59820 h 1341690"/>
              <a:gd name="connsiteX63" fmla="*/ 2281727 w 4084890"/>
              <a:gd name="connsiteY63" fmla="*/ 94004 h 1341690"/>
              <a:gd name="connsiteX64" fmla="*/ 2307364 w 4084890"/>
              <a:gd name="connsiteY64" fmla="*/ 111095 h 1341690"/>
              <a:gd name="connsiteX65" fmla="*/ 2333002 w 4084890"/>
              <a:gd name="connsiteY65" fmla="*/ 128187 h 1341690"/>
              <a:gd name="connsiteX66" fmla="*/ 2350093 w 4084890"/>
              <a:gd name="connsiteY66" fmla="*/ 153824 h 1341690"/>
              <a:gd name="connsiteX67" fmla="*/ 2401368 w 4084890"/>
              <a:gd name="connsiteY67" fmla="*/ 188007 h 1341690"/>
              <a:gd name="connsiteX68" fmla="*/ 2444097 w 4084890"/>
              <a:gd name="connsiteY68" fmla="*/ 222190 h 1341690"/>
              <a:gd name="connsiteX69" fmla="*/ 2469735 w 4084890"/>
              <a:gd name="connsiteY69" fmla="*/ 247828 h 1341690"/>
              <a:gd name="connsiteX70" fmla="*/ 2495372 w 4084890"/>
              <a:gd name="connsiteY70" fmla="*/ 264919 h 1341690"/>
              <a:gd name="connsiteX71" fmla="*/ 2546647 w 4084890"/>
              <a:gd name="connsiteY71" fmla="*/ 316194 h 1341690"/>
              <a:gd name="connsiteX72" fmla="*/ 2597921 w 4084890"/>
              <a:gd name="connsiteY72" fmla="*/ 350377 h 1341690"/>
              <a:gd name="connsiteX73" fmla="*/ 2666288 w 4084890"/>
              <a:gd name="connsiteY73" fmla="*/ 410198 h 1341690"/>
              <a:gd name="connsiteX74" fmla="*/ 2751746 w 4084890"/>
              <a:gd name="connsiteY74" fmla="*/ 487110 h 1341690"/>
              <a:gd name="connsiteX75" fmla="*/ 2828658 w 4084890"/>
              <a:gd name="connsiteY75" fmla="*/ 538385 h 1341690"/>
              <a:gd name="connsiteX76" fmla="*/ 2854295 w 4084890"/>
              <a:gd name="connsiteY76" fmla="*/ 555476 h 1341690"/>
              <a:gd name="connsiteX77" fmla="*/ 2905570 w 4084890"/>
              <a:gd name="connsiteY77" fmla="*/ 589660 h 1341690"/>
              <a:gd name="connsiteX78" fmla="*/ 2956845 w 4084890"/>
              <a:gd name="connsiteY78" fmla="*/ 615297 h 1341690"/>
              <a:gd name="connsiteX79" fmla="*/ 2982482 w 4084890"/>
              <a:gd name="connsiteY79" fmla="*/ 632389 h 1341690"/>
              <a:gd name="connsiteX80" fmla="*/ 3033757 w 4084890"/>
              <a:gd name="connsiteY80" fmla="*/ 649480 h 1341690"/>
              <a:gd name="connsiteX81" fmla="*/ 3093578 w 4084890"/>
              <a:gd name="connsiteY81" fmla="*/ 666572 h 1341690"/>
              <a:gd name="connsiteX82" fmla="*/ 3230310 w 4084890"/>
              <a:gd name="connsiteY82" fmla="*/ 658026 h 1341690"/>
              <a:gd name="connsiteX83" fmla="*/ 3255948 w 4084890"/>
              <a:gd name="connsiteY83" fmla="*/ 649480 h 1341690"/>
              <a:gd name="connsiteX84" fmla="*/ 3307222 w 4084890"/>
              <a:gd name="connsiteY84" fmla="*/ 615297 h 1341690"/>
              <a:gd name="connsiteX85" fmla="*/ 3349951 w 4084890"/>
              <a:gd name="connsiteY85" fmla="*/ 572568 h 1341690"/>
              <a:gd name="connsiteX86" fmla="*/ 3392680 w 4084890"/>
              <a:gd name="connsiteY86" fmla="*/ 529839 h 1341690"/>
              <a:gd name="connsiteX87" fmla="*/ 3435409 w 4084890"/>
              <a:gd name="connsiteY87" fmla="*/ 487110 h 1341690"/>
              <a:gd name="connsiteX88" fmla="*/ 3478138 w 4084890"/>
              <a:gd name="connsiteY88" fmla="*/ 444381 h 1341690"/>
              <a:gd name="connsiteX89" fmla="*/ 3495230 w 4084890"/>
              <a:gd name="connsiteY89" fmla="*/ 418744 h 1341690"/>
              <a:gd name="connsiteX90" fmla="*/ 3546505 w 4084890"/>
              <a:gd name="connsiteY90" fmla="*/ 367469 h 1341690"/>
              <a:gd name="connsiteX91" fmla="*/ 3563596 w 4084890"/>
              <a:gd name="connsiteY91" fmla="*/ 341832 h 1341690"/>
              <a:gd name="connsiteX92" fmla="*/ 3589234 w 4084890"/>
              <a:gd name="connsiteY92" fmla="*/ 324740 h 1341690"/>
              <a:gd name="connsiteX93" fmla="*/ 3640508 w 4084890"/>
              <a:gd name="connsiteY93" fmla="*/ 273465 h 1341690"/>
              <a:gd name="connsiteX94" fmla="*/ 3657600 w 4084890"/>
              <a:gd name="connsiteY94" fmla="*/ 247828 h 1341690"/>
              <a:gd name="connsiteX95" fmla="*/ 3683237 w 4084890"/>
              <a:gd name="connsiteY95" fmla="*/ 230736 h 1341690"/>
              <a:gd name="connsiteX96" fmla="*/ 3725966 w 4084890"/>
              <a:gd name="connsiteY96" fmla="*/ 188007 h 1341690"/>
              <a:gd name="connsiteX97" fmla="*/ 3768695 w 4084890"/>
              <a:gd name="connsiteY97" fmla="*/ 153824 h 1341690"/>
              <a:gd name="connsiteX98" fmla="*/ 3837062 w 4084890"/>
              <a:gd name="connsiteY98" fmla="*/ 111095 h 1341690"/>
              <a:gd name="connsiteX99" fmla="*/ 3862699 w 4084890"/>
              <a:gd name="connsiteY99" fmla="*/ 102549 h 1341690"/>
              <a:gd name="connsiteX100" fmla="*/ 4050706 w 4084890"/>
              <a:gd name="connsiteY100" fmla="*/ 128187 h 1341690"/>
              <a:gd name="connsiteX101" fmla="*/ 4076344 w 4084890"/>
              <a:gd name="connsiteY101" fmla="*/ 145278 h 1341690"/>
              <a:gd name="connsiteX102" fmla="*/ 4084890 w 4084890"/>
              <a:gd name="connsiteY102" fmla="*/ 153824 h 1341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4084890" h="1341690">
                <a:moveTo>
                  <a:pt x="0" y="1341690"/>
                </a:moveTo>
                <a:cubicBezTo>
                  <a:pt x="8546" y="1327447"/>
                  <a:pt x="18764" y="1314082"/>
                  <a:pt x="25637" y="1298961"/>
                </a:cubicBezTo>
                <a:cubicBezTo>
                  <a:pt x="33092" y="1282560"/>
                  <a:pt x="34672" y="1263800"/>
                  <a:pt x="42729" y="1247686"/>
                </a:cubicBezTo>
                <a:cubicBezTo>
                  <a:pt x="51915" y="1229313"/>
                  <a:pt x="70416" y="1215898"/>
                  <a:pt x="76912" y="1196411"/>
                </a:cubicBezTo>
                <a:cubicBezTo>
                  <a:pt x="79761" y="1187865"/>
                  <a:pt x="81083" y="1178648"/>
                  <a:pt x="85458" y="1170774"/>
                </a:cubicBezTo>
                <a:cubicBezTo>
                  <a:pt x="95434" y="1152817"/>
                  <a:pt x="119641" y="1119499"/>
                  <a:pt x="119641" y="1119499"/>
                </a:cubicBezTo>
                <a:cubicBezTo>
                  <a:pt x="122490" y="1110953"/>
                  <a:pt x="123812" y="1101736"/>
                  <a:pt x="128187" y="1093861"/>
                </a:cubicBezTo>
                <a:cubicBezTo>
                  <a:pt x="138163" y="1075905"/>
                  <a:pt x="162370" y="1042587"/>
                  <a:pt x="162370" y="1042587"/>
                </a:cubicBezTo>
                <a:cubicBezTo>
                  <a:pt x="170934" y="1016894"/>
                  <a:pt x="169601" y="1013399"/>
                  <a:pt x="188007" y="991312"/>
                </a:cubicBezTo>
                <a:cubicBezTo>
                  <a:pt x="195744" y="982028"/>
                  <a:pt x="205908" y="974959"/>
                  <a:pt x="213645" y="965675"/>
                </a:cubicBezTo>
                <a:cubicBezTo>
                  <a:pt x="220220" y="957785"/>
                  <a:pt x="226143" y="949224"/>
                  <a:pt x="230736" y="940037"/>
                </a:cubicBezTo>
                <a:cubicBezTo>
                  <a:pt x="234764" y="931980"/>
                  <a:pt x="233752" y="921510"/>
                  <a:pt x="239282" y="914400"/>
                </a:cubicBezTo>
                <a:cubicBezTo>
                  <a:pt x="254122" y="895320"/>
                  <a:pt x="273465" y="880217"/>
                  <a:pt x="290557" y="863125"/>
                </a:cubicBezTo>
                <a:cubicBezTo>
                  <a:pt x="299103" y="854579"/>
                  <a:pt x="306138" y="844192"/>
                  <a:pt x="316194" y="837488"/>
                </a:cubicBezTo>
                <a:lnTo>
                  <a:pt x="367469" y="803304"/>
                </a:lnTo>
                <a:cubicBezTo>
                  <a:pt x="376015" y="797607"/>
                  <a:pt x="383363" y="789461"/>
                  <a:pt x="393106" y="786213"/>
                </a:cubicBezTo>
                <a:lnTo>
                  <a:pt x="444381" y="769121"/>
                </a:lnTo>
                <a:cubicBezTo>
                  <a:pt x="470018" y="771970"/>
                  <a:pt x="495849" y="773426"/>
                  <a:pt x="521293" y="777667"/>
                </a:cubicBezTo>
                <a:cubicBezTo>
                  <a:pt x="530179" y="779148"/>
                  <a:pt x="539820" y="780682"/>
                  <a:pt x="546931" y="786213"/>
                </a:cubicBezTo>
                <a:cubicBezTo>
                  <a:pt x="566011" y="801053"/>
                  <a:pt x="581114" y="820396"/>
                  <a:pt x="598206" y="837488"/>
                </a:cubicBezTo>
                <a:lnTo>
                  <a:pt x="649480" y="888762"/>
                </a:lnTo>
                <a:lnTo>
                  <a:pt x="700755" y="940037"/>
                </a:lnTo>
                <a:cubicBezTo>
                  <a:pt x="709301" y="948583"/>
                  <a:pt x="719140" y="956007"/>
                  <a:pt x="726392" y="965675"/>
                </a:cubicBezTo>
                <a:cubicBezTo>
                  <a:pt x="766533" y="1019195"/>
                  <a:pt x="741959" y="989787"/>
                  <a:pt x="803305" y="1051133"/>
                </a:cubicBezTo>
                <a:cubicBezTo>
                  <a:pt x="811851" y="1059679"/>
                  <a:pt x="822238" y="1066714"/>
                  <a:pt x="828942" y="1076770"/>
                </a:cubicBezTo>
                <a:cubicBezTo>
                  <a:pt x="851031" y="1109902"/>
                  <a:pt x="836290" y="1099159"/>
                  <a:pt x="871671" y="1110953"/>
                </a:cubicBezTo>
                <a:cubicBezTo>
                  <a:pt x="877368" y="1119499"/>
                  <a:pt x="881940" y="1128914"/>
                  <a:pt x="888763" y="1136590"/>
                </a:cubicBezTo>
                <a:cubicBezTo>
                  <a:pt x="931337" y="1184486"/>
                  <a:pt x="926708" y="1178979"/>
                  <a:pt x="965675" y="1204957"/>
                </a:cubicBezTo>
                <a:cubicBezTo>
                  <a:pt x="971372" y="1213503"/>
                  <a:pt x="976191" y="1222704"/>
                  <a:pt x="982766" y="1230594"/>
                </a:cubicBezTo>
                <a:cubicBezTo>
                  <a:pt x="999781" y="1251013"/>
                  <a:pt x="1037690" y="1283086"/>
                  <a:pt x="1059678" y="1290415"/>
                </a:cubicBezTo>
                <a:lnTo>
                  <a:pt x="1085316" y="1298961"/>
                </a:lnTo>
                <a:cubicBezTo>
                  <a:pt x="1102408" y="1293264"/>
                  <a:pt x="1126598" y="1296860"/>
                  <a:pt x="1136591" y="1281869"/>
                </a:cubicBezTo>
                <a:cubicBezTo>
                  <a:pt x="1197661" y="1190263"/>
                  <a:pt x="1102557" y="1329290"/>
                  <a:pt x="1179320" y="1230594"/>
                </a:cubicBezTo>
                <a:cubicBezTo>
                  <a:pt x="1191931" y="1214379"/>
                  <a:pt x="1202109" y="1196411"/>
                  <a:pt x="1213503" y="1179319"/>
                </a:cubicBezTo>
                <a:cubicBezTo>
                  <a:pt x="1219200" y="1170773"/>
                  <a:pt x="1223331" y="1160944"/>
                  <a:pt x="1230594" y="1153682"/>
                </a:cubicBezTo>
                <a:cubicBezTo>
                  <a:pt x="1239140" y="1145136"/>
                  <a:pt x="1248812" y="1137585"/>
                  <a:pt x="1256232" y="1128045"/>
                </a:cubicBezTo>
                <a:cubicBezTo>
                  <a:pt x="1311358" y="1057170"/>
                  <a:pt x="1272623" y="1100725"/>
                  <a:pt x="1307506" y="1042587"/>
                </a:cubicBezTo>
                <a:cubicBezTo>
                  <a:pt x="1318075" y="1024973"/>
                  <a:pt x="1341690" y="991312"/>
                  <a:pt x="1341690" y="991312"/>
                </a:cubicBezTo>
                <a:cubicBezTo>
                  <a:pt x="1344538" y="982766"/>
                  <a:pt x="1345860" y="973549"/>
                  <a:pt x="1350235" y="965675"/>
                </a:cubicBezTo>
                <a:cubicBezTo>
                  <a:pt x="1360211" y="947718"/>
                  <a:pt x="1384419" y="914400"/>
                  <a:pt x="1384419" y="914400"/>
                </a:cubicBezTo>
                <a:cubicBezTo>
                  <a:pt x="1405894" y="849968"/>
                  <a:pt x="1376928" y="929379"/>
                  <a:pt x="1410056" y="863125"/>
                </a:cubicBezTo>
                <a:cubicBezTo>
                  <a:pt x="1414085" y="855068"/>
                  <a:pt x="1414227" y="845362"/>
                  <a:pt x="1418602" y="837488"/>
                </a:cubicBezTo>
                <a:cubicBezTo>
                  <a:pt x="1428578" y="819531"/>
                  <a:pt x="1441391" y="803305"/>
                  <a:pt x="1452785" y="786213"/>
                </a:cubicBezTo>
                <a:lnTo>
                  <a:pt x="1469877" y="760576"/>
                </a:lnTo>
                <a:cubicBezTo>
                  <a:pt x="1493507" y="689677"/>
                  <a:pt x="1453837" y="801205"/>
                  <a:pt x="1512606" y="683663"/>
                </a:cubicBezTo>
                <a:cubicBezTo>
                  <a:pt x="1538882" y="631109"/>
                  <a:pt x="1522633" y="660076"/>
                  <a:pt x="1563880" y="598205"/>
                </a:cubicBezTo>
                <a:cubicBezTo>
                  <a:pt x="1569577" y="589659"/>
                  <a:pt x="1577724" y="582312"/>
                  <a:pt x="1580972" y="572568"/>
                </a:cubicBezTo>
                <a:cubicBezTo>
                  <a:pt x="1593340" y="535466"/>
                  <a:pt x="1583149" y="553301"/>
                  <a:pt x="1615155" y="521293"/>
                </a:cubicBezTo>
                <a:cubicBezTo>
                  <a:pt x="1618004" y="512747"/>
                  <a:pt x="1619326" y="503530"/>
                  <a:pt x="1623701" y="495656"/>
                </a:cubicBezTo>
                <a:cubicBezTo>
                  <a:pt x="1633677" y="477699"/>
                  <a:pt x="1651388" y="463868"/>
                  <a:pt x="1657884" y="444381"/>
                </a:cubicBezTo>
                <a:cubicBezTo>
                  <a:pt x="1660733" y="435835"/>
                  <a:pt x="1662055" y="426618"/>
                  <a:pt x="1666430" y="418744"/>
                </a:cubicBezTo>
                <a:cubicBezTo>
                  <a:pt x="1666444" y="418719"/>
                  <a:pt x="1709151" y="354663"/>
                  <a:pt x="1717705" y="341832"/>
                </a:cubicBezTo>
                <a:lnTo>
                  <a:pt x="1803163" y="213645"/>
                </a:lnTo>
                <a:lnTo>
                  <a:pt x="1871529" y="111095"/>
                </a:lnTo>
                <a:cubicBezTo>
                  <a:pt x="1877226" y="102549"/>
                  <a:pt x="1880075" y="91155"/>
                  <a:pt x="1888621" y="85458"/>
                </a:cubicBezTo>
                <a:lnTo>
                  <a:pt x="1914258" y="68366"/>
                </a:lnTo>
                <a:cubicBezTo>
                  <a:pt x="1919955" y="59820"/>
                  <a:pt x="1923620" y="49492"/>
                  <a:pt x="1931349" y="42729"/>
                </a:cubicBezTo>
                <a:cubicBezTo>
                  <a:pt x="1967515" y="11084"/>
                  <a:pt x="1973049" y="11738"/>
                  <a:pt x="2008262" y="0"/>
                </a:cubicBezTo>
                <a:cubicBezTo>
                  <a:pt x="2039596" y="2849"/>
                  <a:pt x="2071280" y="3078"/>
                  <a:pt x="2102265" y="8546"/>
                </a:cubicBezTo>
                <a:cubicBezTo>
                  <a:pt x="2120007" y="11677"/>
                  <a:pt x="2136448" y="19940"/>
                  <a:pt x="2153540" y="25637"/>
                </a:cubicBezTo>
                <a:lnTo>
                  <a:pt x="2179178" y="34183"/>
                </a:lnTo>
                <a:cubicBezTo>
                  <a:pt x="2187724" y="39880"/>
                  <a:pt x="2195629" y="46682"/>
                  <a:pt x="2204815" y="51275"/>
                </a:cubicBezTo>
                <a:cubicBezTo>
                  <a:pt x="2212872" y="55303"/>
                  <a:pt x="2222578" y="55445"/>
                  <a:pt x="2230452" y="59820"/>
                </a:cubicBezTo>
                <a:cubicBezTo>
                  <a:pt x="2248409" y="69796"/>
                  <a:pt x="2264635" y="82609"/>
                  <a:pt x="2281727" y="94004"/>
                </a:cubicBezTo>
                <a:lnTo>
                  <a:pt x="2307364" y="111095"/>
                </a:lnTo>
                <a:lnTo>
                  <a:pt x="2333002" y="128187"/>
                </a:lnTo>
                <a:cubicBezTo>
                  <a:pt x="2338699" y="136733"/>
                  <a:pt x="2342364" y="147061"/>
                  <a:pt x="2350093" y="153824"/>
                </a:cubicBezTo>
                <a:cubicBezTo>
                  <a:pt x="2365552" y="167351"/>
                  <a:pt x="2401368" y="188007"/>
                  <a:pt x="2401368" y="188007"/>
                </a:cubicBezTo>
                <a:cubicBezTo>
                  <a:pt x="2439594" y="245347"/>
                  <a:pt x="2394563" y="189168"/>
                  <a:pt x="2444097" y="222190"/>
                </a:cubicBezTo>
                <a:cubicBezTo>
                  <a:pt x="2454153" y="228894"/>
                  <a:pt x="2460450" y="240091"/>
                  <a:pt x="2469735" y="247828"/>
                </a:cubicBezTo>
                <a:cubicBezTo>
                  <a:pt x="2477625" y="254403"/>
                  <a:pt x="2487696" y="258096"/>
                  <a:pt x="2495372" y="264919"/>
                </a:cubicBezTo>
                <a:cubicBezTo>
                  <a:pt x="2513438" y="280977"/>
                  <a:pt x="2526535" y="302786"/>
                  <a:pt x="2546647" y="316194"/>
                </a:cubicBezTo>
                <a:lnTo>
                  <a:pt x="2597921" y="350377"/>
                </a:lnTo>
                <a:cubicBezTo>
                  <a:pt x="2646349" y="423018"/>
                  <a:pt x="2566586" y="310496"/>
                  <a:pt x="2666288" y="410198"/>
                </a:cubicBezTo>
                <a:cubicBezTo>
                  <a:pt x="2712497" y="456407"/>
                  <a:pt x="2707146" y="455890"/>
                  <a:pt x="2751746" y="487110"/>
                </a:cubicBezTo>
                <a:cubicBezTo>
                  <a:pt x="2776989" y="504780"/>
                  <a:pt x="2803021" y="521293"/>
                  <a:pt x="2828658" y="538385"/>
                </a:cubicBezTo>
                <a:cubicBezTo>
                  <a:pt x="2837204" y="544082"/>
                  <a:pt x="2847033" y="548214"/>
                  <a:pt x="2854295" y="555476"/>
                </a:cubicBezTo>
                <a:cubicBezTo>
                  <a:pt x="2902895" y="604076"/>
                  <a:pt x="2856101" y="564925"/>
                  <a:pt x="2905570" y="589660"/>
                </a:cubicBezTo>
                <a:cubicBezTo>
                  <a:pt x="2971832" y="622791"/>
                  <a:pt x="2892405" y="593817"/>
                  <a:pt x="2956845" y="615297"/>
                </a:cubicBezTo>
                <a:cubicBezTo>
                  <a:pt x="2965391" y="620994"/>
                  <a:pt x="2973096" y="628218"/>
                  <a:pt x="2982482" y="632389"/>
                </a:cubicBezTo>
                <a:cubicBezTo>
                  <a:pt x="2998945" y="639706"/>
                  <a:pt x="3016665" y="643783"/>
                  <a:pt x="3033757" y="649480"/>
                </a:cubicBezTo>
                <a:cubicBezTo>
                  <a:pt x="3070544" y="661742"/>
                  <a:pt x="3050645" y="655839"/>
                  <a:pt x="3093578" y="666572"/>
                </a:cubicBezTo>
                <a:cubicBezTo>
                  <a:pt x="3139155" y="663723"/>
                  <a:pt x="3184895" y="662807"/>
                  <a:pt x="3230310" y="658026"/>
                </a:cubicBezTo>
                <a:cubicBezTo>
                  <a:pt x="3239269" y="657083"/>
                  <a:pt x="3248073" y="653855"/>
                  <a:pt x="3255948" y="649480"/>
                </a:cubicBezTo>
                <a:cubicBezTo>
                  <a:pt x="3273904" y="639504"/>
                  <a:pt x="3307222" y="615297"/>
                  <a:pt x="3307222" y="615297"/>
                </a:cubicBezTo>
                <a:cubicBezTo>
                  <a:pt x="3352801" y="546932"/>
                  <a:pt x="3292979" y="629540"/>
                  <a:pt x="3349951" y="572568"/>
                </a:cubicBezTo>
                <a:cubicBezTo>
                  <a:pt x="3406923" y="515596"/>
                  <a:pt x="3324315" y="575418"/>
                  <a:pt x="3392680" y="529839"/>
                </a:cubicBezTo>
                <a:cubicBezTo>
                  <a:pt x="3438259" y="461474"/>
                  <a:pt x="3378437" y="544082"/>
                  <a:pt x="3435409" y="487110"/>
                </a:cubicBezTo>
                <a:cubicBezTo>
                  <a:pt x="3492381" y="430138"/>
                  <a:pt x="3409773" y="489960"/>
                  <a:pt x="3478138" y="444381"/>
                </a:cubicBezTo>
                <a:cubicBezTo>
                  <a:pt x="3483835" y="435835"/>
                  <a:pt x="3488406" y="426420"/>
                  <a:pt x="3495230" y="418744"/>
                </a:cubicBezTo>
                <a:cubicBezTo>
                  <a:pt x="3511289" y="400678"/>
                  <a:pt x="3533097" y="387581"/>
                  <a:pt x="3546505" y="367469"/>
                </a:cubicBezTo>
                <a:cubicBezTo>
                  <a:pt x="3552202" y="358923"/>
                  <a:pt x="3556334" y="349094"/>
                  <a:pt x="3563596" y="341832"/>
                </a:cubicBezTo>
                <a:cubicBezTo>
                  <a:pt x="3570859" y="334569"/>
                  <a:pt x="3581557" y="331564"/>
                  <a:pt x="3589234" y="324740"/>
                </a:cubicBezTo>
                <a:cubicBezTo>
                  <a:pt x="3607300" y="308682"/>
                  <a:pt x="3627100" y="293576"/>
                  <a:pt x="3640508" y="273465"/>
                </a:cubicBezTo>
                <a:cubicBezTo>
                  <a:pt x="3646205" y="264919"/>
                  <a:pt x="3650337" y="255091"/>
                  <a:pt x="3657600" y="247828"/>
                </a:cubicBezTo>
                <a:cubicBezTo>
                  <a:pt x="3664863" y="240565"/>
                  <a:pt x="3674691" y="236433"/>
                  <a:pt x="3683237" y="230736"/>
                </a:cubicBezTo>
                <a:cubicBezTo>
                  <a:pt x="3728816" y="162371"/>
                  <a:pt x="3668994" y="244979"/>
                  <a:pt x="3725966" y="188007"/>
                </a:cubicBezTo>
                <a:cubicBezTo>
                  <a:pt x="3764620" y="149353"/>
                  <a:pt x="3718786" y="170461"/>
                  <a:pt x="3768695" y="153824"/>
                </a:cubicBezTo>
                <a:cubicBezTo>
                  <a:pt x="3795781" y="113197"/>
                  <a:pt x="3776043" y="131435"/>
                  <a:pt x="3837062" y="111095"/>
                </a:cubicBezTo>
                <a:lnTo>
                  <a:pt x="3862699" y="102549"/>
                </a:lnTo>
                <a:cubicBezTo>
                  <a:pt x="3885130" y="103951"/>
                  <a:pt x="4008296" y="99915"/>
                  <a:pt x="4050706" y="128187"/>
                </a:cubicBezTo>
                <a:cubicBezTo>
                  <a:pt x="4059252" y="133884"/>
                  <a:pt x="4068127" y="139116"/>
                  <a:pt x="4076344" y="145278"/>
                </a:cubicBezTo>
                <a:cubicBezTo>
                  <a:pt x="4079567" y="147695"/>
                  <a:pt x="4082041" y="150975"/>
                  <a:pt x="4084890" y="153824"/>
                </a:cubicBezTo>
              </a:path>
            </a:pathLst>
          </a:custGeom>
          <a:noFill/>
          <a:ln>
            <a:solidFill>
              <a:schemeClr val="tx2"/>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8" name="Straight Arrow Connector 317"/>
          <p:cNvCxnSpPr>
            <a:stCxn id="316" idx="2"/>
            <a:endCxn id="217" idx="3"/>
          </p:cNvCxnSpPr>
          <p:nvPr/>
        </p:nvCxnSpPr>
        <p:spPr>
          <a:xfrm flipH="1">
            <a:off x="1125794" y="3249464"/>
            <a:ext cx="4235708" cy="178266"/>
          </a:xfrm>
          <a:prstGeom prst="straightConnector1">
            <a:avLst/>
          </a:prstGeom>
          <a:ln>
            <a:solidFill>
              <a:srgbClr val="FF0000"/>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321" name="Curved Connector 320"/>
          <p:cNvCxnSpPr>
            <a:stCxn id="316" idx="5"/>
            <a:endCxn id="218" idx="2"/>
          </p:cNvCxnSpPr>
          <p:nvPr/>
        </p:nvCxnSpPr>
        <p:spPr>
          <a:xfrm rot="5400000" flipH="1" flipV="1">
            <a:off x="5733426" y="2926944"/>
            <a:ext cx="112276" cy="631013"/>
          </a:xfrm>
          <a:prstGeom prst="curvedConnector3">
            <a:avLst>
              <a:gd name="adj1" fmla="val -221729"/>
            </a:avLst>
          </a:prstGeom>
          <a:ln>
            <a:solidFill>
              <a:schemeClr val="accent3"/>
            </a:solidFill>
            <a:prstDash val="lgDashDotDot"/>
            <a:tailEnd type="triangle"/>
          </a:ln>
        </p:spPr>
        <p:style>
          <a:lnRef idx="1">
            <a:schemeClr val="accent1"/>
          </a:lnRef>
          <a:fillRef idx="0">
            <a:schemeClr val="accent1"/>
          </a:fillRef>
          <a:effectRef idx="0">
            <a:schemeClr val="accent1"/>
          </a:effectRef>
          <a:fontRef idx="minor">
            <a:schemeClr val="tx1"/>
          </a:fontRef>
        </p:style>
      </p:cxnSp>
      <p:sp>
        <p:nvSpPr>
          <p:cNvPr id="324" name="Rectangle 323"/>
          <p:cNvSpPr/>
          <p:nvPr/>
        </p:nvSpPr>
        <p:spPr>
          <a:xfrm>
            <a:off x="6524361" y="4341831"/>
            <a:ext cx="2526213" cy="2407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p:txBody>
      </p:sp>
      <p:graphicFrame>
        <p:nvGraphicFramePr>
          <p:cNvPr id="325" name="Table 324"/>
          <p:cNvGraphicFramePr>
            <a:graphicFrameLocks noGrp="1"/>
          </p:cNvGraphicFramePr>
          <p:nvPr>
            <p:extLst>
              <p:ext uri="{D42A27DB-BD31-4B8C-83A1-F6EECF244321}">
                <p14:modId xmlns:p14="http://schemas.microsoft.com/office/powerpoint/2010/main" val="517972937"/>
              </p:ext>
            </p:extLst>
          </p:nvPr>
        </p:nvGraphicFramePr>
        <p:xfrm>
          <a:off x="6843765" y="4786916"/>
          <a:ext cx="1887406" cy="1858826"/>
        </p:xfrm>
        <a:graphic>
          <a:graphicData uri="http://schemas.openxmlformats.org/drawingml/2006/table">
            <a:tbl>
              <a:tblPr firstRow="1" bandRow="1">
                <a:tableStyleId>{5C22544A-7EE6-4342-B048-85BDC9FD1C3A}</a:tableStyleId>
              </a:tblPr>
              <a:tblGrid>
                <a:gridCol w="943703"/>
                <a:gridCol w="943703"/>
              </a:tblGrid>
              <a:tr h="669426">
                <a:tc>
                  <a:txBody>
                    <a:bodyPr/>
                    <a:lstStyle/>
                    <a:p>
                      <a:r>
                        <a:rPr lang="en-US" dirty="0" smtClean="0"/>
                        <a:t>Obj1</a:t>
                      </a:r>
                      <a:endParaRPr lang="en-US" dirty="0"/>
                    </a:p>
                  </a:txBody>
                  <a:tcPr anchor="ctr" anchorCtr="1"/>
                </a:tc>
                <a:tc>
                  <a:txBody>
                    <a:bodyPr/>
                    <a:lstStyle/>
                    <a:p>
                      <a:r>
                        <a:rPr lang="en-US" dirty="0" smtClean="0"/>
                        <a:t>NY,CA</a:t>
                      </a:r>
                      <a:endParaRPr lang="en-US" dirty="0"/>
                    </a:p>
                  </a:txBody>
                  <a:tcPr anchor="ctr" anchorCtr="1"/>
                </a:tc>
              </a:tr>
              <a:tr h="594700">
                <a:tc>
                  <a:txBody>
                    <a:bodyPr/>
                    <a:lstStyle/>
                    <a:p>
                      <a:r>
                        <a:rPr lang="en-US" dirty="0" smtClean="0"/>
                        <a:t>…</a:t>
                      </a:r>
                      <a:endParaRPr lang="en-US" dirty="0"/>
                    </a:p>
                  </a:txBody>
                  <a:tcPr anchor="ctr" anchorCtr="1"/>
                </a:tc>
                <a:tc>
                  <a:txBody>
                    <a:bodyPr/>
                    <a:lstStyle/>
                    <a:p>
                      <a:r>
                        <a:rPr lang="en-US" dirty="0" smtClean="0"/>
                        <a:t>…</a:t>
                      </a:r>
                      <a:endParaRPr lang="en-US" dirty="0"/>
                    </a:p>
                  </a:txBody>
                  <a:tcPr anchor="ctr" anchorCtr="1"/>
                </a:tc>
              </a:tr>
              <a:tr h="594700">
                <a:tc>
                  <a:txBody>
                    <a:bodyPr/>
                    <a:lstStyle/>
                    <a:p>
                      <a:r>
                        <a:rPr lang="en-US" dirty="0" smtClean="0"/>
                        <a:t>…</a:t>
                      </a:r>
                      <a:endParaRPr lang="en-US" dirty="0"/>
                    </a:p>
                  </a:txBody>
                  <a:tcPr anchor="ctr" anchorCtr="1"/>
                </a:tc>
                <a:tc>
                  <a:txBody>
                    <a:bodyPr/>
                    <a:lstStyle/>
                    <a:p>
                      <a:r>
                        <a:rPr lang="en-US" dirty="0" smtClean="0"/>
                        <a:t>…</a:t>
                      </a:r>
                      <a:endParaRPr lang="en-US" dirty="0"/>
                    </a:p>
                  </a:txBody>
                  <a:tcPr anchor="ctr" anchorCtr="1"/>
                </a:tc>
              </a:tr>
            </a:tbl>
          </a:graphicData>
        </a:graphic>
      </p:graphicFrame>
      <p:cxnSp>
        <p:nvCxnSpPr>
          <p:cNvPr id="257" name="Straight Arrow Connector 256"/>
          <p:cNvCxnSpPr>
            <a:endCxn id="246" idx="0"/>
          </p:cNvCxnSpPr>
          <p:nvPr/>
        </p:nvCxnSpPr>
        <p:spPr>
          <a:xfrm>
            <a:off x="7158018" y="3912779"/>
            <a:ext cx="1" cy="99640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8" name="Straight Arrow Connector 277"/>
          <p:cNvCxnSpPr>
            <a:stCxn id="246" idx="0"/>
          </p:cNvCxnSpPr>
          <p:nvPr/>
        </p:nvCxnSpPr>
        <p:spPr>
          <a:xfrm flipH="1">
            <a:off x="6767419" y="4909182"/>
            <a:ext cx="390600" cy="568745"/>
          </a:xfrm>
          <a:prstGeom prst="straightConnector1">
            <a:avLst/>
          </a:prstGeom>
          <a:ln w="25400">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306" name="Flowchart: Connector 305"/>
          <p:cNvSpPr/>
          <p:nvPr/>
        </p:nvSpPr>
        <p:spPr>
          <a:xfrm>
            <a:off x="7092085" y="3753264"/>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4" name="Straight Arrow Connector 223"/>
          <p:cNvCxnSpPr>
            <a:stCxn id="305" idx="6"/>
          </p:cNvCxnSpPr>
          <p:nvPr/>
        </p:nvCxnSpPr>
        <p:spPr>
          <a:xfrm>
            <a:off x="1325239" y="4438814"/>
            <a:ext cx="5213777" cy="79433"/>
          </a:xfrm>
          <a:prstGeom prst="straightConnector1">
            <a:avLst/>
          </a:prstGeom>
          <a:ln w="19050">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6" name="TextBox 225"/>
          <p:cNvSpPr txBox="1"/>
          <p:nvPr/>
        </p:nvSpPr>
        <p:spPr>
          <a:xfrm>
            <a:off x="3646650" y="4113762"/>
            <a:ext cx="243668" cy="369332"/>
          </a:xfrm>
          <a:prstGeom prst="rect">
            <a:avLst/>
          </a:prstGeom>
          <a:noFill/>
        </p:spPr>
        <p:txBody>
          <a:bodyPr wrap="square" rtlCol="0">
            <a:spAutoFit/>
          </a:bodyPr>
          <a:lstStyle/>
          <a:p>
            <a:r>
              <a:rPr lang="en-US" dirty="0" smtClean="0">
                <a:solidFill>
                  <a:schemeClr val="bg1"/>
                </a:solidFill>
              </a:rPr>
              <a:t>?</a:t>
            </a:r>
            <a:endParaRPr lang="en-US" dirty="0">
              <a:solidFill>
                <a:schemeClr val="bg1"/>
              </a:solidFill>
            </a:endParaRPr>
          </a:p>
        </p:txBody>
      </p:sp>
      <p:sp>
        <p:nvSpPr>
          <p:cNvPr id="229" name="Freeform 228"/>
          <p:cNvSpPr/>
          <p:nvPr/>
        </p:nvSpPr>
        <p:spPr>
          <a:xfrm>
            <a:off x="1341690" y="3802879"/>
            <a:ext cx="4110527" cy="888762"/>
          </a:xfrm>
          <a:custGeom>
            <a:avLst/>
            <a:gdLst>
              <a:gd name="connsiteX0" fmla="*/ 0 w 4110527"/>
              <a:gd name="connsiteY0" fmla="*/ 649480 h 888762"/>
              <a:gd name="connsiteX1" fmla="*/ 68366 w 4110527"/>
              <a:gd name="connsiteY1" fmla="*/ 598205 h 888762"/>
              <a:gd name="connsiteX2" fmla="*/ 94003 w 4110527"/>
              <a:gd name="connsiteY2" fmla="*/ 589659 h 888762"/>
              <a:gd name="connsiteX3" fmla="*/ 145278 w 4110527"/>
              <a:gd name="connsiteY3" fmla="*/ 555476 h 888762"/>
              <a:gd name="connsiteX4" fmla="*/ 196553 w 4110527"/>
              <a:gd name="connsiteY4" fmla="*/ 538385 h 888762"/>
              <a:gd name="connsiteX5" fmla="*/ 273465 w 4110527"/>
              <a:gd name="connsiteY5" fmla="*/ 504201 h 888762"/>
              <a:gd name="connsiteX6" fmla="*/ 324740 w 4110527"/>
              <a:gd name="connsiteY6" fmla="*/ 487110 h 888762"/>
              <a:gd name="connsiteX7" fmla="*/ 350377 w 4110527"/>
              <a:gd name="connsiteY7" fmla="*/ 478564 h 888762"/>
              <a:gd name="connsiteX8" fmla="*/ 401652 w 4110527"/>
              <a:gd name="connsiteY8" fmla="*/ 470018 h 888762"/>
              <a:gd name="connsiteX9" fmla="*/ 546931 w 4110527"/>
              <a:gd name="connsiteY9" fmla="*/ 495656 h 888762"/>
              <a:gd name="connsiteX10" fmla="*/ 598205 w 4110527"/>
              <a:gd name="connsiteY10" fmla="*/ 512747 h 888762"/>
              <a:gd name="connsiteX11" fmla="*/ 649480 w 4110527"/>
              <a:gd name="connsiteY11" fmla="*/ 538385 h 888762"/>
              <a:gd name="connsiteX12" fmla="*/ 700755 w 4110527"/>
              <a:gd name="connsiteY12" fmla="*/ 564022 h 888762"/>
              <a:gd name="connsiteX13" fmla="*/ 726392 w 4110527"/>
              <a:gd name="connsiteY13" fmla="*/ 581114 h 888762"/>
              <a:gd name="connsiteX14" fmla="*/ 752030 w 4110527"/>
              <a:gd name="connsiteY14" fmla="*/ 589659 h 888762"/>
              <a:gd name="connsiteX15" fmla="*/ 828942 w 4110527"/>
              <a:gd name="connsiteY15" fmla="*/ 632388 h 888762"/>
              <a:gd name="connsiteX16" fmla="*/ 846033 w 4110527"/>
              <a:gd name="connsiteY16" fmla="*/ 658026 h 888762"/>
              <a:gd name="connsiteX17" fmla="*/ 871671 w 4110527"/>
              <a:gd name="connsiteY17" fmla="*/ 666571 h 888762"/>
              <a:gd name="connsiteX18" fmla="*/ 922946 w 4110527"/>
              <a:gd name="connsiteY18" fmla="*/ 700755 h 888762"/>
              <a:gd name="connsiteX19" fmla="*/ 974220 w 4110527"/>
              <a:gd name="connsiteY19" fmla="*/ 734938 h 888762"/>
              <a:gd name="connsiteX20" fmla="*/ 999858 w 4110527"/>
              <a:gd name="connsiteY20" fmla="*/ 752029 h 888762"/>
              <a:gd name="connsiteX21" fmla="*/ 1051132 w 4110527"/>
              <a:gd name="connsiteY21" fmla="*/ 777667 h 888762"/>
              <a:gd name="connsiteX22" fmla="*/ 1102407 w 4110527"/>
              <a:gd name="connsiteY22" fmla="*/ 794758 h 888762"/>
              <a:gd name="connsiteX23" fmla="*/ 1128045 w 4110527"/>
              <a:gd name="connsiteY23" fmla="*/ 811850 h 888762"/>
              <a:gd name="connsiteX24" fmla="*/ 1204957 w 4110527"/>
              <a:gd name="connsiteY24" fmla="*/ 837487 h 888762"/>
              <a:gd name="connsiteX25" fmla="*/ 1230594 w 4110527"/>
              <a:gd name="connsiteY25" fmla="*/ 846033 h 888762"/>
              <a:gd name="connsiteX26" fmla="*/ 1256231 w 4110527"/>
              <a:gd name="connsiteY26" fmla="*/ 854579 h 888762"/>
              <a:gd name="connsiteX27" fmla="*/ 1290415 w 4110527"/>
              <a:gd name="connsiteY27" fmla="*/ 863125 h 888762"/>
              <a:gd name="connsiteX28" fmla="*/ 1392964 w 4110527"/>
              <a:gd name="connsiteY28" fmla="*/ 880216 h 888762"/>
              <a:gd name="connsiteX29" fmla="*/ 1478422 w 4110527"/>
              <a:gd name="connsiteY29" fmla="*/ 888762 h 888762"/>
              <a:gd name="connsiteX30" fmla="*/ 1640792 w 4110527"/>
              <a:gd name="connsiteY30" fmla="*/ 871671 h 888762"/>
              <a:gd name="connsiteX31" fmla="*/ 1717704 w 4110527"/>
              <a:gd name="connsiteY31" fmla="*/ 846033 h 888762"/>
              <a:gd name="connsiteX32" fmla="*/ 1743342 w 4110527"/>
              <a:gd name="connsiteY32" fmla="*/ 837487 h 888762"/>
              <a:gd name="connsiteX33" fmla="*/ 1794617 w 4110527"/>
              <a:gd name="connsiteY33" fmla="*/ 811850 h 888762"/>
              <a:gd name="connsiteX34" fmla="*/ 1871529 w 4110527"/>
              <a:gd name="connsiteY34" fmla="*/ 760575 h 888762"/>
              <a:gd name="connsiteX35" fmla="*/ 1897166 w 4110527"/>
              <a:gd name="connsiteY35" fmla="*/ 743484 h 888762"/>
              <a:gd name="connsiteX36" fmla="*/ 1922803 w 4110527"/>
              <a:gd name="connsiteY36" fmla="*/ 726392 h 888762"/>
              <a:gd name="connsiteX37" fmla="*/ 1939895 w 4110527"/>
              <a:gd name="connsiteY37" fmla="*/ 700755 h 888762"/>
              <a:gd name="connsiteX38" fmla="*/ 1991170 w 4110527"/>
              <a:gd name="connsiteY38" fmla="*/ 666571 h 888762"/>
              <a:gd name="connsiteX39" fmla="*/ 2059536 w 4110527"/>
              <a:gd name="connsiteY39" fmla="*/ 606751 h 888762"/>
              <a:gd name="connsiteX40" fmla="*/ 2110811 w 4110527"/>
              <a:gd name="connsiteY40" fmla="*/ 564022 h 888762"/>
              <a:gd name="connsiteX41" fmla="*/ 2179177 w 4110527"/>
              <a:gd name="connsiteY41" fmla="*/ 504201 h 888762"/>
              <a:gd name="connsiteX42" fmla="*/ 2230452 w 4110527"/>
              <a:gd name="connsiteY42" fmla="*/ 461472 h 888762"/>
              <a:gd name="connsiteX43" fmla="*/ 2256089 w 4110527"/>
              <a:gd name="connsiteY43" fmla="*/ 435835 h 888762"/>
              <a:gd name="connsiteX44" fmla="*/ 2307364 w 4110527"/>
              <a:gd name="connsiteY44" fmla="*/ 401652 h 888762"/>
              <a:gd name="connsiteX45" fmla="*/ 2333002 w 4110527"/>
              <a:gd name="connsiteY45" fmla="*/ 376014 h 888762"/>
              <a:gd name="connsiteX46" fmla="*/ 2384276 w 4110527"/>
              <a:gd name="connsiteY46" fmla="*/ 341831 h 888762"/>
              <a:gd name="connsiteX47" fmla="*/ 2435551 w 4110527"/>
              <a:gd name="connsiteY47" fmla="*/ 307648 h 888762"/>
              <a:gd name="connsiteX48" fmla="*/ 2461189 w 4110527"/>
              <a:gd name="connsiteY48" fmla="*/ 290557 h 888762"/>
              <a:gd name="connsiteX49" fmla="*/ 2486826 w 4110527"/>
              <a:gd name="connsiteY49" fmla="*/ 273465 h 888762"/>
              <a:gd name="connsiteX50" fmla="*/ 2512463 w 4110527"/>
              <a:gd name="connsiteY50" fmla="*/ 264919 h 888762"/>
              <a:gd name="connsiteX51" fmla="*/ 2563738 w 4110527"/>
              <a:gd name="connsiteY51" fmla="*/ 230736 h 888762"/>
              <a:gd name="connsiteX52" fmla="*/ 2615013 w 4110527"/>
              <a:gd name="connsiteY52" fmla="*/ 196553 h 888762"/>
              <a:gd name="connsiteX53" fmla="*/ 2666288 w 4110527"/>
              <a:gd name="connsiteY53" fmla="*/ 162370 h 888762"/>
              <a:gd name="connsiteX54" fmla="*/ 2691925 w 4110527"/>
              <a:gd name="connsiteY54" fmla="*/ 153824 h 888762"/>
              <a:gd name="connsiteX55" fmla="*/ 2743200 w 4110527"/>
              <a:gd name="connsiteY55" fmla="*/ 119641 h 888762"/>
              <a:gd name="connsiteX56" fmla="*/ 2794474 w 4110527"/>
              <a:gd name="connsiteY56" fmla="*/ 102549 h 888762"/>
              <a:gd name="connsiteX57" fmla="*/ 2820112 w 4110527"/>
              <a:gd name="connsiteY57" fmla="*/ 85457 h 888762"/>
              <a:gd name="connsiteX58" fmla="*/ 2871387 w 4110527"/>
              <a:gd name="connsiteY58" fmla="*/ 68366 h 888762"/>
              <a:gd name="connsiteX59" fmla="*/ 2922661 w 4110527"/>
              <a:gd name="connsiteY59" fmla="*/ 51274 h 888762"/>
              <a:gd name="connsiteX60" fmla="*/ 2973936 w 4110527"/>
              <a:gd name="connsiteY60" fmla="*/ 34183 h 888762"/>
              <a:gd name="connsiteX61" fmla="*/ 2999574 w 4110527"/>
              <a:gd name="connsiteY61" fmla="*/ 25637 h 888762"/>
              <a:gd name="connsiteX62" fmla="*/ 3187581 w 4110527"/>
              <a:gd name="connsiteY62" fmla="*/ 0 h 888762"/>
              <a:gd name="connsiteX63" fmla="*/ 3298676 w 4110527"/>
              <a:gd name="connsiteY63" fmla="*/ 8545 h 888762"/>
              <a:gd name="connsiteX64" fmla="*/ 3426863 w 4110527"/>
              <a:gd name="connsiteY64" fmla="*/ 25637 h 888762"/>
              <a:gd name="connsiteX65" fmla="*/ 3461046 w 4110527"/>
              <a:gd name="connsiteY65" fmla="*/ 34183 h 888762"/>
              <a:gd name="connsiteX66" fmla="*/ 3537959 w 4110527"/>
              <a:gd name="connsiteY66" fmla="*/ 59820 h 888762"/>
              <a:gd name="connsiteX67" fmla="*/ 3563596 w 4110527"/>
              <a:gd name="connsiteY67" fmla="*/ 68366 h 888762"/>
              <a:gd name="connsiteX68" fmla="*/ 3649054 w 4110527"/>
              <a:gd name="connsiteY68" fmla="*/ 94003 h 888762"/>
              <a:gd name="connsiteX69" fmla="*/ 3700329 w 4110527"/>
              <a:gd name="connsiteY69" fmla="*/ 119641 h 888762"/>
              <a:gd name="connsiteX70" fmla="*/ 3725966 w 4110527"/>
              <a:gd name="connsiteY70" fmla="*/ 136732 h 888762"/>
              <a:gd name="connsiteX71" fmla="*/ 3751603 w 4110527"/>
              <a:gd name="connsiteY71" fmla="*/ 145278 h 888762"/>
              <a:gd name="connsiteX72" fmla="*/ 3802878 w 4110527"/>
              <a:gd name="connsiteY72" fmla="*/ 179461 h 888762"/>
              <a:gd name="connsiteX73" fmla="*/ 3828516 w 4110527"/>
              <a:gd name="connsiteY73" fmla="*/ 196553 h 888762"/>
              <a:gd name="connsiteX74" fmla="*/ 3854153 w 4110527"/>
              <a:gd name="connsiteY74" fmla="*/ 213644 h 888762"/>
              <a:gd name="connsiteX75" fmla="*/ 3922519 w 4110527"/>
              <a:gd name="connsiteY75" fmla="*/ 273465 h 888762"/>
              <a:gd name="connsiteX76" fmla="*/ 3948157 w 4110527"/>
              <a:gd name="connsiteY76" fmla="*/ 290557 h 888762"/>
              <a:gd name="connsiteX77" fmla="*/ 3990886 w 4110527"/>
              <a:gd name="connsiteY77" fmla="*/ 341831 h 888762"/>
              <a:gd name="connsiteX78" fmla="*/ 4033615 w 4110527"/>
              <a:gd name="connsiteY78" fmla="*/ 384560 h 888762"/>
              <a:gd name="connsiteX79" fmla="*/ 4076344 w 4110527"/>
              <a:gd name="connsiteY79" fmla="*/ 461472 h 888762"/>
              <a:gd name="connsiteX80" fmla="*/ 4110527 w 4110527"/>
              <a:gd name="connsiteY80" fmla="*/ 504201 h 888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4110527" h="888762">
                <a:moveTo>
                  <a:pt x="0" y="649480"/>
                </a:moveTo>
                <a:cubicBezTo>
                  <a:pt x="10477" y="641098"/>
                  <a:pt x="50229" y="607274"/>
                  <a:pt x="68366" y="598205"/>
                </a:cubicBezTo>
                <a:cubicBezTo>
                  <a:pt x="76423" y="594176"/>
                  <a:pt x="86129" y="594034"/>
                  <a:pt x="94003" y="589659"/>
                </a:cubicBezTo>
                <a:cubicBezTo>
                  <a:pt x="111960" y="579683"/>
                  <a:pt x="125790" y="561972"/>
                  <a:pt x="145278" y="555476"/>
                </a:cubicBezTo>
                <a:lnTo>
                  <a:pt x="196553" y="538385"/>
                </a:lnTo>
                <a:cubicBezTo>
                  <a:pt x="237179" y="511300"/>
                  <a:pt x="212449" y="524539"/>
                  <a:pt x="273465" y="504201"/>
                </a:cubicBezTo>
                <a:lnTo>
                  <a:pt x="324740" y="487110"/>
                </a:lnTo>
                <a:cubicBezTo>
                  <a:pt x="333286" y="484261"/>
                  <a:pt x="341492" y="480045"/>
                  <a:pt x="350377" y="478564"/>
                </a:cubicBezTo>
                <a:lnTo>
                  <a:pt x="401652" y="470018"/>
                </a:lnTo>
                <a:cubicBezTo>
                  <a:pt x="463456" y="476885"/>
                  <a:pt x="488558" y="476199"/>
                  <a:pt x="546931" y="495656"/>
                </a:cubicBezTo>
                <a:cubicBezTo>
                  <a:pt x="564022" y="501353"/>
                  <a:pt x="583215" y="502754"/>
                  <a:pt x="598205" y="512747"/>
                </a:cubicBezTo>
                <a:cubicBezTo>
                  <a:pt x="671677" y="561728"/>
                  <a:pt x="578721" y="503005"/>
                  <a:pt x="649480" y="538385"/>
                </a:cubicBezTo>
                <a:cubicBezTo>
                  <a:pt x="715742" y="571516"/>
                  <a:pt x="636315" y="542542"/>
                  <a:pt x="700755" y="564022"/>
                </a:cubicBezTo>
                <a:cubicBezTo>
                  <a:pt x="709301" y="569719"/>
                  <a:pt x="717206" y="576521"/>
                  <a:pt x="726392" y="581114"/>
                </a:cubicBezTo>
                <a:cubicBezTo>
                  <a:pt x="734449" y="585143"/>
                  <a:pt x="744155" y="585284"/>
                  <a:pt x="752030" y="589659"/>
                </a:cubicBezTo>
                <a:cubicBezTo>
                  <a:pt x="840190" y="638636"/>
                  <a:pt x="770928" y="613050"/>
                  <a:pt x="828942" y="632388"/>
                </a:cubicBezTo>
                <a:cubicBezTo>
                  <a:pt x="834639" y="640934"/>
                  <a:pt x="838013" y="651610"/>
                  <a:pt x="846033" y="658026"/>
                </a:cubicBezTo>
                <a:cubicBezTo>
                  <a:pt x="853067" y="663653"/>
                  <a:pt x="863796" y="662196"/>
                  <a:pt x="871671" y="666571"/>
                </a:cubicBezTo>
                <a:cubicBezTo>
                  <a:pt x="889628" y="676547"/>
                  <a:pt x="905854" y="689360"/>
                  <a:pt x="922946" y="700755"/>
                </a:cubicBezTo>
                <a:lnTo>
                  <a:pt x="974220" y="734938"/>
                </a:lnTo>
                <a:cubicBezTo>
                  <a:pt x="982766" y="740635"/>
                  <a:pt x="990114" y="748781"/>
                  <a:pt x="999858" y="752029"/>
                </a:cubicBezTo>
                <a:cubicBezTo>
                  <a:pt x="1093370" y="783201"/>
                  <a:pt x="951719" y="733484"/>
                  <a:pt x="1051132" y="777667"/>
                </a:cubicBezTo>
                <a:cubicBezTo>
                  <a:pt x="1067595" y="784984"/>
                  <a:pt x="1102407" y="794758"/>
                  <a:pt x="1102407" y="794758"/>
                </a:cubicBezTo>
                <a:cubicBezTo>
                  <a:pt x="1110953" y="800455"/>
                  <a:pt x="1118659" y="807678"/>
                  <a:pt x="1128045" y="811850"/>
                </a:cubicBezTo>
                <a:cubicBezTo>
                  <a:pt x="1128079" y="811865"/>
                  <a:pt x="1192121" y="833209"/>
                  <a:pt x="1204957" y="837487"/>
                </a:cubicBezTo>
                <a:lnTo>
                  <a:pt x="1230594" y="846033"/>
                </a:lnTo>
                <a:cubicBezTo>
                  <a:pt x="1239140" y="848882"/>
                  <a:pt x="1247492" y="852394"/>
                  <a:pt x="1256231" y="854579"/>
                </a:cubicBezTo>
                <a:cubicBezTo>
                  <a:pt x="1267626" y="857428"/>
                  <a:pt x="1278949" y="860577"/>
                  <a:pt x="1290415" y="863125"/>
                </a:cubicBezTo>
                <a:cubicBezTo>
                  <a:pt x="1326726" y="871194"/>
                  <a:pt x="1355054" y="875756"/>
                  <a:pt x="1392964" y="880216"/>
                </a:cubicBezTo>
                <a:cubicBezTo>
                  <a:pt x="1421396" y="883561"/>
                  <a:pt x="1449936" y="885913"/>
                  <a:pt x="1478422" y="888762"/>
                </a:cubicBezTo>
                <a:cubicBezTo>
                  <a:pt x="1505808" y="886480"/>
                  <a:pt x="1602939" y="880406"/>
                  <a:pt x="1640792" y="871671"/>
                </a:cubicBezTo>
                <a:cubicBezTo>
                  <a:pt x="1640797" y="871670"/>
                  <a:pt x="1704882" y="850307"/>
                  <a:pt x="1717704" y="846033"/>
                </a:cubicBezTo>
                <a:cubicBezTo>
                  <a:pt x="1726250" y="843184"/>
                  <a:pt x="1735847" y="842484"/>
                  <a:pt x="1743342" y="837487"/>
                </a:cubicBezTo>
                <a:cubicBezTo>
                  <a:pt x="1776474" y="815399"/>
                  <a:pt x="1759235" y="823644"/>
                  <a:pt x="1794617" y="811850"/>
                </a:cubicBezTo>
                <a:lnTo>
                  <a:pt x="1871529" y="760575"/>
                </a:lnTo>
                <a:lnTo>
                  <a:pt x="1897166" y="743484"/>
                </a:lnTo>
                <a:lnTo>
                  <a:pt x="1922803" y="726392"/>
                </a:lnTo>
                <a:cubicBezTo>
                  <a:pt x="1928500" y="717846"/>
                  <a:pt x="1932165" y="707518"/>
                  <a:pt x="1939895" y="700755"/>
                </a:cubicBezTo>
                <a:cubicBezTo>
                  <a:pt x="1955354" y="687228"/>
                  <a:pt x="1991170" y="666571"/>
                  <a:pt x="1991170" y="666571"/>
                </a:cubicBezTo>
                <a:cubicBezTo>
                  <a:pt x="2039590" y="593939"/>
                  <a:pt x="1959844" y="706439"/>
                  <a:pt x="2059536" y="606751"/>
                </a:cubicBezTo>
                <a:cubicBezTo>
                  <a:pt x="2092437" y="573852"/>
                  <a:pt x="2075118" y="587818"/>
                  <a:pt x="2110811" y="564022"/>
                </a:cubicBezTo>
                <a:cubicBezTo>
                  <a:pt x="2159234" y="491390"/>
                  <a:pt x="2079484" y="603890"/>
                  <a:pt x="2179177" y="504201"/>
                </a:cubicBezTo>
                <a:cubicBezTo>
                  <a:pt x="2254087" y="429294"/>
                  <a:pt x="2159058" y="520968"/>
                  <a:pt x="2230452" y="461472"/>
                </a:cubicBezTo>
                <a:cubicBezTo>
                  <a:pt x="2239736" y="453735"/>
                  <a:pt x="2246549" y="443255"/>
                  <a:pt x="2256089" y="435835"/>
                </a:cubicBezTo>
                <a:cubicBezTo>
                  <a:pt x="2272304" y="423224"/>
                  <a:pt x="2292839" y="416177"/>
                  <a:pt x="2307364" y="401652"/>
                </a:cubicBezTo>
                <a:cubicBezTo>
                  <a:pt x="2315910" y="393106"/>
                  <a:pt x="2323462" y="383434"/>
                  <a:pt x="2333002" y="376014"/>
                </a:cubicBezTo>
                <a:cubicBezTo>
                  <a:pt x="2349216" y="363403"/>
                  <a:pt x="2367185" y="353225"/>
                  <a:pt x="2384276" y="341831"/>
                </a:cubicBezTo>
                <a:lnTo>
                  <a:pt x="2435551" y="307648"/>
                </a:lnTo>
                <a:lnTo>
                  <a:pt x="2461189" y="290557"/>
                </a:lnTo>
                <a:cubicBezTo>
                  <a:pt x="2469735" y="284860"/>
                  <a:pt x="2477082" y="276713"/>
                  <a:pt x="2486826" y="273465"/>
                </a:cubicBezTo>
                <a:cubicBezTo>
                  <a:pt x="2495372" y="270616"/>
                  <a:pt x="2504589" y="269294"/>
                  <a:pt x="2512463" y="264919"/>
                </a:cubicBezTo>
                <a:cubicBezTo>
                  <a:pt x="2530420" y="254943"/>
                  <a:pt x="2546646" y="242130"/>
                  <a:pt x="2563738" y="230736"/>
                </a:cubicBezTo>
                <a:lnTo>
                  <a:pt x="2615013" y="196553"/>
                </a:lnTo>
                <a:lnTo>
                  <a:pt x="2666288" y="162370"/>
                </a:lnTo>
                <a:cubicBezTo>
                  <a:pt x="2674834" y="159521"/>
                  <a:pt x="2684051" y="158199"/>
                  <a:pt x="2691925" y="153824"/>
                </a:cubicBezTo>
                <a:cubicBezTo>
                  <a:pt x="2709882" y="143848"/>
                  <a:pt x="2723713" y="126137"/>
                  <a:pt x="2743200" y="119641"/>
                </a:cubicBezTo>
                <a:cubicBezTo>
                  <a:pt x="2760291" y="113944"/>
                  <a:pt x="2779484" y="112542"/>
                  <a:pt x="2794474" y="102549"/>
                </a:cubicBezTo>
                <a:cubicBezTo>
                  <a:pt x="2803020" y="96852"/>
                  <a:pt x="2810726" y="89628"/>
                  <a:pt x="2820112" y="85457"/>
                </a:cubicBezTo>
                <a:cubicBezTo>
                  <a:pt x="2836575" y="78140"/>
                  <a:pt x="2854295" y="74063"/>
                  <a:pt x="2871387" y="68366"/>
                </a:cubicBezTo>
                <a:lnTo>
                  <a:pt x="2922661" y="51274"/>
                </a:lnTo>
                <a:lnTo>
                  <a:pt x="2973936" y="34183"/>
                </a:lnTo>
                <a:cubicBezTo>
                  <a:pt x="2982482" y="31334"/>
                  <a:pt x="2990741" y="27404"/>
                  <a:pt x="2999574" y="25637"/>
                </a:cubicBezTo>
                <a:cubicBezTo>
                  <a:pt x="3118667" y="1818"/>
                  <a:pt x="3056081" y="10957"/>
                  <a:pt x="3187581" y="0"/>
                </a:cubicBezTo>
                <a:lnTo>
                  <a:pt x="3298676" y="8545"/>
                </a:lnTo>
                <a:cubicBezTo>
                  <a:pt x="3366025" y="14401"/>
                  <a:pt x="3372583" y="13574"/>
                  <a:pt x="3426863" y="25637"/>
                </a:cubicBezTo>
                <a:cubicBezTo>
                  <a:pt x="3438328" y="28185"/>
                  <a:pt x="3449796" y="30808"/>
                  <a:pt x="3461046" y="34183"/>
                </a:cubicBezTo>
                <a:cubicBezTo>
                  <a:pt x="3461064" y="34188"/>
                  <a:pt x="3525131" y="55544"/>
                  <a:pt x="3537959" y="59820"/>
                </a:cubicBezTo>
                <a:cubicBezTo>
                  <a:pt x="3546505" y="62669"/>
                  <a:pt x="3554857" y="66181"/>
                  <a:pt x="3563596" y="68366"/>
                </a:cubicBezTo>
                <a:cubicBezTo>
                  <a:pt x="3582702" y="73143"/>
                  <a:pt x="3636574" y="85683"/>
                  <a:pt x="3649054" y="94003"/>
                </a:cubicBezTo>
                <a:cubicBezTo>
                  <a:pt x="3722515" y="142979"/>
                  <a:pt x="3629575" y="84265"/>
                  <a:pt x="3700329" y="119641"/>
                </a:cubicBezTo>
                <a:cubicBezTo>
                  <a:pt x="3709515" y="124234"/>
                  <a:pt x="3716780" y="132139"/>
                  <a:pt x="3725966" y="136732"/>
                </a:cubicBezTo>
                <a:cubicBezTo>
                  <a:pt x="3734023" y="140760"/>
                  <a:pt x="3743729" y="140903"/>
                  <a:pt x="3751603" y="145278"/>
                </a:cubicBezTo>
                <a:cubicBezTo>
                  <a:pt x="3769560" y="155254"/>
                  <a:pt x="3785786" y="168067"/>
                  <a:pt x="3802878" y="179461"/>
                </a:cubicBezTo>
                <a:lnTo>
                  <a:pt x="3828516" y="196553"/>
                </a:lnTo>
                <a:lnTo>
                  <a:pt x="3854153" y="213644"/>
                </a:lnTo>
                <a:cubicBezTo>
                  <a:pt x="3882639" y="256373"/>
                  <a:pt x="3862699" y="233585"/>
                  <a:pt x="3922519" y="273465"/>
                </a:cubicBezTo>
                <a:lnTo>
                  <a:pt x="3948157" y="290557"/>
                </a:lnTo>
                <a:cubicBezTo>
                  <a:pt x="3990594" y="354214"/>
                  <a:pt x="3936049" y="276026"/>
                  <a:pt x="3990886" y="341831"/>
                </a:cubicBezTo>
                <a:cubicBezTo>
                  <a:pt x="4026495" y="384562"/>
                  <a:pt x="3986610" y="353225"/>
                  <a:pt x="4033615" y="384560"/>
                </a:cubicBezTo>
                <a:cubicBezTo>
                  <a:pt x="4048656" y="429687"/>
                  <a:pt x="4037162" y="402699"/>
                  <a:pt x="4076344" y="461472"/>
                </a:cubicBezTo>
                <a:cubicBezTo>
                  <a:pt x="4097908" y="493818"/>
                  <a:pt x="4086169" y="479844"/>
                  <a:pt x="4110527" y="504201"/>
                </a:cubicBezTo>
              </a:path>
            </a:pathLst>
          </a:cu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Flowchart: Connector 257"/>
          <p:cNvSpPr/>
          <p:nvPr/>
        </p:nvSpPr>
        <p:spPr>
          <a:xfrm>
            <a:off x="5367556" y="4267576"/>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0" name="Straight Arrow Connector 259"/>
          <p:cNvCxnSpPr>
            <a:stCxn id="219" idx="0"/>
            <a:endCxn id="217" idx="3"/>
          </p:cNvCxnSpPr>
          <p:nvPr/>
        </p:nvCxnSpPr>
        <p:spPr>
          <a:xfrm flipH="1" flipV="1">
            <a:off x="1125794" y="3427730"/>
            <a:ext cx="4551940" cy="865973"/>
          </a:xfrm>
          <a:prstGeom prst="straightConnector1">
            <a:avLst/>
          </a:prstGeom>
          <a:ln w="12700">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33" name="Rectangle 232"/>
          <p:cNvSpPr/>
          <p:nvPr/>
        </p:nvSpPr>
        <p:spPr>
          <a:xfrm>
            <a:off x="8001000" y="3257177"/>
            <a:ext cx="1049574" cy="990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Configuration</a:t>
            </a:r>
            <a:r>
              <a:rPr lang="en-US" sz="1400" dirty="0" smtClean="0"/>
              <a:t> </a:t>
            </a:r>
            <a:r>
              <a:rPr lang="en-US" sz="1200" dirty="0" smtClean="0"/>
              <a:t>Logic</a:t>
            </a:r>
            <a:endParaRPr lang="en-US" sz="1200" dirty="0"/>
          </a:p>
        </p:txBody>
      </p:sp>
      <p:cxnSp>
        <p:nvCxnSpPr>
          <p:cNvPr id="235" name="Straight Arrow Connector 234"/>
          <p:cNvCxnSpPr>
            <a:stCxn id="233" idx="2"/>
          </p:cNvCxnSpPr>
          <p:nvPr/>
        </p:nvCxnSpPr>
        <p:spPr>
          <a:xfrm>
            <a:off x="8525787" y="4247260"/>
            <a:ext cx="0" cy="616785"/>
          </a:xfrm>
          <a:prstGeom prst="straightConnector1">
            <a:avLst/>
          </a:prstGeom>
          <a:ln w="254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39" name="Rectangle 238"/>
          <p:cNvSpPr/>
          <p:nvPr/>
        </p:nvSpPr>
        <p:spPr>
          <a:xfrm>
            <a:off x="7848600" y="4867913"/>
            <a:ext cx="838200" cy="4776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NY,GA</a:t>
            </a:r>
            <a:endParaRPr lang="en-US" b="1" dirty="0"/>
          </a:p>
        </p:txBody>
      </p:sp>
      <p:sp>
        <p:nvSpPr>
          <p:cNvPr id="241" name="Oval 240"/>
          <p:cNvSpPr/>
          <p:nvPr/>
        </p:nvSpPr>
        <p:spPr>
          <a:xfrm>
            <a:off x="7810500" y="4867913"/>
            <a:ext cx="876300" cy="500058"/>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Title 280"/>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dirty="0" smtClean="0"/>
              <a:t>Classes of Geo-Replicated Cloud Storage</a:t>
            </a:r>
            <a:endParaRPr lang="en-US" sz="3600" dirty="0"/>
          </a:p>
        </p:txBody>
      </p:sp>
      <p:sp>
        <p:nvSpPr>
          <p:cNvPr id="248" name="Rectangle 247"/>
          <p:cNvSpPr/>
          <p:nvPr/>
        </p:nvSpPr>
        <p:spPr>
          <a:xfrm>
            <a:off x="1200523" y="4000824"/>
            <a:ext cx="381000" cy="331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Dir</a:t>
            </a:r>
            <a:endParaRPr lang="en-US" sz="1100" dirty="0"/>
          </a:p>
        </p:txBody>
      </p:sp>
      <p:sp>
        <p:nvSpPr>
          <p:cNvPr id="249" name="Oval 248"/>
          <p:cNvSpPr/>
          <p:nvPr/>
        </p:nvSpPr>
        <p:spPr>
          <a:xfrm>
            <a:off x="1095032" y="3876785"/>
            <a:ext cx="563515" cy="567593"/>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p:cNvSpPr/>
          <p:nvPr/>
        </p:nvSpPr>
        <p:spPr>
          <a:xfrm>
            <a:off x="1486631" y="4188507"/>
            <a:ext cx="381000" cy="331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Dir</a:t>
            </a:r>
            <a:endParaRPr lang="en-US" sz="1100" dirty="0"/>
          </a:p>
        </p:txBody>
      </p:sp>
      <p:sp>
        <p:nvSpPr>
          <p:cNvPr id="287" name="Oval 286"/>
          <p:cNvSpPr/>
          <p:nvPr/>
        </p:nvSpPr>
        <p:spPr>
          <a:xfrm>
            <a:off x="1381140" y="4064468"/>
            <a:ext cx="563515" cy="567593"/>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Rectangle 288"/>
          <p:cNvSpPr/>
          <p:nvPr/>
        </p:nvSpPr>
        <p:spPr>
          <a:xfrm>
            <a:off x="4719886" y="3128271"/>
            <a:ext cx="381000" cy="331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Dir</a:t>
            </a:r>
            <a:endParaRPr lang="en-US" sz="1100" dirty="0"/>
          </a:p>
        </p:txBody>
      </p:sp>
      <p:sp>
        <p:nvSpPr>
          <p:cNvPr id="290" name="Oval 289"/>
          <p:cNvSpPr/>
          <p:nvPr/>
        </p:nvSpPr>
        <p:spPr>
          <a:xfrm>
            <a:off x="4614395" y="3004232"/>
            <a:ext cx="563515" cy="567593"/>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Rectangle 290"/>
          <p:cNvSpPr/>
          <p:nvPr/>
        </p:nvSpPr>
        <p:spPr>
          <a:xfrm>
            <a:off x="5668066" y="3299539"/>
            <a:ext cx="381000" cy="331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Dir</a:t>
            </a:r>
            <a:endParaRPr lang="en-US" sz="1100" dirty="0"/>
          </a:p>
        </p:txBody>
      </p:sp>
      <p:sp>
        <p:nvSpPr>
          <p:cNvPr id="292" name="Oval 291"/>
          <p:cNvSpPr/>
          <p:nvPr/>
        </p:nvSpPr>
        <p:spPr>
          <a:xfrm>
            <a:off x="5562575" y="3175500"/>
            <a:ext cx="563515" cy="567593"/>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Rectangle 292"/>
          <p:cNvSpPr/>
          <p:nvPr/>
        </p:nvSpPr>
        <p:spPr>
          <a:xfrm>
            <a:off x="4857433" y="4180422"/>
            <a:ext cx="381000" cy="331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Dir</a:t>
            </a:r>
            <a:endParaRPr lang="en-US" sz="1100" dirty="0"/>
          </a:p>
        </p:txBody>
      </p:sp>
      <p:sp>
        <p:nvSpPr>
          <p:cNvPr id="294" name="Oval 293"/>
          <p:cNvSpPr/>
          <p:nvPr/>
        </p:nvSpPr>
        <p:spPr>
          <a:xfrm>
            <a:off x="4751942" y="4056383"/>
            <a:ext cx="563515" cy="567593"/>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767492" y="2838573"/>
            <a:ext cx="381000" cy="331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Dir</a:t>
            </a:r>
            <a:endParaRPr lang="en-US" sz="1100" dirty="0"/>
          </a:p>
        </p:txBody>
      </p:sp>
      <p:sp>
        <p:nvSpPr>
          <p:cNvPr id="296" name="Oval 295"/>
          <p:cNvSpPr/>
          <p:nvPr/>
        </p:nvSpPr>
        <p:spPr>
          <a:xfrm>
            <a:off x="662001" y="2714534"/>
            <a:ext cx="563515" cy="567593"/>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1" name="Straight Connector 250"/>
          <p:cNvCxnSpPr>
            <a:stCxn id="249" idx="6"/>
            <a:endCxn id="324" idx="1"/>
          </p:cNvCxnSpPr>
          <p:nvPr/>
        </p:nvCxnSpPr>
        <p:spPr>
          <a:xfrm>
            <a:off x="1658547" y="4160582"/>
            <a:ext cx="4865814" cy="1384835"/>
          </a:xfrm>
          <a:prstGeom prst="line">
            <a:avLst/>
          </a:prstGeom>
          <a:ln w="13970">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a:stCxn id="296" idx="6"/>
            <a:endCxn id="324" idx="1"/>
          </p:cNvCxnSpPr>
          <p:nvPr/>
        </p:nvCxnSpPr>
        <p:spPr>
          <a:xfrm>
            <a:off x="1225516" y="2998331"/>
            <a:ext cx="5298845" cy="2547086"/>
          </a:xfrm>
          <a:prstGeom prst="line">
            <a:avLst/>
          </a:prstGeom>
          <a:ln w="13970">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a:stCxn id="287" idx="6"/>
            <a:endCxn id="324" idx="1"/>
          </p:cNvCxnSpPr>
          <p:nvPr/>
        </p:nvCxnSpPr>
        <p:spPr>
          <a:xfrm>
            <a:off x="1944655" y="4348265"/>
            <a:ext cx="4579706" cy="1197152"/>
          </a:xfrm>
          <a:prstGeom prst="line">
            <a:avLst/>
          </a:prstGeom>
          <a:ln w="13970">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a:stCxn id="290" idx="4"/>
            <a:endCxn id="324" idx="1"/>
          </p:cNvCxnSpPr>
          <p:nvPr/>
        </p:nvCxnSpPr>
        <p:spPr>
          <a:xfrm>
            <a:off x="4896153" y="3571825"/>
            <a:ext cx="1628208" cy="1973592"/>
          </a:xfrm>
          <a:prstGeom prst="line">
            <a:avLst/>
          </a:prstGeom>
          <a:ln w="13970">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a:stCxn id="292" idx="4"/>
            <a:endCxn id="324" idx="1"/>
          </p:cNvCxnSpPr>
          <p:nvPr/>
        </p:nvCxnSpPr>
        <p:spPr>
          <a:xfrm>
            <a:off x="5844333" y="3743093"/>
            <a:ext cx="680028" cy="1802324"/>
          </a:xfrm>
          <a:prstGeom prst="line">
            <a:avLst/>
          </a:prstGeom>
          <a:ln w="13970">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a:stCxn id="294" idx="5"/>
            <a:endCxn id="324" idx="1"/>
          </p:cNvCxnSpPr>
          <p:nvPr/>
        </p:nvCxnSpPr>
        <p:spPr>
          <a:xfrm>
            <a:off x="5232932" y="4540854"/>
            <a:ext cx="1291429" cy="1004563"/>
          </a:xfrm>
          <a:prstGeom prst="line">
            <a:avLst/>
          </a:prstGeom>
          <a:ln w="13970">
            <a:prstDash val="dash"/>
            <a:headEnd type="triangle"/>
          </a:ln>
        </p:spPr>
        <p:style>
          <a:lnRef idx="1">
            <a:schemeClr val="accent1"/>
          </a:lnRef>
          <a:fillRef idx="0">
            <a:schemeClr val="accent1"/>
          </a:fillRef>
          <a:effectRef idx="0">
            <a:schemeClr val="accent1"/>
          </a:effectRef>
          <a:fontRef idx="minor">
            <a:schemeClr val="tx1"/>
          </a:fontRef>
        </p:style>
      </p:cxnSp>
      <p:cxnSp>
        <p:nvCxnSpPr>
          <p:cNvPr id="299" name="Curved Connector 298"/>
          <p:cNvCxnSpPr>
            <a:stCxn id="258" idx="0"/>
            <a:endCxn id="293" idx="0"/>
          </p:cNvCxnSpPr>
          <p:nvPr/>
        </p:nvCxnSpPr>
        <p:spPr>
          <a:xfrm rot="16200000" flipV="1">
            <a:off x="5197135" y="4031220"/>
            <a:ext cx="87154" cy="385557"/>
          </a:xfrm>
          <a:prstGeom prst="curvedConnector3">
            <a:avLst>
              <a:gd name="adj1" fmla="val 362294"/>
            </a:avLst>
          </a:prstGeom>
          <a:ln w="19050">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0" name="TextBox 299"/>
          <p:cNvSpPr txBox="1"/>
          <p:nvPr/>
        </p:nvSpPr>
        <p:spPr>
          <a:xfrm>
            <a:off x="5094697" y="3657030"/>
            <a:ext cx="292068" cy="369332"/>
          </a:xfrm>
          <a:prstGeom prst="rect">
            <a:avLst/>
          </a:prstGeom>
          <a:noFill/>
        </p:spPr>
        <p:txBody>
          <a:bodyPr wrap="none" rtlCol="0">
            <a:spAutoFit/>
          </a:bodyPr>
          <a:lstStyle/>
          <a:p>
            <a:r>
              <a:rPr lang="en-US" dirty="0" smtClean="0">
                <a:solidFill>
                  <a:schemeClr val="bg1"/>
                </a:solidFill>
              </a:rPr>
              <a:t>?</a:t>
            </a:r>
            <a:endParaRPr lang="en-US" dirty="0">
              <a:solidFill>
                <a:schemeClr val="bg1"/>
              </a:solidFill>
            </a:endParaRPr>
          </a:p>
        </p:txBody>
      </p:sp>
      <p:cxnSp>
        <p:nvCxnSpPr>
          <p:cNvPr id="303" name="Curved Connector 302"/>
          <p:cNvCxnSpPr>
            <a:stCxn id="258" idx="0"/>
            <a:endCxn id="219" idx="0"/>
          </p:cNvCxnSpPr>
          <p:nvPr/>
        </p:nvCxnSpPr>
        <p:spPr>
          <a:xfrm rot="16200000" flipH="1">
            <a:off x="5542548" y="4158517"/>
            <a:ext cx="26127" cy="244244"/>
          </a:xfrm>
          <a:prstGeom prst="curvedConnector3">
            <a:avLst>
              <a:gd name="adj1" fmla="val -874957"/>
            </a:avLst>
          </a:prstGeom>
          <a:ln>
            <a:solidFill>
              <a:schemeClr val="accent3"/>
            </a:solidFill>
            <a:prstDash val="lgDashDotDot"/>
            <a:tailEnd type="arrow"/>
          </a:ln>
        </p:spPr>
        <p:style>
          <a:lnRef idx="1">
            <a:schemeClr val="accent1"/>
          </a:lnRef>
          <a:fillRef idx="0">
            <a:schemeClr val="accent1"/>
          </a:fillRef>
          <a:effectRef idx="0">
            <a:schemeClr val="accent1"/>
          </a:effectRef>
          <a:fontRef idx="minor">
            <a:schemeClr val="tx1"/>
          </a:fontRef>
        </p:style>
      </p:cxnSp>
      <p:graphicFrame>
        <p:nvGraphicFramePr>
          <p:cNvPr id="243" name="Table 242"/>
          <p:cNvGraphicFramePr>
            <a:graphicFrameLocks noGrp="1"/>
          </p:cNvGraphicFramePr>
          <p:nvPr>
            <p:extLst>
              <p:ext uri="{D42A27DB-BD31-4B8C-83A1-F6EECF244321}">
                <p14:modId xmlns:p14="http://schemas.microsoft.com/office/powerpoint/2010/main" val="3724208659"/>
              </p:ext>
            </p:extLst>
          </p:nvPr>
        </p:nvGraphicFramePr>
        <p:xfrm>
          <a:off x="20776" y="1640782"/>
          <a:ext cx="9144000" cy="5181600"/>
        </p:xfrm>
        <a:graphic>
          <a:graphicData uri="http://schemas.openxmlformats.org/drawingml/2006/table">
            <a:tbl>
              <a:tblPr firstRow="1" bandRow="1">
                <a:tableStyleId>{5C22544A-7EE6-4342-B048-85BDC9FD1C3A}</a:tableStyleId>
              </a:tblPr>
              <a:tblGrid>
                <a:gridCol w="4572000"/>
                <a:gridCol w="4572000"/>
              </a:tblGrid>
              <a:tr h="7717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Consistent Hashing</a:t>
                      </a:r>
                      <a:r>
                        <a:rPr lang="en-US" baseline="0" dirty="0" smtClean="0"/>
                        <a:t> based systems</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Directory based systems</a:t>
                      </a:r>
                    </a:p>
                    <a:p>
                      <a:endParaRPr lang="en-US" dirty="0"/>
                    </a:p>
                  </a:txBody>
                  <a:tcPr/>
                </a:tc>
              </a:tr>
              <a:tr h="11024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Compute</a:t>
                      </a:r>
                      <a:r>
                        <a:rPr lang="en-US" baseline="0" dirty="0" smtClean="0"/>
                        <a:t> hash once to store data, </a:t>
                      </a:r>
                      <a:r>
                        <a:rPr lang="en-US" baseline="0" dirty="0" err="1" smtClean="0"/>
                        <a:t>recompute</a:t>
                      </a:r>
                      <a:r>
                        <a:rPr lang="en-US" baseline="0" dirty="0" smtClean="0"/>
                        <a:t> hash to find data</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Maintain a directory to manage locations of data</a:t>
                      </a:r>
                    </a:p>
                    <a:p>
                      <a:endParaRPr lang="en-US" dirty="0"/>
                    </a:p>
                  </a:txBody>
                  <a:tcPr/>
                </a:tc>
              </a:tr>
              <a:tr h="11024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a:t>
                      </a:r>
                      <a:r>
                        <a:rPr lang="en-US" baseline="0" dirty="0" smtClean="0"/>
                        <a:t>o predictability, adaptability in data placement</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Flexibility</a:t>
                      </a:r>
                      <a:r>
                        <a:rPr lang="en-US" baseline="0" dirty="0" smtClean="0"/>
                        <a:t>, predictability and adaptability </a:t>
                      </a:r>
                      <a:r>
                        <a:rPr lang="en-US" dirty="0" smtClean="0"/>
                        <a:t>in data placement</a:t>
                      </a:r>
                    </a:p>
                    <a:p>
                      <a:endParaRPr lang="en-US" dirty="0"/>
                    </a:p>
                  </a:txBody>
                  <a:tcPr/>
                </a:tc>
              </a:tr>
              <a:tr h="11024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Implicitly correct by virtue of properties</a:t>
                      </a:r>
                      <a:r>
                        <a:rPr lang="en-US" baseline="0" dirty="0" smtClean="0"/>
                        <a:t> of hash function</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Correctness is not trivial – an important implementation consideration</a:t>
                      </a:r>
                    </a:p>
                    <a:p>
                      <a:endParaRPr lang="en-US" dirty="0"/>
                    </a:p>
                  </a:txBody>
                  <a:tcPr/>
                </a:tc>
              </a:tr>
              <a:tr h="1102468">
                <a:tc>
                  <a:txBody>
                    <a:bodyPr/>
                    <a:lstStyle/>
                    <a:p>
                      <a:r>
                        <a:rPr lang="en-US" dirty="0" smtClean="0"/>
                        <a:t>Example: Cassandra, Dynamo</a:t>
                      </a:r>
                      <a:endParaRPr lang="en-US" dirty="0"/>
                    </a:p>
                  </a:txBody>
                  <a:tcPr/>
                </a:tc>
                <a:tc>
                  <a:txBody>
                    <a:bodyPr/>
                    <a:lstStyle/>
                    <a:p>
                      <a:r>
                        <a:rPr lang="en-US" dirty="0" smtClean="0"/>
                        <a:t>Example: </a:t>
                      </a:r>
                      <a:r>
                        <a:rPr lang="en-US" dirty="0" err="1" smtClean="0"/>
                        <a:t>SpanStore</a:t>
                      </a:r>
                      <a:r>
                        <a:rPr lang="en-US" dirty="0" smtClean="0"/>
                        <a:t>, </a:t>
                      </a:r>
                      <a:r>
                        <a:rPr lang="en-US" dirty="0" err="1" smtClean="0"/>
                        <a:t>DTunes</a:t>
                      </a:r>
                      <a:r>
                        <a:rPr lang="en-US" dirty="0" smtClean="0"/>
                        <a:t>, Spanner</a:t>
                      </a:r>
                      <a:endParaRPr lang="en-US" dirty="0"/>
                    </a:p>
                  </a:txBody>
                  <a:tcPr/>
                </a:tc>
              </a:tr>
            </a:tbl>
          </a:graphicData>
        </a:graphic>
      </p:graphicFrame>
      <p:sp>
        <p:nvSpPr>
          <p:cNvPr id="2" name="Slide Number Placeholder 1"/>
          <p:cNvSpPr>
            <a:spLocks noGrp="1"/>
          </p:cNvSpPr>
          <p:nvPr>
            <p:ph type="sldNum" sz="quarter" idx="12"/>
          </p:nvPr>
        </p:nvSpPr>
        <p:spPr/>
        <p:txBody>
          <a:bodyPr/>
          <a:lstStyle/>
          <a:p>
            <a:fld id="{8AB1C761-9FE2-4952-8BCD-2D639D168F1E}" type="slidenum">
              <a:rPr lang="en-US" smtClean="0"/>
              <a:t>3</a:t>
            </a:fld>
            <a:endParaRPr lang="en-US"/>
          </a:p>
        </p:txBody>
      </p:sp>
    </p:spTree>
    <p:custDataLst>
      <p:tags r:id="rId1"/>
    </p:custDataLst>
    <p:extLst>
      <p:ext uri="{BB962C8B-B14F-4D97-AF65-F5344CB8AC3E}">
        <p14:creationId xmlns:p14="http://schemas.microsoft.com/office/powerpoint/2010/main" val="424652233"/>
      </p:ext>
    </p:extLst>
  </p:cSld>
  <p:clrMapOvr>
    <a:masterClrMapping/>
  </p:clrMapOvr>
  <mc:AlternateContent xmlns:mc="http://schemas.openxmlformats.org/markup-compatibility/2006" xmlns:p14="http://schemas.microsoft.com/office/powerpoint/2010/main">
    <mc:Choice Requires="p14">
      <p:transition spd="slow" p14:dur="2000" advTm="55787"/>
    </mc:Choice>
    <mc:Fallback xmlns="">
      <p:transition spd="slow" advTm="5578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57"/>
                                        </p:tgtEl>
                                        <p:attrNameLst>
                                          <p:attrName>style.visibility</p:attrName>
                                        </p:attrNameLst>
                                      </p:cBhvr>
                                      <p:to>
                                        <p:strVal val="visible"/>
                                      </p:to>
                                    </p:set>
                                    <p:animEffect transition="in" filter="wipe(down)">
                                      <p:cBhvr>
                                        <p:cTn id="7" dur="500"/>
                                        <p:tgtEl>
                                          <p:spTgt spid="2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78"/>
                                        </p:tgtEl>
                                        <p:attrNameLst>
                                          <p:attrName>style.visibility</p:attrName>
                                        </p:attrNameLst>
                                      </p:cBhvr>
                                      <p:to>
                                        <p:strVal val="visible"/>
                                      </p:to>
                                    </p:set>
                                    <p:animEffect transition="in" filter="wipe(down)">
                                      <p:cBhvr>
                                        <p:cTn id="12" dur="500"/>
                                        <p:tgtEl>
                                          <p:spTgt spid="27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257"/>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27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257"/>
                                        </p:tgtEl>
                                        <p:attrNameLst>
                                          <p:attrName>style.visibility</p:attrName>
                                        </p:attrNameLst>
                                      </p:cBhvr>
                                      <p:to>
                                        <p:strVal val="visible"/>
                                      </p:to>
                                    </p:set>
                                    <p:animEffect transition="in" filter="wipe(down)">
                                      <p:cBhvr>
                                        <p:cTn id="29" dur="500"/>
                                        <p:tgtEl>
                                          <p:spTgt spid="25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278"/>
                                        </p:tgtEl>
                                        <p:attrNameLst>
                                          <p:attrName>style.visibility</p:attrName>
                                        </p:attrNameLst>
                                      </p:cBhvr>
                                      <p:to>
                                        <p:strVal val="visible"/>
                                      </p:to>
                                    </p:set>
                                    <p:animEffect transition="in" filter="wipe(down)">
                                      <p:cBhvr>
                                        <p:cTn id="34" dur="500"/>
                                        <p:tgtEl>
                                          <p:spTgt spid="27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227"/>
                                        </p:tgtEl>
                                        <p:attrNameLst>
                                          <p:attrName>style.visibility</p:attrName>
                                        </p:attrNameLst>
                                      </p:cBhvr>
                                      <p:to>
                                        <p:strVal val="visible"/>
                                      </p:to>
                                    </p:set>
                                    <p:animEffect transition="in" filter="wipe(down)">
                                      <p:cBhvr>
                                        <p:cTn id="39" dur="500"/>
                                        <p:tgtEl>
                                          <p:spTgt spid="22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279"/>
                                        </p:tgtEl>
                                        <p:attrNameLst>
                                          <p:attrName>style.visibility</p:attrName>
                                        </p:attrNameLst>
                                      </p:cBhvr>
                                      <p:to>
                                        <p:strVal val="visible"/>
                                      </p:to>
                                    </p:set>
                                    <p:animEffect transition="in" filter="wipe(down)">
                                      <p:cBhvr>
                                        <p:cTn id="44" dur="500"/>
                                        <p:tgtEl>
                                          <p:spTgt spid="27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308"/>
                                        </p:tgtEl>
                                        <p:attrNameLst>
                                          <p:attrName>style.visibility</p:attrName>
                                        </p:attrNameLst>
                                      </p:cBhvr>
                                      <p:to>
                                        <p:strVal val="visible"/>
                                      </p:to>
                                    </p:set>
                                    <p:animEffect transition="in" filter="wipe(down)">
                                      <p:cBhvr>
                                        <p:cTn id="49" dur="500"/>
                                        <p:tgtEl>
                                          <p:spTgt spid="308"/>
                                        </p:tgtEl>
                                      </p:cBhvr>
                                    </p:animEffect>
                                  </p:childTnLst>
                                </p:cTn>
                              </p:par>
                              <p:par>
                                <p:cTn id="50" presetID="22" presetClass="entr" presetSubtype="4" fill="hold" nodeType="withEffect">
                                  <p:stCondLst>
                                    <p:cond delay="0"/>
                                  </p:stCondLst>
                                  <p:childTnLst>
                                    <p:set>
                                      <p:cBhvr>
                                        <p:cTn id="51" dur="1" fill="hold">
                                          <p:stCondLst>
                                            <p:cond delay="0"/>
                                          </p:stCondLst>
                                        </p:cTn>
                                        <p:tgtEl>
                                          <p:spTgt spid="309"/>
                                        </p:tgtEl>
                                        <p:attrNameLst>
                                          <p:attrName>style.visibility</p:attrName>
                                        </p:attrNameLst>
                                      </p:cBhvr>
                                      <p:to>
                                        <p:strVal val="visible"/>
                                      </p:to>
                                    </p:set>
                                    <p:animEffect transition="in" filter="wipe(down)">
                                      <p:cBhvr>
                                        <p:cTn id="52" dur="500"/>
                                        <p:tgtEl>
                                          <p:spTgt spid="30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314"/>
                                        </p:tgtEl>
                                        <p:attrNameLst>
                                          <p:attrName>style.visibility</p:attrName>
                                        </p:attrNameLst>
                                      </p:cBhvr>
                                      <p:to>
                                        <p:strVal val="visible"/>
                                      </p:to>
                                    </p:set>
                                    <p:animEffect transition="in" filter="wipe(down)">
                                      <p:cBhvr>
                                        <p:cTn id="57" dur="500"/>
                                        <p:tgtEl>
                                          <p:spTgt spid="314"/>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nodeType="clickEffect">
                                  <p:stCondLst>
                                    <p:cond delay="0"/>
                                  </p:stCondLst>
                                  <p:childTnLst>
                                    <p:set>
                                      <p:cBhvr>
                                        <p:cTn id="61" dur="1" fill="hold">
                                          <p:stCondLst>
                                            <p:cond delay="0"/>
                                          </p:stCondLst>
                                        </p:cTn>
                                        <p:tgtEl>
                                          <p:spTgt spid="314"/>
                                        </p:tgtEl>
                                        <p:attrNameLst>
                                          <p:attrName>style.visibility</p:attrName>
                                        </p:attrNameLst>
                                      </p:cBhvr>
                                      <p:to>
                                        <p:strVal val="hidden"/>
                                      </p:to>
                                    </p:set>
                                  </p:childTnLst>
                                </p:cTn>
                              </p:par>
                              <p:par>
                                <p:cTn id="62" presetID="1" presetClass="exit" presetSubtype="0" fill="hold" nodeType="withEffect">
                                  <p:stCondLst>
                                    <p:cond delay="0"/>
                                  </p:stCondLst>
                                  <p:childTnLst>
                                    <p:set>
                                      <p:cBhvr>
                                        <p:cTn id="63" dur="1" fill="hold">
                                          <p:stCondLst>
                                            <p:cond delay="0"/>
                                          </p:stCondLst>
                                        </p:cTn>
                                        <p:tgtEl>
                                          <p:spTgt spid="308"/>
                                        </p:tgtEl>
                                        <p:attrNameLst>
                                          <p:attrName>style.visibility</p:attrName>
                                        </p:attrNameLst>
                                      </p:cBhvr>
                                      <p:to>
                                        <p:strVal val="hidden"/>
                                      </p:to>
                                    </p:set>
                                  </p:childTnLst>
                                </p:cTn>
                              </p:par>
                              <p:par>
                                <p:cTn id="64" presetID="1" presetClass="exit" presetSubtype="0" fill="hold" nodeType="withEffect">
                                  <p:stCondLst>
                                    <p:cond delay="0"/>
                                  </p:stCondLst>
                                  <p:childTnLst>
                                    <p:set>
                                      <p:cBhvr>
                                        <p:cTn id="65" dur="1" fill="hold">
                                          <p:stCondLst>
                                            <p:cond delay="0"/>
                                          </p:stCondLst>
                                        </p:cTn>
                                        <p:tgtEl>
                                          <p:spTgt spid="309"/>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317"/>
                                        </p:tgtEl>
                                        <p:attrNameLst>
                                          <p:attrName>style.visibility</p:attrName>
                                        </p:attrNameLst>
                                      </p:cBhvr>
                                      <p:to>
                                        <p:strVal val="visible"/>
                                      </p:to>
                                    </p:set>
                                    <p:animEffect transition="in" filter="wipe(down)">
                                      <p:cBhvr>
                                        <p:cTn id="70" dur="500"/>
                                        <p:tgtEl>
                                          <p:spTgt spid="317"/>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305"/>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1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nodeType="clickEffect">
                                  <p:stCondLst>
                                    <p:cond delay="0"/>
                                  </p:stCondLst>
                                  <p:childTnLst>
                                    <p:set>
                                      <p:cBhvr>
                                        <p:cTn id="82" dur="1" fill="hold">
                                          <p:stCondLst>
                                            <p:cond delay="0"/>
                                          </p:stCondLst>
                                        </p:cTn>
                                        <p:tgtEl>
                                          <p:spTgt spid="318"/>
                                        </p:tgtEl>
                                        <p:attrNameLst>
                                          <p:attrName>style.visibility</p:attrName>
                                        </p:attrNameLst>
                                      </p:cBhvr>
                                      <p:to>
                                        <p:strVal val="visible"/>
                                      </p:to>
                                    </p:set>
                                    <p:animEffect transition="in" filter="wipe(down)">
                                      <p:cBhvr>
                                        <p:cTn id="83" dur="500"/>
                                        <p:tgtEl>
                                          <p:spTgt spid="318"/>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nodeType="clickEffect">
                                  <p:stCondLst>
                                    <p:cond delay="0"/>
                                  </p:stCondLst>
                                  <p:childTnLst>
                                    <p:set>
                                      <p:cBhvr>
                                        <p:cTn id="87" dur="1" fill="hold">
                                          <p:stCondLst>
                                            <p:cond delay="0"/>
                                          </p:stCondLst>
                                        </p:cTn>
                                        <p:tgtEl>
                                          <p:spTgt spid="321"/>
                                        </p:tgtEl>
                                        <p:attrNameLst>
                                          <p:attrName>style.visibility</p:attrName>
                                        </p:attrNameLst>
                                      </p:cBhvr>
                                      <p:to>
                                        <p:strVal val="visible"/>
                                      </p:to>
                                    </p:set>
                                    <p:animEffect transition="in" filter="wipe(down)">
                                      <p:cBhvr>
                                        <p:cTn id="88" dur="500"/>
                                        <p:tgtEl>
                                          <p:spTgt spid="321"/>
                                        </p:tgtEl>
                                      </p:cBhvr>
                                    </p:animEffec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nodeType="clickEffect">
                                  <p:stCondLst>
                                    <p:cond delay="0"/>
                                  </p:stCondLst>
                                  <p:childTnLst>
                                    <p:set>
                                      <p:cBhvr>
                                        <p:cTn id="92" dur="1" fill="hold">
                                          <p:stCondLst>
                                            <p:cond delay="0"/>
                                          </p:stCondLst>
                                        </p:cTn>
                                        <p:tgtEl>
                                          <p:spTgt spid="257"/>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306"/>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316"/>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318"/>
                                        </p:tgtEl>
                                        <p:attrNameLst>
                                          <p:attrName>style.visibility</p:attrName>
                                        </p:attrNameLst>
                                      </p:cBhvr>
                                      <p:to>
                                        <p:strVal val="hidden"/>
                                      </p:to>
                                    </p:set>
                                  </p:childTnLst>
                                </p:cTn>
                              </p:par>
                              <p:par>
                                <p:cTn id="99" presetID="1" presetClass="exit" presetSubtype="0" fill="hold" nodeType="withEffect">
                                  <p:stCondLst>
                                    <p:cond delay="0"/>
                                  </p:stCondLst>
                                  <p:childTnLst>
                                    <p:set>
                                      <p:cBhvr>
                                        <p:cTn id="100" dur="1" fill="hold">
                                          <p:stCondLst>
                                            <p:cond delay="0"/>
                                          </p:stCondLst>
                                        </p:cTn>
                                        <p:tgtEl>
                                          <p:spTgt spid="321"/>
                                        </p:tgtEl>
                                        <p:attrNameLst>
                                          <p:attrName>style.visibility</p:attrName>
                                        </p:attrNameLst>
                                      </p:cBhvr>
                                      <p:to>
                                        <p:strVal val="hidden"/>
                                      </p:to>
                                    </p:set>
                                  </p:childTnLst>
                                </p:cTn>
                              </p:par>
                              <p:par>
                                <p:cTn id="101" presetID="1" presetClass="exit" presetSubtype="0" fill="hold" grpId="0" nodeType="withEffect">
                                  <p:stCondLst>
                                    <p:cond delay="0"/>
                                  </p:stCondLst>
                                  <p:childTnLst>
                                    <p:set>
                                      <p:cBhvr>
                                        <p:cTn id="102" dur="1" fill="hold">
                                          <p:stCondLst>
                                            <p:cond delay="0"/>
                                          </p:stCondLst>
                                        </p:cTn>
                                        <p:tgtEl>
                                          <p:spTgt spid="259"/>
                                        </p:tgtEl>
                                        <p:attrNameLst>
                                          <p:attrName>style.visibility</p:attrName>
                                        </p:attrNameLst>
                                      </p:cBhvr>
                                      <p:to>
                                        <p:strVal val="hidden"/>
                                      </p:to>
                                    </p:set>
                                  </p:childTnLst>
                                </p:cTn>
                              </p:par>
                              <p:par>
                                <p:cTn id="103" presetID="1" presetClass="exit" presetSubtype="0" fill="hold" grpId="0" nodeType="withEffect">
                                  <p:stCondLst>
                                    <p:cond delay="0"/>
                                  </p:stCondLst>
                                  <p:childTnLst>
                                    <p:set>
                                      <p:cBhvr>
                                        <p:cTn id="104" dur="1" fill="hold">
                                          <p:stCondLst>
                                            <p:cond delay="0"/>
                                          </p:stCondLst>
                                        </p:cTn>
                                        <p:tgtEl>
                                          <p:spTgt spid="246"/>
                                        </p:tgtEl>
                                        <p:attrNameLst>
                                          <p:attrName>style.visibility</p:attrName>
                                        </p:attrNameLst>
                                      </p:cBhvr>
                                      <p:to>
                                        <p:strVal val="hidden"/>
                                      </p:to>
                                    </p:set>
                                  </p:childTnLst>
                                </p:cTn>
                              </p:par>
                              <p:par>
                                <p:cTn id="105" presetID="1" presetClass="exit" presetSubtype="0" fill="hold" grpId="0" nodeType="withEffect">
                                  <p:stCondLst>
                                    <p:cond delay="0"/>
                                  </p:stCondLst>
                                  <p:childTnLst>
                                    <p:set>
                                      <p:cBhvr>
                                        <p:cTn id="106" dur="1" fill="hold">
                                          <p:stCondLst>
                                            <p:cond delay="0"/>
                                          </p:stCondLst>
                                        </p:cTn>
                                        <p:tgtEl>
                                          <p:spTgt spid="247"/>
                                        </p:tgtEl>
                                        <p:attrNameLst>
                                          <p:attrName>style.visibility</p:attrName>
                                        </p:attrNameLst>
                                      </p:cBhvr>
                                      <p:to>
                                        <p:strVal val="hidden"/>
                                      </p:to>
                                    </p:set>
                                  </p:childTnLst>
                                </p:cTn>
                              </p:par>
                              <p:par>
                                <p:cTn id="107" presetID="1" presetClass="exit" presetSubtype="0" fill="hold" nodeType="withEffect">
                                  <p:stCondLst>
                                    <p:cond delay="0"/>
                                  </p:stCondLst>
                                  <p:childTnLst>
                                    <p:set>
                                      <p:cBhvr>
                                        <p:cTn id="108" dur="1" fill="hold">
                                          <p:stCondLst>
                                            <p:cond delay="0"/>
                                          </p:stCondLst>
                                        </p:cTn>
                                        <p:tgtEl>
                                          <p:spTgt spid="278"/>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317"/>
                                        </p:tgtEl>
                                        <p:attrNameLst>
                                          <p:attrName>style.visibility</p:attrName>
                                        </p:attrNameLst>
                                      </p:cBhvr>
                                      <p:to>
                                        <p:strVal val="hidden"/>
                                      </p:to>
                                    </p:set>
                                  </p:childTnLst>
                                </p:cTn>
                              </p:par>
                              <p:par>
                                <p:cTn id="111" presetID="1" presetClass="exit" presetSubtype="0" fill="hold" nodeType="withEffect">
                                  <p:stCondLst>
                                    <p:cond delay="0"/>
                                  </p:stCondLst>
                                  <p:childTnLst>
                                    <p:set>
                                      <p:cBhvr>
                                        <p:cTn id="112" dur="1" fill="hold">
                                          <p:stCondLst>
                                            <p:cond delay="0"/>
                                          </p:stCondLst>
                                        </p:cTn>
                                        <p:tgtEl>
                                          <p:spTgt spid="227"/>
                                        </p:tgtEl>
                                        <p:attrNameLst>
                                          <p:attrName>style.visibility</p:attrName>
                                        </p:attrNameLst>
                                      </p:cBhvr>
                                      <p:to>
                                        <p:strVal val="hidden"/>
                                      </p:to>
                                    </p:set>
                                  </p:childTnLst>
                                </p:cTn>
                              </p:par>
                              <p:par>
                                <p:cTn id="113" presetID="1" presetClass="exit" presetSubtype="0" fill="hold" nodeType="withEffect">
                                  <p:stCondLst>
                                    <p:cond delay="0"/>
                                  </p:stCondLst>
                                  <p:childTnLst>
                                    <p:set>
                                      <p:cBhvr>
                                        <p:cTn id="114" dur="1" fill="hold">
                                          <p:stCondLst>
                                            <p:cond delay="0"/>
                                          </p:stCondLst>
                                        </p:cTn>
                                        <p:tgtEl>
                                          <p:spTgt spid="279"/>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324"/>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2" nodeType="clickEffect">
                                  <p:stCondLst>
                                    <p:cond delay="0"/>
                                  </p:stCondLst>
                                  <p:childTnLst>
                                    <p:set>
                                      <p:cBhvr>
                                        <p:cTn id="122" dur="1" fill="hold">
                                          <p:stCondLst>
                                            <p:cond delay="0"/>
                                          </p:stCondLst>
                                        </p:cTn>
                                        <p:tgtEl>
                                          <p:spTgt spid="306"/>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22" presetClass="entr" presetSubtype="4" fill="hold" nodeType="clickEffect">
                                  <p:stCondLst>
                                    <p:cond delay="0"/>
                                  </p:stCondLst>
                                  <p:childTnLst>
                                    <p:set>
                                      <p:cBhvr>
                                        <p:cTn id="126" dur="1" fill="hold">
                                          <p:stCondLst>
                                            <p:cond delay="0"/>
                                          </p:stCondLst>
                                        </p:cTn>
                                        <p:tgtEl>
                                          <p:spTgt spid="257"/>
                                        </p:tgtEl>
                                        <p:attrNameLst>
                                          <p:attrName>style.visibility</p:attrName>
                                        </p:attrNameLst>
                                      </p:cBhvr>
                                      <p:to>
                                        <p:strVal val="visible"/>
                                      </p:to>
                                    </p:set>
                                    <p:animEffect transition="in" filter="wipe(down)">
                                      <p:cBhvr>
                                        <p:cTn id="127" dur="500"/>
                                        <p:tgtEl>
                                          <p:spTgt spid="257"/>
                                        </p:tgtEl>
                                      </p:cBhvr>
                                    </p:animEffec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nodeType="clickEffect">
                                  <p:stCondLst>
                                    <p:cond delay="0"/>
                                  </p:stCondLst>
                                  <p:childTnLst>
                                    <p:set>
                                      <p:cBhvr>
                                        <p:cTn id="131" dur="1" fill="hold">
                                          <p:stCondLst>
                                            <p:cond delay="0"/>
                                          </p:stCondLst>
                                        </p:cTn>
                                        <p:tgtEl>
                                          <p:spTgt spid="325"/>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nodeType="clickEffect">
                                  <p:stCondLst>
                                    <p:cond delay="0"/>
                                  </p:stCondLst>
                                  <p:childTnLst>
                                    <p:set>
                                      <p:cBhvr>
                                        <p:cTn id="135" dur="1" fill="hold">
                                          <p:stCondLst>
                                            <p:cond delay="0"/>
                                          </p:stCondLst>
                                        </p:cTn>
                                        <p:tgtEl>
                                          <p:spTgt spid="235"/>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233"/>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grpId="2" nodeType="clickEffect">
                                  <p:stCondLst>
                                    <p:cond delay="0"/>
                                  </p:stCondLst>
                                  <p:childTnLst>
                                    <p:set>
                                      <p:cBhvr>
                                        <p:cTn id="141" dur="1" fill="hold">
                                          <p:stCondLst>
                                            <p:cond delay="0"/>
                                          </p:stCondLst>
                                        </p:cTn>
                                        <p:tgtEl>
                                          <p:spTgt spid="305"/>
                                        </p:tgtEl>
                                        <p:attrNameLst>
                                          <p:attrName>style.visibility</p:attrName>
                                        </p:attrNameLst>
                                      </p:cBhvr>
                                      <p:to>
                                        <p:strVal val="visible"/>
                                      </p:to>
                                    </p:set>
                                  </p:childTnLst>
                                </p:cTn>
                              </p:par>
                            </p:childTnLst>
                          </p:cTn>
                        </p:par>
                      </p:childTnLst>
                    </p:cTn>
                  </p:par>
                  <p:par>
                    <p:cTn id="142" fill="hold">
                      <p:stCondLst>
                        <p:cond delay="indefinite"/>
                      </p:stCondLst>
                      <p:childTnLst>
                        <p:par>
                          <p:cTn id="143" fill="hold">
                            <p:stCondLst>
                              <p:cond delay="0"/>
                            </p:stCondLst>
                            <p:childTnLst>
                              <p:par>
                                <p:cTn id="144" presetID="22" presetClass="entr" presetSubtype="4" fill="hold" nodeType="clickEffect">
                                  <p:stCondLst>
                                    <p:cond delay="0"/>
                                  </p:stCondLst>
                                  <p:childTnLst>
                                    <p:set>
                                      <p:cBhvr>
                                        <p:cTn id="145" dur="1" fill="hold">
                                          <p:stCondLst>
                                            <p:cond delay="0"/>
                                          </p:stCondLst>
                                        </p:cTn>
                                        <p:tgtEl>
                                          <p:spTgt spid="224"/>
                                        </p:tgtEl>
                                        <p:attrNameLst>
                                          <p:attrName>style.visibility</p:attrName>
                                        </p:attrNameLst>
                                      </p:cBhvr>
                                      <p:to>
                                        <p:strVal val="visible"/>
                                      </p:to>
                                    </p:set>
                                    <p:animEffect transition="in" filter="wipe(down)">
                                      <p:cBhvr>
                                        <p:cTn id="146" dur="500"/>
                                        <p:tgtEl>
                                          <p:spTgt spid="224"/>
                                        </p:tgtEl>
                                      </p:cBhvr>
                                    </p:animEffect>
                                  </p:childTnLst>
                                </p:cTn>
                              </p:par>
                              <p:par>
                                <p:cTn id="147" presetID="1" presetClass="entr" presetSubtype="0" fill="hold" grpId="0" nodeType="withEffect">
                                  <p:stCondLst>
                                    <p:cond delay="0"/>
                                  </p:stCondLst>
                                  <p:childTnLst>
                                    <p:set>
                                      <p:cBhvr>
                                        <p:cTn id="148" dur="1" fill="hold">
                                          <p:stCondLst>
                                            <p:cond delay="0"/>
                                          </p:stCondLst>
                                        </p:cTn>
                                        <p:tgtEl>
                                          <p:spTgt spid="226"/>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22" presetClass="entr" presetSubtype="4" fill="hold" nodeType="clickEffect">
                                  <p:stCondLst>
                                    <p:cond delay="0"/>
                                  </p:stCondLst>
                                  <p:childTnLst>
                                    <p:set>
                                      <p:cBhvr>
                                        <p:cTn id="152" dur="1" fill="hold">
                                          <p:stCondLst>
                                            <p:cond delay="0"/>
                                          </p:stCondLst>
                                        </p:cTn>
                                        <p:tgtEl>
                                          <p:spTgt spid="314"/>
                                        </p:tgtEl>
                                        <p:attrNameLst>
                                          <p:attrName>style.visibility</p:attrName>
                                        </p:attrNameLst>
                                      </p:cBhvr>
                                      <p:to>
                                        <p:strVal val="visible"/>
                                      </p:to>
                                    </p:set>
                                    <p:animEffect transition="in" filter="wipe(down)">
                                      <p:cBhvr>
                                        <p:cTn id="153" dur="500"/>
                                        <p:tgtEl>
                                          <p:spTgt spid="314"/>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4" fill="hold" grpId="0" nodeType="clickEffect">
                                  <p:stCondLst>
                                    <p:cond delay="0"/>
                                  </p:stCondLst>
                                  <p:childTnLst>
                                    <p:set>
                                      <p:cBhvr>
                                        <p:cTn id="157" dur="1" fill="hold">
                                          <p:stCondLst>
                                            <p:cond delay="0"/>
                                          </p:stCondLst>
                                        </p:cTn>
                                        <p:tgtEl>
                                          <p:spTgt spid="229"/>
                                        </p:tgtEl>
                                        <p:attrNameLst>
                                          <p:attrName>style.visibility</p:attrName>
                                        </p:attrNameLst>
                                      </p:cBhvr>
                                      <p:to>
                                        <p:strVal val="visible"/>
                                      </p:to>
                                    </p:set>
                                    <p:animEffect transition="in" filter="wipe(down)">
                                      <p:cBhvr>
                                        <p:cTn id="158" dur="500"/>
                                        <p:tgtEl>
                                          <p:spTgt spid="229"/>
                                        </p:tgtEl>
                                      </p:cBhvr>
                                    </p:animEffect>
                                  </p:childTnLst>
                                </p:cTn>
                              </p:par>
                              <p:par>
                                <p:cTn id="159" presetID="1" presetClass="exit" presetSubtype="0" fill="hold" nodeType="withEffect">
                                  <p:stCondLst>
                                    <p:cond delay="0"/>
                                  </p:stCondLst>
                                  <p:childTnLst>
                                    <p:set>
                                      <p:cBhvr>
                                        <p:cTn id="160" dur="1" fill="hold">
                                          <p:stCondLst>
                                            <p:cond delay="0"/>
                                          </p:stCondLst>
                                        </p:cTn>
                                        <p:tgtEl>
                                          <p:spTgt spid="224"/>
                                        </p:tgtEl>
                                        <p:attrNameLst>
                                          <p:attrName>style.visibility</p:attrName>
                                        </p:attrNameLst>
                                      </p:cBhvr>
                                      <p:to>
                                        <p:strVal val="hidden"/>
                                      </p:to>
                                    </p:set>
                                  </p:childTnLst>
                                </p:cTn>
                              </p:par>
                              <p:par>
                                <p:cTn id="161" presetID="1" presetClass="exit" presetSubtype="0" fill="hold" grpId="1" nodeType="withEffect">
                                  <p:stCondLst>
                                    <p:cond delay="0"/>
                                  </p:stCondLst>
                                  <p:childTnLst>
                                    <p:set>
                                      <p:cBhvr>
                                        <p:cTn id="162" dur="1" fill="hold">
                                          <p:stCondLst>
                                            <p:cond delay="0"/>
                                          </p:stCondLst>
                                        </p:cTn>
                                        <p:tgtEl>
                                          <p:spTgt spid="226"/>
                                        </p:tgtEl>
                                        <p:attrNameLst>
                                          <p:attrName>style.visibility</p:attrName>
                                        </p:attrNameLst>
                                      </p:cBhvr>
                                      <p:to>
                                        <p:strVal val="hidden"/>
                                      </p:to>
                                    </p:set>
                                  </p:childTnLst>
                                </p:cTn>
                              </p:par>
                              <p:par>
                                <p:cTn id="163" presetID="1" presetClass="exit" presetSubtype="0" fill="hold" nodeType="withEffect">
                                  <p:stCondLst>
                                    <p:cond delay="0"/>
                                  </p:stCondLst>
                                  <p:childTnLst>
                                    <p:set>
                                      <p:cBhvr>
                                        <p:cTn id="164" dur="1" fill="hold">
                                          <p:stCondLst>
                                            <p:cond delay="0"/>
                                          </p:stCondLst>
                                        </p:cTn>
                                        <p:tgtEl>
                                          <p:spTgt spid="314"/>
                                        </p:tgtEl>
                                        <p:attrNameLst>
                                          <p:attrName>style.visibility</p:attrName>
                                        </p:attrNameLst>
                                      </p:cBhvr>
                                      <p:to>
                                        <p:strVal val="hidden"/>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3" nodeType="clickEffect">
                                  <p:stCondLst>
                                    <p:cond delay="0"/>
                                  </p:stCondLst>
                                  <p:childTnLst>
                                    <p:set>
                                      <p:cBhvr>
                                        <p:cTn id="168" dur="1" fill="hold">
                                          <p:stCondLst>
                                            <p:cond delay="0"/>
                                          </p:stCondLst>
                                        </p:cTn>
                                        <p:tgtEl>
                                          <p:spTgt spid="305"/>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258"/>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22" presetClass="entr" presetSubtype="4" fill="hold" nodeType="clickEffect">
                                  <p:stCondLst>
                                    <p:cond delay="0"/>
                                  </p:stCondLst>
                                  <p:childTnLst>
                                    <p:set>
                                      <p:cBhvr>
                                        <p:cTn id="176" dur="1" fill="hold">
                                          <p:stCondLst>
                                            <p:cond delay="0"/>
                                          </p:stCondLst>
                                        </p:cTn>
                                        <p:tgtEl>
                                          <p:spTgt spid="260"/>
                                        </p:tgtEl>
                                        <p:attrNameLst>
                                          <p:attrName>style.visibility</p:attrName>
                                        </p:attrNameLst>
                                      </p:cBhvr>
                                      <p:to>
                                        <p:strVal val="visible"/>
                                      </p:to>
                                    </p:set>
                                    <p:animEffect transition="in" filter="wipe(down)">
                                      <p:cBhvr>
                                        <p:cTn id="177" dur="500"/>
                                        <p:tgtEl>
                                          <p:spTgt spid="260"/>
                                        </p:tgtEl>
                                      </p:cBhvr>
                                    </p:animEffect>
                                  </p:childTnLst>
                                </p:cTn>
                              </p:par>
                            </p:childTnLst>
                          </p:cTn>
                        </p:par>
                      </p:childTnLst>
                    </p:cTn>
                  </p:par>
                  <p:par>
                    <p:cTn id="178" fill="hold">
                      <p:stCondLst>
                        <p:cond delay="indefinite"/>
                      </p:stCondLst>
                      <p:childTnLst>
                        <p:par>
                          <p:cTn id="179" fill="hold">
                            <p:stCondLst>
                              <p:cond delay="0"/>
                            </p:stCondLst>
                            <p:childTnLst>
                              <p:par>
                                <p:cTn id="180" presetID="22" presetClass="entr" presetSubtype="4" fill="hold" grpId="0" nodeType="clickEffect">
                                  <p:stCondLst>
                                    <p:cond delay="0"/>
                                  </p:stCondLst>
                                  <p:childTnLst>
                                    <p:set>
                                      <p:cBhvr>
                                        <p:cTn id="181" dur="1" fill="hold">
                                          <p:stCondLst>
                                            <p:cond delay="0"/>
                                          </p:stCondLst>
                                        </p:cTn>
                                        <p:tgtEl>
                                          <p:spTgt spid="241"/>
                                        </p:tgtEl>
                                        <p:attrNameLst>
                                          <p:attrName>style.visibility</p:attrName>
                                        </p:attrNameLst>
                                      </p:cBhvr>
                                      <p:to>
                                        <p:strVal val="visible"/>
                                      </p:to>
                                    </p:set>
                                    <p:animEffect transition="in" filter="wipe(down)">
                                      <p:cBhvr>
                                        <p:cTn id="182" dur="500"/>
                                        <p:tgtEl>
                                          <p:spTgt spid="241"/>
                                        </p:tgtEl>
                                      </p:cBhvr>
                                    </p:animEffect>
                                  </p:childTnLst>
                                </p:cTn>
                              </p:par>
                            </p:childTnLst>
                          </p:cTn>
                        </p:par>
                      </p:childTnLst>
                    </p:cTn>
                  </p:par>
                  <p:par>
                    <p:cTn id="183" fill="hold">
                      <p:stCondLst>
                        <p:cond delay="indefinite"/>
                      </p:stCondLst>
                      <p:childTnLst>
                        <p:par>
                          <p:cTn id="184" fill="hold">
                            <p:stCondLst>
                              <p:cond delay="0"/>
                            </p:stCondLst>
                            <p:childTnLst>
                              <p:par>
                                <p:cTn id="185" presetID="26" presetClass="emph" presetSubtype="0" fill="hold" nodeType="clickEffect">
                                  <p:stCondLst>
                                    <p:cond delay="0"/>
                                  </p:stCondLst>
                                  <p:childTnLst>
                                    <p:animEffect transition="out" filter="fade">
                                      <p:cBhvr>
                                        <p:cTn id="186" dur="500" tmFilter="0, 0; .2, .5; .8, .5; 1, 0"/>
                                        <p:tgtEl>
                                          <p:spTgt spid="235"/>
                                        </p:tgtEl>
                                      </p:cBhvr>
                                    </p:animEffect>
                                    <p:animScale>
                                      <p:cBhvr>
                                        <p:cTn id="187" dur="250" autoRev="1" fill="hold"/>
                                        <p:tgtEl>
                                          <p:spTgt spid="235"/>
                                        </p:tgtEl>
                                      </p:cBhvr>
                                      <p:by x="105000" y="105000"/>
                                    </p:animScale>
                                  </p:childTnLst>
                                </p:cTn>
                              </p:par>
                            </p:childTnLst>
                          </p:cTn>
                        </p:par>
                      </p:childTnLst>
                    </p:cTn>
                  </p:par>
                  <p:par>
                    <p:cTn id="188" fill="hold">
                      <p:stCondLst>
                        <p:cond delay="indefinite"/>
                      </p:stCondLst>
                      <p:childTnLst>
                        <p:par>
                          <p:cTn id="189" fill="hold">
                            <p:stCondLst>
                              <p:cond delay="0"/>
                            </p:stCondLst>
                            <p:childTnLst>
                              <p:par>
                                <p:cTn id="190" presetID="1" presetClass="entr" presetSubtype="0" fill="hold" grpId="0" nodeType="clickEffect">
                                  <p:stCondLst>
                                    <p:cond delay="0"/>
                                  </p:stCondLst>
                                  <p:childTnLst>
                                    <p:set>
                                      <p:cBhvr>
                                        <p:cTn id="191" dur="1" fill="hold">
                                          <p:stCondLst>
                                            <p:cond delay="0"/>
                                          </p:stCondLst>
                                        </p:cTn>
                                        <p:tgtEl>
                                          <p:spTgt spid="239"/>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1" presetClass="exit" presetSubtype="0" fill="hold" nodeType="clickEffect">
                                  <p:stCondLst>
                                    <p:cond delay="0"/>
                                  </p:stCondLst>
                                  <p:childTnLst>
                                    <p:set>
                                      <p:cBhvr>
                                        <p:cTn id="195" dur="1" fill="hold">
                                          <p:stCondLst>
                                            <p:cond delay="0"/>
                                          </p:stCondLst>
                                        </p:cTn>
                                        <p:tgtEl>
                                          <p:spTgt spid="257"/>
                                        </p:tgtEl>
                                        <p:attrNameLst>
                                          <p:attrName>style.visibility</p:attrName>
                                        </p:attrNameLst>
                                      </p:cBhvr>
                                      <p:to>
                                        <p:strVal val="hidden"/>
                                      </p:to>
                                    </p:set>
                                  </p:childTnLst>
                                </p:cTn>
                              </p:par>
                              <p:par>
                                <p:cTn id="196" presetID="1" presetClass="exit" presetSubtype="0" fill="hold" grpId="3" nodeType="withEffect">
                                  <p:stCondLst>
                                    <p:cond delay="0"/>
                                  </p:stCondLst>
                                  <p:childTnLst>
                                    <p:set>
                                      <p:cBhvr>
                                        <p:cTn id="197" dur="1" fill="hold">
                                          <p:stCondLst>
                                            <p:cond delay="0"/>
                                          </p:stCondLst>
                                        </p:cTn>
                                        <p:tgtEl>
                                          <p:spTgt spid="306"/>
                                        </p:tgtEl>
                                        <p:attrNameLst>
                                          <p:attrName>style.visibility</p:attrName>
                                        </p:attrNameLst>
                                      </p:cBhvr>
                                      <p:to>
                                        <p:strVal val="hidden"/>
                                      </p:to>
                                    </p:set>
                                  </p:childTnLst>
                                </p:cTn>
                              </p:par>
                              <p:par>
                                <p:cTn id="198" presetID="1" presetClass="exit" presetSubtype="0" fill="hold" grpId="1" nodeType="withEffect">
                                  <p:stCondLst>
                                    <p:cond delay="0"/>
                                  </p:stCondLst>
                                  <p:childTnLst>
                                    <p:set>
                                      <p:cBhvr>
                                        <p:cTn id="199" dur="1" fill="hold">
                                          <p:stCondLst>
                                            <p:cond delay="0"/>
                                          </p:stCondLst>
                                        </p:cTn>
                                        <p:tgtEl>
                                          <p:spTgt spid="229"/>
                                        </p:tgtEl>
                                        <p:attrNameLst>
                                          <p:attrName>style.visibility</p:attrName>
                                        </p:attrNameLst>
                                      </p:cBhvr>
                                      <p:to>
                                        <p:strVal val="hidden"/>
                                      </p:to>
                                    </p:set>
                                  </p:childTnLst>
                                </p:cTn>
                              </p:par>
                              <p:par>
                                <p:cTn id="200" presetID="1" presetClass="exit" presetSubtype="0" fill="hold" nodeType="withEffect">
                                  <p:stCondLst>
                                    <p:cond delay="0"/>
                                  </p:stCondLst>
                                  <p:childTnLst>
                                    <p:set>
                                      <p:cBhvr>
                                        <p:cTn id="201" dur="1" fill="hold">
                                          <p:stCondLst>
                                            <p:cond delay="0"/>
                                          </p:stCondLst>
                                        </p:cTn>
                                        <p:tgtEl>
                                          <p:spTgt spid="260"/>
                                        </p:tgtEl>
                                        <p:attrNameLst>
                                          <p:attrName>style.visibility</p:attrName>
                                        </p:attrNameLst>
                                      </p:cBhvr>
                                      <p:to>
                                        <p:strVal val="hidden"/>
                                      </p:to>
                                    </p:set>
                                  </p:childTnLst>
                                </p:cTn>
                              </p:par>
                            </p:childTnLst>
                          </p:cTn>
                        </p:par>
                      </p:childTnLst>
                    </p:cTn>
                  </p:par>
                  <p:par>
                    <p:cTn id="202" fill="hold">
                      <p:stCondLst>
                        <p:cond delay="indefinite"/>
                      </p:stCondLst>
                      <p:childTnLst>
                        <p:par>
                          <p:cTn id="203" fill="hold">
                            <p:stCondLst>
                              <p:cond delay="0"/>
                            </p:stCondLst>
                            <p:childTnLst>
                              <p:par>
                                <p:cTn id="204" presetID="1" presetClass="entr" presetSubtype="0" fill="hold" nodeType="clickEffect">
                                  <p:stCondLst>
                                    <p:cond delay="0"/>
                                  </p:stCondLst>
                                  <p:childTnLst>
                                    <p:set>
                                      <p:cBhvr>
                                        <p:cTn id="205" dur="1" fill="hold">
                                          <p:stCondLst>
                                            <p:cond delay="0"/>
                                          </p:stCondLst>
                                        </p:cTn>
                                        <p:tgtEl>
                                          <p:spTgt spid="251"/>
                                        </p:tgtEl>
                                        <p:attrNameLst>
                                          <p:attrName>style.visibility</p:attrName>
                                        </p:attrNameLst>
                                      </p:cBhvr>
                                      <p:to>
                                        <p:strVal val="visible"/>
                                      </p:to>
                                    </p:set>
                                  </p:childTnLst>
                                </p:cTn>
                              </p:par>
                              <p:par>
                                <p:cTn id="206" presetID="1" presetClass="entr" presetSubtype="0" fill="hold" nodeType="withEffect">
                                  <p:stCondLst>
                                    <p:cond delay="0"/>
                                  </p:stCondLst>
                                  <p:childTnLst>
                                    <p:set>
                                      <p:cBhvr>
                                        <p:cTn id="207" dur="1" fill="hold">
                                          <p:stCondLst>
                                            <p:cond delay="0"/>
                                          </p:stCondLst>
                                        </p:cTn>
                                        <p:tgtEl>
                                          <p:spTgt spid="304"/>
                                        </p:tgtEl>
                                        <p:attrNameLst>
                                          <p:attrName>style.visibility</p:attrName>
                                        </p:attrNameLst>
                                      </p:cBhvr>
                                      <p:to>
                                        <p:strVal val="visible"/>
                                      </p:to>
                                    </p:set>
                                  </p:childTnLst>
                                </p:cTn>
                              </p:par>
                              <p:par>
                                <p:cTn id="208" presetID="1" presetClass="entr" presetSubtype="0" fill="hold" nodeType="withEffect">
                                  <p:stCondLst>
                                    <p:cond delay="0"/>
                                  </p:stCondLst>
                                  <p:childTnLst>
                                    <p:set>
                                      <p:cBhvr>
                                        <p:cTn id="209" dur="1" fill="hold">
                                          <p:stCondLst>
                                            <p:cond delay="0"/>
                                          </p:stCondLst>
                                        </p:cTn>
                                        <p:tgtEl>
                                          <p:spTgt spid="301"/>
                                        </p:tgtEl>
                                        <p:attrNameLst>
                                          <p:attrName>style.visibility</p:attrName>
                                        </p:attrNameLst>
                                      </p:cBhvr>
                                      <p:to>
                                        <p:strVal val="visible"/>
                                      </p:to>
                                    </p:set>
                                  </p:childTnLst>
                                </p:cTn>
                              </p:par>
                              <p:par>
                                <p:cTn id="210" presetID="1" presetClass="entr" presetSubtype="0" fill="hold" nodeType="withEffect">
                                  <p:stCondLst>
                                    <p:cond delay="0"/>
                                  </p:stCondLst>
                                  <p:childTnLst>
                                    <p:set>
                                      <p:cBhvr>
                                        <p:cTn id="211" dur="1" fill="hold">
                                          <p:stCondLst>
                                            <p:cond delay="0"/>
                                          </p:stCondLst>
                                        </p:cTn>
                                        <p:tgtEl>
                                          <p:spTgt spid="307"/>
                                        </p:tgtEl>
                                        <p:attrNameLst>
                                          <p:attrName>style.visibility</p:attrName>
                                        </p:attrNameLst>
                                      </p:cBhvr>
                                      <p:to>
                                        <p:strVal val="visible"/>
                                      </p:to>
                                    </p:set>
                                  </p:childTnLst>
                                </p:cTn>
                              </p:par>
                              <p:par>
                                <p:cTn id="212" presetID="1" presetClass="entr" presetSubtype="0" fill="hold" nodeType="withEffect">
                                  <p:stCondLst>
                                    <p:cond delay="0"/>
                                  </p:stCondLst>
                                  <p:childTnLst>
                                    <p:set>
                                      <p:cBhvr>
                                        <p:cTn id="213" dur="1" fill="hold">
                                          <p:stCondLst>
                                            <p:cond delay="0"/>
                                          </p:stCondLst>
                                        </p:cTn>
                                        <p:tgtEl>
                                          <p:spTgt spid="310"/>
                                        </p:tgtEl>
                                        <p:attrNameLst>
                                          <p:attrName>style.visibility</p:attrName>
                                        </p:attrNameLst>
                                      </p:cBhvr>
                                      <p:to>
                                        <p:strVal val="visible"/>
                                      </p:to>
                                    </p:set>
                                  </p:childTnLst>
                                </p:cTn>
                              </p:par>
                              <p:par>
                                <p:cTn id="214" presetID="1" presetClass="entr" presetSubtype="0" fill="hold" grpId="0" nodeType="withEffect">
                                  <p:stCondLst>
                                    <p:cond delay="0"/>
                                  </p:stCondLst>
                                  <p:childTnLst>
                                    <p:set>
                                      <p:cBhvr>
                                        <p:cTn id="215" dur="1" fill="hold">
                                          <p:stCondLst>
                                            <p:cond delay="0"/>
                                          </p:stCondLst>
                                        </p:cTn>
                                        <p:tgtEl>
                                          <p:spTgt spid="248"/>
                                        </p:tgtEl>
                                        <p:attrNameLst>
                                          <p:attrName>style.visibility</p:attrName>
                                        </p:attrNameLst>
                                      </p:cBhvr>
                                      <p:to>
                                        <p:strVal val="visible"/>
                                      </p:to>
                                    </p:set>
                                  </p:childTnLst>
                                </p:cTn>
                              </p:par>
                              <p:par>
                                <p:cTn id="216" presetID="1" presetClass="entr" presetSubtype="0" fill="hold" grpId="0" nodeType="withEffect">
                                  <p:stCondLst>
                                    <p:cond delay="0"/>
                                  </p:stCondLst>
                                  <p:childTnLst>
                                    <p:set>
                                      <p:cBhvr>
                                        <p:cTn id="217" dur="1" fill="hold">
                                          <p:stCondLst>
                                            <p:cond delay="0"/>
                                          </p:stCondLst>
                                        </p:cTn>
                                        <p:tgtEl>
                                          <p:spTgt spid="295"/>
                                        </p:tgtEl>
                                        <p:attrNameLst>
                                          <p:attrName>style.visibility</p:attrName>
                                        </p:attrNameLst>
                                      </p:cBhvr>
                                      <p:to>
                                        <p:strVal val="visible"/>
                                      </p:to>
                                    </p:set>
                                  </p:childTnLst>
                                </p:cTn>
                              </p:par>
                              <p:par>
                                <p:cTn id="218" presetID="1" presetClass="entr" presetSubtype="0" fill="hold" grpId="0" nodeType="withEffect">
                                  <p:stCondLst>
                                    <p:cond delay="0"/>
                                  </p:stCondLst>
                                  <p:childTnLst>
                                    <p:set>
                                      <p:cBhvr>
                                        <p:cTn id="219" dur="1" fill="hold">
                                          <p:stCondLst>
                                            <p:cond delay="0"/>
                                          </p:stCondLst>
                                        </p:cTn>
                                        <p:tgtEl>
                                          <p:spTgt spid="286"/>
                                        </p:tgtEl>
                                        <p:attrNameLst>
                                          <p:attrName>style.visibility</p:attrName>
                                        </p:attrNameLst>
                                      </p:cBhvr>
                                      <p:to>
                                        <p:strVal val="visible"/>
                                      </p:to>
                                    </p:set>
                                  </p:childTnLst>
                                </p:cTn>
                              </p:par>
                              <p:par>
                                <p:cTn id="220" presetID="1" presetClass="entr" presetSubtype="0" fill="hold" grpId="0" nodeType="withEffect">
                                  <p:stCondLst>
                                    <p:cond delay="0"/>
                                  </p:stCondLst>
                                  <p:childTnLst>
                                    <p:set>
                                      <p:cBhvr>
                                        <p:cTn id="221" dur="1" fill="hold">
                                          <p:stCondLst>
                                            <p:cond delay="0"/>
                                          </p:stCondLst>
                                        </p:cTn>
                                        <p:tgtEl>
                                          <p:spTgt spid="289"/>
                                        </p:tgtEl>
                                        <p:attrNameLst>
                                          <p:attrName>style.visibility</p:attrName>
                                        </p:attrNameLst>
                                      </p:cBhvr>
                                      <p:to>
                                        <p:strVal val="visible"/>
                                      </p:to>
                                    </p:set>
                                  </p:childTnLst>
                                </p:cTn>
                              </p:par>
                              <p:par>
                                <p:cTn id="222" presetID="1" presetClass="entr" presetSubtype="0" fill="hold" grpId="0" nodeType="withEffect">
                                  <p:stCondLst>
                                    <p:cond delay="0"/>
                                  </p:stCondLst>
                                  <p:childTnLst>
                                    <p:set>
                                      <p:cBhvr>
                                        <p:cTn id="223" dur="1" fill="hold">
                                          <p:stCondLst>
                                            <p:cond delay="0"/>
                                          </p:stCondLst>
                                        </p:cTn>
                                        <p:tgtEl>
                                          <p:spTgt spid="291"/>
                                        </p:tgtEl>
                                        <p:attrNameLst>
                                          <p:attrName>style.visibility</p:attrName>
                                        </p:attrNameLst>
                                      </p:cBhvr>
                                      <p:to>
                                        <p:strVal val="visible"/>
                                      </p:to>
                                    </p:set>
                                  </p:childTnLst>
                                </p:cTn>
                              </p:par>
                              <p:par>
                                <p:cTn id="224" presetID="1" presetClass="entr" presetSubtype="0" fill="hold" grpId="0" nodeType="withEffect">
                                  <p:stCondLst>
                                    <p:cond delay="0"/>
                                  </p:stCondLst>
                                  <p:childTnLst>
                                    <p:set>
                                      <p:cBhvr>
                                        <p:cTn id="225" dur="1" fill="hold">
                                          <p:stCondLst>
                                            <p:cond delay="0"/>
                                          </p:stCondLst>
                                        </p:cTn>
                                        <p:tgtEl>
                                          <p:spTgt spid="293"/>
                                        </p:tgtEl>
                                        <p:attrNameLst>
                                          <p:attrName>style.visibility</p:attrName>
                                        </p:attrNameLst>
                                      </p:cBhvr>
                                      <p:to>
                                        <p:strVal val="visible"/>
                                      </p:to>
                                    </p:set>
                                  </p:childTnLst>
                                </p:cTn>
                              </p:par>
                              <p:par>
                                <p:cTn id="226" presetID="1" presetClass="entr" presetSubtype="0" fill="hold" grpId="0" nodeType="withEffect">
                                  <p:stCondLst>
                                    <p:cond delay="0"/>
                                  </p:stCondLst>
                                  <p:childTnLst>
                                    <p:set>
                                      <p:cBhvr>
                                        <p:cTn id="227" dur="1" fill="hold">
                                          <p:stCondLst>
                                            <p:cond delay="0"/>
                                          </p:stCondLst>
                                        </p:cTn>
                                        <p:tgtEl>
                                          <p:spTgt spid="294"/>
                                        </p:tgtEl>
                                        <p:attrNameLst>
                                          <p:attrName>style.visibility</p:attrName>
                                        </p:attrNameLst>
                                      </p:cBhvr>
                                      <p:to>
                                        <p:strVal val="visible"/>
                                      </p:to>
                                    </p:set>
                                  </p:childTnLst>
                                </p:cTn>
                              </p:par>
                              <p:par>
                                <p:cTn id="228" presetID="1" presetClass="entr" presetSubtype="0" fill="hold" grpId="0" nodeType="withEffect">
                                  <p:stCondLst>
                                    <p:cond delay="0"/>
                                  </p:stCondLst>
                                  <p:childTnLst>
                                    <p:set>
                                      <p:cBhvr>
                                        <p:cTn id="229" dur="1" fill="hold">
                                          <p:stCondLst>
                                            <p:cond delay="0"/>
                                          </p:stCondLst>
                                        </p:cTn>
                                        <p:tgtEl>
                                          <p:spTgt spid="290"/>
                                        </p:tgtEl>
                                        <p:attrNameLst>
                                          <p:attrName>style.visibility</p:attrName>
                                        </p:attrNameLst>
                                      </p:cBhvr>
                                      <p:to>
                                        <p:strVal val="visible"/>
                                      </p:to>
                                    </p:set>
                                  </p:childTnLst>
                                </p:cTn>
                              </p:par>
                              <p:par>
                                <p:cTn id="230" presetID="1" presetClass="entr" presetSubtype="0" fill="hold" grpId="0" nodeType="withEffect">
                                  <p:stCondLst>
                                    <p:cond delay="0"/>
                                  </p:stCondLst>
                                  <p:childTnLst>
                                    <p:set>
                                      <p:cBhvr>
                                        <p:cTn id="231" dur="1" fill="hold">
                                          <p:stCondLst>
                                            <p:cond delay="0"/>
                                          </p:stCondLst>
                                        </p:cTn>
                                        <p:tgtEl>
                                          <p:spTgt spid="292"/>
                                        </p:tgtEl>
                                        <p:attrNameLst>
                                          <p:attrName>style.visibility</p:attrName>
                                        </p:attrNameLst>
                                      </p:cBhvr>
                                      <p:to>
                                        <p:strVal val="visible"/>
                                      </p:to>
                                    </p:set>
                                  </p:childTnLst>
                                </p:cTn>
                              </p:par>
                              <p:par>
                                <p:cTn id="232" presetID="1" presetClass="entr" presetSubtype="0" fill="hold" grpId="0" nodeType="withEffect">
                                  <p:stCondLst>
                                    <p:cond delay="0"/>
                                  </p:stCondLst>
                                  <p:childTnLst>
                                    <p:set>
                                      <p:cBhvr>
                                        <p:cTn id="233" dur="1" fill="hold">
                                          <p:stCondLst>
                                            <p:cond delay="0"/>
                                          </p:stCondLst>
                                        </p:cTn>
                                        <p:tgtEl>
                                          <p:spTgt spid="287"/>
                                        </p:tgtEl>
                                        <p:attrNameLst>
                                          <p:attrName>style.visibility</p:attrName>
                                        </p:attrNameLst>
                                      </p:cBhvr>
                                      <p:to>
                                        <p:strVal val="visible"/>
                                      </p:to>
                                    </p:set>
                                  </p:childTnLst>
                                </p:cTn>
                              </p:par>
                              <p:par>
                                <p:cTn id="234" presetID="1" presetClass="entr" presetSubtype="0" fill="hold" grpId="0" nodeType="withEffect">
                                  <p:stCondLst>
                                    <p:cond delay="0"/>
                                  </p:stCondLst>
                                  <p:childTnLst>
                                    <p:set>
                                      <p:cBhvr>
                                        <p:cTn id="235" dur="1" fill="hold">
                                          <p:stCondLst>
                                            <p:cond delay="0"/>
                                          </p:stCondLst>
                                        </p:cTn>
                                        <p:tgtEl>
                                          <p:spTgt spid="249"/>
                                        </p:tgtEl>
                                        <p:attrNameLst>
                                          <p:attrName>style.visibility</p:attrName>
                                        </p:attrNameLst>
                                      </p:cBhvr>
                                      <p:to>
                                        <p:strVal val="visible"/>
                                      </p:to>
                                    </p:set>
                                  </p:childTnLst>
                                </p:cTn>
                              </p:par>
                              <p:par>
                                <p:cTn id="236" presetID="1" presetClass="entr" presetSubtype="0" fill="hold" grpId="0" nodeType="withEffect">
                                  <p:stCondLst>
                                    <p:cond delay="0"/>
                                  </p:stCondLst>
                                  <p:childTnLst>
                                    <p:set>
                                      <p:cBhvr>
                                        <p:cTn id="237" dur="1" fill="hold">
                                          <p:stCondLst>
                                            <p:cond delay="0"/>
                                          </p:stCondLst>
                                        </p:cTn>
                                        <p:tgtEl>
                                          <p:spTgt spid="296"/>
                                        </p:tgtEl>
                                        <p:attrNameLst>
                                          <p:attrName>style.visibility</p:attrName>
                                        </p:attrNameLst>
                                      </p:cBhvr>
                                      <p:to>
                                        <p:strVal val="visible"/>
                                      </p:to>
                                    </p:set>
                                  </p:childTnLst>
                                </p:cTn>
                              </p:par>
                              <p:par>
                                <p:cTn id="238" presetID="1" presetClass="entr" presetSubtype="0" fill="hold" nodeType="withEffect">
                                  <p:stCondLst>
                                    <p:cond delay="0"/>
                                  </p:stCondLst>
                                  <p:childTnLst>
                                    <p:set>
                                      <p:cBhvr>
                                        <p:cTn id="239" dur="1" fill="hold">
                                          <p:stCondLst>
                                            <p:cond delay="0"/>
                                          </p:stCondLst>
                                        </p:cTn>
                                        <p:tgtEl>
                                          <p:spTgt spid="313"/>
                                        </p:tgtEl>
                                        <p:attrNameLst>
                                          <p:attrName>style.visibility</p:attrName>
                                        </p:attrNameLst>
                                      </p:cBhvr>
                                      <p:to>
                                        <p:strVal val="visible"/>
                                      </p:to>
                                    </p:set>
                                  </p:childTnLst>
                                </p:cTn>
                              </p:par>
                            </p:childTnLst>
                          </p:cTn>
                        </p:par>
                      </p:childTnLst>
                    </p:cTn>
                  </p:par>
                  <p:par>
                    <p:cTn id="240" fill="hold">
                      <p:stCondLst>
                        <p:cond delay="indefinite"/>
                      </p:stCondLst>
                      <p:childTnLst>
                        <p:par>
                          <p:cTn id="241" fill="hold">
                            <p:stCondLst>
                              <p:cond delay="0"/>
                            </p:stCondLst>
                            <p:childTnLst>
                              <p:par>
                                <p:cTn id="242" presetID="1" presetClass="entr" presetSubtype="0" fill="hold" grpId="0" nodeType="clickEffect">
                                  <p:stCondLst>
                                    <p:cond delay="0"/>
                                  </p:stCondLst>
                                  <p:childTnLst>
                                    <p:set>
                                      <p:cBhvr>
                                        <p:cTn id="243" dur="1" fill="hold">
                                          <p:stCondLst>
                                            <p:cond delay="0"/>
                                          </p:stCondLst>
                                        </p:cTn>
                                        <p:tgtEl>
                                          <p:spTgt spid="300"/>
                                        </p:tgtEl>
                                        <p:attrNameLst>
                                          <p:attrName>style.visibility</p:attrName>
                                        </p:attrNameLst>
                                      </p:cBhvr>
                                      <p:to>
                                        <p:strVal val="visible"/>
                                      </p:to>
                                    </p:set>
                                  </p:childTnLst>
                                </p:cTn>
                              </p:par>
                              <p:par>
                                <p:cTn id="244" presetID="1" presetClass="entr" presetSubtype="0" fill="hold" nodeType="withEffect">
                                  <p:stCondLst>
                                    <p:cond delay="0"/>
                                  </p:stCondLst>
                                  <p:childTnLst>
                                    <p:set>
                                      <p:cBhvr>
                                        <p:cTn id="245" dur="1" fill="hold">
                                          <p:stCondLst>
                                            <p:cond delay="0"/>
                                          </p:stCondLst>
                                        </p:cTn>
                                        <p:tgtEl>
                                          <p:spTgt spid="299"/>
                                        </p:tgtEl>
                                        <p:attrNameLst>
                                          <p:attrName>style.visibility</p:attrName>
                                        </p:attrNameLst>
                                      </p:cBhvr>
                                      <p:to>
                                        <p:strVal val="visible"/>
                                      </p:to>
                                    </p:set>
                                  </p:childTnLst>
                                </p:cTn>
                              </p:par>
                            </p:childTnLst>
                          </p:cTn>
                        </p:par>
                      </p:childTnLst>
                    </p:cTn>
                  </p:par>
                  <p:par>
                    <p:cTn id="246" fill="hold">
                      <p:stCondLst>
                        <p:cond delay="indefinite"/>
                      </p:stCondLst>
                      <p:childTnLst>
                        <p:par>
                          <p:cTn id="247" fill="hold">
                            <p:stCondLst>
                              <p:cond delay="0"/>
                            </p:stCondLst>
                            <p:childTnLst>
                              <p:par>
                                <p:cTn id="248" presetID="22" presetClass="entr" presetSubtype="4" fill="hold" nodeType="clickEffect">
                                  <p:stCondLst>
                                    <p:cond delay="0"/>
                                  </p:stCondLst>
                                  <p:childTnLst>
                                    <p:set>
                                      <p:cBhvr>
                                        <p:cTn id="249" dur="1" fill="hold">
                                          <p:stCondLst>
                                            <p:cond delay="0"/>
                                          </p:stCondLst>
                                        </p:cTn>
                                        <p:tgtEl>
                                          <p:spTgt spid="303"/>
                                        </p:tgtEl>
                                        <p:attrNameLst>
                                          <p:attrName>style.visibility</p:attrName>
                                        </p:attrNameLst>
                                      </p:cBhvr>
                                      <p:to>
                                        <p:strVal val="visible"/>
                                      </p:to>
                                    </p:set>
                                    <p:animEffect transition="in" filter="wipe(down)">
                                      <p:cBhvr>
                                        <p:cTn id="250" dur="500"/>
                                        <p:tgtEl>
                                          <p:spTgt spid="303"/>
                                        </p:tgtEl>
                                      </p:cBhvr>
                                    </p:animEffect>
                                  </p:childTnLst>
                                </p:cTn>
                              </p:par>
                            </p:childTnLst>
                          </p:cTn>
                        </p:par>
                      </p:childTnLst>
                    </p:cTn>
                  </p:par>
                  <p:par>
                    <p:cTn id="251" fill="hold">
                      <p:stCondLst>
                        <p:cond delay="indefinite"/>
                      </p:stCondLst>
                      <p:childTnLst>
                        <p:par>
                          <p:cTn id="252" fill="hold">
                            <p:stCondLst>
                              <p:cond delay="0"/>
                            </p:stCondLst>
                            <p:childTnLst>
                              <p:par>
                                <p:cTn id="253" presetID="1" presetClass="entr" presetSubtype="0" fill="hold" nodeType="clickEffect">
                                  <p:stCondLst>
                                    <p:cond delay="0"/>
                                  </p:stCondLst>
                                  <p:childTnLst>
                                    <p:set>
                                      <p:cBhvr>
                                        <p:cTn id="254" dur="1" fill="hold">
                                          <p:stCondLst>
                                            <p:cond delay="0"/>
                                          </p:stCondLst>
                                        </p:cTn>
                                        <p:tgtEl>
                                          <p:spTgt spid="2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 grpId="0" animBg="1"/>
      <p:bldP spid="246" grpId="0" animBg="1"/>
      <p:bldP spid="247" grpId="0" animBg="1"/>
      <p:bldP spid="305" grpId="0" animBg="1"/>
      <p:bldP spid="305" grpId="1" animBg="1"/>
      <p:bldP spid="305" grpId="2" animBg="1"/>
      <p:bldP spid="305" grpId="3" animBg="1"/>
      <p:bldP spid="316" grpId="0" animBg="1"/>
      <p:bldP spid="316" grpId="1" animBg="1"/>
      <p:bldP spid="317" grpId="0" animBg="1"/>
      <p:bldP spid="317" grpId="1" animBg="1"/>
      <p:bldP spid="324" grpId="0" animBg="1"/>
      <p:bldP spid="306" grpId="0" animBg="1"/>
      <p:bldP spid="306" grpId="1" animBg="1"/>
      <p:bldP spid="306" grpId="2" animBg="1"/>
      <p:bldP spid="306" grpId="3" animBg="1"/>
      <p:bldP spid="226" grpId="0"/>
      <p:bldP spid="226" grpId="1"/>
      <p:bldP spid="229" grpId="0" animBg="1"/>
      <p:bldP spid="229" grpId="1" animBg="1"/>
      <p:bldP spid="258" grpId="0" animBg="1"/>
      <p:bldP spid="233" grpId="0" animBg="1"/>
      <p:bldP spid="239" grpId="0" animBg="1"/>
      <p:bldP spid="241" grpId="0" animBg="1"/>
      <p:bldP spid="248" grpId="0" animBg="1"/>
      <p:bldP spid="249" grpId="0" animBg="1"/>
      <p:bldP spid="286" grpId="0" animBg="1"/>
      <p:bldP spid="287" grpId="0" animBg="1"/>
      <p:bldP spid="289" grpId="0" animBg="1"/>
      <p:bldP spid="290" grpId="0" animBg="1"/>
      <p:bldP spid="291" grpId="0" animBg="1"/>
      <p:bldP spid="292" grpId="0" animBg="1"/>
      <p:bldP spid="293" grpId="0" animBg="1"/>
      <p:bldP spid="294" grpId="0" animBg="1"/>
      <p:bldP spid="295" grpId="0" animBg="1"/>
      <p:bldP spid="296" grpId="0" animBg="1"/>
      <p:bldP spid="30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Roadmap</a:t>
            </a:r>
            <a:endParaRPr lang="en-US" sz="4000" dirty="0"/>
          </a:p>
        </p:txBody>
      </p:sp>
      <p:sp>
        <p:nvSpPr>
          <p:cNvPr id="46" name="Freeform 45"/>
          <p:cNvSpPr/>
          <p:nvPr/>
        </p:nvSpPr>
        <p:spPr>
          <a:xfrm>
            <a:off x="457200" y="170582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Goals and Contributions</a:t>
            </a:r>
            <a:endParaRPr lang="en-US" sz="2500" kern="1200" dirty="0"/>
          </a:p>
        </p:txBody>
      </p:sp>
      <p:sp>
        <p:nvSpPr>
          <p:cNvPr id="47" name="Freeform 46"/>
          <p:cNvSpPr/>
          <p:nvPr/>
        </p:nvSpPr>
        <p:spPr>
          <a:xfrm>
            <a:off x="457200" y="2541351"/>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Background</a:t>
            </a:r>
            <a:endParaRPr lang="en-US" sz="2500" kern="1200" dirty="0"/>
          </a:p>
        </p:txBody>
      </p:sp>
      <p:sp>
        <p:nvSpPr>
          <p:cNvPr id="48" name="Freeform 47"/>
          <p:cNvSpPr/>
          <p:nvPr/>
        </p:nvSpPr>
        <p:spPr>
          <a:xfrm>
            <a:off x="457200" y="3376876"/>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Design and Implementation</a:t>
            </a:r>
            <a:endParaRPr lang="en-US" sz="2500" kern="1200" dirty="0"/>
          </a:p>
        </p:txBody>
      </p:sp>
      <p:sp>
        <p:nvSpPr>
          <p:cNvPr id="49" name="Freeform 48"/>
          <p:cNvSpPr/>
          <p:nvPr/>
        </p:nvSpPr>
        <p:spPr>
          <a:xfrm>
            <a:off x="457200" y="4212399"/>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Experimental setup and tools</a:t>
            </a:r>
            <a:endParaRPr lang="en-US" sz="2500" kern="1200" dirty="0"/>
          </a:p>
        </p:txBody>
      </p:sp>
      <p:sp>
        <p:nvSpPr>
          <p:cNvPr id="50" name="Freeform 49"/>
          <p:cNvSpPr/>
          <p:nvPr/>
        </p:nvSpPr>
        <p:spPr>
          <a:xfrm>
            <a:off x="457200" y="5047923"/>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Results</a:t>
            </a:r>
            <a:endParaRPr lang="en-US" sz="2500" kern="1200" dirty="0"/>
          </a:p>
        </p:txBody>
      </p:sp>
      <p:sp>
        <p:nvSpPr>
          <p:cNvPr id="51" name="Freeform 50"/>
          <p:cNvSpPr/>
          <p:nvPr/>
        </p:nvSpPr>
        <p:spPr>
          <a:xfrm>
            <a:off x="457200" y="588344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Conclusion</a:t>
            </a:r>
            <a:endParaRPr lang="en-US" sz="2500" kern="1200" dirty="0"/>
          </a:p>
        </p:txBody>
      </p:sp>
      <p:sp>
        <p:nvSpPr>
          <p:cNvPr id="2" name="Slide Number Placeholder 1"/>
          <p:cNvSpPr>
            <a:spLocks noGrp="1"/>
          </p:cNvSpPr>
          <p:nvPr>
            <p:ph type="sldNum" sz="quarter" idx="12"/>
          </p:nvPr>
        </p:nvSpPr>
        <p:spPr/>
        <p:txBody>
          <a:bodyPr/>
          <a:lstStyle/>
          <a:p>
            <a:fld id="{8AB1C761-9FE2-4952-8BCD-2D639D168F1E}" type="slidenum">
              <a:rPr lang="en-US" smtClean="0"/>
              <a:t>30</a:t>
            </a:fld>
            <a:endParaRPr lang="en-US"/>
          </a:p>
        </p:txBody>
      </p:sp>
    </p:spTree>
    <p:extLst>
      <p:ext uri="{BB962C8B-B14F-4D97-AF65-F5344CB8AC3E}">
        <p14:creationId xmlns:p14="http://schemas.microsoft.com/office/powerpoint/2010/main" val="354351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50" fill="hold"/>
                                        <p:tgtEl>
                                          <p:spTgt spid="51"/>
                                        </p:tgtEl>
                                        <p:attrNameLst>
                                          <p:attrName>fillcolor</p:attrName>
                                        </p:attrNameLst>
                                      </p:cBhvr>
                                      <p:to>
                                        <a:schemeClr val="accent2"/>
                                      </p:to>
                                    </p:animClr>
                                    <p:set>
                                      <p:cBhvr>
                                        <p:cTn id="7" dur="250" fill="hold"/>
                                        <p:tgtEl>
                                          <p:spTgt spid="51"/>
                                        </p:tgtEl>
                                        <p:attrNameLst>
                                          <p:attrName>fill.type</p:attrName>
                                        </p:attrNameLst>
                                      </p:cBhvr>
                                      <p:to>
                                        <p:strVal val="solid"/>
                                      </p:to>
                                    </p:set>
                                    <p:set>
                                      <p:cBhvr>
                                        <p:cTn id="8" dur="250" fill="hold"/>
                                        <p:tgtEl>
                                          <p:spTgt spid="5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Title 236"/>
          <p:cNvSpPr txBox="1">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dirty="0" smtClean="0"/>
              <a:t>Conclusion</a:t>
            </a:r>
            <a:endParaRPr lang="en-US" sz="3600" dirty="0"/>
          </a:p>
        </p:txBody>
      </p:sp>
      <p:sp>
        <p:nvSpPr>
          <p:cNvPr id="2" name="Slide Number Placeholder 1"/>
          <p:cNvSpPr>
            <a:spLocks noGrp="1"/>
          </p:cNvSpPr>
          <p:nvPr>
            <p:ph type="sldNum" sz="quarter" idx="12"/>
          </p:nvPr>
        </p:nvSpPr>
        <p:spPr/>
        <p:txBody>
          <a:bodyPr/>
          <a:lstStyle/>
          <a:p>
            <a:fld id="{8AB1C761-9FE2-4952-8BCD-2D639D168F1E}" type="slidenum">
              <a:rPr lang="en-US" smtClean="0"/>
              <a:t>31</a:t>
            </a:fld>
            <a:endParaRPr lang="en-US"/>
          </a:p>
        </p:txBody>
      </p:sp>
    </p:spTree>
    <p:extLst>
      <p:ext uri="{BB962C8B-B14F-4D97-AF65-F5344CB8AC3E}">
        <p14:creationId xmlns:p14="http://schemas.microsoft.com/office/powerpoint/2010/main" val="9561002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Coordinator Scheme</a:t>
            </a:r>
            <a:endParaRPr lang="en-US" dirty="0"/>
          </a:p>
        </p:txBody>
      </p:sp>
      <p:sp>
        <p:nvSpPr>
          <p:cNvPr id="4" name="Title 236"/>
          <p:cNvSpPr txBox="1">
            <a:spLocks/>
          </p:cNvSpPr>
          <p:nvPr/>
        </p:nvSpPr>
        <p:spPr>
          <a:xfrm>
            <a:off x="609600" y="427038"/>
            <a:ext cx="82296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dirty="0" err="1" smtClean="0"/>
              <a:t>Paxos</a:t>
            </a:r>
            <a:r>
              <a:rPr lang="en-US" sz="3600" dirty="0" smtClean="0"/>
              <a:t>: Fault Tolerance through Consensus</a:t>
            </a:r>
            <a:endParaRPr lang="en-US" sz="3600" dirty="0"/>
          </a:p>
        </p:txBody>
      </p:sp>
      <p:sp>
        <p:nvSpPr>
          <p:cNvPr id="5" name="Freeform 6"/>
          <p:cNvSpPr>
            <a:spLocks/>
          </p:cNvSpPr>
          <p:nvPr/>
        </p:nvSpPr>
        <p:spPr bwMode="auto">
          <a:xfrm>
            <a:off x="4452969" y="3750964"/>
            <a:ext cx="876663" cy="485892"/>
          </a:xfrm>
          <a:custGeom>
            <a:avLst/>
            <a:gdLst/>
            <a:ahLst/>
            <a:cxnLst>
              <a:cxn ang="0">
                <a:pos x="630" y="82"/>
              </a:cxn>
              <a:cxn ang="0">
                <a:pos x="616" y="40"/>
              </a:cxn>
              <a:cxn ang="0">
                <a:pos x="592" y="24"/>
              </a:cxn>
              <a:cxn ang="0">
                <a:pos x="502" y="36"/>
              </a:cxn>
              <a:cxn ang="0">
                <a:pos x="396" y="0"/>
              </a:cxn>
              <a:cxn ang="0">
                <a:pos x="400" y="12"/>
              </a:cxn>
              <a:cxn ang="0">
                <a:pos x="360" y="52"/>
              </a:cxn>
              <a:cxn ang="0">
                <a:pos x="310" y="162"/>
              </a:cxn>
              <a:cxn ang="0">
                <a:pos x="280" y="148"/>
              </a:cxn>
              <a:cxn ang="0">
                <a:pos x="200" y="204"/>
              </a:cxn>
              <a:cxn ang="0">
                <a:pos x="176" y="188"/>
              </a:cxn>
              <a:cxn ang="0">
                <a:pos x="122" y="232"/>
              </a:cxn>
              <a:cxn ang="0">
                <a:pos x="122" y="228"/>
              </a:cxn>
              <a:cxn ang="0">
                <a:pos x="176" y="184"/>
              </a:cxn>
              <a:cxn ang="0">
                <a:pos x="122" y="224"/>
              </a:cxn>
              <a:cxn ang="0">
                <a:pos x="118" y="256"/>
              </a:cxn>
              <a:cxn ang="0">
                <a:pos x="76" y="312"/>
              </a:cxn>
              <a:cxn ang="0">
                <a:pos x="26" y="286"/>
              </a:cxn>
              <a:cxn ang="0">
                <a:pos x="4" y="330"/>
              </a:cxn>
              <a:cxn ang="0">
                <a:pos x="0" y="322"/>
              </a:cxn>
              <a:cxn ang="0">
                <a:pos x="6" y="378"/>
              </a:cxn>
              <a:cxn ang="0">
                <a:pos x="26" y="376"/>
              </a:cxn>
              <a:cxn ang="0">
                <a:pos x="306" y="330"/>
              </a:cxn>
              <a:cxn ang="0">
                <a:pos x="568" y="276"/>
              </a:cxn>
              <a:cxn ang="0">
                <a:pos x="632" y="202"/>
              </a:cxn>
              <a:cxn ang="0">
                <a:pos x="682" y="104"/>
              </a:cxn>
              <a:cxn ang="0">
                <a:pos x="630" y="82"/>
              </a:cxn>
            </a:cxnLst>
            <a:rect l="0" t="0" r="r" b="b"/>
            <a:pathLst>
              <a:path w="682" h="378">
                <a:moveTo>
                  <a:pt x="630" y="82"/>
                </a:moveTo>
                <a:lnTo>
                  <a:pt x="616" y="40"/>
                </a:lnTo>
                <a:lnTo>
                  <a:pt x="592" y="24"/>
                </a:lnTo>
                <a:lnTo>
                  <a:pt x="502" y="36"/>
                </a:lnTo>
                <a:lnTo>
                  <a:pt x="396" y="0"/>
                </a:lnTo>
                <a:lnTo>
                  <a:pt x="400" y="12"/>
                </a:lnTo>
                <a:lnTo>
                  <a:pt x="360" y="52"/>
                </a:lnTo>
                <a:lnTo>
                  <a:pt x="310" y="162"/>
                </a:lnTo>
                <a:lnTo>
                  <a:pt x="280" y="148"/>
                </a:lnTo>
                <a:lnTo>
                  <a:pt x="200" y="204"/>
                </a:lnTo>
                <a:lnTo>
                  <a:pt x="176" y="188"/>
                </a:lnTo>
                <a:lnTo>
                  <a:pt x="122" y="232"/>
                </a:lnTo>
                <a:lnTo>
                  <a:pt x="122" y="228"/>
                </a:lnTo>
                <a:lnTo>
                  <a:pt x="176" y="184"/>
                </a:lnTo>
                <a:lnTo>
                  <a:pt x="122" y="224"/>
                </a:lnTo>
                <a:lnTo>
                  <a:pt x="118" y="256"/>
                </a:lnTo>
                <a:lnTo>
                  <a:pt x="76" y="312"/>
                </a:lnTo>
                <a:lnTo>
                  <a:pt x="26" y="286"/>
                </a:lnTo>
                <a:lnTo>
                  <a:pt x="4" y="330"/>
                </a:lnTo>
                <a:lnTo>
                  <a:pt x="0" y="322"/>
                </a:lnTo>
                <a:lnTo>
                  <a:pt x="6" y="378"/>
                </a:lnTo>
                <a:lnTo>
                  <a:pt x="26" y="376"/>
                </a:lnTo>
                <a:lnTo>
                  <a:pt x="306" y="330"/>
                </a:lnTo>
                <a:lnTo>
                  <a:pt x="568" y="276"/>
                </a:lnTo>
                <a:lnTo>
                  <a:pt x="632" y="202"/>
                </a:lnTo>
                <a:lnTo>
                  <a:pt x="682" y="104"/>
                </a:lnTo>
                <a:lnTo>
                  <a:pt x="630" y="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 name="Freeform 7"/>
          <p:cNvSpPr>
            <a:spLocks/>
          </p:cNvSpPr>
          <p:nvPr/>
        </p:nvSpPr>
        <p:spPr bwMode="auto">
          <a:xfrm>
            <a:off x="3714225" y="3703025"/>
            <a:ext cx="755833" cy="655569"/>
          </a:xfrm>
          <a:custGeom>
            <a:avLst/>
            <a:gdLst/>
            <a:ahLst/>
            <a:cxnLst>
              <a:cxn ang="0">
                <a:pos x="556" y="278"/>
              </a:cxn>
              <a:cxn ang="0">
                <a:pos x="476" y="220"/>
              </a:cxn>
              <a:cxn ang="0">
                <a:pos x="476" y="140"/>
              </a:cxn>
              <a:cxn ang="0">
                <a:pos x="444" y="140"/>
              </a:cxn>
              <a:cxn ang="0">
                <a:pos x="346" y="14"/>
              </a:cxn>
              <a:cxn ang="0">
                <a:pos x="346" y="0"/>
              </a:cxn>
              <a:cxn ang="0">
                <a:pos x="0" y="8"/>
              </a:cxn>
              <a:cxn ang="0">
                <a:pos x="22" y="70"/>
              </a:cxn>
              <a:cxn ang="0">
                <a:pos x="68" y="70"/>
              </a:cxn>
              <a:cxn ang="0">
                <a:pos x="50" y="136"/>
              </a:cxn>
              <a:cxn ang="0">
                <a:pos x="104" y="160"/>
              </a:cxn>
              <a:cxn ang="0">
                <a:pos x="132" y="470"/>
              </a:cxn>
              <a:cxn ang="0">
                <a:pos x="522" y="462"/>
              </a:cxn>
              <a:cxn ang="0">
                <a:pos x="506" y="510"/>
              </a:cxn>
              <a:cxn ang="0">
                <a:pos x="586" y="504"/>
              </a:cxn>
              <a:cxn ang="0">
                <a:pos x="586" y="410"/>
              </a:cxn>
              <a:cxn ang="0">
                <a:pos x="588" y="408"/>
              </a:cxn>
              <a:cxn ang="0">
                <a:pos x="582" y="352"/>
              </a:cxn>
              <a:cxn ang="0">
                <a:pos x="556" y="278"/>
              </a:cxn>
            </a:cxnLst>
            <a:rect l="0" t="0" r="r" b="b"/>
            <a:pathLst>
              <a:path w="588" h="510">
                <a:moveTo>
                  <a:pt x="556" y="278"/>
                </a:moveTo>
                <a:lnTo>
                  <a:pt x="476" y="220"/>
                </a:lnTo>
                <a:lnTo>
                  <a:pt x="476" y="140"/>
                </a:lnTo>
                <a:lnTo>
                  <a:pt x="444" y="140"/>
                </a:lnTo>
                <a:lnTo>
                  <a:pt x="346" y="14"/>
                </a:lnTo>
                <a:lnTo>
                  <a:pt x="346" y="0"/>
                </a:lnTo>
                <a:lnTo>
                  <a:pt x="0" y="8"/>
                </a:lnTo>
                <a:lnTo>
                  <a:pt x="22" y="70"/>
                </a:lnTo>
                <a:lnTo>
                  <a:pt x="68" y="70"/>
                </a:lnTo>
                <a:lnTo>
                  <a:pt x="50" y="136"/>
                </a:lnTo>
                <a:lnTo>
                  <a:pt x="104" y="160"/>
                </a:lnTo>
                <a:lnTo>
                  <a:pt x="132" y="470"/>
                </a:lnTo>
                <a:lnTo>
                  <a:pt x="522" y="462"/>
                </a:lnTo>
                <a:lnTo>
                  <a:pt x="506" y="510"/>
                </a:lnTo>
                <a:lnTo>
                  <a:pt x="586" y="504"/>
                </a:lnTo>
                <a:lnTo>
                  <a:pt x="586" y="410"/>
                </a:lnTo>
                <a:lnTo>
                  <a:pt x="588" y="408"/>
                </a:lnTo>
                <a:lnTo>
                  <a:pt x="582" y="352"/>
                </a:lnTo>
                <a:lnTo>
                  <a:pt x="556" y="2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 name="Freeform 6"/>
          <p:cNvSpPr>
            <a:spLocks/>
          </p:cNvSpPr>
          <p:nvPr/>
        </p:nvSpPr>
        <p:spPr bwMode="auto">
          <a:xfrm>
            <a:off x="3902958" y="2612089"/>
            <a:ext cx="646996" cy="751772"/>
          </a:xfrm>
          <a:custGeom>
            <a:avLst/>
            <a:gdLst/>
            <a:ahLst/>
            <a:cxnLst>
              <a:cxn ang="0">
                <a:pos x="404" y="538"/>
              </a:cxn>
              <a:cxn ang="0">
                <a:pos x="490" y="542"/>
              </a:cxn>
              <a:cxn ang="0">
                <a:pos x="464" y="400"/>
              </a:cxn>
              <a:cxn ang="0">
                <a:pos x="494" y="172"/>
              </a:cxn>
              <a:cxn ang="0">
                <a:pos x="446" y="160"/>
              </a:cxn>
              <a:cxn ang="0">
                <a:pos x="414" y="160"/>
              </a:cxn>
              <a:cxn ang="0">
                <a:pos x="404" y="122"/>
              </a:cxn>
              <a:cxn ang="0">
                <a:pos x="196" y="96"/>
              </a:cxn>
              <a:cxn ang="0">
                <a:pos x="174" y="38"/>
              </a:cxn>
              <a:cxn ang="0">
                <a:pos x="146" y="38"/>
              </a:cxn>
              <a:cxn ang="0">
                <a:pos x="146" y="0"/>
              </a:cxn>
              <a:cxn ang="0">
                <a:pos x="78" y="24"/>
              </a:cxn>
              <a:cxn ang="0">
                <a:pos x="36" y="116"/>
              </a:cxn>
              <a:cxn ang="0">
                <a:pos x="0" y="158"/>
              </a:cxn>
              <a:cxn ang="0">
                <a:pos x="28" y="292"/>
              </a:cxn>
              <a:cxn ang="0">
                <a:pos x="166" y="374"/>
              </a:cxn>
              <a:cxn ang="0">
                <a:pos x="194" y="508"/>
              </a:cxn>
              <a:cxn ang="0">
                <a:pos x="264" y="574"/>
              </a:cxn>
              <a:cxn ang="0">
                <a:pos x="352" y="568"/>
              </a:cxn>
              <a:cxn ang="0">
                <a:pos x="404" y="538"/>
              </a:cxn>
            </a:cxnLst>
            <a:rect l="0" t="0" r="r" b="b"/>
            <a:pathLst>
              <a:path w="494" h="574">
                <a:moveTo>
                  <a:pt x="404" y="538"/>
                </a:moveTo>
                <a:lnTo>
                  <a:pt x="490" y="542"/>
                </a:lnTo>
                <a:lnTo>
                  <a:pt x="464" y="400"/>
                </a:lnTo>
                <a:lnTo>
                  <a:pt x="494" y="172"/>
                </a:lnTo>
                <a:lnTo>
                  <a:pt x="446" y="160"/>
                </a:lnTo>
                <a:lnTo>
                  <a:pt x="414" y="160"/>
                </a:lnTo>
                <a:lnTo>
                  <a:pt x="404" y="122"/>
                </a:lnTo>
                <a:lnTo>
                  <a:pt x="196" y="96"/>
                </a:lnTo>
                <a:lnTo>
                  <a:pt x="174" y="38"/>
                </a:lnTo>
                <a:lnTo>
                  <a:pt x="146" y="38"/>
                </a:lnTo>
                <a:lnTo>
                  <a:pt x="146" y="0"/>
                </a:lnTo>
                <a:lnTo>
                  <a:pt x="78" y="24"/>
                </a:lnTo>
                <a:lnTo>
                  <a:pt x="36" y="116"/>
                </a:lnTo>
                <a:lnTo>
                  <a:pt x="0" y="158"/>
                </a:lnTo>
                <a:lnTo>
                  <a:pt x="28" y="292"/>
                </a:lnTo>
                <a:lnTo>
                  <a:pt x="166" y="374"/>
                </a:lnTo>
                <a:lnTo>
                  <a:pt x="194" y="508"/>
                </a:lnTo>
                <a:lnTo>
                  <a:pt x="264" y="574"/>
                </a:lnTo>
                <a:lnTo>
                  <a:pt x="352" y="568"/>
                </a:lnTo>
                <a:lnTo>
                  <a:pt x="404" y="53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 name="Freeform 7"/>
          <p:cNvSpPr>
            <a:spLocks/>
          </p:cNvSpPr>
          <p:nvPr/>
        </p:nvSpPr>
        <p:spPr bwMode="auto">
          <a:xfrm>
            <a:off x="4157041" y="3316711"/>
            <a:ext cx="492450" cy="861788"/>
          </a:xfrm>
          <a:custGeom>
            <a:avLst/>
            <a:gdLst/>
            <a:ahLst/>
            <a:cxnLst>
              <a:cxn ang="0">
                <a:pos x="336" y="64"/>
              </a:cxn>
              <a:cxn ang="0">
                <a:pos x="300" y="26"/>
              </a:cxn>
              <a:cxn ang="0">
                <a:pos x="296" y="4"/>
              </a:cxn>
              <a:cxn ang="0">
                <a:pos x="210" y="0"/>
              </a:cxn>
              <a:cxn ang="0">
                <a:pos x="158" y="30"/>
              </a:cxn>
              <a:cxn ang="0">
                <a:pos x="70" y="36"/>
              </a:cxn>
              <a:cxn ang="0">
                <a:pos x="78" y="96"/>
              </a:cxn>
              <a:cxn ang="0">
                <a:pos x="22" y="162"/>
              </a:cxn>
              <a:cxn ang="0">
                <a:pos x="42" y="202"/>
              </a:cxn>
              <a:cxn ang="0">
                <a:pos x="0" y="272"/>
              </a:cxn>
              <a:cxn ang="0">
                <a:pos x="0" y="320"/>
              </a:cxn>
              <a:cxn ang="0">
                <a:pos x="96" y="442"/>
              </a:cxn>
              <a:cxn ang="0">
                <a:pos x="130" y="442"/>
              </a:cxn>
              <a:cxn ang="0">
                <a:pos x="130" y="526"/>
              </a:cxn>
              <a:cxn ang="0">
                <a:pos x="208" y="580"/>
              </a:cxn>
              <a:cxn ang="0">
                <a:pos x="236" y="658"/>
              </a:cxn>
              <a:cxn ang="0">
                <a:pos x="258" y="616"/>
              </a:cxn>
              <a:cxn ang="0">
                <a:pos x="308" y="644"/>
              </a:cxn>
              <a:cxn ang="0">
                <a:pos x="348" y="592"/>
              </a:cxn>
              <a:cxn ang="0">
                <a:pos x="356" y="510"/>
              </a:cxn>
              <a:cxn ang="0">
                <a:pos x="376" y="428"/>
              </a:cxn>
              <a:cxn ang="0">
                <a:pos x="336" y="64"/>
              </a:cxn>
            </a:cxnLst>
            <a:rect l="0" t="0" r="r" b="b"/>
            <a:pathLst>
              <a:path w="376" h="658">
                <a:moveTo>
                  <a:pt x="336" y="64"/>
                </a:moveTo>
                <a:lnTo>
                  <a:pt x="300" y="26"/>
                </a:lnTo>
                <a:lnTo>
                  <a:pt x="296" y="4"/>
                </a:lnTo>
                <a:lnTo>
                  <a:pt x="210" y="0"/>
                </a:lnTo>
                <a:lnTo>
                  <a:pt x="158" y="30"/>
                </a:lnTo>
                <a:lnTo>
                  <a:pt x="70" y="36"/>
                </a:lnTo>
                <a:lnTo>
                  <a:pt x="78" y="96"/>
                </a:lnTo>
                <a:lnTo>
                  <a:pt x="22" y="162"/>
                </a:lnTo>
                <a:lnTo>
                  <a:pt x="42" y="202"/>
                </a:lnTo>
                <a:lnTo>
                  <a:pt x="0" y="272"/>
                </a:lnTo>
                <a:lnTo>
                  <a:pt x="0" y="320"/>
                </a:lnTo>
                <a:lnTo>
                  <a:pt x="96" y="442"/>
                </a:lnTo>
                <a:lnTo>
                  <a:pt x="130" y="442"/>
                </a:lnTo>
                <a:lnTo>
                  <a:pt x="130" y="526"/>
                </a:lnTo>
                <a:lnTo>
                  <a:pt x="208" y="580"/>
                </a:lnTo>
                <a:lnTo>
                  <a:pt x="236" y="658"/>
                </a:lnTo>
                <a:lnTo>
                  <a:pt x="258" y="616"/>
                </a:lnTo>
                <a:lnTo>
                  <a:pt x="308" y="644"/>
                </a:lnTo>
                <a:lnTo>
                  <a:pt x="348" y="592"/>
                </a:lnTo>
                <a:lnTo>
                  <a:pt x="356" y="510"/>
                </a:lnTo>
                <a:lnTo>
                  <a:pt x="376" y="428"/>
                </a:lnTo>
                <a:lnTo>
                  <a:pt x="336" y="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 name="Freeform 3053"/>
          <p:cNvSpPr>
            <a:spLocks/>
          </p:cNvSpPr>
          <p:nvPr/>
        </p:nvSpPr>
        <p:spPr bwMode="auto">
          <a:xfrm>
            <a:off x="5959250" y="2496891"/>
            <a:ext cx="128559" cy="491097"/>
          </a:xfrm>
          <a:custGeom>
            <a:avLst/>
            <a:gdLst/>
            <a:ahLst/>
            <a:cxnLst>
              <a:cxn ang="0">
                <a:pos x="0" y="0"/>
              </a:cxn>
              <a:cxn ang="0">
                <a:pos x="86" y="312"/>
              </a:cxn>
              <a:cxn ang="0">
                <a:pos x="100" y="382"/>
              </a:cxn>
              <a:cxn ang="0">
                <a:pos x="94" y="324"/>
              </a:cxn>
              <a:cxn ang="0">
                <a:pos x="30" y="98"/>
              </a:cxn>
              <a:cxn ang="0">
                <a:pos x="0" y="0"/>
              </a:cxn>
            </a:cxnLst>
            <a:rect l="0" t="0" r="r" b="b"/>
            <a:pathLst>
              <a:path w="100" h="382">
                <a:moveTo>
                  <a:pt x="0" y="0"/>
                </a:moveTo>
                <a:lnTo>
                  <a:pt x="86" y="312"/>
                </a:lnTo>
                <a:lnTo>
                  <a:pt x="100" y="382"/>
                </a:lnTo>
                <a:lnTo>
                  <a:pt x="94" y="324"/>
                </a:lnTo>
                <a:lnTo>
                  <a:pt x="30" y="9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 name="Freeform 3054"/>
          <p:cNvSpPr>
            <a:spLocks/>
          </p:cNvSpPr>
          <p:nvPr/>
        </p:nvSpPr>
        <p:spPr bwMode="auto">
          <a:xfrm>
            <a:off x="5391017" y="2453181"/>
            <a:ext cx="771357" cy="701935"/>
          </a:xfrm>
          <a:custGeom>
            <a:avLst/>
            <a:gdLst/>
            <a:ahLst/>
            <a:cxnLst>
              <a:cxn ang="0">
                <a:pos x="546" y="442"/>
              </a:cxn>
              <a:cxn ang="0">
                <a:pos x="542" y="416"/>
              </a:cxn>
              <a:cxn ang="0">
                <a:pos x="528" y="346"/>
              </a:cxn>
              <a:cxn ang="0">
                <a:pos x="442" y="34"/>
              </a:cxn>
              <a:cxn ang="0">
                <a:pos x="434" y="0"/>
              </a:cxn>
              <a:cxn ang="0">
                <a:pos x="434" y="0"/>
              </a:cxn>
              <a:cxn ang="0">
                <a:pos x="434" y="0"/>
              </a:cxn>
              <a:cxn ang="0">
                <a:pos x="308" y="48"/>
              </a:cxn>
              <a:cxn ang="0">
                <a:pos x="238" y="208"/>
              </a:cxn>
              <a:cxn ang="0">
                <a:pos x="246" y="234"/>
              </a:cxn>
              <a:cxn ang="0">
                <a:pos x="216" y="290"/>
              </a:cxn>
              <a:cxn ang="0">
                <a:pos x="84" y="318"/>
              </a:cxn>
              <a:cxn ang="0">
                <a:pos x="46" y="398"/>
              </a:cxn>
              <a:cxn ang="0">
                <a:pos x="58" y="426"/>
              </a:cxn>
              <a:cxn ang="0">
                <a:pos x="0" y="494"/>
              </a:cxn>
              <a:cxn ang="0">
                <a:pos x="16" y="546"/>
              </a:cxn>
              <a:cxn ang="0">
                <a:pos x="380" y="426"/>
              </a:cxn>
              <a:cxn ang="0">
                <a:pos x="456" y="492"/>
              </a:cxn>
              <a:cxn ang="0">
                <a:pos x="478" y="498"/>
              </a:cxn>
              <a:cxn ang="0">
                <a:pos x="588" y="522"/>
              </a:cxn>
              <a:cxn ang="0">
                <a:pos x="600" y="496"/>
              </a:cxn>
              <a:cxn ang="0">
                <a:pos x="594" y="490"/>
              </a:cxn>
              <a:cxn ang="0">
                <a:pos x="546" y="442"/>
              </a:cxn>
            </a:cxnLst>
            <a:rect l="0" t="0" r="r" b="b"/>
            <a:pathLst>
              <a:path w="600" h="546">
                <a:moveTo>
                  <a:pt x="546" y="442"/>
                </a:moveTo>
                <a:lnTo>
                  <a:pt x="542" y="416"/>
                </a:lnTo>
                <a:lnTo>
                  <a:pt x="528" y="346"/>
                </a:lnTo>
                <a:lnTo>
                  <a:pt x="442" y="34"/>
                </a:lnTo>
                <a:lnTo>
                  <a:pt x="434" y="0"/>
                </a:lnTo>
                <a:lnTo>
                  <a:pt x="434" y="0"/>
                </a:lnTo>
                <a:lnTo>
                  <a:pt x="434" y="0"/>
                </a:lnTo>
                <a:lnTo>
                  <a:pt x="308" y="48"/>
                </a:lnTo>
                <a:lnTo>
                  <a:pt x="238" y="208"/>
                </a:lnTo>
                <a:lnTo>
                  <a:pt x="246" y="234"/>
                </a:lnTo>
                <a:lnTo>
                  <a:pt x="216" y="290"/>
                </a:lnTo>
                <a:lnTo>
                  <a:pt x="84" y="318"/>
                </a:lnTo>
                <a:lnTo>
                  <a:pt x="46" y="398"/>
                </a:lnTo>
                <a:lnTo>
                  <a:pt x="58" y="426"/>
                </a:lnTo>
                <a:lnTo>
                  <a:pt x="0" y="494"/>
                </a:lnTo>
                <a:lnTo>
                  <a:pt x="16" y="546"/>
                </a:lnTo>
                <a:lnTo>
                  <a:pt x="380" y="426"/>
                </a:lnTo>
                <a:lnTo>
                  <a:pt x="456" y="492"/>
                </a:lnTo>
                <a:lnTo>
                  <a:pt x="478" y="498"/>
                </a:lnTo>
                <a:lnTo>
                  <a:pt x="588" y="522"/>
                </a:lnTo>
                <a:lnTo>
                  <a:pt x="600" y="496"/>
                </a:lnTo>
                <a:lnTo>
                  <a:pt x="594" y="490"/>
                </a:lnTo>
                <a:lnTo>
                  <a:pt x="546" y="4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 name="Freeform 3055"/>
          <p:cNvSpPr>
            <a:spLocks/>
          </p:cNvSpPr>
          <p:nvPr/>
        </p:nvSpPr>
        <p:spPr bwMode="auto">
          <a:xfrm>
            <a:off x="6283220" y="2630593"/>
            <a:ext cx="51424" cy="35996"/>
          </a:xfrm>
          <a:custGeom>
            <a:avLst/>
            <a:gdLst/>
            <a:ahLst/>
            <a:cxnLst>
              <a:cxn ang="0">
                <a:pos x="40" y="28"/>
              </a:cxn>
              <a:cxn ang="0">
                <a:pos x="40" y="24"/>
              </a:cxn>
              <a:cxn ang="0">
                <a:pos x="0" y="0"/>
              </a:cxn>
              <a:cxn ang="0">
                <a:pos x="40" y="28"/>
              </a:cxn>
            </a:cxnLst>
            <a:rect l="0" t="0" r="r" b="b"/>
            <a:pathLst>
              <a:path w="40" h="28">
                <a:moveTo>
                  <a:pt x="40" y="28"/>
                </a:moveTo>
                <a:lnTo>
                  <a:pt x="40" y="24"/>
                </a:lnTo>
                <a:lnTo>
                  <a:pt x="0" y="0"/>
                </a:lnTo>
                <a:lnTo>
                  <a:pt x="40" y="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 name="Freeform 3056"/>
          <p:cNvSpPr>
            <a:spLocks/>
          </p:cNvSpPr>
          <p:nvPr/>
        </p:nvSpPr>
        <p:spPr bwMode="auto">
          <a:xfrm>
            <a:off x="6121235" y="1890091"/>
            <a:ext cx="480812" cy="771357"/>
          </a:xfrm>
          <a:custGeom>
            <a:avLst/>
            <a:gdLst/>
            <a:ahLst/>
            <a:cxnLst>
              <a:cxn ang="0">
                <a:pos x="284" y="228"/>
              </a:cxn>
              <a:cxn ang="0">
                <a:pos x="244" y="202"/>
              </a:cxn>
              <a:cxn ang="0">
                <a:pos x="136" y="0"/>
              </a:cxn>
              <a:cxn ang="0">
                <a:pos x="84" y="68"/>
              </a:cxn>
              <a:cxn ang="0">
                <a:pos x="46" y="54"/>
              </a:cxn>
              <a:cxn ang="0">
                <a:pos x="46" y="228"/>
              </a:cxn>
              <a:cxn ang="0">
                <a:pos x="0" y="356"/>
              </a:cxn>
              <a:cxn ang="0">
                <a:pos x="126" y="576"/>
              </a:cxn>
              <a:cxn ang="0">
                <a:pos x="166" y="600"/>
              </a:cxn>
              <a:cxn ang="0">
                <a:pos x="166" y="540"/>
              </a:cxn>
              <a:cxn ang="0">
                <a:pos x="244" y="404"/>
              </a:cxn>
              <a:cxn ang="0">
                <a:pos x="294" y="378"/>
              </a:cxn>
              <a:cxn ang="0">
                <a:pos x="294" y="336"/>
              </a:cxn>
              <a:cxn ang="0">
                <a:pos x="374" y="202"/>
              </a:cxn>
              <a:cxn ang="0">
                <a:pos x="284" y="228"/>
              </a:cxn>
            </a:cxnLst>
            <a:rect l="0" t="0" r="r" b="b"/>
            <a:pathLst>
              <a:path w="374" h="600">
                <a:moveTo>
                  <a:pt x="284" y="228"/>
                </a:moveTo>
                <a:lnTo>
                  <a:pt x="244" y="202"/>
                </a:lnTo>
                <a:lnTo>
                  <a:pt x="136" y="0"/>
                </a:lnTo>
                <a:lnTo>
                  <a:pt x="84" y="68"/>
                </a:lnTo>
                <a:lnTo>
                  <a:pt x="46" y="54"/>
                </a:lnTo>
                <a:lnTo>
                  <a:pt x="46" y="228"/>
                </a:lnTo>
                <a:lnTo>
                  <a:pt x="0" y="356"/>
                </a:lnTo>
                <a:lnTo>
                  <a:pt x="126" y="576"/>
                </a:lnTo>
                <a:lnTo>
                  <a:pt x="166" y="600"/>
                </a:lnTo>
                <a:lnTo>
                  <a:pt x="166" y="540"/>
                </a:lnTo>
                <a:lnTo>
                  <a:pt x="244" y="404"/>
                </a:lnTo>
                <a:lnTo>
                  <a:pt x="294" y="378"/>
                </a:lnTo>
                <a:lnTo>
                  <a:pt x="294" y="336"/>
                </a:lnTo>
                <a:lnTo>
                  <a:pt x="374" y="202"/>
                </a:lnTo>
                <a:lnTo>
                  <a:pt x="284" y="2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 name="Freeform 3057"/>
          <p:cNvSpPr>
            <a:spLocks/>
          </p:cNvSpPr>
          <p:nvPr/>
        </p:nvSpPr>
        <p:spPr bwMode="auto">
          <a:xfrm>
            <a:off x="5951536" y="2399186"/>
            <a:ext cx="151701" cy="434531"/>
          </a:xfrm>
          <a:custGeom>
            <a:avLst/>
            <a:gdLst/>
            <a:ahLst/>
            <a:cxnLst>
              <a:cxn ang="0">
                <a:pos x="110" y="84"/>
              </a:cxn>
              <a:cxn ang="0">
                <a:pos x="110" y="84"/>
              </a:cxn>
              <a:cxn ang="0">
                <a:pos x="112" y="64"/>
              </a:cxn>
              <a:cxn ang="0">
                <a:pos x="112" y="42"/>
              </a:cxn>
              <a:cxn ang="0">
                <a:pos x="110" y="20"/>
              </a:cxn>
              <a:cxn ang="0">
                <a:pos x="106" y="0"/>
              </a:cxn>
              <a:cxn ang="0">
                <a:pos x="0" y="40"/>
              </a:cxn>
              <a:cxn ang="0">
                <a:pos x="0" y="42"/>
              </a:cxn>
              <a:cxn ang="0">
                <a:pos x="2" y="42"/>
              </a:cxn>
              <a:cxn ang="0">
                <a:pos x="40" y="174"/>
              </a:cxn>
              <a:cxn ang="0">
                <a:pos x="80" y="318"/>
              </a:cxn>
              <a:cxn ang="0">
                <a:pos x="86" y="338"/>
              </a:cxn>
              <a:cxn ang="0">
                <a:pos x="86" y="338"/>
              </a:cxn>
              <a:cxn ang="0">
                <a:pos x="118" y="330"/>
              </a:cxn>
              <a:cxn ang="0">
                <a:pos x="118" y="330"/>
              </a:cxn>
              <a:cxn ang="0">
                <a:pos x="110" y="302"/>
              </a:cxn>
              <a:cxn ang="0">
                <a:pos x="106" y="270"/>
              </a:cxn>
              <a:cxn ang="0">
                <a:pos x="104" y="234"/>
              </a:cxn>
              <a:cxn ang="0">
                <a:pos x="104" y="198"/>
              </a:cxn>
              <a:cxn ang="0">
                <a:pos x="106" y="132"/>
              </a:cxn>
              <a:cxn ang="0">
                <a:pos x="108" y="104"/>
              </a:cxn>
              <a:cxn ang="0">
                <a:pos x="110" y="84"/>
              </a:cxn>
              <a:cxn ang="0">
                <a:pos x="110" y="84"/>
              </a:cxn>
            </a:cxnLst>
            <a:rect l="0" t="0" r="r" b="b"/>
            <a:pathLst>
              <a:path w="118" h="338">
                <a:moveTo>
                  <a:pt x="110" y="84"/>
                </a:moveTo>
                <a:lnTo>
                  <a:pt x="110" y="84"/>
                </a:lnTo>
                <a:lnTo>
                  <a:pt x="112" y="64"/>
                </a:lnTo>
                <a:lnTo>
                  <a:pt x="112" y="42"/>
                </a:lnTo>
                <a:lnTo>
                  <a:pt x="110" y="20"/>
                </a:lnTo>
                <a:lnTo>
                  <a:pt x="106" y="0"/>
                </a:lnTo>
                <a:lnTo>
                  <a:pt x="0" y="40"/>
                </a:lnTo>
                <a:lnTo>
                  <a:pt x="0" y="42"/>
                </a:lnTo>
                <a:lnTo>
                  <a:pt x="2" y="42"/>
                </a:lnTo>
                <a:lnTo>
                  <a:pt x="40" y="174"/>
                </a:lnTo>
                <a:lnTo>
                  <a:pt x="80" y="318"/>
                </a:lnTo>
                <a:lnTo>
                  <a:pt x="86" y="338"/>
                </a:lnTo>
                <a:lnTo>
                  <a:pt x="86" y="338"/>
                </a:lnTo>
                <a:lnTo>
                  <a:pt x="118" y="330"/>
                </a:lnTo>
                <a:lnTo>
                  <a:pt x="118" y="330"/>
                </a:lnTo>
                <a:lnTo>
                  <a:pt x="110" y="302"/>
                </a:lnTo>
                <a:lnTo>
                  <a:pt x="106" y="270"/>
                </a:lnTo>
                <a:lnTo>
                  <a:pt x="104" y="234"/>
                </a:lnTo>
                <a:lnTo>
                  <a:pt x="104" y="198"/>
                </a:lnTo>
                <a:lnTo>
                  <a:pt x="106" y="132"/>
                </a:lnTo>
                <a:lnTo>
                  <a:pt x="108" y="104"/>
                </a:lnTo>
                <a:lnTo>
                  <a:pt x="110" y="84"/>
                </a:lnTo>
                <a:lnTo>
                  <a:pt x="110"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 name="Freeform 3058"/>
          <p:cNvSpPr>
            <a:spLocks/>
          </p:cNvSpPr>
          <p:nvPr/>
        </p:nvSpPr>
        <p:spPr bwMode="auto">
          <a:xfrm>
            <a:off x="6085238" y="2345192"/>
            <a:ext cx="251976" cy="478241"/>
          </a:xfrm>
          <a:custGeom>
            <a:avLst/>
            <a:gdLst/>
            <a:ahLst/>
            <a:cxnLst>
              <a:cxn ang="0">
                <a:pos x="156" y="224"/>
              </a:cxn>
              <a:cxn ang="0">
                <a:pos x="30" y="6"/>
              </a:cxn>
              <a:cxn ang="0">
                <a:pos x="30" y="4"/>
              </a:cxn>
              <a:cxn ang="0">
                <a:pos x="156" y="222"/>
              </a:cxn>
              <a:cxn ang="0">
                <a:pos x="30" y="0"/>
              </a:cxn>
              <a:cxn ang="0">
                <a:pos x="16" y="36"/>
              </a:cxn>
              <a:cxn ang="0">
                <a:pos x="2" y="42"/>
              </a:cxn>
              <a:cxn ang="0">
                <a:pos x="2" y="42"/>
              </a:cxn>
              <a:cxn ang="0">
                <a:pos x="6" y="62"/>
              </a:cxn>
              <a:cxn ang="0">
                <a:pos x="8" y="84"/>
              </a:cxn>
              <a:cxn ang="0">
                <a:pos x="8" y="106"/>
              </a:cxn>
              <a:cxn ang="0">
                <a:pos x="6" y="126"/>
              </a:cxn>
              <a:cxn ang="0">
                <a:pos x="6" y="126"/>
              </a:cxn>
              <a:cxn ang="0">
                <a:pos x="4" y="146"/>
              </a:cxn>
              <a:cxn ang="0">
                <a:pos x="2" y="174"/>
              </a:cxn>
              <a:cxn ang="0">
                <a:pos x="0" y="240"/>
              </a:cxn>
              <a:cxn ang="0">
                <a:pos x="0" y="276"/>
              </a:cxn>
              <a:cxn ang="0">
                <a:pos x="2" y="312"/>
              </a:cxn>
              <a:cxn ang="0">
                <a:pos x="6" y="344"/>
              </a:cxn>
              <a:cxn ang="0">
                <a:pos x="14" y="372"/>
              </a:cxn>
              <a:cxn ang="0">
                <a:pos x="14" y="372"/>
              </a:cxn>
              <a:cxn ang="0">
                <a:pos x="44" y="362"/>
              </a:cxn>
              <a:cxn ang="0">
                <a:pos x="74" y="350"/>
              </a:cxn>
              <a:cxn ang="0">
                <a:pos x="100" y="334"/>
              </a:cxn>
              <a:cxn ang="0">
                <a:pos x="114" y="326"/>
              </a:cxn>
              <a:cxn ang="0">
                <a:pos x="124" y="316"/>
              </a:cxn>
              <a:cxn ang="0">
                <a:pos x="124" y="316"/>
              </a:cxn>
              <a:cxn ang="0">
                <a:pos x="134" y="308"/>
              </a:cxn>
              <a:cxn ang="0">
                <a:pos x="144" y="300"/>
              </a:cxn>
              <a:cxn ang="0">
                <a:pos x="154" y="296"/>
              </a:cxn>
              <a:cxn ang="0">
                <a:pos x="164" y="292"/>
              </a:cxn>
              <a:cxn ang="0">
                <a:pos x="182" y="288"/>
              </a:cxn>
              <a:cxn ang="0">
                <a:pos x="196" y="288"/>
              </a:cxn>
              <a:cxn ang="0">
                <a:pos x="196" y="250"/>
              </a:cxn>
              <a:cxn ang="0">
                <a:pos x="156" y="224"/>
              </a:cxn>
            </a:cxnLst>
            <a:rect l="0" t="0" r="r" b="b"/>
            <a:pathLst>
              <a:path w="196" h="372">
                <a:moveTo>
                  <a:pt x="156" y="224"/>
                </a:moveTo>
                <a:lnTo>
                  <a:pt x="30" y="6"/>
                </a:lnTo>
                <a:lnTo>
                  <a:pt x="30" y="4"/>
                </a:lnTo>
                <a:lnTo>
                  <a:pt x="156" y="222"/>
                </a:lnTo>
                <a:lnTo>
                  <a:pt x="30" y="0"/>
                </a:lnTo>
                <a:lnTo>
                  <a:pt x="16" y="36"/>
                </a:lnTo>
                <a:lnTo>
                  <a:pt x="2" y="42"/>
                </a:lnTo>
                <a:lnTo>
                  <a:pt x="2" y="42"/>
                </a:lnTo>
                <a:lnTo>
                  <a:pt x="6" y="62"/>
                </a:lnTo>
                <a:lnTo>
                  <a:pt x="8" y="84"/>
                </a:lnTo>
                <a:lnTo>
                  <a:pt x="8" y="106"/>
                </a:lnTo>
                <a:lnTo>
                  <a:pt x="6" y="126"/>
                </a:lnTo>
                <a:lnTo>
                  <a:pt x="6" y="126"/>
                </a:lnTo>
                <a:lnTo>
                  <a:pt x="4" y="146"/>
                </a:lnTo>
                <a:lnTo>
                  <a:pt x="2" y="174"/>
                </a:lnTo>
                <a:lnTo>
                  <a:pt x="0" y="240"/>
                </a:lnTo>
                <a:lnTo>
                  <a:pt x="0" y="276"/>
                </a:lnTo>
                <a:lnTo>
                  <a:pt x="2" y="312"/>
                </a:lnTo>
                <a:lnTo>
                  <a:pt x="6" y="344"/>
                </a:lnTo>
                <a:lnTo>
                  <a:pt x="14" y="372"/>
                </a:lnTo>
                <a:lnTo>
                  <a:pt x="14" y="372"/>
                </a:lnTo>
                <a:lnTo>
                  <a:pt x="44" y="362"/>
                </a:lnTo>
                <a:lnTo>
                  <a:pt x="74" y="350"/>
                </a:lnTo>
                <a:lnTo>
                  <a:pt x="100" y="334"/>
                </a:lnTo>
                <a:lnTo>
                  <a:pt x="114" y="326"/>
                </a:lnTo>
                <a:lnTo>
                  <a:pt x="124" y="316"/>
                </a:lnTo>
                <a:lnTo>
                  <a:pt x="124" y="316"/>
                </a:lnTo>
                <a:lnTo>
                  <a:pt x="134" y="308"/>
                </a:lnTo>
                <a:lnTo>
                  <a:pt x="144" y="300"/>
                </a:lnTo>
                <a:lnTo>
                  <a:pt x="154" y="296"/>
                </a:lnTo>
                <a:lnTo>
                  <a:pt x="164" y="292"/>
                </a:lnTo>
                <a:lnTo>
                  <a:pt x="182" y="288"/>
                </a:lnTo>
                <a:lnTo>
                  <a:pt x="196" y="288"/>
                </a:lnTo>
                <a:lnTo>
                  <a:pt x="196" y="250"/>
                </a:lnTo>
                <a:lnTo>
                  <a:pt x="156" y="22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 name="Freeform 3059"/>
          <p:cNvSpPr>
            <a:spLocks/>
          </p:cNvSpPr>
          <p:nvPr/>
        </p:nvSpPr>
        <p:spPr bwMode="auto">
          <a:xfrm>
            <a:off x="6080095" y="2854287"/>
            <a:ext cx="213409" cy="233978"/>
          </a:xfrm>
          <a:custGeom>
            <a:avLst/>
            <a:gdLst/>
            <a:ahLst/>
            <a:cxnLst>
              <a:cxn ang="0">
                <a:pos x="2" y="46"/>
              </a:cxn>
              <a:cxn ang="0">
                <a:pos x="12" y="128"/>
              </a:cxn>
              <a:cxn ang="0">
                <a:pos x="64" y="182"/>
              </a:cxn>
              <a:cxn ang="0">
                <a:pos x="60" y="178"/>
              </a:cxn>
              <a:cxn ang="0">
                <a:pos x="64" y="182"/>
              </a:cxn>
              <a:cxn ang="0">
                <a:pos x="66" y="178"/>
              </a:cxn>
              <a:cxn ang="0">
                <a:pos x="150" y="138"/>
              </a:cxn>
              <a:cxn ang="0">
                <a:pos x="164" y="138"/>
              </a:cxn>
              <a:cxn ang="0">
                <a:pos x="166" y="138"/>
              </a:cxn>
              <a:cxn ang="0">
                <a:pos x="138" y="0"/>
              </a:cxn>
              <a:cxn ang="0">
                <a:pos x="0" y="44"/>
              </a:cxn>
              <a:cxn ang="0">
                <a:pos x="2" y="46"/>
              </a:cxn>
            </a:cxnLst>
            <a:rect l="0" t="0" r="r" b="b"/>
            <a:pathLst>
              <a:path w="166" h="182">
                <a:moveTo>
                  <a:pt x="2" y="46"/>
                </a:moveTo>
                <a:lnTo>
                  <a:pt x="12" y="128"/>
                </a:lnTo>
                <a:lnTo>
                  <a:pt x="64" y="182"/>
                </a:lnTo>
                <a:lnTo>
                  <a:pt x="60" y="178"/>
                </a:lnTo>
                <a:lnTo>
                  <a:pt x="64" y="182"/>
                </a:lnTo>
                <a:lnTo>
                  <a:pt x="66" y="178"/>
                </a:lnTo>
                <a:lnTo>
                  <a:pt x="150" y="138"/>
                </a:lnTo>
                <a:lnTo>
                  <a:pt x="164" y="138"/>
                </a:lnTo>
                <a:lnTo>
                  <a:pt x="166" y="138"/>
                </a:lnTo>
                <a:lnTo>
                  <a:pt x="138" y="0"/>
                </a:lnTo>
                <a:lnTo>
                  <a:pt x="0" y="44"/>
                </a:lnTo>
                <a:lnTo>
                  <a:pt x="2" y="4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 name="Freeform 3060"/>
          <p:cNvSpPr>
            <a:spLocks/>
          </p:cNvSpPr>
          <p:nvPr/>
        </p:nvSpPr>
        <p:spPr bwMode="auto">
          <a:xfrm>
            <a:off x="6059527" y="2718014"/>
            <a:ext cx="429388" cy="195410"/>
          </a:xfrm>
          <a:custGeom>
            <a:avLst/>
            <a:gdLst/>
            <a:ahLst/>
            <a:cxnLst>
              <a:cxn ang="0">
                <a:pos x="292" y="16"/>
              </a:cxn>
              <a:cxn ang="0">
                <a:pos x="264" y="68"/>
              </a:cxn>
              <a:cxn ang="0">
                <a:pos x="214" y="2"/>
              </a:cxn>
              <a:cxn ang="0">
                <a:pos x="214" y="0"/>
              </a:cxn>
              <a:cxn ang="0">
                <a:pos x="214" y="0"/>
              </a:cxn>
              <a:cxn ang="0">
                <a:pos x="202" y="0"/>
              </a:cxn>
              <a:cxn ang="0">
                <a:pos x="184" y="2"/>
              </a:cxn>
              <a:cxn ang="0">
                <a:pos x="174" y="6"/>
              </a:cxn>
              <a:cxn ang="0">
                <a:pos x="162" y="12"/>
              </a:cxn>
              <a:cxn ang="0">
                <a:pos x="152" y="18"/>
              </a:cxn>
              <a:cxn ang="0">
                <a:pos x="142" y="26"/>
              </a:cxn>
              <a:cxn ang="0">
                <a:pos x="142" y="26"/>
              </a:cxn>
              <a:cxn ang="0">
                <a:pos x="128" y="38"/>
              </a:cxn>
              <a:cxn ang="0">
                <a:pos x="112" y="50"/>
              </a:cxn>
              <a:cxn ang="0">
                <a:pos x="96" y="60"/>
              </a:cxn>
              <a:cxn ang="0">
                <a:pos x="76" y="68"/>
              </a:cxn>
              <a:cxn ang="0">
                <a:pos x="38" y="82"/>
              </a:cxn>
              <a:cxn ang="0">
                <a:pos x="0" y="90"/>
              </a:cxn>
              <a:cxn ang="0">
                <a:pos x="16" y="150"/>
              </a:cxn>
              <a:cxn ang="0">
                <a:pos x="154" y="106"/>
              </a:cxn>
              <a:cxn ang="0">
                <a:pos x="154" y="102"/>
              </a:cxn>
              <a:cxn ang="0">
                <a:pos x="170" y="96"/>
              </a:cxn>
              <a:cxn ang="0">
                <a:pos x="206" y="82"/>
              </a:cxn>
              <a:cxn ang="0">
                <a:pos x="242" y="122"/>
              </a:cxn>
              <a:cxn ang="0">
                <a:pos x="244" y="122"/>
              </a:cxn>
              <a:cxn ang="0">
                <a:pos x="254" y="152"/>
              </a:cxn>
              <a:cxn ang="0">
                <a:pos x="334" y="152"/>
              </a:cxn>
              <a:cxn ang="0">
                <a:pos x="334" y="84"/>
              </a:cxn>
              <a:cxn ang="0">
                <a:pos x="292" y="16"/>
              </a:cxn>
            </a:cxnLst>
            <a:rect l="0" t="0" r="r" b="b"/>
            <a:pathLst>
              <a:path w="334" h="152">
                <a:moveTo>
                  <a:pt x="292" y="16"/>
                </a:moveTo>
                <a:lnTo>
                  <a:pt x="264" y="68"/>
                </a:lnTo>
                <a:lnTo>
                  <a:pt x="214" y="2"/>
                </a:lnTo>
                <a:lnTo>
                  <a:pt x="214" y="0"/>
                </a:lnTo>
                <a:lnTo>
                  <a:pt x="214" y="0"/>
                </a:lnTo>
                <a:lnTo>
                  <a:pt x="202" y="0"/>
                </a:lnTo>
                <a:lnTo>
                  <a:pt x="184" y="2"/>
                </a:lnTo>
                <a:lnTo>
                  <a:pt x="174" y="6"/>
                </a:lnTo>
                <a:lnTo>
                  <a:pt x="162" y="12"/>
                </a:lnTo>
                <a:lnTo>
                  <a:pt x="152" y="18"/>
                </a:lnTo>
                <a:lnTo>
                  <a:pt x="142" y="26"/>
                </a:lnTo>
                <a:lnTo>
                  <a:pt x="142" y="26"/>
                </a:lnTo>
                <a:lnTo>
                  <a:pt x="128" y="38"/>
                </a:lnTo>
                <a:lnTo>
                  <a:pt x="112" y="50"/>
                </a:lnTo>
                <a:lnTo>
                  <a:pt x="96" y="60"/>
                </a:lnTo>
                <a:lnTo>
                  <a:pt x="76" y="68"/>
                </a:lnTo>
                <a:lnTo>
                  <a:pt x="38" y="82"/>
                </a:lnTo>
                <a:lnTo>
                  <a:pt x="0" y="90"/>
                </a:lnTo>
                <a:lnTo>
                  <a:pt x="16" y="150"/>
                </a:lnTo>
                <a:lnTo>
                  <a:pt x="154" y="106"/>
                </a:lnTo>
                <a:lnTo>
                  <a:pt x="154" y="102"/>
                </a:lnTo>
                <a:lnTo>
                  <a:pt x="170" y="96"/>
                </a:lnTo>
                <a:lnTo>
                  <a:pt x="206" y="82"/>
                </a:lnTo>
                <a:lnTo>
                  <a:pt x="242" y="122"/>
                </a:lnTo>
                <a:lnTo>
                  <a:pt x="244" y="122"/>
                </a:lnTo>
                <a:lnTo>
                  <a:pt x="254" y="152"/>
                </a:lnTo>
                <a:lnTo>
                  <a:pt x="334" y="152"/>
                </a:lnTo>
                <a:lnTo>
                  <a:pt x="334" y="84"/>
                </a:lnTo>
                <a:lnTo>
                  <a:pt x="292" y="1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 name="Freeform 2853"/>
          <p:cNvSpPr>
            <a:spLocks/>
          </p:cNvSpPr>
          <p:nvPr/>
        </p:nvSpPr>
        <p:spPr bwMode="auto">
          <a:xfrm>
            <a:off x="6293943" y="3036157"/>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 name="Freeform 2854"/>
          <p:cNvSpPr>
            <a:spLocks/>
          </p:cNvSpPr>
          <p:nvPr/>
        </p:nvSpPr>
        <p:spPr bwMode="auto">
          <a:xfrm>
            <a:off x="1349927" y="4164822"/>
            <a:ext cx="745587" cy="1007828"/>
          </a:xfrm>
          <a:custGeom>
            <a:avLst/>
            <a:gdLst/>
            <a:ahLst/>
            <a:cxnLst>
              <a:cxn ang="0">
                <a:pos x="128" y="0"/>
              </a:cxn>
              <a:cxn ang="0">
                <a:pos x="112" y="120"/>
              </a:cxn>
              <a:cxn ang="0">
                <a:pos x="72" y="106"/>
              </a:cxn>
              <a:cxn ang="0">
                <a:pos x="42" y="254"/>
              </a:cxn>
              <a:cxn ang="0">
                <a:pos x="74" y="350"/>
              </a:cxn>
              <a:cxn ang="0">
                <a:pos x="62" y="364"/>
              </a:cxn>
              <a:cxn ang="0">
                <a:pos x="12" y="472"/>
              </a:cxn>
              <a:cxn ang="0">
                <a:pos x="24" y="526"/>
              </a:cxn>
              <a:cxn ang="0">
                <a:pos x="0" y="568"/>
              </a:cxn>
              <a:cxn ang="0">
                <a:pos x="362" y="768"/>
              </a:cxn>
              <a:cxn ang="0">
                <a:pos x="538" y="784"/>
              </a:cxn>
              <a:cxn ang="0">
                <a:pos x="580" y="80"/>
              </a:cxn>
              <a:cxn ang="0">
                <a:pos x="128" y="0"/>
              </a:cxn>
            </a:cxnLst>
            <a:rect l="0" t="0" r="r" b="b"/>
            <a:pathLst>
              <a:path w="580" h="784">
                <a:moveTo>
                  <a:pt x="128" y="0"/>
                </a:moveTo>
                <a:lnTo>
                  <a:pt x="112" y="120"/>
                </a:lnTo>
                <a:lnTo>
                  <a:pt x="72" y="106"/>
                </a:lnTo>
                <a:lnTo>
                  <a:pt x="42" y="254"/>
                </a:lnTo>
                <a:lnTo>
                  <a:pt x="74" y="350"/>
                </a:lnTo>
                <a:lnTo>
                  <a:pt x="62" y="364"/>
                </a:lnTo>
                <a:lnTo>
                  <a:pt x="12" y="472"/>
                </a:lnTo>
                <a:lnTo>
                  <a:pt x="24" y="526"/>
                </a:lnTo>
                <a:lnTo>
                  <a:pt x="0" y="568"/>
                </a:lnTo>
                <a:lnTo>
                  <a:pt x="362" y="768"/>
                </a:lnTo>
                <a:lnTo>
                  <a:pt x="538" y="784"/>
                </a:lnTo>
                <a:lnTo>
                  <a:pt x="580" y="80"/>
                </a:lnTo>
                <a:lnTo>
                  <a:pt x="1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 name="Freeform 2855"/>
          <p:cNvSpPr>
            <a:spLocks/>
          </p:cNvSpPr>
          <p:nvPr/>
        </p:nvSpPr>
        <p:spPr bwMode="auto">
          <a:xfrm>
            <a:off x="3980051" y="4828138"/>
            <a:ext cx="719878" cy="601612"/>
          </a:xfrm>
          <a:custGeom>
            <a:avLst/>
            <a:gdLst/>
            <a:ahLst/>
            <a:cxnLst>
              <a:cxn ang="0">
                <a:pos x="276" y="240"/>
              </a:cxn>
              <a:cxn ang="0">
                <a:pos x="310" y="90"/>
              </a:cxn>
              <a:cxn ang="0">
                <a:pos x="280" y="0"/>
              </a:cxn>
              <a:cxn ang="0">
                <a:pos x="0" y="20"/>
              </a:cxn>
              <a:cxn ang="0">
                <a:pos x="16" y="154"/>
              </a:cxn>
              <a:cxn ang="0">
                <a:pos x="84" y="274"/>
              </a:cxn>
              <a:cxn ang="0">
                <a:pos x="76" y="372"/>
              </a:cxn>
              <a:cxn ang="0">
                <a:pos x="62" y="416"/>
              </a:cxn>
              <a:cxn ang="0">
                <a:pos x="174" y="440"/>
              </a:cxn>
              <a:cxn ang="0">
                <a:pos x="282" y="426"/>
              </a:cxn>
              <a:cxn ang="0">
                <a:pos x="264" y="468"/>
              </a:cxn>
              <a:cxn ang="0">
                <a:pos x="354" y="468"/>
              </a:cxn>
              <a:cxn ang="0">
                <a:pos x="390" y="426"/>
              </a:cxn>
              <a:cxn ang="0">
                <a:pos x="412" y="454"/>
              </a:cxn>
              <a:cxn ang="0">
                <a:pos x="480" y="400"/>
              </a:cxn>
              <a:cxn ang="0">
                <a:pos x="502" y="454"/>
              </a:cxn>
              <a:cxn ang="0">
                <a:pos x="540" y="454"/>
              </a:cxn>
              <a:cxn ang="0">
                <a:pos x="560" y="412"/>
              </a:cxn>
              <a:cxn ang="0">
                <a:pos x="512" y="344"/>
              </a:cxn>
              <a:cxn ang="0">
                <a:pos x="480" y="304"/>
              </a:cxn>
              <a:cxn ang="0">
                <a:pos x="486" y="302"/>
              </a:cxn>
              <a:cxn ang="0">
                <a:pos x="448" y="230"/>
              </a:cxn>
              <a:cxn ang="0">
                <a:pos x="276" y="240"/>
              </a:cxn>
            </a:cxnLst>
            <a:rect l="0" t="0" r="r" b="b"/>
            <a:pathLst>
              <a:path w="560" h="468">
                <a:moveTo>
                  <a:pt x="276" y="240"/>
                </a:moveTo>
                <a:lnTo>
                  <a:pt x="310" y="90"/>
                </a:lnTo>
                <a:lnTo>
                  <a:pt x="280" y="0"/>
                </a:lnTo>
                <a:lnTo>
                  <a:pt x="0" y="20"/>
                </a:lnTo>
                <a:lnTo>
                  <a:pt x="16" y="154"/>
                </a:lnTo>
                <a:lnTo>
                  <a:pt x="84" y="274"/>
                </a:lnTo>
                <a:lnTo>
                  <a:pt x="76" y="372"/>
                </a:lnTo>
                <a:lnTo>
                  <a:pt x="62" y="416"/>
                </a:lnTo>
                <a:lnTo>
                  <a:pt x="174" y="440"/>
                </a:lnTo>
                <a:lnTo>
                  <a:pt x="282" y="426"/>
                </a:lnTo>
                <a:lnTo>
                  <a:pt x="264" y="468"/>
                </a:lnTo>
                <a:lnTo>
                  <a:pt x="354" y="468"/>
                </a:lnTo>
                <a:lnTo>
                  <a:pt x="390" y="426"/>
                </a:lnTo>
                <a:lnTo>
                  <a:pt x="412" y="454"/>
                </a:lnTo>
                <a:lnTo>
                  <a:pt x="480" y="400"/>
                </a:lnTo>
                <a:lnTo>
                  <a:pt x="502" y="454"/>
                </a:lnTo>
                <a:lnTo>
                  <a:pt x="540" y="454"/>
                </a:lnTo>
                <a:lnTo>
                  <a:pt x="560" y="412"/>
                </a:lnTo>
                <a:lnTo>
                  <a:pt x="512" y="344"/>
                </a:lnTo>
                <a:lnTo>
                  <a:pt x="480" y="304"/>
                </a:lnTo>
                <a:lnTo>
                  <a:pt x="486" y="302"/>
                </a:lnTo>
                <a:lnTo>
                  <a:pt x="448" y="230"/>
                </a:lnTo>
                <a:lnTo>
                  <a:pt x="276" y="24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 name="Freeform 2856"/>
          <p:cNvSpPr>
            <a:spLocks/>
          </p:cNvSpPr>
          <p:nvPr/>
        </p:nvSpPr>
        <p:spPr bwMode="auto">
          <a:xfrm>
            <a:off x="2051808" y="4267662"/>
            <a:ext cx="812433" cy="915273"/>
          </a:xfrm>
          <a:custGeom>
            <a:avLst/>
            <a:gdLst/>
            <a:ahLst/>
            <a:cxnLst>
              <a:cxn ang="0">
                <a:pos x="254" y="634"/>
              </a:cxn>
              <a:cxn ang="0">
                <a:pos x="620" y="642"/>
              </a:cxn>
              <a:cxn ang="0">
                <a:pos x="612" y="82"/>
              </a:cxn>
              <a:cxn ang="0">
                <a:pos x="632" y="82"/>
              </a:cxn>
              <a:cxn ang="0">
                <a:pos x="632" y="14"/>
              </a:cxn>
              <a:cxn ang="0">
                <a:pos x="40" y="0"/>
              </a:cxn>
              <a:cxn ang="0">
                <a:pos x="0" y="704"/>
              </a:cxn>
              <a:cxn ang="0">
                <a:pos x="104" y="712"/>
              </a:cxn>
              <a:cxn ang="0">
                <a:pos x="104" y="660"/>
              </a:cxn>
              <a:cxn ang="0">
                <a:pos x="252" y="676"/>
              </a:cxn>
              <a:cxn ang="0">
                <a:pos x="256" y="678"/>
              </a:cxn>
              <a:cxn ang="0">
                <a:pos x="252" y="674"/>
              </a:cxn>
              <a:cxn ang="0">
                <a:pos x="254" y="634"/>
              </a:cxn>
            </a:cxnLst>
            <a:rect l="0" t="0" r="r" b="b"/>
            <a:pathLst>
              <a:path w="632" h="712">
                <a:moveTo>
                  <a:pt x="254" y="634"/>
                </a:moveTo>
                <a:lnTo>
                  <a:pt x="620" y="642"/>
                </a:lnTo>
                <a:lnTo>
                  <a:pt x="612" y="82"/>
                </a:lnTo>
                <a:lnTo>
                  <a:pt x="632" y="82"/>
                </a:lnTo>
                <a:lnTo>
                  <a:pt x="632" y="14"/>
                </a:lnTo>
                <a:lnTo>
                  <a:pt x="40" y="0"/>
                </a:lnTo>
                <a:lnTo>
                  <a:pt x="0" y="704"/>
                </a:lnTo>
                <a:lnTo>
                  <a:pt x="104" y="712"/>
                </a:lnTo>
                <a:lnTo>
                  <a:pt x="104" y="660"/>
                </a:lnTo>
                <a:lnTo>
                  <a:pt x="252" y="676"/>
                </a:lnTo>
                <a:lnTo>
                  <a:pt x="256" y="678"/>
                </a:lnTo>
                <a:lnTo>
                  <a:pt x="252" y="674"/>
                </a:lnTo>
                <a:lnTo>
                  <a:pt x="254" y="6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 name="Freeform 2857"/>
          <p:cNvSpPr>
            <a:spLocks/>
          </p:cNvSpPr>
          <p:nvPr/>
        </p:nvSpPr>
        <p:spPr bwMode="auto">
          <a:xfrm>
            <a:off x="2383466" y="4370501"/>
            <a:ext cx="1699425" cy="1699425"/>
          </a:xfrm>
          <a:custGeom>
            <a:avLst/>
            <a:gdLst/>
            <a:ahLst/>
            <a:cxnLst>
              <a:cxn ang="0">
                <a:pos x="1312" y="726"/>
              </a:cxn>
              <a:cxn ang="0">
                <a:pos x="1322" y="630"/>
              </a:cxn>
              <a:cxn ang="0">
                <a:pos x="1252" y="512"/>
              </a:cxn>
              <a:cxn ang="0">
                <a:pos x="1234" y="376"/>
              </a:cxn>
              <a:cxn ang="0">
                <a:pos x="1234" y="376"/>
              </a:cxn>
              <a:cxn ang="0">
                <a:pos x="1234" y="376"/>
              </a:cxn>
              <a:cxn ang="0">
                <a:pos x="1230" y="338"/>
              </a:cxn>
              <a:cxn ang="0">
                <a:pos x="1120" y="292"/>
              </a:cxn>
              <a:cxn ang="0">
                <a:pos x="852" y="304"/>
              </a:cxn>
              <a:cxn ang="0">
                <a:pos x="644" y="236"/>
              </a:cxn>
              <a:cxn ang="0">
                <a:pos x="632" y="0"/>
              </a:cxn>
              <a:cxn ang="0">
                <a:pos x="362" y="10"/>
              </a:cxn>
              <a:cxn ang="0">
                <a:pos x="370" y="572"/>
              </a:cxn>
              <a:cxn ang="0">
                <a:pos x="0" y="562"/>
              </a:cxn>
              <a:cxn ang="0">
                <a:pos x="0" y="600"/>
              </a:cxn>
              <a:cxn ang="0">
                <a:pos x="174" y="756"/>
              </a:cxn>
              <a:cxn ang="0">
                <a:pos x="212" y="878"/>
              </a:cxn>
              <a:cxn ang="0">
                <a:pos x="372" y="958"/>
              </a:cxn>
              <a:cxn ang="0">
                <a:pos x="442" y="850"/>
              </a:cxn>
              <a:cxn ang="0">
                <a:pos x="562" y="864"/>
              </a:cxn>
              <a:cxn ang="0">
                <a:pos x="770" y="1254"/>
              </a:cxn>
              <a:cxn ang="0">
                <a:pos x="978" y="1322"/>
              </a:cxn>
              <a:cxn ang="0">
                <a:pos x="1008" y="1268"/>
              </a:cxn>
              <a:cxn ang="0">
                <a:pos x="968" y="1146"/>
              </a:cxn>
              <a:cxn ang="0">
                <a:pos x="968" y="1014"/>
              </a:cxn>
              <a:cxn ang="0">
                <a:pos x="1286" y="768"/>
              </a:cxn>
              <a:cxn ang="0">
                <a:pos x="1300" y="772"/>
              </a:cxn>
              <a:cxn ang="0">
                <a:pos x="1298" y="770"/>
              </a:cxn>
              <a:cxn ang="0">
                <a:pos x="1312" y="726"/>
              </a:cxn>
            </a:cxnLst>
            <a:rect l="0" t="0" r="r" b="b"/>
            <a:pathLst>
              <a:path w="1322" h="1322">
                <a:moveTo>
                  <a:pt x="1312" y="726"/>
                </a:moveTo>
                <a:lnTo>
                  <a:pt x="1322" y="630"/>
                </a:lnTo>
                <a:lnTo>
                  <a:pt x="1252" y="512"/>
                </a:lnTo>
                <a:lnTo>
                  <a:pt x="1234" y="376"/>
                </a:lnTo>
                <a:lnTo>
                  <a:pt x="1234" y="376"/>
                </a:lnTo>
                <a:lnTo>
                  <a:pt x="1234" y="376"/>
                </a:lnTo>
                <a:lnTo>
                  <a:pt x="1230" y="338"/>
                </a:lnTo>
                <a:lnTo>
                  <a:pt x="1120" y="292"/>
                </a:lnTo>
                <a:lnTo>
                  <a:pt x="852" y="304"/>
                </a:lnTo>
                <a:lnTo>
                  <a:pt x="644" y="236"/>
                </a:lnTo>
                <a:lnTo>
                  <a:pt x="632" y="0"/>
                </a:lnTo>
                <a:lnTo>
                  <a:pt x="362" y="10"/>
                </a:lnTo>
                <a:lnTo>
                  <a:pt x="370" y="572"/>
                </a:lnTo>
                <a:lnTo>
                  <a:pt x="0" y="562"/>
                </a:lnTo>
                <a:lnTo>
                  <a:pt x="0" y="600"/>
                </a:lnTo>
                <a:lnTo>
                  <a:pt x="174" y="756"/>
                </a:lnTo>
                <a:lnTo>
                  <a:pt x="212" y="878"/>
                </a:lnTo>
                <a:lnTo>
                  <a:pt x="372" y="958"/>
                </a:lnTo>
                <a:lnTo>
                  <a:pt x="442" y="850"/>
                </a:lnTo>
                <a:lnTo>
                  <a:pt x="562" y="864"/>
                </a:lnTo>
                <a:lnTo>
                  <a:pt x="770" y="1254"/>
                </a:lnTo>
                <a:lnTo>
                  <a:pt x="978" y="1322"/>
                </a:lnTo>
                <a:lnTo>
                  <a:pt x="1008" y="1268"/>
                </a:lnTo>
                <a:lnTo>
                  <a:pt x="968" y="1146"/>
                </a:lnTo>
                <a:lnTo>
                  <a:pt x="968" y="1014"/>
                </a:lnTo>
                <a:lnTo>
                  <a:pt x="1286" y="768"/>
                </a:lnTo>
                <a:lnTo>
                  <a:pt x="1300" y="772"/>
                </a:lnTo>
                <a:lnTo>
                  <a:pt x="1298" y="770"/>
                </a:lnTo>
                <a:lnTo>
                  <a:pt x="1312" y="7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2" name="Freeform 2858"/>
          <p:cNvSpPr>
            <a:spLocks/>
          </p:cNvSpPr>
          <p:nvPr/>
        </p:nvSpPr>
        <p:spPr bwMode="auto">
          <a:xfrm>
            <a:off x="3882353" y="4308798"/>
            <a:ext cx="578473" cy="539908"/>
          </a:xfrm>
          <a:custGeom>
            <a:avLst/>
            <a:gdLst/>
            <a:ahLst/>
            <a:cxnLst>
              <a:cxn ang="0">
                <a:pos x="72" y="382"/>
              </a:cxn>
              <a:cxn ang="0">
                <a:pos x="76" y="420"/>
              </a:cxn>
              <a:cxn ang="0">
                <a:pos x="356" y="400"/>
              </a:cxn>
              <a:cxn ang="0">
                <a:pos x="346" y="360"/>
              </a:cxn>
              <a:cxn ang="0">
                <a:pos x="450" y="42"/>
              </a:cxn>
              <a:cxn ang="0">
                <a:pos x="366" y="48"/>
              </a:cxn>
              <a:cxn ang="0">
                <a:pos x="384" y="0"/>
              </a:cxn>
              <a:cxn ang="0">
                <a:pos x="0" y="8"/>
              </a:cxn>
              <a:cxn ang="0">
                <a:pos x="32" y="366"/>
              </a:cxn>
              <a:cxn ang="0">
                <a:pos x="72" y="382"/>
              </a:cxn>
            </a:cxnLst>
            <a:rect l="0" t="0" r="r" b="b"/>
            <a:pathLst>
              <a:path w="450" h="420">
                <a:moveTo>
                  <a:pt x="72" y="382"/>
                </a:moveTo>
                <a:lnTo>
                  <a:pt x="76" y="420"/>
                </a:lnTo>
                <a:lnTo>
                  <a:pt x="356" y="400"/>
                </a:lnTo>
                <a:lnTo>
                  <a:pt x="346" y="360"/>
                </a:lnTo>
                <a:lnTo>
                  <a:pt x="450" y="42"/>
                </a:lnTo>
                <a:lnTo>
                  <a:pt x="366" y="48"/>
                </a:lnTo>
                <a:lnTo>
                  <a:pt x="384" y="0"/>
                </a:lnTo>
                <a:lnTo>
                  <a:pt x="0" y="8"/>
                </a:lnTo>
                <a:lnTo>
                  <a:pt x="32" y="366"/>
                </a:lnTo>
                <a:lnTo>
                  <a:pt x="72" y="3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3" name="Freeform 2859"/>
          <p:cNvSpPr>
            <a:spLocks/>
          </p:cNvSpPr>
          <p:nvPr/>
        </p:nvSpPr>
        <p:spPr bwMode="auto">
          <a:xfrm>
            <a:off x="2871954" y="4249665"/>
            <a:ext cx="1038680" cy="524482"/>
          </a:xfrm>
          <a:custGeom>
            <a:avLst/>
            <a:gdLst/>
            <a:ahLst/>
            <a:cxnLst>
              <a:cxn ang="0">
                <a:pos x="0" y="28"/>
              </a:cxn>
              <a:cxn ang="0">
                <a:pos x="2" y="96"/>
              </a:cxn>
              <a:cxn ang="0">
                <a:pos x="256" y="88"/>
              </a:cxn>
              <a:cxn ang="0">
                <a:pos x="270" y="326"/>
              </a:cxn>
              <a:cxn ang="0">
                <a:pos x="472" y="394"/>
              </a:cxn>
              <a:cxn ang="0">
                <a:pos x="742" y="380"/>
              </a:cxn>
              <a:cxn ang="0">
                <a:pos x="808" y="408"/>
              </a:cxn>
              <a:cxn ang="0">
                <a:pos x="774" y="0"/>
              </a:cxn>
              <a:cxn ang="0">
                <a:pos x="0" y="28"/>
              </a:cxn>
            </a:cxnLst>
            <a:rect l="0" t="0" r="r" b="b"/>
            <a:pathLst>
              <a:path w="808" h="408">
                <a:moveTo>
                  <a:pt x="0" y="28"/>
                </a:moveTo>
                <a:lnTo>
                  <a:pt x="2" y="96"/>
                </a:lnTo>
                <a:lnTo>
                  <a:pt x="256" y="88"/>
                </a:lnTo>
                <a:lnTo>
                  <a:pt x="270" y="326"/>
                </a:lnTo>
                <a:lnTo>
                  <a:pt x="472" y="394"/>
                </a:lnTo>
                <a:lnTo>
                  <a:pt x="742" y="380"/>
                </a:lnTo>
                <a:lnTo>
                  <a:pt x="808" y="408"/>
                </a:lnTo>
                <a:lnTo>
                  <a:pt x="774" y="0"/>
                </a:lnTo>
                <a:lnTo>
                  <a:pt x="0" y="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4" name="Freeform 2860"/>
          <p:cNvSpPr>
            <a:spLocks/>
          </p:cNvSpPr>
          <p:nvPr/>
        </p:nvSpPr>
        <p:spPr bwMode="auto">
          <a:xfrm>
            <a:off x="1514471" y="3403809"/>
            <a:ext cx="642748" cy="858711"/>
          </a:xfrm>
          <a:custGeom>
            <a:avLst/>
            <a:gdLst/>
            <a:ahLst/>
            <a:cxnLst>
              <a:cxn ang="0">
                <a:pos x="0" y="588"/>
              </a:cxn>
              <a:cxn ang="0">
                <a:pos x="452" y="668"/>
              </a:cxn>
              <a:cxn ang="0">
                <a:pos x="500" y="202"/>
              </a:cxn>
              <a:cxn ang="0">
                <a:pos x="312" y="176"/>
              </a:cxn>
              <a:cxn ang="0">
                <a:pos x="336" y="54"/>
              </a:cxn>
              <a:cxn ang="0">
                <a:pos x="76" y="0"/>
              </a:cxn>
              <a:cxn ang="0">
                <a:pos x="0" y="588"/>
              </a:cxn>
            </a:cxnLst>
            <a:rect l="0" t="0" r="r" b="b"/>
            <a:pathLst>
              <a:path w="500" h="668">
                <a:moveTo>
                  <a:pt x="0" y="588"/>
                </a:moveTo>
                <a:lnTo>
                  <a:pt x="452" y="668"/>
                </a:lnTo>
                <a:lnTo>
                  <a:pt x="500" y="202"/>
                </a:lnTo>
                <a:lnTo>
                  <a:pt x="312" y="176"/>
                </a:lnTo>
                <a:lnTo>
                  <a:pt x="336" y="54"/>
                </a:lnTo>
                <a:lnTo>
                  <a:pt x="76" y="0"/>
                </a:lnTo>
                <a:lnTo>
                  <a:pt x="0" y="5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5" name="Freeform 2861"/>
          <p:cNvSpPr>
            <a:spLocks/>
          </p:cNvSpPr>
          <p:nvPr/>
        </p:nvSpPr>
        <p:spPr bwMode="auto">
          <a:xfrm>
            <a:off x="4144595" y="2501391"/>
            <a:ext cx="683884" cy="323945"/>
          </a:xfrm>
          <a:custGeom>
            <a:avLst/>
            <a:gdLst/>
            <a:ahLst/>
            <a:cxnLst>
              <a:cxn ang="0">
                <a:pos x="230" y="214"/>
              </a:cxn>
              <a:cxn ang="0">
                <a:pos x="236" y="252"/>
              </a:cxn>
              <a:cxn ang="0">
                <a:pos x="262" y="252"/>
              </a:cxn>
              <a:cxn ang="0">
                <a:pos x="284" y="200"/>
              </a:cxn>
              <a:cxn ang="0">
                <a:pos x="362" y="160"/>
              </a:cxn>
              <a:cxn ang="0">
                <a:pos x="444" y="122"/>
              </a:cxn>
              <a:cxn ang="0">
                <a:pos x="532" y="122"/>
              </a:cxn>
              <a:cxn ang="0">
                <a:pos x="444" y="14"/>
              </a:cxn>
              <a:cxn ang="0">
                <a:pos x="306" y="96"/>
              </a:cxn>
              <a:cxn ang="0">
                <a:pos x="244" y="106"/>
              </a:cxn>
              <a:cxn ang="0">
                <a:pos x="206" y="70"/>
              </a:cxn>
              <a:cxn ang="0">
                <a:pos x="154" y="80"/>
              </a:cxn>
              <a:cxn ang="0">
                <a:pos x="174" y="0"/>
              </a:cxn>
              <a:cxn ang="0">
                <a:pos x="4" y="134"/>
              </a:cxn>
              <a:cxn ang="0">
                <a:pos x="0" y="134"/>
              </a:cxn>
              <a:cxn ang="0">
                <a:pos x="18" y="186"/>
              </a:cxn>
              <a:cxn ang="0">
                <a:pos x="230" y="214"/>
              </a:cxn>
            </a:cxnLst>
            <a:rect l="0" t="0" r="r" b="b"/>
            <a:pathLst>
              <a:path w="532" h="252">
                <a:moveTo>
                  <a:pt x="230" y="214"/>
                </a:moveTo>
                <a:lnTo>
                  <a:pt x="236" y="252"/>
                </a:lnTo>
                <a:lnTo>
                  <a:pt x="262" y="252"/>
                </a:lnTo>
                <a:lnTo>
                  <a:pt x="284" y="200"/>
                </a:lnTo>
                <a:lnTo>
                  <a:pt x="362" y="160"/>
                </a:lnTo>
                <a:lnTo>
                  <a:pt x="444" y="122"/>
                </a:lnTo>
                <a:lnTo>
                  <a:pt x="532" y="122"/>
                </a:lnTo>
                <a:lnTo>
                  <a:pt x="444" y="14"/>
                </a:lnTo>
                <a:lnTo>
                  <a:pt x="306" y="96"/>
                </a:lnTo>
                <a:lnTo>
                  <a:pt x="244" y="106"/>
                </a:lnTo>
                <a:lnTo>
                  <a:pt x="206" y="70"/>
                </a:lnTo>
                <a:lnTo>
                  <a:pt x="154" y="80"/>
                </a:lnTo>
                <a:lnTo>
                  <a:pt x="174" y="0"/>
                </a:lnTo>
                <a:lnTo>
                  <a:pt x="4" y="134"/>
                </a:lnTo>
                <a:lnTo>
                  <a:pt x="0" y="134"/>
                </a:lnTo>
                <a:lnTo>
                  <a:pt x="18" y="186"/>
                </a:lnTo>
                <a:lnTo>
                  <a:pt x="230" y="2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6" name="Freeform 2862"/>
          <p:cNvSpPr>
            <a:spLocks/>
          </p:cNvSpPr>
          <p:nvPr/>
        </p:nvSpPr>
        <p:spPr bwMode="auto">
          <a:xfrm>
            <a:off x="2103228" y="3663479"/>
            <a:ext cx="868995" cy="611896"/>
          </a:xfrm>
          <a:custGeom>
            <a:avLst/>
            <a:gdLst/>
            <a:ahLst/>
            <a:cxnLst>
              <a:cxn ang="0">
                <a:pos x="670" y="118"/>
              </a:cxn>
              <a:cxn ang="0">
                <a:pos x="662" y="26"/>
              </a:cxn>
              <a:cxn ang="0">
                <a:pos x="50" y="0"/>
              </a:cxn>
              <a:cxn ang="0">
                <a:pos x="0" y="466"/>
              </a:cxn>
              <a:cxn ang="0">
                <a:pos x="594" y="476"/>
              </a:cxn>
              <a:cxn ang="0">
                <a:pos x="676" y="474"/>
              </a:cxn>
              <a:cxn ang="0">
                <a:pos x="668" y="118"/>
              </a:cxn>
              <a:cxn ang="0">
                <a:pos x="670" y="118"/>
              </a:cxn>
            </a:cxnLst>
            <a:rect l="0" t="0" r="r" b="b"/>
            <a:pathLst>
              <a:path w="676" h="476">
                <a:moveTo>
                  <a:pt x="670" y="118"/>
                </a:moveTo>
                <a:lnTo>
                  <a:pt x="662" y="26"/>
                </a:lnTo>
                <a:lnTo>
                  <a:pt x="50" y="0"/>
                </a:lnTo>
                <a:lnTo>
                  <a:pt x="0" y="466"/>
                </a:lnTo>
                <a:lnTo>
                  <a:pt x="594" y="476"/>
                </a:lnTo>
                <a:lnTo>
                  <a:pt x="676" y="474"/>
                </a:lnTo>
                <a:lnTo>
                  <a:pt x="668" y="118"/>
                </a:lnTo>
                <a:lnTo>
                  <a:pt x="670" y="11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 name="Freeform 2863"/>
          <p:cNvSpPr>
            <a:spLocks/>
          </p:cNvSpPr>
          <p:nvPr/>
        </p:nvSpPr>
        <p:spPr bwMode="auto">
          <a:xfrm>
            <a:off x="483503" y="3149281"/>
            <a:ext cx="953838" cy="1745703"/>
          </a:xfrm>
          <a:custGeom>
            <a:avLst/>
            <a:gdLst/>
            <a:ahLst/>
            <a:cxnLst>
              <a:cxn ang="0">
                <a:pos x="694" y="1314"/>
              </a:cxn>
              <a:cxn ang="0">
                <a:pos x="682" y="1260"/>
              </a:cxn>
              <a:cxn ang="0">
                <a:pos x="732" y="1150"/>
              </a:cxn>
              <a:cxn ang="0">
                <a:pos x="742" y="1140"/>
              </a:cxn>
              <a:cxn ang="0">
                <a:pos x="712" y="1044"/>
              </a:cxn>
              <a:cxn ang="0">
                <a:pos x="324" y="482"/>
              </a:cxn>
              <a:cxn ang="0">
                <a:pos x="334" y="454"/>
              </a:cxn>
              <a:cxn ang="0">
                <a:pos x="324" y="426"/>
              </a:cxn>
              <a:cxn ang="0">
                <a:pos x="402" y="98"/>
              </a:cxn>
              <a:cxn ang="0">
                <a:pos x="70" y="8"/>
              </a:cxn>
              <a:cxn ang="0">
                <a:pos x="68" y="0"/>
              </a:cxn>
              <a:cxn ang="0">
                <a:pos x="70" y="34"/>
              </a:cxn>
              <a:cxn ang="0">
                <a:pos x="0" y="156"/>
              </a:cxn>
              <a:cxn ang="0">
                <a:pos x="42" y="278"/>
              </a:cxn>
              <a:cxn ang="0">
                <a:pos x="32" y="384"/>
              </a:cxn>
              <a:cxn ang="0">
                <a:pos x="102" y="534"/>
              </a:cxn>
              <a:cxn ang="0">
                <a:pos x="102" y="614"/>
              </a:cxn>
              <a:cxn ang="0">
                <a:pos x="122" y="682"/>
              </a:cxn>
              <a:cxn ang="0">
                <a:pos x="90" y="734"/>
              </a:cxn>
              <a:cxn ang="0">
                <a:pos x="190" y="870"/>
              </a:cxn>
              <a:cxn ang="0">
                <a:pos x="190" y="1006"/>
              </a:cxn>
              <a:cxn ang="0">
                <a:pos x="360" y="1114"/>
              </a:cxn>
              <a:cxn ang="0">
                <a:pos x="360" y="1178"/>
              </a:cxn>
              <a:cxn ang="0">
                <a:pos x="450" y="1236"/>
              </a:cxn>
              <a:cxn ang="0">
                <a:pos x="450" y="1342"/>
              </a:cxn>
              <a:cxn ang="0">
                <a:pos x="668" y="1354"/>
              </a:cxn>
              <a:cxn ang="0">
                <a:pos x="672" y="1358"/>
              </a:cxn>
              <a:cxn ang="0">
                <a:pos x="668" y="1354"/>
              </a:cxn>
              <a:cxn ang="0">
                <a:pos x="694" y="1314"/>
              </a:cxn>
            </a:cxnLst>
            <a:rect l="0" t="0" r="r" b="b"/>
            <a:pathLst>
              <a:path w="742" h="1358">
                <a:moveTo>
                  <a:pt x="694" y="1314"/>
                </a:moveTo>
                <a:lnTo>
                  <a:pt x="682" y="1260"/>
                </a:lnTo>
                <a:lnTo>
                  <a:pt x="732" y="1150"/>
                </a:lnTo>
                <a:lnTo>
                  <a:pt x="742" y="1140"/>
                </a:lnTo>
                <a:lnTo>
                  <a:pt x="712" y="1044"/>
                </a:lnTo>
                <a:lnTo>
                  <a:pt x="324" y="482"/>
                </a:lnTo>
                <a:lnTo>
                  <a:pt x="334" y="454"/>
                </a:lnTo>
                <a:lnTo>
                  <a:pt x="324" y="426"/>
                </a:lnTo>
                <a:lnTo>
                  <a:pt x="402" y="98"/>
                </a:lnTo>
                <a:lnTo>
                  <a:pt x="70" y="8"/>
                </a:lnTo>
                <a:lnTo>
                  <a:pt x="68" y="0"/>
                </a:lnTo>
                <a:lnTo>
                  <a:pt x="70" y="34"/>
                </a:lnTo>
                <a:lnTo>
                  <a:pt x="0" y="156"/>
                </a:lnTo>
                <a:lnTo>
                  <a:pt x="42" y="278"/>
                </a:lnTo>
                <a:lnTo>
                  <a:pt x="32" y="384"/>
                </a:lnTo>
                <a:lnTo>
                  <a:pt x="102" y="534"/>
                </a:lnTo>
                <a:lnTo>
                  <a:pt x="102" y="614"/>
                </a:lnTo>
                <a:lnTo>
                  <a:pt x="122" y="682"/>
                </a:lnTo>
                <a:lnTo>
                  <a:pt x="90" y="734"/>
                </a:lnTo>
                <a:lnTo>
                  <a:pt x="190" y="870"/>
                </a:lnTo>
                <a:lnTo>
                  <a:pt x="190" y="1006"/>
                </a:lnTo>
                <a:lnTo>
                  <a:pt x="360" y="1114"/>
                </a:lnTo>
                <a:lnTo>
                  <a:pt x="360" y="1178"/>
                </a:lnTo>
                <a:lnTo>
                  <a:pt x="450" y="1236"/>
                </a:lnTo>
                <a:lnTo>
                  <a:pt x="450" y="1342"/>
                </a:lnTo>
                <a:lnTo>
                  <a:pt x="668" y="1354"/>
                </a:lnTo>
                <a:lnTo>
                  <a:pt x="672" y="1358"/>
                </a:lnTo>
                <a:lnTo>
                  <a:pt x="668" y="1354"/>
                </a:lnTo>
                <a:lnTo>
                  <a:pt x="694" y="13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 name="Freeform 2864"/>
          <p:cNvSpPr>
            <a:spLocks/>
          </p:cNvSpPr>
          <p:nvPr/>
        </p:nvSpPr>
        <p:spPr bwMode="auto">
          <a:xfrm>
            <a:off x="1920687" y="2971882"/>
            <a:ext cx="843285" cy="707023"/>
          </a:xfrm>
          <a:custGeom>
            <a:avLst/>
            <a:gdLst/>
            <a:ahLst/>
            <a:cxnLst>
              <a:cxn ang="0">
                <a:pos x="26" y="388"/>
              </a:cxn>
              <a:cxn ang="0">
                <a:pos x="28" y="388"/>
              </a:cxn>
              <a:cxn ang="0">
                <a:pos x="0" y="508"/>
              </a:cxn>
              <a:cxn ang="0">
                <a:pos x="192" y="536"/>
              </a:cxn>
              <a:cxn ang="0">
                <a:pos x="650" y="550"/>
              </a:cxn>
              <a:cxn ang="0">
                <a:pos x="656" y="40"/>
              </a:cxn>
              <a:cxn ang="0">
                <a:pos x="64" y="0"/>
              </a:cxn>
              <a:cxn ang="0">
                <a:pos x="26" y="388"/>
              </a:cxn>
            </a:cxnLst>
            <a:rect l="0" t="0" r="r" b="b"/>
            <a:pathLst>
              <a:path w="656" h="550">
                <a:moveTo>
                  <a:pt x="26" y="388"/>
                </a:moveTo>
                <a:lnTo>
                  <a:pt x="28" y="388"/>
                </a:lnTo>
                <a:lnTo>
                  <a:pt x="0" y="508"/>
                </a:lnTo>
                <a:lnTo>
                  <a:pt x="192" y="536"/>
                </a:lnTo>
                <a:lnTo>
                  <a:pt x="650" y="550"/>
                </a:lnTo>
                <a:lnTo>
                  <a:pt x="656" y="40"/>
                </a:lnTo>
                <a:lnTo>
                  <a:pt x="64" y="0"/>
                </a:lnTo>
                <a:lnTo>
                  <a:pt x="26" y="3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 name="Freeform 2865"/>
          <p:cNvSpPr>
            <a:spLocks/>
          </p:cNvSpPr>
          <p:nvPr/>
        </p:nvSpPr>
        <p:spPr bwMode="auto">
          <a:xfrm>
            <a:off x="4427404" y="4067124"/>
            <a:ext cx="979548" cy="416501"/>
          </a:xfrm>
          <a:custGeom>
            <a:avLst/>
            <a:gdLst/>
            <a:ahLst/>
            <a:cxnLst>
              <a:cxn ang="0">
                <a:pos x="206" y="304"/>
              </a:cxn>
              <a:cxn ang="0">
                <a:pos x="554" y="246"/>
              </a:cxn>
              <a:cxn ang="0">
                <a:pos x="580" y="154"/>
              </a:cxn>
              <a:cxn ang="0">
                <a:pos x="752" y="30"/>
              </a:cxn>
              <a:cxn ang="0">
                <a:pos x="762" y="0"/>
              </a:cxn>
              <a:cxn ang="0">
                <a:pos x="762" y="0"/>
              </a:cxn>
              <a:cxn ang="0">
                <a:pos x="332" y="88"/>
              </a:cxn>
              <a:cxn ang="0">
                <a:pos x="54" y="134"/>
              </a:cxn>
              <a:cxn ang="0">
                <a:pos x="32" y="134"/>
              </a:cxn>
              <a:cxn ang="0">
                <a:pos x="32" y="230"/>
              </a:cxn>
              <a:cxn ang="0">
                <a:pos x="30" y="230"/>
              </a:cxn>
              <a:cxn ang="0">
                <a:pos x="0" y="324"/>
              </a:cxn>
              <a:cxn ang="0">
                <a:pos x="206" y="304"/>
              </a:cxn>
            </a:cxnLst>
            <a:rect l="0" t="0" r="r" b="b"/>
            <a:pathLst>
              <a:path w="762" h="324">
                <a:moveTo>
                  <a:pt x="206" y="304"/>
                </a:moveTo>
                <a:lnTo>
                  <a:pt x="554" y="246"/>
                </a:lnTo>
                <a:lnTo>
                  <a:pt x="580" y="154"/>
                </a:lnTo>
                <a:lnTo>
                  <a:pt x="752" y="30"/>
                </a:lnTo>
                <a:lnTo>
                  <a:pt x="762" y="0"/>
                </a:lnTo>
                <a:lnTo>
                  <a:pt x="762" y="0"/>
                </a:lnTo>
                <a:lnTo>
                  <a:pt x="332" y="88"/>
                </a:lnTo>
                <a:lnTo>
                  <a:pt x="54" y="134"/>
                </a:lnTo>
                <a:lnTo>
                  <a:pt x="32" y="134"/>
                </a:lnTo>
                <a:lnTo>
                  <a:pt x="32" y="230"/>
                </a:lnTo>
                <a:lnTo>
                  <a:pt x="30" y="230"/>
                </a:lnTo>
                <a:lnTo>
                  <a:pt x="0" y="324"/>
                </a:lnTo>
                <a:lnTo>
                  <a:pt x="206" y="30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 name="Freeform 2866"/>
          <p:cNvSpPr>
            <a:spLocks/>
          </p:cNvSpPr>
          <p:nvPr/>
        </p:nvSpPr>
        <p:spPr bwMode="auto">
          <a:xfrm>
            <a:off x="5144710" y="3846019"/>
            <a:ext cx="1012971" cy="537337"/>
          </a:xfrm>
          <a:custGeom>
            <a:avLst/>
            <a:gdLst/>
            <a:ahLst/>
            <a:cxnLst>
              <a:cxn ang="0">
                <a:pos x="196" y="202"/>
              </a:cxn>
              <a:cxn ang="0">
                <a:pos x="26" y="326"/>
              </a:cxn>
              <a:cxn ang="0">
                <a:pos x="0" y="418"/>
              </a:cxn>
              <a:cxn ang="0">
                <a:pos x="62" y="408"/>
              </a:cxn>
              <a:cxn ang="0">
                <a:pos x="312" y="310"/>
              </a:cxn>
              <a:cxn ang="0">
                <a:pos x="344" y="344"/>
              </a:cxn>
              <a:cxn ang="0">
                <a:pos x="424" y="326"/>
              </a:cxn>
              <a:cxn ang="0">
                <a:pos x="558" y="414"/>
              </a:cxn>
              <a:cxn ang="0">
                <a:pos x="560" y="408"/>
              </a:cxn>
              <a:cxn ang="0">
                <a:pos x="628" y="368"/>
              </a:cxn>
              <a:cxn ang="0">
                <a:pos x="628" y="328"/>
              </a:cxn>
              <a:cxn ang="0">
                <a:pos x="678" y="248"/>
              </a:cxn>
              <a:cxn ang="0">
                <a:pos x="738" y="248"/>
              </a:cxn>
              <a:cxn ang="0">
                <a:pos x="788" y="128"/>
              </a:cxn>
              <a:cxn ang="0">
                <a:pos x="788" y="46"/>
              </a:cxn>
              <a:cxn ang="0">
                <a:pos x="754" y="0"/>
              </a:cxn>
              <a:cxn ang="0">
                <a:pos x="208" y="170"/>
              </a:cxn>
              <a:cxn ang="0">
                <a:pos x="196" y="202"/>
              </a:cxn>
            </a:cxnLst>
            <a:rect l="0" t="0" r="r" b="b"/>
            <a:pathLst>
              <a:path w="788" h="418">
                <a:moveTo>
                  <a:pt x="196" y="202"/>
                </a:moveTo>
                <a:lnTo>
                  <a:pt x="26" y="326"/>
                </a:lnTo>
                <a:lnTo>
                  <a:pt x="0" y="418"/>
                </a:lnTo>
                <a:lnTo>
                  <a:pt x="62" y="408"/>
                </a:lnTo>
                <a:lnTo>
                  <a:pt x="312" y="310"/>
                </a:lnTo>
                <a:lnTo>
                  <a:pt x="344" y="344"/>
                </a:lnTo>
                <a:lnTo>
                  <a:pt x="424" y="326"/>
                </a:lnTo>
                <a:lnTo>
                  <a:pt x="558" y="414"/>
                </a:lnTo>
                <a:lnTo>
                  <a:pt x="560" y="408"/>
                </a:lnTo>
                <a:lnTo>
                  <a:pt x="628" y="368"/>
                </a:lnTo>
                <a:lnTo>
                  <a:pt x="628" y="328"/>
                </a:lnTo>
                <a:lnTo>
                  <a:pt x="678" y="248"/>
                </a:lnTo>
                <a:lnTo>
                  <a:pt x="738" y="248"/>
                </a:lnTo>
                <a:lnTo>
                  <a:pt x="788" y="128"/>
                </a:lnTo>
                <a:lnTo>
                  <a:pt x="788" y="46"/>
                </a:lnTo>
                <a:lnTo>
                  <a:pt x="754" y="0"/>
                </a:lnTo>
                <a:lnTo>
                  <a:pt x="208" y="170"/>
                </a:lnTo>
                <a:lnTo>
                  <a:pt x="196"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 name="Freeform 2867"/>
          <p:cNvSpPr>
            <a:spLocks/>
          </p:cNvSpPr>
          <p:nvPr/>
        </p:nvSpPr>
        <p:spPr bwMode="auto">
          <a:xfrm>
            <a:off x="6149968" y="3041299"/>
            <a:ext cx="141405" cy="97698"/>
          </a:xfrm>
          <a:custGeom>
            <a:avLst/>
            <a:gdLst/>
            <a:ahLst/>
            <a:cxnLst>
              <a:cxn ang="0">
                <a:pos x="14" y="38"/>
              </a:cxn>
              <a:cxn ang="0">
                <a:pos x="0" y="76"/>
              </a:cxn>
              <a:cxn ang="0">
                <a:pos x="46" y="52"/>
              </a:cxn>
              <a:cxn ang="0">
                <a:pos x="106" y="12"/>
              </a:cxn>
              <a:cxn ang="0">
                <a:pos x="110" y="0"/>
              </a:cxn>
              <a:cxn ang="0">
                <a:pos x="98" y="0"/>
              </a:cxn>
              <a:cxn ang="0">
                <a:pos x="14" y="38"/>
              </a:cxn>
            </a:cxnLst>
            <a:rect l="0" t="0" r="r" b="b"/>
            <a:pathLst>
              <a:path w="110" h="76">
                <a:moveTo>
                  <a:pt x="14" y="38"/>
                </a:moveTo>
                <a:lnTo>
                  <a:pt x="0" y="76"/>
                </a:lnTo>
                <a:lnTo>
                  <a:pt x="46" y="52"/>
                </a:lnTo>
                <a:lnTo>
                  <a:pt x="106" y="12"/>
                </a:lnTo>
                <a:lnTo>
                  <a:pt x="110" y="0"/>
                </a:lnTo>
                <a:lnTo>
                  <a:pt x="98" y="0"/>
                </a:lnTo>
                <a:lnTo>
                  <a:pt x="14" y="3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 name="Freeform 2868"/>
          <p:cNvSpPr>
            <a:spLocks/>
          </p:cNvSpPr>
          <p:nvPr/>
        </p:nvSpPr>
        <p:spPr bwMode="auto">
          <a:xfrm>
            <a:off x="2964510" y="3807454"/>
            <a:ext cx="899847" cy="465349"/>
          </a:xfrm>
          <a:custGeom>
            <a:avLst/>
            <a:gdLst/>
            <a:ahLst/>
            <a:cxnLst>
              <a:cxn ang="0">
                <a:pos x="626" y="62"/>
              </a:cxn>
              <a:cxn ang="0">
                <a:pos x="642" y="0"/>
              </a:cxn>
              <a:cxn ang="0">
                <a:pos x="606" y="0"/>
              </a:cxn>
              <a:cxn ang="0">
                <a:pos x="608" y="0"/>
              </a:cxn>
              <a:cxn ang="0">
                <a:pos x="0" y="8"/>
              </a:cxn>
              <a:cxn ang="0">
                <a:pos x="10" y="362"/>
              </a:cxn>
              <a:cxn ang="0">
                <a:pos x="700" y="338"/>
              </a:cxn>
              <a:cxn ang="0">
                <a:pos x="680" y="90"/>
              </a:cxn>
              <a:cxn ang="0">
                <a:pos x="626" y="62"/>
              </a:cxn>
            </a:cxnLst>
            <a:rect l="0" t="0" r="r" b="b"/>
            <a:pathLst>
              <a:path w="700" h="362">
                <a:moveTo>
                  <a:pt x="626" y="62"/>
                </a:moveTo>
                <a:lnTo>
                  <a:pt x="642" y="0"/>
                </a:lnTo>
                <a:lnTo>
                  <a:pt x="606" y="0"/>
                </a:lnTo>
                <a:lnTo>
                  <a:pt x="608" y="0"/>
                </a:lnTo>
                <a:lnTo>
                  <a:pt x="0" y="8"/>
                </a:lnTo>
                <a:lnTo>
                  <a:pt x="10" y="362"/>
                </a:lnTo>
                <a:lnTo>
                  <a:pt x="700" y="338"/>
                </a:lnTo>
                <a:lnTo>
                  <a:pt x="680" y="90"/>
                </a:lnTo>
                <a:lnTo>
                  <a:pt x="626"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 name="Freeform 2869"/>
          <p:cNvSpPr>
            <a:spLocks/>
          </p:cNvSpPr>
          <p:nvPr/>
        </p:nvSpPr>
        <p:spPr bwMode="auto">
          <a:xfrm>
            <a:off x="4609944" y="2707070"/>
            <a:ext cx="501343" cy="655603"/>
          </a:xfrm>
          <a:custGeom>
            <a:avLst/>
            <a:gdLst/>
            <a:ahLst/>
            <a:cxnLst>
              <a:cxn ang="0">
                <a:pos x="350" y="464"/>
              </a:cxn>
              <a:cxn ang="0">
                <a:pos x="338" y="460"/>
              </a:cxn>
              <a:cxn ang="0">
                <a:pos x="390" y="284"/>
              </a:cxn>
              <a:cxn ang="0">
                <a:pos x="320" y="164"/>
              </a:cxn>
              <a:cxn ang="0">
                <a:pos x="280" y="190"/>
              </a:cxn>
              <a:cxn ang="0">
                <a:pos x="250" y="14"/>
              </a:cxn>
              <a:cxn ang="0">
                <a:pos x="100" y="0"/>
              </a:cxn>
              <a:cxn ang="0">
                <a:pos x="100" y="28"/>
              </a:cxn>
              <a:cxn ang="0">
                <a:pos x="22" y="124"/>
              </a:cxn>
              <a:cxn ang="0">
                <a:pos x="0" y="232"/>
              </a:cxn>
              <a:cxn ang="0">
                <a:pos x="12" y="272"/>
              </a:cxn>
              <a:cxn ang="0">
                <a:pos x="50" y="378"/>
              </a:cxn>
              <a:cxn ang="0">
                <a:pos x="50" y="486"/>
              </a:cxn>
              <a:cxn ang="0">
                <a:pos x="24" y="510"/>
              </a:cxn>
              <a:cxn ang="0">
                <a:pos x="212" y="506"/>
              </a:cxn>
              <a:cxn ang="0">
                <a:pos x="350" y="464"/>
              </a:cxn>
            </a:cxnLst>
            <a:rect l="0" t="0" r="r" b="b"/>
            <a:pathLst>
              <a:path w="390" h="510">
                <a:moveTo>
                  <a:pt x="350" y="464"/>
                </a:moveTo>
                <a:lnTo>
                  <a:pt x="338" y="460"/>
                </a:lnTo>
                <a:lnTo>
                  <a:pt x="390" y="284"/>
                </a:lnTo>
                <a:lnTo>
                  <a:pt x="320" y="164"/>
                </a:lnTo>
                <a:lnTo>
                  <a:pt x="280" y="190"/>
                </a:lnTo>
                <a:lnTo>
                  <a:pt x="250" y="14"/>
                </a:lnTo>
                <a:lnTo>
                  <a:pt x="100" y="0"/>
                </a:lnTo>
                <a:lnTo>
                  <a:pt x="100" y="28"/>
                </a:lnTo>
                <a:lnTo>
                  <a:pt x="22" y="124"/>
                </a:lnTo>
                <a:lnTo>
                  <a:pt x="0" y="232"/>
                </a:lnTo>
                <a:lnTo>
                  <a:pt x="12" y="272"/>
                </a:lnTo>
                <a:lnTo>
                  <a:pt x="50" y="378"/>
                </a:lnTo>
                <a:lnTo>
                  <a:pt x="50" y="486"/>
                </a:lnTo>
                <a:lnTo>
                  <a:pt x="24" y="510"/>
                </a:lnTo>
                <a:lnTo>
                  <a:pt x="212" y="506"/>
                </a:lnTo>
                <a:lnTo>
                  <a:pt x="350" y="4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 name="Freeform 2870"/>
          <p:cNvSpPr>
            <a:spLocks/>
          </p:cNvSpPr>
          <p:nvPr/>
        </p:nvSpPr>
        <p:spPr bwMode="auto">
          <a:xfrm>
            <a:off x="907717" y="3275259"/>
            <a:ext cx="694168" cy="1210937"/>
          </a:xfrm>
          <a:custGeom>
            <a:avLst/>
            <a:gdLst/>
            <a:ahLst/>
            <a:cxnLst>
              <a:cxn ang="0">
                <a:pos x="468" y="688"/>
              </a:cxn>
              <a:cxn ang="0">
                <a:pos x="540" y="98"/>
              </a:cxn>
              <a:cxn ang="0">
                <a:pos x="302" y="50"/>
              </a:cxn>
              <a:cxn ang="0">
                <a:pos x="302" y="46"/>
              </a:cxn>
              <a:cxn ang="0">
                <a:pos x="76" y="0"/>
              </a:cxn>
              <a:cxn ang="0">
                <a:pos x="0" y="328"/>
              </a:cxn>
              <a:cxn ang="0">
                <a:pos x="10" y="356"/>
              </a:cxn>
              <a:cxn ang="0">
                <a:pos x="0" y="384"/>
              </a:cxn>
              <a:cxn ang="0">
                <a:pos x="384" y="942"/>
              </a:cxn>
              <a:cxn ang="0">
                <a:pos x="414" y="794"/>
              </a:cxn>
              <a:cxn ang="0">
                <a:pos x="454" y="806"/>
              </a:cxn>
              <a:cxn ang="0">
                <a:pos x="468" y="688"/>
              </a:cxn>
              <a:cxn ang="0">
                <a:pos x="468" y="688"/>
              </a:cxn>
              <a:cxn ang="0">
                <a:pos x="468" y="688"/>
              </a:cxn>
            </a:cxnLst>
            <a:rect l="0" t="0" r="r" b="b"/>
            <a:pathLst>
              <a:path w="540" h="942">
                <a:moveTo>
                  <a:pt x="468" y="688"/>
                </a:moveTo>
                <a:lnTo>
                  <a:pt x="540" y="98"/>
                </a:lnTo>
                <a:lnTo>
                  <a:pt x="302" y="50"/>
                </a:lnTo>
                <a:lnTo>
                  <a:pt x="302" y="46"/>
                </a:lnTo>
                <a:lnTo>
                  <a:pt x="76" y="0"/>
                </a:lnTo>
                <a:lnTo>
                  <a:pt x="0" y="328"/>
                </a:lnTo>
                <a:lnTo>
                  <a:pt x="10" y="356"/>
                </a:lnTo>
                <a:lnTo>
                  <a:pt x="0" y="384"/>
                </a:lnTo>
                <a:lnTo>
                  <a:pt x="384" y="942"/>
                </a:lnTo>
                <a:lnTo>
                  <a:pt x="414" y="794"/>
                </a:lnTo>
                <a:lnTo>
                  <a:pt x="454" y="806"/>
                </a:lnTo>
                <a:lnTo>
                  <a:pt x="468" y="688"/>
                </a:lnTo>
                <a:lnTo>
                  <a:pt x="468" y="688"/>
                </a:lnTo>
                <a:lnTo>
                  <a:pt x="468" y="6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 name="Freeform 2871"/>
          <p:cNvSpPr>
            <a:spLocks/>
          </p:cNvSpPr>
          <p:nvPr/>
        </p:nvSpPr>
        <p:spPr bwMode="auto">
          <a:xfrm>
            <a:off x="6263091" y="2830478"/>
            <a:ext cx="110553" cy="200537"/>
          </a:xfrm>
          <a:custGeom>
            <a:avLst/>
            <a:gdLst/>
            <a:ahLst/>
            <a:cxnLst>
              <a:cxn ang="0">
                <a:pos x="0" y="18"/>
              </a:cxn>
              <a:cxn ang="0">
                <a:pos x="26" y="156"/>
              </a:cxn>
              <a:cxn ang="0">
                <a:pos x="48" y="108"/>
              </a:cxn>
              <a:cxn ang="0">
                <a:pos x="86" y="40"/>
              </a:cxn>
              <a:cxn ang="0">
                <a:pos x="50" y="0"/>
              </a:cxn>
              <a:cxn ang="0">
                <a:pos x="0" y="18"/>
              </a:cxn>
            </a:cxnLst>
            <a:rect l="0" t="0" r="r" b="b"/>
            <a:pathLst>
              <a:path w="86" h="156">
                <a:moveTo>
                  <a:pt x="0" y="18"/>
                </a:moveTo>
                <a:lnTo>
                  <a:pt x="26" y="156"/>
                </a:lnTo>
                <a:lnTo>
                  <a:pt x="48" y="108"/>
                </a:lnTo>
                <a:lnTo>
                  <a:pt x="86" y="40"/>
                </a:lnTo>
                <a:lnTo>
                  <a:pt x="50" y="0"/>
                </a:lnTo>
                <a:lnTo>
                  <a:pt x="0" y="1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 name="Freeform 2872"/>
          <p:cNvSpPr>
            <a:spLocks/>
          </p:cNvSpPr>
          <p:nvPr/>
        </p:nvSpPr>
        <p:spPr bwMode="auto">
          <a:xfrm>
            <a:off x="5198701" y="3491222"/>
            <a:ext cx="912702" cy="609325"/>
          </a:xfrm>
          <a:custGeom>
            <a:avLst/>
            <a:gdLst/>
            <a:ahLst/>
            <a:cxnLst>
              <a:cxn ang="0">
                <a:pos x="492" y="106"/>
              </a:cxn>
              <a:cxn ang="0">
                <a:pos x="502" y="26"/>
              </a:cxn>
              <a:cxn ang="0">
                <a:pos x="442" y="0"/>
              </a:cxn>
              <a:cxn ang="0">
                <a:pos x="424" y="26"/>
              </a:cxn>
              <a:cxn ang="0">
                <a:pos x="386" y="26"/>
              </a:cxn>
              <a:cxn ang="0">
                <a:pos x="344" y="84"/>
              </a:cxn>
              <a:cxn ang="0">
                <a:pos x="314" y="158"/>
              </a:cxn>
              <a:cxn ang="0">
                <a:pos x="286" y="132"/>
              </a:cxn>
              <a:cxn ang="0">
                <a:pos x="256" y="296"/>
              </a:cxn>
              <a:cxn ang="0">
                <a:pos x="184" y="340"/>
              </a:cxn>
              <a:cxn ang="0">
                <a:pos x="112" y="306"/>
              </a:cxn>
              <a:cxn ang="0">
                <a:pos x="60" y="402"/>
              </a:cxn>
              <a:cxn ang="0">
                <a:pos x="0" y="474"/>
              </a:cxn>
              <a:cxn ang="0">
                <a:pos x="164" y="444"/>
              </a:cxn>
              <a:cxn ang="0">
                <a:pos x="710" y="272"/>
              </a:cxn>
              <a:cxn ang="0">
                <a:pos x="666" y="214"/>
              </a:cxn>
              <a:cxn ang="0">
                <a:pos x="698" y="96"/>
              </a:cxn>
              <a:cxn ang="0">
                <a:pos x="614" y="116"/>
              </a:cxn>
              <a:cxn ang="0">
                <a:pos x="492" y="106"/>
              </a:cxn>
            </a:cxnLst>
            <a:rect l="0" t="0" r="r" b="b"/>
            <a:pathLst>
              <a:path w="710" h="474">
                <a:moveTo>
                  <a:pt x="492" y="106"/>
                </a:moveTo>
                <a:lnTo>
                  <a:pt x="502" y="26"/>
                </a:lnTo>
                <a:lnTo>
                  <a:pt x="442" y="0"/>
                </a:lnTo>
                <a:lnTo>
                  <a:pt x="424" y="26"/>
                </a:lnTo>
                <a:lnTo>
                  <a:pt x="386" y="26"/>
                </a:lnTo>
                <a:lnTo>
                  <a:pt x="344" y="84"/>
                </a:lnTo>
                <a:lnTo>
                  <a:pt x="314" y="158"/>
                </a:lnTo>
                <a:lnTo>
                  <a:pt x="286" y="132"/>
                </a:lnTo>
                <a:lnTo>
                  <a:pt x="256" y="296"/>
                </a:lnTo>
                <a:lnTo>
                  <a:pt x="184" y="340"/>
                </a:lnTo>
                <a:lnTo>
                  <a:pt x="112" y="306"/>
                </a:lnTo>
                <a:lnTo>
                  <a:pt x="60" y="402"/>
                </a:lnTo>
                <a:lnTo>
                  <a:pt x="0" y="474"/>
                </a:lnTo>
                <a:lnTo>
                  <a:pt x="164" y="444"/>
                </a:lnTo>
                <a:lnTo>
                  <a:pt x="710" y="272"/>
                </a:lnTo>
                <a:lnTo>
                  <a:pt x="666" y="214"/>
                </a:lnTo>
                <a:lnTo>
                  <a:pt x="698" y="96"/>
                </a:lnTo>
                <a:lnTo>
                  <a:pt x="614" y="116"/>
                </a:lnTo>
                <a:lnTo>
                  <a:pt x="492" y="10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 name="Freeform 2873"/>
          <p:cNvSpPr>
            <a:spLocks/>
          </p:cNvSpPr>
          <p:nvPr/>
        </p:nvSpPr>
        <p:spPr bwMode="auto">
          <a:xfrm>
            <a:off x="5538072" y="3352389"/>
            <a:ext cx="568189" cy="285380"/>
          </a:xfrm>
          <a:custGeom>
            <a:avLst/>
            <a:gdLst/>
            <a:ahLst/>
            <a:cxnLst>
              <a:cxn ang="0">
                <a:pos x="316" y="0"/>
              </a:cxn>
              <a:cxn ang="0">
                <a:pos x="0" y="108"/>
              </a:cxn>
              <a:cxn ang="0">
                <a:pos x="24" y="150"/>
              </a:cxn>
              <a:cxn ang="0">
                <a:pos x="126" y="94"/>
              </a:cxn>
              <a:cxn ang="0">
                <a:pos x="178" y="106"/>
              </a:cxn>
              <a:cxn ang="0">
                <a:pos x="178" y="104"/>
              </a:cxn>
              <a:cxn ang="0">
                <a:pos x="180" y="106"/>
              </a:cxn>
              <a:cxn ang="0">
                <a:pos x="180" y="106"/>
              </a:cxn>
              <a:cxn ang="0">
                <a:pos x="242" y="132"/>
              </a:cxn>
              <a:cxn ang="0">
                <a:pos x="232" y="212"/>
              </a:cxn>
              <a:cxn ang="0">
                <a:pos x="354" y="222"/>
              </a:cxn>
              <a:cxn ang="0">
                <a:pos x="436" y="200"/>
              </a:cxn>
              <a:cxn ang="0">
                <a:pos x="442" y="174"/>
              </a:cxn>
              <a:cxn ang="0">
                <a:pos x="442" y="134"/>
              </a:cxn>
              <a:cxn ang="0">
                <a:pos x="374" y="162"/>
              </a:cxn>
              <a:cxn ang="0">
                <a:pos x="316" y="0"/>
              </a:cxn>
            </a:cxnLst>
            <a:rect l="0" t="0" r="r" b="b"/>
            <a:pathLst>
              <a:path w="442" h="222">
                <a:moveTo>
                  <a:pt x="316" y="0"/>
                </a:moveTo>
                <a:lnTo>
                  <a:pt x="0" y="108"/>
                </a:lnTo>
                <a:lnTo>
                  <a:pt x="24" y="150"/>
                </a:lnTo>
                <a:lnTo>
                  <a:pt x="126" y="94"/>
                </a:lnTo>
                <a:lnTo>
                  <a:pt x="178" y="106"/>
                </a:lnTo>
                <a:lnTo>
                  <a:pt x="178" y="104"/>
                </a:lnTo>
                <a:lnTo>
                  <a:pt x="180" y="106"/>
                </a:lnTo>
                <a:lnTo>
                  <a:pt x="180" y="106"/>
                </a:lnTo>
                <a:lnTo>
                  <a:pt x="242" y="132"/>
                </a:lnTo>
                <a:lnTo>
                  <a:pt x="232" y="212"/>
                </a:lnTo>
                <a:lnTo>
                  <a:pt x="354" y="222"/>
                </a:lnTo>
                <a:lnTo>
                  <a:pt x="436" y="200"/>
                </a:lnTo>
                <a:lnTo>
                  <a:pt x="442" y="174"/>
                </a:lnTo>
                <a:lnTo>
                  <a:pt x="442" y="134"/>
                </a:lnTo>
                <a:lnTo>
                  <a:pt x="374" y="162"/>
                </a:lnTo>
                <a:lnTo>
                  <a:pt x="31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 name="Freeform 2874"/>
          <p:cNvSpPr>
            <a:spLocks/>
          </p:cNvSpPr>
          <p:nvPr/>
        </p:nvSpPr>
        <p:spPr bwMode="auto">
          <a:xfrm>
            <a:off x="2961939" y="3815167"/>
            <a:ext cx="15426" cy="457636"/>
          </a:xfrm>
          <a:custGeom>
            <a:avLst/>
            <a:gdLst/>
            <a:ahLst/>
            <a:cxnLst>
              <a:cxn ang="0">
                <a:pos x="2" y="2"/>
              </a:cxn>
              <a:cxn ang="0">
                <a:pos x="2" y="0"/>
              </a:cxn>
              <a:cxn ang="0">
                <a:pos x="0" y="0"/>
              </a:cxn>
              <a:cxn ang="0">
                <a:pos x="8" y="356"/>
              </a:cxn>
              <a:cxn ang="0">
                <a:pos x="12" y="356"/>
              </a:cxn>
              <a:cxn ang="0">
                <a:pos x="2" y="2"/>
              </a:cxn>
              <a:cxn ang="0">
                <a:pos x="2" y="2"/>
              </a:cxn>
            </a:cxnLst>
            <a:rect l="0" t="0" r="r" b="b"/>
            <a:pathLst>
              <a:path w="12" h="356">
                <a:moveTo>
                  <a:pt x="2" y="2"/>
                </a:moveTo>
                <a:lnTo>
                  <a:pt x="2" y="0"/>
                </a:lnTo>
                <a:lnTo>
                  <a:pt x="0" y="0"/>
                </a:lnTo>
                <a:lnTo>
                  <a:pt x="8" y="356"/>
                </a:lnTo>
                <a:lnTo>
                  <a:pt x="12" y="356"/>
                </a:lnTo>
                <a:lnTo>
                  <a:pt x="2"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 name="Freeform 2875"/>
          <p:cNvSpPr>
            <a:spLocks/>
          </p:cNvSpPr>
          <p:nvPr/>
        </p:nvSpPr>
        <p:spPr bwMode="auto">
          <a:xfrm>
            <a:off x="3702384" y="3717470"/>
            <a:ext cx="2571" cy="2571"/>
          </a:xfrm>
          <a:custGeom>
            <a:avLst/>
            <a:gdLst/>
            <a:ahLst/>
            <a:cxnLst>
              <a:cxn ang="0">
                <a:pos x="0" y="0"/>
              </a:cxn>
              <a:cxn ang="0">
                <a:pos x="0" y="2"/>
              </a:cxn>
              <a:cxn ang="0">
                <a:pos x="2" y="2"/>
              </a:cxn>
              <a:cxn ang="0">
                <a:pos x="0" y="0"/>
              </a:cxn>
              <a:cxn ang="0">
                <a:pos x="0" y="0"/>
              </a:cxn>
            </a:cxnLst>
            <a:rect l="0" t="0" r="r" b="b"/>
            <a:pathLst>
              <a:path w="2" h="2">
                <a:moveTo>
                  <a:pt x="0" y="0"/>
                </a:moveTo>
                <a:lnTo>
                  <a:pt x="0" y="2"/>
                </a:lnTo>
                <a:lnTo>
                  <a:pt x="2" y="2"/>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 name="Freeform 2876"/>
          <p:cNvSpPr>
            <a:spLocks/>
          </p:cNvSpPr>
          <p:nvPr/>
        </p:nvSpPr>
        <p:spPr bwMode="auto">
          <a:xfrm>
            <a:off x="3712668" y="3704615"/>
            <a:ext cx="444781" cy="15426"/>
          </a:xfrm>
          <a:custGeom>
            <a:avLst/>
            <a:gdLst/>
            <a:ahLst/>
            <a:cxnLst>
              <a:cxn ang="0">
                <a:pos x="346" y="0"/>
              </a:cxn>
              <a:cxn ang="0">
                <a:pos x="0" y="10"/>
              </a:cxn>
              <a:cxn ang="0">
                <a:pos x="0" y="12"/>
              </a:cxn>
              <a:cxn ang="0">
                <a:pos x="346" y="4"/>
              </a:cxn>
              <a:cxn ang="0">
                <a:pos x="346" y="0"/>
              </a:cxn>
            </a:cxnLst>
            <a:rect l="0" t="0" r="r" b="b"/>
            <a:pathLst>
              <a:path w="346" h="12">
                <a:moveTo>
                  <a:pt x="346" y="0"/>
                </a:moveTo>
                <a:lnTo>
                  <a:pt x="0" y="10"/>
                </a:lnTo>
                <a:lnTo>
                  <a:pt x="0" y="12"/>
                </a:lnTo>
                <a:lnTo>
                  <a:pt x="346" y="4"/>
                </a:lnTo>
                <a:lnTo>
                  <a:pt x="34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 name="Rectangle 2877"/>
          <p:cNvSpPr>
            <a:spLocks noChangeArrowheads="1"/>
          </p:cNvSpPr>
          <p:nvPr/>
        </p:nvSpPr>
        <p:spPr bwMode="auto">
          <a:xfrm>
            <a:off x="4756490" y="5182934"/>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 name="Freeform 2878"/>
          <p:cNvSpPr>
            <a:spLocks/>
          </p:cNvSpPr>
          <p:nvPr/>
        </p:nvSpPr>
        <p:spPr bwMode="auto">
          <a:xfrm>
            <a:off x="4689645" y="4465628"/>
            <a:ext cx="69417" cy="717306"/>
          </a:xfrm>
          <a:custGeom>
            <a:avLst/>
            <a:gdLst/>
            <a:ahLst/>
            <a:cxnLst>
              <a:cxn ang="0">
                <a:pos x="0" y="0"/>
              </a:cxn>
              <a:cxn ang="0">
                <a:pos x="52" y="558"/>
              </a:cxn>
              <a:cxn ang="0">
                <a:pos x="54" y="558"/>
              </a:cxn>
              <a:cxn ang="0">
                <a:pos x="2" y="0"/>
              </a:cxn>
              <a:cxn ang="0">
                <a:pos x="0" y="0"/>
              </a:cxn>
            </a:cxnLst>
            <a:rect l="0" t="0" r="r" b="b"/>
            <a:pathLst>
              <a:path w="54" h="558">
                <a:moveTo>
                  <a:pt x="0" y="0"/>
                </a:moveTo>
                <a:lnTo>
                  <a:pt x="52" y="558"/>
                </a:lnTo>
                <a:lnTo>
                  <a:pt x="54" y="558"/>
                </a:lnTo>
                <a:lnTo>
                  <a:pt x="2"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 name="Freeform 2879"/>
          <p:cNvSpPr>
            <a:spLocks/>
          </p:cNvSpPr>
          <p:nvPr/>
        </p:nvSpPr>
        <p:spPr bwMode="auto">
          <a:xfrm>
            <a:off x="5139568" y="4064553"/>
            <a:ext cx="272525" cy="318803"/>
          </a:xfrm>
          <a:custGeom>
            <a:avLst/>
            <a:gdLst/>
            <a:ahLst/>
            <a:cxnLst>
              <a:cxn ang="0">
                <a:pos x="26" y="156"/>
              </a:cxn>
              <a:cxn ang="0">
                <a:pos x="0" y="248"/>
              </a:cxn>
              <a:cxn ang="0">
                <a:pos x="4" y="248"/>
              </a:cxn>
              <a:cxn ang="0">
                <a:pos x="30" y="156"/>
              </a:cxn>
              <a:cxn ang="0">
                <a:pos x="200" y="32"/>
              </a:cxn>
              <a:cxn ang="0">
                <a:pos x="212" y="0"/>
              </a:cxn>
              <a:cxn ang="0">
                <a:pos x="208" y="2"/>
              </a:cxn>
              <a:cxn ang="0">
                <a:pos x="198" y="32"/>
              </a:cxn>
              <a:cxn ang="0">
                <a:pos x="26" y="156"/>
              </a:cxn>
            </a:cxnLst>
            <a:rect l="0" t="0" r="r" b="b"/>
            <a:pathLst>
              <a:path w="212" h="248">
                <a:moveTo>
                  <a:pt x="26" y="156"/>
                </a:moveTo>
                <a:lnTo>
                  <a:pt x="0" y="248"/>
                </a:lnTo>
                <a:lnTo>
                  <a:pt x="4" y="248"/>
                </a:lnTo>
                <a:lnTo>
                  <a:pt x="30" y="156"/>
                </a:lnTo>
                <a:lnTo>
                  <a:pt x="200" y="32"/>
                </a:lnTo>
                <a:lnTo>
                  <a:pt x="212" y="0"/>
                </a:lnTo>
                <a:lnTo>
                  <a:pt x="208" y="2"/>
                </a:lnTo>
                <a:lnTo>
                  <a:pt x="198" y="32"/>
                </a:lnTo>
                <a:lnTo>
                  <a:pt x="26" y="1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 name="Freeform 2880"/>
          <p:cNvSpPr>
            <a:spLocks/>
          </p:cNvSpPr>
          <p:nvPr/>
        </p:nvSpPr>
        <p:spPr bwMode="auto">
          <a:xfrm>
            <a:off x="5340105" y="3879442"/>
            <a:ext cx="2571" cy="2571"/>
          </a:xfrm>
          <a:custGeom>
            <a:avLst/>
            <a:gdLst/>
            <a:ahLst/>
            <a:cxnLst>
              <a:cxn ang="0">
                <a:pos x="0" y="0"/>
              </a:cxn>
              <a:cxn ang="0">
                <a:pos x="0" y="0"/>
              </a:cxn>
              <a:cxn ang="0">
                <a:pos x="2" y="2"/>
              </a:cxn>
              <a:cxn ang="0">
                <a:pos x="0" y="0"/>
              </a:cxn>
            </a:cxnLst>
            <a:rect l="0" t="0" r="r" b="b"/>
            <a:pathLst>
              <a:path w="2" h="2">
                <a:moveTo>
                  <a:pt x="0" y="0"/>
                </a:moveTo>
                <a:lnTo>
                  <a:pt x="0" y="0"/>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 name="Freeform 2881"/>
          <p:cNvSpPr>
            <a:spLocks/>
          </p:cNvSpPr>
          <p:nvPr/>
        </p:nvSpPr>
        <p:spPr bwMode="auto">
          <a:xfrm>
            <a:off x="5190988" y="3882013"/>
            <a:ext cx="151688" cy="221105"/>
          </a:xfrm>
          <a:custGeom>
            <a:avLst/>
            <a:gdLst/>
            <a:ahLst/>
            <a:cxnLst>
              <a:cxn ang="0">
                <a:pos x="64" y="98"/>
              </a:cxn>
              <a:cxn ang="0">
                <a:pos x="0" y="172"/>
              </a:cxn>
              <a:cxn ang="0">
                <a:pos x="6" y="170"/>
              </a:cxn>
              <a:cxn ang="0">
                <a:pos x="6" y="170"/>
              </a:cxn>
              <a:cxn ang="0">
                <a:pos x="66" y="98"/>
              </a:cxn>
              <a:cxn ang="0">
                <a:pos x="118" y="2"/>
              </a:cxn>
              <a:cxn ang="0">
                <a:pos x="114" y="0"/>
              </a:cxn>
              <a:cxn ang="0">
                <a:pos x="64" y="98"/>
              </a:cxn>
            </a:cxnLst>
            <a:rect l="0" t="0" r="r" b="b"/>
            <a:pathLst>
              <a:path w="118" h="172">
                <a:moveTo>
                  <a:pt x="64" y="98"/>
                </a:moveTo>
                <a:lnTo>
                  <a:pt x="0" y="172"/>
                </a:lnTo>
                <a:lnTo>
                  <a:pt x="6" y="170"/>
                </a:lnTo>
                <a:lnTo>
                  <a:pt x="6" y="170"/>
                </a:lnTo>
                <a:lnTo>
                  <a:pt x="66" y="98"/>
                </a:lnTo>
                <a:lnTo>
                  <a:pt x="118" y="2"/>
                </a:lnTo>
                <a:lnTo>
                  <a:pt x="114" y="0"/>
                </a:lnTo>
                <a:lnTo>
                  <a:pt x="64" y="9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 name="Freeform 2882"/>
          <p:cNvSpPr>
            <a:spLocks/>
          </p:cNvSpPr>
          <p:nvPr/>
        </p:nvSpPr>
        <p:spPr bwMode="auto">
          <a:xfrm>
            <a:off x="6106261" y="3434661"/>
            <a:ext cx="2571" cy="7713"/>
          </a:xfrm>
          <a:custGeom>
            <a:avLst/>
            <a:gdLst/>
            <a:ahLst/>
            <a:cxnLst>
              <a:cxn ang="0">
                <a:pos x="2" y="6"/>
              </a:cxn>
              <a:cxn ang="0">
                <a:pos x="2" y="2"/>
              </a:cxn>
              <a:cxn ang="0">
                <a:pos x="0" y="0"/>
              </a:cxn>
              <a:cxn ang="0">
                <a:pos x="0" y="6"/>
              </a:cxn>
              <a:cxn ang="0">
                <a:pos x="2" y="6"/>
              </a:cxn>
            </a:cxnLst>
            <a:rect l="0" t="0" r="r" b="b"/>
            <a:pathLst>
              <a:path w="2" h="6">
                <a:moveTo>
                  <a:pt x="2" y="6"/>
                </a:moveTo>
                <a:lnTo>
                  <a:pt x="2" y="2"/>
                </a:lnTo>
                <a:lnTo>
                  <a:pt x="0" y="0"/>
                </a:lnTo>
                <a:lnTo>
                  <a:pt x="0" y="6"/>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 name="Freeform 2883"/>
          <p:cNvSpPr>
            <a:spLocks/>
          </p:cNvSpPr>
          <p:nvPr/>
        </p:nvSpPr>
        <p:spPr bwMode="auto">
          <a:xfrm>
            <a:off x="5982853" y="3339534"/>
            <a:ext cx="123408" cy="102840"/>
          </a:xfrm>
          <a:custGeom>
            <a:avLst/>
            <a:gdLst/>
            <a:ahLst/>
            <a:cxnLst>
              <a:cxn ang="0">
                <a:pos x="0" y="2"/>
              </a:cxn>
              <a:cxn ang="0">
                <a:pos x="96" y="80"/>
              </a:cxn>
              <a:cxn ang="0">
                <a:pos x="96" y="74"/>
              </a:cxn>
              <a:cxn ang="0">
                <a:pos x="2" y="0"/>
              </a:cxn>
              <a:cxn ang="0">
                <a:pos x="0" y="2"/>
              </a:cxn>
            </a:cxnLst>
            <a:rect l="0" t="0" r="r" b="b"/>
            <a:pathLst>
              <a:path w="96" h="80">
                <a:moveTo>
                  <a:pt x="0" y="2"/>
                </a:moveTo>
                <a:lnTo>
                  <a:pt x="96" y="80"/>
                </a:lnTo>
                <a:lnTo>
                  <a:pt x="96" y="74"/>
                </a:lnTo>
                <a:lnTo>
                  <a:pt x="2"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 name="Freeform 2884"/>
          <p:cNvSpPr>
            <a:spLocks/>
          </p:cNvSpPr>
          <p:nvPr/>
        </p:nvSpPr>
        <p:spPr bwMode="auto">
          <a:xfrm>
            <a:off x="6147397" y="3138997"/>
            <a:ext cx="2571" cy="2571"/>
          </a:xfrm>
          <a:custGeom>
            <a:avLst/>
            <a:gdLst/>
            <a:ahLst/>
            <a:cxnLst>
              <a:cxn ang="0">
                <a:pos x="0" y="2"/>
              </a:cxn>
              <a:cxn ang="0">
                <a:pos x="2" y="2"/>
              </a:cxn>
              <a:cxn ang="0">
                <a:pos x="2" y="0"/>
              </a:cxn>
              <a:cxn ang="0">
                <a:pos x="0" y="2"/>
              </a:cxn>
              <a:cxn ang="0">
                <a:pos x="0" y="2"/>
              </a:cxn>
            </a:cxnLst>
            <a:rect l="0" t="0" r="r" b="b"/>
            <a:pathLst>
              <a:path w="2" h="2">
                <a:moveTo>
                  <a:pt x="0" y="2"/>
                </a:moveTo>
                <a:lnTo>
                  <a:pt x="2" y="2"/>
                </a:lnTo>
                <a:lnTo>
                  <a:pt x="2" y="0"/>
                </a:lnTo>
                <a:lnTo>
                  <a:pt x="0" y="2"/>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9" name="Freeform 2885"/>
          <p:cNvSpPr>
            <a:spLocks/>
          </p:cNvSpPr>
          <p:nvPr/>
        </p:nvSpPr>
        <p:spPr bwMode="auto">
          <a:xfrm>
            <a:off x="6291372" y="3038728"/>
            <a:ext cx="7713" cy="2571"/>
          </a:xfrm>
          <a:custGeom>
            <a:avLst/>
            <a:gdLst/>
            <a:ahLst/>
            <a:cxnLst>
              <a:cxn ang="0">
                <a:pos x="4" y="0"/>
              </a:cxn>
              <a:cxn ang="0">
                <a:pos x="2" y="0"/>
              </a:cxn>
              <a:cxn ang="0">
                <a:pos x="0" y="2"/>
              </a:cxn>
              <a:cxn ang="0">
                <a:pos x="6" y="2"/>
              </a:cxn>
              <a:cxn ang="0">
                <a:pos x="6" y="0"/>
              </a:cxn>
              <a:cxn ang="0">
                <a:pos x="4" y="0"/>
              </a:cxn>
              <a:cxn ang="0">
                <a:pos x="4" y="0"/>
              </a:cxn>
              <a:cxn ang="0">
                <a:pos x="4" y="0"/>
              </a:cxn>
            </a:cxnLst>
            <a:rect l="0" t="0" r="r" b="b"/>
            <a:pathLst>
              <a:path w="6" h="2">
                <a:moveTo>
                  <a:pt x="4" y="0"/>
                </a:moveTo>
                <a:lnTo>
                  <a:pt x="2" y="0"/>
                </a:lnTo>
                <a:lnTo>
                  <a:pt x="0" y="2"/>
                </a:lnTo>
                <a:lnTo>
                  <a:pt x="6" y="2"/>
                </a:lnTo>
                <a:lnTo>
                  <a:pt x="6" y="0"/>
                </a:lnTo>
                <a:lnTo>
                  <a:pt x="4" y="0"/>
                </a:lnTo>
                <a:lnTo>
                  <a:pt x="4" y="0"/>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0" name="Freeform 2886"/>
          <p:cNvSpPr>
            <a:spLocks/>
          </p:cNvSpPr>
          <p:nvPr/>
        </p:nvSpPr>
        <p:spPr bwMode="auto">
          <a:xfrm>
            <a:off x="5990566" y="3038728"/>
            <a:ext cx="303377" cy="102840"/>
          </a:xfrm>
          <a:custGeom>
            <a:avLst/>
            <a:gdLst/>
            <a:ahLst/>
            <a:cxnLst>
              <a:cxn ang="0">
                <a:pos x="222" y="0"/>
              </a:cxn>
              <a:cxn ang="0">
                <a:pos x="136" y="40"/>
              </a:cxn>
              <a:cxn ang="0">
                <a:pos x="124" y="70"/>
              </a:cxn>
              <a:cxn ang="0">
                <a:pos x="0" y="42"/>
              </a:cxn>
              <a:cxn ang="0">
                <a:pos x="0" y="44"/>
              </a:cxn>
              <a:cxn ang="0">
                <a:pos x="124" y="72"/>
              </a:cxn>
              <a:cxn ang="0">
                <a:pos x="122" y="80"/>
              </a:cxn>
              <a:cxn ang="0">
                <a:pos x="124" y="78"/>
              </a:cxn>
              <a:cxn ang="0">
                <a:pos x="138" y="40"/>
              </a:cxn>
              <a:cxn ang="0">
                <a:pos x="222" y="2"/>
              </a:cxn>
              <a:cxn ang="0">
                <a:pos x="234" y="2"/>
              </a:cxn>
              <a:cxn ang="0">
                <a:pos x="236" y="0"/>
              </a:cxn>
              <a:cxn ang="0">
                <a:pos x="222" y="0"/>
              </a:cxn>
            </a:cxnLst>
            <a:rect l="0" t="0" r="r" b="b"/>
            <a:pathLst>
              <a:path w="236" h="80">
                <a:moveTo>
                  <a:pt x="222" y="0"/>
                </a:moveTo>
                <a:lnTo>
                  <a:pt x="136" y="40"/>
                </a:lnTo>
                <a:lnTo>
                  <a:pt x="124" y="70"/>
                </a:lnTo>
                <a:lnTo>
                  <a:pt x="0" y="42"/>
                </a:lnTo>
                <a:lnTo>
                  <a:pt x="0" y="44"/>
                </a:lnTo>
                <a:lnTo>
                  <a:pt x="124" y="72"/>
                </a:lnTo>
                <a:lnTo>
                  <a:pt x="122" y="80"/>
                </a:lnTo>
                <a:lnTo>
                  <a:pt x="124" y="78"/>
                </a:lnTo>
                <a:lnTo>
                  <a:pt x="138" y="40"/>
                </a:lnTo>
                <a:lnTo>
                  <a:pt x="222" y="2"/>
                </a:lnTo>
                <a:lnTo>
                  <a:pt x="234" y="2"/>
                </a:lnTo>
                <a:lnTo>
                  <a:pt x="236" y="0"/>
                </a:lnTo>
                <a:lnTo>
                  <a:pt x="22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1" name="Rectangle 2887"/>
          <p:cNvSpPr>
            <a:spLocks noChangeArrowheads="1"/>
          </p:cNvSpPr>
          <p:nvPr/>
        </p:nvSpPr>
        <p:spPr bwMode="auto">
          <a:xfrm>
            <a:off x="720034" y="2485965"/>
            <a:ext cx="7713" cy="7713"/>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2" name="Freeform 2888"/>
          <p:cNvSpPr>
            <a:spLocks/>
          </p:cNvSpPr>
          <p:nvPr/>
        </p:nvSpPr>
        <p:spPr bwMode="auto">
          <a:xfrm>
            <a:off x="727747" y="2221153"/>
            <a:ext cx="2043938" cy="1252073"/>
          </a:xfrm>
          <a:custGeom>
            <a:avLst/>
            <a:gdLst/>
            <a:ahLst/>
            <a:cxnLst>
              <a:cxn ang="0">
                <a:pos x="1590" y="166"/>
              </a:cxn>
              <a:cxn ang="0">
                <a:pos x="1580" y="616"/>
              </a:cxn>
              <a:cxn ang="0">
                <a:pos x="978" y="650"/>
              </a:cxn>
              <a:cxn ang="0">
                <a:pos x="908" y="626"/>
              </a:cxn>
              <a:cxn ang="0">
                <a:pos x="754" y="534"/>
              </a:cxn>
              <a:cxn ang="0">
                <a:pos x="714" y="476"/>
              </a:cxn>
              <a:cxn ang="0">
                <a:pos x="710" y="326"/>
              </a:cxn>
              <a:cxn ang="0">
                <a:pos x="668" y="24"/>
              </a:cxn>
              <a:cxn ang="0">
                <a:pos x="636" y="166"/>
              </a:cxn>
              <a:cxn ang="0">
                <a:pos x="736" y="346"/>
              </a:cxn>
              <a:cxn ang="0">
                <a:pos x="756" y="472"/>
              </a:cxn>
              <a:cxn ang="0">
                <a:pos x="818" y="642"/>
              </a:cxn>
              <a:cxn ang="0">
                <a:pos x="948" y="618"/>
              </a:cxn>
              <a:cxn ang="0">
                <a:pos x="948" y="964"/>
              </a:cxn>
              <a:cxn ang="0">
                <a:pos x="502" y="598"/>
              </a:cxn>
              <a:cxn ang="0">
                <a:pos x="560" y="436"/>
              </a:cxn>
              <a:cxn ang="0">
                <a:pos x="592" y="2"/>
              </a:cxn>
              <a:cxn ang="0">
                <a:pos x="524" y="342"/>
              </a:cxn>
              <a:cxn ang="0">
                <a:pos x="400" y="334"/>
              </a:cxn>
              <a:cxn ang="0">
                <a:pos x="110" y="318"/>
              </a:cxn>
              <a:cxn ang="0">
                <a:pos x="0" y="206"/>
              </a:cxn>
              <a:cxn ang="0">
                <a:pos x="96" y="238"/>
              </a:cxn>
              <a:cxn ang="0">
                <a:pos x="284" y="356"/>
              </a:cxn>
              <a:cxn ang="0">
                <a:pos x="534" y="378"/>
              </a:cxn>
              <a:cxn ang="0">
                <a:pos x="486" y="572"/>
              </a:cxn>
              <a:cxn ang="0">
                <a:pos x="444" y="862"/>
              </a:cxn>
              <a:cxn ang="0">
                <a:pos x="446" y="866"/>
              </a:cxn>
              <a:cxn ang="0">
                <a:pos x="442" y="870"/>
              </a:cxn>
              <a:cxn ang="0">
                <a:pos x="682" y="914"/>
              </a:cxn>
              <a:cxn ang="0">
                <a:pos x="688" y="920"/>
              </a:cxn>
              <a:cxn ang="0">
                <a:pos x="948" y="970"/>
              </a:cxn>
              <a:cxn ang="0">
                <a:pos x="992" y="584"/>
              </a:cxn>
              <a:cxn ang="0">
                <a:pos x="1584" y="624"/>
              </a:cxn>
              <a:cxn ang="0">
                <a:pos x="1586" y="524"/>
              </a:cxn>
              <a:cxn ang="0">
                <a:pos x="1584" y="520"/>
              </a:cxn>
            </a:cxnLst>
            <a:rect l="0" t="0" r="r" b="b"/>
            <a:pathLst>
              <a:path w="1590" h="974">
                <a:moveTo>
                  <a:pt x="1586" y="520"/>
                </a:moveTo>
                <a:lnTo>
                  <a:pt x="1590" y="166"/>
                </a:lnTo>
                <a:lnTo>
                  <a:pt x="1584" y="164"/>
                </a:lnTo>
                <a:lnTo>
                  <a:pt x="1580" y="616"/>
                </a:lnTo>
                <a:lnTo>
                  <a:pt x="986" y="578"/>
                </a:lnTo>
                <a:lnTo>
                  <a:pt x="978" y="650"/>
                </a:lnTo>
                <a:lnTo>
                  <a:pt x="952" y="614"/>
                </a:lnTo>
                <a:lnTo>
                  <a:pt x="908" y="626"/>
                </a:lnTo>
                <a:lnTo>
                  <a:pt x="824" y="638"/>
                </a:lnTo>
                <a:lnTo>
                  <a:pt x="754" y="534"/>
                </a:lnTo>
                <a:lnTo>
                  <a:pt x="762" y="464"/>
                </a:lnTo>
                <a:lnTo>
                  <a:pt x="714" y="476"/>
                </a:lnTo>
                <a:lnTo>
                  <a:pt x="744" y="346"/>
                </a:lnTo>
                <a:lnTo>
                  <a:pt x="710" y="326"/>
                </a:lnTo>
                <a:lnTo>
                  <a:pt x="644" y="168"/>
                </a:lnTo>
                <a:lnTo>
                  <a:pt x="668" y="24"/>
                </a:lnTo>
                <a:lnTo>
                  <a:pt x="662" y="22"/>
                </a:lnTo>
                <a:lnTo>
                  <a:pt x="636" y="166"/>
                </a:lnTo>
                <a:lnTo>
                  <a:pt x="708" y="332"/>
                </a:lnTo>
                <a:lnTo>
                  <a:pt x="736" y="346"/>
                </a:lnTo>
                <a:lnTo>
                  <a:pt x="706" y="484"/>
                </a:lnTo>
                <a:lnTo>
                  <a:pt x="756" y="472"/>
                </a:lnTo>
                <a:lnTo>
                  <a:pt x="746" y="534"/>
                </a:lnTo>
                <a:lnTo>
                  <a:pt x="818" y="642"/>
                </a:lnTo>
                <a:lnTo>
                  <a:pt x="910" y="632"/>
                </a:lnTo>
                <a:lnTo>
                  <a:pt x="948" y="618"/>
                </a:lnTo>
                <a:lnTo>
                  <a:pt x="976" y="656"/>
                </a:lnTo>
                <a:lnTo>
                  <a:pt x="948" y="964"/>
                </a:lnTo>
                <a:lnTo>
                  <a:pt x="452" y="864"/>
                </a:lnTo>
                <a:lnTo>
                  <a:pt x="502" y="598"/>
                </a:lnTo>
                <a:lnTo>
                  <a:pt x="492" y="572"/>
                </a:lnTo>
                <a:lnTo>
                  <a:pt x="560" y="436"/>
                </a:lnTo>
                <a:lnTo>
                  <a:pt x="530" y="342"/>
                </a:lnTo>
                <a:lnTo>
                  <a:pt x="592" y="2"/>
                </a:lnTo>
                <a:lnTo>
                  <a:pt x="584" y="0"/>
                </a:lnTo>
                <a:lnTo>
                  <a:pt x="524" y="342"/>
                </a:lnTo>
                <a:lnTo>
                  <a:pt x="532" y="368"/>
                </a:lnTo>
                <a:lnTo>
                  <a:pt x="400" y="334"/>
                </a:lnTo>
                <a:lnTo>
                  <a:pt x="284" y="350"/>
                </a:lnTo>
                <a:lnTo>
                  <a:pt x="110" y="318"/>
                </a:lnTo>
                <a:lnTo>
                  <a:pt x="100" y="234"/>
                </a:lnTo>
                <a:lnTo>
                  <a:pt x="0" y="206"/>
                </a:lnTo>
                <a:lnTo>
                  <a:pt x="0" y="212"/>
                </a:lnTo>
                <a:lnTo>
                  <a:pt x="96" y="238"/>
                </a:lnTo>
                <a:lnTo>
                  <a:pt x="104" y="324"/>
                </a:lnTo>
                <a:lnTo>
                  <a:pt x="284" y="356"/>
                </a:lnTo>
                <a:lnTo>
                  <a:pt x="400" y="340"/>
                </a:lnTo>
                <a:lnTo>
                  <a:pt x="534" y="378"/>
                </a:lnTo>
                <a:lnTo>
                  <a:pt x="554" y="436"/>
                </a:lnTo>
                <a:lnTo>
                  <a:pt x="486" y="572"/>
                </a:lnTo>
                <a:lnTo>
                  <a:pt x="494" y="598"/>
                </a:lnTo>
                <a:lnTo>
                  <a:pt x="444" y="862"/>
                </a:lnTo>
                <a:lnTo>
                  <a:pt x="446" y="862"/>
                </a:lnTo>
                <a:lnTo>
                  <a:pt x="446" y="866"/>
                </a:lnTo>
                <a:lnTo>
                  <a:pt x="442" y="866"/>
                </a:lnTo>
                <a:lnTo>
                  <a:pt x="442" y="870"/>
                </a:lnTo>
                <a:lnTo>
                  <a:pt x="680" y="918"/>
                </a:lnTo>
                <a:lnTo>
                  <a:pt x="682" y="914"/>
                </a:lnTo>
                <a:lnTo>
                  <a:pt x="688" y="914"/>
                </a:lnTo>
                <a:lnTo>
                  <a:pt x="688" y="920"/>
                </a:lnTo>
                <a:lnTo>
                  <a:pt x="948" y="974"/>
                </a:lnTo>
                <a:lnTo>
                  <a:pt x="948" y="970"/>
                </a:lnTo>
                <a:lnTo>
                  <a:pt x="954" y="972"/>
                </a:lnTo>
                <a:lnTo>
                  <a:pt x="992" y="584"/>
                </a:lnTo>
                <a:lnTo>
                  <a:pt x="1584" y="624"/>
                </a:lnTo>
                <a:lnTo>
                  <a:pt x="1584" y="624"/>
                </a:lnTo>
                <a:lnTo>
                  <a:pt x="1586" y="624"/>
                </a:lnTo>
                <a:lnTo>
                  <a:pt x="1586" y="524"/>
                </a:lnTo>
                <a:lnTo>
                  <a:pt x="1584" y="524"/>
                </a:lnTo>
                <a:lnTo>
                  <a:pt x="1584" y="520"/>
                </a:lnTo>
                <a:lnTo>
                  <a:pt x="1586" y="5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3" name="Rectangle 2889"/>
          <p:cNvSpPr>
            <a:spLocks noChangeArrowheads="1"/>
          </p:cNvSpPr>
          <p:nvPr/>
        </p:nvSpPr>
        <p:spPr bwMode="auto">
          <a:xfrm>
            <a:off x="570917" y="3149281"/>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4" name="Freeform 2890"/>
          <p:cNvSpPr>
            <a:spLocks/>
          </p:cNvSpPr>
          <p:nvPr/>
        </p:nvSpPr>
        <p:spPr bwMode="auto">
          <a:xfrm>
            <a:off x="1347356" y="4894983"/>
            <a:ext cx="2571" cy="1286"/>
          </a:xfrm>
          <a:custGeom>
            <a:avLst/>
            <a:gdLst/>
            <a:ahLst/>
            <a:cxnLst>
              <a:cxn ang="0">
                <a:pos x="2" y="0"/>
              </a:cxn>
              <a:cxn ang="0">
                <a:pos x="2" y="0"/>
              </a:cxn>
              <a:cxn ang="0">
                <a:pos x="0" y="0"/>
              </a:cxn>
              <a:cxn ang="0">
                <a:pos x="2" y="0"/>
              </a:cxn>
            </a:cxnLst>
            <a:rect l="0" t="0" r="r" b="b"/>
            <a:pathLst>
              <a:path w="2">
                <a:moveTo>
                  <a:pt x="2" y="0"/>
                </a:moveTo>
                <a:lnTo>
                  <a:pt x="2" y="0"/>
                </a:lnTo>
                <a:lnTo>
                  <a:pt x="0" y="0"/>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5" name="Freeform 2891"/>
          <p:cNvSpPr>
            <a:spLocks/>
          </p:cNvSpPr>
          <p:nvPr/>
        </p:nvSpPr>
        <p:spPr bwMode="auto">
          <a:xfrm>
            <a:off x="1509329" y="3401238"/>
            <a:ext cx="102840" cy="758442"/>
          </a:xfrm>
          <a:custGeom>
            <a:avLst/>
            <a:gdLst/>
            <a:ahLst/>
            <a:cxnLst>
              <a:cxn ang="0">
                <a:pos x="72" y="0"/>
              </a:cxn>
              <a:cxn ang="0">
                <a:pos x="0" y="590"/>
              </a:cxn>
              <a:cxn ang="0">
                <a:pos x="4" y="590"/>
              </a:cxn>
              <a:cxn ang="0">
                <a:pos x="80" y="2"/>
              </a:cxn>
              <a:cxn ang="0">
                <a:pos x="72" y="0"/>
              </a:cxn>
            </a:cxnLst>
            <a:rect l="0" t="0" r="r" b="b"/>
            <a:pathLst>
              <a:path w="80" h="590">
                <a:moveTo>
                  <a:pt x="72" y="0"/>
                </a:moveTo>
                <a:lnTo>
                  <a:pt x="0" y="590"/>
                </a:lnTo>
                <a:lnTo>
                  <a:pt x="4" y="590"/>
                </a:lnTo>
                <a:lnTo>
                  <a:pt x="80" y="2"/>
                </a:lnTo>
                <a:lnTo>
                  <a:pt x="7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6" name="Freeform 2892"/>
          <p:cNvSpPr>
            <a:spLocks/>
          </p:cNvSpPr>
          <p:nvPr/>
        </p:nvSpPr>
        <p:spPr bwMode="auto">
          <a:xfrm>
            <a:off x="570917" y="3149281"/>
            <a:ext cx="943554" cy="1745703"/>
          </a:xfrm>
          <a:custGeom>
            <a:avLst/>
            <a:gdLst/>
            <a:ahLst/>
            <a:cxnLst>
              <a:cxn ang="0">
                <a:pos x="618" y="1262"/>
              </a:cxn>
              <a:cxn ang="0">
                <a:pos x="668" y="1154"/>
              </a:cxn>
              <a:cxn ang="0">
                <a:pos x="680" y="1140"/>
              </a:cxn>
              <a:cxn ang="0">
                <a:pos x="648" y="1044"/>
              </a:cxn>
              <a:cxn ang="0">
                <a:pos x="678" y="896"/>
              </a:cxn>
              <a:cxn ang="0">
                <a:pos x="718" y="910"/>
              </a:cxn>
              <a:cxn ang="0">
                <a:pos x="734" y="790"/>
              </a:cxn>
              <a:cxn ang="0">
                <a:pos x="730" y="788"/>
              </a:cxn>
              <a:cxn ang="0">
                <a:pos x="730" y="786"/>
              </a:cxn>
              <a:cxn ang="0">
                <a:pos x="716" y="904"/>
              </a:cxn>
              <a:cxn ang="0">
                <a:pos x="676" y="892"/>
              </a:cxn>
              <a:cxn ang="0">
                <a:pos x="646" y="1040"/>
              </a:cxn>
              <a:cxn ang="0">
                <a:pos x="262" y="482"/>
              </a:cxn>
              <a:cxn ang="0">
                <a:pos x="272" y="454"/>
              </a:cxn>
              <a:cxn ang="0">
                <a:pos x="262" y="426"/>
              </a:cxn>
              <a:cxn ang="0">
                <a:pos x="338" y="98"/>
              </a:cxn>
              <a:cxn ang="0">
                <a:pos x="564" y="144"/>
              </a:cxn>
              <a:cxn ang="0">
                <a:pos x="566" y="140"/>
              </a:cxn>
              <a:cxn ang="0">
                <a:pos x="338" y="92"/>
              </a:cxn>
              <a:cxn ang="0">
                <a:pos x="0" y="0"/>
              </a:cxn>
              <a:cxn ang="0">
                <a:pos x="0" y="0"/>
              </a:cxn>
              <a:cxn ang="0">
                <a:pos x="2" y="8"/>
              </a:cxn>
              <a:cxn ang="0">
                <a:pos x="334" y="98"/>
              </a:cxn>
              <a:cxn ang="0">
                <a:pos x="256" y="426"/>
              </a:cxn>
              <a:cxn ang="0">
                <a:pos x="266" y="454"/>
              </a:cxn>
              <a:cxn ang="0">
                <a:pos x="256" y="482"/>
              </a:cxn>
              <a:cxn ang="0">
                <a:pos x="644" y="1044"/>
              </a:cxn>
              <a:cxn ang="0">
                <a:pos x="674" y="1140"/>
              </a:cxn>
              <a:cxn ang="0">
                <a:pos x="664" y="1150"/>
              </a:cxn>
              <a:cxn ang="0">
                <a:pos x="614" y="1260"/>
              </a:cxn>
              <a:cxn ang="0">
                <a:pos x="626" y="1314"/>
              </a:cxn>
              <a:cxn ang="0">
                <a:pos x="600" y="1354"/>
              </a:cxn>
              <a:cxn ang="0">
                <a:pos x="604" y="1358"/>
              </a:cxn>
              <a:cxn ang="0">
                <a:pos x="606" y="1358"/>
              </a:cxn>
              <a:cxn ang="0">
                <a:pos x="630" y="1316"/>
              </a:cxn>
              <a:cxn ang="0">
                <a:pos x="618" y="1262"/>
              </a:cxn>
            </a:cxnLst>
            <a:rect l="0" t="0" r="r" b="b"/>
            <a:pathLst>
              <a:path w="734" h="1358">
                <a:moveTo>
                  <a:pt x="618" y="1262"/>
                </a:moveTo>
                <a:lnTo>
                  <a:pt x="668" y="1154"/>
                </a:lnTo>
                <a:lnTo>
                  <a:pt x="680" y="1140"/>
                </a:lnTo>
                <a:lnTo>
                  <a:pt x="648" y="1044"/>
                </a:lnTo>
                <a:lnTo>
                  <a:pt x="678" y="896"/>
                </a:lnTo>
                <a:lnTo>
                  <a:pt x="718" y="910"/>
                </a:lnTo>
                <a:lnTo>
                  <a:pt x="734" y="790"/>
                </a:lnTo>
                <a:lnTo>
                  <a:pt x="730" y="788"/>
                </a:lnTo>
                <a:lnTo>
                  <a:pt x="730" y="786"/>
                </a:lnTo>
                <a:lnTo>
                  <a:pt x="716" y="904"/>
                </a:lnTo>
                <a:lnTo>
                  <a:pt x="676" y="892"/>
                </a:lnTo>
                <a:lnTo>
                  <a:pt x="646" y="1040"/>
                </a:lnTo>
                <a:lnTo>
                  <a:pt x="262" y="482"/>
                </a:lnTo>
                <a:lnTo>
                  <a:pt x="272" y="454"/>
                </a:lnTo>
                <a:lnTo>
                  <a:pt x="262" y="426"/>
                </a:lnTo>
                <a:lnTo>
                  <a:pt x="338" y="98"/>
                </a:lnTo>
                <a:lnTo>
                  <a:pt x="564" y="144"/>
                </a:lnTo>
                <a:lnTo>
                  <a:pt x="566" y="140"/>
                </a:lnTo>
                <a:lnTo>
                  <a:pt x="338" y="92"/>
                </a:lnTo>
                <a:lnTo>
                  <a:pt x="0" y="0"/>
                </a:lnTo>
                <a:lnTo>
                  <a:pt x="0" y="0"/>
                </a:lnTo>
                <a:lnTo>
                  <a:pt x="2" y="8"/>
                </a:lnTo>
                <a:lnTo>
                  <a:pt x="334" y="98"/>
                </a:lnTo>
                <a:lnTo>
                  <a:pt x="256" y="426"/>
                </a:lnTo>
                <a:lnTo>
                  <a:pt x="266" y="454"/>
                </a:lnTo>
                <a:lnTo>
                  <a:pt x="256" y="482"/>
                </a:lnTo>
                <a:lnTo>
                  <a:pt x="644" y="1044"/>
                </a:lnTo>
                <a:lnTo>
                  <a:pt x="674" y="1140"/>
                </a:lnTo>
                <a:lnTo>
                  <a:pt x="664" y="1150"/>
                </a:lnTo>
                <a:lnTo>
                  <a:pt x="614" y="1260"/>
                </a:lnTo>
                <a:lnTo>
                  <a:pt x="626" y="1314"/>
                </a:lnTo>
                <a:lnTo>
                  <a:pt x="600" y="1354"/>
                </a:lnTo>
                <a:lnTo>
                  <a:pt x="604" y="1358"/>
                </a:lnTo>
                <a:lnTo>
                  <a:pt x="606" y="1358"/>
                </a:lnTo>
                <a:lnTo>
                  <a:pt x="630" y="1316"/>
                </a:lnTo>
                <a:lnTo>
                  <a:pt x="618" y="12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7" name="Freeform 2893"/>
          <p:cNvSpPr>
            <a:spLocks/>
          </p:cNvSpPr>
          <p:nvPr/>
        </p:nvSpPr>
        <p:spPr bwMode="auto">
          <a:xfrm>
            <a:off x="1295936" y="3329250"/>
            <a:ext cx="5142" cy="5142"/>
          </a:xfrm>
          <a:custGeom>
            <a:avLst/>
            <a:gdLst/>
            <a:ahLst/>
            <a:cxnLst>
              <a:cxn ang="0">
                <a:pos x="4" y="0"/>
              </a:cxn>
              <a:cxn ang="0">
                <a:pos x="2" y="0"/>
              </a:cxn>
              <a:cxn ang="0">
                <a:pos x="0" y="4"/>
              </a:cxn>
              <a:cxn ang="0">
                <a:pos x="4" y="4"/>
              </a:cxn>
              <a:cxn ang="0">
                <a:pos x="4" y="0"/>
              </a:cxn>
            </a:cxnLst>
            <a:rect l="0" t="0" r="r" b="b"/>
            <a:pathLst>
              <a:path w="4" h="4">
                <a:moveTo>
                  <a:pt x="4" y="0"/>
                </a:moveTo>
                <a:lnTo>
                  <a:pt x="2" y="0"/>
                </a:lnTo>
                <a:lnTo>
                  <a:pt x="0" y="4"/>
                </a:lnTo>
                <a:lnTo>
                  <a:pt x="4" y="4"/>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8" name="Freeform 2894"/>
          <p:cNvSpPr>
            <a:spLocks/>
          </p:cNvSpPr>
          <p:nvPr/>
        </p:nvSpPr>
        <p:spPr bwMode="auto">
          <a:xfrm>
            <a:off x="1601884" y="3396096"/>
            <a:ext cx="10284" cy="7713"/>
          </a:xfrm>
          <a:custGeom>
            <a:avLst/>
            <a:gdLst/>
            <a:ahLst/>
            <a:cxnLst>
              <a:cxn ang="0">
                <a:pos x="8" y="0"/>
              </a:cxn>
              <a:cxn ang="0">
                <a:pos x="2" y="0"/>
              </a:cxn>
              <a:cxn ang="0">
                <a:pos x="0" y="4"/>
              </a:cxn>
              <a:cxn ang="0">
                <a:pos x="8" y="6"/>
              </a:cxn>
              <a:cxn ang="0">
                <a:pos x="8" y="0"/>
              </a:cxn>
            </a:cxnLst>
            <a:rect l="0" t="0" r="r" b="b"/>
            <a:pathLst>
              <a:path w="8" h="6">
                <a:moveTo>
                  <a:pt x="8" y="0"/>
                </a:moveTo>
                <a:lnTo>
                  <a:pt x="2" y="0"/>
                </a:lnTo>
                <a:lnTo>
                  <a:pt x="0" y="4"/>
                </a:lnTo>
                <a:lnTo>
                  <a:pt x="8" y="6"/>
                </a:lnTo>
                <a:lnTo>
                  <a:pt x="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9" name="Freeform 2895"/>
          <p:cNvSpPr>
            <a:spLocks/>
          </p:cNvSpPr>
          <p:nvPr/>
        </p:nvSpPr>
        <p:spPr bwMode="auto">
          <a:xfrm>
            <a:off x="4054610" y="5362904"/>
            <a:ext cx="5142" cy="1286"/>
          </a:xfrm>
          <a:custGeom>
            <a:avLst/>
            <a:gdLst/>
            <a:ahLst/>
            <a:cxnLst>
              <a:cxn ang="0">
                <a:pos x="4" y="0"/>
              </a:cxn>
              <a:cxn ang="0">
                <a:pos x="4" y="0"/>
              </a:cxn>
              <a:cxn ang="0">
                <a:pos x="0" y="0"/>
              </a:cxn>
              <a:cxn ang="0">
                <a:pos x="4" y="0"/>
              </a:cxn>
            </a:cxnLst>
            <a:rect l="0" t="0" r="r" b="b"/>
            <a:pathLst>
              <a:path w="4">
                <a:moveTo>
                  <a:pt x="4" y="0"/>
                </a:moveTo>
                <a:lnTo>
                  <a:pt x="4" y="0"/>
                </a:lnTo>
                <a:lnTo>
                  <a:pt x="0" y="0"/>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0" name="Freeform 2896"/>
          <p:cNvSpPr>
            <a:spLocks/>
          </p:cNvSpPr>
          <p:nvPr/>
        </p:nvSpPr>
        <p:spPr bwMode="auto">
          <a:xfrm>
            <a:off x="2380895" y="5139228"/>
            <a:ext cx="2571" cy="5142"/>
          </a:xfrm>
          <a:custGeom>
            <a:avLst/>
            <a:gdLst/>
            <a:ahLst/>
            <a:cxnLst>
              <a:cxn ang="0">
                <a:pos x="2" y="4"/>
              </a:cxn>
              <a:cxn ang="0">
                <a:pos x="2" y="2"/>
              </a:cxn>
              <a:cxn ang="0">
                <a:pos x="0" y="0"/>
              </a:cxn>
              <a:cxn ang="0">
                <a:pos x="2" y="4"/>
              </a:cxn>
            </a:cxnLst>
            <a:rect l="0" t="0" r="r" b="b"/>
            <a:pathLst>
              <a:path w="2" h="4">
                <a:moveTo>
                  <a:pt x="2" y="4"/>
                </a:moveTo>
                <a:lnTo>
                  <a:pt x="2" y="2"/>
                </a:lnTo>
                <a:lnTo>
                  <a:pt x="0" y="0"/>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1" name="Freeform 2897"/>
          <p:cNvSpPr>
            <a:spLocks/>
          </p:cNvSpPr>
          <p:nvPr/>
        </p:nvSpPr>
        <p:spPr bwMode="auto">
          <a:xfrm>
            <a:off x="2041524" y="5172651"/>
            <a:ext cx="10284" cy="2571"/>
          </a:xfrm>
          <a:custGeom>
            <a:avLst/>
            <a:gdLst/>
            <a:ahLst/>
            <a:cxnLst>
              <a:cxn ang="0">
                <a:pos x="0" y="0"/>
              </a:cxn>
              <a:cxn ang="0">
                <a:pos x="8" y="2"/>
              </a:cxn>
              <a:cxn ang="0">
                <a:pos x="8" y="0"/>
              </a:cxn>
              <a:cxn ang="0">
                <a:pos x="0" y="0"/>
              </a:cxn>
              <a:cxn ang="0">
                <a:pos x="0" y="0"/>
              </a:cxn>
            </a:cxnLst>
            <a:rect l="0" t="0" r="r" b="b"/>
            <a:pathLst>
              <a:path w="8" h="2">
                <a:moveTo>
                  <a:pt x="0" y="0"/>
                </a:moveTo>
                <a:lnTo>
                  <a:pt x="8" y="2"/>
                </a:lnTo>
                <a:lnTo>
                  <a:pt x="8" y="0"/>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2" name="Freeform 2898"/>
          <p:cNvSpPr>
            <a:spLocks/>
          </p:cNvSpPr>
          <p:nvPr/>
        </p:nvSpPr>
        <p:spPr bwMode="auto">
          <a:xfrm>
            <a:off x="3969767" y="4853848"/>
            <a:ext cx="118266" cy="509056"/>
          </a:xfrm>
          <a:custGeom>
            <a:avLst/>
            <a:gdLst/>
            <a:ahLst/>
            <a:cxnLst>
              <a:cxn ang="0">
                <a:pos x="92" y="254"/>
              </a:cxn>
              <a:cxn ang="0">
                <a:pos x="24" y="134"/>
              </a:cxn>
              <a:cxn ang="0">
                <a:pos x="8" y="0"/>
              </a:cxn>
              <a:cxn ang="0">
                <a:pos x="0" y="0"/>
              </a:cxn>
              <a:cxn ang="0">
                <a:pos x="18" y="136"/>
              </a:cxn>
              <a:cxn ang="0">
                <a:pos x="88" y="254"/>
              </a:cxn>
              <a:cxn ang="0">
                <a:pos x="78" y="350"/>
              </a:cxn>
              <a:cxn ang="0">
                <a:pos x="64" y="394"/>
              </a:cxn>
              <a:cxn ang="0">
                <a:pos x="66" y="396"/>
              </a:cxn>
              <a:cxn ang="0">
                <a:pos x="70" y="396"/>
              </a:cxn>
              <a:cxn ang="0">
                <a:pos x="84" y="352"/>
              </a:cxn>
              <a:cxn ang="0">
                <a:pos x="92" y="254"/>
              </a:cxn>
            </a:cxnLst>
            <a:rect l="0" t="0" r="r" b="b"/>
            <a:pathLst>
              <a:path w="92" h="396">
                <a:moveTo>
                  <a:pt x="92" y="254"/>
                </a:moveTo>
                <a:lnTo>
                  <a:pt x="24" y="134"/>
                </a:lnTo>
                <a:lnTo>
                  <a:pt x="8" y="0"/>
                </a:lnTo>
                <a:lnTo>
                  <a:pt x="0" y="0"/>
                </a:lnTo>
                <a:lnTo>
                  <a:pt x="18" y="136"/>
                </a:lnTo>
                <a:lnTo>
                  <a:pt x="88" y="254"/>
                </a:lnTo>
                <a:lnTo>
                  <a:pt x="78" y="350"/>
                </a:lnTo>
                <a:lnTo>
                  <a:pt x="64" y="394"/>
                </a:lnTo>
                <a:lnTo>
                  <a:pt x="66" y="396"/>
                </a:lnTo>
                <a:lnTo>
                  <a:pt x="70" y="396"/>
                </a:lnTo>
                <a:lnTo>
                  <a:pt x="84" y="352"/>
                </a:lnTo>
                <a:lnTo>
                  <a:pt x="92" y="2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3" name="Rectangle 2899"/>
          <p:cNvSpPr>
            <a:spLocks noChangeArrowheads="1"/>
          </p:cNvSpPr>
          <p:nvPr/>
        </p:nvSpPr>
        <p:spPr bwMode="auto">
          <a:xfrm>
            <a:off x="1509329" y="4159680"/>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4" name="Freeform 2900"/>
          <p:cNvSpPr>
            <a:spLocks/>
          </p:cNvSpPr>
          <p:nvPr/>
        </p:nvSpPr>
        <p:spPr bwMode="auto">
          <a:xfrm>
            <a:off x="1514471" y="3023302"/>
            <a:ext cx="2465581" cy="2149349"/>
          </a:xfrm>
          <a:custGeom>
            <a:avLst/>
            <a:gdLst/>
            <a:ahLst/>
            <a:cxnLst>
              <a:cxn ang="0">
                <a:pos x="1038" y="1058"/>
              </a:cxn>
              <a:cxn ang="0">
                <a:pos x="1320" y="1284"/>
              </a:cxn>
              <a:cxn ang="0">
                <a:pos x="1796" y="1340"/>
              </a:cxn>
              <a:cxn ang="0">
                <a:pos x="1910" y="1424"/>
              </a:cxn>
              <a:cxn ang="0">
                <a:pos x="1918" y="1420"/>
              </a:cxn>
              <a:cxn ang="0">
                <a:pos x="1874" y="1366"/>
              </a:cxn>
              <a:cxn ang="0">
                <a:pos x="1864" y="1366"/>
              </a:cxn>
              <a:cxn ang="0">
                <a:pos x="1798" y="1334"/>
              </a:cxn>
              <a:cxn ang="0">
                <a:pos x="1326" y="1280"/>
              </a:cxn>
              <a:cxn ang="0">
                <a:pos x="1058" y="1050"/>
              </a:cxn>
              <a:cxn ang="0">
                <a:pos x="1830" y="954"/>
              </a:cxn>
              <a:cxn ang="0">
                <a:pos x="1138" y="972"/>
              </a:cxn>
              <a:cxn ang="0">
                <a:pos x="1134" y="974"/>
              </a:cxn>
              <a:cxn ang="0">
                <a:pos x="1052" y="974"/>
              </a:cxn>
              <a:cxn ang="0">
                <a:pos x="508" y="498"/>
              </a:cxn>
              <a:cxn ang="0">
                <a:pos x="1128" y="616"/>
              </a:cxn>
              <a:cxn ang="0">
                <a:pos x="1128" y="618"/>
              </a:cxn>
              <a:cxn ang="0">
                <a:pos x="1734" y="610"/>
              </a:cxn>
              <a:cxn ang="0">
                <a:pos x="1726" y="604"/>
              </a:cxn>
              <a:cxn ang="0">
                <a:pos x="1710" y="542"/>
              </a:cxn>
              <a:cxn ang="0">
                <a:pos x="1726" y="604"/>
              </a:cxn>
              <a:cxn ang="0">
                <a:pos x="1126" y="518"/>
              </a:cxn>
              <a:cxn ang="0">
                <a:pos x="972" y="252"/>
              </a:cxn>
              <a:cxn ang="0">
                <a:pos x="972" y="248"/>
              </a:cxn>
              <a:cxn ang="0">
                <a:pos x="976" y="0"/>
              </a:cxn>
              <a:cxn ang="0">
                <a:pos x="974" y="0"/>
              </a:cxn>
              <a:cxn ang="0">
                <a:pos x="966" y="510"/>
              </a:cxn>
              <a:cxn ang="0">
                <a:pos x="316" y="468"/>
              </a:cxn>
              <a:cxn ang="0">
                <a:pos x="342" y="348"/>
              </a:cxn>
              <a:cxn ang="0">
                <a:pos x="336" y="350"/>
              </a:cxn>
              <a:cxn ang="0">
                <a:pos x="500" y="498"/>
              </a:cxn>
              <a:cxn ang="0">
                <a:pos x="0" y="884"/>
              </a:cxn>
              <a:cxn ang="0">
                <a:pos x="452" y="968"/>
              </a:cxn>
              <a:cxn ang="0">
                <a:pos x="418" y="1672"/>
              </a:cxn>
              <a:cxn ang="0">
                <a:pos x="1050" y="982"/>
              </a:cxn>
              <a:cxn ang="0">
                <a:pos x="1030" y="1050"/>
              </a:cxn>
              <a:cxn ang="0">
                <a:pos x="672" y="1602"/>
              </a:cxn>
              <a:cxn ang="0">
                <a:pos x="674" y="1646"/>
              </a:cxn>
              <a:cxn ang="0">
                <a:pos x="676" y="1610"/>
              </a:cxn>
            </a:cxnLst>
            <a:rect l="0" t="0" r="r" b="b"/>
            <a:pathLst>
              <a:path w="1918" h="1672">
                <a:moveTo>
                  <a:pt x="1046" y="1620"/>
                </a:moveTo>
                <a:lnTo>
                  <a:pt x="1038" y="1058"/>
                </a:lnTo>
                <a:lnTo>
                  <a:pt x="1308" y="1048"/>
                </a:lnTo>
                <a:lnTo>
                  <a:pt x="1320" y="1284"/>
                </a:lnTo>
                <a:lnTo>
                  <a:pt x="1528" y="1352"/>
                </a:lnTo>
                <a:lnTo>
                  <a:pt x="1796" y="1340"/>
                </a:lnTo>
                <a:lnTo>
                  <a:pt x="1906" y="1386"/>
                </a:lnTo>
                <a:lnTo>
                  <a:pt x="1910" y="1424"/>
                </a:lnTo>
                <a:lnTo>
                  <a:pt x="1910" y="1420"/>
                </a:lnTo>
                <a:lnTo>
                  <a:pt x="1918" y="1420"/>
                </a:lnTo>
                <a:lnTo>
                  <a:pt x="1914" y="1382"/>
                </a:lnTo>
                <a:lnTo>
                  <a:pt x="1874" y="1366"/>
                </a:lnTo>
                <a:lnTo>
                  <a:pt x="1874" y="1370"/>
                </a:lnTo>
                <a:lnTo>
                  <a:pt x="1864" y="1366"/>
                </a:lnTo>
                <a:lnTo>
                  <a:pt x="1864" y="1362"/>
                </a:lnTo>
                <a:lnTo>
                  <a:pt x="1798" y="1334"/>
                </a:lnTo>
                <a:lnTo>
                  <a:pt x="1528" y="1348"/>
                </a:lnTo>
                <a:lnTo>
                  <a:pt x="1326" y="1280"/>
                </a:lnTo>
                <a:lnTo>
                  <a:pt x="1312" y="1042"/>
                </a:lnTo>
                <a:lnTo>
                  <a:pt x="1058" y="1050"/>
                </a:lnTo>
                <a:lnTo>
                  <a:pt x="1056" y="982"/>
                </a:lnTo>
                <a:lnTo>
                  <a:pt x="1830" y="954"/>
                </a:lnTo>
                <a:lnTo>
                  <a:pt x="1828" y="948"/>
                </a:lnTo>
                <a:lnTo>
                  <a:pt x="1138" y="972"/>
                </a:lnTo>
                <a:lnTo>
                  <a:pt x="1138" y="974"/>
                </a:lnTo>
                <a:lnTo>
                  <a:pt x="1134" y="974"/>
                </a:lnTo>
                <a:lnTo>
                  <a:pt x="1134" y="972"/>
                </a:lnTo>
                <a:lnTo>
                  <a:pt x="1052" y="974"/>
                </a:lnTo>
                <a:lnTo>
                  <a:pt x="458" y="964"/>
                </a:lnTo>
                <a:lnTo>
                  <a:pt x="508" y="498"/>
                </a:lnTo>
                <a:lnTo>
                  <a:pt x="1120" y="524"/>
                </a:lnTo>
                <a:lnTo>
                  <a:pt x="1128" y="616"/>
                </a:lnTo>
                <a:lnTo>
                  <a:pt x="1128" y="616"/>
                </a:lnTo>
                <a:lnTo>
                  <a:pt x="1128" y="618"/>
                </a:lnTo>
                <a:lnTo>
                  <a:pt x="1736" y="610"/>
                </a:lnTo>
                <a:lnTo>
                  <a:pt x="1734" y="610"/>
                </a:lnTo>
                <a:lnTo>
                  <a:pt x="1726" y="610"/>
                </a:lnTo>
                <a:lnTo>
                  <a:pt x="1726" y="604"/>
                </a:lnTo>
                <a:lnTo>
                  <a:pt x="1732" y="604"/>
                </a:lnTo>
                <a:lnTo>
                  <a:pt x="1710" y="542"/>
                </a:lnTo>
                <a:lnTo>
                  <a:pt x="1704" y="542"/>
                </a:lnTo>
                <a:lnTo>
                  <a:pt x="1726" y="604"/>
                </a:lnTo>
                <a:lnTo>
                  <a:pt x="1132" y="612"/>
                </a:lnTo>
                <a:lnTo>
                  <a:pt x="1126" y="518"/>
                </a:lnTo>
                <a:lnTo>
                  <a:pt x="968" y="514"/>
                </a:lnTo>
                <a:lnTo>
                  <a:pt x="972" y="252"/>
                </a:lnTo>
                <a:lnTo>
                  <a:pt x="972" y="252"/>
                </a:lnTo>
                <a:lnTo>
                  <a:pt x="972" y="248"/>
                </a:lnTo>
                <a:lnTo>
                  <a:pt x="972" y="248"/>
                </a:lnTo>
                <a:lnTo>
                  <a:pt x="976" y="0"/>
                </a:lnTo>
                <a:lnTo>
                  <a:pt x="974" y="0"/>
                </a:lnTo>
                <a:lnTo>
                  <a:pt x="974" y="0"/>
                </a:lnTo>
                <a:lnTo>
                  <a:pt x="972" y="0"/>
                </a:lnTo>
                <a:lnTo>
                  <a:pt x="966" y="510"/>
                </a:lnTo>
                <a:lnTo>
                  <a:pt x="508" y="496"/>
                </a:lnTo>
                <a:lnTo>
                  <a:pt x="316" y="468"/>
                </a:lnTo>
                <a:lnTo>
                  <a:pt x="344" y="348"/>
                </a:lnTo>
                <a:lnTo>
                  <a:pt x="342" y="348"/>
                </a:lnTo>
                <a:lnTo>
                  <a:pt x="342" y="352"/>
                </a:lnTo>
                <a:lnTo>
                  <a:pt x="336" y="350"/>
                </a:lnTo>
                <a:lnTo>
                  <a:pt x="312" y="472"/>
                </a:lnTo>
                <a:lnTo>
                  <a:pt x="500" y="498"/>
                </a:lnTo>
                <a:lnTo>
                  <a:pt x="452" y="964"/>
                </a:lnTo>
                <a:lnTo>
                  <a:pt x="0" y="884"/>
                </a:lnTo>
                <a:lnTo>
                  <a:pt x="0" y="888"/>
                </a:lnTo>
                <a:lnTo>
                  <a:pt x="452" y="968"/>
                </a:lnTo>
                <a:lnTo>
                  <a:pt x="410" y="1672"/>
                </a:lnTo>
                <a:lnTo>
                  <a:pt x="418" y="1672"/>
                </a:lnTo>
                <a:lnTo>
                  <a:pt x="458" y="968"/>
                </a:lnTo>
                <a:lnTo>
                  <a:pt x="1050" y="982"/>
                </a:lnTo>
                <a:lnTo>
                  <a:pt x="1050" y="1050"/>
                </a:lnTo>
                <a:lnTo>
                  <a:pt x="1030" y="1050"/>
                </a:lnTo>
                <a:lnTo>
                  <a:pt x="1038" y="1610"/>
                </a:lnTo>
                <a:lnTo>
                  <a:pt x="672" y="1602"/>
                </a:lnTo>
                <a:lnTo>
                  <a:pt x="670" y="1642"/>
                </a:lnTo>
                <a:lnTo>
                  <a:pt x="674" y="1646"/>
                </a:lnTo>
                <a:lnTo>
                  <a:pt x="676" y="1648"/>
                </a:lnTo>
                <a:lnTo>
                  <a:pt x="676" y="1610"/>
                </a:lnTo>
                <a:lnTo>
                  <a:pt x="1046" y="16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5" name="Freeform 2901"/>
          <p:cNvSpPr>
            <a:spLocks/>
          </p:cNvSpPr>
          <p:nvPr/>
        </p:nvSpPr>
        <p:spPr bwMode="auto">
          <a:xfrm>
            <a:off x="3576406" y="3210984"/>
            <a:ext cx="136263" cy="506485"/>
          </a:xfrm>
          <a:custGeom>
            <a:avLst/>
            <a:gdLst/>
            <a:ahLst/>
            <a:cxnLst>
              <a:cxn ang="0">
                <a:pos x="12" y="136"/>
              </a:cxn>
              <a:cxn ang="0">
                <a:pos x="8" y="0"/>
              </a:cxn>
              <a:cxn ang="0">
                <a:pos x="0" y="2"/>
              </a:cxn>
              <a:cxn ang="0">
                <a:pos x="4" y="140"/>
              </a:cxn>
              <a:cxn ang="0">
                <a:pos x="98" y="394"/>
              </a:cxn>
              <a:cxn ang="0">
                <a:pos x="106" y="394"/>
              </a:cxn>
              <a:cxn ang="0">
                <a:pos x="12" y="136"/>
              </a:cxn>
            </a:cxnLst>
            <a:rect l="0" t="0" r="r" b="b"/>
            <a:pathLst>
              <a:path w="106" h="394">
                <a:moveTo>
                  <a:pt x="12" y="136"/>
                </a:moveTo>
                <a:lnTo>
                  <a:pt x="8" y="0"/>
                </a:lnTo>
                <a:lnTo>
                  <a:pt x="0" y="2"/>
                </a:lnTo>
                <a:lnTo>
                  <a:pt x="4" y="140"/>
                </a:lnTo>
                <a:lnTo>
                  <a:pt x="98" y="394"/>
                </a:lnTo>
                <a:lnTo>
                  <a:pt x="106" y="394"/>
                </a:lnTo>
                <a:lnTo>
                  <a:pt x="12" y="13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6" name="Freeform 2902"/>
          <p:cNvSpPr>
            <a:spLocks/>
          </p:cNvSpPr>
          <p:nvPr/>
        </p:nvSpPr>
        <p:spPr bwMode="auto">
          <a:xfrm>
            <a:off x="3460711" y="2395980"/>
            <a:ext cx="125979" cy="815004"/>
          </a:xfrm>
          <a:custGeom>
            <a:avLst/>
            <a:gdLst/>
            <a:ahLst/>
            <a:cxnLst>
              <a:cxn ang="0">
                <a:pos x="98" y="626"/>
              </a:cxn>
              <a:cxn ang="0">
                <a:pos x="92" y="448"/>
              </a:cxn>
              <a:cxn ang="0">
                <a:pos x="62" y="410"/>
              </a:cxn>
              <a:cxn ang="0">
                <a:pos x="80" y="378"/>
              </a:cxn>
              <a:cxn ang="0">
                <a:pos x="6" y="2"/>
              </a:cxn>
              <a:cxn ang="0">
                <a:pos x="0" y="0"/>
              </a:cxn>
              <a:cxn ang="0">
                <a:pos x="74" y="378"/>
              </a:cxn>
              <a:cxn ang="0">
                <a:pos x="54" y="410"/>
              </a:cxn>
              <a:cxn ang="0">
                <a:pos x="84" y="448"/>
              </a:cxn>
              <a:cxn ang="0">
                <a:pos x="90" y="634"/>
              </a:cxn>
              <a:cxn ang="0">
                <a:pos x="90" y="626"/>
              </a:cxn>
              <a:cxn ang="0">
                <a:pos x="98" y="626"/>
              </a:cxn>
            </a:cxnLst>
            <a:rect l="0" t="0" r="r" b="b"/>
            <a:pathLst>
              <a:path w="98" h="634">
                <a:moveTo>
                  <a:pt x="98" y="626"/>
                </a:moveTo>
                <a:lnTo>
                  <a:pt x="92" y="448"/>
                </a:lnTo>
                <a:lnTo>
                  <a:pt x="62" y="410"/>
                </a:lnTo>
                <a:lnTo>
                  <a:pt x="80" y="378"/>
                </a:lnTo>
                <a:lnTo>
                  <a:pt x="6" y="2"/>
                </a:lnTo>
                <a:lnTo>
                  <a:pt x="0" y="0"/>
                </a:lnTo>
                <a:lnTo>
                  <a:pt x="74" y="378"/>
                </a:lnTo>
                <a:lnTo>
                  <a:pt x="54" y="410"/>
                </a:lnTo>
                <a:lnTo>
                  <a:pt x="84" y="448"/>
                </a:lnTo>
                <a:lnTo>
                  <a:pt x="90" y="634"/>
                </a:lnTo>
                <a:lnTo>
                  <a:pt x="90" y="626"/>
                </a:lnTo>
                <a:lnTo>
                  <a:pt x="98" y="6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7" name="Rectangle 2903"/>
          <p:cNvSpPr>
            <a:spLocks noChangeArrowheads="1"/>
          </p:cNvSpPr>
          <p:nvPr/>
        </p:nvSpPr>
        <p:spPr bwMode="auto">
          <a:xfrm>
            <a:off x="2964510" y="3815167"/>
            <a:ext cx="1286"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8" name="Rectangle 2904"/>
          <p:cNvSpPr>
            <a:spLocks noChangeArrowheads="1"/>
          </p:cNvSpPr>
          <p:nvPr/>
        </p:nvSpPr>
        <p:spPr bwMode="auto">
          <a:xfrm>
            <a:off x="2972223" y="4272804"/>
            <a:ext cx="5142"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9" name="Freeform 2905"/>
          <p:cNvSpPr>
            <a:spLocks/>
          </p:cNvSpPr>
          <p:nvPr/>
        </p:nvSpPr>
        <p:spPr bwMode="auto">
          <a:xfrm>
            <a:off x="3702384" y="3717470"/>
            <a:ext cx="10284" cy="2571"/>
          </a:xfrm>
          <a:custGeom>
            <a:avLst/>
            <a:gdLst/>
            <a:ahLst/>
            <a:cxnLst>
              <a:cxn ang="0">
                <a:pos x="0" y="0"/>
              </a:cxn>
              <a:cxn ang="0">
                <a:pos x="2" y="2"/>
              </a:cxn>
              <a:cxn ang="0">
                <a:pos x="8" y="2"/>
              </a:cxn>
              <a:cxn ang="0">
                <a:pos x="8" y="0"/>
              </a:cxn>
              <a:cxn ang="0">
                <a:pos x="0" y="0"/>
              </a:cxn>
            </a:cxnLst>
            <a:rect l="0" t="0" r="r" b="b"/>
            <a:pathLst>
              <a:path w="8" h="2">
                <a:moveTo>
                  <a:pt x="0" y="0"/>
                </a:moveTo>
                <a:lnTo>
                  <a:pt x="2" y="2"/>
                </a:lnTo>
                <a:lnTo>
                  <a:pt x="8" y="2"/>
                </a:lnTo>
                <a:lnTo>
                  <a:pt x="8"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0" name="Freeform 2906"/>
          <p:cNvSpPr>
            <a:spLocks/>
          </p:cNvSpPr>
          <p:nvPr/>
        </p:nvSpPr>
        <p:spPr bwMode="auto">
          <a:xfrm>
            <a:off x="1946397" y="3468083"/>
            <a:ext cx="7713" cy="7713"/>
          </a:xfrm>
          <a:custGeom>
            <a:avLst/>
            <a:gdLst/>
            <a:ahLst/>
            <a:cxnLst>
              <a:cxn ang="0">
                <a:pos x="0" y="4"/>
              </a:cxn>
              <a:cxn ang="0">
                <a:pos x="6" y="6"/>
              </a:cxn>
              <a:cxn ang="0">
                <a:pos x="6" y="2"/>
              </a:cxn>
              <a:cxn ang="0">
                <a:pos x="0" y="0"/>
              </a:cxn>
              <a:cxn ang="0">
                <a:pos x="0" y="4"/>
              </a:cxn>
            </a:cxnLst>
            <a:rect l="0" t="0" r="r" b="b"/>
            <a:pathLst>
              <a:path w="6" h="6">
                <a:moveTo>
                  <a:pt x="0" y="4"/>
                </a:moveTo>
                <a:lnTo>
                  <a:pt x="6" y="6"/>
                </a:lnTo>
                <a:lnTo>
                  <a:pt x="6" y="2"/>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1" name="Rectangle 2907"/>
          <p:cNvSpPr>
            <a:spLocks noChangeArrowheads="1"/>
          </p:cNvSpPr>
          <p:nvPr/>
        </p:nvSpPr>
        <p:spPr bwMode="auto">
          <a:xfrm>
            <a:off x="2763972" y="3023302"/>
            <a:ext cx="2571"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2" name="Freeform 2908"/>
          <p:cNvSpPr>
            <a:spLocks/>
          </p:cNvSpPr>
          <p:nvPr/>
        </p:nvSpPr>
        <p:spPr bwMode="auto">
          <a:xfrm>
            <a:off x="1509329" y="4159680"/>
            <a:ext cx="5142" cy="5142"/>
          </a:xfrm>
          <a:custGeom>
            <a:avLst/>
            <a:gdLst/>
            <a:ahLst/>
            <a:cxnLst>
              <a:cxn ang="0">
                <a:pos x="0" y="0"/>
              </a:cxn>
              <a:cxn ang="0">
                <a:pos x="0" y="2"/>
              </a:cxn>
              <a:cxn ang="0">
                <a:pos x="4" y="4"/>
              </a:cxn>
              <a:cxn ang="0">
                <a:pos x="4" y="0"/>
              </a:cxn>
              <a:cxn ang="0">
                <a:pos x="0" y="0"/>
              </a:cxn>
              <a:cxn ang="0">
                <a:pos x="0" y="0"/>
              </a:cxn>
            </a:cxnLst>
            <a:rect l="0" t="0" r="r" b="b"/>
            <a:pathLst>
              <a:path w="4" h="4">
                <a:moveTo>
                  <a:pt x="0" y="0"/>
                </a:moveTo>
                <a:lnTo>
                  <a:pt x="0" y="2"/>
                </a:lnTo>
                <a:lnTo>
                  <a:pt x="4" y="4"/>
                </a:lnTo>
                <a:lnTo>
                  <a:pt x="4" y="0"/>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3" name="Freeform 2909"/>
          <p:cNvSpPr>
            <a:spLocks/>
          </p:cNvSpPr>
          <p:nvPr/>
        </p:nvSpPr>
        <p:spPr bwMode="auto">
          <a:xfrm>
            <a:off x="2763972" y="3339534"/>
            <a:ext cx="827859" cy="79701"/>
          </a:xfrm>
          <a:custGeom>
            <a:avLst/>
            <a:gdLst/>
            <a:ahLst/>
            <a:cxnLst>
              <a:cxn ang="0">
                <a:pos x="644" y="62"/>
              </a:cxn>
              <a:cxn ang="0">
                <a:pos x="642" y="54"/>
              </a:cxn>
              <a:cxn ang="0">
                <a:pos x="474" y="0"/>
              </a:cxn>
              <a:cxn ang="0">
                <a:pos x="0" y="2"/>
              </a:cxn>
              <a:cxn ang="0">
                <a:pos x="0" y="6"/>
              </a:cxn>
              <a:cxn ang="0">
                <a:pos x="474" y="4"/>
              </a:cxn>
              <a:cxn ang="0">
                <a:pos x="644" y="62"/>
              </a:cxn>
            </a:cxnLst>
            <a:rect l="0" t="0" r="r" b="b"/>
            <a:pathLst>
              <a:path w="644" h="62">
                <a:moveTo>
                  <a:pt x="644" y="62"/>
                </a:moveTo>
                <a:lnTo>
                  <a:pt x="642" y="54"/>
                </a:lnTo>
                <a:lnTo>
                  <a:pt x="474" y="0"/>
                </a:lnTo>
                <a:lnTo>
                  <a:pt x="0" y="2"/>
                </a:lnTo>
                <a:lnTo>
                  <a:pt x="0" y="6"/>
                </a:lnTo>
                <a:lnTo>
                  <a:pt x="474" y="4"/>
                </a:lnTo>
                <a:lnTo>
                  <a:pt x="644"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4" name="Rectangle 2910"/>
          <p:cNvSpPr>
            <a:spLocks noChangeArrowheads="1"/>
          </p:cNvSpPr>
          <p:nvPr/>
        </p:nvSpPr>
        <p:spPr bwMode="auto">
          <a:xfrm>
            <a:off x="2763972" y="3342105"/>
            <a:ext cx="1286"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5" name="Freeform 2911"/>
          <p:cNvSpPr>
            <a:spLocks/>
          </p:cNvSpPr>
          <p:nvPr/>
        </p:nvSpPr>
        <p:spPr bwMode="auto">
          <a:xfrm>
            <a:off x="4594518" y="3393525"/>
            <a:ext cx="5142" cy="7713"/>
          </a:xfrm>
          <a:custGeom>
            <a:avLst/>
            <a:gdLst/>
            <a:ahLst/>
            <a:cxnLst>
              <a:cxn ang="0">
                <a:pos x="4" y="4"/>
              </a:cxn>
              <a:cxn ang="0">
                <a:pos x="4" y="4"/>
              </a:cxn>
              <a:cxn ang="0">
                <a:pos x="0" y="0"/>
              </a:cxn>
              <a:cxn ang="0">
                <a:pos x="0" y="4"/>
              </a:cxn>
              <a:cxn ang="0">
                <a:pos x="2" y="6"/>
              </a:cxn>
              <a:cxn ang="0">
                <a:pos x="4" y="4"/>
              </a:cxn>
            </a:cxnLst>
            <a:rect l="0" t="0" r="r" b="b"/>
            <a:pathLst>
              <a:path w="4" h="6">
                <a:moveTo>
                  <a:pt x="4" y="4"/>
                </a:moveTo>
                <a:lnTo>
                  <a:pt x="4" y="4"/>
                </a:lnTo>
                <a:lnTo>
                  <a:pt x="0" y="0"/>
                </a:lnTo>
                <a:lnTo>
                  <a:pt x="0" y="4"/>
                </a:lnTo>
                <a:lnTo>
                  <a:pt x="2" y="6"/>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6" name="Freeform 2912"/>
          <p:cNvSpPr>
            <a:spLocks/>
          </p:cNvSpPr>
          <p:nvPr/>
        </p:nvSpPr>
        <p:spPr bwMode="auto">
          <a:xfrm>
            <a:off x="4008332" y="2647937"/>
            <a:ext cx="7713" cy="7713"/>
          </a:xfrm>
          <a:custGeom>
            <a:avLst/>
            <a:gdLst/>
            <a:ahLst/>
            <a:cxnLst>
              <a:cxn ang="0">
                <a:pos x="6" y="0"/>
              </a:cxn>
              <a:cxn ang="0">
                <a:pos x="0" y="4"/>
              </a:cxn>
              <a:cxn ang="0">
                <a:pos x="0" y="6"/>
              </a:cxn>
              <a:cxn ang="0">
                <a:pos x="4" y="6"/>
              </a:cxn>
              <a:cxn ang="0">
                <a:pos x="6" y="0"/>
              </a:cxn>
            </a:cxnLst>
            <a:rect l="0" t="0" r="r" b="b"/>
            <a:pathLst>
              <a:path w="6" h="6">
                <a:moveTo>
                  <a:pt x="6" y="0"/>
                </a:moveTo>
                <a:lnTo>
                  <a:pt x="0" y="4"/>
                </a:lnTo>
                <a:lnTo>
                  <a:pt x="0" y="6"/>
                </a:lnTo>
                <a:lnTo>
                  <a:pt x="4" y="6"/>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7" name="Freeform 2913"/>
          <p:cNvSpPr>
            <a:spLocks/>
          </p:cNvSpPr>
          <p:nvPr/>
        </p:nvSpPr>
        <p:spPr bwMode="auto">
          <a:xfrm>
            <a:off x="3908063" y="2655650"/>
            <a:ext cx="740445" cy="1516885"/>
          </a:xfrm>
          <a:custGeom>
            <a:avLst/>
            <a:gdLst/>
            <a:ahLst/>
            <a:cxnLst>
              <a:cxn ang="0">
                <a:pos x="0" y="130"/>
              </a:cxn>
              <a:cxn ang="0">
                <a:pos x="30" y="268"/>
              </a:cxn>
              <a:cxn ang="0">
                <a:pos x="168" y="352"/>
              </a:cxn>
              <a:cxn ang="0">
                <a:pos x="178" y="410"/>
              </a:cxn>
              <a:cxn ang="0">
                <a:pos x="194" y="484"/>
              </a:cxn>
              <a:cxn ang="0">
                <a:pos x="266" y="554"/>
              </a:cxn>
              <a:cxn ang="0">
                <a:pos x="274" y="610"/>
              </a:cxn>
              <a:cxn ang="0">
                <a:pos x="214" y="676"/>
              </a:cxn>
              <a:cxn ang="0">
                <a:pos x="234" y="716"/>
              </a:cxn>
              <a:cxn ang="0">
                <a:pos x="194" y="786"/>
              </a:cxn>
              <a:cxn ang="0">
                <a:pos x="194" y="816"/>
              </a:cxn>
              <a:cxn ang="0">
                <a:pos x="196" y="816"/>
              </a:cxn>
              <a:cxn ang="0">
                <a:pos x="196" y="820"/>
              </a:cxn>
              <a:cxn ang="0">
                <a:pos x="194" y="820"/>
              </a:cxn>
              <a:cxn ang="0">
                <a:pos x="194" y="834"/>
              </a:cxn>
              <a:cxn ang="0">
                <a:pos x="292" y="960"/>
              </a:cxn>
              <a:cxn ang="0">
                <a:pos x="324" y="960"/>
              </a:cxn>
              <a:cxn ang="0">
                <a:pos x="324" y="1040"/>
              </a:cxn>
              <a:cxn ang="0">
                <a:pos x="404" y="1098"/>
              </a:cxn>
              <a:cxn ang="0">
                <a:pos x="434" y="1180"/>
              </a:cxn>
              <a:cxn ang="0">
                <a:pos x="456" y="1136"/>
              </a:cxn>
              <a:cxn ang="0">
                <a:pos x="506" y="1162"/>
              </a:cxn>
              <a:cxn ang="0">
                <a:pos x="548" y="1106"/>
              </a:cxn>
              <a:cxn ang="0">
                <a:pos x="560" y="1024"/>
              </a:cxn>
              <a:cxn ang="0">
                <a:pos x="576" y="942"/>
              </a:cxn>
              <a:cxn ang="0">
                <a:pos x="538" y="578"/>
              </a:cxn>
              <a:cxn ang="0">
                <a:pos x="536" y="580"/>
              </a:cxn>
              <a:cxn ang="0">
                <a:pos x="534" y="578"/>
              </a:cxn>
              <a:cxn ang="0">
                <a:pos x="574" y="942"/>
              </a:cxn>
              <a:cxn ang="0">
                <a:pos x="554" y="1024"/>
              </a:cxn>
              <a:cxn ang="0">
                <a:pos x="546" y="1106"/>
              </a:cxn>
              <a:cxn ang="0">
                <a:pos x="506" y="1158"/>
              </a:cxn>
              <a:cxn ang="0">
                <a:pos x="456" y="1130"/>
              </a:cxn>
              <a:cxn ang="0">
                <a:pos x="434" y="1172"/>
              </a:cxn>
              <a:cxn ang="0">
                <a:pos x="406" y="1094"/>
              </a:cxn>
              <a:cxn ang="0">
                <a:pos x="328" y="1040"/>
              </a:cxn>
              <a:cxn ang="0">
                <a:pos x="328" y="956"/>
              </a:cxn>
              <a:cxn ang="0">
                <a:pos x="294" y="956"/>
              </a:cxn>
              <a:cxn ang="0">
                <a:pos x="198" y="834"/>
              </a:cxn>
              <a:cxn ang="0">
                <a:pos x="198" y="786"/>
              </a:cxn>
              <a:cxn ang="0">
                <a:pos x="240" y="716"/>
              </a:cxn>
              <a:cxn ang="0">
                <a:pos x="220" y="676"/>
              </a:cxn>
              <a:cxn ang="0">
                <a:pos x="276" y="610"/>
              </a:cxn>
              <a:cxn ang="0">
                <a:pos x="268" y="550"/>
              </a:cxn>
              <a:cxn ang="0">
                <a:pos x="198" y="484"/>
              </a:cxn>
              <a:cxn ang="0">
                <a:pos x="170" y="350"/>
              </a:cxn>
              <a:cxn ang="0">
                <a:pos x="32" y="268"/>
              </a:cxn>
              <a:cxn ang="0">
                <a:pos x="4" y="134"/>
              </a:cxn>
              <a:cxn ang="0">
                <a:pos x="40" y="92"/>
              </a:cxn>
              <a:cxn ang="0">
                <a:pos x="82" y="0"/>
              </a:cxn>
              <a:cxn ang="0">
                <a:pos x="78" y="0"/>
              </a:cxn>
              <a:cxn ang="0">
                <a:pos x="40" y="88"/>
              </a:cxn>
              <a:cxn ang="0">
                <a:pos x="0" y="130"/>
              </a:cxn>
            </a:cxnLst>
            <a:rect l="0" t="0" r="r" b="b"/>
            <a:pathLst>
              <a:path w="576" h="1180">
                <a:moveTo>
                  <a:pt x="0" y="130"/>
                </a:moveTo>
                <a:lnTo>
                  <a:pt x="30" y="268"/>
                </a:lnTo>
                <a:lnTo>
                  <a:pt x="168" y="352"/>
                </a:lnTo>
                <a:lnTo>
                  <a:pt x="178" y="410"/>
                </a:lnTo>
                <a:lnTo>
                  <a:pt x="194" y="484"/>
                </a:lnTo>
                <a:lnTo>
                  <a:pt x="266" y="554"/>
                </a:lnTo>
                <a:lnTo>
                  <a:pt x="274" y="610"/>
                </a:lnTo>
                <a:lnTo>
                  <a:pt x="214" y="676"/>
                </a:lnTo>
                <a:lnTo>
                  <a:pt x="234" y="716"/>
                </a:lnTo>
                <a:lnTo>
                  <a:pt x="194" y="786"/>
                </a:lnTo>
                <a:lnTo>
                  <a:pt x="194" y="816"/>
                </a:lnTo>
                <a:lnTo>
                  <a:pt x="196" y="816"/>
                </a:lnTo>
                <a:lnTo>
                  <a:pt x="196" y="820"/>
                </a:lnTo>
                <a:lnTo>
                  <a:pt x="194" y="820"/>
                </a:lnTo>
                <a:lnTo>
                  <a:pt x="194" y="834"/>
                </a:lnTo>
                <a:lnTo>
                  <a:pt x="292" y="960"/>
                </a:lnTo>
                <a:lnTo>
                  <a:pt x="324" y="960"/>
                </a:lnTo>
                <a:lnTo>
                  <a:pt x="324" y="1040"/>
                </a:lnTo>
                <a:lnTo>
                  <a:pt x="404" y="1098"/>
                </a:lnTo>
                <a:lnTo>
                  <a:pt x="434" y="1180"/>
                </a:lnTo>
                <a:lnTo>
                  <a:pt x="456" y="1136"/>
                </a:lnTo>
                <a:lnTo>
                  <a:pt x="506" y="1162"/>
                </a:lnTo>
                <a:lnTo>
                  <a:pt x="548" y="1106"/>
                </a:lnTo>
                <a:lnTo>
                  <a:pt x="560" y="1024"/>
                </a:lnTo>
                <a:lnTo>
                  <a:pt x="576" y="942"/>
                </a:lnTo>
                <a:lnTo>
                  <a:pt x="538" y="578"/>
                </a:lnTo>
                <a:lnTo>
                  <a:pt x="536" y="580"/>
                </a:lnTo>
                <a:lnTo>
                  <a:pt x="534" y="578"/>
                </a:lnTo>
                <a:lnTo>
                  <a:pt x="574" y="942"/>
                </a:lnTo>
                <a:lnTo>
                  <a:pt x="554" y="1024"/>
                </a:lnTo>
                <a:lnTo>
                  <a:pt x="546" y="1106"/>
                </a:lnTo>
                <a:lnTo>
                  <a:pt x="506" y="1158"/>
                </a:lnTo>
                <a:lnTo>
                  <a:pt x="456" y="1130"/>
                </a:lnTo>
                <a:lnTo>
                  <a:pt x="434" y="1172"/>
                </a:lnTo>
                <a:lnTo>
                  <a:pt x="406" y="1094"/>
                </a:lnTo>
                <a:lnTo>
                  <a:pt x="328" y="1040"/>
                </a:lnTo>
                <a:lnTo>
                  <a:pt x="328" y="956"/>
                </a:lnTo>
                <a:lnTo>
                  <a:pt x="294" y="956"/>
                </a:lnTo>
                <a:lnTo>
                  <a:pt x="198" y="834"/>
                </a:lnTo>
                <a:lnTo>
                  <a:pt x="198" y="786"/>
                </a:lnTo>
                <a:lnTo>
                  <a:pt x="240" y="716"/>
                </a:lnTo>
                <a:lnTo>
                  <a:pt x="220" y="676"/>
                </a:lnTo>
                <a:lnTo>
                  <a:pt x="276" y="610"/>
                </a:lnTo>
                <a:lnTo>
                  <a:pt x="268" y="550"/>
                </a:lnTo>
                <a:lnTo>
                  <a:pt x="198" y="484"/>
                </a:lnTo>
                <a:lnTo>
                  <a:pt x="170" y="350"/>
                </a:lnTo>
                <a:lnTo>
                  <a:pt x="32" y="268"/>
                </a:lnTo>
                <a:lnTo>
                  <a:pt x="4" y="134"/>
                </a:lnTo>
                <a:lnTo>
                  <a:pt x="40" y="92"/>
                </a:lnTo>
                <a:lnTo>
                  <a:pt x="82" y="0"/>
                </a:lnTo>
                <a:lnTo>
                  <a:pt x="78" y="0"/>
                </a:lnTo>
                <a:lnTo>
                  <a:pt x="40" y="88"/>
                </a:lnTo>
                <a:lnTo>
                  <a:pt x="0" y="13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8" name="Rectangle 2914"/>
          <p:cNvSpPr>
            <a:spLocks noChangeArrowheads="1"/>
          </p:cNvSpPr>
          <p:nvPr/>
        </p:nvSpPr>
        <p:spPr bwMode="auto">
          <a:xfrm>
            <a:off x="4157450" y="3704615"/>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9" name="Freeform 2915"/>
          <p:cNvSpPr>
            <a:spLocks/>
          </p:cNvSpPr>
          <p:nvPr/>
        </p:nvSpPr>
        <p:spPr bwMode="auto">
          <a:xfrm>
            <a:off x="3586690" y="3180132"/>
            <a:ext cx="550192" cy="30852"/>
          </a:xfrm>
          <a:custGeom>
            <a:avLst/>
            <a:gdLst/>
            <a:ahLst/>
            <a:cxnLst>
              <a:cxn ang="0">
                <a:pos x="428" y="6"/>
              </a:cxn>
              <a:cxn ang="0">
                <a:pos x="426" y="0"/>
              </a:cxn>
              <a:cxn ang="0">
                <a:pos x="0" y="16"/>
              </a:cxn>
              <a:cxn ang="0">
                <a:pos x="0" y="24"/>
              </a:cxn>
              <a:cxn ang="0">
                <a:pos x="428" y="6"/>
              </a:cxn>
            </a:cxnLst>
            <a:rect l="0" t="0" r="r" b="b"/>
            <a:pathLst>
              <a:path w="428" h="24">
                <a:moveTo>
                  <a:pt x="428" y="6"/>
                </a:moveTo>
                <a:lnTo>
                  <a:pt x="426" y="0"/>
                </a:lnTo>
                <a:lnTo>
                  <a:pt x="0" y="16"/>
                </a:lnTo>
                <a:lnTo>
                  <a:pt x="0" y="24"/>
                </a:lnTo>
                <a:lnTo>
                  <a:pt x="428"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0" name="Freeform 2916"/>
          <p:cNvSpPr>
            <a:spLocks/>
          </p:cNvSpPr>
          <p:nvPr/>
        </p:nvSpPr>
        <p:spPr bwMode="auto">
          <a:xfrm>
            <a:off x="3576406" y="3210984"/>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1" name="Freeform 2917"/>
          <p:cNvSpPr>
            <a:spLocks/>
          </p:cNvSpPr>
          <p:nvPr/>
        </p:nvSpPr>
        <p:spPr bwMode="auto">
          <a:xfrm>
            <a:off x="3576406" y="3200700"/>
            <a:ext cx="10284" cy="12855"/>
          </a:xfrm>
          <a:custGeom>
            <a:avLst/>
            <a:gdLst/>
            <a:ahLst/>
            <a:cxnLst>
              <a:cxn ang="0">
                <a:pos x="8" y="0"/>
              </a:cxn>
              <a:cxn ang="0">
                <a:pos x="0" y="0"/>
              </a:cxn>
              <a:cxn ang="0">
                <a:pos x="0" y="8"/>
              </a:cxn>
              <a:cxn ang="0">
                <a:pos x="0" y="10"/>
              </a:cxn>
              <a:cxn ang="0">
                <a:pos x="8" y="8"/>
              </a:cxn>
              <a:cxn ang="0">
                <a:pos x="8" y="0"/>
              </a:cxn>
            </a:cxnLst>
            <a:rect l="0" t="0" r="r" b="b"/>
            <a:pathLst>
              <a:path w="8" h="10">
                <a:moveTo>
                  <a:pt x="8" y="0"/>
                </a:moveTo>
                <a:lnTo>
                  <a:pt x="0" y="0"/>
                </a:lnTo>
                <a:lnTo>
                  <a:pt x="0" y="8"/>
                </a:lnTo>
                <a:lnTo>
                  <a:pt x="0" y="10"/>
                </a:lnTo>
                <a:lnTo>
                  <a:pt x="8" y="8"/>
                </a:lnTo>
                <a:lnTo>
                  <a:pt x="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2" name="Freeform 2918"/>
          <p:cNvSpPr>
            <a:spLocks/>
          </p:cNvSpPr>
          <p:nvPr/>
        </p:nvSpPr>
        <p:spPr bwMode="auto">
          <a:xfrm>
            <a:off x="2766543" y="2887039"/>
            <a:ext cx="786723" cy="7713"/>
          </a:xfrm>
          <a:custGeom>
            <a:avLst/>
            <a:gdLst/>
            <a:ahLst/>
            <a:cxnLst>
              <a:cxn ang="0">
                <a:pos x="612" y="0"/>
              </a:cxn>
              <a:cxn ang="0">
                <a:pos x="0" y="2"/>
              </a:cxn>
              <a:cxn ang="0">
                <a:pos x="0" y="6"/>
              </a:cxn>
              <a:cxn ang="0">
                <a:pos x="610" y="4"/>
              </a:cxn>
              <a:cxn ang="0">
                <a:pos x="612" y="0"/>
              </a:cxn>
            </a:cxnLst>
            <a:rect l="0" t="0" r="r" b="b"/>
            <a:pathLst>
              <a:path w="612" h="6">
                <a:moveTo>
                  <a:pt x="612" y="0"/>
                </a:moveTo>
                <a:lnTo>
                  <a:pt x="0" y="2"/>
                </a:lnTo>
                <a:lnTo>
                  <a:pt x="0" y="6"/>
                </a:lnTo>
                <a:lnTo>
                  <a:pt x="610" y="4"/>
                </a:lnTo>
                <a:lnTo>
                  <a:pt x="61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3" name="Rectangle 2919"/>
          <p:cNvSpPr>
            <a:spLocks noChangeArrowheads="1"/>
          </p:cNvSpPr>
          <p:nvPr/>
        </p:nvSpPr>
        <p:spPr bwMode="auto">
          <a:xfrm>
            <a:off x="2763972" y="2889610"/>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4" name="Freeform 2920"/>
          <p:cNvSpPr>
            <a:spLocks/>
          </p:cNvSpPr>
          <p:nvPr/>
        </p:nvSpPr>
        <p:spPr bwMode="auto">
          <a:xfrm>
            <a:off x="4481394" y="2825336"/>
            <a:ext cx="17997" cy="5142"/>
          </a:xfrm>
          <a:custGeom>
            <a:avLst/>
            <a:gdLst/>
            <a:ahLst/>
            <a:cxnLst>
              <a:cxn ang="0">
                <a:pos x="4" y="4"/>
              </a:cxn>
              <a:cxn ang="0">
                <a:pos x="14" y="4"/>
              </a:cxn>
              <a:cxn ang="0">
                <a:pos x="4" y="0"/>
              </a:cxn>
              <a:cxn ang="0">
                <a:pos x="0" y="0"/>
              </a:cxn>
              <a:cxn ang="0">
                <a:pos x="0" y="4"/>
              </a:cxn>
              <a:cxn ang="0">
                <a:pos x="4" y="4"/>
              </a:cxn>
            </a:cxnLst>
            <a:rect l="0" t="0" r="r" b="b"/>
            <a:pathLst>
              <a:path w="14" h="4">
                <a:moveTo>
                  <a:pt x="4" y="4"/>
                </a:moveTo>
                <a:lnTo>
                  <a:pt x="14" y="4"/>
                </a:lnTo>
                <a:lnTo>
                  <a:pt x="4" y="0"/>
                </a:lnTo>
                <a:lnTo>
                  <a:pt x="0" y="0"/>
                </a:lnTo>
                <a:lnTo>
                  <a:pt x="0" y="4"/>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5" name="Freeform 2921"/>
          <p:cNvSpPr>
            <a:spLocks/>
          </p:cNvSpPr>
          <p:nvPr/>
        </p:nvSpPr>
        <p:spPr bwMode="auto">
          <a:xfrm>
            <a:off x="4136882" y="2673647"/>
            <a:ext cx="349655" cy="156830"/>
          </a:xfrm>
          <a:custGeom>
            <a:avLst/>
            <a:gdLst/>
            <a:ahLst/>
            <a:cxnLst>
              <a:cxn ang="0">
                <a:pos x="230" y="84"/>
              </a:cxn>
              <a:cxn ang="0">
                <a:pos x="240" y="122"/>
              </a:cxn>
              <a:cxn ang="0">
                <a:pos x="272" y="122"/>
              </a:cxn>
              <a:cxn ang="0">
                <a:pos x="268" y="122"/>
              </a:cxn>
              <a:cxn ang="0">
                <a:pos x="268" y="118"/>
              </a:cxn>
              <a:cxn ang="0">
                <a:pos x="242" y="118"/>
              </a:cxn>
              <a:cxn ang="0">
                <a:pos x="236" y="80"/>
              </a:cxn>
              <a:cxn ang="0">
                <a:pos x="24" y="52"/>
              </a:cxn>
              <a:cxn ang="0">
                <a:pos x="6" y="0"/>
              </a:cxn>
              <a:cxn ang="0">
                <a:pos x="0" y="0"/>
              </a:cxn>
              <a:cxn ang="0">
                <a:pos x="22" y="58"/>
              </a:cxn>
              <a:cxn ang="0">
                <a:pos x="230" y="84"/>
              </a:cxn>
            </a:cxnLst>
            <a:rect l="0" t="0" r="r" b="b"/>
            <a:pathLst>
              <a:path w="272" h="122">
                <a:moveTo>
                  <a:pt x="230" y="84"/>
                </a:moveTo>
                <a:lnTo>
                  <a:pt x="240" y="122"/>
                </a:lnTo>
                <a:lnTo>
                  <a:pt x="272" y="122"/>
                </a:lnTo>
                <a:lnTo>
                  <a:pt x="268" y="122"/>
                </a:lnTo>
                <a:lnTo>
                  <a:pt x="268" y="118"/>
                </a:lnTo>
                <a:lnTo>
                  <a:pt x="242" y="118"/>
                </a:lnTo>
                <a:lnTo>
                  <a:pt x="236" y="80"/>
                </a:lnTo>
                <a:lnTo>
                  <a:pt x="24" y="52"/>
                </a:lnTo>
                <a:lnTo>
                  <a:pt x="6" y="0"/>
                </a:lnTo>
                <a:lnTo>
                  <a:pt x="0" y="0"/>
                </a:lnTo>
                <a:lnTo>
                  <a:pt x="22" y="58"/>
                </a:lnTo>
                <a:lnTo>
                  <a:pt x="230"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6" name="Freeform 2922"/>
          <p:cNvSpPr>
            <a:spLocks/>
          </p:cNvSpPr>
          <p:nvPr/>
        </p:nvSpPr>
        <p:spPr bwMode="auto">
          <a:xfrm>
            <a:off x="3740949" y="3799741"/>
            <a:ext cx="182540" cy="979548"/>
          </a:xfrm>
          <a:custGeom>
            <a:avLst/>
            <a:gdLst/>
            <a:ahLst/>
            <a:cxnLst>
              <a:cxn ang="0">
                <a:pos x="28" y="66"/>
              </a:cxn>
              <a:cxn ang="0">
                <a:pos x="46" y="0"/>
              </a:cxn>
              <a:cxn ang="0">
                <a:pos x="0" y="0"/>
              </a:cxn>
              <a:cxn ang="0">
                <a:pos x="2" y="6"/>
              </a:cxn>
              <a:cxn ang="0">
                <a:pos x="38" y="6"/>
              </a:cxn>
              <a:cxn ang="0">
                <a:pos x="22" y="68"/>
              </a:cxn>
              <a:cxn ang="0">
                <a:pos x="76" y="96"/>
              </a:cxn>
              <a:cxn ang="0">
                <a:pos x="96" y="344"/>
              </a:cxn>
              <a:cxn ang="0">
                <a:pos x="102" y="344"/>
              </a:cxn>
              <a:cxn ang="0">
                <a:pos x="100" y="350"/>
              </a:cxn>
              <a:cxn ang="0">
                <a:pos x="98" y="350"/>
              </a:cxn>
              <a:cxn ang="0">
                <a:pos x="132" y="758"/>
              </a:cxn>
              <a:cxn ang="0">
                <a:pos x="142" y="762"/>
              </a:cxn>
              <a:cxn ang="0">
                <a:pos x="110" y="404"/>
              </a:cxn>
              <a:cxn ang="0">
                <a:pos x="106" y="404"/>
              </a:cxn>
              <a:cxn ang="0">
                <a:pos x="106" y="400"/>
              </a:cxn>
              <a:cxn ang="0">
                <a:pos x="110" y="400"/>
              </a:cxn>
              <a:cxn ang="0">
                <a:pos x="82" y="90"/>
              </a:cxn>
              <a:cxn ang="0">
                <a:pos x="28" y="66"/>
              </a:cxn>
            </a:cxnLst>
            <a:rect l="0" t="0" r="r" b="b"/>
            <a:pathLst>
              <a:path w="142" h="762">
                <a:moveTo>
                  <a:pt x="28" y="66"/>
                </a:moveTo>
                <a:lnTo>
                  <a:pt x="46" y="0"/>
                </a:lnTo>
                <a:lnTo>
                  <a:pt x="0" y="0"/>
                </a:lnTo>
                <a:lnTo>
                  <a:pt x="2" y="6"/>
                </a:lnTo>
                <a:lnTo>
                  <a:pt x="38" y="6"/>
                </a:lnTo>
                <a:lnTo>
                  <a:pt x="22" y="68"/>
                </a:lnTo>
                <a:lnTo>
                  <a:pt x="76" y="96"/>
                </a:lnTo>
                <a:lnTo>
                  <a:pt x="96" y="344"/>
                </a:lnTo>
                <a:lnTo>
                  <a:pt x="102" y="344"/>
                </a:lnTo>
                <a:lnTo>
                  <a:pt x="100" y="350"/>
                </a:lnTo>
                <a:lnTo>
                  <a:pt x="98" y="350"/>
                </a:lnTo>
                <a:lnTo>
                  <a:pt x="132" y="758"/>
                </a:lnTo>
                <a:lnTo>
                  <a:pt x="142" y="762"/>
                </a:lnTo>
                <a:lnTo>
                  <a:pt x="110" y="404"/>
                </a:lnTo>
                <a:lnTo>
                  <a:pt x="106" y="404"/>
                </a:lnTo>
                <a:lnTo>
                  <a:pt x="106" y="400"/>
                </a:lnTo>
                <a:lnTo>
                  <a:pt x="110" y="400"/>
                </a:lnTo>
                <a:lnTo>
                  <a:pt x="82" y="90"/>
                </a:lnTo>
                <a:lnTo>
                  <a:pt x="28" y="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7" name="Freeform 2923"/>
          <p:cNvSpPr>
            <a:spLocks/>
          </p:cNvSpPr>
          <p:nvPr/>
        </p:nvSpPr>
        <p:spPr bwMode="auto">
          <a:xfrm>
            <a:off x="3910634" y="4774147"/>
            <a:ext cx="12855" cy="10284"/>
          </a:xfrm>
          <a:custGeom>
            <a:avLst/>
            <a:gdLst/>
            <a:ahLst/>
            <a:cxnLst>
              <a:cxn ang="0">
                <a:pos x="0" y="4"/>
              </a:cxn>
              <a:cxn ang="0">
                <a:pos x="10" y="8"/>
              </a:cxn>
              <a:cxn ang="0">
                <a:pos x="10" y="4"/>
              </a:cxn>
              <a:cxn ang="0">
                <a:pos x="0" y="0"/>
              </a:cxn>
              <a:cxn ang="0">
                <a:pos x="0" y="4"/>
              </a:cxn>
            </a:cxnLst>
            <a:rect l="0" t="0" r="r" b="b"/>
            <a:pathLst>
              <a:path w="10" h="8">
                <a:moveTo>
                  <a:pt x="0" y="4"/>
                </a:moveTo>
                <a:lnTo>
                  <a:pt x="10" y="8"/>
                </a:lnTo>
                <a:lnTo>
                  <a:pt x="10" y="4"/>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8" name="Freeform 2924"/>
          <p:cNvSpPr>
            <a:spLocks/>
          </p:cNvSpPr>
          <p:nvPr/>
        </p:nvSpPr>
        <p:spPr bwMode="auto">
          <a:xfrm>
            <a:off x="3864357" y="4241952"/>
            <a:ext cx="7713" cy="7713"/>
          </a:xfrm>
          <a:custGeom>
            <a:avLst/>
            <a:gdLst/>
            <a:ahLst/>
            <a:cxnLst>
              <a:cxn ang="0">
                <a:pos x="6" y="0"/>
              </a:cxn>
              <a:cxn ang="0">
                <a:pos x="0" y="0"/>
              </a:cxn>
              <a:cxn ang="0">
                <a:pos x="2" y="6"/>
              </a:cxn>
              <a:cxn ang="0">
                <a:pos x="4" y="6"/>
              </a:cxn>
              <a:cxn ang="0">
                <a:pos x="6" y="0"/>
              </a:cxn>
            </a:cxnLst>
            <a:rect l="0" t="0" r="r" b="b"/>
            <a:pathLst>
              <a:path w="6" h="6">
                <a:moveTo>
                  <a:pt x="6" y="0"/>
                </a:moveTo>
                <a:lnTo>
                  <a:pt x="0" y="0"/>
                </a:lnTo>
                <a:lnTo>
                  <a:pt x="2" y="6"/>
                </a:lnTo>
                <a:lnTo>
                  <a:pt x="4" y="6"/>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9" name="Freeform 2925"/>
          <p:cNvSpPr>
            <a:spLocks/>
          </p:cNvSpPr>
          <p:nvPr/>
        </p:nvSpPr>
        <p:spPr bwMode="auto">
          <a:xfrm>
            <a:off x="3733236" y="3799741"/>
            <a:ext cx="10284" cy="7713"/>
          </a:xfrm>
          <a:custGeom>
            <a:avLst/>
            <a:gdLst/>
            <a:ahLst/>
            <a:cxnLst>
              <a:cxn ang="0">
                <a:pos x="0" y="0"/>
              </a:cxn>
              <a:cxn ang="0">
                <a:pos x="0" y="6"/>
              </a:cxn>
              <a:cxn ang="0">
                <a:pos x="8" y="6"/>
              </a:cxn>
              <a:cxn ang="0">
                <a:pos x="6" y="0"/>
              </a:cxn>
              <a:cxn ang="0">
                <a:pos x="0" y="0"/>
              </a:cxn>
            </a:cxnLst>
            <a:rect l="0" t="0" r="r" b="b"/>
            <a:pathLst>
              <a:path w="8" h="6">
                <a:moveTo>
                  <a:pt x="0" y="0"/>
                </a:moveTo>
                <a:lnTo>
                  <a:pt x="0" y="6"/>
                </a:lnTo>
                <a:lnTo>
                  <a:pt x="8" y="6"/>
                </a:lnTo>
                <a:lnTo>
                  <a:pt x="6"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0" name="Freeform 2926"/>
          <p:cNvSpPr>
            <a:spLocks/>
          </p:cNvSpPr>
          <p:nvPr/>
        </p:nvSpPr>
        <p:spPr bwMode="auto">
          <a:xfrm>
            <a:off x="6111403" y="3840877"/>
            <a:ext cx="5142" cy="5142"/>
          </a:xfrm>
          <a:custGeom>
            <a:avLst/>
            <a:gdLst/>
            <a:ahLst/>
            <a:cxnLst>
              <a:cxn ang="0">
                <a:pos x="4" y="4"/>
              </a:cxn>
              <a:cxn ang="0">
                <a:pos x="2" y="0"/>
              </a:cxn>
              <a:cxn ang="0">
                <a:pos x="0" y="0"/>
              </a:cxn>
              <a:cxn ang="0">
                <a:pos x="2" y="4"/>
              </a:cxn>
              <a:cxn ang="0">
                <a:pos x="4" y="4"/>
              </a:cxn>
            </a:cxnLst>
            <a:rect l="0" t="0" r="r" b="b"/>
            <a:pathLst>
              <a:path w="4" h="4">
                <a:moveTo>
                  <a:pt x="4" y="4"/>
                </a:moveTo>
                <a:lnTo>
                  <a:pt x="2" y="0"/>
                </a:lnTo>
                <a:lnTo>
                  <a:pt x="0" y="0"/>
                </a:lnTo>
                <a:lnTo>
                  <a:pt x="2" y="4"/>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1" name="Freeform 2927"/>
          <p:cNvSpPr>
            <a:spLocks/>
          </p:cNvSpPr>
          <p:nvPr/>
        </p:nvSpPr>
        <p:spPr bwMode="auto">
          <a:xfrm>
            <a:off x="3882353" y="3840877"/>
            <a:ext cx="2231620" cy="529624"/>
          </a:xfrm>
          <a:custGeom>
            <a:avLst/>
            <a:gdLst/>
            <a:ahLst/>
            <a:cxnLst>
              <a:cxn ang="0">
                <a:pos x="1024" y="202"/>
              </a:cxn>
              <a:cxn ang="0">
                <a:pos x="1022" y="206"/>
              </a:cxn>
              <a:cxn ang="0">
                <a:pos x="1014" y="210"/>
              </a:cxn>
              <a:cxn ang="0">
                <a:pos x="1018" y="204"/>
              </a:cxn>
              <a:cxn ang="0">
                <a:pos x="756" y="258"/>
              </a:cxn>
              <a:cxn ang="0">
                <a:pos x="476" y="304"/>
              </a:cxn>
              <a:cxn ang="0">
                <a:pos x="454" y="308"/>
              </a:cxn>
              <a:cxn ang="0">
                <a:pos x="454" y="402"/>
              </a:cxn>
              <a:cxn ang="0">
                <a:pos x="374" y="408"/>
              </a:cxn>
              <a:cxn ang="0">
                <a:pos x="390" y="360"/>
              </a:cxn>
              <a:cxn ang="0">
                <a:pos x="0" y="368"/>
              </a:cxn>
              <a:cxn ang="0">
                <a:pos x="0" y="372"/>
              </a:cxn>
              <a:cxn ang="0">
                <a:pos x="384" y="364"/>
              </a:cxn>
              <a:cxn ang="0">
                <a:pos x="366" y="412"/>
              </a:cxn>
              <a:cxn ang="0">
                <a:pos x="450" y="406"/>
              </a:cxn>
              <a:cxn ang="0">
                <a:pos x="450" y="404"/>
              </a:cxn>
              <a:cxn ang="0">
                <a:pos x="454" y="404"/>
              </a:cxn>
              <a:cxn ang="0">
                <a:pos x="454" y="406"/>
              </a:cxn>
              <a:cxn ang="0">
                <a:pos x="456" y="406"/>
              </a:cxn>
              <a:cxn ang="0">
                <a:pos x="456" y="310"/>
              </a:cxn>
              <a:cxn ang="0">
                <a:pos x="478" y="310"/>
              </a:cxn>
              <a:cxn ang="0">
                <a:pos x="756" y="264"/>
              </a:cxn>
              <a:cxn ang="0">
                <a:pos x="1186" y="176"/>
              </a:cxn>
              <a:cxn ang="0">
                <a:pos x="1186" y="176"/>
              </a:cxn>
              <a:cxn ang="0">
                <a:pos x="1188" y="174"/>
              </a:cxn>
              <a:cxn ang="0">
                <a:pos x="1192" y="172"/>
              </a:cxn>
              <a:cxn ang="0">
                <a:pos x="1190" y="174"/>
              </a:cxn>
              <a:cxn ang="0">
                <a:pos x="1736" y="4"/>
              </a:cxn>
              <a:cxn ang="0">
                <a:pos x="1734" y="0"/>
              </a:cxn>
              <a:cxn ang="0">
                <a:pos x="1188" y="172"/>
              </a:cxn>
              <a:cxn ang="0">
                <a:pos x="1024" y="202"/>
              </a:cxn>
            </a:cxnLst>
            <a:rect l="0" t="0" r="r" b="b"/>
            <a:pathLst>
              <a:path w="1736" h="412">
                <a:moveTo>
                  <a:pt x="1024" y="202"/>
                </a:moveTo>
                <a:lnTo>
                  <a:pt x="1022" y="206"/>
                </a:lnTo>
                <a:lnTo>
                  <a:pt x="1014" y="210"/>
                </a:lnTo>
                <a:lnTo>
                  <a:pt x="1018" y="204"/>
                </a:lnTo>
                <a:lnTo>
                  <a:pt x="756" y="258"/>
                </a:lnTo>
                <a:lnTo>
                  <a:pt x="476" y="304"/>
                </a:lnTo>
                <a:lnTo>
                  <a:pt x="454" y="308"/>
                </a:lnTo>
                <a:lnTo>
                  <a:pt x="454" y="402"/>
                </a:lnTo>
                <a:lnTo>
                  <a:pt x="374" y="408"/>
                </a:lnTo>
                <a:lnTo>
                  <a:pt x="390" y="360"/>
                </a:lnTo>
                <a:lnTo>
                  <a:pt x="0" y="368"/>
                </a:lnTo>
                <a:lnTo>
                  <a:pt x="0" y="372"/>
                </a:lnTo>
                <a:lnTo>
                  <a:pt x="384" y="364"/>
                </a:lnTo>
                <a:lnTo>
                  <a:pt x="366" y="412"/>
                </a:lnTo>
                <a:lnTo>
                  <a:pt x="450" y="406"/>
                </a:lnTo>
                <a:lnTo>
                  <a:pt x="450" y="404"/>
                </a:lnTo>
                <a:lnTo>
                  <a:pt x="454" y="404"/>
                </a:lnTo>
                <a:lnTo>
                  <a:pt x="454" y="406"/>
                </a:lnTo>
                <a:lnTo>
                  <a:pt x="456" y="406"/>
                </a:lnTo>
                <a:lnTo>
                  <a:pt x="456" y="310"/>
                </a:lnTo>
                <a:lnTo>
                  <a:pt x="478" y="310"/>
                </a:lnTo>
                <a:lnTo>
                  <a:pt x="756" y="264"/>
                </a:lnTo>
                <a:lnTo>
                  <a:pt x="1186" y="176"/>
                </a:lnTo>
                <a:lnTo>
                  <a:pt x="1186" y="176"/>
                </a:lnTo>
                <a:lnTo>
                  <a:pt x="1188" y="174"/>
                </a:lnTo>
                <a:lnTo>
                  <a:pt x="1192" y="172"/>
                </a:lnTo>
                <a:lnTo>
                  <a:pt x="1190" y="174"/>
                </a:lnTo>
                <a:lnTo>
                  <a:pt x="1736" y="4"/>
                </a:lnTo>
                <a:lnTo>
                  <a:pt x="1734" y="0"/>
                </a:lnTo>
                <a:lnTo>
                  <a:pt x="1188" y="172"/>
                </a:lnTo>
                <a:lnTo>
                  <a:pt x="1024"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2" name="Freeform 2928"/>
          <p:cNvSpPr>
            <a:spLocks/>
          </p:cNvSpPr>
          <p:nvPr/>
        </p:nvSpPr>
        <p:spPr bwMode="auto">
          <a:xfrm>
            <a:off x="5406951" y="4061982"/>
            <a:ext cx="7713" cy="5142"/>
          </a:xfrm>
          <a:custGeom>
            <a:avLst/>
            <a:gdLst/>
            <a:ahLst/>
            <a:cxnLst>
              <a:cxn ang="0">
                <a:pos x="6" y="0"/>
              </a:cxn>
              <a:cxn ang="0">
                <a:pos x="2" y="2"/>
              </a:cxn>
              <a:cxn ang="0">
                <a:pos x="0" y="4"/>
              </a:cxn>
              <a:cxn ang="0">
                <a:pos x="4" y="2"/>
              </a:cxn>
              <a:cxn ang="0">
                <a:pos x="6" y="0"/>
              </a:cxn>
            </a:cxnLst>
            <a:rect l="0" t="0" r="r" b="b"/>
            <a:pathLst>
              <a:path w="6" h="4">
                <a:moveTo>
                  <a:pt x="6" y="0"/>
                </a:moveTo>
                <a:lnTo>
                  <a:pt x="2" y="2"/>
                </a:lnTo>
                <a:lnTo>
                  <a:pt x="0" y="4"/>
                </a:lnTo>
                <a:lnTo>
                  <a:pt x="4" y="2"/>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3" name="Freeform 2929"/>
          <p:cNvSpPr>
            <a:spLocks/>
          </p:cNvSpPr>
          <p:nvPr/>
        </p:nvSpPr>
        <p:spPr bwMode="auto">
          <a:xfrm>
            <a:off x="5185846" y="4100547"/>
            <a:ext cx="12855" cy="10284"/>
          </a:xfrm>
          <a:custGeom>
            <a:avLst/>
            <a:gdLst/>
            <a:ahLst/>
            <a:cxnLst>
              <a:cxn ang="0">
                <a:pos x="4" y="2"/>
              </a:cxn>
              <a:cxn ang="0">
                <a:pos x="0" y="8"/>
              </a:cxn>
              <a:cxn ang="0">
                <a:pos x="8" y="4"/>
              </a:cxn>
              <a:cxn ang="0">
                <a:pos x="10" y="0"/>
              </a:cxn>
              <a:cxn ang="0">
                <a:pos x="10" y="0"/>
              </a:cxn>
              <a:cxn ang="0">
                <a:pos x="4" y="2"/>
              </a:cxn>
            </a:cxnLst>
            <a:rect l="0" t="0" r="r" b="b"/>
            <a:pathLst>
              <a:path w="10" h="8">
                <a:moveTo>
                  <a:pt x="4" y="2"/>
                </a:moveTo>
                <a:lnTo>
                  <a:pt x="0" y="8"/>
                </a:lnTo>
                <a:lnTo>
                  <a:pt x="8" y="4"/>
                </a:lnTo>
                <a:lnTo>
                  <a:pt x="10" y="0"/>
                </a:lnTo>
                <a:lnTo>
                  <a:pt x="10" y="0"/>
                </a:lnTo>
                <a:lnTo>
                  <a:pt x="4"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4" name="Rectangle 2930"/>
          <p:cNvSpPr>
            <a:spLocks noChangeArrowheads="1"/>
          </p:cNvSpPr>
          <p:nvPr/>
        </p:nvSpPr>
        <p:spPr bwMode="auto">
          <a:xfrm>
            <a:off x="3877212" y="4313940"/>
            <a:ext cx="5142"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5" name="Freeform 2931"/>
          <p:cNvSpPr>
            <a:spLocks/>
          </p:cNvSpPr>
          <p:nvPr/>
        </p:nvSpPr>
        <p:spPr bwMode="auto">
          <a:xfrm>
            <a:off x="5859446" y="4378214"/>
            <a:ext cx="5142" cy="7713"/>
          </a:xfrm>
          <a:custGeom>
            <a:avLst/>
            <a:gdLst/>
            <a:ahLst/>
            <a:cxnLst>
              <a:cxn ang="0">
                <a:pos x="2" y="6"/>
              </a:cxn>
              <a:cxn ang="0">
                <a:pos x="4" y="0"/>
              </a:cxn>
              <a:cxn ang="0">
                <a:pos x="2" y="0"/>
              </a:cxn>
              <a:cxn ang="0">
                <a:pos x="0" y="6"/>
              </a:cxn>
              <a:cxn ang="0">
                <a:pos x="2" y="6"/>
              </a:cxn>
            </a:cxnLst>
            <a:rect l="0" t="0" r="r" b="b"/>
            <a:pathLst>
              <a:path w="4" h="6">
                <a:moveTo>
                  <a:pt x="2" y="6"/>
                </a:moveTo>
                <a:lnTo>
                  <a:pt x="4" y="0"/>
                </a:lnTo>
                <a:lnTo>
                  <a:pt x="2" y="0"/>
                </a:lnTo>
                <a:lnTo>
                  <a:pt x="0" y="6"/>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6" name="Freeform 2932"/>
          <p:cNvSpPr>
            <a:spLocks/>
          </p:cNvSpPr>
          <p:nvPr/>
        </p:nvSpPr>
        <p:spPr bwMode="auto">
          <a:xfrm>
            <a:off x="4604802" y="5216357"/>
            <a:ext cx="7713" cy="5142"/>
          </a:xfrm>
          <a:custGeom>
            <a:avLst/>
            <a:gdLst/>
            <a:ahLst/>
            <a:cxnLst>
              <a:cxn ang="0">
                <a:pos x="0" y="4"/>
              </a:cxn>
              <a:cxn ang="0">
                <a:pos x="6" y="2"/>
              </a:cxn>
              <a:cxn ang="0">
                <a:pos x="4" y="0"/>
              </a:cxn>
              <a:cxn ang="0">
                <a:pos x="0" y="0"/>
              </a:cxn>
              <a:cxn ang="0">
                <a:pos x="0" y="4"/>
              </a:cxn>
            </a:cxnLst>
            <a:rect l="0" t="0" r="r" b="b"/>
            <a:pathLst>
              <a:path w="6" h="4">
                <a:moveTo>
                  <a:pt x="0" y="4"/>
                </a:moveTo>
                <a:lnTo>
                  <a:pt x="6" y="2"/>
                </a:lnTo>
                <a:lnTo>
                  <a:pt x="4" y="0"/>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7" name="Freeform 2933"/>
          <p:cNvSpPr>
            <a:spLocks/>
          </p:cNvSpPr>
          <p:nvPr/>
        </p:nvSpPr>
        <p:spPr bwMode="auto">
          <a:xfrm>
            <a:off x="3980051" y="4244523"/>
            <a:ext cx="1881966" cy="971835"/>
          </a:xfrm>
          <a:custGeom>
            <a:avLst/>
            <a:gdLst/>
            <a:ahLst/>
            <a:cxnLst>
              <a:cxn ang="0">
                <a:pos x="1250" y="34"/>
              </a:cxn>
              <a:cxn ang="0">
                <a:pos x="1218" y="0"/>
              </a:cxn>
              <a:cxn ang="0">
                <a:pos x="968" y="98"/>
              </a:cxn>
              <a:cxn ang="0">
                <a:pos x="906" y="108"/>
              </a:cxn>
              <a:cxn ang="0">
                <a:pos x="906" y="108"/>
              </a:cxn>
              <a:cxn ang="0">
                <a:pos x="900" y="112"/>
              </a:cxn>
              <a:cxn ang="0">
                <a:pos x="902" y="108"/>
              </a:cxn>
              <a:cxn ang="0">
                <a:pos x="554" y="166"/>
              </a:cxn>
              <a:cxn ang="0">
                <a:pos x="348" y="186"/>
              </a:cxn>
              <a:cxn ang="0">
                <a:pos x="378" y="92"/>
              </a:cxn>
              <a:cxn ang="0">
                <a:pos x="374" y="92"/>
              </a:cxn>
              <a:cxn ang="0">
                <a:pos x="270" y="410"/>
              </a:cxn>
              <a:cxn ang="0">
                <a:pos x="280" y="450"/>
              </a:cxn>
              <a:cxn ang="0">
                <a:pos x="0" y="470"/>
              </a:cxn>
              <a:cxn ang="0">
                <a:pos x="0" y="474"/>
              </a:cxn>
              <a:cxn ang="0">
                <a:pos x="280" y="454"/>
              </a:cxn>
              <a:cxn ang="0">
                <a:pos x="310" y="544"/>
              </a:cxn>
              <a:cxn ang="0">
                <a:pos x="276" y="694"/>
              </a:cxn>
              <a:cxn ang="0">
                <a:pos x="448" y="684"/>
              </a:cxn>
              <a:cxn ang="0">
                <a:pos x="486" y="756"/>
              </a:cxn>
              <a:cxn ang="0">
                <a:pos x="490" y="756"/>
              </a:cxn>
              <a:cxn ang="0">
                <a:pos x="452" y="678"/>
              </a:cxn>
              <a:cxn ang="0">
                <a:pos x="280" y="692"/>
              </a:cxn>
              <a:cxn ang="0">
                <a:pos x="312" y="542"/>
              </a:cxn>
              <a:cxn ang="0">
                <a:pos x="274" y="410"/>
              </a:cxn>
              <a:cxn ang="0">
                <a:pos x="348" y="192"/>
              </a:cxn>
              <a:cxn ang="0">
                <a:pos x="552" y="170"/>
              </a:cxn>
              <a:cxn ang="0">
                <a:pos x="780" y="134"/>
              </a:cxn>
              <a:cxn ang="0">
                <a:pos x="780" y="132"/>
              </a:cxn>
              <a:cxn ang="0">
                <a:pos x="786" y="130"/>
              </a:cxn>
              <a:cxn ang="0">
                <a:pos x="786" y="132"/>
              </a:cxn>
              <a:cxn ang="0">
                <a:pos x="968" y="102"/>
              </a:cxn>
              <a:cxn ang="0">
                <a:pos x="1218" y="6"/>
              </a:cxn>
              <a:cxn ang="0">
                <a:pos x="1248" y="38"/>
              </a:cxn>
              <a:cxn ang="0">
                <a:pos x="1330" y="22"/>
              </a:cxn>
              <a:cxn ang="0">
                <a:pos x="1462" y="110"/>
              </a:cxn>
              <a:cxn ang="0">
                <a:pos x="1464" y="104"/>
              </a:cxn>
              <a:cxn ang="0">
                <a:pos x="1330" y="16"/>
              </a:cxn>
              <a:cxn ang="0">
                <a:pos x="1250" y="34"/>
              </a:cxn>
            </a:cxnLst>
            <a:rect l="0" t="0" r="r" b="b"/>
            <a:pathLst>
              <a:path w="1464" h="756">
                <a:moveTo>
                  <a:pt x="1250" y="34"/>
                </a:moveTo>
                <a:lnTo>
                  <a:pt x="1218" y="0"/>
                </a:lnTo>
                <a:lnTo>
                  <a:pt x="968" y="98"/>
                </a:lnTo>
                <a:lnTo>
                  <a:pt x="906" y="108"/>
                </a:lnTo>
                <a:lnTo>
                  <a:pt x="906" y="108"/>
                </a:lnTo>
                <a:lnTo>
                  <a:pt x="900" y="112"/>
                </a:lnTo>
                <a:lnTo>
                  <a:pt x="902" y="108"/>
                </a:lnTo>
                <a:lnTo>
                  <a:pt x="554" y="166"/>
                </a:lnTo>
                <a:lnTo>
                  <a:pt x="348" y="186"/>
                </a:lnTo>
                <a:lnTo>
                  <a:pt x="378" y="92"/>
                </a:lnTo>
                <a:lnTo>
                  <a:pt x="374" y="92"/>
                </a:lnTo>
                <a:lnTo>
                  <a:pt x="270" y="410"/>
                </a:lnTo>
                <a:lnTo>
                  <a:pt x="280" y="450"/>
                </a:lnTo>
                <a:lnTo>
                  <a:pt x="0" y="470"/>
                </a:lnTo>
                <a:lnTo>
                  <a:pt x="0" y="474"/>
                </a:lnTo>
                <a:lnTo>
                  <a:pt x="280" y="454"/>
                </a:lnTo>
                <a:lnTo>
                  <a:pt x="310" y="544"/>
                </a:lnTo>
                <a:lnTo>
                  <a:pt x="276" y="694"/>
                </a:lnTo>
                <a:lnTo>
                  <a:pt x="448" y="684"/>
                </a:lnTo>
                <a:lnTo>
                  <a:pt x="486" y="756"/>
                </a:lnTo>
                <a:lnTo>
                  <a:pt x="490" y="756"/>
                </a:lnTo>
                <a:lnTo>
                  <a:pt x="452" y="678"/>
                </a:lnTo>
                <a:lnTo>
                  <a:pt x="280" y="692"/>
                </a:lnTo>
                <a:lnTo>
                  <a:pt x="312" y="542"/>
                </a:lnTo>
                <a:lnTo>
                  <a:pt x="274" y="410"/>
                </a:lnTo>
                <a:lnTo>
                  <a:pt x="348" y="192"/>
                </a:lnTo>
                <a:lnTo>
                  <a:pt x="552" y="170"/>
                </a:lnTo>
                <a:lnTo>
                  <a:pt x="780" y="134"/>
                </a:lnTo>
                <a:lnTo>
                  <a:pt x="780" y="132"/>
                </a:lnTo>
                <a:lnTo>
                  <a:pt x="786" y="130"/>
                </a:lnTo>
                <a:lnTo>
                  <a:pt x="786" y="132"/>
                </a:lnTo>
                <a:lnTo>
                  <a:pt x="968" y="102"/>
                </a:lnTo>
                <a:lnTo>
                  <a:pt x="1218" y="6"/>
                </a:lnTo>
                <a:lnTo>
                  <a:pt x="1248" y="38"/>
                </a:lnTo>
                <a:lnTo>
                  <a:pt x="1330" y="22"/>
                </a:lnTo>
                <a:lnTo>
                  <a:pt x="1462" y="110"/>
                </a:lnTo>
                <a:lnTo>
                  <a:pt x="1464" y="104"/>
                </a:lnTo>
                <a:lnTo>
                  <a:pt x="1330" y="16"/>
                </a:lnTo>
                <a:lnTo>
                  <a:pt x="1250" y="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8" name="Rectangle 2934"/>
          <p:cNvSpPr>
            <a:spLocks noChangeArrowheads="1"/>
          </p:cNvSpPr>
          <p:nvPr/>
        </p:nvSpPr>
        <p:spPr bwMode="auto">
          <a:xfrm>
            <a:off x="3969767" y="4853848"/>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9" name="Freeform 2935"/>
          <p:cNvSpPr>
            <a:spLocks/>
          </p:cNvSpPr>
          <p:nvPr/>
        </p:nvSpPr>
        <p:spPr bwMode="auto">
          <a:xfrm>
            <a:off x="5136997" y="4383356"/>
            <a:ext cx="7713" cy="5142"/>
          </a:xfrm>
          <a:custGeom>
            <a:avLst/>
            <a:gdLst/>
            <a:ahLst/>
            <a:cxnLst>
              <a:cxn ang="0">
                <a:pos x="0" y="4"/>
              </a:cxn>
              <a:cxn ang="0">
                <a:pos x="6" y="0"/>
              </a:cxn>
              <a:cxn ang="0">
                <a:pos x="6" y="0"/>
              </a:cxn>
              <a:cxn ang="0">
                <a:pos x="2" y="0"/>
              </a:cxn>
              <a:cxn ang="0">
                <a:pos x="0" y="4"/>
              </a:cxn>
            </a:cxnLst>
            <a:rect l="0" t="0" r="r" b="b"/>
            <a:pathLst>
              <a:path w="6" h="4">
                <a:moveTo>
                  <a:pt x="0" y="4"/>
                </a:moveTo>
                <a:lnTo>
                  <a:pt x="6" y="0"/>
                </a:lnTo>
                <a:lnTo>
                  <a:pt x="6" y="0"/>
                </a:lnTo>
                <a:lnTo>
                  <a:pt x="2"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0" name="Freeform 2936"/>
          <p:cNvSpPr>
            <a:spLocks/>
          </p:cNvSpPr>
          <p:nvPr/>
        </p:nvSpPr>
        <p:spPr bwMode="auto">
          <a:xfrm>
            <a:off x="3969767" y="4848706"/>
            <a:ext cx="10284" cy="5142"/>
          </a:xfrm>
          <a:custGeom>
            <a:avLst/>
            <a:gdLst/>
            <a:ahLst/>
            <a:cxnLst>
              <a:cxn ang="0">
                <a:pos x="0" y="4"/>
              </a:cxn>
              <a:cxn ang="0">
                <a:pos x="0" y="4"/>
              </a:cxn>
              <a:cxn ang="0">
                <a:pos x="8" y="4"/>
              </a:cxn>
              <a:cxn ang="0">
                <a:pos x="8" y="0"/>
              </a:cxn>
              <a:cxn ang="0">
                <a:pos x="0" y="0"/>
              </a:cxn>
              <a:cxn ang="0">
                <a:pos x="0" y="4"/>
              </a:cxn>
            </a:cxnLst>
            <a:rect l="0" t="0" r="r" b="b"/>
            <a:pathLst>
              <a:path w="8" h="4">
                <a:moveTo>
                  <a:pt x="0" y="4"/>
                </a:moveTo>
                <a:lnTo>
                  <a:pt x="0" y="4"/>
                </a:lnTo>
                <a:lnTo>
                  <a:pt x="8" y="4"/>
                </a:lnTo>
                <a:lnTo>
                  <a:pt x="8" y="0"/>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1" name="Rectangle 2937"/>
          <p:cNvSpPr>
            <a:spLocks noChangeArrowheads="1"/>
          </p:cNvSpPr>
          <p:nvPr/>
        </p:nvSpPr>
        <p:spPr bwMode="auto">
          <a:xfrm>
            <a:off x="4460827" y="4360217"/>
            <a:ext cx="5142"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2" name="Freeform 2938"/>
          <p:cNvSpPr>
            <a:spLocks/>
          </p:cNvSpPr>
          <p:nvPr/>
        </p:nvSpPr>
        <p:spPr bwMode="auto">
          <a:xfrm>
            <a:off x="4864472" y="5159796"/>
            <a:ext cx="7713" cy="5142"/>
          </a:xfrm>
          <a:custGeom>
            <a:avLst/>
            <a:gdLst/>
            <a:ahLst/>
            <a:cxnLst>
              <a:cxn ang="0">
                <a:pos x="0" y="4"/>
              </a:cxn>
              <a:cxn ang="0">
                <a:pos x="6" y="4"/>
              </a:cxn>
              <a:cxn ang="0">
                <a:pos x="4" y="0"/>
              </a:cxn>
              <a:cxn ang="0">
                <a:pos x="0" y="2"/>
              </a:cxn>
              <a:cxn ang="0">
                <a:pos x="0" y="4"/>
              </a:cxn>
            </a:cxnLst>
            <a:rect l="0" t="0" r="r" b="b"/>
            <a:pathLst>
              <a:path w="6" h="4">
                <a:moveTo>
                  <a:pt x="0" y="4"/>
                </a:moveTo>
                <a:lnTo>
                  <a:pt x="6" y="4"/>
                </a:lnTo>
                <a:lnTo>
                  <a:pt x="4" y="0"/>
                </a:lnTo>
                <a:lnTo>
                  <a:pt x="0" y="2"/>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3" name="Freeform 2939"/>
          <p:cNvSpPr>
            <a:spLocks/>
          </p:cNvSpPr>
          <p:nvPr/>
        </p:nvSpPr>
        <p:spPr bwMode="auto">
          <a:xfrm>
            <a:off x="4807910" y="4414208"/>
            <a:ext cx="858711" cy="748158"/>
          </a:xfrm>
          <a:custGeom>
            <a:avLst/>
            <a:gdLst/>
            <a:ahLst/>
            <a:cxnLst>
              <a:cxn ang="0">
                <a:pos x="278" y="474"/>
              </a:cxn>
              <a:cxn ang="0">
                <a:pos x="280" y="486"/>
              </a:cxn>
              <a:cxn ang="0">
                <a:pos x="302" y="516"/>
              </a:cxn>
              <a:cxn ang="0">
                <a:pos x="562" y="474"/>
              </a:cxn>
              <a:cxn ang="0">
                <a:pos x="604" y="488"/>
              </a:cxn>
              <a:cxn ang="0">
                <a:pos x="604" y="438"/>
              </a:cxn>
              <a:cxn ang="0">
                <a:pos x="668" y="438"/>
              </a:cxn>
              <a:cxn ang="0">
                <a:pos x="668" y="430"/>
              </a:cxn>
              <a:cxn ang="0">
                <a:pos x="598" y="432"/>
              </a:cxn>
              <a:cxn ang="0">
                <a:pos x="598" y="480"/>
              </a:cxn>
              <a:cxn ang="0">
                <a:pos x="564" y="468"/>
              </a:cxn>
              <a:cxn ang="0">
                <a:pos x="302" y="510"/>
              </a:cxn>
              <a:cxn ang="0">
                <a:pos x="284" y="486"/>
              </a:cxn>
              <a:cxn ang="0">
                <a:pos x="262" y="330"/>
              </a:cxn>
              <a:cxn ang="0">
                <a:pos x="142" y="0"/>
              </a:cxn>
              <a:cxn ang="0">
                <a:pos x="136" y="2"/>
              </a:cxn>
              <a:cxn ang="0">
                <a:pos x="260" y="332"/>
              </a:cxn>
              <a:cxn ang="0">
                <a:pos x="278" y="468"/>
              </a:cxn>
              <a:cxn ang="0">
                <a:pos x="0" y="492"/>
              </a:cxn>
              <a:cxn ang="0">
                <a:pos x="44" y="582"/>
              </a:cxn>
              <a:cxn ang="0">
                <a:pos x="48" y="580"/>
              </a:cxn>
              <a:cxn ang="0">
                <a:pos x="4" y="494"/>
              </a:cxn>
              <a:cxn ang="0">
                <a:pos x="278" y="474"/>
              </a:cxn>
            </a:cxnLst>
            <a:rect l="0" t="0" r="r" b="b"/>
            <a:pathLst>
              <a:path w="668" h="582">
                <a:moveTo>
                  <a:pt x="278" y="474"/>
                </a:moveTo>
                <a:lnTo>
                  <a:pt x="280" y="486"/>
                </a:lnTo>
                <a:lnTo>
                  <a:pt x="302" y="516"/>
                </a:lnTo>
                <a:lnTo>
                  <a:pt x="562" y="474"/>
                </a:lnTo>
                <a:lnTo>
                  <a:pt x="604" y="488"/>
                </a:lnTo>
                <a:lnTo>
                  <a:pt x="604" y="438"/>
                </a:lnTo>
                <a:lnTo>
                  <a:pt x="668" y="438"/>
                </a:lnTo>
                <a:lnTo>
                  <a:pt x="668" y="430"/>
                </a:lnTo>
                <a:lnTo>
                  <a:pt x="598" y="432"/>
                </a:lnTo>
                <a:lnTo>
                  <a:pt x="598" y="480"/>
                </a:lnTo>
                <a:lnTo>
                  <a:pt x="564" y="468"/>
                </a:lnTo>
                <a:lnTo>
                  <a:pt x="302" y="510"/>
                </a:lnTo>
                <a:lnTo>
                  <a:pt x="284" y="486"/>
                </a:lnTo>
                <a:lnTo>
                  <a:pt x="262" y="330"/>
                </a:lnTo>
                <a:lnTo>
                  <a:pt x="142" y="0"/>
                </a:lnTo>
                <a:lnTo>
                  <a:pt x="136" y="2"/>
                </a:lnTo>
                <a:lnTo>
                  <a:pt x="260" y="332"/>
                </a:lnTo>
                <a:lnTo>
                  <a:pt x="278" y="468"/>
                </a:lnTo>
                <a:lnTo>
                  <a:pt x="0" y="492"/>
                </a:lnTo>
                <a:lnTo>
                  <a:pt x="44" y="582"/>
                </a:lnTo>
                <a:lnTo>
                  <a:pt x="48" y="580"/>
                </a:lnTo>
                <a:lnTo>
                  <a:pt x="4" y="494"/>
                </a:lnTo>
                <a:lnTo>
                  <a:pt x="278" y="47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4" name="Freeform 2940"/>
          <p:cNvSpPr>
            <a:spLocks/>
          </p:cNvSpPr>
          <p:nvPr/>
        </p:nvSpPr>
        <p:spPr bwMode="auto">
          <a:xfrm>
            <a:off x="4982738" y="4411637"/>
            <a:ext cx="7713" cy="5142"/>
          </a:xfrm>
          <a:custGeom>
            <a:avLst/>
            <a:gdLst/>
            <a:ahLst/>
            <a:cxnLst>
              <a:cxn ang="0">
                <a:pos x="6" y="0"/>
              </a:cxn>
              <a:cxn ang="0">
                <a:pos x="0" y="2"/>
              </a:cxn>
              <a:cxn ang="0">
                <a:pos x="0" y="4"/>
              </a:cxn>
              <a:cxn ang="0">
                <a:pos x="6" y="2"/>
              </a:cxn>
              <a:cxn ang="0">
                <a:pos x="6" y="0"/>
              </a:cxn>
            </a:cxnLst>
            <a:rect l="0" t="0" r="r" b="b"/>
            <a:pathLst>
              <a:path w="6" h="4">
                <a:moveTo>
                  <a:pt x="6" y="0"/>
                </a:moveTo>
                <a:lnTo>
                  <a:pt x="0" y="2"/>
                </a:lnTo>
                <a:lnTo>
                  <a:pt x="0" y="4"/>
                </a:lnTo>
                <a:lnTo>
                  <a:pt x="6" y="2"/>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5" name="Freeform 2941"/>
          <p:cNvSpPr>
            <a:spLocks/>
          </p:cNvSpPr>
          <p:nvPr/>
        </p:nvSpPr>
        <p:spPr bwMode="auto">
          <a:xfrm>
            <a:off x="5692331" y="4738153"/>
            <a:ext cx="5142" cy="7713"/>
          </a:xfrm>
          <a:custGeom>
            <a:avLst/>
            <a:gdLst/>
            <a:ahLst/>
            <a:cxnLst>
              <a:cxn ang="0">
                <a:pos x="2" y="6"/>
              </a:cxn>
              <a:cxn ang="0">
                <a:pos x="4" y="2"/>
              </a:cxn>
              <a:cxn ang="0">
                <a:pos x="2" y="0"/>
              </a:cxn>
              <a:cxn ang="0">
                <a:pos x="0" y="2"/>
              </a:cxn>
              <a:cxn ang="0">
                <a:pos x="2" y="6"/>
              </a:cxn>
            </a:cxnLst>
            <a:rect l="0" t="0" r="r" b="b"/>
            <a:pathLst>
              <a:path w="4" h="6">
                <a:moveTo>
                  <a:pt x="2" y="6"/>
                </a:moveTo>
                <a:lnTo>
                  <a:pt x="4" y="2"/>
                </a:lnTo>
                <a:lnTo>
                  <a:pt x="2" y="0"/>
                </a:lnTo>
                <a:lnTo>
                  <a:pt x="0" y="2"/>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6" name="Freeform 2942"/>
          <p:cNvSpPr>
            <a:spLocks/>
          </p:cNvSpPr>
          <p:nvPr/>
        </p:nvSpPr>
        <p:spPr bwMode="auto">
          <a:xfrm>
            <a:off x="5288686" y="4339649"/>
            <a:ext cx="406217" cy="401075"/>
          </a:xfrm>
          <a:custGeom>
            <a:avLst/>
            <a:gdLst/>
            <a:ahLst/>
            <a:cxnLst>
              <a:cxn ang="0">
                <a:pos x="54" y="50"/>
              </a:cxn>
              <a:cxn ang="0">
                <a:pos x="6" y="54"/>
              </a:cxn>
              <a:cxn ang="0">
                <a:pos x="28" y="0"/>
              </a:cxn>
              <a:cxn ang="0">
                <a:pos x="22" y="2"/>
              </a:cxn>
              <a:cxn ang="0">
                <a:pos x="0" y="56"/>
              </a:cxn>
              <a:cxn ang="0">
                <a:pos x="52" y="54"/>
              </a:cxn>
              <a:cxn ang="0">
                <a:pos x="52" y="88"/>
              </a:cxn>
              <a:cxn ang="0">
                <a:pos x="314" y="312"/>
              </a:cxn>
              <a:cxn ang="0">
                <a:pos x="316" y="310"/>
              </a:cxn>
              <a:cxn ang="0">
                <a:pos x="54" y="86"/>
              </a:cxn>
              <a:cxn ang="0">
                <a:pos x="54" y="50"/>
              </a:cxn>
            </a:cxnLst>
            <a:rect l="0" t="0" r="r" b="b"/>
            <a:pathLst>
              <a:path w="316" h="312">
                <a:moveTo>
                  <a:pt x="54" y="50"/>
                </a:moveTo>
                <a:lnTo>
                  <a:pt x="6" y="54"/>
                </a:lnTo>
                <a:lnTo>
                  <a:pt x="28" y="0"/>
                </a:lnTo>
                <a:lnTo>
                  <a:pt x="22" y="2"/>
                </a:lnTo>
                <a:lnTo>
                  <a:pt x="0" y="56"/>
                </a:lnTo>
                <a:lnTo>
                  <a:pt x="52" y="54"/>
                </a:lnTo>
                <a:lnTo>
                  <a:pt x="52" y="88"/>
                </a:lnTo>
                <a:lnTo>
                  <a:pt x="314" y="312"/>
                </a:lnTo>
                <a:lnTo>
                  <a:pt x="316" y="310"/>
                </a:lnTo>
                <a:lnTo>
                  <a:pt x="54" y="86"/>
                </a:lnTo>
                <a:lnTo>
                  <a:pt x="54" y="5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7" name="Freeform 2943"/>
          <p:cNvSpPr>
            <a:spLocks/>
          </p:cNvSpPr>
          <p:nvPr/>
        </p:nvSpPr>
        <p:spPr bwMode="auto">
          <a:xfrm>
            <a:off x="5059867" y="3300969"/>
            <a:ext cx="15426" cy="5142"/>
          </a:xfrm>
          <a:custGeom>
            <a:avLst/>
            <a:gdLst/>
            <a:ahLst/>
            <a:cxnLst>
              <a:cxn ang="0">
                <a:pos x="12" y="2"/>
              </a:cxn>
              <a:cxn ang="0">
                <a:pos x="6" y="0"/>
              </a:cxn>
              <a:cxn ang="0">
                <a:pos x="0" y="2"/>
              </a:cxn>
              <a:cxn ang="0">
                <a:pos x="6" y="4"/>
              </a:cxn>
              <a:cxn ang="0">
                <a:pos x="12" y="2"/>
              </a:cxn>
            </a:cxnLst>
            <a:rect l="0" t="0" r="r" b="b"/>
            <a:pathLst>
              <a:path w="12" h="4">
                <a:moveTo>
                  <a:pt x="12" y="2"/>
                </a:moveTo>
                <a:lnTo>
                  <a:pt x="6" y="0"/>
                </a:lnTo>
                <a:lnTo>
                  <a:pt x="0" y="2"/>
                </a:lnTo>
                <a:lnTo>
                  <a:pt x="6" y="4"/>
                </a:lnTo>
                <a:lnTo>
                  <a:pt x="1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8" name="Freeform 2944"/>
          <p:cNvSpPr>
            <a:spLocks/>
          </p:cNvSpPr>
          <p:nvPr/>
        </p:nvSpPr>
        <p:spPr bwMode="auto">
          <a:xfrm>
            <a:off x="4630512" y="3362673"/>
            <a:ext cx="10284" cy="7713"/>
          </a:xfrm>
          <a:custGeom>
            <a:avLst/>
            <a:gdLst/>
            <a:ahLst/>
            <a:cxnLst>
              <a:cxn ang="0">
                <a:pos x="6" y="0"/>
              </a:cxn>
              <a:cxn ang="0">
                <a:pos x="0" y="6"/>
              </a:cxn>
              <a:cxn ang="0">
                <a:pos x="2" y="6"/>
              </a:cxn>
              <a:cxn ang="0">
                <a:pos x="8" y="0"/>
              </a:cxn>
              <a:cxn ang="0">
                <a:pos x="6" y="0"/>
              </a:cxn>
            </a:cxnLst>
            <a:rect l="0" t="0" r="r" b="b"/>
            <a:pathLst>
              <a:path w="8" h="6">
                <a:moveTo>
                  <a:pt x="6" y="0"/>
                </a:moveTo>
                <a:lnTo>
                  <a:pt x="0" y="6"/>
                </a:lnTo>
                <a:lnTo>
                  <a:pt x="2" y="6"/>
                </a:lnTo>
                <a:lnTo>
                  <a:pt x="8" y="0"/>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9" name="Freeform 2945"/>
          <p:cNvSpPr>
            <a:spLocks/>
          </p:cNvSpPr>
          <p:nvPr/>
        </p:nvSpPr>
        <p:spPr bwMode="auto">
          <a:xfrm>
            <a:off x="4633083" y="3303540"/>
            <a:ext cx="434498" cy="439639"/>
          </a:xfrm>
          <a:custGeom>
            <a:avLst/>
            <a:gdLst/>
            <a:ahLst/>
            <a:cxnLst>
              <a:cxn ang="0">
                <a:pos x="258" y="342"/>
              </a:cxn>
              <a:cxn ang="0">
                <a:pos x="258" y="340"/>
              </a:cxn>
              <a:cxn ang="0">
                <a:pos x="262" y="340"/>
              </a:cxn>
              <a:cxn ang="0">
                <a:pos x="196" y="46"/>
              </a:cxn>
              <a:cxn ang="0">
                <a:pos x="338" y="2"/>
              </a:cxn>
              <a:cxn ang="0">
                <a:pos x="332" y="0"/>
              </a:cxn>
              <a:cxn ang="0">
                <a:pos x="194" y="42"/>
              </a:cxn>
              <a:cxn ang="0">
                <a:pos x="6" y="46"/>
              </a:cxn>
              <a:cxn ang="0">
                <a:pos x="0" y="52"/>
              </a:cxn>
              <a:cxn ang="0">
                <a:pos x="190" y="46"/>
              </a:cxn>
              <a:cxn ang="0">
                <a:pos x="258" y="342"/>
              </a:cxn>
            </a:cxnLst>
            <a:rect l="0" t="0" r="r" b="b"/>
            <a:pathLst>
              <a:path w="338" h="342">
                <a:moveTo>
                  <a:pt x="258" y="342"/>
                </a:moveTo>
                <a:lnTo>
                  <a:pt x="258" y="340"/>
                </a:lnTo>
                <a:lnTo>
                  <a:pt x="262" y="340"/>
                </a:lnTo>
                <a:lnTo>
                  <a:pt x="196" y="46"/>
                </a:lnTo>
                <a:lnTo>
                  <a:pt x="338" y="2"/>
                </a:lnTo>
                <a:lnTo>
                  <a:pt x="332" y="0"/>
                </a:lnTo>
                <a:lnTo>
                  <a:pt x="194" y="42"/>
                </a:lnTo>
                <a:lnTo>
                  <a:pt x="6" y="46"/>
                </a:lnTo>
                <a:lnTo>
                  <a:pt x="0" y="52"/>
                </a:lnTo>
                <a:lnTo>
                  <a:pt x="190" y="46"/>
                </a:lnTo>
                <a:lnTo>
                  <a:pt x="258"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0" name="Freeform 2946"/>
          <p:cNvSpPr>
            <a:spLocks/>
          </p:cNvSpPr>
          <p:nvPr/>
        </p:nvSpPr>
        <p:spPr bwMode="auto">
          <a:xfrm>
            <a:off x="4617657" y="3745751"/>
            <a:ext cx="357368" cy="300806"/>
          </a:xfrm>
          <a:custGeom>
            <a:avLst/>
            <a:gdLst/>
            <a:ahLst/>
            <a:cxnLst>
              <a:cxn ang="0">
                <a:pos x="274" y="12"/>
              </a:cxn>
              <a:cxn ang="0">
                <a:pos x="236" y="52"/>
              </a:cxn>
              <a:cxn ang="0">
                <a:pos x="186" y="160"/>
              </a:cxn>
              <a:cxn ang="0">
                <a:pos x="158" y="146"/>
              </a:cxn>
              <a:cxn ang="0">
                <a:pos x="78" y="200"/>
              </a:cxn>
              <a:cxn ang="0">
                <a:pos x="54" y="186"/>
              </a:cxn>
              <a:cxn ang="0">
                <a:pos x="0" y="230"/>
              </a:cxn>
              <a:cxn ang="0">
                <a:pos x="0" y="234"/>
              </a:cxn>
              <a:cxn ang="0">
                <a:pos x="54" y="190"/>
              </a:cxn>
              <a:cxn ang="0">
                <a:pos x="78" y="206"/>
              </a:cxn>
              <a:cxn ang="0">
                <a:pos x="158" y="150"/>
              </a:cxn>
              <a:cxn ang="0">
                <a:pos x="188" y="164"/>
              </a:cxn>
              <a:cxn ang="0">
                <a:pos x="238" y="54"/>
              </a:cxn>
              <a:cxn ang="0">
                <a:pos x="278" y="14"/>
              </a:cxn>
              <a:cxn ang="0">
                <a:pos x="274" y="2"/>
              </a:cxn>
              <a:cxn ang="0">
                <a:pos x="270" y="0"/>
              </a:cxn>
              <a:cxn ang="0">
                <a:pos x="274" y="12"/>
              </a:cxn>
            </a:cxnLst>
            <a:rect l="0" t="0" r="r" b="b"/>
            <a:pathLst>
              <a:path w="278" h="234">
                <a:moveTo>
                  <a:pt x="274" y="12"/>
                </a:moveTo>
                <a:lnTo>
                  <a:pt x="236" y="52"/>
                </a:lnTo>
                <a:lnTo>
                  <a:pt x="186" y="160"/>
                </a:lnTo>
                <a:lnTo>
                  <a:pt x="158" y="146"/>
                </a:lnTo>
                <a:lnTo>
                  <a:pt x="78" y="200"/>
                </a:lnTo>
                <a:lnTo>
                  <a:pt x="54" y="186"/>
                </a:lnTo>
                <a:lnTo>
                  <a:pt x="0" y="230"/>
                </a:lnTo>
                <a:lnTo>
                  <a:pt x="0" y="234"/>
                </a:lnTo>
                <a:lnTo>
                  <a:pt x="54" y="190"/>
                </a:lnTo>
                <a:lnTo>
                  <a:pt x="78" y="206"/>
                </a:lnTo>
                <a:lnTo>
                  <a:pt x="158" y="150"/>
                </a:lnTo>
                <a:lnTo>
                  <a:pt x="188" y="164"/>
                </a:lnTo>
                <a:lnTo>
                  <a:pt x="238" y="54"/>
                </a:lnTo>
                <a:lnTo>
                  <a:pt x="278" y="14"/>
                </a:lnTo>
                <a:lnTo>
                  <a:pt x="274" y="2"/>
                </a:lnTo>
                <a:lnTo>
                  <a:pt x="270" y="0"/>
                </a:lnTo>
                <a:lnTo>
                  <a:pt x="274"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1" name="Freeform 2947"/>
          <p:cNvSpPr>
            <a:spLocks/>
          </p:cNvSpPr>
          <p:nvPr/>
        </p:nvSpPr>
        <p:spPr bwMode="auto">
          <a:xfrm>
            <a:off x="5766890" y="3486080"/>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2" name="Freeform 2948"/>
          <p:cNvSpPr>
            <a:spLocks/>
          </p:cNvSpPr>
          <p:nvPr/>
        </p:nvSpPr>
        <p:spPr bwMode="auto">
          <a:xfrm>
            <a:off x="4964741" y="3743180"/>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3" name="Freeform 2949"/>
          <p:cNvSpPr>
            <a:spLocks/>
          </p:cNvSpPr>
          <p:nvPr/>
        </p:nvSpPr>
        <p:spPr bwMode="auto">
          <a:xfrm>
            <a:off x="4969883" y="3195558"/>
            <a:ext cx="431927" cy="686455"/>
          </a:xfrm>
          <a:custGeom>
            <a:avLst/>
            <a:gdLst/>
            <a:ahLst/>
            <a:cxnLst>
              <a:cxn ang="0">
                <a:pos x="106" y="466"/>
              </a:cxn>
              <a:cxn ang="0">
                <a:pos x="196" y="454"/>
              </a:cxn>
              <a:cxn ang="0">
                <a:pos x="220" y="470"/>
              </a:cxn>
              <a:cxn ang="0">
                <a:pos x="234" y="512"/>
              </a:cxn>
              <a:cxn ang="0">
                <a:pos x="286" y="534"/>
              </a:cxn>
              <a:cxn ang="0">
                <a:pos x="288" y="532"/>
              </a:cxn>
              <a:cxn ang="0">
                <a:pos x="236" y="510"/>
              </a:cxn>
              <a:cxn ang="0">
                <a:pos x="226" y="474"/>
              </a:cxn>
              <a:cxn ang="0">
                <a:pos x="232" y="480"/>
              </a:cxn>
              <a:cxn ang="0">
                <a:pos x="290" y="348"/>
              </a:cxn>
              <a:cxn ang="0">
                <a:pos x="324" y="288"/>
              </a:cxn>
              <a:cxn ang="0">
                <a:pos x="334" y="210"/>
              </a:cxn>
              <a:cxn ang="0">
                <a:pos x="334" y="208"/>
              </a:cxn>
              <a:cxn ang="0">
                <a:pos x="334" y="208"/>
              </a:cxn>
              <a:cxn ang="0">
                <a:pos x="336" y="200"/>
              </a:cxn>
              <a:cxn ang="0">
                <a:pos x="262" y="0"/>
              </a:cxn>
              <a:cxn ang="0">
                <a:pos x="260" y="6"/>
              </a:cxn>
              <a:cxn ang="0">
                <a:pos x="330" y="202"/>
              </a:cxn>
              <a:cxn ang="0">
                <a:pos x="320" y="286"/>
              </a:cxn>
              <a:cxn ang="0">
                <a:pos x="288" y="346"/>
              </a:cxn>
              <a:cxn ang="0">
                <a:pos x="232" y="470"/>
              </a:cxn>
              <a:cxn ang="0">
                <a:pos x="198" y="450"/>
              </a:cxn>
              <a:cxn ang="0">
                <a:pos x="106" y="462"/>
              </a:cxn>
              <a:cxn ang="0">
                <a:pos x="0" y="424"/>
              </a:cxn>
              <a:cxn ang="0">
                <a:pos x="0" y="430"/>
              </a:cxn>
              <a:cxn ang="0">
                <a:pos x="106" y="466"/>
              </a:cxn>
            </a:cxnLst>
            <a:rect l="0" t="0" r="r" b="b"/>
            <a:pathLst>
              <a:path w="336" h="534">
                <a:moveTo>
                  <a:pt x="106" y="466"/>
                </a:moveTo>
                <a:lnTo>
                  <a:pt x="196" y="454"/>
                </a:lnTo>
                <a:lnTo>
                  <a:pt x="220" y="470"/>
                </a:lnTo>
                <a:lnTo>
                  <a:pt x="234" y="512"/>
                </a:lnTo>
                <a:lnTo>
                  <a:pt x="286" y="534"/>
                </a:lnTo>
                <a:lnTo>
                  <a:pt x="288" y="532"/>
                </a:lnTo>
                <a:lnTo>
                  <a:pt x="236" y="510"/>
                </a:lnTo>
                <a:lnTo>
                  <a:pt x="226" y="474"/>
                </a:lnTo>
                <a:lnTo>
                  <a:pt x="232" y="480"/>
                </a:lnTo>
                <a:lnTo>
                  <a:pt x="290" y="348"/>
                </a:lnTo>
                <a:lnTo>
                  <a:pt x="324" y="288"/>
                </a:lnTo>
                <a:lnTo>
                  <a:pt x="334" y="210"/>
                </a:lnTo>
                <a:lnTo>
                  <a:pt x="334" y="208"/>
                </a:lnTo>
                <a:lnTo>
                  <a:pt x="334" y="208"/>
                </a:lnTo>
                <a:lnTo>
                  <a:pt x="336" y="200"/>
                </a:lnTo>
                <a:lnTo>
                  <a:pt x="262" y="0"/>
                </a:lnTo>
                <a:lnTo>
                  <a:pt x="260" y="6"/>
                </a:lnTo>
                <a:lnTo>
                  <a:pt x="330" y="202"/>
                </a:lnTo>
                <a:lnTo>
                  <a:pt x="320" y="286"/>
                </a:lnTo>
                <a:lnTo>
                  <a:pt x="288" y="346"/>
                </a:lnTo>
                <a:lnTo>
                  <a:pt x="232" y="470"/>
                </a:lnTo>
                <a:lnTo>
                  <a:pt x="198" y="450"/>
                </a:lnTo>
                <a:lnTo>
                  <a:pt x="106" y="462"/>
                </a:lnTo>
                <a:lnTo>
                  <a:pt x="0" y="424"/>
                </a:lnTo>
                <a:lnTo>
                  <a:pt x="0" y="430"/>
                </a:lnTo>
                <a:lnTo>
                  <a:pt x="106" y="4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4" name="Freeform 2950"/>
          <p:cNvSpPr>
            <a:spLocks/>
          </p:cNvSpPr>
          <p:nvPr/>
        </p:nvSpPr>
        <p:spPr bwMode="auto">
          <a:xfrm>
            <a:off x="5342676" y="3491222"/>
            <a:ext cx="424214" cy="437068"/>
          </a:xfrm>
          <a:custGeom>
            <a:avLst/>
            <a:gdLst/>
            <a:ahLst/>
            <a:cxnLst>
              <a:cxn ang="0">
                <a:pos x="328" y="0"/>
              </a:cxn>
              <a:cxn ang="0">
                <a:pos x="312" y="22"/>
              </a:cxn>
              <a:cxn ang="0">
                <a:pos x="272" y="22"/>
              </a:cxn>
              <a:cxn ang="0">
                <a:pos x="230" y="84"/>
              </a:cxn>
              <a:cxn ang="0">
                <a:pos x="202" y="154"/>
              </a:cxn>
              <a:cxn ang="0">
                <a:pos x="172" y="130"/>
              </a:cxn>
              <a:cxn ang="0">
                <a:pos x="142" y="294"/>
              </a:cxn>
              <a:cxn ang="0">
                <a:pos x="72" y="336"/>
              </a:cxn>
              <a:cxn ang="0">
                <a:pos x="0" y="304"/>
              </a:cxn>
              <a:cxn ang="0">
                <a:pos x="0" y="304"/>
              </a:cxn>
              <a:cxn ang="0">
                <a:pos x="0" y="306"/>
              </a:cxn>
              <a:cxn ang="0">
                <a:pos x="72" y="340"/>
              </a:cxn>
              <a:cxn ang="0">
                <a:pos x="144" y="296"/>
              </a:cxn>
              <a:cxn ang="0">
                <a:pos x="174" y="132"/>
              </a:cxn>
              <a:cxn ang="0">
                <a:pos x="202" y="158"/>
              </a:cxn>
              <a:cxn ang="0">
                <a:pos x="232" y="84"/>
              </a:cxn>
              <a:cxn ang="0">
                <a:pos x="274" y="26"/>
              </a:cxn>
              <a:cxn ang="0">
                <a:pos x="312" y="26"/>
              </a:cxn>
              <a:cxn ang="0">
                <a:pos x="330" y="0"/>
              </a:cxn>
              <a:cxn ang="0">
                <a:pos x="330" y="0"/>
              </a:cxn>
              <a:cxn ang="0">
                <a:pos x="328" y="0"/>
              </a:cxn>
            </a:cxnLst>
            <a:rect l="0" t="0" r="r" b="b"/>
            <a:pathLst>
              <a:path w="330" h="340">
                <a:moveTo>
                  <a:pt x="328" y="0"/>
                </a:moveTo>
                <a:lnTo>
                  <a:pt x="312" y="22"/>
                </a:lnTo>
                <a:lnTo>
                  <a:pt x="272" y="22"/>
                </a:lnTo>
                <a:lnTo>
                  <a:pt x="230" y="84"/>
                </a:lnTo>
                <a:lnTo>
                  <a:pt x="202" y="154"/>
                </a:lnTo>
                <a:lnTo>
                  <a:pt x="172" y="130"/>
                </a:lnTo>
                <a:lnTo>
                  <a:pt x="142" y="294"/>
                </a:lnTo>
                <a:lnTo>
                  <a:pt x="72" y="336"/>
                </a:lnTo>
                <a:lnTo>
                  <a:pt x="0" y="304"/>
                </a:lnTo>
                <a:lnTo>
                  <a:pt x="0" y="304"/>
                </a:lnTo>
                <a:lnTo>
                  <a:pt x="0" y="306"/>
                </a:lnTo>
                <a:lnTo>
                  <a:pt x="72" y="340"/>
                </a:lnTo>
                <a:lnTo>
                  <a:pt x="144" y="296"/>
                </a:lnTo>
                <a:lnTo>
                  <a:pt x="174" y="132"/>
                </a:lnTo>
                <a:lnTo>
                  <a:pt x="202" y="158"/>
                </a:lnTo>
                <a:lnTo>
                  <a:pt x="232" y="84"/>
                </a:lnTo>
                <a:lnTo>
                  <a:pt x="274" y="26"/>
                </a:lnTo>
                <a:lnTo>
                  <a:pt x="312" y="26"/>
                </a:lnTo>
                <a:lnTo>
                  <a:pt x="330" y="0"/>
                </a:lnTo>
                <a:lnTo>
                  <a:pt x="330" y="0"/>
                </a:lnTo>
                <a:lnTo>
                  <a:pt x="3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5" name="Freeform 2951"/>
          <p:cNvSpPr>
            <a:spLocks/>
          </p:cNvSpPr>
          <p:nvPr/>
        </p:nvSpPr>
        <p:spPr bwMode="auto">
          <a:xfrm>
            <a:off x="5337534" y="3879442"/>
            <a:ext cx="5142" cy="5142"/>
          </a:xfrm>
          <a:custGeom>
            <a:avLst/>
            <a:gdLst/>
            <a:ahLst/>
            <a:cxnLst>
              <a:cxn ang="0">
                <a:pos x="4" y="2"/>
              </a:cxn>
              <a:cxn ang="0">
                <a:pos x="2" y="0"/>
              </a:cxn>
              <a:cxn ang="0">
                <a:pos x="0" y="2"/>
              </a:cxn>
              <a:cxn ang="0">
                <a:pos x="4" y="4"/>
              </a:cxn>
              <a:cxn ang="0">
                <a:pos x="4" y="2"/>
              </a:cxn>
              <a:cxn ang="0">
                <a:pos x="4" y="2"/>
              </a:cxn>
            </a:cxnLst>
            <a:rect l="0" t="0" r="r" b="b"/>
            <a:pathLst>
              <a:path w="4" h="4">
                <a:moveTo>
                  <a:pt x="4" y="2"/>
                </a:moveTo>
                <a:lnTo>
                  <a:pt x="2" y="0"/>
                </a:lnTo>
                <a:lnTo>
                  <a:pt x="0" y="2"/>
                </a:lnTo>
                <a:lnTo>
                  <a:pt x="4" y="4"/>
                </a:lnTo>
                <a:lnTo>
                  <a:pt x="4" y="2"/>
                </a:lnTo>
                <a:lnTo>
                  <a:pt x="4"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6" name="Freeform 2952"/>
          <p:cNvSpPr>
            <a:spLocks/>
          </p:cNvSpPr>
          <p:nvPr/>
        </p:nvSpPr>
        <p:spPr bwMode="auto">
          <a:xfrm>
            <a:off x="4964741" y="3740609"/>
            <a:ext cx="5142" cy="7713"/>
          </a:xfrm>
          <a:custGeom>
            <a:avLst/>
            <a:gdLst/>
            <a:ahLst/>
            <a:cxnLst>
              <a:cxn ang="0">
                <a:pos x="0" y="2"/>
              </a:cxn>
              <a:cxn ang="0">
                <a:pos x="0" y="4"/>
              </a:cxn>
              <a:cxn ang="0">
                <a:pos x="4" y="6"/>
              </a:cxn>
              <a:cxn ang="0">
                <a:pos x="4" y="0"/>
              </a:cxn>
              <a:cxn ang="0">
                <a:pos x="0" y="0"/>
              </a:cxn>
              <a:cxn ang="0">
                <a:pos x="0" y="2"/>
              </a:cxn>
            </a:cxnLst>
            <a:rect l="0" t="0" r="r" b="b"/>
            <a:pathLst>
              <a:path w="4" h="6">
                <a:moveTo>
                  <a:pt x="0" y="2"/>
                </a:moveTo>
                <a:lnTo>
                  <a:pt x="0" y="4"/>
                </a:lnTo>
                <a:lnTo>
                  <a:pt x="4" y="6"/>
                </a:lnTo>
                <a:lnTo>
                  <a:pt x="4" y="0"/>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7" name="Freeform 2953"/>
          <p:cNvSpPr>
            <a:spLocks/>
          </p:cNvSpPr>
          <p:nvPr/>
        </p:nvSpPr>
        <p:spPr bwMode="auto">
          <a:xfrm>
            <a:off x="6095977" y="3606917"/>
            <a:ext cx="5142" cy="7713"/>
          </a:xfrm>
          <a:custGeom>
            <a:avLst/>
            <a:gdLst/>
            <a:ahLst/>
            <a:cxnLst>
              <a:cxn ang="0">
                <a:pos x="4" y="6"/>
              </a:cxn>
              <a:cxn ang="0">
                <a:pos x="4" y="0"/>
              </a:cxn>
              <a:cxn ang="0">
                <a:pos x="2" y="2"/>
              </a:cxn>
              <a:cxn ang="0">
                <a:pos x="0" y="6"/>
              </a:cxn>
              <a:cxn ang="0">
                <a:pos x="4" y="6"/>
              </a:cxn>
            </a:cxnLst>
            <a:rect l="0" t="0" r="r" b="b"/>
            <a:pathLst>
              <a:path w="4" h="6">
                <a:moveTo>
                  <a:pt x="4" y="6"/>
                </a:moveTo>
                <a:lnTo>
                  <a:pt x="4" y="0"/>
                </a:lnTo>
                <a:lnTo>
                  <a:pt x="2" y="2"/>
                </a:lnTo>
                <a:lnTo>
                  <a:pt x="0" y="6"/>
                </a:lnTo>
                <a:lnTo>
                  <a:pt x="4"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8" name="Freeform 2954"/>
          <p:cNvSpPr>
            <a:spLocks/>
          </p:cNvSpPr>
          <p:nvPr/>
        </p:nvSpPr>
        <p:spPr bwMode="auto">
          <a:xfrm>
            <a:off x="5766890" y="3488651"/>
            <a:ext cx="331658" cy="151688"/>
          </a:xfrm>
          <a:custGeom>
            <a:avLst/>
            <a:gdLst/>
            <a:ahLst/>
            <a:cxnLst>
              <a:cxn ang="0">
                <a:pos x="54" y="106"/>
              </a:cxn>
              <a:cxn ang="0">
                <a:pos x="64" y="26"/>
              </a:cxn>
              <a:cxn ang="0">
                <a:pos x="2" y="0"/>
              </a:cxn>
              <a:cxn ang="0">
                <a:pos x="2" y="0"/>
              </a:cxn>
              <a:cxn ang="0">
                <a:pos x="2" y="2"/>
              </a:cxn>
              <a:cxn ang="0">
                <a:pos x="0" y="2"/>
              </a:cxn>
              <a:cxn ang="0">
                <a:pos x="60" y="28"/>
              </a:cxn>
              <a:cxn ang="0">
                <a:pos x="50" y="108"/>
              </a:cxn>
              <a:cxn ang="0">
                <a:pos x="172" y="118"/>
              </a:cxn>
              <a:cxn ang="0">
                <a:pos x="256" y="98"/>
              </a:cxn>
              <a:cxn ang="0">
                <a:pos x="258" y="94"/>
              </a:cxn>
              <a:cxn ang="0">
                <a:pos x="176" y="116"/>
              </a:cxn>
              <a:cxn ang="0">
                <a:pos x="54" y="106"/>
              </a:cxn>
            </a:cxnLst>
            <a:rect l="0" t="0" r="r" b="b"/>
            <a:pathLst>
              <a:path w="258" h="118">
                <a:moveTo>
                  <a:pt x="54" y="106"/>
                </a:moveTo>
                <a:lnTo>
                  <a:pt x="64" y="26"/>
                </a:lnTo>
                <a:lnTo>
                  <a:pt x="2" y="0"/>
                </a:lnTo>
                <a:lnTo>
                  <a:pt x="2" y="0"/>
                </a:lnTo>
                <a:lnTo>
                  <a:pt x="2" y="2"/>
                </a:lnTo>
                <a:lnTo>
                  <a:pt x="0" y="2"/>
                </a:lnTo>
                <a:lnTo>
                  <a:pt x="60" y="28"/>
                </a:lnTo>
                <a:lnTo>
                  <a:pt x="50" y="108"/>
                </a:lnTo>
                <a:lnTo>
                  <a:pt x="172" y="118"/>
                </a:lnTo>
                <a:lnTo>
                  <a:pt x="256" y="98"/>
                </a:lnTo>
                <a:lnTo>
                  <a:pt x="258" y="94"/>
                </a:lnTo>
                <a:lnTo>
                  <a:pt x="176" y="116"/>
                </a:lnTo>
                <a:lnTo>
                  <a:pt x="54" y="10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9" name="Freeform 2955"/>
          <p:cNvSpPr>
            <a:spLocks/>
          </p:cNvSpPr>
          <p:nvPr/>
        </p:nvSpPr>
        <p:spPr bwMode="auto">
          <a:xfrm>
            <a:off x="5399238" y="3457800"/>
            <a:ext cx="367652" cy="92556"/>
          </a:xfrm>
          <a:custGeom>
            <a:avLst/>
            <a:gdLst/>
            <a:ahLst/>
            <a:cxnLst>
              <a:cxn ang="0">
                <a:pos x="18" y="56"/>
              </a:cxn>
              <a:cxn ang="0">
                <a:pos x="106" y="26"/>
              </a:cxn>
              <a:cxn ang="0">
                <a:pos x="132" y="72"/>
              </a:cxn>
              <a:cxn ang="0">
                <a:pos x="238" y="16"/>
              </a:cxn>
              <a:cxn ang="0">
                <a:pos x="284" y="26"/>
              </a:cxn>
              <a:cxn ang="0">
                <a:pos x="286" y="24"/>
              </a:cxn>
              <a:cxn ang="0">
                <a:pos x="234" y="12"/>
              </a:cxn>
              <a:cxn ang="0">
                <a:pos x="132" y="68"/>
              </a:cxn>
              <a:cxn ang="0">
                <a:pos x="108" y="26"/>
              </a:cxn>
              <a:cxn ang="0">
                <a:pos x="108" y="26"/>
              </a:cxn>
              <a:cxn ang="0">
                <a:pos x="106" y="24"/>
              </a:cxn>
              <a:cxn ang="0">
                <a:pos x="20" y="50"/>
              </a:cxn>
              <a:cxn ang="0">
                <a:pos x="2" y="0"/>
              </a:cxn>
              <a:cxn ang="0">
                <a:pos x="0" y="4"/>
              </a:cxn>
              <a:cxn ang="0">
                <a:pos x="0" y="6"/>
              </a:cxn>
              <a:cxn ang="0">
                <a:pos x="18" y="56"/>
              </a:cxn>
            </a:cxnLst>
            <a:rect l="0" t="0" r="r" b="b"/>
            <a:pathLst>
              <a:path w="286" h="72">
                <a:moveTo>
                  <a:pt x="18" y="56"/>
                </a:moveTo>
                <a:lnTo>
                  <a:pt x="106" y="26"/>
                </a:lnTo>
                <a:lnTo>
                  <a:pt x="132" y="72"/>
                </a:lnTo>
                <a:lnTo>
                  <a:pt x="238" y="16"/>
                </a:lnTo>
                <a:lnTo>
                  <a:pt x="284" y="26"/>
                </a:lnTo>
                <a:lnTo>
                  <a:pt x="286" y="24"/>
                </a:lnTo>
                <a:lnTo>
                  <a:pt x="234" y="12"/>
                </a:lnTo>
                <a:lnTo>
                  <a:pt x="132" y="68"/>
                </a:lnTo>
                <a:lnTo>
                  <a:pt x="108" y="26"/>
                </a:lnTo>
                <a:lnTo>
                  <a:pt x="108" y="26"/>
                </a:lnTo>
                <a:lnTo>
                  <a:pt x="106" y="24"/>
                </a:lnTo>
                <a:lnTo>
                  <a:pt x="20" y="50"/>
                </a:lnTo>
                <a:lnTo>
                  <a:pt x="2" y="0"/>
                </a:lnTo>
                <a:lnTo>
                  <a:pt x="0" y="4"/>
                </a:lnTo>
                <a:lnTo>
                  <a:pt x="0" y="6"/>
                </a:lnTo>
                <a:lnTo>
                  <a:pt x="18" y="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0" name="Freeform 2956"/>
          <p:cNvSpPr>
            <a:spLocks/>
          </p:cNvSpPr>
          <p:nvPr/>
        </p:nvSpPr>
        <p:spPr bwMode="auto">
          <a:xfrm>
            <a:off x="5764319" y="3488651"/>
            <a:ext cx="5142" cy="2571"/>
          </a:xfrm>
          <a:custGeom>
            <a:avLst/>
            <a:gdLst/>
            <a:ahLst/>
            <a:cxnLst>
              <a:cxn ang="0">
                <a:pos x="2" y="2"/>
              </a:cxn>
              <a:cxn ang="0">
                <a:pos x="2" y="2"/>
              </a:cxn>
              <a:cxn ang="0">
                <a:pos x="4" y="2"/>
              </a:cxn>
              <a:cxn ang="0">
                <a:pos x="4" y="0"/>
              </a:cxn>
              <a:cxn ang="0">
                <a:pos x="2" y="0"/>
              </a:cxn>
              <a:cxn ang="0">
                <a:pos x="0" y="2"/>
              </a:cxn>
              <a:cxn ang="0">
                <a:pos x="2" y="2"/>
              </a:cxn>
            </a:cxnLst>
            <a:rect l="0" t="0" r="r" b="b"/>
            <a:pathLst>
              <a:path w="4" h="2">
                <a:moveTo>
                  <a:pt x="2" y="2"/>
                </a:moveTo>
                <a:lnTo>
                  <a:pt x="2" y="2"/>
                </a:lnTo>
                <a:lnTo>
                  <a:pt x="4" y="2"/>
                </a:lnTo>
                <a:lnTo>
                  <a:pt x="4" y="0"/>
                </a:lnTo>
                <a:lnTo>
                  <a:pt x="2" y="0"/>
                </a:lnTo>
                <a:lnTo>
                  <a:pt x="0"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1" name="Rectangle 2957"/>
          <p:cNvSpPr>
            <a:spLocks noChangeArrowheads="1"/>
          </p:cNvSpPr>
          <p:nvPr/>
        </p:nvSpPr>
        <p:spPr bwMode="auto">
          <a:xfrm>
            <a:off x="5399238" y="3462941"/>
            <a:ext cx="1286"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2" name="Freeform 2958"/>
          <p:cNvSpPr>
            <a:spLocks/>
          </p:cNvSpPr>
          <p:nvPr/>
        </p:nvSpPr>
        <p:spPr bwMode="auto">
          <a:xfrm>
            <a:off x="5391525" y="3005305"/>
            <a:ext cx="629893" cy="347084"/>
          </a:xfrm>
          <a:custGeom>
            <a:avLst/>
            <a:gdLst/>
            <a:ahLst/>
            <a:cxnLst>
              <a:cxn ang="0">
                <a:pos x="462" y="258"/>
              </a:cxn>
              <a:cxn ang="0">
                <a:pos x="490" y="190"/>
              </a:cxn>
              <a:cxn ang="0">
                <a:pos x="452" y="138"/>
              </a:cxn>
              <a:cxn ang="0">
                <a:pos x="462" y="68"/>
              </a:cxn>
              <a:cxn ang="0">
                <a:pos x="382" y="0"/>
              </a:cxn>
              <a:cxn ang="0">
                <a:pos x="18" y="120"/>
              </a:cxn>
              <a:cxn ang="0">
                <a:pos x="2" y="74"/>
              </a:cxn>
              <a:cxn ang="0">
                <a:pos x="0" y="76"/>
              </a:cxn>
              <a:cxn ang="0">
                <a:pos x="16" y="124"/>
              </a:cxn>
              <a:cxn ang="0">
                <a:pos x="382" y="4"/>
              </a:cxn>
              <a:cxn ang="0">
                <a:pos x="458" y="70"/>
              </a:cxn>
              <a:cxn ang="0">
                <a:pos x="448" y="138"/>
              </a:cxn>
              <a:cxn ang="0">
                <a:pos x="488" y="190"/>
              </a:cxn>
              <a:cxn ang="0">
                <a:pos x="458" y="256"/>
              </a:cxn>
              <a:cxn ang="0">
                <a:pos x="428" y="266"/>
              </a:cxn>
              <a:cxn ang="0">
                <a:pos x="430" y="270"/>
              </a:cxn>
              <a:cxn ang="0">
                <a:pos x="462" y="258"/>
              </a:cxn>
            </a:cxnLst>
            <a:rect l="0" t="0" r="r" b="b"/>
            <a:pathLst>
              <a:path w="490" h="270">
                <a:moveTo>
                  <a:pt x="462" y="258"/>
                </a:moveTo>
                <a:lnTo>
                  <a:pt x="490" y="190"/>
                </a:lnTo>
                <a:lnTo>
                  <a:pt x="452" y="138"/>
                </a:lnTo>
                <a:lnTo>
                  <a:pt x="462" y="68"/>
                </a:lnTo>
                <a:lnTo>
                  <a:pt x="382" y="0"/>
                </a:lnTo>
                <a:lnTo>
                  <a:pt x="18" y="120"/>
                </a:lnTo>
                <a:lnTo>
                  <a:pt x="2" y="74"/>
                </a:lnTo>
                <a:lnTo>
                  <a:pt x="0" y="76"/>
                </a:lnTo>
                <a:lnTo>
                  <a:pt x="16" y="124"/>
                </a:lnTo>
                <a:lnTo>
                  <a:pt x="382" y="4"/>
                </a:lnTo>
                <a:lnTo>
                  <a:pt x="458" y="70"/>
                </a:lnTo>
                <a:lnTo>
                  <a:pt x="448" y="138"/>
                </a:lnTo>
                <a:lnTo>
                  <a:pt x="488" y="190"/>
                </a:lnTo>
                <a:lnTo>
                  <a:pt x="458" y="256"/>
                </a:lnTo>
                <a:lnTo>
                  <a:pt x="428" y="266"/>
                </a:lnTo>
                <a:lnTo>
                  <a:pt x="430" y="270"/>
                </a:lnTo>
                <a:lnTo>
                  <a:pt x="462" y="25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3" name="Freeform 2959"/>
          <p:cNvSpPr>
            <a:spLocks/>
          </p:cNvSpPr>
          <p:nvPr/>
        </p:nvSpPr>
        <p:spPr bwMode="auto">
          <a:xfrm>
            <a:off x="5532930" y="3347247"/>
            <a:ext cx="411359" cy="143975"/>
          </a:xfrm>
          <a:custGeom>
            <a:avLst/>
            <a:gdLst/>
            <a:ahLst/>
            <a:cxnLst>
              <a:cxn ang="0">
                <a:pos x="4" y="112"/>
              </a:cxn>
              <a:cxn ang="0">
                <a:pos x="320" y="4"/>
              </a:cxn>
              <a:cxn ang="0">
                <a:pos x="318" y="0"/>
              </a:cxn>
              <a:cxn ang="0">
                <a:pos x="0" y="110"/>
              </a:cxn>
              <a:cxn ang="0">
                <a:pos x="2" y="110"/>
              </a:cxn>
              <a:cxn ang="0">
                <a:pos x="2" y="110"/>
              </a:cxn>
              <a:cxn ang="0">
                <a:pos x="4" y="112"/>
              </a:cxn>
            </a:cxnLst>
            <a:rect l="0" t="0" r="r" b="b"/>
            <a:pathLst>
              <a:path w="320" h="112">
                <a:moveTo>
                  <a:pt x="4" y="112"/>
                </a:moveTo>
                <a:lnTo>
                  <a:pt x="320" y="4"/>
                </a:lnTo>
                <a:lnTo>
                  <a:pt x="318" y="0"/>
                </a:lnTo>
                <a:lnTo>
                  <a:pt x="0" y="110"/>
                </a:lnTo>
                <a:lnTo>
                  <a:pt x="2" y="110"/>
                </a:lnTo>
                <a:lnTo>
                  <a:pt x="2" y="110"/>
                </a:lnTo>
                <a:lnTo>
                  <a:pt x="4" y="1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4" name="Freeform 2960"/>
          <p:cNvSpPr>
            <a:spLocks/>
          </p:cNvSpPr>
          <p:nvPr/>
        </p:nvSpPr>
        <p:spPr bwMode="auto">
          <a:xfrm>
            <a:off x="5535501" y="3488651"/>
            <a:ext cx="2571" cy="2571"/>
          </a:xfrm>
          <a:custGeom>
            <a:avLst/>
            <a:gdLst/>
            <a:ahLst/>
            <a:cxnLst>
              <a:cxn ang="0">
                <a:pos x="2" y="2"/>
              </a:cxn>
              <a:cxn ang="0">
                <a:pos x="0" y="0"/>
              </a:cxn>
              <a:cxn ang="0">
                <a:pos x="0" y="0"/>
              </a:cxn>
              <a:cxn ang="0">
                <a:pos x="2" y="2"/>
              </a:cxn>
              <a:cxn ang="0">
                <a:pos x="2" y="2"/>
              </a:cxn>
            </a:cxnLst>
            <a:rect l="0" t="0" r="r" b="b"/>
            <a:pathLst>
              <a:path w="2" h="2">
                <a:moveTo>
                  <a:pt x="2" y="2"/>
                </a:moveTo>
                <a:lnTo>
                  <a:pt x="0" y="0"/>
                </a:lnTo>
                <a:lnTo>
                  <a:pt x="0" y="0"/>
                </a:lnTo>
                <a:lnTo>
                  <a:pt x="2"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5" name="Rectangle 2961"/>
          <p:cNvSpPr>
            <a:spLocks noChangeArrowheads="1"/>
          </p:cNvSpPr>
          <p:nvPr/>
        </p:nvSpPr>
        <p:spPr bwMode="auto">
          <a:xfrm>
            <a:off x="6106261" y="3522074"/>
            <a:ext cx="2571"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6" name="Rectangle 2962"/>
          <p:cNvSpPr>
            <a:spLocks noChangeArrowheads="1"/>
          </p:cNvSpPr>
          <p:nvPr/>
        </p:nvSpPr>
        <p:spPr bwMode="auto">
          <a:xfrm>
            <a:off x="5941717" y="3347247"/>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7" name="Freeform 2963"/>
          <p:cNvSpPr>
            <a:spLocks/>
          </p:cNvSpPr>
          <p:nvPr/>
        </p:nvSpPr>
        <p:spPr bwMode="auto">
          <a:xfrm>
            <a:off x="5944288" y="3352389"/>
            <a:ext cx="161972" cy="208250"/>
          </a:xfrm>
          <a:custGeom>
            <a:avLst/>
            <a:gdLst/>
            <a:ahLst/>
            <a:cxnLst>
              <a:cxn ang="0">
                <a:pos x="0" y="0"/>
              </a:cxn>
              <a:cxn ang="0">
                <a:pos x="0" y="0"/>
              </a:cxn>
              <a:cxn ang="0">
                <a:pos x="58" y="162"/>
              </a:cxn>
              <a:cxn ang="0">
                <a:pos x="126" y="134"/>
              </a:cxn>
              <a:cxn ang="0">
                <a:pos x="126" y="132"/>
              </a:cxn>
              <a:cxn ang="0">
                <a:pos x="62" y="158"/>
              </a:cxn>
              <a:cxn ang="0">
                <a:pos x="0" y="0"/>
              </a:cxn>
            </a:cxnLst>
            <a:rect l="0" t="0" r="r" b="b"/>
            <a:pathLst>
              <a:path w="126" h="162">
                <a:moveTo>
                  <a:pt x="0" y="0"/>
                </a:moveTo>
                <a:lnTo>
                  <a:pt x="0" y="0"/>
                </a:lnTo>
                <a:lnTo>
                  <a:pt x="58" y="162"/>
                </a:lnTo>
                <a:lnTo>
                  <a:pt x="126" y="134"/>
                </a:lnTo>
                <a:lnTo>
                  <a:pt x="126" y="132"/>
                </a:lnTo>
                <a:lnTo>
                  <a:pt x="62" y="15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8" name="Freeform 2964"/>
          <p:cNvSpPr>
            <a:spLocks/>
          </p:cNvSpPr>
          <p:nvPr/>
        </p:nvSpPr>
        <p:spPr bwMode="auto">
          <a:xfrm>
            <a:off x="5941717" y="3347247"/>
            <a:ext cx="2571" cy="5142"/>
          </a:xfrm>
          <a:custGeom>
            <a:avLst/>
            <a:gdLst/>
            <a:ahLst/>
            <a:cxnLst>
              <a:cxn ang="0">
                <a:pos x="2" y="4"/>
              </a:cxn>
              <a:cxn ang="0">
                <a:pos x="0" y="0"/>
              </a:cxn>
              <a:cxn ang="0">
                <a:pos x="0" y="0"/>
              </a:cxn>
              <a:cxn ang="0">
                <a:pos x="2" y="4"/>
              </a:cxn>
              <a:cxn ang="0">
                <a:pos x="2" y="4"/>
              </a:cxn>
            </a:cxnLst>
            <a:rect l="0" t="0" r="r" b="b"/>
            <a:pathLst>
              <a:path w="2" h="4">
                <a:moveTo>
                  <a:pt x="2" y="4"/>
                </a:moveTo>
                <a:lnTo>
                  <a:pt x="0" y="0"/>
                </a:lnTo>
                <a:lnTo>
                  <a:pt x="0" y="0"/>
                </a:lnTo>
                <a:lnTo>
                  <a:pt x="2" y="4"/>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9" name="Freeform 2965"/>
          <p:cNvSpPr>
            <a:spLocks/>
          </p:cNvSpPr>
          <p:nvPr/>
        </p:nvSpPr>
        <p:spPr bwMode="auto">
          <a:xfrm>
            <a:off x="6373644" y="2881898"/>
            <a:ext cx="2571" cy="5142"/>
          </a:xfrm>
          <a:custGeom>
            <a:avLst/>
            <a:gdLst/>
            <a:ahLst/>
            <a:cxnLst>
              <a:cxn ang="0">
                <a:pos x="2" y="4"/>
              </a:cxn>
              <a:cxn ang="0">
                <a:pos x="2" y="2"/>
              </a:cxn>
              <a:cxn ang="0">
                <a:pos x="0" y="0"/>
              </a:cxn>
              <a:cxn ang="0">
                <a:pos x="0" y="0"/>
              </a:cxn>
              <a:cxn ang="0">
                <a:pos x="2" y="4"/>
              </a:cxn>
            </a:cxnLst>
            <a:rect l="0" t="0" r="r" b="b"/>
            <a:pathLst>
              <a:path w="2" h="4">
                <a:moveTo>
                  <a:pt x="2" y="4"/>
                </a:moveTo>
                <a:lnTo>
                  <a:pt x="2" y="2"/>
                </a:lnTo>
                <a:lnTo>
                  <a:pt x="0" y="0"/>
                </a:lnTo>
                <a:lnTo>
                  <a:pt x="0" y="0"/>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0" name="Freeform 2966"/>
          <p:cNvSpPr>
            <a:spLocks/>
          </p:cNvSpPr>
          <p:nvPr/>
        </p:nvSpPr>
        <p:spPr bwMode="auto">
          <a:xfrm>
            <a:off x="6293943" y="3031015"/>
            <a:ext cx="5142" cy="7713"/>
          </a:xfrm>
          <a:custGeom>
            <a:avLst/>
            <a:gdLst/>
            <a:ahLst/>
            <a:cxnLst>
              <a:cxn ang="0">
                <a:pos x="2" y="6"/>
              </a:cxn>
              <a:cxn ang="0">
                <a:pos x="2" y="6"/>
              </a:cxn>
              <a:cxn ang="0">
                <a:pos x="4" y="4"/>
              </a:cxn>
              <a:cxn ang="0">
                <a:pos x="2" y="0"/>
              </a:cxn>
              <a:cxn ang="0">
                <a:pos x="0" y="4"/>
              </a:cxn>
              <a:cxn ang="0">
                <a:pos x="2" y="6"/>
              </a:cxn>
            </a:cxnLst>
            <a:rect l="0" t="0" r="r" b="b"/>
            <a:pathLst>
              <a:path w="4" h="6">
                <a:moveTo>
                  <a:pt x="2" y="6"/>
                </a:moveTo>
                <a:lnTo>
                  <a:pt x="2" y="6"/>
                </a:lnTo>
                <a:lnTo>
                  <a:pt x="4" y="4"/>
                </a:lnTo>
                <a:lnTo>
                  <a:pt x="2" y="0"/>
                </a:lnTo>
                <a:lnTo>
                  <a:pt x="0" y="4"/>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1" name="Freeform 2967"/>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2" name="Freeform 2968"/>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3" name="Freeform 2969"/>
          <p:cNvSpPr>
            <a:spLocks/>
          </p:cNvSpPr>
          <p:nvPr/>
        </p:nvSpPr>
        <p:spPr bwMode="auto">
          <a:xfrm>
            <a:off x="6257949" y="2827907"/>
            <a:ext cx="115695" cy="208250"/>
          </a:xfrm>
          <a:custGeom>
            <a:avLst/>
            <a:gdLst/>
            <a:ahLst/>
            <a:cxnLst>
              <a:cxn ang="0">
                <a:pos x="0" y="20"/>
              </a:cxn>
              <a:cxn ang="0">
                <a:pos x="28" y="162"/>
              </a:cxn>
              <a:cxn ang="0">
                <a:pos x="30" y="158"/>
              </a:cxn>
              <a:cxn ang="0">
                <a:pos x="4" y="20"/>
              </a:cxn>
              <a:cxn ang="0">
                <a:pos x="54" y="2"/>
              </a:cxn>
              <a:cxn ang="0">
                <a:pos x="90" y="42"/>
              </a:cxn>
              <a:cxn ang="0">
                <a:pos x="90" y="42"/>
              </a:cxn>
              <a:cxn ang="0">
                <a:pos x="54" y="0"/>
              </a:cxn>
              <a:cxn ang="0">
                <a:pos x="0" y="20"/>
              </a:cxn>
            </a:cxnLst>
            <a:rect l="0" t="0" r="r" b="b"/>
            <a:pathLst>
              <a:path w="90" h="162">
                <a:moveTo>
                  <a:pt x="0" y="20"/>
                </a:moveTo>
                <a:lnTo>
                  <a:pt x="28" y="162"/>
                </a:lnTo>
                <a:lnTo>
                  <a:pt x="30" y="158"/>
                </a:lnTo>
                <a:lnTo>
                  <a:pt x="4" y="20"/>
                </a:lnTo>
                <a:lnTo>
                  <a:pt x="54" y="2"/>
                </a:lnTo>
                <a:lnTo>
                  <a:pt x="90" y="42"/>
                </a:lnTo>
                <a:lnTo>
                  <a:pt x="90" y="42"/>
                </a:lnTo>
                <a:lnTo>
                  <a:pt x="54" y="0"/>
                </a:lnTo>
                <a:lnTo>
                  <a:pt x="0" y="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4" name="Rectangle 2970"/>
          <p:cNvSpPr>
            <a:spLocks noChangeArrowheads="1"/>
          </p:cNvSpPr>
          <p:nvPr/>
        </p:nvSpPr>
        <p:spPr bwMode="auto">
          <a:xfrm>
            <a:off x="6296514" y="3038728"/>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5" name="Freeform 2971"/>
          <p:cNvSpPr>
            <a:spLocks/>
          </p:cNvSpPr>
          <p:nvPr/>
        </p:nvSpPr>
        <p:spPr bwMode="auto">
          <a:xfrm>
            <a:off x="6124258" y="2354844"/>
            <a:ext cx="213392" cy="318803"/>
          </a:xfrm>
          <a:custGeom>
            <a:avLst/>
            <a:gdLst/>
            <a:ahLst/>
            <a:cxnLst>
              <a:cxn ang="0">
                <a:pos x="0" y="0"/>
              </a:cxn>
              <a:cxn ang="0">
                <a:pos x="0" y="2"/>
              </a:cxn>
              <a:cxn ang="0">
                <a:pos x="126" y="220"/>
              </a:cxn>
              <a:cxn ang="0">
                <a:pos x="166" y="248"/>
              </a:cxn>
              <a:cxn ang="0">
                <a:pos x="166" y="246"/>
              </a:cxn>
              <a:cxn ang="0">
                <a:pos x="126" y="218"/>
              </a:cxn>
              <a:cxn ang="0">
                <a:pos x="0" y="0"/>
              </a:cxn>
            </a:cxnLst>
            <a:rect l="0" t="0" r="r" b="b"/>
            <a:pathLst>
              <a:path w="166" h="248">
                <a:moveTo>
                  <a:pt x="0" y="0"/>
                </a:moveTo>
                <a:lnTo>
                  <a:pt x="0" y="2"/>
                </a:lnTo>
                <a:lnTo>
                  <a:pt x="126" y="220"/>
                </a:lnTo>
                <a:lnTo>
                  <a:pt x="166" y="248"/>
                </a:lnTo>
                <a:lnTo>
                  <a:pt x="166" y="246"/>
                </a:lnTo>
                <a:lnTo>
                  <a:pt x="126" y="21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6" name="Freeform 2972"/>
          <p:cNvSpPr>
            <a:spLocks/>
          </p:cNvSpPr>
          <p:nvPr/>
        </p:nvSpPr>
        <p:spPr bwMode="auto">
          <a:xfrm>
            <a:off x="1401347" y="2221153"/>
            <a:ext cx="82272" cy="439639"/>
          </a:xfrm>
          <a:custGeom>
            <a:avLst/>
            <a:gdLst/>
            <a:ahLst/>
            <a:cxnLst>
              <a:cxn ang="0">
                <a:pos x="0" y="342"/>
              </a:cxn>
              <a:cxn ang="0">
                <a:pos x="64" y="0"/>
              </a:cxn>
              <a:cxn ang="0">
                <a:pos x="60" y="0"/>
              </a:cxn>
              <a:cxn ang="0">
                <a:pos x="0" y="342"/>
              </a:cxn>
            </a:cxnLst>
            <a:rect l="0" t="0" r="r" b="b"/>
            <a:pathLst>
              <a:path w="64" h="342">
                <a:moveTo>
                  <a:pt x="0" y="342"/>
                </a:moveTo>
                <a:lnTo>
                  <a:pt x="64" y="0"/>
                </a:lnTo>
                <a:lnTo>
                  <a:pt x="60" y="0"/>
                </a:lnTo>
                <a:lnTo>
                  <a:pt x="0"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7" name="Freeform 2973"/>
          <p:cNvSpPr>
            <a:spLocks/>
          </p:cNvSpPr>
          <p:nvPr/>
        </p:nvSpPr>
        <p:spPr bwMode="auto">
          <a:xfrm>
            <a:off x="563204" y="2493678"/>
            <a:ext cx="876708" cy="835572"/>
          </a:xfrm>
          <a:custGeom>
            <a:avLst/>
            <a:gdLst/>
            <a:ahLst/>
            <a:cxnLst>
              <a:cxn ang="0">
                <a:pos x="528" y="128"/>
              </a:cxn>
              <a:cxn ang="0">
                <a:pos x="412" y="144"/>
              </a:cxn>
              <a:cxn ang="0">
                <a:pos x="232" y="112"/>
              </a:cxn>
              <a:cxn ang="0">
                <a:pos x="224" y="26"/>
              </a:cxn>
              <a:cxn ang="0">
                <a:pos x="128" y="0"/>
              </a:cxn>
              <a:cxn ang="0">
                <a:pos x="128" y="20"/>
              </a:cxn>
              <a:cxn ang="0">
                <a:pos x="0" y="410"/>
              </a:cxn>
              <a:cxn ang="0">
                <a:pos x="6" y="510"/>
              </a:cxn>
              <a:cxn ang="0">
                <a:pos x="344" y="602"/>
              </a:cxn>
              <a:cxn ang="0">
                <a:pos x="572" y="650"/>
              </a:cxn>
              <a:cxn ang="0">
                <a:pos x="622" y="386"/>
              </a:cxn>
              <a:cxn ang="0">
                <a:pos x="614" y="360"/>
              </a:cxn>
              <a:cxn ang="0">
                <a:pos x="682" y="224"/>
              </a:cxn>
              <a:cxn ang="0">
                <a:pos x="662" y="166"/>
              </a:cxn>
              <a:cxn ang="0">
                <a:pos x="528" y="128"/>
              </a:cxn>
            </a:cxnLst>
            <a:rect l="0" t="0" r="r" b="b"/>
            <a:pathLst>
              <a:path w="682" h="650">
                <a:moveTo>
                  <a:pt x="528" y="128"/>
                </a:moveTo>
                <a:lnTo>
                  <a:pt x="412" y="144"/>
                </a:lnTo>
                <a:lnTo>
                  <a:pt x="232" y="112"/>
                </a:lnTo>
                <a:lnTo>
                  <a:pt x="224" y="26"/>
                </a:lnTo>
                <a:lnTo>
                  <a:pt x="128" y="0"/>
                </a:lnTo>
                <a:lnTo>
                  <a:pt x="128" y="20"/>
                </a:lnTo>
                <a:lnTo>
                  <a:pt x="0" y="410"/>
                </a:lnTo>
                <a:lnTo>
                  <a:pt x="6" y="510"/>
                </a:lnTo>
                <a:lnTo>
                  <a:pt x="344" y="602"/>
                </a:lnTo>
                <a:lnTo>
                  <a:pt x="572" y="650"/>
                </a:lnTo>
                <a:lnTo>
                  <a:pt x="622" y="386"/>
                </a:lnTo>
                <a:lnTo>
                  <a:pt x="614" y="360"/>
                </a:lnTo>
                <a:lnTo>
                  <a:pt x="682" y="224"/>
                </a:lnTo>
                <a:lnTo>
                  <a:pt x="662" y="166"/>
                </a:lnTo>
                <a:lnTo>
                  <a:pt x="528" y="1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8" name="Freeform 2974"/>
          <p:cNvSpPr>
            <a:spLocks/>
          </p:cNvSpPr>
          <p:nvPr/>
        </p:nvSpPr>
        <p:spPr bwMode="auto">
          <a:xfrm>
            <a:off x="727747" y="2069464"/>
            <a:ext cx="755871" cy="624751"/>
          </a:xfrm>
          <a:custGeom>
            <a:avLst/>
            <a:gdLst/>
            <a:ahLst/>
            <a:cxnLst>
              <a:cxn ang="0">
                <a:pos x="198" y="12"/>
              </a:cxn>
              <a:cxn ang="0">
                <a:pos x="118" y="92"/>
              </a:cxn>
              <a:cxn ang="0">
                <a:pos x="0" y="0"/>
              </a:cxn>
              <a:cxn ang="0">
                <a:pos x="0" y="324"/>
              </a:cxn>
              <a:cxn ang="0">
                <a:pos x="100" y="352"/>
              </a:cxn>
              <a:cxn ang="0">
                <a:pos x="110" y="436"/>
              </a:cxn>
              <a:cxn ang="0">
                <a:pos x="284" y="468"/>
              </a:cxn>
              <a:cxn ang="0">
                <a:pos x="400" y="452"/>
              </a:cxn>
              <a:cxn ang="0">
                <a:pos x="532" y="486"/>
              </a:cxn>
              <a:cxn ang="0">
                <a:pos x="524" y="460"/>
              </a:cxn>
              <a:cxn ang="0">
                <a:pos x="584" y="118"/>
              </a:cxn>
              <a:cxn ang="0">
                <a:pos x="588" y="118"/>
              </a:cxn>
              <a:cxn ang="0">
                <a:pos x="588" y="116"/>
              </a:cxn>
              <a:cxn ang="0">
                <a:pos x="198" y="12"/>
              </a:cxn>
            </a:cxnLst>
            <a:rect l="0" t="0" r="r" b="b"/>
            <a:pathLst>
              <a:path w="588" h="486">
                <a:moveTo>
                  <a:pt x="198" y="12"/>
                </a:moveTo>
                <a:lnTo>
                  <a:pt x="118" y="92"/>
                </a:lnTo>
                <a:lnTo>
                  <a:pt x="0" y="0"/>
                </a:lnTo>
                <a:lnTo>
                  <a:pt x="0" y="324"/>
                </a:lnTo>
                <a:lnTo>
                  <a:pt x="100" y="352"/>
                </a:lnTo>
                <a:lnTo>
                  <a:pt x="110" y="436"/>
                </a:lnTo>
                <a:lnTo>
                  <a:pt x="284" y="468"/>
                </a:lnTo>
                <a:lnTo>
                  <a:pt x="400" y="452"/>
                </a:lnTo>
                <a:lnTo>
                  <a:pt x="532" y="486"/>
                </a:lnTo>
                <a:lnTo>
                  <a:pt x="524" y="460"/>
                </a:lnTo>
                <a:lnTo>
                  <a:pt x="584" y="118"/>
                </a:lnTo>
                <a:lnTo>
                  <a:pt x="588" y="118"/>
                </a:lnTo>
                <a:lnTo>
                  <a:pt x="588" y="116"/>
                </a:lnTo>
                <a:lnTo>
                  <a:pt x="198"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9" name="Freeform 2975"/>
          <p:cNvSpPr>
            <a:spLocks/>
          </p:cNvSpPr>
          <p:nvPr/>
        </p:nvSpPr>
        <p:spPr bwMode="auto">
          <a:xfrm>
            <a:off x="1401347" y="2660792"/>
            <a:ext cx="10284" cy="33423"/>
          </a:xfrm>
          <a:custGeom>
            <a:avLst/>
            <a:gdLst/>
            <a:ahLst/>
            <a:cxnLst>
              <a:cxn ang="0">
                <a:pos x="8" y="26"/>
              </a:cxn>
              <a:cxn ang="0">
                <a:pos x="0" y="0"/>
              </a:cxn>
              <a:cxn ang="0">
                <a:pos x="8" y="26"/>
              </a:cxn>
              <a:cxn ang="0">
                <a:pos x="8" y="26"/>
              </a:cxn>
            </a:cxnLst>
            <a:rect l="0" t="0" r="r" b="b"/>
            <a:pathLst>
              <a:path w="8" h="26">
                <a:moveTo>
                  <a:pt x="8" y="26"/>
                </a:moveTo>
                <a:lnTo>
                  <a:pt x="0" y="0"/>
                </a:lnTo>
                <a:lnTo>
                  <a:pt x="8" y="26"/>
                </a:lnTo>
                <a:lnTo>
                  <a:pt x="8" y="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0" name="Freeform 2979"/>
          <p:cNvSpPr>
            <a:spLocks/>
          </p:cNvSpPr>
          <p:nvPr/>
        </p:nvSpPr>
        <p:spPr bwMode="auto">
          <a:xfrm>
            <a:off x="1635307" y="2665934"/>
            <a:ext cx="233960" cy="380507"/>
          </a:xfrm>
          <a:custGeom>
            <a:avLst/>
            <a:gdLst/>
            <a:ahLst/>
            <a:cxnLst>
              <a:cxn ang="0">
                <a:pos x="50" y="126"/>
              </a:cxn>
              <a:cxn ang="0">
                <a:pos x="40" y="188"/>
              </a:cxn>
              <a:cxn ang="0">
                <a:pos x="112" y="296"/>
              </a:cxn>
              <a:cxn ang="0">
                <a:pos x="182" y="284"/>
              </a:cxn>
              <a:cxn ang="0">
                <a:pos x="118" y="292"/>
              </a:cxn>
              <a:cxn ang="0">
                <a:pos x="48" y="188"/>
              </a:cxn>
              <a:cxn ang="0">
                <a:pos x="56" y="118"/>
              </a:cxn>
              <a:cxn ang="0">
                <a:pos x="8" y="130"/>
              </a:cxn>
              <a:cxn ang="0">
                <a:pos x="38" y="0"/>
              </a:cxn>
              <a:cxn ang="0">
                <a:pos x="0" y="138"/>
              </a:cxn>
              <a:cxn ang="0">
                <a:pos x="50" y="126"/>
              </a:cxn>
            </a:cxnLst>
            <a:rect l="0" t="0" r="r" b="b"/>
            <a:pathLst>
              <a:path w="182" h="296">
                <a:moveTo>
                  <a:pt x="50" y="126"/>
                </a:moveTo>
                <a:lnTo>
                  <a:pt x="40" y="188"/>
                </a:lnTo>
                <a:lnTo>
                  <a:pt x="112" y="296"/>
                </a:lnTo>
                <a:lnTo>
                  <a:pt x="182" y="284"/>
                </a:lnTo>
                <a:lnTo>
                  <a:pt x="118" y="292"/>
                </a:lnTo>
                <a:lnTo>
                  <a:pt x="48" y="188"/>
                </a:lnTo>
                <a:lnTo>
                  <a:pt x="56" y="118"/>
                </a:lnTo>
                <a:lnTo>
                  <a:pt x="8" y="130"/>
                </a:lnTo>
                <a:lnTo>
                  <a:pt x="38" y="0"/>
                </a:lnTo>
                <a:lnTo>
                  <a:pt x="0" y="138"/>
                </a:lnTo>
                <a:lnTo>
                  <a:pt x="50" y="1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1" name="Freeform 2980"/>
          <p:cNvSpPr>
            <a:spLocks/>
          </p:cNvSpPr>
          <p:nvPr/>
        </p:nvSpPr>
        <p:spPr bwMode="auto">
          <a:xfrm>
            <a:off x="1779283" y="3015589"/>
            <a:ext cx="167114" cy="30852"/>
          </a:xfrm>
          <a:custGeom>
            <a:avLst/>
            <a:gdLst/>
            <a:ahLst/>
            <a:cxnLst>
              <a:cxn ang="0">
                <a:pos x="92" y="14"/>
              </a:cxn>
              <a:cxn ang="0">
                <a:pos x="130" y="0"/>
              </a:cxn>
              <a:cxn ang="0">
                <a:pos x="98" y="6"/>
              </a:cxn>
              <a:cxn ang="0">
                <a:pos x="90" y="8"/>
              </a:cxn>
              <a:cxn ang="0">
                <a:pos x="70" y="12"/>
              </a:cxn>
              <a:cxn ang="0">
                <a:pos x="0" y="24"/>
              </a:cxn>
              <a:cxn ang="0">
                <a:pos x="92" y="14"/>
              </a:cxn>
            </a:cxnLst>
            <a:rect l="0" t="0" r="r" b="b"/>
            <a:pathLst>
              <a:path w="130" h="24">
                <a:moveTo>
                  <a:pt x="92" y="14"/>
                </a:moveTo>
                <a:lnTo>
                  <a:pt x="130" y="0"/>
                </a:lnTo>
                <a:lnTo>
                  <a:pt x="98" y="6"/>
                </a:lnTo>
                <a:lnTo>
                  <a:pt x="90" y="8"/>
                </a:lnTo>
                <a:lnTo>
                  <a:pt x="70" y="12"/>
                </a:lnTo>
                <a:lnTo>
                  <a:pt x="0" y="24"/>
                </a:lnTo>
                <a:lnTo>
                  <a:pt x="92" y="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2" name="Freeform 2981"/>
          <p:cNvSpPr>
            <a:spLocks/>
          </p:cNvSpPr>
          <p:nvPr/>
        </p:nvSpPr>
        <p:spPr bwMode="auto">
          <a:xfrm>
            <a:off x="1987533" y="2431974"/>
            <a:ext cx="779010" cy="611896"/>
          </a:xfrm>
          <a:custGeom>
            <a:avLst/>
            <a:gdLst/>
            <a:ahLst/>
            <a:cxnLst>
              <a:cxn ang="0">
                <a:pos x="600" y="452"/>
              </a:cxn>
              <a:cxn ang="0">
                <a:pos x="6" y="414"/>
              </a:cxn>
              <a:cxn ang="0">
                <a:pos x="0" y="476"/>
              </a:cxn>
              <a:cxn ang="0">
                <a:pos x="12" y="420"/>
              </a:cxn>
              <a:cxn ang="0">
                <a:pos x="606" y="460"/>
              </a:cxn>
              <a:cxn ang="0">
                <a:pos x="604" y="0"/>
              </a:cxn>
              <a:cxn ang="0">
                <a:pos x="600" y="452"/>
              </a:cxn>
            </a:cxnLst>
            <a:rect l="0" t="0" r="r" b="b"/>
            <a:pathLst>
              <a:path w="606" h="476">
                <a:moveTo>
                  <a:pt x="600" y="452"/>
                </a:moveTo>
                <a:lnTo>
                  <a:pt x="6" y="414"/>
                </a:lnTo>
                <a:lnTo>
                  <a:pt x="0" y="476"/>
                </a:lnTo>
                <a:lnTo>
                  <a:pt x="12" y="420"/>
                </a:lnTo>
                <a:lnTo>
                  <a:pt x="606" y="460"/>
                </a:lnTo>
                <a:lnTo>
                  <a:pt x="604" y="0"/>
                </a:lnTo>
                <a:lnTo>
                  <a:pt x="600" y="45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3" name="Freeform 2982"/>
          <p:cNvSpPr>
            <a:spLocks/>
          </p:cNvSpPr>
          <p:nvPr/>
        </p:nvSpPr>
        <p:spPr bwMode="auto">
          <a:xfrm>
            <a:off x="2763972" y="2431974"/>
            <a:ext cx="789294" cy="591328"/>
          </a:xfrm>
          <a:custGeom>
            <a:avLst/>
            <a:gdLst/>
            <a:ahLst/>
            <a:cxnLst>
              <a:cxn ang="0">
                <a:pos x="612" y="358"/>
              </a:cxn>
              <a:cxn ang="0">
                <a:pos x="614" y="354"/>
              </a:cxn>
              <a:cxn ang="0">
                <a:pos x="2" y="356"/>
              </a:cxn>
              <a:cxn ang="0">
                <a:pos x="6" y="2"/>
              </a:cxn>
              <a:cxn ang="0">
                <a:pos x="0" y="0"/>
              </a:cxn>
              <a:cxn ang="0">
                <a:pos x="2" y="460"/>
              </a:cxn>
              <a:cxn ang="0">
                <a:pos x="2" y="360"/>
              </a:cxn>
              <a:cxn ang="0">
                <a:pos x="612" y="358"/>
              </a:cxn>
            </a:cxnLst>
            <a:rect l="0" t="0" r="r" b="b"/>
            <a:pathLst>
              <a:path w="614" h="460">
                <a:moveTo>
                  <a:pt x="612" y="358"/>
                </a:moveTo>
                <a:lnTo>
                  <a:pt x="614" y="354"/>
                </a:lnTo>
                <a:lnTo>
                  <a:pt x="2" y="356"/>
                </a:lnTo>
                <a:lnTo>
                  <a:pt x="6" y="2"/>
                </a:lnTo>
                <a:lnTo>
                  <a:pt x="0" y="0"/>
                </a:lnTo>
                <a:lnTo>
                  <a:pt x="2" y="460"/>
                </a:lnTo>
                <a:lnTo>
                  <a:pt x="2" y="360"/>
                </a:lnTo>
                <a:lnTo>
                  <a:pt x="612" y="35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4" name="Freeform 2983"/>
          <p:cNvSpPr>
            <a:spLocks/>
          </p:cNvSpPr>
          <p:nvPr/>
        </p:nvSpPr>
        <p:spPr bwMode="auto">
          <a:xfrm>
            <a:off x="1905261" y="3010447"/>
            <a:ext cx="79701" cy="53991"/>
          </a:xfrm>
          <a:custGeom>
            <a:avLst/>
            <a:gdLst/>
            <a:ahLst/>
            <a:cxnLst>
              <a:cxn ang="0">
                <a:pos x="0" y="10"/>
              </a:cxn>
              <a:cxn ang="0">
                <a:pos x="32" y="4"/>
              </a:cxn>
              <a:cxn ang="0">
                <a:pos x="60" y="42"/>
              </a:cxn>
              <a:cxn ang="0">
                <a:pos x="62" y="34"/>
              </a:cxn>
              <a:cxn ang="0">
                <a:pos x="36" y="0"/>
              </a:cxn>
              <a:cxn ang="0">
                <a:pos x="0" y="10"/>
              </a:cxn>
            </a:cxnLst>
            <a:rect l="0" t="0" r="r" b="b"/>
            <a:pathLst>
              <a:path w="62" h="42">
                <a:moveTo>
                  <a:pt x="0" y="10"/>
                </a:moveTo>
                <a:lnTo>
                  <a:pt x="32" y="4"/>
                </a:lnTo>
                <a:lnTo>
                  <a:pt x="60" y="42"/>
                </a:lnTo>
                <a:lnTo>
                  <a:pt x="62" y="34"/>
                </a:lnTo>
                <a:lnTo>
                  <a:pt x="36" y="0"/>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5" name="Freeform 2984"/>
          <p:cNvSpPr>
            <a:spLocks/>
          </p:cNvSpPr>
          <p:nvPr/>
        </p:nvSpPr>
        <p:spPr bwMode="auto">
          <a:xfrm>
            <a:off x="1984962" y="3043870"/>
            <a:ext cx="2571" cy="12855"/>
          </a:xfrm>
          <a:custGeom>
            <a:avLst/>
            <a:gdLst/>
            <a:ahLst/>
            <a:cxnLst>
              <a:cxn ang="0">
                <a:pos x="0" y="10"/>
              </a:cxn>
              <a:cxn ang="0">
                <a:pos x="2" y="0"/>
              </a:cxn>
              <a:cxn ang="0">
                <a:pos x="0" y="8"/>
              </a:cxn>
              <a:cxn ang="0">
                <a:pos x="0" y="10"/>
              </a:cxn>
            </a:cxnLst>
            <a:rect l="0" t="0" r="r" b="b"/>
            <a:pathLst>
              <a:path w="2" h="10">
                <a:moveTo>
                  <a:pt x="0" y="10"/>
                </a:moveTo>
                <a:lnTo>
                  <a:pt x="2" y="0"/>
                </a:lnTo>
                <a:lnTo>
                  <a:pt x="0" y="8"/>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6" name="Freeform 2985"/>
          <p:cNvSpPr>
            <a:spLocks/>
          </p:cNvSpPr>
          <p:nvPr/>
        </p:nvSpPr>
        <p:spPr bwMode="auto">
          <a:xfrm>
            <a:off x="1869267" y="3023302"/>
            <a:ext cx="35994" cy="7713"/>
          </a:xfrm>
          <a:custGeom>
            <a:avLst/>
            <a:gdLst/>
            <a:ahLst/>
            <a:cxnLst>
              <a:cxn ang="0">
                <a:pos x="28" y="0"/>
              </a:cxn>
              <a:cxn ang="0">
                <a:pos x="0" y="6"/>
              </a:cxn>
              <a:cxn ang="0">
                <a:pos x="20" y="2"/>
              </a:cxn>
              <a:cxn ang="0">
                <a:pos x="28" y="0"/>
              </a:cxn>
            </a:cxnLst>
            <a:rect l="0" t="0" r="r" b="b"/>
            <a:pathLst>
              <a:path w="28" h="6">
                <a:moveTo>
                  <a:pt x="28" y="0"/>
                </a:moveTo>
                <a:lnTo>
                  <a:pt x="0" y="6"/>
                </a:lnTo>
                <a:lnTo>
                  <a:pt x="20" y="2"/>
                </a:lnTo>
                <a:lnTo>
                  <a:pt x="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7" name="Freeform 2986"/>
          <p:cNvSpPr>
            <a:spLocks/>
          </p:cNvSpPr>
          <p:nvPr/>
        </p:nvSpPr>
        <p:spPr bwMode="auto">
          <a:xfrm>
            <a:off x="1308791" y="2218582"/>
            <a:ext cx="673600" cy="1241789"/>
          </a:xfrm>
          <a:custGeom>
            <a:avLst/>
            <a:gdLst/>
            <a:ahLst/>
            <a:cxnLst>
              <a:cxn ang="0">
                <a:pos x="458" y="634"/>
              </a:cxn>
              <a:cxn ang="0">
                <a:pos x="366" y="644"/>
              </a:cxn>
              <a:cxn ang="0">
                <a:pos x="294" y="536"/>
              </a:cxn>
              <a:cxn ang="0">
                <a:pos x="304" y="474"/>
              </a:cxn>
              <a:cxn ang="0">
                <a:pos x="254" y="486"/>
              </a:cxn>
              <a:cxn ang="0">
                <a:pos x="284" y="348"/>
              </a:cxn>
              <a:cxn ang="0">
                <a:pos x="256" y="334"/>
              </a:cxn>
              <a:cxn ang="0">
                <a:pos x="184" y="168"/>
              </a:cxn>
              <a:cxn ang="0">
                <a:pos x="210" y="24"/>
              </a:cxn>
              <a:cxn ang="0">
                <a:pos x="212" y="26"/>
              </a:cxn>
              <a:cxn ang="0">
                <a:pos x="214" y="22"/>
              </a:cxn>
              <a:cxn ang="0">
                <a:pos x="136" y="0"/>
              </a:cxn>
              <a:cxn ang="0">
                <a:pos x="136" y="2"/>
              </a:cxn>
              <a:cxn ang="0">
                <a:pos x="140" y="4"/>
              </a:cxn>
              <a:cxn ang="0">
                <a:pos x="78" y="344"/>
              </a:cxn>
              <a:cxn ang="0">
                <a:pos x="108" y="438"/>
              </a:cxn>
              <a:cxn ang="0">
                <a:pos x="40" y="574"/>
              </a:cxn>
              <a:cxn ang="0">
                <a:pos x="50" y="600"/>
              </a:cxn>
              <a:cxn ang="0">
                <a:pos x="0" y="866"/>
              </a:cxn>
              <a:cxn ang="0">
                <a:pos x="496" y="966"/>
              </a:cxn>
              <a:cxn ang="0">
                <a:pos x="524" y="658"/>
              </a:cxn>
              <a:cxn ang="0">
                <a:pos x="496" y="620"/>
              </a:cxn>
              <a:cxn ang="0">
                <a:pos x="458" y="634"/>
              </a:cxn>
            </a:cxnLst>
            <a:rect l="0" t="0" r="r" b="b"/>
            <a:pathLst>
              <a:path w="524" h="966">
                <a:moveTo>
                  <a:pt x="458" y="634"/>
                </a:moveTo>
                <a:lnTo>
                  <a:pt x="366" y="644"/>
                </a:lnTo>
                <a:lnTo>
                  <a:pt x="294" y="536"/>
                </a:lnTo>
                <a:lnTo>
                  <a:pt x="304" y="474"/>
                </a:lnTo>
                <a:lnTo>
                  <a:pt x="254" y="486"/>
                </a:lnTo>
                <a:lnTo>
                  <a:pt x="284" y="348"/>
                </a:lnTo>
                <a:lnTo>
                  <a:pt x="256" y="334"/>
                </a:lnTo>
                <a:lnTo>
                  <a:pt x="184" y="168"/>
                </a:lnTo>
                <a:lnTo>
                  <a:pt x="210" y="24"/>
                </a:lnTo>
                <a:lnTo>
                  <a:pt x="212" y="26"/>
                </a:lnTo>
                <a:lnTo>
                  <a:pt x="214" y="22"/>
                </a:lnTo>
                <a:lnTo>
                  <a:pt x="136" y="0"/>
                </a:lnTo>
                <a:lnTo>
                  <a:pt x="136" y="2"/>
                </a:lnTo>
                <a:lnTo>
                  <a:pt x="140" y="4"/>
                </a:lnTo>
                <a:lnTo>
                  <a:pt x="78" y="344"/>
                </a:lnTo>
                <a:lnTo>
                  <a:pt x="108" y="438"/>
                </a:lnTo>
                <a:lnTo>
                  <a:pt x="40" y="574"/>
                </a:lnTo>
                <a:lnTo>
                  <a:pt x="50" y="600"/>
                </a:lnTo>
                <a:lnTo>
                  <a:pt x="0" y="866"/>
                </a:lnTo>
                <a:lnTo>
                  <a:pt x="496" y="966"/>
                </a:lnTo>
                <a:lnTo>
                  <a:pt x="524" y="658"/>
                </a:lnTo>
                <a:lnTo>
                  <a:pt x="496" y="620"/>
                </a:lnTo>
                <a:lnTo>
                  <a:pt x="458" y="6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8" name="Freeform 2987"/>
          <p:cNvSpPr>
            <a:spLocks/>
          </p:cNvSpPr>
          <p:nvPr/>
        </p:nvSpPr>
        <p:spPr bwMode="auto">
          <a:xfrm>
            <a:off x="3581548" y="3390954"/>
            <a:ext cx="151688" cy="408788"/>
          </a:xfrm>
          <a:custGeom>
            <a:avLst/>
            <a:gdLst/>
            <a:ahLst/>
            <a:cxnLst>
              <a:cxn ang="0">
                <a:pos x="94" y="254"/>
              </a:cxn>
              <a:cxn ang="0">
                <a:pos x="94" y="256"/>
              </a:cxn>
              <a:cxn ang="0">
                <a:pos x="96" y="256"/>
              </a:cxn>
              <a:cxn ang="0">
                <a:pos x="118" y="318"/>
              </a:cxn>
              <a:cxn ang="0">
                <a:pos x="0" y="0"/>
              </a:cxn>
              <a:cxn ang="0">
                <a:pos x="94" y="254"/>
              </a:cxn>
              <a:cxn ang="0">
                <a:pos x="94" y="254"/>
              </a:cxn>
            </a:cxnLst>
            <a:rect l="0" t="0" r="r" b="b"/>
            <a:pathLst>
              <a:path w="118" h="318">
                <a:moveTo>
                  <a:pt x="94" y="254"/>
                </a:moveTo>
                <a:lnTo>
                  <a:pt x="94" y="256"/>
                </a:lnTo>
                <a:lnTo>
                  <a:pt x="96" y="256"/>
                </a:lnTo>
                <a:lnTo>
                  <a:pt x="118" y="318"/>
                </a:lnTo>
                <a:lnTo>
                  <a:pt x="0" y="0"/>
                </a:lnTo>
                <a:lnTo>
                  <a:pt x="94" y="254"/>
                </a:lnTo>
                <a:lnTo>
                  <a:pt x="94" y="2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9" name="Freeform 2988"/>
          <p:cNvSpPr>
            <a:spLocks/>
          </p:cNvSpPr>
          <p:nvPr/>
        </p:nvSpPr>
        <p:spPr bwMode="auto">
          <a:xfrm>
            <a:off x="3568693" y="2971882"/>
            <a:ext cx="12855" cy="419072"/>
          </a:xfrm>
          <a:custGeom>
            <a:avLst/>
            <a:gdLst/>
            <a:ahLst/>
            <a:cxnLst>
              <a:cxn ang="0">
                <a:pos x="6" y="188"/>
              </a:cxn>
              <a:cxn ang="0">
                <a:pos x="6" y="188"/>
              </a:cxn>
              <a:cxn ang="0">
                <a:pos x="10" y="326"/>
              </a:cxn>
              <a:cxn ang="0">
                <a:pos x="0" y="0"/>
              </a:cxn>
              <a:cxn ang="0">
                <a:pos x="6" y="186"/>
              </a:cxn>
              <a:cxn ang="0">
                <a:pos x="6" y="188"/>
              </a:cxn>
            </a:cxnLst>
            <a:rect l="0" t="0" r="r" b="b"/>
            <a:pathLst>
              <a:path w="10" h="326">
                <a:moveTo>
                  <a:pt x="6" y="188"/>
                </a:moveTo>
                <a:lnTo>
                  <a:pt x="6" y="188"/>
                </a:lnTo>
                <a:lnTo>
                  <a:pt x="10" y="326"/>
                </a:lnTo>
                <a:lnTo>
                  <a:pt x="0" y="0"/>
                </a:lnTo>
                <a:lnTo>
                  <a:pt x="6" y="186"/>
                </a:lnTo>
                <a:lnTo>
                  <a:pt x="6" y="1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0" name="Freeform 2989"/>
          <p:cNvSpPr>
            <a:spLocks/>
          </p:cNvSpPr>
          <p:nvPr/>
        </p:nvSpPr>
        <p:spPr bwMode="auto">
          <a:xfrm>
            <a:off x="2758830" y="2434545"/>
            <a:ext cx="833001" cy="1249502"/>
          </a:xfrm>
          <a:custGeom>
            <a:avLst/>
            <a:gdLst/>
            <a:ahLst/>
            <a:cxnLst>
              <a:cxn ang="0">
                <a:pos x="478" y="708"/>
              </a:cxn>
              <a:cxn ang="0">
                <a:pos x="648" y="766"/>
              </a:cxn>
              <a:cxn ang="0">
                <a:pos x="646" y="758"/>
              </a:cxn>
              <a:cxn ang="0">
                <a:pos x="478" y="704"/>
              </a:cxn>
              <a:cxn ang="0">
                <a:pos x="4" y="706"/>
              </a:cxn>
              <a:cxn ang="0">
                <a:pos x="8" y="458"/>
              </a:cxn>
              <a:cxn ang="0">
                <a:pos x="6" y="458"/>
              </a:cxn>
              <a:cxn ang="0">
                <a:pos x="6" y="358"/>
              </a:cxn>
              <a:cxn ang="0">
                <a:pos x="616" y="356"/>
              </a:cxn>
              <a:cxn ang="0">
                <a:pos x="618" y="352"/>
              </a:cxn>
              <a:cxn ang="0">
                <a:pos x="6" y="354"/>
              </a:cxn>
              <a:cxn ang="0">
                <a:pos x="10" y="0"/>
              </a:cxn>
              <a:cxn ang="0">
                <a:pos x="8" y="0"/>
              </a:cxn>
              <a:cxn ang="0">
                <a:pos x="0" y="972"/>
              </a:cxn>
              <a:cxn ang="0">
                <a:pos x="4" y="710"/>
              </a:cxn>
              <a:cxn ang="0">
                <a:pos x="478" y="708"/>
              </a:cxn>
            </a:cxnLst>
            <a:rect l="0" t="0" r="r" b="b"/>
            <a:pathLst>
              <a:path w="648" h="972">
                <a:moveTo>
                  <a:pt x="478" y="708"/>
                </a:moveTo>
                <a:lnTo>
                  <a:pt x="648" y="766"/>
                </a:lnTo>
                <a:lnTo>
                  <a:pt x="646" y="758"/>
                </a:lnTo>
                <a:lnTo>
                  <a:pt x="478" y="704"/>
                </a:lnTo>
                <a:lnTo>
                  <a:pt x="4" y="706"/>
                </a:lnTo>
                <a:lnTo>
                  <a:pt x="8" y="458"/>
                </a:lnTo>
                <a:lnTo>
                  <a:pt x="6" y="458"/>
                </a:lnTo>
                <a:lnTo>
                  <a:pt x="6" y="358"/>
                </a:lnTo>
                <a:lnTo>
                  <a:pt x="616" y="356"/>
                </a:lnTo>
                <a:lnTo>
                  <a:pt x="618" y="352"/>
                </a:lnTo>
                <a:lnTo>
                  <a:pt x="6" y="354"/>
                </a:lnTo>
                <a:lnTo>
                  <a:pt x="10" y="0"/>
                </a:lnTo>
                <a:lnTo>
                  <a:pt x="8" y="0"/>
                </a:lnTo>
                <a:lnTo>
                  <a:pt x="0" y="972"/>
                </a:lnTo>
                <a:lnTo>
                  <a:pt x="4" y="710"/>
                </a:lnTo>
                <a:lnTo>
                  <a:pt x="478" y="70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1" name="Freeform 2990"/>
          <p:cNvSpPr>
            <a:spLocks/>
          </p:cNvSpPr>
          <p:nvPr/>
        </p:nvSpPr>
        <p:spPr bwMode="auto">
          <a:xfrm>
            <a:off x="2969652" y="3799741"/>
            <a:ext cx="773868" cy="10284"/>
          </a:xfrm>
          <a:custGeom>
            <a:avLst/>
            <a:gdLst/>
            <a:ahLst/>
            <a:cxnLst>
              <a:cxn ang="0">
                <a:pos x="602" y="6"/>
              </a:cxn>
              <a:cxn ang="0">
                <a:pos x="594" y="0"/>
              </a:cxn>
              <a:cxn ang="0">
                <a:pos x="0" y="8"/>
              </a:cxn>
              <a:cxn ang="0">
                <a:pos x="602" y="6"/>
              </a:cxn>
            </a:cxnLst>
            <a:rect l="0" t="0" r="r" b="b"/>
            <a:pathLst>
              <a:path w="602" h="8">
                <a:moveTo>
                  <a:pt x="602" y="6"/>
                </a:moveTo>
                <a:lnTo>
                  <a:pt x="594" y="0"/>
                </a:lnTo>
                <a:lnTo>
                  <a:pt x="0" y="8"/>
                </a:lnTo>
                <a:lnTo>
                  <a:pt x="60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2" name="Freeform 2991"/>
          <p:cNvSpPr>
            <a:spLocks/>
          </p:cNvSpPr>
          <p:nvPr/>
        </p:nvSpPr>
        <p:spPr bwMode="auto">
          <a:xfrm>
            <a:off x="3460711" y="2395980"/>
            <a:ext cx="95127" cy="485917"/>
          </a:xfrm>
          <a:custGeom>
            <a:avLst/>
            <a:gdLst/>
            <a:ahLst/>
            <a:cxnLst>
              <a:cxn ang="0">
                <a:pos x="74" y="378"/>
              </a:cxn>
              <a:cxn ang="0">
                <a:pos x="2" y="0"/>
              </a:cxn>
              <a:cxn ang="0">
                <a:pos x="0" y="0"/>
              </a:cxn>
              <a:cxn ang="0">
                <a:pos x="74" y="378"/>
              </a:cxn>
            </a:cxnLst>
            <a:rect l="0" t="0" r="r" b="b"/>
            <a:pathLst>
              <a:path w="74" h="378">
                <a:moveTo>
                  <a:pt x="74" y="378"/>
                </a:moveTo>
                <a:lnTo>
                  <a:pt x="2" y="0"/>
                </a:lnTo>
                <a:lnTo>
                  <a:pt x="0" y="0"/>
                </a:lnTo>
                <a:lnTo>
                  <a:pt x="74" y="3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3" name="Freeform 2992"/>
          <p:cNvSpPr>
            <a:spLocks/>
          </p:cNvSpPr>
          <p:nvPr/>
        </p:nvSpPr>
        <p:spPr bwMode="auto">
          <a:xfrm>
            <a:off x="1551750" y="2244292"/>
            <a:ext cx="1213508" cy="807291"/>
          </a:xfrm>
          <a:custGeom>
            <a:avLst/>
            <a:gdLst/>
            <a:ahLst/>
            <a:cxnLst>
              <a:cxn ang="0">
                <a:pos x="260" y="62"/>
              </a:cxn>
              <a:cxn ang="0">
                <a:pos x="22" y="0"/>
              </a:cxn>
              <a:cxn ang="0">
                <a:pos x="20" y="4"/>
              </a:cxn>
              <a:cxn ang="0">
                <a:pos x="24" y="4"/>
              </a:cxn>
              <a:cxn ang="0">
                <a:pos x="0" y="148"/>
              </a:cxn>
              <a:cxn ang="0">
                <a:pos x="66" y="306"/>
              </a:cxn>
              <a:cxn ang="0">
                <a:pos x="100" y="326"/>
              </a:cxn>
              <a:cxn ang="0">
                <a:pos x="70" y="456"/>
              </a:cxn>
              <a:cxn ang="0">
                <a:pos x="118" y="444"/>
              </a:cxn>
              <a:cxn ang="0">
                <a:pos x="110" y="514"/>
              </a:cxn>
              <a:cxn ang="0">
                <a:pos x="180" y="618"/>
              </a:cxn>
              <a:cxn ang="0">
                <a:pos x="244" y="610"/>
              </a:cxn>
              <a:cxn ang="0">
                <a:pos x="272" y="604"/>
              </a:cxn>
              <a:cxn ang="0">
                <a:pos x="308" y="594"/>
              </a:cxn>
              <a:cxn ang="0">
                <a:pos x="334" y="628"/>
              </a:cxn>
              <a:cxn ang="0">
                <a:pos x="336" y="620"/>
              </a:cxn>
              <a:cxn ang="0">
                <a:pos x="342" y="558"/>
              </a:cxn>
              <a:cxn ang="0">
                <a:pos x="936" y="596"/>
              </a:cxn>
              <a:cxn ang="0">
                <a:pos x="940" y="144"/>
              </a:cxn>
              <a:cxn ang="0">
                <a:pos x="944" y="146"/>
              </a:cxn>
              <a:cxn ang="0">
                <a:pos x="944" y="140"/>
              </a:cxn>
              <a:cxn ang="0">
                <a:pos x="260" y="62"/>
              </a:cxn>
            </a:cxnLst>
            <a:rect l="0" t="0" r="r" b="b"/>
            <a:pathLst>
              <a:path w="944" h="628">
                <a:moveTo>
                  <a:pt x="260" y="62"/>
                </a:moveTo>
                <a:lnTo>
                  <a:pt x="22" y="0"/>
                </a:lnTo>
                <a:lnTo>
                  <a:pt x="20" y="4"/>
                </a:lnTo>
                <a:lnTo>
                  <a:pt x="24" y="4"/>
                </a:lnTo>
                <a:lnTo>
                  <a:pt x="0" y="148"/>
                </a:lnTo>
                <a:lnTo>
                  <a:pt x="66" y="306"/>
                </a:lnTo>
                <a:lnTo>
                  <a:pt x="100" y="326"/>
                </a:lnTo>
                <a:lnTo>
                  <a:pt x="70" y="456"/>
                </a:lnTo>
                <a:lnTo>
                  <a:pt x="118" y="444"/>
                </a:lnTo>
                <a:lnTo>
                  <a:pt x="110" y="514"/>
                </a:lnTo>
                <a:lnTo>
                  <a:pt x="180" y="618"/>
                </a:lnTo>
                <a:lnTo>
                  <a:pt x="244" y="610"/>
                </a:lnTo>
                <a:lnTo>
                  <a:pt x="272" y="604"/>
                </a:lnTo>
                <a:lnTo>
                  <a:pt x="308" y="594"/>
                </a:lnTo>
                <a:lnTo>
                  <a:pt x="334" y="628"/>
                </a:lnTo>
                <a:lnTo>
                  <a:pt x="336" y="620"/>
                </a:lnTo>
                <a:lnTo>
                  <a:pt x="342" y="558"/>
                </a:lnTo>
                <a:lnTo>
                  <a:pt x="936" y="596"/>
                </a:lnTo>
                <a:lnTo>
                  <a:pt x="940" y="144"/>
                </a:lnTo>
                <a:lnTo>
                  <a:pt x="944" y="146"/>
                </a:lnTo>
                <a:lnTo>
                  <a:pt x="944" y="140"/>
                </a:lnTo>
                <a:lnTo>
                  <a:pt x="260"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4" name="Freeform 2993"/>
          <p:cNvSpPr>
            <a:spLocks/>
          </p:cNvSpPr>
          <p:nvPr/>
        </p:nvSpPr>
        <p:spPr bwMode="auto">
          <a:xfrm>
            <a:off x="3373297" y="3339534"/>
            <a:ext cx="215963" cy="71988"/>
          </a:xfrm>
          <a:custGeom>
            <a:avLst/>
            <a:gdLst/>
            <a:ahLst/>
            <a:cxnLst>
              <a:cxn ang="0">
                <a:pos x="0" y="0"/>
              </a:cxn>
              <a:cxn ang="0">
                <a:pos x="168" y="56"/>
              </a:cxn>
              <a:cxn ang="0">
                <a:pos x="168" y="54"/>
              </a:cxn>
              <a:cxn ang="0">
                <a:pos x="0" y="0"/>
              </a:cxn>
            </a:cxnLst>
            <a:rect l="0" t="0" r="r" b="b"/>
            <a:pathLst>
              <a:path w="168" h="56">
                <a:moveTo>
                  <a:pt x="0" y="0"/>
                </a:moveTo>
                <a:lnTo>
                  <a:pt x="168" y="56"/>
                </a:lnTo>
                <a:lnTo>
                  <a:pt x="168" y="54"/>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5" name="Freeform 2994"/>
          <p:cNvSpPr>
            <a:spLocks/>
          </p:cNvSpPr>
          <p:nvPr/>
        </p:nvSpPr>
        <p:spPr bwMode="auto">
          <a:xfrm>
            <a:off x="2766543" y="2390838"/>
            <a:ext cx="789294" cy="498772"/>
          </a:xfrm>
          <a:custGeom>
            <a:avLst/>
            <a:gdLst/>
            <a:ahLst/>
            <a:cxnLst>
              <a:cxn ang="0">
                <a:pos x="614" y="382"/>
              </a:cxn>
              <a:cxn ang="0">
                <a:pos x="540" y="4"/>
              </a:cxn>
              <a:cxn ang="0">
                <a:pos x="542" y="4"/>
              </a:cxn>
              <a:cxn ang="0">
                <a:pos x="542" y="0"/>
              </a:cxn>
              <a:cxn ang="0">
                <a:pos x="26" y="32"/>
              </a:cxn>
              <a:cxn ang="0">
                <a:pos x="2" y="28"/>
              </a:cxn>
              <a:cxn ang="0">
                <a:pos x="2" y="34"/>
              </a:cxn>
              <a:cxn ang="0">
                <a:pos x="4" y="34"/>
              </a:cxn>
              <a:cxn ang="0">
                <a:pos x="0" y="388"/>
              </a:cxn>
              <a:cxn ang="0">
                <a:pos x="612" y="386"/>
              </a:cxn>
              <a:cxn ang="0">
                <a:pos x="610" y="388"/>
              </a:cxn>
              <a:cxn ang="0">
                <a:pos x="610" y="388"/>
              </a:cxn>
              <a:cxn ang="0">
                <a:pos x="614" y="382"/>
              </a:cxn>
            </a:cxnLst>
            <a:rect l="0" t="0" r="r" b="b"/>
            <a:pathLst>
              <a:path w="614" h="388">
                <a:moveTo>
                  <a:pt x="614" y="382"/>
                </a:moveTo>
                <a:lnTo>
                  <a:pt x="540" y="4"/>
                </a:lnTo>
                <a:lnTo>
                  <a:pt x="542" y="4"/>
                </a:lnTo>
                <a:lnTo>
                  <a:pt x="542" y="0"/>
                </a:lnTo>
                <a:lnTo>
                  <a:pt x="26" y="32"/>
                </a:lnTo>
                <a:lnTo>
                  <a:pt x="2" y="28"/>
                </a:lnTo>
                <a:lnTo>
                  <a:pt x="2" y="34"/>
                </a:lnTo>
                <a:lnTo>
                  <a:pt x="4" y="34"/>
                </a:lnTo>
                <a:lnTo>
                  <a:pt x="0" y="388"/>
                </a:lnTo>
                <a:lnTo>
                  <a:pt x="612" y="386"/>
                </a:lnTo>
                <a:lnTo>
                  <a:pt x="610" y="388"/>
                </a:lnTo>
                <a:lnTo>
                  <a:pt x="610" y="388"/>
                </a:lnTo>
                <a:lnTo>
                  <a:pt x="614" y="3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6" name="Freeform 2995"/>
          <p:cNvSpPr>
            <a:spLocks/>
          </p:cNvSpPr>
          <p:nvPr/>
        </p:nvSpPr>
        <p:spPr bwMode="auto">
          <a:xfrm>
            <a:off x="2758830" y="3344676"/>
            <a:ext cx="974406" cy="465349"/>
          </a:xfrm>
          <a:custGeom>
            <a:avLst/>
            <a:gdLst/>
            <a:ahLst/>
            <a:cxnLst>
              <a:cxn ang="0">
                <a:pos x="736" y="292"/>
              </a:cxn>
              <a:cxn ang="0">
                <a:pos x="734" y="292"/>
              </a:cxn>
              <a:cxn ang="0">
                <a:pos x="734" y="290"/>
              </a:cxn>
              <a:cxn ang="0">
                <a:pos x="734" y="290"/>
              </a:cxn>
              <a:cxn ang="0">
                <a:pos x="646" y="52"/>
              </a:cxn>
              <a:cxn ang="0">
                <a:pos x="646" y="52"/>
              </a:cxn>
              <a:cxn ang="0">
                <a:pos x="648" y="58"/>
              </a:cxn>
              <a:cxn ang="0">
                <a:pos x="478" y="0"/>
              </a:cxn>
              <a:cxn ang="0">
                <a:pos x="4" y="2"/>
              </a:cxn>
              <a:cxn ang="0">
                <a:pos x="0" y="264"/>
              </a:cxn>
              <a:cxn ang="0">
                <a:pos x="158" y="268"/>
              </a:cxn>
              <a:cxn ang="0">
                <a:pos x="164" y="362"/>
              </a:cxn>
              <a:cxn ang="0">
                <a:pos x="758" y="354"/>
              </a:cxn>
              <a:cxn ang="0">
                <a:pos x="736" y="292"/>
              </a:cxn>
            </a:cxnLst>
            <a:rect l="0" t="0" r="r" b="b"/>
            <a:pathLst>
              <a:path w="758" h="362">
                <a:moveTo>
                  <a:pt x="736" y="292"/>
                </a:moveTo>
                <a:lnTo>
                  <a:pt x="734" y="292"/>
                </a:lnTo>
                <a:lnTo>
                  <a:pt x="734" y="290"/>
                </a:lnTo>
                <a:lnTo>
                  <a:pt x="734" y="290"/>
                </a:lnTo>
                <a:lnTo>
                  <a:pt x="646" y="52"/>
                </a:lnTo>
                <a:lnTo>
                  <a:pt x="646" y="52"/>
                </a:lnTo>
                <a:lnTo>
                  <a:pt x="648" y="58"/>
                </a:lnTo>
                <a:lnTo>
                  <a:pt x="478" y="0"/>
                </a:lnTo>
                <a:lnTo>
                  <a:pt x="4" y="2"/>
                </a:lnTo>
                <a:lnTo>
                  <a:pt x="0" y="264"/>
                </a:lnTo>
                <a:lnTo>
                  <a:pt x="158" y="268"/>
                </a:lnTo>
                <a:lnTo>
                  <a:pt x="164" y="362"/>
                </a:lnTo>
                <a:lnTo>
                  <a:pt x="758" y="354"/>
                </a:lnTo>
                <a:lnTo>
                  <a:pt x="736" y="29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7" name="Freeform 2996"/>
          <p:cNvSpPr>
            <a:spLocks/>
          </p:cNvSpPr>
          <p:nvPr/>
        </p:nvSpPr>
        <p:spPr bwMode="auto">
          <a:xfrm>
            <a:off x="2763972" y="2889610"/>
            <a:ext cx="825288" cy="521911"/>
          </a:xfrm>
          <a:custGeom>
            <a:avLst/>
            <a:gdLst/>
            <a:ahLst/>
            <a:cxnLst>
              <a:cxn ang="0">
                <a:pos x="636" y="390"/>
              </a:cxn>
              <a:cxn ang="0">
                <a:pos x="632" y="252"/>
              </a:cxn>
              <a:cxn ang="0">
                <a:pos x="632" y="252"/>
              </a:cxn>
              <a:cxn ang="0">
                <a:pos x="632" y="250"/>
              </a:cxn>
              <a:cxn ang="0">
                <a:pos x="626" y="64"/>
              </a:cxn>
              <a:cxn ang="0">
                <a:pos x="596" y="26"/>
              </a:cxn>
              <a:cxn ang="0">
                <a:pos x="612" y="0"/>
              </a:cxn>
              <a:cxn ang="0">
                <a:pos x="612" y="0"/>
              </a:cxn>
              <a:cxn ang="0">
                <a:pos x="612" y="2"/>
              </a:cxn>
              <a:cxn ang="0">
                <a:pos x="2" y="4"/>
              </a:cxn>
              <a:cxn ang="0">
                <a:pos x="2" y="104"/>
              </a:cxn>
              <a:cxn ang="0">
                <a:pos x="4" y="104"/>
              </a:cxn>
              <a:cxn ang="0">
                <a:pos x="0" y="352"/>
              </a:cxn>
              <a:cxn ang="0">
                <a:pos x="474" y="350"/>
              </a:cxn>
              <a:cxn ang="0">
                <a:pos x="642" y="404"/>
              </a:cxn>
              <a:cxn ang="0">
                <a:pos x="642" y="406"/>
              </a:cxn>
              <a:cxn ang="0">
                <a:pos x="642" y="406"/>
              </a:cxn>
              <a:cxn ang="0">
                <a:pos x="636" y="390"/>
              </a:cxn>
            </a:cxnLst>
            <a:rect l="0" t="0" r="r" b="b"/>
            <a:pathLst>
              <a:path w="642" h="406">
                <a:moveTo>
                  <a:pt x="636" y="390"/>
                </a:moveTo>
                <a:lnTo>
                  <a:pt x="632" y="252"/>
                </a:lnTo>
                <a:lnTo>
                  <a:pt x="632" y="252"/>
                </a:lnTo>
                <a:lnTo>
                  <a:pt x="632" y="250"/>
                </a:lnTo>
                <a:lnTo>
                  <a:pt x="626" y="64"/>
                </a:lnTo>
                <a:lnTo>
                  <a:pt x="596" y="26"/>
                </a:lnTo>
                <a:lnTo>
                  <a:pt x="612" y="0"/>
                </a:lnTo>
                <a:lnTo>
                  <a:pt x="612" y="0"/>
                </a:lnTo>
                <a:lnTo>
                  <a:pt x="612" y="2"/>
                </a:lnTo>
                <a:lnTo>
                  <a:pt x="2" y="4"/>
                </a:lnTo>
                <a:lnTo>
                  <a:pt x="2" y="104"/>
                </a:lnTo>
                <a:lnTo>
                  <a:pt x="4" y="104"/>
                </a:lnTo>
                <a:lnTo>
                  <a:pt x="0" y="352"/>
                </a:lnTo>
                <a:lnTo>
                  <a:pt x="474" y="350"/>
                </a:lnTo>
                <a:lnTo>
                  <a:pt x="642" y="404"/>
                </a:lnTo>
                <a:lnTo>
                  <a:pt x="642" y="406"/>
                </a:lnTo>
                <a:lnTo>
                  <a:pt x="642" y="406"/>
                </a:lnTo>
                <a:lnTo>
                  <a:pt x="636" y="39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8" name="Freeform 2997"/>
          <p:cNvSpPr>
            <a:spLocks/>
          </p:cNvSpPr>
          <p:nvPr/>
        </p:nvSpPr>
        <p:spPr bwMode="auto">
          <a:xfrm>
            <a:off x="3586690" y="3180132"/>
            <a:ext cx="673600" cy="537337"/>
          </a:xfrm>
          <a:custGeom>
            <a:avLst/>
            <a:gdLst/>
            <a:ahLst/>
            <a:cxnLst>
              <a:cxn ang="0">
                <a:pos x="524" y="202"/>
              </a:cxn>
              <a:cxn ang="0">
                <a:pos x="516" y="146"/>
              </a:cxn>
              <a:cxn ang="0">
                <a:pos x="444" y="76"/>
              </a:cxn>
              <a:cxn ang="0">
                <a:pos x="428" y="2"/>
              </a:cxn>
              <a:cxn ang="0">
                <a:pos x="428" y="0"/>
              </a:cxn>
              <a:cxn ang="0">
                <a:pos x="416" y="0"/>
              </a:cxn>
              <a:cxn ang="0">
                <a:pos x="426" y="0"/>
              </a:cxn>
              <a:cxn ang="0">
                <a:pos x="428" y="6"/>
              </a:cxn>
              <a:cxn ang="0">
                <a:pos x="0" y="24"/>
              </a:cxn>
              <a:cxn ang="0">
                <a:pos x="4" y="160"/>
              </a:cxn>
              <a:cxn ang="0">
                <a:pos x="98" y="418"/>
              </a:cxn>
              <a:cxn ang="0">
                <a:pos x="444" y="408"/>
              </a:cxn>
              <a:cxn ang="0">
                <a:pos x="444" y="378"/>
              </a:cxn>
              <a:cxn ang="0">
                <a:pos x="484" y="308"/>
              </a:cxn>
              <a:cxn ang="0">
                <a:pos x="464" y="268"/>
              </a:cxn>
              <a:cxn ang="0">
                <a:pos x="524" y="202"/>
              </a:cxn>
            </a:cxnLst>
            <a:rect l="0" t="0" r="r" b="b"/>
            <a:pathLst>
              <a:path w="524" h="418">
                <a:moveTo>
                  <a:pt x="524" y="202"/>
                </a:moveTo>
                <a:lnTo>
                  <a:pt x="516" y="146"/>
                </a:lnTo>
                <a:lnTo>
                  <a:pt x="444" y="76"/>
                </a:lnTo>
                <a:lnTo>
                  <a:pt x="428" y="2"/>
                </a:lnTo>
                <a:lnTo>
                  <a:pt x="428" y="0"/>
                </a:lnTo>
                <a:lnTo>
                  <a:pt x="416" y="0"/>
                </a:lnTo>
                <a:lnTo>
                  <a:pt x="426" y="0"/>
                </a:lnTo>
                <a:lnTo>
                  <a:pt x="428" y="6"/>
                </a:lnTo>
                <a:lnTo>
                  <a:pt x="0" y="24"/>
                </a:lnTo>
                <a:lnTo>
                  <a:pt x="4" y="160"/>
                </a:lnTo>
                <a:lnTo>
                  <a:pt x="98" y="418"/>
                </a:lnTo>
                <a:lnTo>
                  <a:pt x="444" y="408"/>
                </a:lnTo>
                <a:lnTo>
                  <a:pt x="444" y="378"/>
                </a:lnTo>
                <a:lnTo>
                  <a:pt x="484" y="308"/>
                </a:lnTo>
                <a:lnTo>
                  <a:pt x="464" y="268"/>
                </a:lnTo>
                <a:lnTo>
                  <a:pt x="524"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9" name="Freeform 2998"/>
          <p:cNvSpPr>
            <a:spLocks/>
          </p:cNvSpPr>
          <p:nvPr/>
        </p:nvSpPr>
        <p:spPr bwMode="auto">
          <a:xfrm>
            <a:off x="3463282" y="2380554"/>
            <a:ext cx="753300" cy="820146"/>
          </a:xfrm>
          <a:custGeom>
            <a:avLst/>
            <a:gdLst/>
            <a:ahLst/>
            <a:cxnLst>
              <a:cxn ang="0">
                <a:pos x="514" y="566"/>
              </a:cxn>
              <a:cxn ang="0">
                <a:pos x="376" y="482"/>
              </a:cxn>
              <a:cxn ang="0">
                <a:pos x="346" y="344"/>
              </a:cxn>
              <a:cxn ang="0">
                <a:pos x="386" y="302"/>
              </a:cxn>
              <a:cxn ang="0">
                <a:pos x="424" y="214"/>
              </a:cxn>
              <a:cxn ang="0">
                <a:pos x="418" y="216"/>
              </a:cxn>
              <a:cxn ang="0">
                <a:pos x="506" y="108"/>
              </a:cxn>
              <a:cxn ang="0">
                <a:pos x="586" y="54"/>
              </a:cxn>
              <a:cxn ang="0">
                <a:pos x="406" y="54"/>
              </a:cxn>
              <a:cxn ang="0">
                <a:pos x="158" y="0"/>
              </a:cxn>
              <a:cxn ang="0">
                <a:pos x="0" y="8"/>
              </a:cxn>
              <a:cxn ang="0">
                <a:pos x="0" y="12"/>
              </a:cxn>
              <a:cxn ang="0">
                <a:pos x="4" y="14"/>
              </a:cxn>
              <a:cxn ang="0">
                <a:pos x="78" y="390"/>
              </a:cxn>
              <a:cxn ang="0">
                <a:pos x="60" y="422"/>
              </a:cxn>
              <a:cxn ang="0">
                <a:pos x="90" y="460"/>
              </a:cxn>
              <a:cxn ang="0">
                <a:pos x="96" y="638"/>
              </a:cxn>
              <a:cxn ang="0">
                <a:pos x="512" y="622"/>
              </a:cxn>
              <a:cxn ang="0">
                <a:pos x="524" y="622"/>
              </a:cxn>
              <a:cxn ang="0">
                <a:pos x="514" y="566"/>
              </a:cxn>
            </a:cxnLst>
            <a:rect l="0" t="0" r="r" b="b"/>
            <a:pathLst>
              <a:path w="586" h="638">
                <a:moveTo>
                  <a:pt x="514" y="566"/>
                </a:moveTo>
                <a:lnTo>
                  <a:pt x="376" y="482"/>
                </a:lnTo>
                <a:lnTo>
                  <a:pt x="346" y="344"/>
                </a:lnTo>
                <a:lnTo>
                  <a:pt x="386" y="302"/>
                </a:lnTo>
                <a:lnTo>
                  <a:pt x="424" y="214"/>
                </a:lnTo>
                <a:lnTo>
                  <a:pt x="418" y="216"/>
                </a:lnTo>
                <a:lnTo>
                  <a:pt x="506" y="108"/>
                </a:lnTo>
                <a:lnTo>
                  <a:pt x="586" y="54"/>
                </a:lnTo>
                <a:lnTo>
                  <a:pt x="406" y="54"/>
                </a:lnTo>
                <a:lnTo>
                  <a:pt x="158" y="0"/>
                </a:lnTo>
                <a:lnTo>
                  <a:pt x="0" y="8"/>
                </a:lnTo>
                <a:lnTo>
                  <a:pt x="0" y="12"/>
                </a:lnTo>
                <a:lnTo>
                  <a:pt x="4" y="14"/>
                </a:lnTo>
                <a:lnTo>
                  <a:pt x="78" y="390"/>
                </a:lnTo>
                <a:lnTo>
                  <a:pt x="60" y="422"/>
                </a:lnTo>
                <a:lnTo>
                  <a:pt x="90" y="460"/>
                </a:lnTo>
                <a:lnTo>
                  <a:pt x="96" y="638"/>
                </a:lnTo>
                <a:lnTo>
                  <a:pt x="512" y="622"/>
                </a:lnTo>
                <a:lnTo>
                  <a:pt x="524" y="622"/>
                </a:lnTo>
                <a:lnTo>
                  <a:pt x="514" y="5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0" name="Freeform 2999"/>
          <p:cNvSpPr>
            <a:spLocks/>
          </p:cNvSpPr>
          <p:nvPr/>
        </p:nvSpPr>
        <p:spPr bwMode="auto">
          <a:xfrm>
            <a:off x="4324564" y="3884584"/>
            <a:ext cx="105411" cy="177398"/>
          </a:xfrm>
          <a:custGeom>
            <a:avLst/>
            <a:gdLst/>
            <a:ahLst/>
            <a:cxnLst>
              <a:cxn ang="0">
                <a:pos x="4" y="84"/>
              </a:cxn>
              <a:cxn ang="0">
                <a:pos x="4" y="0"/>
              </a:cxn>
              <a:cxn ang="0">
                <a:pos x="0" y="84"/>
              </a:cxn>
              <a:cxn ang="0">
                <a:pos x="82" y="138"/>
              </a:cxn>
              <a:cxn ang="0">
                <a:pos x="4" y="84"/>
              </a:cxn>
            </a:cxnLst>
            <a:rect l="0" t="0" r="r" b="b"/>
            <a:pathLst>
              <a:path w="82" h="138">
                <a:moveTo>
                  <a:pt x="4" y="84"/>
                </a:moveTo>
                <a:lnTo>
                  <a:pt x="4" y="0"/>
                </a:lnTo>
                <a:lnTo>
                  <a:pt x="0" y="84"/>
                </a:lnTo>
                <a:lnTo>
                  <a:pt x="82" y="138"/>
                </a:lnTo>
                <a:lnTo>
                  <a:pt x="4"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1" name="Freeform 3000"/>
          <p:cNvSpPr>
            <a:spLocks/>
          </p:cNvSpPr>
          <p:nvPr/>
        </p:nvSpPr>
        <p:spPr bwMode="auto">
          <a:xfrm>
            <a:off x="4324564" y="3984853"/>
            <a:ext cx="300806" cy="187682"/>
          </a:xfrm>
          <a:custGeom>
            <a:avLst/>
            <a:gdLst/>
            <a:ahLst/>
            <a:cxnLst>
              <a:cxn ang="0">
                <a:pos x="110" y="146"/>
              </a:cxn>
              <a:cxn ang="0">
                <a:pos x="132" y="102"/>
              </a:cxn>
              <a:cxn ang="0">
                <a:pos x="182" y="128"/>
              </a:cxn>
              <a:cxn ang="0">
                <a:pos x="224" y="72"/>
              </a:cxn>
              <a:cxn ang="0">
                <a:pos x="234" y="0"/>
              </a:cxn>
              <a:cxn ang="0">
                <a:pos x="222" y="72"/>
              </a:cxn>
              <a:cxn ang="0">
                <a:pos x="182" y="124"/>
              </a:cxn>
              <a:cxn ang="0">
                <a:pos x="132" y="96"/>
              </a:cxn>
              <a:cxn ang="0">
                <a:pos x="110" y="138"/>
              </a:cxn>
              <a:cxn ang="0">
                <a:pos x="82" y="60"/>
              </a:cxn>
              <a:cxn ang="0">
                <a:pos x="0" y="6"/>
              </a:cxn>
              <a:cxn ang="0">
                <a:pos x="80" y="64"/>
              </a:cxn>
              <a:cxn ang="0">
                <a:pos x="110" y="146"/>
              </a:cxn>
            </a:cxnLst>
            <a:rect l="0" t="0" r="r" b="b"/>
            <a:pathLst>
              <a:path w="234" h="146">
                <a:moveTo>
                  <a:pt x="110" y="146"/>
                </a:moveTo>
                <a:lnTo>
                  <a:pt x="132" y="102"/>
                </a:lnTo>
                <a:lnTo>
                  <a:pt x="182" y="128"/>
                </a:lnTo>
                <a:lnTo>
                  <a:pt x="224" y="72"/>
                </a:lnTo>
                <a:lnTo>
                  <a:pt x="234" y="0"/>
                </a:lnTo>
                <a:lnTo>
                  <a:pt x="222" y="72"/>
                </a:lnTo>
                <a:lnTo>
                  <a:pt x="182" y="124"/>
                </a:lnTo>
                <a:lnTo>
                  <a:pt x="132" y="96"/>
                </a:lnTo>
                <a:lnTo>
                  <a:pt x="110" y="138"/>
                </a:lnTo>
                <a:lnTo>
                  <a:pt x="82" y="60"/>
                </a:lnTo>
                <a:lnTo>
                  <a:pt x="0" y="6"/>
                </a:lnTo>
                <a:lnTo>
                  <a:pt x="80" y="64"/>
                </a:lnTo>
                <a:lnTo>
                  <a:pt x="110" y="14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2" name="Freeform 3001"/>
          <p:cNvSpPr>
            <a:spLocks/>
          </p:cNvSpPr>
          <p:nvPr/>
        </p:nvSpPr>
        <p:spPr bwMode="auto">
          <a:xfrm>
            <a:off x="4609944" y="3866587"/>
            <a:ext cx="35994" cy="210821"/>
          </a:xfrm>
          <a:custGeom>
            <a:avLst/>
            <a:gdLst/>
            <a:ahLst/>
            <a:cxnLst>
              <a:cxn ang="0">
                <a:pos x="0" y="164"/>
              </a:cxn>
              <a:cxn ang="0">
                <a:pos x="12" y="92"/>
              </a:cxn>
              <a:cxn ang="0">
                <a:pos x="14" y="82"/>
              </a:cxn>
              <a:cxn ang="0">
                <a:pos x="16" y="72"/>
              </a:cxn>
              <a:cxn ang="0">
                <a:pos x="28" y="0"/>
              </a:cxn>
              <a:cxn ang="0">
                <a:pos x="8" y="82"/>
              </a:cxn>
              <a:cxn ang="0">
                <a:pos x="0" y="164"/>
              </a:cxn>
            </a:cxnLst>
            <a:rect l="0" t="0" r="r" b="b"/>
            <a:pathLst>
              <a:path w="28" h="164">
                <a:moveTo>
                  <a:pt x="0" y="164"/>
                </a:moveTo>
                <a:lnTo>
                  <a:pt x="12" y="92"/>
                </a:lnTo>
                <a:lnTo>
                  <a:pt x="14" y="82"/>
                </a:lnTo>
                <a:lnTo>
                  <a:pt x="16" y="72"/>
                </a:lnTo>
                <a:lnTo>
                  <a:pt x="28" y="0"/>
                </a:lnTo>
                <a:lnTo>
                  <a:pt x="8" y="82"/>
                </a:lnTo>
                <a:lnTo>
                  <a:pt x="0" y="1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3" name="Freeform 3003"/>
          <p:cNvSpPr>
            <a:spLocks/>
          </p:cNvSpPr>
          <p:nvPr/>
        </p:nvSpPr>
        <p:spPr bwMode="auto">
          <a:xfrm>
            <a:off x="4625370" y="3959143"/>
            <a:ext cx="5142" cy="25710"/>
          </a:xfrm>
          <a:custGeom>
            <a:avLst/>
            <a:gdLst/>
            <a:ahLst/>
            <a:cxnLst>
              <a:cxn ang="0">
                <a:pos x="0" y="20"/>
              </a:cxn>
              <a:cxn ang="0">
                <a:pos x="4" y="0"/>
              </a:cxn>
              <a:cxn ang="0">
                <a:pos x="2" y="10"/>
              </a:cxn>
              <a:cxn ang="0">
                <a:pos x="0" y="20"/>
              </a:cxn>
            </a:cxnLst>
            <a:rect l="0" t="0" r="r" b="b"/>
            <a:pathLst>
              <a:path w="4" h="20">
                <a:moveTo>
                  <a:pt x="0" y="20"/>
                </a:moveTo>
                <a:lnTo>
                  <a:pt x="4" y="0"/>
                </a:lnTo>
                <a:lnTo>
                  <a:pt x="2" y="10"/>
                </a:lnTo>
                <a:lnTo>
                  <a:pt x="0" y="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4" name="Freeform 3004"/>
          <p:cNvSpPr>
            <a:spLocks/>
          </p:cNvSpPr>
          <p:nvPr/>
        </p:nvSpPr>
        <p:spPr bwMode="auto">
          <a:xfrm>
            <a:off x="4687074" y="3933433"/>
            <a:ext cx="133692" cy="77130"/>
          </a:xfrm>
          <a:custGeom>
            <a:avLst/>
            <a:gdLst/>
            <a:ahLst/>
            <a:cxnLst>
              <a:cxn ang="0">
                <a:pos x="24" y="54"/>
              </a:cxn>
              <a:cxn ang="0">
                <a:pos x="0" y="40"/>
              </a:cxn>
              <a:cxn ang="0">
                <a:pos x="24" y="60"/>
              </a:cxn>
              <a:cxn ang="0">
                <a:pos x="104" y="0"/>
              </a:cxn>
              <a:cxn ang="0">
                <a:pos x="24" y="54"/>
              </a:cxn>
            </a:cxnLst>
            <a:rect l="0" t="0" r="r" b="b"/>
            <a:pathLst>
              <a:path w="104" h="60">
                <a:moveTo>
                  <a:pt x="24" y="54"/>
                </a:moveTo>
                <a:lnTo>
                  <a:pt x="0" y="40"/>
                </a:lnTo>
                <a:lnTo>
                  <a:pt x="24" y="60"/>
                </a:lnTo>
                <a:lnTo>
                  <a:pt x="104" y="0"/>
                </a:lnTo>
                <a:lnTo>
                  <a:pt x="24" y="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5" name="Freeform 3005"/>
          <p:cNvSpPr>
            <a:spLocks/>
          </p:cNvSpPr>
          <p:nvPr/>
        </p:nvSpPr>
        <p:spPr bwMode="auto">
          <a:xfrm>
            <a:off x="4856759" y="3761176"/>
            <a:ext cx="113124" cy="190253"/>
          </a:xfrm>
          <a:custGeom>
            <a:avLst/>
            <a:gdLst/>
            <a:ahLst/>
            <a:cxnLst>
              <a:cxn ang="0">
                <a:pos x="0" y="148"/>
              </a:cxn>
              <a:cxn ang="0">
                <a:pos x="52" y="42"/>
              </a:cxn>
              <a:cxn ang="0">
                <a:pos x="88" y="0"/>
              </a:cxn>
              <a:cxn ang="0">
                <a:pos x="50" y="40"/>
              </a:cxn>
              <a:cxn ang="0">
                <a:pos x="0" y="148"/>
              </a:cxn>
            </a:cxnLst>
            <a:rect l="0" t="0" r="r" b="b"/>
            <a:pathLst>
              <a:path w="88" h="148">
                <a:moveTo>
                  <a:pt x="0" y="148"/>
                </a:moveTo>
                <a:lnTo>
                  <a:pt x="52" y="42"/>
                </a:lnTo>
                <a:lnTo>
                  <a:pt x="88" y="0"/>
                </a:lnTo>
                <a:lnTo>
                  <a:pt x="50" y="40"/>
                </a:lnTo>
                <a:lnTo>
                  <a:pt x="0" y="14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6" name="Freeform 3006"/>
          <p:cNvSpPr>
            <a:spLocks/>
          </p:cNvSpPr>
          <p:nvPr/>
        </p:nvSpPr>
        <p:spPr bwMode="auto">
          <a:xfrm>
            <a:off x="4617657" y="3984853"/>
            <a:ext cx="100269" cy="61704"/>
          </a:xfrm>
          <a:custGeom>
            <a:avLst/>
            <a:gdLst/>
            <a:ahLst/>
            <a:cxnLst>
              <a:cxn ang="0">
                <a:pos x="0" y="44"/>
              </a:cxn>
              <a:cxn ang="0">
                <a:pos x="0" y="48"/>
              </a:cxn>
              <a:cxn ang="0">
                <a:pos x="54" y="4"/>
              </a:cxn>
              <a:cxn ang="0">
                <a:pos x="78" y="20"/>
              </a:cxn>
              <a:cxn ang="0">
                <a:pos x="54" y="0"/>
              </a:cxn>
              <a:cxn ang="0">
                <a:pos x="0" y="44"/>
              </a:cxn>
            </a:cxnLst>
            <a:rect l="0" t="0" r="r" b="b"/>
            <a:pathLst>
              <a:path w="78" h="48">
                <a:moveTo>
                  <a:pt x="0" y="44"/>
                </a:moveTo>
                <a:lnTo>
                  <a:pt x="0" y="48"/>
                </a:lnTo>
                <a:lnTo>
                  <a:pt x="54" y="4"/>
                </a:lnTo>
                <a:lnTo>
                  <a:pt x="78" y="20"/>
                </a:lnTo>
                <a:lnTo>
                  <a:pt x="54" y="0"/>
                </a:lnTo>
                <a:lnTo>
                  <a:pt x="0" y="4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7" name="Freeform 3007"/>
          <p:cNvSpPr>
            <a:spLocks/>
          </p:cNvSpPr>
          <p:nvPr/>
        </p:nvSpPr>
        <p:spPr bwMode="auto">
          <a:xfrm>
            <a:off x="4717926" y="3815167"/>
            <a:ext cx="205679" cy="195395"/>
          </a:xfrm>
          <a:custGeom>
            <a:avLst/>
            <a:gdLst/>
            <a:ahLst/>
            <a:cxnLst>
              <a:cxn ang="0">
                <a:pos x="80" y="92"/>
              </a:cxn>
              <a:cxn ang="0">
                <a:pos x="0" y="152"/>
              </a:cxn>
              <a:cxn ang="0">
                <a:pos x="80" y="96"/>
              </a:cxn>
              <a:cxn ang="0">
                <a:pos x="110" y="110"/>
              </a:cxn>
              <a:cxn ang="0">
                <a:pos x="160" y="0"/>
              </a:cxn>
              <a:cxn ang="0">
                <a:pos x="108" y="106"/>
              </a:cxn>
              <a:cxn ang="0">
                <a:pos x="80" y="92"/>
              </a:cxn>
            </a:cxnLst>
            <a:rect l="0" t="0" r="r" b="b"/>
            <a:pathLst>
              <a:path w="160" h="152">
                <a:moveTo>
                  <a:pt x="80" y="92"/>
                </a:moveTo>
                <a:lnTo>
                  <a:pt x="0" y="152"/>
                </a:lnTo>
                <a:lnTo>
                  <a:pt x="80" y="96"/>
                </a:lnTo>
                <a:lnTo>
                  <a:pt x="110" y="110"/>
                </a:lnTo>
                <a:lnTo>
                  <a:pt x="160" y="0"/>
                </a:lnTo>
                <a:lnTo>
                  <a:pt x="108" y="106"/>
                </a:lnTo>
                <a:lnTo>
                  <a:pt x="80" y="9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8" name="Freeform 3008"/>
          <p:cNvSpPr>
            <a:spLocks/>
          </p:cNvSpPr>
          <p:nvPr/>
        </p:nvSpPr>
        <p:spPr bwMode="auto">
          <a:xfrm>
            <a:off x="4964741" y="3743180"/>
            <a:ext cx="5142" cy="17997"/>
          </a:xfrm>
          <a:custGeom>
            <a:avLst/>
            <a:gdLst/>
            <a:ahLst/>
            <a:cxnLst>
              <a:cxn ang="0">
                <a:pos x="0" y="2"/>
              </a:cxn>
              <a:cxn ang="0">
                <a:pos x="4" y="14"/>
              </a:cxn>
              <a:cxn ang="0">
                <a:pos x="0" y="0"/>
              </a:cxn>
              <a:cxn ang="0">
                <a:pos x="0" y="2"/>
              </a:cxn>
              <a:cxn ang="0">
                <a:pos x="0" y="2"/>
              </a:cxn>
            </a:cxnLst>
            <a:rect l="0" t="0" r="r" b="b"/>
            <a:pathLst>
              <a:path w="4" h="14">
                <a:moveTo>
                  <a:pt x="0" y="2"/>
                </a:moveTo>
                <a:lnTo>
                  <a:pt x="4" y="14"/>
                </a:lnTo>
                <a:lnTo>
                  <a:pt x="0" y="0"/>
                </a:lnTo>
                <a:lnTo>
                  <a:pt x="0" y="2"/>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9" name="Freeform 3010"/>
          <p:cNvSpPr>
            <a:spLocks/>
          </p:cNvSpPr>
          <p:nvPr/>
        </p:nvSpPr>
        <p:spPr bwMode="auto">
          <a:xfrm>
            <a:off x="4599660" y="3362673"/>
            <a:ext cx="370223" cy="673600"/>
          </a:xfrm>
          <a:custGeom>
            <a:avLst/>
            <a:gdLst/>
            <a:ahLst/>
            <a:cxnLst>
              <a:cxn ang="0">
                <a:pos x="92" y="498"/>
              </a:cxn>
              <a:cxn ang="0">
                <a:pos x="172" y="444"/>
              </a:cxn>
              <a:cxn ang="0">
                <a:pos x="200" y="458"/>
              </a:cxn>
              <a:cxn ang="0">
                <a:pos x="250" y="350"/>
              </a:cxn>
              <a:cxn ang="0">
                <a:pos x="288" y="310"/>
              </a:cxn>
              <a:cxn ang="0">
                <a:pos x="284" y="298"/>
              </a:cxn>
              <a:cxn ang="0">
                <a:pos x="284" y="298"/>
              </a:cxn>
              <a:cxn ang="0">
                <a:pos x="284" y="296"/>
              </a:cxn>
              <a:cxn ang="0">
                <a:pos x="216" y="0"/>
              </a:cxn>
              <a:cxn ang="0">
                <a:pos x="26" y="6"/>
              </a:cxn>
              <a:cxn ang="0">
                <a:pos x="0" y="28"/>
              </a:cxn>
              <a:cxn ang="0">
                <a:pos x="38" y="392"/>
              </a:cxn>
              <a:cxn ang="0">
                <a:pos x="24" y="464"/>
              </a:cxn>
              <a:cxn ang="0">
                <a:pos x="20" y="484"/>
              </a:cxn>
              <a:cxn ang="0">
                <a:pos x="14" y="524"/>
              </a:cxn>
              <a:cxn ang="0">
                <a:pos x="68" y="484"/>
              </a:cxn>
              <a:cxn ang="0">
                <a:pos x="92" y="498"/>
              </a:cxn>
            </a:cxnLst>
            <a:rect l="0" t="0" r="r" b="b"/>
            <a:pathLst>
              <a:path w="288" h="524">
                <a:moveTo>
                  <a:pt x="92" y="498"/>
                </a:moveTo>
                <a:lnTo>
                  <a:pt x="172" y="444"/>
                </a:lnTo>
                <a:lnTo>
                  <a:pt x="200" y="458"/>
                </a:lnTo>
                <a:lnTo>
                  <a:pt x="250" y="350"/>
                </a:lnTo>
                <a:lnTo>
                  <a:pt x="288" y="310"/>
                </a:lnTo>
                <a:lnTo>
                  <a:pt x="284" y="298"/>
                </a:lnTo>
                <a:lnTo>
                  <a:pt x="284" y="298"/>
                </a:lnTo>
                <a:lnTo>
                  <a:pt x="284" y="296"/>
                </a:lnTo>
                <a:lnTo>
                  <a:pt x="216" y="0"/>
                </a:lnTo>
                <a:lnTo>
                  <a:pt x="26" y="6"/>
                </a:lnTo>
                <a:lnTo>
                  <a:pt x="0" y="28"/>
                </a:lnTo>
                <a:lnTo>
                  <a:pt x="38" y="392"/>
                </a:lnTo>
                <a:lnTo>
                  <a:pt x="24" y="464"/>
                </a:lnTo>
                <a:lnTo>
                  <a:pt x="20" y="484"/>
                </a:lnTo>
                <a:lnTo>
                  <a:pt x="14" y="524"/>
                </a:lnTo>
                <a:lnTo>
                  <a:pt x="68" y="484"/>
                </a:lnTo>
                <a:lnTo>
                  <a:pt x="92" y="49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0" name="Freeform 3011"/>
          <p:cNvSpPr>
            <a:spLocks/>
          </p:cNvSpPr>
          <p:nvPr/>
        </p:nvSpPr>
        <p:spPr bwMode="auto">
          <a:xfrm>
            <a:off x="4689645" y="4465628"/>
            <a:ext cx="41136" cy="449923"/>
          </a:xfrm>
          <a:custGeom>
            <a:avLst/>
            <a:gdLst/>
            <a:ahLst/>
            <a:cxnLst>
              <a:cxn ang="0">
                <a:pos x="0" y="0"/>
              </a:cxn>
              <a:cxn ang="0">
                <a:pos x="32" y="350"/>
              </a:cxn>
              <a:cxn ang="0">
                <a:pos x="8" y="68"/>
              </a:cxn>
              <a:cxn ang="0">
                <a:pos x="2" y="0"/>
              </a:cxn>
              <a:cxn ang="0">
                <a:pos x="0" y="0"/>
              </a:cxn>
            </a:cxnLst>
            <a:rect l="0" t="0" r="r" b="b"/>
            <a:pathLst>
              <a:path w="32" h="350">
                <a:moveTo>
                  <a:pt x="0" y="0"/>
                </a:moveTo>
                <a:lnTo>
                  <a:pt x="32" y="350"/>
                </a:lnTo>
                <a:lnTo>
                  <a:pt x="8" y="68"/>
                </a:lnTo>
                <a:lnTo>
                  <a:pt x="2"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1" name="Freeform 3012"/>
          <p:cNvSpPr>
            <a:spLocks/>
          </p:cNvSpPr>
          <p:nvPr/>
        </p:nvSpPr>
        <p:spPr bwMode="auto">
          <a:xfrm>
            <a:off x="4332277" y="4463057"/>
            <a:ext cx="421643" cy="753300"/>
          </a:xfrm>
          <a:custGeom>
            <a:avLst/>
            <a:gdLst/>
            <a:ahLst/>
            <a:cxnLst>
              <a:cxn ang="0">
                <a:pos x="278" y="0"/>
              </a:cxn>
              <a:cxn ang="0">
                <a:pos x="74" y="22"/>
              </a:cxn>
              <a:cxn ang="0">
                <a:pos x="0" y="240"/>
              </a:cxn>
              <a:cxn ang="0">
                <a:pos x="38" y="372"/>
              </a:cxn>
              <a:cxn ang="0">
                <a:pos x="6" y="522"/>
              </a:cxn>
              <a:cxn ang="0">
                <a:pos x="178" y="508"/>
              </a:cxn>
              <a:cxn ang="0">
                <a:pos x="216" y="586"/>
              </a:cxn>
              <a:cxn ang="0">
                <a:pos x="298" y="560"/>
              </a:cxn>
              <a:cxn ang="0">
                <a:pos x="328" y="560"/>
              </a:cxn>
              <a:cxn ang="0">
                <a:pos x="310" y="352"/>
              </a:cxn>
              <a:cxn ang="0">
                <a:pos x="278" y="2"/>
              </a:cxn>
              <a:cxn ang="0">
                <a:pos x="280" y="2"/>
              </a:cxn>
              <a:cxn ang="0">
                <a:pos x="286" y="70"/>
              </a:cxn>
              <a:cxn ang="0">
                <a:pos x="280" y="0"/>
              </a:cxn>
              <a:cxn ang="0">
                <a:pos x="278" y="0"/>
              </a:cxn>
            </a:cxnLst>
            <a:rect l="0" t="0" r="r" b="b"/>
            <a:pathLst>
              <a:path w="328" h="586">
                <a:moveTo>
                  <a:pt x="278" y="0"/>
                </a:moveTo>
                <a:lnTo>
                  <a:pt x="74" y="22"/>
                </a:lnTo>
                <a:lnTo>
                  <a:pt x="0" y="240"/>
                </a:lnTo>
                <a:lnTo>
                  <a:pt x="38" y="372"/>
                </a:lnTo>
                <a:lnTo>
                  <a:pt x="6" y="522"/>
                </a:lnTo>
                <a:lnTo>
                  <a:pt x="178" y="508"/>
                </a:lnTo>
                <a:lnTo>
                  <a:pt x="216" y="586"/>
                </a:lnTo>
                <a:lnTo>
                  <a:pt x="298" y="560"/>
                </a:lnTo>
                <a:lnTo>
                  <a:pt x="328" y="560"/>
                </a:lnTo>
                <a:lnTo>
                  <a:pt x="310" y="352"/>
                </a:lnTo>
                <a:lnTo>
                  <a:pt x="278" y="2"/>
                </a:lnTo>
                <a:lnTo>
                  <a:pt x="280" y="2"/>
                </a:lnTo>
                <a:lnTo>
                  <a:pt x="286" y="70"/>
                </a:lnTo>
                <a:lnTo>
                  <a:pt x="280" y="0"/>
                </a:lnTo>
                <a:lnTo>
                  <a:pt x="27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2" name="Freeform 3013"/>
          <p:cNvSpPr>
            <a:spLocks/>
          </p:cNvSpPr>
          <p:nvPr/>
        </p:nvSpPr>
        <p:spPr bwMode="auto">
          <a:xfrm>
            <a:off x="4730781" y="4915551"/>
            <a:ext cx="25710" cy="267383"/>
          </a:xfrm>
          <a:custGeom>
            <a:avLst/>
            <a:gdLst/>
            <a:ahLst/>
            <a:cxnLst>
              <a:cxn ang="0">
                <a:pos x="20" y="208"/>
              </a:cxn>
              <a:cxn ang="0">
                <a:pos x="0" y="0"/>
              </a:cxn>
              <a:cxn ang="0">
                <a:pos x="18" y="208"/>
              </a:cxn>
              <a:cxn ang="0">
                <a:pos x="20" y="208"/>
              </a:cxn>
            </a:cxnLst>
            <a:rect l="0" t="0" r="r" b="b"/>
            <a:pathLst>
              <a:path w="20" h="208">
                <a:moveTo>
                  <a:pt x="20" y="208"/>
                </a:moveTo>
                <a:lnTo>
                  <a:pt x="0" y="0"/>
                </a:lnTo>
                <a:lnTo>
                  <a:pt x="18" y="208"/>
                </a:lnTo>
                <a:lnTo>
                  <a:pt x="20" y="20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3" name="Freeform 3014"/>
          <p:cNvSpPr>
            <a:spLocks/>
          </p:cNvSpPr>
          <p:nvPr/>
        </p:nvSpPr>
        <p:spPr bwMode="auto">
          <a:xfrm>
            <a:off x="4692216" y="4416779"/>
            <a:ext cx="473062" cy="766155"/>
          </a:xfrm>
          <a:custGeom>
            <a:avLst/>
            <a:gdLst/>
            <a:ahLst/>
            <a:cxnLst>
              <a:cxn ang="0">
                <a:pos x="368" y="466"/>
              </a:cxn>
              <a:cxn ang="0">
                <a:pos x="350" y="330"/>
              </a:cxn>
              <a:cxn ang="0">
                <a:pos x="226" y="0"/>
              </a:cxn>
              <a:cxn ang="0">
                <a:pos x="0" y="36"/>
              </a:cxn>
              <a:cxn ang="0">
                <a:pos x="6" y="106"/>
              </a:cxn>
              <a:cxn ang="0">
                <a:pos x="52" y="596"/>
              </a:cxn>
              <a:cxn ang="0">
                <a:pos x="96" y="596"/>
              </a:cxn>
              <a:cxn ang="0">
                <a:pos x="134" y="580"/>
              </a:cxn>
              <a:cxn ang="0">
                <a:pos x="90" y="490"/>
              </a:cxn>
              <a:cxn ang="0">
                <a:pos x="368" y="466"/>
              </a:cxn>
            </a:cxnLst>
            <a:rect l="0" t="0" r="r" b="b"/>
            <a:pathLst>
              <a:path w="368" h="596">
                <a:moveTo>
                  <a:pt x="368" y="466"/>
                </a:moveTo>
                <a:lnTo>
                  <a:pt x="350" y="330"/>
                </a:lnTo>
                <a:lnTo>
                  <a:pt x="226" y="0"/>
                </a:lnTo>
                <a:lnTo>
                  <a:pt x="0" y="36"/>
                </a:lnTo>
                <a:lnTo>
                  <a:pt x="6" y="106"/>
                </a:lnTo>
                <a:lnTo>
                  <a:pt x="52" y="596"/>
                </a:lnTo>
                <a:lnTo>
                  <a:pt x="96" y="596"/>
                </a:lnTo>
                <a:lnTo>
                  <a:pt x="134" y="580"/>
                </a:lnTo>
                <a:lnTo>
                  <a:pt x="90" y="490"/>
                </a:lnTo>
                <a:lnTo>
                  <a:pt x="368" y="4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4" name="Freeform 3015"/>
          <p:cNvSpPr>
            <a:spLocks/>
          </p:cNvSpPr>
          <p:nvPr/>
        </p:nvSpPr>
        <p:spPr bwMode="auto">
          <a:xfrm>
            <a:off x="5288686" y="4403924"/>
            <a:ext cx="69417" cy="48849"/>
          </a:xfrm>
          <a:custGeom>
            <a:avLst/>
            <a:gdLst/>
            <a:ahLst/>
            <a:cxnLst>
              <a:cxn ang="0">
                <a:pos x="0" y="6"/>
              </a:cxn>
              <a:cxn ang="0">
                <a:pos x="52" y="4"/>
              </a:cxn>
              <a:cxn ang="0">
                <a:pos x="52" y="38"/>
              </a:cxn>
              <a:cxn ang="0">
                <a:pos x="54" y="0"/>
              </a:cxn>
              <a:cxn ang="0">
                <a:pos x="0" y="6"/>
              </a:cxn>
            </a:cxnLst>
            <a:rect l="0" t="0" r="r" b="b"/>
            <a:pathLst>
              <a:path w="54" h="38">
                <a:moveTo>
                  <a:pt x="0" y="6"/>
                </a:moveTo>
                <a:lnTo>
                  <a:pt x="52" y="4"/>
                </a:lnTo>
                <a:lnTo>
                  <a:pt x="52" y="38"/>
                </a:lnTo>
                <a:lnTo>
                  <a:pt x="54" y="0"/>
                </a:lnTo>
                <a:lnTo>
                  <a:pt x="0"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5" name="Freeform 3016"/>
          <p:cNvSpPr>
            <a:spLocks/>
          </p:cNvSpPr>
          <p:nvPr/>
        </p:nvSpPr>
        <p:spPr bwMode="auto">
          <a:xfrm>
            <a:off x="5288686" y="4357646"/>
            <a:ext cx="69417" cy="53991"/>
          </a:xfrm>
          <a:custGeom>
            <a:avLst/>
            <a:gdLst/>
            <a:ahLst/>
            <a:cxnLst>
              <a:cxn ang="0">
                <a:pos x="6" y="40"/>
              </a:cxn>
              <a:cxn ang="0">
                <a:pos x="22" y="0"/>
              </a:cxn>
              <a:cxn ang="0">
                <a:pos x="0" y="42"/>
              </a:cxn>
              <a:cxn ang="0">
                <a:pos x="54" y="36"/>
              </a:cxn>
              <a:cxn ang="0">
                <a:pos x="6" y="40"/>
              </a:cxn>
            </a:cxnLst>
            <a:rect l="0" t="0" r="r" b="b"/>
            <a:pathLst>
              <a:path w="54" h="42">
                <a:moveTo>
                  <a:pt x="6" y="40"/>
                </a:moveTo>
                <a:lnTo>
                  <a:pt x="22" y="0"/>
                </a:lnTo>
                <a:lnTo>
                  <a:pt x="0" y="42"/>
                </a:lnTo>
                <a:lnTo>
                  <a:pt x="54" y="36"/>
                </a:lnTo>
                <a:lnTo>
                  <a:pt x="6" y="4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6" name="Freeform 3017"/>
          <p:cNvSpPr>
            <a:spLocks/>
          </p:cNvSpPr>
          <p:nvPr/>
        </p:nvSpPr>
        <p:spPr bwMode="auto">
          <a:xfrm>
            <a:off x="5355531" y="4403924"/>
            <a:ext cx="339371" cy="334229"/>
          </a:xfrm>
          <a:custGeom>
            <a:avLst/>
            <a:gdLst/>
            <a:ahLst/>
            <a:cxnLst>
              <a:cxn ang="0">
                <a:pos x="2" y="0"/>
              </a:cxn>
              <a:cxn ang="0">
                <a:pos x="0" y="38"/>
              </a:cxn>
              <a:cxn ang="0">
                <a:pos x="264" y="260"/>
              </a:cxn>
              <a:cxn ang="0">
                <a:pos x="2" y="36"/>
              </a:cxn>
              <a:cxn ang="0">
                <a:pos x="2" y="0"/>
              </a:cxn>
            </a:cxnLst>
            <a:rect l="0" t="0" r="r" b="b"/>
            <a:pathLst>
              <a:path w="264" h="260">
                <a:moveTo>
                  <a:pt x="2" y="0"/>
                </a:moveTo>
                <a:lnTo>
                  <a:pt x="0" y="38"/>
                </a:lnTo>
                <a:lnTo>
                  <a:pt x="264" y="260"/>
                </a:lnTo>
                <a:lnTo>
                  <a:pt x="2" y="36"/>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7" name="Freeform 3018"/>
          <p:cNvSpPr>
            <a:spLocks/>
          </p:cNvSpPr>
          <p:nvPr/>
        </p:nvSpPr>
        <p:spPr bwMode="auto">
          <a:xfrm>
            <a:off x="5288686" y="4339649"/>
            <a:ext cx="35994" cy="71988"/>
          </a:xfrm>
          <a:custGeom>
            <a:avLst/>
            <a:gdLst/>
            <a:ahLst/>
            <a:cxnLst>
              <a:cxn ang="0">
                <a:pos x="28" y="0"/>
              </a:cxn>
              <a:cxn ang="0">
                <a:pos x="22" y="2"/>
              </a:cxn>
              <a:cxn ang="0">
                <a:pos x="0" y="56"/>
              </a:cxn>
              <a:cxn ang="0">
                <a:pos x="22" y="14"/>
              </a:cxn>
              <a:cxn ang="0">
                <a:pos x="28" y="0"/>
              </a:cxn>
            </a:cxnLst>
            <a:rect l="0" t="0" r="r" b="b"/>
            <a:pathLst>
              <a:path w="28" h="56">
                <a:moveTo>
                  <a:pt x="28" y="0"/>
                </a:moveTo>
                <a:lnTo>
                  <a:pt x="22" y="2"/>
                </a:lnTo>
                <a:lnTo>
                  <a:pt x="0" y="56"/>
                </a:lnTo>
                <a:lnTo>
                  <a:pt x="22" y="14"/>
                </a:lnTo>
                <a:lnTo>
                  <a:pt x="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8" name="Freeform 3019"/>
          <p:cNvSpPr>
            <a:spLocks/>
          </p:cNvSpPr>
          <p:nvPr/>
        </p:nvSpPr>
        <p:spPr bwMode="auto">
          <a:xfrm>
            <a:off x="5296399" y="4252236"/>
            <a:ext cx="563047" cy="485917"/>
          </a:xfrm>
          <a:custGeom>
            <a:avLst/>
            <a:gdLst/>
            <a:ahLst/>
            <a:cxnLst>
              <a:cxn ang="0">
                <a:pos x="0" y="122"/>
              </a:cxn>
              <a:cxn ang="0">
                <a:pos x="48" y="118"/>
              </a:cxn>
              <a:cxn ang="0">
                <a:pos x="48" y="154"/>
              </a:cxn>
              <a:cxn ang="0">
                <a:pos x="310" y="378"/>
              </a:cxn>
              <a:cxn ang="0">
                <a:pos x="422" y="176"/>
              </a:cxn>
              <a:cxn ang="0">
                <a:pos x="438" y="104"/>
              </a:cxn>
              <a:cxn ang="0">
                <a:pos x="306" y="16"/>
              </a:cxn>
              <a:cxn ang="0">
                <a:pos x="224" y="32"/>
              </a:cxn>
              <a:cxn ang="0">
                <a:pos x="194" y="0"/>
              </a:cxn>
              <a:cxn ang="0">
                <a:pos x="24" y="66"/>
              </a:cxn>
              <a:cxn ang="0">
                <a:pos x="16" y="82"/>
              </a:cxn>
              <a:cxn ang="0">
                <a:pos x="0" y="122"/>
              </a:cxn>
            </a:cxnLst>
            <a:rect l="0" t="0" r="r" b="b"/>
            <a:pathLst>
              <a:path w="438" h="378">
                <a:moveTo>
                  <a:pt x="0" y="122"/>
                </a:moveTo>
                <a:lnTo>
                  <a:pt x="48" y="118"/>
                </a:lnTo>
                <a:lnTo>
                  <a:pt x="48" y="154"/>
                </a:lnTo>
                <a:lnTo>
                  <a:pt x="310" y="378"/>
                </a:lnTo>
                <a:lnTo>
                  <a:pt x="422" y="176"/>
                </a:lnTo>
                <a:lnTo>
                  <a:pt x="438" y="104"/>
                </a:lnTo>
                <a:lnTo>
                  <a:pt x="306" y="16"/>
                </a:lnTo>
                <a:lnTo>
                  <a:pt x="224" y="32"/>
                </a:lnTo>
                <a:lnTo>
                  <a:pt x="194" y="0"/>
                </a:lnTo>
                <a:lnTo>
                  <a:pt x="24" y="66"/>
                </a:lnTo>
                <a:lnTo>
                  <a:pt x="16" y="82"/>
                </a:lnTo>
                <a:lnTo>
                  <a:pt x="0" y="12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9" name="Freeform 3020"/>
          <p:cNvSpPr>
            <a:spLocks/>
          </p:cNvSpPr>
          <p:nvPr/>
        </p:nvSpPr>
        <p:spPr bwMode="auto">
          <a:xfrm>
            <a:off x="5172991" y="4969542"/>
            <a:ext cx="411359" cy="107982"/>
          </a:xfrm>
          <a:custGeom>
            <a:avLst/>
            <a:gdLst/>
            <a:ahLst/>
            <a:cxnLst>
              <a:cxn ang="0">
                <a:pos x="278" y="42"/>
              </a:cxn>
              <a:cxn ang="0">
                <a:pos x="320" y="56"/>
              </a:cxn>
              <a:cxn ang="0">
                <a:pos x="314" y="0"/>
              </a:cxn>
              <a:cxn ang="0">
                <a:pos x="314" y="48"/>
              </a:cxn>
              <a:cxn ang="0">
                <a:pos x="280" y="36"/>
              </a:cxn>
              <a:cxn ang="0">
                <a:pos x="18" y="78"/>
              </a:cxn>
              <a:cxn ang="0">
                <a:pos x="0" y="54"/>
              </a:cxn>
              <a:cxn ang="0">
                <a:pos x="18" y="84"/>
              </a:cxn>
              <a:cxn ang="0">
                <a:pos x="278" y="42"/>
              </a:cxn>
            </a:cxnLst>
            <a:rect l="0" t="0" r="r" b="b"/>
            <a:pathLst>
              <a:path w="320" h="84">
                <a:moveTo>
                  <a:pt x="278" y="42"/>
                </a:moveTo>
                <a:lnTo>
                  <a:pt x="320" y="56"/>
                </a:lnTo>
                <a:lnTo>
                  <a:pt x="314" y="0"/>
                </a:lnTo>
                <a:lnTo>
                  <a:pt x="314" y="48"/>
                </a:lnTo>
                <a:lnTo>
                  <a:pt x="280" y="36"/>
                </a:lnTo>
                <a:lnTo>
                  <a:pt x="18" y="78"/>
                </a:lnTo>
                <a:lnTo>
                  <a:pt x="0" y="54"/>
                </a:lnTo>
                <a:lnTo>
                  <a:pt x="18" y="84"/>
                </a:lnTo>
                <a:lnTo>
                  <a:pt x="278" y="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0" name="Freeform 3021"/>
          <p:cNvSpPr>
            <a:spLocks/>
          </p:cNvSpPr>
          <p:nvPr/>
        </p:nvSpPr>
        <p:spPr bwMode="auto">
          <a:xfrm>
            <a:off x="5576637" y="4966971"/>
            <a:ext cx="89985" cy="5142"/>
          </a:xfrm>
          <a:custGeom>
            <a:avLst/>
            <a:gdLst/>
            <a:ahLst/>
            <a:cxnLst>
              <a:cxn ang="0">
                <a:pos x="0" y="2"/>
              </a:cxn>
              <a:cxn ang="0">
                <a:pos x="70" y="4"/>
              </a:cxn>
              <a:cxn ang="0">
                <a:pos x="70" y="0"/>
              </a:cxn>
              <a:cxn ang="0">
                <a:pos x="0" y="2"/>
              </a:cxn>
            </a:cxnLst>
            <a:rect l="0" t="0" r="r" b="b"/>
            <a:pathLst>
              <a:path w="70" h="4">
                <a:moveTo>
                  <a:pt x="0" y="2"/>
                </a:moveTo>
                <a:lnTo>
                  <a:pt x="70" y="4"/>
                </a:lnTo>
                <a:lnTo>
                  <a:pt x="7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1" name="Freeform 3022"/>
          <p:cNvSpPr>
            <a:spLocks/>
          </p:cNvSpPr>
          <p:nvPr/>
        </p:nvSpPr>
        <p:spPr bwMode="auto">
          <a:xfrm>
            <a:off x="5576637" y="4969542"/>
            <a:ext cx="89985" cy="71988"/>
          </a:xfrm>
          <a:custGeom>
            <a:avLst/>
            <a:gdLst/>
            <a:ahLst/>
            <a:cxnLst>
              <a:cxn ang="0">
                <a:pos x="6" y="56"/>
              </a:cxn>
              <a:cxn ang="0">
                <a:pos x="6" y="6"/>
              </a:cxn>
              <a:cxn ang="0">
                <a:pos x="70" y="6"/>
              </a:cxn>
              <a:cxn ang="0">
                <a:pos x="70" y="2"/>
              </a:cxn>
              <a:cxn ang="0">
                <a:pos x="0" y="0"/>
              </a:cxn>
              <a:cxn ang="0">
                <a:pos x="6" y="56"/>
              </a:cxn>
            </a:cxnLst>
            <a:rect l="0" t="0" r="r" b="b"/>
            <a:pathLst>
              <a:path w="70" h="56">
                <a:moveTo>
                  <a:pt x="6" y="56"/>
                </a:moveTo>
                <a:lnTo>
                  <a:pt x="6" y="6"/>
                </a:lnTo>
                <a:lnTo>
                  <a:pt x="70" y="6"/>
                </a:lnTo>
                <a:lnTo>
                  <a:pt x="70" y="2"/>
                </a:lnTo>
                <a:lnTo>
                  <a:pt x="0" y="0"/>
                </a:lnTo>
                <a:lnTo>
                  <a:pt x="6" y="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2" name="Freeform 3023"/>
          <p:cNvSpPr>
            <a:spLocks/>
          </p:cNvSpPr>
          <p:nvPr/>
        </p:nvSpPr>
        <p:spPr bwMode="auto">
          <a:xfrm>
            <a:off x="5165278" y="5023533"/>
            <a:ext cx="30852" cy="53991"/>
          </a:xfrm>
          <a:custGeom>
            <a:avLst/>
            <a:gdLst/>
            <a:ahLst/>
            <a:cxnLst>
              <a:cxn ang="0">
                <a:pos x="24" y="42"/>
              </a:cxn>
              <a:cxn ang="0">
                <a:pos x="6" y="12"/>
              </a:cxn>
              <a:cxn ang="0">
                <a:pos x="0" y="0"/>
              </a:cxn>
              <a:cxn ang="0">
                <a:pos x="2" y="12"/>
              </a:cxn>
              <a:cxn ang="0">
                <a:pos x="24" y="42"/>
              </a:cxn>
            </a:cxnLst>
            <a:rect l="0" t="0" r="r" b="b"/>
            <a:pathLst>
              <a:path w="24" h="42">
                <a:moveTo>
                  <a:pt x="24" y="42"/>
                </a:moveTo>
                <a:lnTo>
                  <a:pt x="6" y="12"/>
                </a:lnTo>
                <a:lnTo>
                  <a:pt x="0" y="0"/>
                </a:lnTo>
                <a:lnTo>
                  <a:pt x="2" y="12"/>
                </a:lnTo>
                <a:lnTo>
                  <a:pt x="24" y="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3" name="Freeform 3024"/>
          <p:cNvSpPr>
            <a:spLocks/>
          </p:cNvSpPr>
          <p:nvPr/>
        </p:nvSpPr>
        <p:spPr bwMode="auto">
          <a:xfrm>
            <a:off x="4813052" y="5049243"/>
            <a:ext cx="56562" cy="110553"/>
          </a:xfrm>
          <a:custGeom>
            <a:avLst/>
            <a:gdLst/>
            <a:ahLst/>
            <a:cxnLst>
              <a:cxn ang="0">
                <a:pos x="44" y="86"/>
              </a:cxn>
              <a:cxn ang="0">
                <a:pos x="44" y="86"/>
              </a:cxn>
              <a:cxn ang="0">
                <a:pos x="0" y="0"/>
              </a:cxn>
              <a:cxn ang="0">
                <a:pos x="44" y="86"/>
              </a:cxn>
            </a:cxnLst>
            <a:rect l="0" t="0" r="r" b="b"/>
            <a:pathLst>
              <a:path w="44" h="86">
                <a:moveTo>
                  <a:pt x="44" y="86"/>
                </a:moveTo>
                <a:lnTo>
                  <a:pt x="44" y="86"/>
                </a:lnTo>
                <a:lnTo>
                  <a:pt x="0" y="0"/>
                </a:lnTo>
                <a:lnTo>
                  <a:pt x="44" y="8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4" name="Freeform 3025"/>
          <p:cNvSpPr>
            <a:spLocks/>
          </p:cNvSpPr>
          <p:nvPr/>
        </p:nvSpPr>
        <p:spPr bwMode="auto">
          <a:xfrm>
            <a:off x="4990451" y="4337078"/>
            <a:ext cx="701881" cy="732732"/>
          </a:xfrm>
          <a:custGeom>
            <a:avLst/>
            <a:gdLst/>
            <a:ahLst/>
            <a:cxnLst>
              <a:cxn ang="0">
                <a:pos x="422" y="528"/>
              </a:cxn>
              <a:cxn ang="0">
                <a:pos x="456" y="540"/>
              </a:cxn>
              <a:cxn ang="0">
                <a:pos x="456" y="492"/>
              </a:cxn>
              <a:cxn ang="0">
                <a:pos x="526" y="490"/>
              </a:cxn>
              <a:cxn ang="0">
                <a:pos x="526" y="494"/>
              </a:cxn>
              <a:cxn ang="0">
                <a:pos x="526" y="494"/>
              </a:cxn>
              <a:cxn ang="0">
                <a:pos x="512" y="378"/>
              </a:cxn>
              <a:cxn ang="0">
                <a:pos x="546" y="314"/>
              </a:cxn>
              <a:cxn ang="0">
                <a:pos x="284" y="90"/>
              </a:cxn>
              <a:cxn ang="0">
                <a:pos x="284" y="56"/>
              </a:cxn>
              <a:cxn ang="0">
                <a:pos x="232" y="58"/>
              </a:cxn>
              <a:cxn ang="0">
                <a:pos x="254" y="4"/>
              </a:cxn>
              <a:cxn ang="0">
                <a:pos x="260" y="2"/>
              </a:cxn>
              <a:cxn ang="0">
                <a:pos x="254" y="16"/>
              </a:cxn>
              <a:cxn ang="0">
                <a:pos x="262" y="0"/>
              </a:cxn>
              <a:cxn ang="0">
                <a:pos x="182" y="30"/>
              </a:cxn>
              <a:cxn ang="0">
                <a:pos x="0" y="60"/>
              </a:cxn>
              <a:cxn ang="0">
                <a:pos x="120" y="390"/>
              </a:cxn>
              <a:cxn ang="0">
                <a:pos x="142" y="546"/>
              </a:cxn>
              <a:cxn ang="0">
                <a:pos x="160" y="570"/>
              </a:cxn>
              <a:cxn ang="0">
                <a:pos x="422" y="528"/>
              </a:cxn>
            </a:cxnLst>
            <a:rect l="0" t="0" r="r" b="b"/>
            <a:pathLst>
              <a:path w="546" h="570">
                <a:moveTo>
                  <a:pt x="422" y="528"/>
                </a:moveTo>
                <a:lnTo>
                  <a:pt x="456" y="540"/>
                </a:lnTo>
                <a:lnTo>
                  <a:pt x="456" y="492"/>
                </a:lnTo>
                <a:lnTo>
                  <a:pt x="526" y="490"/>
                </a:lnTo>
                <a:lnTo>
                  <a:pt x="526" y="494"/>
                </a:lnTo>
                <a:lnTo>
                  <a:pt x="526" y="494"/>
                </a:lnTo>
                <a:lnTo>
                  <a:pt x="512" y="378"/>
                </a:lnTo>
                <a:lnTo>
                  <a:pt x="546" y="314"/>
                </a:lnTo>
                <a:lnTo>
                  <a:pt x="284" y="90"/>
                </a:lnTo>
                <a:lnTo>
                  <a:pt x="284" y="56"/>
                </a:lnTo>
                <a:lnTo>
                  <a:pt x="232" y="58"/>
                </a:lnTo>
                <a:lnTo>
                  <a:pt x="254" y="4"/>
                </a:lnTo>
                <a:lnTo>
                  <a:pt x="260" y="2"/>
                </a:lnTo>
                <a:lnTo>
                  <a:pt x="254" y="16"/>
                </a:lnTo>
                <a:lnTo>
                  <a:pt x="262" y="0"/>
                </a:lnTo>
                <a:lnTo>
                  <a:pt x="182" y="30"/>
                </a:lnTo>
                <a:lnTo>
                  <a:pt x="0" y="60"/>
                </a:lnTo>
                <a:lnTo>
                  <a:pt x="120" y="390"/>
                </a:lnTo>
                <a:lnTo>
                  <a:pt x="142" y="546"/>
                </a:lnTo>
                <a:lnTo>
                  <a:pt x="160" y="570"/>
                </a:lnTo>
                <a:lnTo>
                  <a:pt x="422" y="5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5" name="Freeform 3026"/>
          <p:cNvSpPr>
            <a:spLocks/>
          </p:cNvSpPr>
          <p:nvPr/>
        </p:nvSpPr>
        <p:spPr bwMode="auto">
          <a:xfrm>
            <a:off x="4813052" y="4972113"/>
            <a:ext cx="1190369" cy="856140"/>
          </a:xfrm>
          <a:custGeom>
            <a:avLst/>
            <a:gdLst/>
            <a:ahLst/>
            <a:cxnLst>
              <a:cxn ang="0">
                <a:pos x="896" y="342"/>
              </a:cxn>
              <a:cxn ang="0">
                <a:pos x="808" y="232"/>
              </a:cxn>
              <a:cxn ang="0">
                <a:pos x="808" y="182"/>
              </a:cxn>
              <a:cxn ang="0">
                <a:pos x="668" y="20"/>
              </a:cxn>
              <a:cxn ang="0">
                <a:pos x="664" y="0"/>
              </a:cxn>
              <a:cxn ang="0">
                <a:pos x="664" y="0"/>
              </a:cxn>
              <a:cxn ang="0">
                <a:pos x="664" y="4"/>
              </a:cxn>
              <a:cxn ang="0">
                <a:pos x="600" y="4"/>
              </a:cxn>
              <a:cxn ang="0">
                <a:pos x="600" y="54"/>
              </a:cxn>
              <a:cxn ang="0">
                <a:pos x="558" y="40"/>
              </a:cxn>
              <a:cxn ang="0">
                <a:pos x="298" y="82"/>
              </a:cxn>
              <a:cxn ang="0">
                <a:pos x="276" y="52"/>
              </a:cxn>
              <a:cxn ang="0">
                <a:pos x="274" y="40"/>
              </a:cxn>
              <a:cxn ang="0">
                <a:pos x="0" y="60"/>
              </a:cxn>
              <a:cxn ang="0">
                <a:pos x="44" y="146"/>
              </a:cxn>
              <a:cxn ang="0">
                <a:pos x="132" y="108"/>
              </a:cxn>
              <a:cxn ang="0">
                <a:pos x="242" y="154"/>
              </a:cxn>
              <a:cxn ang="0">
                <a:pos x="242" y="192"/>
              </a:cxn>
              <a:cxn ang="0">
                <a:pos x="298" y="192"/>
              </a:cxn>
              <a:cxn ang="0">
                <a:pos x="380" y="128"/>
              </a:cxn>
              <a:cxn ang="0">
                <a:pos x="558" y="206"/>
              </a:cxn>
              <a:cxn ang="0">
                <a:pos x="558" y="368"/>
              </a:cxn>
              <a:cxn ang="0">
                <a:pos x="598" y="382"/>
              </a:cxn>
              <a:cxn ang="0">
                <a:pos x="638" y="478"/>
              </a:cxn>
              <a:cxn ang="0">
                <a:pos x="776" y="584"/>
              </a:cxn>
              <a:cxn ang="0">
                <a:pos x="776" y="626"/>
              </a:cxn>
              <a:cxn ang="0">
                <a:pos x="830" y="666"/>
              </a:cxn>
              <a:cxn ang="0">
                <a:pos x="886" y="610"/>
              </a:cxn>
              <a:cxn ang="0">
                <a:pos x="916" y="610"/>
              </a:cxn>
              <a:cxn ang="0">
                <a:pos x="926" y="518"/>
              </a:cxn>
              <a:cxn ang="0">
                <a:pos x="896" y="342"/>
              </a:cxn>
            </a:cxnLst>
            <a:rect l="0" t="0" r="r" b="b"/>
            <a:pathLst>
              <a:path w="926" h="666">
                <a:moveTo>
                  <a:pt x="896" y="342"/>
                </a:moveTo>
                <a:lnTo>
                  <a:pt x="808" y="232"/>
                </a:lnTo>
                <a:lnTo>
                  <a:pt x="808" y="182"/>
                </a:lnTo>
                <a:lnTo>
                  <a:pt x="668" y="20"/>
                </a:lnTo>
                <a:lnTo>
                  <a:pt x="664" y="0"/>
                </a:lnTo>
                <a:lnTo>
                  <a:pt x="664" y="0"/>
                </a:lnTo>
                <a:lnTo>
                  <a:pt x="664" y="4"/>
                </a:lnTo>
                <a:lnTo>
                  <a:pt x="600" y="4"/>
                </a:lnTo>
                <a:lnTo>
                  <a:pt x="600" y="54"/>
                </a:lnTo>
                <a:lnTo>
                  <a:pt x="558" y="40"/>
                </a:lnTo>
                <a:lnTo>
                  <a:pt x="298" y="82"/>
                </a:lnTo>
                <a:lnTo>
                  <a:pt x="276" y="52"/>
                </a:lnTo>
                <a:lnTo>
                  <a:pt x="274" y="40"/>
                </a:lnTo>
                <a:lnTo>
                  <a:pt x="0" y="60"/>
                </a:lnTo>
                <a:lnTo>
                  <a:pt x="44" y="146"/>
                </a:lnTo>
                <a:lnTo>
                  <a:pt x="132" y="108"/>
                </a:lnTo>
                <a:lnTo>
                  <a:pt x="242" y="154"/>
                </a:lnTo>
                <a:lnTo>
                  <a:pt x="242" y="192"/>
                </a:lnTo>
                <a:lnTo>
                  <a:pt x="298" y="192"/>
                </a:lnTo>
                <a:lnTo>
                  <a:pt x="380" y="128"/>
                </a:lnTo>
                <a:lnTo>
                  <a:pt x="558" y="206"/>
                </a:lnTo>
                <a:lnTo>
                  <a:pt x="558" y="368"/>
                </a:lnTo>
                <a:lnTo>
                  <a:pt x="598" y="382"/>
                </a:lnTo>
                <a:lnTo>
                  <a:pt x="638" y="478"/>
                </a:lnTo>
                <a:lnTo>
                  <a:pt x="776" y="584"/>
                </a:lnTo>
                <a:lnTo>
                  <a:pt x="776" y="626"/>
                </a:lnTo>
                <a:lnTo>
                  <a:pt x="830" y="666"/>
                </a:lnTo>
                <a:lnTo>
                  <a:pt x="886" y="610"/>
                </a:lnTo>
                <a:lnTo>
                  <a:pt x="916" y="610"/>
                </a:lnTo>
                <a:lnTo>
                  <a:pt x="926" y="518"/>
                </a:lnTo>
                <a:lnTo>
                  <a:pt x="896"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6" name="Freeform 3027"/>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7" name="Freeform 3028"/>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8" name="Freeform 3029"/>
          <p:cNvSpPr>
            <a:spLocks/>
          </p:cNvSpPr>
          <p:nvPr/>
        </p:nvSpPr>
        <p:spPr bwMode="auto">
          <a:xfrm>
            <a:off x="5304112" y="3195558"/>
            <a:ext cx="97698" cy="259670"/>
          </a:xfrm>
          <a:custGeom>
            <a:avLst/>
            <a:gdLst/>
            <a:ahLst/>
            <a:cxnLst>
              <a:cxn ang="0">
                <a:pos x="2" y="0"/>
              </a:cxn>
              <a:cxn ang="0">
                <a:pos x="0" y="6"/>
              </a:cxn>
              <a:cxn ang="0">
                <a:pos x="6" y="24"/>
              </a:cxn>
              <a:cxn ang="0">
                <a:pos x="74" y="202"/>
              </a:cxn>
              <a:cxn ang="0">
                <a:pos x="76" y="200"/>
              </a:cxn>
              <a:cxn ang="0">
                <a:pos x="2" y="0"/>
              </a:cxn>
            </a:cxnLst>
            <a:rect l="0" t="0" r="r" b="b"/>
            <a:pathLst>
              <a:path w="76" h="202">
                <a:moveTo>
                  <a:pt x="2" y="0"/>
                </a:moveTo>
                <a:lnTo>
                  <a:pt x="0" y="6"/>
                </a:lnTo>
                <a:lnTo>
                  <a:pt x="6" y="24"/>
                </a:lnTo>
                <a:lnTo>
                  <a:pt x="74" y="202"/>
                </a:lnTo>
                <a:lnTo>
                  <a:pt x="76" y="200"/>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9" name="Freeform 3030"/>
          <p:cNvSpPr>
            <a:spLocks/>
          </p:cNvSpPr>
          <p:nvPr/>
        </p:nvSpPr>
        <p:spPr bwMode="auto">
          <a:xfrm>
            <a:off x="5260405" y="3468083"/>
            <a:ext cx="503914" cy="455065"/>
          </a:xfrm>
          <a:custGeom>
            <a:avLst/>
            <a:gdLst/>
            <a:ahLst/>
            <a:cxnLst>
              <a:cxn ang="0">
                <a:pos x="6" y="268"/>
              </a:cxn>
              <a:cxn ang="0">
                <a:pos x="0" y="264"/>
              </a:cxn>
              <a:cxn ang="0">
                <a:pos x="10" y="298"/>
              </a:cxn>
              <a:cxn ang="0">
                <a:pos x="62" y="320"/>
              </a:cxn>
              <a:cxn ang="0">
                <a:pos x="62" y="320"/>
              </a:cxn>
              <a:cxn ang="0">
                <a:pos x="64" y="322"/>
              </a:cxn>
              <a:cxn ang="0">
                <a:pos x="136" y="354"/>
              </a:cxn>
              <a:cxn ang="0">
                <a:pos x="206" y="312"/>
              </a:cxn>
              <a:cxn ang="0">
                <a:pos x="236" y="148"/>
              </a:cxn>
              <a:cxn ang="0">
                <a:pos x="266" y="172"/>
              </a:cxn>
              <a:cxn ang="0">
                <a:pos x="294" y="102"/>
              </a:cxn>
              <a:cxn ang="0">
                <a:pos x="336" y="40"/>
              </a:cxn>
              <a:cxn ang="0">
                <a:pos x="376" y="40"/>
              </a:cxn>
              <a:cxn ang="0">
                <a:pos x="392" y="18"/>
              </a:cxn>
              <a:cxn ang="0">
                <a:pos x="346" y="8"/>
              </a:cxn>
              <a:cxn ang="0">
                <a:pos x="240" y="64"/>
              </a:cxn>
              <a:cxn ang="0">
                <a:pos x="214" y="18"/>
              </a:cxn>
              <a:cxn ang="0">
                <a:pos x="126" y="48"/>
              </a:cxn>
              <a:cxn ang="0">
                <a:pos x="110" y="0"/>
              </a:cxn>
              <a:cxn ang="0">
                <a:pos x="98" y="76"/>
              </a:cxn>
              <a:cxn ang="0">
                <a:pos x="6" y="268"/>
              </a:cxn>
            </a:cxnLst>
            <a:rect l="0" t="0" r="r" b="b"/>
            <a:pathLst>
              <a:path w="392" h="354">
                <a:moveTo>
                  <a:pt x="6" y="268"/>
                </a:moveTo>
                <a:lnTo>
                  <a:pt x="0" y="264"/>
                </a:lnTo>
                <a:lnTo>
                  <a:pt x="10" y="298"/>
                </a:lnTo>
                <a:lnTo>
                  <a:pt x="62" y="320"/>
                </a:lnTo>
                <a:lnTo>
                  <a:pt x="62" y="320"/>
                </a:lnTo>
                <a:lnTo>
                  <a:pt x="64" y="322"/>
                </a:lnTo>
                <a:lnTo>
                  <a:pt x="136" y="354"/>
                </a:lnTo>
                <a:lnTo>
                  <a:pt x="206" y="312"/>
                </a:lnTo>
                <a:lnTo>
                  <a:pt x="236" y="148"/>
                </a:lnTo>
                <a:lnTo>
                  <a:pt x="266" y="172"/>
                </a:lnTo>
                <a:lnTo>
                  <a:pt x="294" y="102"/>
                </a:lnTo>
                <a:lnTo>
                  <a:pt x="336" y="40"/>
                </a:lnTo>
                <a:lnTo>
                  <a:pt x="376" y="40"/>
                </a:lnTo>
                <a:lnTo>
                  <a:pt x="392" y="18"/>
                </a:lnTo>
                <a:lnTo>
                  <a:pt x="346" y="8"/>
                </a:lnTo>
                <a:lnTo>
                  <a:pt x="240" y="64"/>
                </a:lnTo>
                <a:lnTo>
                  <a:pt x="214" y="18"/>
                </a:lnTo>
                <a:lnTo>
                  <a:pt x="126" y="48"/>
                </a:lnTo>
                <a:lnTo>
                  <a:pt x="110" y="0"/>
                </a:lnTo>
                <a:lnTo>
                  <a:pt x="98" y="76"/>
                </a:lnTo>
                <a:lnTo>
                  <a:pt x="6" y="26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0" name="Freeform 3031"/>
          <p:cNvSpPr>
            <a:spLocks/>
          </p:cNvSpPr>
          <p:nvPr/>
        </p:nvSpPr>
        <p:spPr bwMode="auto">
          <a:xfrm>
            <a:off x="5260405" y="3804883"/>
            <a:ext cx="7713" cy="7713"/>
          </a:xfrm>
          <a:custGeom>
            <a:avLst/>
            <a:gdLst/>
            <a:ahLst/>
            <a:cxnLst>
              <a:cxn ang="0">
                <a:pos x="0" y="0"/>
              </a:cxn>
              <a:cxn ang="0">
                <a:pos x="0" y="2"/>
              </a:cxn>
              <a:cxn ang="0">
                <a:pos x="6" y="6"/>
              </a:cxn>
              <a:cxn ang="0">
                <a:pos x="0" y="0"/>
              </a:cxn>
            </a:cxnLst>
            <a:rect l="0" t="0" r="r" b="b"/>
            <a:pathLst>
              <a:path w="6" h="6">
                <a:moveTo>
                  <a:pt x="0" y="0"/>
                </a:moveTo>
                <a:lnTo>
                  <a:pt x="0" y="2"/>
                </a:lnTo>
                <a:lnTo>
                  <a:pt x="6" y="6"/>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1" name="Freeform 3032"/>
          <p:cNvSpPr>
            <a:spLocks/>
          </p:cNvSpPr>
          <p:nvPr/>
        </p:nvSpPr>
        <p:spPr bwMode="auto">
          <a:xfrm>
            <a:off x="5386383" y="3465512"/>
            <a:ext cx="15426" cy="100269"/>
          </a:xfrm>
          <a:custGeom>
            <a:avLst/>
            <a:gdLst/>
            <a:ahLst/>
            <a:cxnLst>
              <a:cxn ang="0">
                <a:pos x="0" y="78"/>
              </a:cxn>
              <a:cxn ang="0">
                <a:pos x="12" y="2"/>
              </a:cxn>
              <a:cxn ang="0">
                <a:pos x="10" y="0"/>
              </a:cxn>
              <a:cxn ang="0">
                <a:pos x="0" y="78"/>
              </a:cxn>
            </a:cxnLst>
            <a:rect l="0" t="0" r="r" b="b"/>
            <a:pathLst>
              <a:path w="12" h="78">
                <a:moveTo>
                  <a:pt x="0" y="78"/>
                </a:moveTo>
                <a:lnTo>
                  <a:pt x="12" y="2"/>
                </a:lnTo>
                <a:lnTo>
                  <a:pt x="10" y="0"/>
                </a:lnTo>
                <a:lnTo>
                  <a:pt x="0" y="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2" name="Freeform 3033"/>
          <p:cNvSpPr>
            <a:spLocks/>
          </p:cNvSpPr>
          <p:nvPr/>
        </p:nvSpPr>
        <p:spPr bwMode="auto">
          <a:xfrm>
            <a:off x="5268118" y="3565781"/>
            <a:ext cx="118266" cy="246815"/>
          </a:xfrm>
          <a:custGeom>
            <a:avLst/>
            <a:gdLst/>
            <a:ahLst/>
            <a:cxnLst>
              <a:cxn ang="0">
                <a:pos x="58" y="60"/>
              </a:cxn>
              <a:cxn ang="0">
                <a:pos x="0" y="192"/>
              </a:cxn>
              <a:cxn ang="0">
                <a:pos x="92" y="0"/>
              </a:cxn>
              <a:cxn ang="0">
                <a:pos x="58" y="60"/>
              </a:cxn>
            </a:cxnLst>
            <a:rect l="0" t="0" r="r" b="b"/>
            <a:pathLst>
              <a:path w="92" h="192">
                <a:moveTo>
                  <a:pt x="58" y="60"/>
                </a:moveTo>
                <a:lnTo>
                  <a:pt x="0" y="192"/>
                </a:lnTo>
                <a:lnTo>
                  <a:pt x="92" y="0"/>
                </a:lnTo>
                <a:lnTo>
                  <a:pt x="58" y="6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3" name="Freeform 3034"/>
          <p:cNvSpPr>
            <a:spLocks/>
          </p:cNvSpPr>
          <p:nvPr/>
        </p:nvSpPr>
        <p:spPr bwMode="auto">
          <a:xfrm>
            <a:off x="5399238" y="3455229"/>
            <a:ext cx="2571" cy="7713"/>
          </a:xfrm>
          <a:custGeom>
            <a:avLst/>
            <a:gdLst/>
            <a:ahLst/>
            <a:cxnLst>
              <a:cxn ang="0">
                <a:pos x="0" y="6"/>
              </a:cxn>
              <a:cxn ang="0">
                <a:pos x="2" y="2"/>
              </a:cxn>
              <a:cxn ang="0">
                <a:pos x="0" y="0"/>
              </a:cxn>
              <a:cxn ang="0">
                <a:pos x="0" y="6"/>
              </a:cxn>
            </a:cxnLst>
            <a:rect l="0" t="0" r="r" b="b"/>
            <a:pathLst>
              <a:path w="2" h="6">
                <a:moveTo>
                  <a:pt x="0" y="6"/>
                </a:moveTo>
                <a:lnTo>
                  <a:pt x="2" y="2"/>
                </a:lnTo>
                <a:lnTo>
                  <a:pt x="0" y="0"/>
                </a:lnTo>
                <a:lnTo>
                  <a:pt x="0"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4" name="Freeform 3035"/>
          <p:cNvSpPr>
            <a:spLocks/>
          </p:cNvSpPr>
          <p:nvPr/>
        </p:nvSpPr>
        <p:spPr bwMode="auto">
          <a:xfrm>
            <a:off x="4885040" y="3198129"/>
            <a:ext cx="509056" cy="601612"/>
          </a:xfrm>
          <a:custGeom>
            <a:avLst/>
            <a:gdLst/>
            <a:ahLst/>
            <a:cxnLst>
              <a:cxn ang="0">
                <a:pos x="282" y="50"/>
              </a:cxn>
              <a:cxn ang="0">
                <a:pos x="234" y="78"/>
              </a:cxn>
              <a:cxn ang="0">
                <a:pos x="206" y="104"/>
              </a:cxn>
              <a:cxn ang="0">
                <a:pos x="142" y="84"/>
              </a:cxn>
              <a:cxn ang="0">
                <a:pos x="0" y="128"/>
              </a:cxn>
              <a:cxn ang="0">
                <a:pos x="66" y="422"/>
              </a:cxn>
              <a:cxn ang="0">
                <a:pos x="172" y="460"/>
              </a:cxn>
              <a:cxn ang="0">
                <a:pos x="264" y="448"/>
              </a:cxn>
              <a:cxn ang="0">
                <a:pos x="298" y="468"/>
              </a:cxn>
              <a:cxn ang="0">
                <a:pos x="354" y="344"/>
              </a:cxn>
              <a:cxn ang="0">
                <a:pos x="386" y="284"/>
              </a:cxn>
              <a:cxn ang="0">
                <a:pos x="396" y="200"/>
              </a:cxn>
              <a:cxn ang="0">
                <a:pos x="332" y="22"/>
              </a:cxn>
              <a:cxn ang="0">
                <a:pos x="324" y="0"/>
              </a:cxn>
              <a:cxn ang="0">
                <a:pos x="282" y="50"/>
              </a:cxn>
            </a:cxnLst>
            <a:rect l="0" t="0" r="r" b="b"/>
            <a:pathLst>
              <a:path w="396" h="468">
                <a:moveTo>
                  <a:pt x="282" y="50"/>
                </a:moveTo>
                <a:lnTo>
                  <a:pt x="234" y="78"/>
                </a:lnTo>
                <a:lnTo>
                  <a:pt x="206" y="104"/>
                </a:lnTo>
                <a:lnTo>
                  <a:pt x="142" y="84"/>
                </a:lnTo>
                <a:lnTo>
                  <a:pt x="0" y="128"/>
                </a:lnTo>
                <a:lnTo>
                  <a:pt x="66" y="422"/>
                </a:lnTo>
                <a:lnTo>
                  <a:pt x="172" y="460"/>
                </a:lnTo>
                <a:lnTo>
                  <a:pt x="264" y="448"/>
                </a:lnTo>
                <a:lnTo>
                  <a:pt x="298" y="468"/>
                </a:lnTo>
                <a:lnTo>
                  <a:pt x="354" y="344"/>
                </a:lnTo>
                <a:lnTo>
                  <a:pt x="386" y="284"/>
                </a:lnTo>
                <a:lnTo>
                  <a:pt x="396" y="200"/>
                </a:lnTo>
                <a:lnTo>
                  <a:pt x="332" y="22"/>
                </a:lnTo>
                <a:lnTo>
                  <a:pt x="324" y="0"/>
                </a:lnTo>
                <a:lnTo>
                  <a:pt x="282" y="5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5" name="Freeform 3036"/>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6" name="Freeform 3037"/>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7" name="Freeform 3038"/>
          <p:cNvSpPr>
            <a:spLocks/>
          </p:cNvSpPr>
          <p:nvPr/>
        </p:nvSpPr>
        <p:spPr bwMode="auto">
          <a:xfrm>
            <a:off x="5414664" y="3005305"/>
            <a:ext cx="606754" cy="334229"/>
          </a:xfrm>
          <a:custGeom>
            <a:avLst/>
            <a:gdLst/>
            <a:ahLst/>
            <a:cxnLst>
              <a:cxn ang="0">
                <a:pos x="472" y="190"/>
              </a:cxn>
              <a:cxn ang="0">
                <a:pos x="434" y="138"/>
              </a:cxn>
              <a:cxn ang="0">
                <a:pos x="444" y="68"/>
              </a:cxn>
              <a:cxn ang="0">
                <a:pos x="364" y="0"/>
              </a:cxn>
              <a:cxn ang="0">
                <a:pos x="0" y="120"/>
              </a:cxn>
              <a:cxn ang="0">
                <a:pos x="364" y="4"/>
              </a:cxn>
              <a:cxn ang="0">
                <a:pos x="440" y="70"/>
              </a:cxn>
              <a:cxn ang="0">
                <a:pos x="430" y="138"/>
              </a:cxn>
              <a:cxn ang="0">
                <a:pos x="470" y="190"/>
              </a:cxn>
              <a:cxn ang="0">
                <a:pos x="442" y="260"/>
              </a:cxn>
              <a:cxn ang="0">
                <a:pos x="444" y="258"/>
              </a:cxn>
              <a:cxn ang="0">
                <a:pos x="472" y="190"/>
              </a:cxn>
            </a:cxnLst>
            <a:rect l="0" t="0" r="r" b="b"/>
            <a:pathLst>
              <a:path w="472" h="260">
                <a:moveTo>
                  <a:pt x="472" y="190"/>
                </a:moveTo>
                <a:lnTo>
                  <a:pt x="434" y="138"/>
                </a:lnTo>
                <a:lnTo>
                  <a:pt x="444" y="68"/>
                </a:lnTo>
                <a:lnTo>
                  <a:pt x="364" y="0"/>
                </a:lnTo>
                <a:lnTo>
                  <a:pt x="0" y="120"/>
                </a:lnTo>
                <a:lnTo>
                  <a:pt x="364" y="4"/>
                </a:lnTo>
                <a:lnTo>
                  <a:pt x="440" y="70"/>
                </a:lnTo>
                <a:lnTo>
                  <a:pt x="430" y="138"/>
                </a:lnTo>
                <a:lnTo>
                  <a:pt x="470" y="190"/>
                </a:lnTo>
                <a:lnTo>
                  <a:pt x="442" y="260"/>
                </a:lnTo>
                <a:lnTo>
                  <a:pt x="444" y="258"/>
                </a:lnTo>
                <a:lnTo>
                  <a:pt x="472" y="19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8" name="Freeform 3039"/>
          <p:cNvSpPr>
            <a:spLocks/>
          </p:cNvSpPr>
          <p:nvPr/>
        </p:nvSpPr>
        <p:spPr bwMode="auto">
          <a:xfrm>
            <a:off x="5391525" y="3010447"/>
            <a:ext cx="491059" cy="154259"/>
          </a:xfrm>
          <a:custGeom>
            <a:avLst/>
            <a:gdLst/>
            <a:ahLst/>
            <a:cxnLst>
              <a:cxn ang="0">
                <a:pos x="0" y="72"/>
              </a:cxn>
              <a:cxn ang="0">
                <a:pos x="16" y="120"/>
              </a:cxn>
              <a:cxn ang="0">
                <a:pos x="382" y="0"/>
              </a:cxn>
              <a:cxn ang="0">
                <a:pos x="18" y="116"/>
              </a:cxn>
              <a:cxn ang="0">
                <a:pos x="2" y="70"/>
              </a:cxn>
              <a:cxn ang="0">
                <a:pos x="0" y="72"/>
              </a:cxn>
            </a:cxnLst>
            <a:rect l="0" t="0" r="r" b="b"/>
            <a:pathLst>
              <a:path w="382" h="120">
                <a:moveTo>
                  <a:pt x="0" y="72"/>
                </a:moveTo>
                <a:lnTo>
                  <a:pt x="16" y="120"/>
                </a:lnTo>
                <a:lnTo>
                  <a:pt x="382" y="0"/>
                </a:lnTo>
                <a:lnTo>
                  <a:pt x="18" y="116"/>
                </a:lnTo>
                <a:lnTo>
                  <a:pt x="2" y="70"/>
                </a:lnTo>
                <a:lnTo>
                  <a:pt x="0" y="7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9" name="Freeform 3040"/>
          <p:cNvSpPr>
            <a:spLocks/>
          </p:cNvSpPr>
          <p:nvPr/>
        </p:nvSpPr>
        <p:spPr bwMode="auto">
          <a:xfrm>
            <a:off x="5944288" y="3339534"/>
            <a:ext cx="161972" cy="215963"/>
          </a:xfrm>
          <a:custGeom>
            <a:avLst/>
            <a:gdLst/>
            <a:ahLst/>
            <a:cxnLst>
              <a:cxn ang="0">
                <a:pos x="0" y="10"/>
              </a:cxn>
              <a:cxn ang="0">
                <a:pos x="62" y="168"/>
              </a:cxn>
              <a:cxn ang="0">
                <a:pos x="126" y="142"/>
              </a:cxn>
              <a:cxn ang="0">
                <a:pos x="126" y="80"/>
              </a:cxn>
              <a:cxn ang="0">
                <a:pos x="30" y="2"/>
              </a:cxn>
              <a:cxn ang="0">
                <a:pos x="30" y="0"/>
              </a:cxn>
              <a:cxn ang="0">
                <a:pos x="0" y="10"/>
              </a:cxn>
            </a:cxnLst>
            <a:rect l="0" t="0" r="r" b="b"/>
            <a:pathLst>
              <a:path w="126" h="168">
                <a:moveTo>
                  <a:pt x="0" y="10"/>
                </a:moveTo>
                <a:lnTo>
                  <a:pt x="62" y="168"/>
                </a:lnTo>
                <a:lnTo>
                  <a:pt x="126" y="142"/>
                </a:lnTo>
                <a:lnTo>
                  <a:pt x="126" y="80"/>
                </a:lnTo>
                <a:lnTo>
                  <a:pt x="30" y="2"/>
                </a:lnTo>
                <a:lnTo>
                  <a:pt x="30" y="0"/>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0" name="Freeform 3041"/>
          <p:cNvSpPr>
            <a:spLocks/>
          </p:cNvSpPr>
          <p:nvPr/>
        </p:nvSpPr>
        <p:spPr bwMode="auto">
          <a:xfrm>
            <a:off x="5301541" y="3010447"/>
            <a:ext cx="717307" cy="511627"/>
          </a:xfrm>
          <a:custGeom>
            <a:avLst/>
            <a:gdLst/>
            <a:ahLst/>
            <a:cxnLst>
              <a:cxn ang="0">
                <a:pos x="528" y="66"/>
              </a:cxn>
              <a:cxn ang="0">
                <a:pos x="452" y="0"/>
              </a:cxn>
              <a:cxn ang="0">
                <a:pos x="86" y="120"/>
              </a:cxn>
              <a:cxn ang="0">
                <a:pos x="70" y="72"/>
              </a:cxn>
              <a:cxn ang="0">
                <a:pos x="72" y="70"/>
              </a:cxn>
              <a:cxn ang="0">
                <a:pos x="88" y="116"/>
              </a:cxn>
              <a:cxn ang="0">
                <a:pos x="72" y="64"/>
              </a:cxn>
              <a:cxn ang="0">
                <a:pos x="0" y="146"/>
              </a:cxn>
              <a:cxn ang="0">
                <a:pos x="8" y="168"/>
              </a:cxn>
              <a:cxn ang="0">
                <a:pos x="2" y="150"/>
              </a:cxn>
              <a:cxn ang="0">
                <a:pos x="4" y="144"/>
              </a:cxn>
              <a:cxn ang="0">
                <a:pos x="78" y="344"/>
              </a:cxn>
              <a:cxn ang="0">
                <a:pos x="76" y="346"/>
              </a:cxn>
              <a:cxn ang="0">
                <a:pos x="78" y="348"/>
              </a:cxn>
              <a:cxn ang="0">
                <a:pos x="96" y="398"/>
              </a:cxn>
              <a:cxn ang="0">
                <a:pos x="182" y="372"/>
              </a:cxn>
              <a:cxn ang="0">
                <a:pos x="180" y="372"/>
              </a:cxn>
              <a:cxn ang="0">
                <a:pos x="498" y="262"/>
              </a:cxn>
              <a:cxn ang="0">
                <a:pos x="498" y="262"/>
              </a:cxn>
              <a:cxn ang="0">
                <a:pos x="498" y="262"/>
              </a:cxn>
              <a:cxn ang="0">
                <a:pos x="528" y="252"/>
              </a:cxn>
              <a:cxn ang="0">
                <a:pos x="558" y="186"/>
              </a:cxn>
              <a:cxn ang="0">
                <a:pos x="518" y="134"/>
              </a:cxn>
              <a:cxn ang="0">
                <a:pos x="528" y="66"/>
              </a:cxn>
            </a:cxnLst>
            <a:rect l="0" t="0" r="r" b="b"/>
            <a:pathLst>
              <a:path w="558" h="398">
                <a:moveTo>
                  <a:pt x="528" y="66"/>
                </a:moveTo>
                <a:lnTo>
                  <a:pt x="452" y="0"/>
                </a:lnTo>
                <a:lnTo>
                  <a:pt x="86" y="120"/>
                </a:lnTo>
                <a:lnTo>
                  <a:pt x="70" y="72"/>
                </a:lnTo>
                <a:lnTo>
                  <a:pt x="72" y="70"/>
                </a:lnTo>
                <a:lnTo>
                  <a:pt x="88" y="116"/>
                </a:lnTo>
                <a:lnTo>
                  <a:pt x="72" y="64"/>
                </a:lnTo>
                <a:lnTo>
                  <a:pt x="0" y="146"/>
                </a:lnTo>
                <a:lnTo>
                  <a:pt x="8" y="168"/>
                </a:lnTo>
                <a:lnTo>
                  <a:pt x="2" y="150"/>
                </a:lnTo>
                <a:lnTo>
                  <a:pt x="4" y="144"/>
                </a:lnTo>
                <a:lnTo>
                  <a:pt x="78" y="344"/>
                </a:lnTo>
                <a:lnTo>
                  <a:pt x="76" y="346"/>
                </a:lnTo>
                <a:lnTo>
                  <a:pt x="78" y="348"/>
                </a:lnTo>
                <a:lnTo>
                  <a:pt x="96" y="398"/>
                </a:lnTo>
                <a:lnTo>
                  <a:pt x="182" y="372"/>
                </a:lnTo>
                <a:lnTo>
                  <a:pt x="180" y="372"/>
                </a:lnTo>
                <a:lnTo>
                  <a:pt x="498" y="262"/>
                </a:lnTo>
                <a:lnTo>
                  <a:pt x="498" y="262"/>
                </a:lnTo>
                <a:lnTo>
                  <a:pt x="498" y="262"/>
                </a:lnTo>
                <a:lnTo>
                  <a:pt x="528" y="252"/>
                </a:lnTo>
                <a:lnTo>
                  <a:pt x="558" y="186"/>
                </a:lnTo>
                <a:lnTo>
                  <a:pt x="518" y="134"/>
                </a:lnTo>
                <a:lnTo>
                  <a:pt x="528" y="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1" name="Freeform 3042"/>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2" name="Freeform 3043"/>
          <p:cNvSpPr>
            <a:spLocks/>
          </p:cNvSpPr>
          <p:nvPr/>
        </p:nvSpPr>
        <p:spPr bwMode="auto">
          <a:xfrm>
            <a:off x="5990566" y="3092719"/>
            <a:ext cx="95127" cy="23139"/>
          </a:xfrm>
          <a:custGeom>
            <a:avLst/>
            <a:gdLst/>
            <a:ahLst/>
            <a:cxnLst>
              <a:cxn ang="0">
                <a:pos x="0" y="2"/>
              </a:cxn>
              <a:cxn ang="0">
                <a:pos x="74" y="18"/>
              </a:cxn>
              <a:cxn ang="0">
                <a:pos x="14" y="4"/>
              </a:cxn>
              <a:cxn ang="0">
                <a:pos x="0" y="0"/>
              </a:cxn>
              <a:cxn ang="0">
                <a:pos x="0" y="2"/>
              </a:cxn>
            </a:cxnLst>
            <a:rect l="0" t="0" r="r" b="b"/>
            <a:pathLst>
              <a:path w="74" h="18">
                <a:moveTo>
                  <a:pt x="0" y="2"/>
                </a:moveTo>
                <a:lnTo>
                  <a:pt x="74" y="18"/>
                </a:lnTo>
                <a:lnTo>
                  <a:pt x="14" y="4"/>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3" name="Freeform 3044"/>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4" name="Freeform 3045"/>
          <p:cNvSpPr>
            <a:spLocks/>
          </p:cNvSpPr>
          <p:nvPr/>
        </p:nvSpPr>
        <p:spPr bwMode="auto">
          <a:xfrm>
            <a:off x="6085693" y="3115858"/>
            <a:ext cx="64275" cy="17997"/>
          </a:xfrm>
          <a:custGeom>
            <a:avLst/>
            <a:gdLst/>
            <a:ahLst/>
            <a:cxnLst>
              <a:cxn ang="0">
                <a:pos x="50" y="12"/>
              </a:cxn>
              <a:cxn ang="0">
                <a:pos x="0" y="0"/>
              </a:cxn>
              <a:cxn ang="0">
                <a:pos x="50" y="14"/>
              </a:cxn>
              <a:cxn ang="0">
                <a:pos x="50" y="12"/>
              </a:cxn>
            </a:cxnLst>
            <a:rect l="0" t="0" r="r" b="b"/>
            <a:pathLst>
              <a:path w="50" h="14">
                <a:moveTo>
                  <a:pt x="50" y="12"/>
                </a:moveTo>
                <a:lnTo>
                  <a:pt x="0" y="0"/>
                </a:lnTo>
                <a:lnTo>
                  <a:pt x="50" y="14"/>
                </a:lnTo>
                <a:lnTo>
                  <a:pt x="50"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5" name="Freeform 3046"/>
          <p:cNvSpPr>
            <a:spLocks/>
          </p:cNvSpPr>
          <p:nvPr/>
        </p:nvSpPr>
        <p:spPr bwMode="auto">
          <a:xfrm>
            <a:off x="5972569" y="3090148"/>
            <a:ext cx="177398" cy="344513"/>
          </a:xfrm>
          <a:custGeom>
            <a:avLst/>
            <a:gdLst/>
            <a:ahLst/>
            <a:cxnLst>
              <a:cxn ang="0">
                <a:pos x="10" y="2"/>
              </a:cxn>
              <a:cxn ang="0">
                <a:pos x="0" y="72"/>
              </a:cxn>
              <a:cxn ang="0">
                <a:pos x="38" y="124"/>
              </a:cxn>
              <a:cxn ang="0">
                <a:pos x="10" y="192"/>
              </a:cxn>
              <a:cxn ang="0">
                <a:pos x="8" y="194"/>
              </a:cxn>
              <a:cxn ang="0">
                <a:pos x="8" y="196"/>
              </a:cxn>
              <a:cxn ang="0">
                <a:pos x="10" y="194"/>
              </a:cxn>
              <a:cxn ang="0">
                <a:pos x="104" y="268"/>
              </a:cxn>
              <a:cxn ang="0">
                <a:pos x="104" y="226"/>
              </a:cxn>
              <a:cxn ang="0">
                <a:pos x="134" y="80"/>
              </a:cxn>
              <a:cxn ang="0">
                <a:pos x="104" y="56"/>
              </a:cxn>
              <a:cxn ang="0">
                <a:pos x="136" y="40"/>
              </a:cxn>
              <a:cxn ang="0">
                <a:pos x="138" y="34"/>
              </a:cxn>
              <a:cxn ang="0">
                <a:pos x="88" y="20"/>
              </a:cxn>
              <a:cxn ang="0">
                <a:pos x="14" y="4"/>
              </a:cxn>
              <a:cxn ang="0">
                <a:pos x="14" y="2"/>
              </a:cxn>
              <a:cxn ang="0">
                <a:pos x="28" y="6"/>
              </a:cxn>
              <a:cxn ang="0">
                <a:pos x="6" y="0"/>
              </a:cxn>
              <a:cxn ang="0">
                <a:pos x="10" y="2"/>
              </a:cxn>
            </a:cxnLst>
            <a:rect l="0" t="0" r="r" b="b"/>
            <a:pathLst>
              <a:path w="138" h="268">
                <a:moveTo>
                  <a:pt x="10" y="2"/>
                </a:moveTo>
                <a:lnTo>
                  <a:pt x="0" y="72"/>
                </a:lnTo>
                <a:lnTo>
                  <a:pt x="38" y="124"/>
                </a:lnTo>
                <a:lnTo>
                  <a:pt x="10" y="192"/>
                </a:lnTo>
                <a:lnTo>
                  <a:pt x="8" y="194"/>
                </a:lnTo>
                <a:lnTo>
                  <a:pt x="8" y="196"/>
                </a:lnTo>
                <a:lnTo>
                  <a:pt x="10" y="194"/>
                </a:lnTo>
                <a:lnTo>
                  <a:pt x="104" y="268"/>
                </a:lnTo>
                <a:lnTo>
                  <a:pt x="104" y="226"/>
                </a:lnTo>
                <a:lnTo>
                  <a:pt x="134" y="80"/>
                </a:lnTo>
                <a:lnTo>
                  <a:pt x="104" y="56"/>
                </a:lnTo>
                <a:lnTo>
                  <a:pt x="136" y="40"/>
                </a:lnTo>
                <a:lnTo>
                  <a:pt x="138" y="34"/>
                </a:lnTo>
                <a:lnTo>
                  <a:pt x="88" y="20"/>
                </a:lnTo>
                <a:lnTo>
                  <a:pt x="14" y="4"/>
                </a:lnTo>
                <a:lnTo>
                  <a:pt x="14" y="2"/>
                </a:lnTo>
                <a:lnTo>
                  <a:pt x="28" y="6"/>
                </a:lnTo>
                <a:lnTo>
                  <a:pt x="6" y="0"/>
                </a:lnTo>
                <a:lnTo>
                  <a:pt x="1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6" name="Freeform 3047"/>
          <p:cNvSpPr>
            <a:spLocks/>
          </p:cNvSpPr>
          <p:nvPr/>
        </p:nvSpPr>
        <p:spPr bwMode="auto">
          <a:xfrm>
            <a:off x="6083122" y="2917891"/>
            <a:ext cx="15426" cy="105411"/>
          </a:xfrm>
          <a:custGeom>
            <a:avLst/>
            <a:gdLst/>
            <a:ahLst/>
            <a:cxnLst>
              <a:cxn ang="0">
                <a:pos x="12" y="82"/>
              </a:cxn>
              <a:cxn ang="0">
                <a:pos x="0" y="0"/>
              </a:cxn>
              <a:cxn ang="0">
                <a:pos x="6" y="58"/>
              </a:cxn>
              <a:cxn ang="0">
                <a:pos x="12" y="82"/>
              </a:cxn>
            </a:cxnLst>
            <a:rect l="0" t="0" r="r" b="b"/>
            <a:pathLst>
              <a:path w="12" h="82">
                <a:moveTo>
                  <a:pt x="12" y="82"/>
                </a:moveTo>
                <a:lnTo>
                  <a:pt x="0" y="0"/>
                </a:lnTo>
                <a:lnTo>
                  <a:pt x="6" y="58"/>
                </a:lnTo>
                <a:lnTo>
                  <a:pt x="12" y="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7" name="Freeform 3048"/>
          <p:cNvSpPr>
            <a:spLocks/>
          </p:cNvSpPr>
          <p:nvPr/>
        </p:nvSpPr>
        <p:spPr bwMode="auto">
          <a:xfrm>
            <a:off x="5952001" y="2457684"/>
            <a:ext cx="131121" cy="460207"/>
          </a:xfrm>
          <a:custGeom>
            <a:avLst/>
            <a:gdLst/>
            <a:ahLst/>
            <a:cxnLst>
              <a:cxn ang="0">
                <a:pos x="38" y="132"/>
              </a:cxn>
              <a:cxn ang="0">
                <a:pos x="102" y="358"/>
              </a:cxn>
              <a:cxn ang="0">
                <a:pos x="80" y="276"/>
              </a:cxn>
              <a:cxn ang="0">
                <a:pos x="40" y="132"/>
              </a:cxn>
              <a:cxn ang="0">
                <a:pos x="2" y="0"/>
              </a:cxn>
              <a:cxn ang="0">
                <a:pos x="0" y="0"/>
              </a:cxn>
              <a:cxn ang="0">
                <a:pos x="8" y="34"/>
              </a:cxn>
              <a:cxn ang="0">
                <a:pos x="38" y="132"/>
              </a:cxn>
            </a:cxnLst>
            <a:rect l="0" t="0" r="r" b="b"/>
            <a:pathLst>
              <a:path w="102" h="358">
                <a:moveTo>
                  <a:pt x="38" y="132"/>
                </a:moveTo>
                <a:lnTo>
                  <a:pt x="102" y="358"/>
                </a:lnTo>
                <a:lnTo>
                  <a:pt x="80" y="276"/>
                </a:lnTo>
                <a:lnTo>
                  <a:pt x="40" y="132"/>
                </a:lnTo>
                <a:lnTo>
                  <a:pt x="2" y="0"/>
                </a:lnTo>
                <a:lnTo>
                  <a:pt x="0" y="0"/>
                </a:lnTo>
                <a:lnTo>
                  <a:pt x="8" y="34"/>
                </a:lnTo>
                <a:lnTo>
                  <a:pt x="38"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8" name="Freeform 3049"/>
          <p:cNvSpPr>
            <a:spLocks/>
          </p:cNvSpPr>
          <p:nvPr/>
        </p:nvSpPr>
        <p:spPr bwMode="auto">
          <a:xfrm>
            <a:off x="5952001" y="2457684"/>
            <a:ext cx="10284" cy="43707"/>
          </a:xfrm>
          <a:custGeom>
            <a:avLst/>
            <a:gdLst/>
            <a:ahLst/>
            <a:cxnLst>
              <a:cxn ang="0">
                <a:pos x="8" y="34"/>
              </a:cxn>
              <a:cxn ang="0">
                <a:pos x="0" y="0"/>
              </a:cxn>
              <a:cxn ang="0">
                <a:pos x="0" y="0"/>
              </a:cxn>
              <a:cxn ang="0">
                <a:pos x="8" y="34"/>
              </a:cxn>
            </a:cxnLst>
            <a:rect l="0" t="0" r="r" b="b"/>
            <a:pathLst>
              <a:path w="8" h="34">
                <a:moveTo>
                  <a:pt x="8" y="34"/>
                </a:moveTo>
                <a:lnTo>
                  <a:pt x="0" y="0"/>
                </a:lnTo>
                <a:lnTo>
                  <a:pt x="0" y="0"/>
                </a:lnTo>
                <a:lnTo>
                  <a:pt x="8" y="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9" name="Freeform 3050"/>
          <p:cNvSpPr>
            <a:spLocks/>
          </p:cNvSpPr>
          <p:nvPr/>
        </p:nvSpPr>
        <p:spPr bwMode="auto">
          <a:xfrm>
            <a:off x="6098548" y="3023302"/>
            <a:ext cx="64275" cy="69417"/>
          </a:xfrm>
          <a:custGeom>
            <a:avLst/>
            <a:gdLst/>
            <a:ahLst/>
            <a:cxnLst>
              <a:cxn ang="0">
                <a:pos x="50" y="54"/>
              </a:cxn>
              <a:cxn ang="0">
                <a:pos x="0" y="0"/>
              </a:cxn>
              <a:cxn ang="0">
                <a:pos x="46" y="50"/>
              </a:cxn>
              <a:cxn ang="0">
                <a:pos x="50" y="54"/>
              </a:cxn>
            </a:cxnLst>
            <a:rect l="0" t="0" r="r" b="b"/>
            <a:pathLst>
              <a:path w="50" h="54">
                <a:moveTo>
                  <a:pt x="50" y="54"/>
                </a:moveTo>
                <a:lnTo>
                  <a:pt x="0" y="0"/>
                </a:lnTo>
                <a:lnTo>
                  <a:pt x="46" y="50"/>
                </a:lnTo>
                <a:lnTo>
                  <a:pt x="50" y="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0" name="Freeform 3051"/>
          <p:cNvSpPr>
            <a:spLocks/>
          </p:cNvSpPr>
          <p:nvPr/>
        </p:nvSpPr>
        <p:spPr bwMode="auto">
          <a:xfrm>
            <a:off x="6090835" y="2992450"/>
            <a:ext cx="66846" cy="95127"/>
          </a:xfrm>
          <a:custGeom>
            <a:avLst/>
            <a:gdLst/>
            <a:ahLst/>
            <a:cxnLst>
              <a:cxn ang="0">
                <a:pos x="4" y="26"/>
              </a:cxn>
              <a:cxn ang="0">
                <a:pos x="52" y="74"/>
              </a:cxn>
              <a:cxn ang="0">
                <a:pos x="6" y="24"/>
              </a:cxn>
              <a:cxn ang="0">
                <a:pos x="0" y="0"/>
              </a:cxn>
              <a:cxn ang="0">
                <a:pos x="4" y="26"/>
              </a:cxn>
            </a:cxnLst>
            <a:rect l="0" t="0" r="r" b="b"/>
            <a:pathLst>
              <a:path w="52" h="74">
                <a:moveTo>
                  <a:pt x="4" y="26"/>
                </a:moveTo>
                <a:lnTo>
                  <a:pt x="52" y="74"/>
                </a:lnTo>
                <a:lnTo>
                  <a:pt x="6" y="24"/>
                </a:lnTo>
                <a:lnTo>
                  <a:pt x="0" y="0"/>
                </a:lnTo>
                <a:lnTo>
                  <a:pt x="4" y="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1" name="Line 3080"/>
          <p:cNvSpPr>
            <a:spLocks noChangeShapeType="1"/>
          </p:cNvSpPr>
          <p:nvPr/>
        </p:nvSpPr>
        <p:spPr bwMode="auto">
          <a:xfrm>
            <a:off x="2990996" y="6135832"/>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2" name="Line 3117"/>
          <p:cNvSpPr>
            <a:spLocks noChangeShapeType="1"/>
          </p:cNvSpPr>
          <p:nvPr/>
        </p:nvSpPr>
        <p:spPr bwMode="auto">
          <a:xfrm>
            <a:off x="6080095" y="2435183"/>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3" name="Line 3118"/>
          <p:cNvSpPr>
            <a:spLocks noChangeShapeType="1"/>
          </p:cNvSpPr>
          <p:nvPr/>
        </p:nvSpPr>
        <p:spPr bwMode="auto">
          <a:xfrm>
            <a:off x="6080095" y="2435183"/>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4" name="Line 3119"/>
          <p:cNvSpPr>
            <a:spLocks noChangeShapeType="1"/>
          </p:cNvSpPr>
          <p:nvPr/>
        </p:nvSpPr>
        <p:spPr bwMode="auto">
          <a:xfrm>
            <a:off x="6018387" y="3180828"/>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5" name="Line 3120"/>
          <p:cNvSpPr>
            <a:spLocks noChangeShapeType="1"/>
          </p:cNvSpPr>
          <p:nvPr/>
        </p:nvSpPr>
        <p:spPr bwMode="auto">
          <a:xfrm>
            <a:off x="6332072" y="2998273"/>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pic>
        <p:nvPicPr>
          <p:cNvPr id="216" name="Picture 4" descr="C:\Users\Sripras\AppData\Local\Microsoft\Windows\Temporary Internet Files\Content.IE5\A6V9TX1G\MC900434845[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890" y="4030809"/>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17" name="Picture 4" descr="C:\Users\Sripras\AppData\Local\Microsoft\Windows\Temporary Internet Files\Content.IE5\A6V9TX1G\MC900434845[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06471" y="2757450"/>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18" name="Picture 4" descr="C:\Users\Sripras\AppData\Local\Microsoft\Windows\Temporary Internet Files\Content.IE5\A6V9TX1G\MC900434845[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17943" y="4668736"/>
            <a:ext cx="423378" cy="423378"/>
          </a:xfrm>
          <a:prstGeom prst="rect">
            <a:avLst/>
          </a:prstGeom>
          <a:noFill/>
          <a:extLst>
            <a:ext uri="{909E8E84-426E-40DD-AFC4-6F175D3DCCD1}">
              <a14:hiddenFill xmlns:a14="http://schemas.microsoft.com/office/drawing/2010/main">
                <a:solidFill>
                  <a:srgbClr val="FFFFFF"/>
                </a:solidFill>
              </a14:hiddenFill>
            </a:ext>
          </a:extLst>
        </p:spPr>
      </p:pic>
      <p:sp>
        <p:nvSpPr>
          <p:cNvPr id="220" name="Flowchart: Data 219"/>
          <p:cNvSpPr/>
          <p:nvPr/>
        </p:nvSpPr>
        <p:spPr>
          <a:xfrm>
            <a:off x="5518336" y="3207931"/>
            <a:ext cx="584901" cy="297585"/>
          </a:xfrm>
          <a:prstGeom prst="flowChartInputOutpu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U1</a:t>
            </a:r>
            <a:endParaRPr lang="en-US" sz="1100" dirty="0"/>
          </a:p>
        </p:txBody>
      </p:sp>
      <p:sp>
        <p:nvSpPr>
          <p:cNvPr id="221" name="Flowchart: Data 220"/>
          <p:cNvSpPr/>
          <p:nvPr/>
        </p:nvSpPr>
        <p:spPr>
          <a:xfrm>
            <a:off x="525857" y="4490702"/>
            <a:ext cx="584901" cy="297585"/>
          </a:xfrm>
          <a:prstGeom prst="flowChartInputOutpu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U1</a:t>
            </a:r>
            <a:endParaRPr lang="en-US" sz="1100" dirty="0"/>
          </a:p>
        </p:txBody>
      </p:sp>
      <p:sp>
        <p:nvSpPr>
          <p:cNvPr id="226" name="Flowchart: Connector 225"/>
          <p:cNvSpPr/>
          <p:nvPr/>
        </p:nvSpPr>
        <p:spPr>
          <a:xfrm>
            <a:off x="5009359" y="4606919"/>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226"/>
          <p:cNvSpPr/>
          <p:nvPr/>
        </p:nvSpPr>
        <p:spPr>
          <a:xfrm>
            <a:off x="6274221" y="4471222"/>
            <a:ext cx="2770930" cy="177717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30" name="Table 229"/>
          <p:cNvGraphicFramePr>
            <a:graphicFrameLocks noGrp="1"/>
          </p:cNvGraphicFramePr>
          <p:nvPr>
            <p:extLst>
              <p:ext uri="{D42A27DB-BD31-4B8C-83A1-F6EECF244321}">
                <p14:modId xmlns:p14="http://schemas.microsoft.com/office/powerpoint/2010/main" val="3496535083"/>
              </p:ext>
            </p:extLst>
          </p:nvPr>
        </p:nvGraphicFramePr>
        <p:xfrm>
          <a:off x="3439765" y="5462493"/>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CA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graphicFrame>
        <p:nvGraphicFramePr>
          <p:cNvPr id="231" name="Table 230"/>
          <p:cNvGraphicFramePr>
            <a:graphicFrameLocks noGrp="1"/>
          </p:cNvGraphicFramePr>
          <p:nvPr>
            <p:extLst>
              <p:ext uri="{D42A27DB-BD31-4B8C-83A1-F6EECF244321}">
                <p14:modId xmlns:p14="http://schemas.microsoft.com/office/powerpoint/2010/main" val="1759792963"/>
              </p:ext>
            </p:extLst>
          </p:nvPr>
        </p:nvGraphicFramePr>
        <p:xfrm>
          <a:off x="2892145" y="2354844"/>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CA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graphicFrame>
        <p:nvGraphicFramePr>
          <p:cNvPr id="232" name="Table 231"/>
          <p:cNvGraphicFramePr>
            <a:graphicFrameLocks noGrp="1"/>
          </p:cNvGraphicFramePr>
          <p:nvPr>
            <p:extLst>
              <p:ext uri="{D42A27DB-BD31-4B8C-83A1-F6EECF244321}">
                <p14:modId xmlns:p14="http://schemas.microsoft.com/office/powerpoint/2010/main" val="2403624655"/>
              </p:ext>
            </p:extLst>
          </p:nvPr>
        </p:nvGraphicFramePr>
        <p:xfrm>
          <a:off x="494695" y="4855739"/>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CA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sp>
        <p:nvSpPr>
          <p:cNvPr id="234" name="Rectangle 233"/>
          <p:cNvSpPr/>
          <p:nvPr/>
        </p:nvSpPr>
        <p:spPr>
          <a:xfrm>
            <a:off x="7995577" y="3396951"/>
            <a:ext cx="1049574" cy="990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Configuration Logic</a:t>
            </a:r>
            <a:endParaRPr lang="en-US" sz="1200" dirty="0"/>
          </a:p>
        </p:txBody>
      </p:sp>
      <p:sp>
        <p:nvSpPr>
          <p:cNvPr id="3" name="Rounded Rectangle 2"/>
          <p:cNvSpPr/>
          <p:nvPr/>
        </p:nvSpPr>
        <p:spPr>
          <a:xfrm>
            <a:off x="6361641" y="4540186"/>
            <a:ext cx="2553759" cy="51034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Decision Phase</a:t>
            </a:r>
            <a:endParaRPr lang="en-US" dirty="0">
              <a:solidFill>
                <a:schemeClr val="bg1"/>
              </a:solidFill>
            </a:endParaRPr>
          </a:p>
        </p:txBody>
      </p:sp>
      <p:sp>
        <p:nvSpPr>
          <p:cNvPr id="235" name="Rounded Rectangle 234"/>
          <p:cNvSpPr/>
          <p:nvPr/>
        </p:nvSpPr>
        <p:spPr>
          <a:xfrm>
            <a:off x="6361639" y="5103095"/>
            <a:ext cx="2553759" cy="51034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Object Movement</a:t>
            </a:r>
            <a:endParaRPr lang="en-US" dirty="0">
              <a:solidFill>
                <a:schemeClr val="bg1"/>
              </a:solidFill>
            </a:endParaRPr>
          </a:p>
        </p:txBody>
      </p:sp>
      <p:sp>
        <p:nvSpPr>
          <p:cNvPr id="236" name="Rounded Rectangle 235"/>
          <p:cNvSpPr/>
          <p:nvPr/>
        </p:nvSpPr>
        <p:spPr>
          <a:xfrm>
            <a:off x="6361640" y="5668090"/>
            <a:ext cx="2553759" cy="5103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Directory Updates</a:t>
            </a:r>
            <a:endParaRPr lang="en-US" dirty="0">
              <a:solidFill>
                <a:schemeClr val="bg1"/>
              </a:solidFill>
            </a:endParaRPr>
          </a:p>
        </p:txBody>
      </p:sp>
      <p:sp>
        <p:nvSpPr>
          <p:cNvPr id="237" name="Flowchart: Data 236"/>
          <p:cNvSpPr/>
          <p:nvPr/>
        </p:nvSpPr>
        <p:spPr>
          <a:xfrm>
            <a:off x="4914815" y="5123677"/>
            <a:ext cx="584901" cy="297585"/>
          </a:xfrm>
          <a:prstGeom prst="flowChartInputOutput">
            <a:avLst/>
          </a:prstGeom>
          <a:solidFill>
            <a:srgbClr val="FF0000">
              <a:alpha val="59000"/>
            </a:srgbClr>
          </a:solidFill>
          <a:ln>
            <a:solidFill>
              <a:srgbClr val="FF0000">
                <a:alpha val="1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U1</a:t>
            </a:r>
            <a:endParaRPr lang="en-US" sz="1100" dirty="0"/>
          </a:p>
        </p:txBody>
      </p:sp>
      <p:cxnSp>
        <p:nvCxnSpPr>
          <p:cNvPr id="251" name="Elbow Connector 250"/>
          <p:cNvCxnSpPr>
            <a:stCxn id="236" idx="1"/>
          </p:cNvCxnSpPr>
          <p:nvPr/>
        </p:nvCxnSpPr>
        <p:spPr>
          <a:xfrm rot="10800000">
            <a:off x="5661802" y="2754073"/>
            <a:ext cx="699839" cy="3169189"/>
          </a:xfrm>
          <a:prstGeom prst="bentConnector3">
            <a:avLst/>
          </a:prstGeom>
          <a:ln w="1397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2" name="Elbow Connector 251"/>
          <p:cNvCxnSpPr>
            <a:stCxn id="236" idx="1"/>
          </p:cNvCxnSpPr>
          <p:nvPr/>
        </p:nvCxnSpPr>
        <p:spPr>
          <a:xfrm rot="10800000">
            <a:off x="3246034" y="5246185"/>
            <a:ext cx="3115607" cy="677076"/>
          </a:xfrm>
          <a:prstGeom prst="bentConnector3">
            <a:avLst/>
          </a:prstGeom>
          <a:ln w="1397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5" name="Elbow Connector 254"/>
          <p:cNvCxnSpPr>
            <a:stCxn id="236" idx="1"/>
          </p:cNvCxnSpPr>
          <p:nvPr/>
        </p:nvCxnSpPr>
        <p:spPr>
          <a:xfrm rot="10800000" flipV="1">
            <a:off x="4738116" y="5923261"/>
            <a:ext cx="1623525" cy="270752"/>
          </a:xfrm>
          <a:prstGeom prst="bentConnector4">
            <a:avLst>
              <a:gd name="adj1" fmla="val 7865"/>
              <a:gd name="adj2" fmla="val 184432"/>
            </a:avLst>
          </a:prstGeom>
          <a:ln w="1397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63" name="Multiply 262"/>
          <p:cNvSpPr/>
          <p:nvPr/>
        </p:nvSpPr>
        <p:spPr>
          <a:xfrm>
            <a:off x="5363524" y="6324600"/>
            <a:ext cx="228600" cy="201823"/>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quot;No&quot; Symbol 263"/>
          <p:cNvSpPr/>
          <p:nvPr/>
        </p:nvSpPr>
        <p:spPr>
          <a:xfrm>
            <a:off x="7161475" y="4853416"/>
            <a:ext cx="954086" cy="926068"/>
          </a:xfrm>
          <a:prstGeom prst="noSmoking">
            <a:avLst/>
          </a:prstGeom>
          <a:solidFill>
            <a:srgbClr val="FF0000"/>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26" name="Picture 2" descr="C:\Users\Sripras\AppData\Local\Microsoft\Windows\Temporary Internet Files\Content.IE5\EJPT9TYZ\MC90043475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07269" y="4654303"/>
            <a:ext cx="215394" cy="215394"/>
          </a:xfrm>
          <a:prstGeom prst="rect">
            <a:avLst/>
          </a:prstGeom>
          <a:noFill/>
          <a:extLst>
            <a:ext uri="{909E8E84-426E-40DD-AFC4-6F175D3DCCD1}">
              <a14:hiddenFill xmlns:a14="http://schemas.microsoft.com/office/drawing/2010/main">
                <a:solidFill>
                  <a:srgbClr val="FFFFFF"/>
                </a:solidFill>
              </a14:hiddenFill>
            </a:ext>
          </a:extLst>
        </p:spPr>
      </p:pic>
      <p:pic>
        <p:nvPicPr>
          <p:cNvPr id="268" name="Picture 2" descr="C:\Users\Sripras\AppData\Local\Microsoft\Windows\Temporary Internet Files\Content.IE5\EJPT9TYZ\MC90043475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2181" y="2141640"/>
            <a:ext cx="215394" cy="215394"/>
          </a:xfrm>
          <a:prstGeom prst="rect">
            <a:avLst/>
          </a:prstGeom>
          <a:noFill/>
          <a:extLst>
            <a:ext uri="{909E8E84-426E-40DD-AFC4-6F175D3DCCD1}">
              <a14:hiddenFill xmlns:a14="http://schemas.microsoft.com/office/drawing/2010/main">
                <a:solidFill>
                  <a:srgbClr val="FFFFFF"/>
                </a:solidFill>
              </a14:hiddenFill>
            </a:ext>
          </a:extLst>
        </p:spPr>
      </p:pic>
      <p:pic>
        <p:nvPicPr>
          <p:cNvPr id="269" name="Picture 2" descr="C:\Users\Sripras\AppData\Local\Microsoft\Windows\Temporary Internet Files\Content.IE5\EJPT9TYZ\MC90043475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62302" y="5252115"/>
            <a:ext cx="215394" cy="215394"/>
          </a:xfrm>
          <a:prstGeom prst="rect">
            <a:avLst/>
          </a:prstGeom>
          <a:noFill/>
          <a:extLst>
            <a:ext uri="{909E8E84-426E-40DD-AFC4-6F175D3DCCD1}">
              <a14:hiddenFill xmlns:a14="http://schemas.microsoft.com/office/drawing/2010/main">
                <a:solidFill>
                  <a:srgbClr val="FFFFFF"/>
                </a:solidFill>
              </a14:hiddenFill>
            </a:ext>
          </a:extLst>
        </p:spPr>
      </p:pic>
      <p:sp>
        <p:nvSpPr>
          <p:cNvPr id="265" name="Rectangle 264"/>
          <p:cNvSpPr/>
          <p:nvPr/>
        </p:nvSpPr>
        <p:spPr>
          <a:xfrm>
            <a:off x="89100" y="5641536"/>
            <a:ext cx="1219691" cy="1171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ounded Rectangle 265"/>
          <p:cNvSpPr/>
          <p:nvPr/>
        </p:nvSpPr>
        <p:spPr>
          <a:xfrm>
            <a:off x="144487" y="5710500"/>
            <a:ext cx="1096172" cy="30247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rPr>
              <a:t>Decision Phase</a:t>
            </a:r>
            <a:endParaRPr lang="en-US" sz="1100" dirty="0">
              <a:solidFill>
                <a:schemeClr val="bg1"/>
              </a:solidFill>
            </a:endParaRPr>
          </a:p>
        </p:txBody>
      </p:sp>
      <p:sp>
        <p:nvSpPr>
          <p:cNvPr id="267" name="Rounded Rectangle 266"/>
          <p:cNvSpPr/>
          <p:nvPr/>
        </p:nvSpPr>
        <p:spPr>
          <a:xfrm>
            <a:off x="144485" y="6073093"/>
            <a:ext cx="1096173" cy="298836"/>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bg1"/>
                </a:solidFill>
              </a:rPr>
              <a:t>Object Movement</a:t>
            </a:r>
            <a:endParaRPr lang="en-US" sz="900" dirty="0">
              <a:solidFill>
                <a:schemeClr val="bg1"/>
              </a:solidFill>
            </a:endParaRPr>
          </a:p>
        </p:txBody>
      </p:sp>
      <p:sp>
        <p:nvSpPr>
          <p:cNvPr id="270" name="Rounded Rectangle 269"/>
          <p:cNvSpPr/>
          <p:nvPr/>
        </p:nvSpPr>
        <p:spPr>
          <a:xfrm>
            <a:off x="159890" y="6460851"/>
            <a:ext cx="1080767" cy="2789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bg1"/>
                </a:solidFill>
              </a:rPr>
              <a:t>Directory Updates</a:t>
            </a:r>
            <a:endParaRPr lang="en-US" sz="900" dirty="0">
              <a:solidFill>
                <a:schemeClr val="bg1"/>
              </a:solidFill>
            </a:endParaRPr>
          </a:p>
        </p:txBody>
      </p:sp>
      <p:sp>
        <p:nvSpPr>
          <p:cNvPr id="271" name="Rectangle 270"/>
          <p:cNvSpPr/>
          <p:nvPr/>
        </p:nvSpPr>
        <p:spPr>
          <a:xfrm>
            <a:off x="7049840" y="1690256"/>
            <a:ext cx="1219691" cy="1171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Rounded Rectangle 272"/>
          <p:cNvSpPr/>
          <p:nvPr/>
        </p:nvSpPr>
        <p:spPr>
          <a:xfrm>
            <a:off x="7105227" y="1759220"/>
            <a:ext cx="1096172" cy="30247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rPr>
              <a:t>Decision Phase</a:t>
            </a:r>
            <a:endParaRPr lang="en-US" sz="1100" dirty="0">
              <a:solidFill>
                <a:schemeClr val="bg1"/>
              </a:solidFill>
            </a:endParaRPr>
          </a:p>
        </p:txBody>
      </p:sp>
      <p:sp>
        <p:nvSpPr>
          <p:cNvPr id="274" name="Rounded Rectangle 273"/>
          <p:cNvSpPr/>
          <p:nvPr/>
        </p:nvSpPr>
        <p:spPr>
          <a:xfrm>
            <a:off x="7105225" y="2121813"/>
            <a:ext cx="1096173" cy="298836"/>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bg1"/>
                </a:solidFill>
              </a:rPr>
              <a:t>Object Movement</a:t>
            </a:r>
            <a:endParaRPr lang="en-US" sz="900" dirty="0">
              <a:solidFill>
                <a:schemeClr val="bg1"/>
              </a:solidFill>
            </a:endParaRPr>
          </a:p>
        </p:txBody>
      </p:sp>
      <p:sp>
        <p:nvSpPr>
          <p:cNvPr id="275" name="Rounded Rectangle 274"/>
          <p:cNvSpPr/>
          <p:nvPr/>
        </p:nvSpPr>
        <p:spPr>
          <a:xfrm>
            <a:off x="7120630" y="2509571"/>
            <a:ext cx="1080767" cy="2789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bg1"/>
                </a:solidFill>
              </a:rPr>
              <a:t>Directory Updates</a:t>
            </a:r>
            <a:endParaRPr lang="en-US" sz="1100" dirty="0">
              <a:solidFill>
                <a:schemeClr val="bg1"/>
              </a:solidFill>
            </a:endParaRPr>
          </a:p>
        </p:txBody>
      </p:sp>
      <p:cxnSp>
        <p:nvCxnSpPr>
          <p:cNvPr id="1033" name="Elbow Connector 1032"/>
          <p:cNvCxnSpPr>
            <a:stCxn id="234" idx="1"/>
            <a:endCxn id="3" idx="1"/>
          </p:cNvCxnSpPr>
          <p:nvPr/>
        </p:nvCxnSpPr>
        <p:spPr>
          <a:xfrm rot="10800000" flipV="1">
            <a:off x="6361641" y="3891993"/>
            <a:ext cx="1633936" cy="903364"/>
          </a:xfrm>
          <a:prstGeom prst="bentConnector3">
            <a:avLst>
              <a:gd name="adj1" fmla="val 113991"/>
            </a:avLst>
          </a:prstGeom>
          <a:ln w="25400">
            <a:solidFill>
              <a:schemeClr val="tx2"/>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037" name="Curved Connector 1036"/>
          <p:cNvCxnSpPr>
            <a:endCxn id="273" idx="3"/>
          </p:cNvCxnSpPr>
          <p:nvPr/>
        </p:nvCxnSpPr>
        <p:spPr>
          <a:xfrm rot="16200000" flipV="1">
            <a:off x="7121413" y="2990443"/>
            <a:ext cx="2873974" cy="714001"/>
          </a:xfrm>
          <a:prstGeom prst="curvedConnector2">
            <a:avLst/>
          </a:prstGeom>
          <a:ln w="25400">
            <a:solidFill>
              <a:schemeClr val="tx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7" name="Curved Connector 276"/>
          <p:cNvCxnSpPr>
            <a:stCxn id="266" idx="1"/>
            <a:endCxn id="273" idx="1"/>
          </p:cNvCxnSpPr>
          <p:nvPr/>
        </p:nvCxnSpPr>
        <p:spPr>
          <a:xfrm rot="10800000" flipH="1">
            <a:off x="144487" y="1910457"/>
            <a:ext cx="6960740" cy="3951280"/>
          </a:xfrm>
          <a:prstGeom prst="curvedConnector3">
            <a:avLst>
              <a:gd name="adj1" fmla="val -1074"/>
            </a:avLst>
          </a:prstGeom>
          <a:ln w="25400">
            <a:solidFill>
              <a:schemeClr val="tx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1" name="Curved Connector 280"/>
          <p:cNvCxnSpPr>
            <a:stCxn id="266" idx="3"/>
            <a:endCxn id="3" idx="1"/>
          </p:cNvCxnSpPr>
          <p:nvPr/>
        </p:nvCxnSpPr>
        <p:spPr>
          <a:xfrm flipV="1">
            <a:off x="1240659" y="4795357"/>
            <a:ext cx="5120982" cy="1066380"/>
          </a:xfrm>
          <a:prstGeom prst="curvedConnector3">
            <a:avLst>
              <a:gd name="adj1" fmla="val 50000"/>
            </a:avLst>
          </a:prstGeom>
          <a:ln w="25400">
            <a:solidFill>
              <a:schemeClr val="tx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9" name="Elbow Connector 1048"/>
          <p:cNvCxnSpPr>
            <a:stCxn id="3" idx="1"/>
            <a:endCxn id="235" idx="1"/>
          </p:cNvCxnSpPr>
          <p:nvPr/>
        </p:nvCxnSpPr>
        <p:spPr>
          <a:xfrm rot="10800000" flipV="1">
            <a:off x="6361639" y="4795356"/>
            <a:ext cx="2" cy="562909"/>
          </a:xfrm>
          <a:prstGeom prst="bentConnector3">
            <a:avLst>
              <a:gd name="adj1" fmla="val 11430100000"/>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2" name="Curved Connector 291"/>
          <p:cNvCxnSpPr>
            <a:stCxn id="267" idx="1"/>
            <a:endCxn id="274" idx="1"/>
          </p:cNvCxnSpPr>
          <p:nvPr/>
        </p:nvCxnSpPr>
        <p:spPr>
          <a:xfrm rot="10800000" flipH="1">
            <a:off x="144485" y="2271231"/>
            <a:ext cx="6960740" cy="3951280"/>
          </a:xfrm>
          <a:prstGeom prst="curvedConnector3">
            <a:avLst>
              <a:gd name="adj1" fmla="val -829"/>
            </a:avLst>
          </a:prstGeom>
          <a:ln w="25400">
            <a:solidFill>
              <a:srgbClr val="FF000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7" name="Curved Connector 296"/>
          <p:cNvCxnSpPr>
            <a:stCxn id="235" idx="3"/>
            <a:endCxn id="274" idx="3"/>
          </p:cNvCxnSpPr>
          <p:nvPr/>
        </p:nvCxnSpPr>
        <p:spPr>
          <a:xfrm flipH="1" flipV="1">
            <a:off x="8201398" y="2271231"/>
            <a:ext cx="714000" cy="3087035"/>
          </a:xfrm>
          <a:prstGeom prst="curvedConnector3">
            <a:avLst>
              <a:gd name="adj1" fmla="val -18851"/>
            </a:avLst>
          </a:prstGeom>
          <a:ln w="25400">
            <a:solidFill>
              <a:srgbClr val="FF000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0" name="Curved Connector 299"/>
          <p:cNvCxnSpPr>
            <a:stCxn id="267" idx="3"/>
            <a:endCxn id="235" idx="1"/>
          </p:cNvCxnSpPr>
          <p:nvPr/>
        </p:nvCxnSpPr>
        <p:spPr>
          <a:xfrm flipV="1">
            <a:off x="1240658" y="5358266"/>
            <a:ext cx="5120981" cy="864245"/>
          </a:xfrm>
          <a:prstGeom prst="curvedConnector3">
            <a:avLst>
              <a:gd name="adj1" fmla="val 50000"/>
            </a:avLst>
          </a:prstGeom>
          <a:ln w="25400">
            <a:solidFill>
              <a:srgbClr val="FF000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6" name="Elbow Connector 305"/>
          <p:cNvCxnSpPr>
            <a:stCxn id="235" idx="1"/>
            <a:endCxn id="236" idx="1"/>
          </p:cNvCxnSpPr>
          <p:nvPr/>
        </p:nvCxnSpPr>
        <p:spPr>
          <a:xfrm rot="10800000" flipH="1" flipV="1">
            <a:off x="6361638" y="5358265"/>
            <a:ext cx="1" cy="564995"/>
          </a:xfrm>
          <a:prstGeom prst="bentConnector3">
            <a:avLst>
              <a:gd name="adj1" fmla="val -22860000000"/>
            </a:avLst>
          </a:prstGeom>
          <a:ln w="2540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9" name="Curved Connector 308"/>
          <p:cNvCxnSpPr>
            <a:stCxn id="270" idx="3"/>
            <a:endCxn id="236" idx="1"/>
          </p:cNvCxnSpPr>
          <p:nvPr/>
        </p:nvCxnSpPr>
        <p:spPr>
          <a:xfrm flipV="1">
            <a:off x="1240657" y="5923261"/>
            <a:ext cx="5120983" cy="677069"/>
          </a:xfrm>
          <a:prstGeom prst="curvedConnector3">
            <a:avLst>
              <a:gd name="adj1" fmla="val 50000"/>
            </a:avLst>
          </a:prstGeom>
          <a:ln w="25400">
            <a:solidFill>
              <a:schemeClr val="accent3"/>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2" name="Curved Connector 311"/>
          <p:cNvCxnSpPr>
            <a:stCxn id="270" idx="1"/>
            <a:endCxn id="275" idx="1"/>
          </p:cNvCxnSpPr>
          <p:nvPr/>
        </p:nvCxnSpPr>
        <p:spPr>
          <a:xfrm rot="10800000" flipH="1">
            <a:off x="159890" y="2649050"/>
            <a:ext cx="6960740" cy="3951280"/>
          </a:xfrm>
          <a:prstGeom prst="curvedConnector3">
            <a:avLst>
              <a:gd name="adj1" fmla="val -951"/>
            </a:avLst>
          </a:prstGeom>
          <a:ln w="25400">
            <a:solidFill>
              <a:schemeClr val="accent3"/>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7" name="Curved Connector 316"/>
          <p:cNvCxnSpPr>
            <a:stCxn id="236" idx="3"/>
            <a:endCxn id="275" idx="3"/>
          </p:cNvCxnSpPr>
          <p:nvPr/>
        </p:nvCxnSpPr>
        <p:spPr>
          <a:xfrm flipH="1" flipV="1">
            <a:off x="8201397" y="2649050"/>
            <a:ext cx="714002" cy="3274211"/>
          </a:xfrm>
          <a:prstGeom prst="curvedConnector3">
            <a:avLst>
              <a:gd name="adj1" fmla="val -28426"/>
            </a:avLst>
          </a:prstGeom>
          <a:ln w="25400">
            <a:solidFill>
              <a:schemeClr val="accent3"/>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321" name="Table 320"/>
          <p:cNvGraphicFramePr>
            <a:graphicFrameLocks noGrp="1"/>
          </p:cNvGraphicFramePr>
          <p:nvPr>
            <p:extLst>
              <p:ext uri="{D42A27DB-BD31-4B8C-83A1-F6EECF244321}">
                <p14:modId xmlns:p14="http://schemas.microsoft.com/office/powerpoint/2010/main" val="1198360885"/>
              </p:ext>
            </p:extLst>
          </p:nvPr>
        </p:nvGraphicFramePr>
        <p:xfrm>
          <a:off x="2943564" y="2431974"/>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GA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graphicFrame>
        <p:nvGraphicFramePr>
          <p:cNvPr id="322" name="Table 321"/>
          <p:cNvGraphicFramePr>
            <a:graphicFrameLocks noGrp="1"/>
          </p:cNvGraphicFramePr>
          <p:nvPr>
            <p:extLst>
              <p:ext uri="{D42A27DB-BD31-4B8C-83A1-F6EECF244321}">
                <p14:modId xmlns:p14="http://schemas.microsoft.com/office/powerpoint/2010/main" val="810814424"/>
              </p:ext>
            </p:extLst>
          </p:nvPr>
        </p:nvGraphicFramePr>
        <p:xfrm>
          <a:off x="509743" y="4894983"/>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GA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cxnSp>
        <p:nvCxnSpPr>
          <p:cNvPr id="1072" name="Elbow Connector 1071"/>
          <p:cNvCxnSpPr>
            <a:stCxn id="270" idx="3"/>
            <a:endCxn id="230" idx="2"/>
          </p:cNvCxnSpPr>
          <p:nvPr/>
        </p:nvCxnSpPr>
        <p:spPr>
          <a:xfrm flipV="1">
            <a:off x="1240657" y="6194013"/>
            <a:ext cx="3567253" cy="406317"/>
          </a:xfrm>
          <a:prstGeom prst="bentConnector2">
            <a:avLst/>
          </a:prstGeom>
          <a:ln w="1397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326" name="Table 325"/>
          <p:cNvGraphicFramePr>
            <a:graphicFrameLocks noGrp="1"/>
          </p:cNvGraphicFramePr>
          <p:nvPr>
            <p:extLst>
              <p:ext uri="{D42A27DB-BD31-4B8C-83A1-F6EECF244321}">
                <p14:modId xmlns:p14="http://schemas.microsoft.com/office/powerpoint/2010/main" val="1160611282"/>
              </p:ext>
            </p:extLst>
          </p:nvPr>
        </p:nvGraphicFramePr>
        <p:xfrm>
          <a:off x="3346284" y="5446912"/>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GA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sp>
        <p:nvSpPr>
          <p:cNvPr id="327" name="Freeform 326"/>
          <p:cNvSpPr/>
          <p:nvPr/>
        </p:nvSpPr>
        <p:spPr>
          <a:xfrm>
            <a:off x="1196411" y="3854153"/>
            <a:ext cx="3837111" cy="1128045"/>
          </a:xfrm>
          <a:custGeom>
            <a:avLst/>
            <a:gdLst>
              <a:gd name="connsiteX0" fmla="*/ 0 w 3837111"/>
              <a:gd name="connsiteY0" fmla="*/ 119641 h 1128045"/>
              <a:gd name="connsiteX1" fmla="*/ 25638 w 3837111"/>
              <a:gd name="connsiteY1" fmla="*/ 76912 h 1128045"/>
              <a:gd name="connsiteX2" fmla="*/ 76912 w 3837111"/>
              <a:gd name="connsiteY2" fmla="*/ 42729 h 1128045"/>
              <a:gd name="connsiteX3" fmla="*/ 102550 w 3837111"/>
              <a:gd name="connsiteY3" fmla="*/ 25638 h 1128045"/>
              <a:gd name="connsiteX4" fmla="*/ 239282 w 3837111"/>
              <a:gd name="connsiteY4" fmla="*/ 0 h 1128045"/>
              <a:gd name="connsiteX5" fmla="*/ 324740 w 3837111"/>
              <a:gd name="connsiteY5" fmla="*/ 8546 h 1128045"/>
              <a:gd name="connsiteX6" fmla="*/ 376015 w 3837111"/>
              <a:gd name="connsiteY6" fmla="*/ 25638 h 1128045"/>
              <a:gd name="connsiteX7" fmla="*/ 401653 w 3837111"/>
              <a:gd name="connsiteY7" fmla="*/ 34183 h 1128045"/>
              <a:gd name="connsiteX8" fmla="*/ 478565 w 3837111"/>
              <a:gd name="connsiteY8" fmla="*/ 85458 h 1128045"/>
              <a:gd name="connsiteX9" fmla="*/ 504202 w 3837111"/>
              <a:gd name="connsiteY9" fmla="*/ 102550 h 1128045"/>
              <a:gd name="connsiteX10" fmla="*/ 521294 w 3837111"/>
              <a:gd name="connsiteY10" fmla="*/ 128187 h 1128045"/>
              <a:gd name="connsiteX11" fmla="*/ 572568 w 3837111"/>
              <a:gd name="connsiteY11" fmla="*/ 170916 h 1128045"/>
              <a:gd name="connsiteX12" fmla="*/ 606752 w 3837111"/>
              <a:gd name="connsiteY12" fmla="*/ 222191 h 1128045"/>
              <a:gd name="connsiteX13" fmla="*/ 632389 w 3837111"/>
              <a:gd name="connsiteY13" fmla="*/ 247828 h 1128045"/>
              <a:gd name="connsiteX14" fmla="*/ 666572 w 3837111"/>
              <a:gd name="connsiteY14" fmla="*/ 299103 h 1128045"/>
              <a:gd name="connsiteX15" fmla="*/ 683664 w 3837111"/>
              <a:gd name="connsiteY15" fmla="*/ 324740 h 1128045"/>
              <a:gd name="connsiteX16" fmla="*/ 700755 w 3837111"/>
              <a:gd name="connsiteY16" fmla="*/ 350378 h 1128045"/>
              <a:gd name="connsiteX17" fmla="*/ 726393 w 3837111"/>
              <a:gd name="connsiteY17" fmla="*/ 376015 h 1128045"/>
              <a:gd name="connsiteX18" fmla="*/ 743484 w 3837111"/>
              <a:gd name="connsiteY18" fmla="*/ 401653 h 1128045"/>
              <a:gd name="connsiteX19" fmla="*/ 769122 w 3837111"/>
              <a:gd name="connsiteY19" fmla="*/ 418744 h 1128045"/>
              <a:gd name="connsiteX20" fmla="*/ 794759 w 3837111"/>
              <a:gd name="connsiteY20" fmla="*/ 444382 h 1128045"/>
              <a:gd name="connsiteX21" fmla="*/ 820396 w 3837111"/>
              <a:gd name="connsiteY21" fmla="*/ 461473 h 1128045"/>
              <a:gd name="connsiteX22" fmla="*/ 846034 w 3837111"/>
              <a:gd name="connsiteY22" fmla="*/ 487111 h 1128045"/>
              <a:gd name="connsiteX23" fmla="*/ 897309 w 3837111"/>
              <a:gd name="connsiteY23" fmla="*/ 512748 h 1128045"/>
              <a:gd name="connsiteX24" fmla="*/ 974221 w 3837111"/>
              <a:gd name="connsiteY24" fmla="*/ 546931 h 1128045"/>
              <a:gd name="connsiteX25" fmla="*/ 1025496 w 3837111"/>
              <a:gd name="connsiteY25" fmla="*/ 564023 h 1128045"/>
              <a:gd name="connsiteX26" fmla="*/ 1085316 w 3837111"/>
              <a:gd name="connsiteY26" fmla="*/ 572568 h 1128045"/>
              <a:gd name="connsiteX27" fmla="*/ 1239140 w 3837111"/>
              <a:gd name="connsiteY27" fmla="*/ 555477 h 1128045"/>
              <a:gd name="connsiteX28" fmla="*/ 1307507 w 3837111"/>
              <a:gd name="connsiteY28" fmla="*/ 538385 h 1128045"/>
              <a:gd name="connsiteX29" fmla="*/ 1333144 w 3837111"/>
              <a:gd name="connsiteY29" fmla="*/ 521294 h 1128045"/>
              <a:gd name="connsiteX30" fmla="*/ 1375873 w 3837111"/>
              <a:gd name="connsiteY30" fmla="*/ 478565 h 1128045"/>
              <a:gd name="connsiteX31" fmla="*/ 1392965 w 3837111"/>
              <a:gd name="connsiteY31" fmla="*/ 452927 h 1128045"/>
              <a:gd name="connsiteX32" fmla="*/ 1418602 w 3837111"/>
              <a:gd name="connsiteY32" fmla="*/ 427290 h 1128045"/>
              <a:gd name="connsiteX33" fmla="*/ 1435694 w 3837111"/>
              <a:gd name="connsiteY33" fmla="*/ 401653 h 1128045"/>
              <a:gd name="connsiteX34" fmla="*/ 1461331 w 3837111"/>
              <a:gd name="connsiteY34" fmla="*/ 376015 h 1128045"/>
              <a:gd name="connsiteX35" fmla="*/ 1478423 w 3837111"/>
              <a:gd name="connsiteY35" fmla="*/ 350378 h 1128045"/>
              <a:gd name="connsiteX36" fmla="*/ 1504060 w 3837111"/>
              <a:gd name="connsiteY36" fmla="*/ 333286 h 1128045"/>
              <a:gd name="connsiteX37" fmla="*/ 1563881 w 3837111"/>
              <a:gd name="connsiteY37" fmla="*/ 264920 h 1128045"/>
              <a:gd name="connsiteX38" fmla="*/ 1606610 w 3837111"/>
              <a:gd name="connsiteY38" fmla="*/ 222191 h 1128045"/>
              <a:gd name="connsiteX39" fmla="*/ 1657884 w 3837111"/>
              <a:gd name="connsiteY39" fmla="*/ 179462 h 1128045"/>
              <a:gd name="connsiteX40" fmla="*/ 1700613 w 3837111"/>
              <a:gd name="connsiteY40" fmla="*/ 145279 h 1128045"/>
              <a:gd name="connsiteX41" fmla="*/ 1751888 w 3837111"/>
              <a:gd name="connsiteY41" fmla="*/ 111096 h 1128045"/>
              <a:gd name="connsiteX42" fmla="*/ 1777525 w 3837111"/>
              <a:gd name="connsiteY42" fmla="*/ 94004 h 1128045"/>
              <a:gd name="connsiteX43" fmla="*/ 1828800 w 3837111"/>
              <a:gd name="connsiteY43" fmla="*/ 76912 h 1128045"/>
              <a:gd name="connsiteX44" fmla="*/ 1880075 w 3837111"/>
              <a:gd name="connsiteY44" fmla="*/ 59821 h 1128045"/>
              <a:gd name="connsiteX45" fmla="*/ 1905712 w 3837111"/>
              <a:gd name="connsiteY45" fmla="*/ 51275 h 1128045"/>
              <a:gd name="connsiteX46" fmla="*/ 2162086 w 3837111"/>
              <a:gd name="connsiteY46" fmla="*/ 76912 h 1128045"/>
              <a:gd name="connsiteX47" fmla="*/ 2247544 w 3837111"/>
              <a:gd name="connsiteY47" fmla="*/ 102550 h 1128045"/>
              <a:gd name="connsiteX48" fmla="*/ 2350094 w 3837111"/>
              <a:gd name="connsiteY48" fmla="*/ 170916 h 1128045"/>
              <a:gd name="connsiteX49" fmla="*/ 2375731 w 3837111"/>
              <a:gd name="connsiteY49" fmla="*/ 188008 h 1128045"/>
              <a:gd name="connsiteX50" fmla="*/ 2401368 w 3837111"/>
              <a:gd name="connsiteY50" fmla="*/ 205099 h 1128045"/>
              <a:gd name="connsiteX51" fmla="*/ 2427006 w 3837111"/>
              <a:gd name="connsiteY51" fmla="*/ 230737 h 1128045"/>
              <a:gd name="connsiteX52" fmla="*/ 2452643 w 3837111"/>
              <a:gd name="connsiteY52" fmla="*/ 247828 h 1128045"/>
              <a:gd name="connsiteX53" fmla="*/ 2503918 w 3837111"/>
              <a:gd name="connsiteY53" fmla="*/ 299103 h 1128045"/>
              <a:gd name="connsiteX54" fmla="*/ 2529555 w 3837111"/>
              <a:gd name="connsiteY54" fmla="*/ 324740 h 1128045"/>
              <a:gd name="connsiteX55" fmla="*/ 2580830 w 3837111"/>
              <a:gd name="connsiteY55" fmla="*/ 367469 h 1128045"/>
              <a:gd name="connsiteX56" fmla="*/ 2597922 w 3837111"/>
              <a:gd name="connsiteY56" fmla="*/ 393107 h 1128045"/>
              <a:gd name="connsiteX57" fmla="*/ 2623559 w 3837111"/>
              <a:gd name="connsiteY57" fmla="*/ 418744 h 1128045"/>
              <a:gd name="connsiteX58" fmla="*/ 2657742 w 3837111"/>
              <a:gd name="connsiteY58" fmla="*/ 470019 h 1128045"/>
              <a:gd name="connsiteX59" fmla="*/ 2674834 w 3837111"/>
              <a:gd name="connsiteY59" fmla="*/ 495656 h 1128045"/>
              <a:gd name="connsiteX60" fmla="*/ 2700471 w 3837111"/>
              <a:gd name="connsiteY60" fmla="*/ 521294 h 1128045"/>
              <a:gd name="connsiteX61" fmla="*/ 2760292 w 3837111"/>
              <a:gd name="connsiteY61" fmla="*/ 589660 h 1128045"/>
              <a:gd name="connsiteX62" fmla="*/ 2794475 w 3837111"/>
              <a:gd name="connsiteY62" fmla="*/ 632389 h 1128045"/>
              <a:gd name="connsiteX63" fmla="*/ 2828658 w 3837111"/>
              <a:gd name="connsiteY63" fmla="*/ 683664 h 1128045"/>
              <a:gd name="connsiteX64" fmla="*/ 2854296 w 3837111"/>
              <a:gd name="connsiteY64" fmla="*/ 709301 h 1128045"/>
              <a:gd name="connsiteX65" fmla="*/ 2888479 w 3837111"/>
              <a:gd name="connsiteY65" fmla="*/ 760576 h 1128045"/>
              <a:gd name="connsiteX66" fmla="*/ 2905570 w 3837111"/>
              <a:gd name="connsiteY66" fmla="*/ 786213 h 1128045"/>
              <a:gd name="connsiteX67" fmla="*/ 2931208 w 3837111"/>
              <a:gd name="connsiteY67" fmla="*/ 803305 h 1128045"/>
              <a:gd name="connsiteX68" fmla="*/ 2948299 w 3837111"/>
              <a:gd name="connsiteY68" fmla="*/ 828942 h 1128045"/>
              <a:gd name="connsiteX69" fmla="*/ 2973937 w 3837111"/>
              <a:gd name="connsiteY69" fmla="*/ 846034 h 1128045"/>
              <a:gd name="connsiteX70" fmla="*/ 3033757 w 3837111"/>
              <a:gd name="connsiteY70" fmla="*/ 914400 h 1128045"/>
              <a:gd name="connsiteX71" fmla="*/ 3102124 w 3837111"/>
              <a:gd name="connsiteY71" fmla="*/ 974221 h 1128045"/>
              <a:gd name="connsiteX72" fmla="*/ 3179036 w 3837111"/>
              <a:gd name="connsiteY72" fmla="*/ 1034041 h 1128045"/>
              <a:gd name="connsiteX73" fmla="*/ 3204673 w 3837111"/>
              <a:gd name="connsiteY73" fmla="*/ 1051133 h 1128045"/>
              <a:gd name="connsiteX74" fmla="*/ 3230310 w 3837111"/>
              <a:gd name="connsiteY74" fmla="*/ 1068225 h 1128045"/>
              <a:gd name="connsiteX75" fmla="*/ 3255948 w 3837111"/>
              <a:gd name="connsiteY75" fmla="*/ 1076770 h 1128045"/>
              <a:gd name="connsiteX76" fmla="*/ 3281585 w 3837111"/>
              <a:gd name="connsiteY76" fmla="*/ 1093862 h 1128045"/>
              <a:gd name="connsiteX77" fmla="*/ 3332860 w 3837111"/>
              <a:gd name="connsiteY77" fmla="*/ 1110954 h 1128045"/>
              <a:gd name="connsiteX78" fmla="*/ 3358497 w 3837111"/>
              <a:gd name="connsiteY78" fmla="*/ 1119499 h 1128045"/>
              <a:gd name="connsiteX79" fmla="*/ 3418318 w 3837111"/>
              <a:gd name="connsiteY79" fmla="*/ 1128045 h 1128045"/>
              <a:gd name="connsiteX80" fmla="*/ 3606325 w 3837111"/>
              <a:gd name="connsiteY80" fmla="*/ 1102408 h 1128045"/>
              <a:gd name="connsiteX81" fmla="*/ 3683238 w 3837111"/>
              <a:gd name="connsiteY81" fmla="*/ 1051133 h 1128045"/>
              <a:gd name="connsiteX82" fmla="*/ 3708875 w 3837111"/>
              <a:gd name="connsiteY82" fmla="*/ 1034041 h 1128045"/>
              <a:gd name="connsiteX83" fmla="*/ 3751604 w 3837111"/>
              <a:gd name="connsiteY83" fmla="*/ 991312 h 1128045"/>
              <a:gd name="connsiteX84" fmla="*/ 3794333 w 3837111"/>
              <a:gd name="connsiteY84" fmla="*/ 948583 h 1128045"/>
              <a:gd name="connsiteX85" fmla="*/ 3811425 w 3837111"/>
              <a:gd name="connsiteY85" fmla="*/ 922946 h 1128045"/>
              <a:gd name="connsiteX86" fmla="*/ 3837062 w 3837111"/>
              <a:gd name="connsiteY86" fmla="*/ 897309 h 1128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837111" h="1128045">
                <a:moveTo>
                  <a:pt x="0" y="119641"/>
                </a:moveTo>
                <a:cubicBezTo>
                  <a:pt x="8546" y="105398"/>
                  <a:pt x="13893" y="88657"/>
                  <a:pt x="25638" y="76912"/>
                </a:cubicBezTo>
                <a:cubicBezTo>
                  <a:pt x="40163" y="62387"/>
                  <a:pt x="59821" y="54123"/>
                  <a:pt x="76912" y="42729"/>
                </a:cubicBezTo>
                <a:cubicBezTo>
                  <a:pt x="85458" y="37032"/>
                  <a:pt x="92806" y="28886"/>
                  <a:pt x="102550" y="25638"/>
                </a:cubicBezTo>
                <a:cubicBezTo>
                  <a:pt x="180984" y="-507"/>
                  <a:pt x="135898" y="10339"/>
                  <a:pt x="239282" y="0"/>
                </a:cubicBezTo>
                <a:cubicBezTo>
                  <a:pt x="267768" y="2849"/>
                  <a:pt x="296602" y="3270"/>
                  <a:pt x="324740" y="8546"/>
                </a:cubicBezTo>
                <a:cubicBezTo>
                  <a:pt x="342448" y="11866"/>
                  <a:pt x="358923" y="19941"/>
                  <a:pt x="376015" y="25638"/>
                </a:cubicBezTo>
                <a:lnTo>
                  <a:pt x="401653" y="34183"/>
                </a:lnTo>
                <a:lnTo>
                  <a:pt x="478565" y="85458"/>
                </a:lnTo>
                <a:lnTo>
                  <a:pt x="504202" y="102550"/>
                </a:lnTo>
                <a:cubicBezTo>
                  <a:pt x="509899" y="111096"/>
                  <a:pt x="514031" y="120924"/>
                  <a:pt x="521294" y="128187"/>
                </a:cubicBezTo>
                <a:cubicBezTo>
                  <a:pt x="570667" y="177560"/>
                  <a:pt x="523571" y="107921"/>
                  <a:pt x="572568" y="170916"/>
                </a:cubicBezTo>
                <a:cubicBezTo>
                  <a:pt x="585179" y="187131"/>
                  <a:pt x="592227" y="207666"/>
                  <a:pt x="606752" y="222191"/>
                </a:cubicBezTo>
                <a:cubicBezTo>
                  <a:pt x="615298" y="230737"/>
                  <a:pt x="624969" y="238288"/>
                  <a:pt x="632389" y="247828"/>
                </a:cubicBezTo>
                <a:cubicBezTo>
                  <a:pt x="645000" y="264043"/>
                  <a:pt x="655178" y="282011"/>
                  <a:pt x="666572" y="299103"/>
                </a:cubicBezTo>
                <a:lnTo>
                  <a:pt x="683664" y="324740"/>
                </a:lnTo>
                <a:cubicBezTo>
                  <a:pt x="689361" y="333286"/>
                  <a:pt x="693492" y="343116"/>
                  <a:pt x="700755" y="350378"/>
                </a:cubicBezTo>
                <a:cubicBezTo>
                  <a:pt x="709301" y="358924"/>
                  <a:pt x="718656" y="366731"/>
                  <a:pt x="726393" y="376015"/>
                </a:cubicBezTo>
                <a:cubicBezTo>
                  <a:pt x="732968" y="383905"/>
                  <a:pt x="736221" y="394390"/>
                  <a:pt x="743484" y="401653"/>
                </a:cubicBezTo>
                <a:cubicBezTo>
                  <a:pt x="750747" y="408916"/>
                  <a:pt x="761232" y="412169"/>
                  <a:pt x="769122" y="418744"/>
                </a:cubicBezTo>
                <a:cubicBezTo>
                  <a:pt x="778406" y="426481"/>
                  <a:pt x="785475" y="436645"/>
                  <a:pt x="794759" y="444382"/>
                </a:cubicBezTo>
                <a:cubicBezTo>
                  <a:pt x="802649" y="450957"/>
                  <a:pt x="812506" y="454898"/>
                  <a:pt x="820396" y="461473"/>
                </a:cubicBezTo>
                <a:cubicBezTo>
                  <a:pt x="829681" y="469210"/>
                  <a:pt x="836749" y="479374"/>
                  <a:pt x="846034" y="487111"/>
                </a:cubicBezTo>
                <a:cubicBezTo>
                  <a:pt x="868122" y="505517"/>
                  <a:pt x="871615" y="504183"/>
                  <a:pt x="897309" y="512748"/>
                </a:cubicBezTo>
                <a:cubicBezTo>
                  <a:pt x="937937" y="539834"/>
                  <a:pt x="913201" y="526591"/>
                  <a:pt x="974221" y="546931"/>
                </a:cubicBezTo>
                <a:lnTo>
                  <a:pt x="1025496" y="564023"/>
                </a:lnTo>
                <a:lnTo>
                  <a:pt x="1085316" y="572568"/>
                </a:lnTo>
                <a:cubicBezTo>
                  <a:pt x="1262430" y="559918"/>
                  <a:pt x="1152727" y="574680"/>
                  <a:pt x="1239140" y="555477"/>
                </a:cubicBezTo>
                <a:cubicBezTo>
                  <a:pt x="1256693" y="551576"/>
                  <a:pt x="1289181" y="547548"/>
                  <a:pt x="1307507" y="538385"/>
                </a:cubicBezTo>
                <a:cubicBezTo>
                  <a:pt x="1316693" y="533792"/>
                  <a:pt x="1324598" y="526991"/>
                  <a:pt x="1333144" y="521294"/>
                </a:cubicBezTo>
                <a:cubicBezTo>
                  <a:pt x="1378724" y="452924"/>
                  <a:pt x="1318900" y="535538"/>
                  <a:pt x="1375873" y="478565"/>
                </a:cubicBezTo>
                <a:cubicBezTo>
                  <a:pt x="1383136" y="471302"/>
                  <a:pt x="1386390" y="460817"/>
                  <a:pt x="1392965" y="452927"/>
                </a:cubicBezTo>
                <a:cubicBezTo>
                  <a:pt x="1400702" y="443643"/>
                  <a:pt x="1410865" y="436574"/>
                  <a:pt x="1418602" y="427290"/>
                </a:cubicBezTo>
                <a:cubicBezTo>
                  <a:pt x="1425177" y="419400"/>
                  <a:pt x="1429119" y="409543"/>
                  <a:pt x="1435694" y="401653"/>
                </a:cubicBezTo>
                <a:cubicBezTo>
                  <a:pt x="1443431" y="392369"/>
                  <a:pt x="1453594" y="385299"/>
                  <a:pt x="1461331" y="376015"/>
                </a:cubicBezTo>
                <a:cubicBezTo>
                  <a:pt x="1467906" y="368125"/>
                  <a:pt x="1471160" y="357641"/>
                  <a:pt x="1478423" y="350378"/>
                </a:cubicBezTo>
                <a:cubicBezTo>
                  <a:pt x="1485686" y="343115"/>
                  <a:pt x="1495514" y="338983"/>
                  <a:pt x="1504060" y="333286"/>
                </a:cubicBezTo>
                <a:cubicBezTo>
                  <a:pt x="1543940" y="273465"/>
                  <a:pt x="1521151" y="293405"/>
                  <a:pt x="1563881" y="264920"/>
                </a:cubicBezTo>
                <a:cubicBezTo>
                  <a:pt x="1595214" y="217919"/>
                  <a:pt x="1563881" y="257798"/>
                  <a:pt x="1606610" y="222191"/>
                </a:cubicBezTo>
                <a:cubicBezTo>
                  <a:pt x="1672415" y="167353"/>
                  <a:pt x="1594226" y="221902"/>
                  <a:pt x="1657884" y="179462"/>
                </a:cubicBezTo>
                <a:cubicBezTo>
                  <a:pt x="1689465" y="132093"/>
                  <a:pt x="1656907" y="169560"/>
                  <a:pt x="1700613" y="145279"/>
                </a:cubicBezTo>
                <a:cubicBezTo>
                  <a:pt x="1718570" y="135303"/>
                  <a:pt x="1734796" y="122490"/>
                  <a:pt x="1751888" y="111096"/>
                </a:cubicBezTo>
                <a:cubicBezTo>
                  <a:pt x="1760434" y="105399"/>
                  <a:pt x="1767781" y="97252"/>
                  <a:pt x="1777525" y="94004"/>
                </a:cubicBezTo>
                <a:lnTo>
                  <a:pt x="1828800" y="76912"/>
                </a:lnTo>
                <a:lnTo>
                  <a:pt x="1880075" y="59821"/>
                </a:lnTo>
                <a:lnTo>
                  <a:pt x="1905712" y="51275"/>
                </a:lnTo>
                <a:cubicBezTo>
                  <a:pt x="2117178" y="60887"/>
                  <a:pt x="2032862" y="44606"/>
                  <a:pt x="2162086" y="76912"/>
                </a:cubicBezTo>
                <a:cubicBezTo>
                  <a:pt x="2181194" y="81689"/>
                  <a:pt x="2235061" y="94228"/>
                  <a:pt x="2247544" y="102550"/>
                </a:cubicBezTo>
                <a:lnTo>
                  <a:pt x="2350094" y="170916"/>
                </a:lnTo>
                <a:lnTo>
                  <a:pt x="2375731" y="188008"/>
                </a:lnTo>
                <a:cubicBezTo>
                  <a:pt x="2384277" y="193705"/>
                  <a:pt x="2394106" y="197837"/>
                  <a:pt x="2401368" y="205099"/>
                </a:cubicBezTo>
                <a:cubicBezTo>
                  <a:pt x="2409914" y="213645"/>
                  <a:pt x="2417721" y="223000"/>
                  <a:pt x="2427006" y="230737"/>
                </a:cubicBezTo>
                <a:cubicBezTo>
                  <a:pt x="2434896" y="237312"/>
                  <a:pt x="2444967" y="241005"/>
                  <a:pt x="2452643" y="247828"/>
                </a:cubicBezTo>
                <a:cubicBezTo>
                  <a:pt x="2470709" y="263886"/>
                  <a:pt x="2486826" y="282011"/>
                  <a:pt x="2503918" y="299103"/>
                </a:cubicBezTo>
                <a:cubicBezTo>
                  <a:pt x="2512464" y="307649"/>
                  <a:pt x="2519499" y="318036"/>
                  <a:pt x="2529555" y="324740"/>
                </a:cubicBezTo>
                <a:cubicBezTo>
                  <a:pt x="2554763" y="341546"/>
                  <a:pt x="2560268" y="342794"/>
                  <a:pt x="2580830" y="367469"/>
                </a:cubicBezTo>
                <a:cubicBezTo>
                  <a:pt x="2587405" y="375359"/>
                  <a:pt x="2591347" y="385217"/>
                  <a:pt x="2597922" y="393107"/>
                </a:cubicBezTo>
                <a:cubicBezTo>
                  <a:pt x="2605659" y="402391"/>
                  <a:pt x="2616139" y="409204"/>
                  <a:pt x="2623559" y="418744"/>
                </a:cubicBezTo>
                <a:cubicBezTo>
                  <a:pt x="2636170" y="434959"/>
                  <a:pt x="2646348" y="452927"/>
                  <a:pt x="2657742" y="470019"/>
                </a:cubicBezTo>
                <a:cubicBezTo>
                  <a:pt x="2663439" y="478565"/>
                  <a:pt x="2667572" y="488393"/>
                  <a:pt x="2674834" y="495656"/>
                </a:cubicBezTo>
                <a:cubicBezTo>
                  <a:pt x="2683380" y="504202"/>
                  <a:pt x="2693051" y="511754"/>
                  <a:pt x="2700471" y="521294"/>
                </a:cubicBezTo>
                <a:cubicBezTo>
                  <a:pt x="2754154" y="590316"/>
                  <a:pt x="2710661" y="556573"/>
                  <a:pt x="2760292" y="589660"/>
                </a:cubicBezTo>
                <a:cubicBezTo>
                  <a:pt x="2779537" y="647394"/>
                  <a:pt x="2752847" y="584813"/>
                  <a:pt x="2794475" y="632389"/>
                </a:cubicBezTo>
                <a:cubicBezTo>
                  <a:pt x="2808002" y="647848"/>
                  <a:pt x="2814133" y="669139"/>
                  <a:pt x="2828658" y="683664"/>
                </a:cubicBezTo>
                <a:cubicBezTo>
                  <a:pt x="2837204" y="692210"/>
                  <a:pt x="2846876" y="699761"/>
                  <a:pt x="2854296" y="709301"/>
                </a:cubicBezTo>
                <a:cubicBezTo>
                  <a:pt x="2866907" y="725515"/>
                  <a:pt x="2877085" y="743484"/>
                  <a:pt x="2888479" y="760576"/>
                </a:cubicBezTo>
                <a:cubicBezTo>
                  <a:pt x="2894176" y="769122"/>
                  <a:pt x="2897024" y="780516"/>
                  <a:pt x="2905570" y="786213"/>
                </a:cubicBezTo>
                <a:lnTo>
                  <a:pt x="2931208" y="803305"/>
                </a:lnTo>
                <a:cubicBezTo>
                  <a:pt x="2936905" y="811851"/>
                  <a:pt x="2941037" y="821680"/>
                  <a:pt x="2948299" y="828942"/>
                </a:cubicBezTo>
                <a:cubicBezTo>
                  <a:pt x="2955562" y="836205"/>
                  <a:pt x="2967173" y="838304"/>
                  <a:pt x="2973937" y="846034"/>
                </a:cubicBezTo>
                <a:cubicBezTo>
                  <a:pt x="3043727" y="925794"/>
                  <a:pt x="2976074" y="875945"/>
                  <a:pt x="3033757" y="914400"/>
                </a:cubicBezTo>
                <a:cubicBezTo>
                  <a:pt x="3082185" y="987041"/>
                  <a:pt x="3002422" y="874519"/>
                  <a:pt x="3102124" y="974221"/>
                </a:cubicBezTo>
                <a:cubicBezTo>
                  <a:pt x="3142287" y="1014384"/>
                  <a:pt x="3117703" y="993152"/>
                  <a:pt x="3179036" y="1034041"/>
                </a:cubicBezTo>
                <a:lnTo>
                  <a:pt x="3204673" y="1051133"/>
                </a:lnTo>
                <a:cubicBezTo>
                  <a:pt x="3213219" y="1056830"/>
                  <a:pt x="3220566" y="1064977"/>
                  <a:pt x="3230310" y="1068225"/>
                </a:cubicBezTo>
                <a:lnTo>
                  <a:pt x="3255948" y="1076770"/>
                </a:lnTo>
                <a:cubicBezTo>
                  <a:pt x="3264494" y="1082467"/>
                  <a:pt x="3272200" y="1089691"/>
                  <a:pt x="3281585" y="1093862"/>
                </a:cubicBezTo>
                <a:cubicBezTo>
                  <a:pt x="3298048" y="1101179"/>
                  <a:pt x="3315768" y="1105257"/>
                  <a:pt x="3332860" y="1110954"/>
                </a:cubicBezTo>
                <a:cubicBezTo>
                  <a:pt x="3341406" y="1113803"/>
                  <a:pt x="3349580" y="1118225"/>
                  <a:pt x="3358497" y="1119499"/>
                </a:cubicBezTo>
                <a:lnTo>
                  <a:pt x="3418318" y="1128045"/>
                </a:lnTo>
                <a:cubicBezTo>
                  <a:pt x="3440734" y="1126644"/>
                  <a:pt x="3563920" y="1130678"/>
                  <a:pt x="3606325" y="1102408"/>
                </a:cubicBezTo>
                <a:lnTo>
                  <a:pt x="3683238" y="1051133"/>
                </a:lnTo>
                <a:lnTo>
                  <a:pt x="3708875" y="1034041"/>
                </a:lnTo>
                <a:cubicBezTo>
                  <a:pt x="3754454" y="965676"/>
                  <a:pt x="3694632" y="1048284"/>
                  <a:pt x="3751604" y="991312"/>
                </a:cubicBezTo>
                <a:cubicBezTo>
                  <a:pt x="3808576" y="934340"/>
                  <a:pt x="3725968" y="994162"/>
                  <a:pt x="3794333" y="948583"/>
                </a:cubicBezTo>
                <a:cubicBezTo>
                  <a:pt x="3800030" y="940037"/>
                  <a:pt x="3804162" y="930209"/>
                  <a:pt x="3811425" y="922946"/>
                </a:cubicBezTo>
                <a:cubicBezTo>
                  <a:pt x="3839432" y="894939"/>
                  <a:pt x="3837062" y="918714"/>
                  <a:pt x="3837062" y="897309"/>
                </a:cubicBezTo>
              </a:path>
            </a:pathLst>
          </a:cu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 name="Slide Number Placeholder 1023"/>
          <p:cNvSpPr>
            <a:spLocks noGrp="1"/>
          </p:cNvSpPr>
          <p:nvPr>
            <p:ph type="sldNum" sz="quarter" idx="12"/>
          </p:nvPr>
        </p:nvSpPr>
        <p:spPr/>
        <p:txBody>
          <a:bodyPr/>
          <a:lstStyle/>
          <a:p>
            <a:fld id="{8AB1C761-9FE2-4952-8BCD-2D639D168F1E}" type="slidenum">
              <a:rPr lang="en-US" smtClean="0"/>
              <a:t>32</a:t>
            </a:fld>
            <a:endParaRPr lang="en-US"/>
          </a:p>
        </p:txBody>
      </p:sp>
    </p:spTree>
    <p:extLst>
      <p:ext uri="{BB962C8B-B14F-4D97-AF65-F5344CB8AC3E}">
        <p14:creationId xmlns:p14="http://schemas.microsoft.com/office/powerpoint/2010/main" val="3813785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33"/>
                                        </p:tgtEl>
                                        <p:attrNameLst>
                                          <p:attrName>style.visibility</p:attrName>
                                        </p:attrNameLst>
                                      </p:cBhvr>
                                      <p:to>
                                        <p:strVal val="visible"/>
                                      </p:to>
                                    </p:set>
                                    <p:animEffect transition="in" filter="wipe(down)">
                                      <p:cBhvr>
                                        <p:cTn id="7" dur="500"/>
                                        <p:tgtEl>
                                          <p:spTgt spid="10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81"/>
                                        </p:tgtEl>
                                        <p:attrNameLst>
                                          <p:attrName>style.visibility</p:attrName>
                                        </p:attrNameLst>
                                      </p:cBhvr>
                                      <p:to>
                                        <p:strVal val="visible"/>
                                      </p:to>
                                    </p:set>
                                    <p:animEffect transition="in" filter="wipe(down)">
                                      <p:cBhvr>
                                        <p:cTn id="12" dur="500"/>
                                        <p:tgtEl>
                                          <p:spTgt spid="28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77"/>
                                        </p:tgtEl>
                                        <p:attrNameLst>
                                          <p:attrName>style.visibility</p:attrName>
                                        </p:attrNameLst>
                                      </p:cBhvr>
                                      <p:to>
                                        <p:strVal val="visible"/>
                                      </p:to>
                                    </p:set>
                                    <p:animEffect transition="in" filter="wipe(down)">
                                      <p:cBhvr>
                                        <p:cTn id="17" dur="500"/>
                                        <p:tgtEl>
                                          <p:spTgt spid="27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37"/>
                                        </p:tgtEl>
                                        <p:attrNameLst>
                                          <p:attrName>style.visibility</p:attrName>
                                        </p:attrNameLst>
                                      </p:cBhvr>
                                      <p:to>
                                        <p:strVal val="visible"/>
                                      </p:to>
                                    </p:set>
                                    <p:animEffect transition="in" filter="wipe(down)">
                                      <p:cBhvr>
                                        <p:cTn id="22" dur="500"/>
                                        <p:tgtEl>
                                          <p:spTgt spid="103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nodeType="clickEffect">
                                  <p:stCondLst>
                                    <p:cond delay="0"/>
                                  </p:stCondLst>
                                  <p:childTnLst>
                                    <p:animClr clrSpc="rgb" dir="cw">
                                      <p:cBhvr>
                                        <p:cTn id="34" dur="250" fill="hold"/>
                                        <p:tgtEl>
                                          <p:spTgt spid="266"/>
                                        </p:tgtEl>
                                        <p:attrNameLst>
                                          <p:attrName>fillcolor</p:attrName>
                                        </p:attrNameLst>
                                      </p:cBhvr>
                                      <p:to>
                                        <a:srgbClr val="CCEF1F"/>
                                      </p:to>
                                    </p:animClr>
                                    <p:set>
                                      <p:cBhvr>
                                        <p:cTn id="35" dur="250" fill="hold"/>
                                        <p:tgtEl>
                                          <p:spTgt spid="266"/>
                                        </p:tgtEl>
                                        <p:attrNameLst>
                                          <p:attrName>fill.type</p:attrName>
                                        </p:attrNameLst>
                                      </p:cBhvr>
                                      <p:to>
                                        <p:strVal val="solid"/>
                                      </p:to>
                                    </p:set>
                                    <p:set>
                                      <p:cBhvr>
                                        <p:cTn id="36" dur="250" fill="hold"/>
                                        <p:tgtEl>
                                          <p:spTgt spid="266"/>
                                        </p:tgtEl>
                                        <p:attrNameLst>
                                          <p:attrName>fill.on</p:attrName>
                                        </p:attrNameLst>
                                      </p:cBhvr>
                                      <p:to>
                                        <p:strVal val="true"/>
                                      </p:to>
                                    </p:set>
                                  </p:childTnLst>
                                </p:cTn>
                              </p:par>
                              <p:par>
                                <p:cTn id="37" presetID="1" presetClass="emph" presetSubtype="2" fill="hold" nodeType="withEffect">
                                  <p:stCondLst>
                                    <p:cond delay="0"/>
                                  </p:stCondLst>
                                  <p:childTnLst>
                                    <p:animClr clrSpc="rgb" dir="cw">
                                      <p:cBhvr>
                                        <p:cTn id="38" dur="250" fill="hold"/>
                                        <p:tgtEl>
                                          <p:spTgt spid="3"/>
                                        </p:tgtEl>
                                        <p:attrNameLst>
                                          <p:attrName>fillcolor</p:attrName>
                                        </p:attrNameLst>
                                      </p:cBhvr>
                                      <p:to>
                                        <a:srgbClr val="CCEF1F"/>
                                      </p:to>
                                    </p:animClr>
                                    <p:set>
                                      <p:cBhvr>
                                        <p:cTn id="39" dur="250" fill="hold"/>
                                        <p:tgtEl>
                                          <p:spTgt spid="3"/>
                                        </p:tgtEl>
                                        <p:attrNameLst>
                                          <p:attrName>fill.type</p:attrName>
                                        </p:attrNameLst>
                                      </p:cBhvr>
                                      <p:to>
                                        <p:strVal val="solid"/>
                                      </p:to>
                                    </p:set>
                                    <p:set>
                                      <p:cBhvr>
                                        <p:cTn id="40" dur="250" fill="hold"/>
                                        <p:tgtEl>
                                          <p:spTgt spid="3"/>
                                        </p:tgtEl>
                                        <p:attrNameLst>
                                          <p:attrName>fill.on</p:attrName>
                                        </p:attrNameLst>
                                      </p:cBhvr>
                                      <p:to>
                                        <p:strVal val="true"/>
                                      </p:to>
                                    </p:set>
                                  </p:childTnLst>
                                </p:cTn>
                              </p:par>
                              <p:par>
                                <p:cTn id="41" presetID="1" presetClass="emph" presetSubtype="2" fill="hold" nodeType="withEffect">
                                  <p:stCondLst>
                                    <p:cond delay="0"/>
                                  </p:stCondLst>
                                  <p:childTnLst>
                                    <p:animClr clrSpc="rgb" dir="cw">
                                      <p:cBhvr>
                                        <p:cTn id="42" dur="250" fill="hold"/>
                                        <p:tgtEl>
                                          <p:spTgt spid="273"/>
                                        </p:tgtEl>
                                        <p:attrNameLst>
                                          <p:attrName>fillcolor</p:attrName>
                                        </p:attrNameLst>
                                      </p:cBhvr>
                                      <p:to>
                                        <a:srgbClr val="CCEF1F"/>
                                      </p:to>
                                    </p:animClr>
                                    <p:set>
                                      <p:cBhvr>
                                        <p:cTn id="43" dur="250" fill="hold"/>
                                        <p:tgtEl>
                                          <p:spTgt spid="273"/>
                                        </p:tgtEl>
                                        <p:attrNameLst>
                                          <p:attrName>fill.type</p:attrName>
                                        </p:attrNameLst>
                                      </p:cBhvr>
                                      <p:to>
                                        <p:strVal val="solid"/>
                                      </p:to>
                                    </p:set>
                                    <p:set>
                                      <p:cBhvr>
                                        <p:cTn id="44" dur="250" fill="hold"/>
                                        <p:tgtEl>
                                          <p:spTgt spid="273"/>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281"/>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277"/>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1037"/>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1049"/>
                                        </p:tgtEl>
                                        <p:attrNameLst>
                                          <p:attrName>style.visibility</p:attrName>
                                        </p:attrNameLst>
                                      </p:cBhvr>
                                      <p:to>
                                        <p:strVal val="visible"/>
                                      </p:to>
                                    </p:set>
                                    <p:animEffect transition="in" filter="wipe(down)">
                                      <p:cBhvr>
                                        <p:cTn id="57" dur="500"/>
                                        <p:tgtEl>
                                          <p:spTgt spid="104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300"/>
                                        </p:tgtEl>
                                        <p:attrNameLst>
                                          <p:attrName>style.visibility</p:attrName>
                                        </p:attrNameLst>
                                      </p:cBhvr>
                                      <p:to>
                                        <p:strVal val="visible"/>
                                      </p:to>
                                    </p:set>
                                    <p:animEffect transition="in" filter="wipe(down)">
                                      <p:cBhvr>
                                        <p:cTn id="62" dur="500"/>
                                        <p:tgtEl>
                                          <p:spTgt spid="30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292"/>
                                        </p:tgtEl>
                                        <p:attrNameLst>
                                          <p:attrName>style.visibility</p:attrName>
                                        </p:attrNameLst>
                                      </p:cBhvr>
                                      <p:to>
                                        <p:strVal val="visible"/>
                                      </p:to>
                                    </p:set>
                                    <p:animEffect transition="in" filter="wipe(down)">
                                      <p:cBhvr>
                                        <p:cTn id="67" dur="500"/>
                                        <p:tgtEl>
                                          <p:spTgt spid="29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297"/>
                                        </p:tgtEl>
                                        <p:attrNameLst>
                                          <p:attrName>style.visibility</p:attrName>
                                        </p:attrNameLst>
                                      </p:cBhvr>
                                      <p:to>
                                        <p:strVal val="visible"/>
                                      </p:to>
                                    </p:set>
                                    <p:animEffect transition="in" filter="wipe(down)">
                                      <p:cBhvr>
                                        <p:cTn id="72" dur="500"/>
                                        <p:tgtEl>
                                          <p:spTgt spid="297"/>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3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mph" presetSubtype="2" fill="hold" nodeType="clickEffect">
                                  <p:stCondLst>
                                    <p:cond delay="0"/>
                                  </p:stCondLst>
                                  <p:childTnLst>
                                    <p:animClr clrSpc="rgb" dir="cw">
                                      <p:cBhvr>
                                        <p:cTn id="80" dur="250" fill="hold"/>
                                        <p:tgtEl>
                                          <p:spTgt spid="235"/>
                                        </p:tgtEl>
                                        <p:attrNameLst>
                                          <p:attrName>fillcolor</p:attrName>
                                        </p:attrNameLst>
                                      </p:cBhvr>
                                      <p:to>
                                        <a:srgbClr val="CCEF1F"/>
                                      </p:to>
                                    </p:animClr>
                                    <p:set>
                                      <p:cBhvr>
                                        <p:cTn id="81" dur="250" fill="hold"/>
                                        <p:tgtEl>
                                          <p:spTgt spid="235"/>
                                        </p:tgtEl>
                                        <p:attrNameLst>
                                          <p:attrName>fill.type</p:attrName>
                                        </p:attrNameLst>
                                      </p:cBhvr>
                                      <p:to>
                                        <p:strVal val="solid"/>
                                      </p:to>
                                    </p:set>
                                    <p:set>
                                      <p:cBhvr>
                                        <p:cTn id="82" dur="250" fill="hold"/>
                                        <p:tgtEl>
                                          <p:spTgt spid="235"/>
                                        </p:tgtEl>
                                        <p:attrNameLst>
                                          <p:attrName>fill.on</p:attrName>
                                        </p:attrNameLst>
                                      </p:cBhvr>
                                      <p:to>
                                        <p:strVal val="true"/>
                                      </p:to>
                                    </p:set>
                                  </p:childTnLst>
                                </p:cTn>
                              </p:par>
                              <p:par>
                                <p:cTn id="83" presetID="1" presetClass="emph" presetSubtype="2" fill="hold" nodeType="withEffect">
                                  <p:stCondLst>
                                    <p:cond delay="0"/>
                                  </p:stCondLst>
                                  <p:childTnLst>
                                    <p:animClr clrSpc="rgb" dir="cw">
                                      <p:cBhvr>
                                        <p:cTn id="84" dur="250" fill="hold"/>
                                        <p:tgtEl>
                                          <p:spTgt spid="267"/>
                                        </p:tgtEl>
                                        <p:attrNameLst>
                                          <p:attrName>fillcolor</p:attrName>
                                        </p:attrNameLst>
                                      </p:cBhvr>
                                      <p:to>
                                        <a:srgbClr val="CCEF1F"/>
                                      </p:to>
                                    </p:animClr>
                                    <p:set>
                                      <p:cBhvr>
                                        <p:cTn id="85" dur="250" fill="hold"/>
                                        <p:tgtEl>
                                          <p:spTgt spid="267"/>
                                        </p:tgtEl>
                                        <p:attrNameLst>
                                          <p:attrName>fill.type</p:attrName>
                                        </p:attrNameLst>
                                      </p:cBhvr>
                                      <p:to>
                                        <p:strVal val="solid"/>
                                      </p:to>
                                    </p:set>
                                    <p:set>
                                      <p:cBhvr>
                                        <p:cTn id="86" dur="250" fill="hold"/>
                                        <p:tgtEl>
                                          <p:spTgt spid="267"/>
                                        </p:tgtEl>
                                        <p:attrNameLst>
                                          <p:attrName>fill.on</p:attrName>
                                        </p:attrNameLst>
                                      </p:cBhvr>
                                      <p:to>
                                        <p:strVal val="true"/>
                                      </p:to>
                                    </p:set>
                                  </p:childTnLst>
                                </p:cTn>
                              </p:par>
                              <p:par>
                                <p:cTn id="87" presetID="1" presetClass="emph" presetSubtype="2" fill="hold" nodeType="withEffect">
                                  <p:stCondLst>
                                    <p:cond delay="0"/>
                                  </p:stCondLst>
                                  <p:childTnLst>
                                    <p:animClr clrSpc="rgb" dir="cw">
                                      <p:cBhvr>
                                        <p:cTn id="88" dur="250" fill="hold"/>
                                        <p:tgtEl>
                                          <p:spTgt spid="274"/>
                                        </p:tgtEl>
                                        <p:attrNameLst>
                                          <p:attrName>fillcolor</p:attrName>
                                        </p:attrNameLst>
                                      </p:cBhvr>
                                      <p:to>
                                        <a:srgbClr val="CCEF1F"/>
                                      </p:to>
                                    </p:animClr>
                                    <p:set>
                                      <p:cBhvr>
                                        <p:cTn id="89" dur="250" fill="hold"/>
                                        <p:tgtEl>
                                          <p:spTgt spid="274"/>
                                        </p:tgtEl>
                                        <p:attrNameLst>
                                          <p:attrName>fill.type</p:attrName>
                                        </p:attrNameLst>
                                      </p:cBhvr>
                                      <p:to>
                                        <p:strVal val="solid"/>
                                      </p:to>
                                    </p:set>
                                    <p:set>
                                      <p:cBhvr>
                                        <p:cTn id="90" dur="250" fill="hold"/>
                                        <p:tgtEl>
                                          <p:spTgt spid="274"/>
                                        </p:tgtEl>
                                        <p:attrNameLst>
                                          <p:attrName>fill.on</p:attrName>
                                        </p:attrNameLst>
                                      </p:cBhvr>
                                      <p:to>
                                        <p:strVal val="tru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300"/>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292"/>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297"/>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nodeType="clickEffect">
                                  <p:stCondLst>
                                    <p:cond delay="0"/>
                                  </p:stCondLst>
                                  <p:childTnLst>
                                    <p:set>
                                      <p:cBhvr>
                                        <p:cTn id="102" dur="1" fill="hold">
                                          <p:stCondLst>
                                            <p:cond delay="0"/>
                                          </p:stCondLst>
                                        </p:cTn>
                                        <p:tgtEl>
                                          <p:spTgt spid="306"/>
                                        </p:tgtEl>
                                        <p:attrNameLst>
                                          <p:attrName>style.visibility</p:attrName>
                                        </p:attrNameLst>
                                      </p:cBhvr>
                                      <p:to>
                                        <p:strVal val="visible"/>
                                      </p:to>
                                    </p:set>
                                    <p:animEffect transition="in" filter="wipe(down)">
                                      <p:cBhvr>
                                        <p:cTn id="103" dur="500"/>
                                        <p:tgtEl>
                                          <p:spTgt spid="306"/>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4" fill="hold" nodeType="clickEffect">
                                  <p:stCondLst>
                                    <p:cond delay="0"/>
                                  </p:stCondLst>
                                  <p:childTnLst>
                                    <p:set>
                                      <p:cBhvr>
                                        <p:cTn id="107" dur="1" fill="hold">
                                          <p:stCondLst>
                                            <p:cond delay="0"/>
                                          </p:stCondLst>
                                        </p:cTn>
                                        <p:tgtEl>
                                          <p:spTgt spid="309"/>
                                        </p:tgtEl>
                                        <p:attrNameLst>
                                          <p:attrName>style.visibility</p:attrName>
                                        </p:attrNameLst>
                                      </p:cBhvr>
                                      <p:to>
                                        <p:strVal val="visible"/>
                                      </p:to>
                                    </p:set>
                                    <p:animEffect transition="in" filter="wipe(down)">
                                      <p:cBhvr>
                                        <p:cTn id="108" dur="500"/>
                                        <p:tgtEl>
                                          <p:spTgt spid="309"/>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4" fill="hold" nodeType="clickEffect">
                                  <p:stCondLst>
                                    <p:cond delay="0"/>
                                  </p:stCondLst>
                                  <p:childTnLst>
                                    <p:set>
                                      <p:cBhvr>
                                        <p:cTn id="112" dur="1" fill="hold">
                                          <p:stCondLst>
                                            <p:cond delay="0"/>
                                          </p:stCondLst>
                                        </p:cTn>
                                        <p:tgtEl>
                                          <p:spTgt spid="312"/>
                                        </p:tgtEl>
                                        <p:attrNameLst>
                                          <p:attrName>style.visibility</p:attrName>
                                        </p:attrNameLst>
                                      </p:cBhvr>
                                      <p:to>
                                        <p:strVal val="visible"/>
                                      </p:to>
                                    </p:set>
                                    <p:animEffect transition="in" filter="wipe(down)">
                                      <p:cBhvr>
                                        <p:cTn id="113" dur="500"/>
                                        <p:tgtEl>
                                          <p:spTgt spid="312"/>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4" fill="hold" nodeType="clickEffect">
                                  <p:stCondLst>
                                    <p:cond delay="0"/>
                                  </p:stCondLst>
                                  <p:childTnLst>
                                    <p:set>
                                      <p:cBhvr>
                                        <p:cTn id="117" dur="1" fill="hold">
                                          <p:stCondLst>
                                            <p:cond delay="0"/>
                                          </p:stCondLst>
                                        </p:cTn>
                                        <p:tgtEl>
                                          <p:spTgt spid="317"/>
                                        </p:tgtEl>
                                        <p:attrNameLst>
                                          <p:attrName>style.visibility</p:attrName>
                                        </p:attrNameLst>
                                      </p:cBhvr>
                                      <p:to>
                                        <p:strVal val="visible"/>
                                      </p:to>
                                    </p:set>
                                    <p:animEffect transition="in" filter="wipe(down)">
                                      <p:cBhvr>
                                        <p:cTn id="118" dur="500"/>
                                        <p:tgtEl>
                                          <p:spTgt spid="317"/>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4" fill="hold" nodeType="clickEffect">
                                  <p:stCondLst>
                                    <p:cond delay="0"/>
                                  </p:stCondLst>
                                  <p:childTnLst>
                                    <p:set>
                                      <p:cBhvr>
                                        <p:cTn id="122" dur="1" fill="hold">
                                          <p:stCondLst>
                                            <p:cond delay="0"/>
                                          </p:stCondLst>
                                        </p:cTn>
                                        <p:tgtEl>
                                          <p:spTgt spid="251"/>
                                        </p:tgtEl>
                                        <p:attrNameLst>
                                          <p:attrName>style.visibility</p:attrName>
                                        </p:attrNameLst>
                                      </p:cBhvr>
                                      <p:to>
                                        <p:strVal val="visible"/>
                                      </p:to>
                                    </p:set>
                                    <p:animEffect transition="in" filter="wipe(down)">
                                      <p:cBhvr>
                                        <p:cTn id="123" dur="500"/>
                                        <p:tgtEl>
                                          <p:spTgt spid="251"/>
                                        </p:tgtEl>
                                      </p:cBhvr>
                                    </p:animEffect>
                                  </p:childTnLst>
                                </p:cTn>
                              </p:par>
                            </p:childTnLst>
                          </p:cTn>
                        </p:par>
                      </p:childTnLst>
                    </p:cTn>
                  </p:par>
                  <p:par>
                    <p:cTn id="124" fill="hold">
                      <p:stCondLst>
                        <p:cond delay="indefinite"/>
                      </p:stCondLst>
                      <p:childTnLst>
                        <p:par>
                          <p:cTn id="125" fill="hold">
                            <p:stCondLst>
                              <p:cond delay="0"/>
                            </p:stCondLst>
                            <p:childTnLst>
                              <p:par>
                                <p:cTn id="126" presetID="1" presetClass="exit" presetSubtype="0" fill="hold" nodeType="clickEffect">
                                  <p:stCondLst>
                                    <p:cond delay="0"/>
                                  </p:stCondLst>
                                  <p:childTnLst>
                                    <p:set>
                                      <p:cBhvr>
                                        <p:cTn id="127" dur="1" fill="hold">
                                          <p:stCondLst>
                                            <p:cond delay="0"/>
                                          </p:stCondLst>
                                        </p:cTn>
                                        <p:tgtEl>
                                          <p:spTgt spid="309"/>
                                        </p:tgtEl>
                                        <p:attrNameLst>
                                          <p:attrName>style.visibility</p:attrName>
                                        </p:attrNameLst>
                                      </p:cBhvr>
                                      <p:to>
                                        <p:strVal val="hidden"/>
                                      </p:to>
                                    </p:set>
                                  </p:childTnLst>
                                </p:cTn>
                              </p:par>
                              <p:par>
                                <p:cTn id="128" presetID="1" presetClass="exit" presetSubtype="0" fill="hold" nodeType="withEffect">
                                  <p:stCondLst>
                                    <p:cond delay="0"/>
                                  </p:stCondLst>
                                  <p:childTnLst>
                                    <p:set>
                                      <p:cBhvr>
                                        <p:cTn id="129" dur="1" fill="hold">
                                          <p:stCondLst>
                                            <p:cond delay="0"/>
                                          </p:stCondLst>
                                        </p:cTn>
                                        <p:tgtEl>
                                          <p:spTgt spid="312"/>
                                        </p:tgtEl>
                                        <p:attrNameLst>
                                          <p:attrName>style.visibility</p:attrName>
                                        </p:attrNameLst>
                                      </p:cBhvr>
                                      <p:to>
                                        <p:strVal val="hidden"/>
                                      </p:to>
                                    </p:set>
                                  </p:childTnLst>
                                </p:cTn>
                              </p:par>
                              <p:par>
                                <p:cTn id="130" presetID="1" presetClass="exit" presetSubtype="0" fill="hold" nodeType="withEffect">
                                  <p:stCondLst>
                                    <p:cond delay="0"/>
                                  </p:stCondLst>
                                  <p:childTnLst>
                                    <p:set>
                                      <p:cBhvr>
                                        <p:cTn id="131" dur="1" fill="hold">
                                          <p:stCondLst>
                                            <p:cond delay="0"/>
                                          </p:stCondLst>
                                        </p:cTn>
                                        <p:tgtEl>
                                          <p:spTgt spid="317"/>
                                        </p:tgtEl>
                                        <p:attrNameLst>
                                          <p:attrName>style.visibility</p:attrName>
                                        </p:attrNameLst>
                                      </p:cBhvr>
                                      <p:to>
                                        <p:strVal val="hidden"/>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nodeType="clickEffect">
                                  <p:stCondLst>
                                    <p:cond delay="0"/>
                                  </p:stCondLst>
                                  <p:childTnLst>
                                    <p:set>
                                      <p:cBhvr>
                                        <p:cTn id="135" dur="1" fill="hold">
                                          <p:stCondLst>
                                            <p:cond delay="0"/>
                                          </p:stCondLst>
                                        </p:cTn>
                                        <p:tgtEl>
                                          <p:spTgt spid="321"/>
                                        </p:tgtEl>
                                        <p:attrNameLst>
                                          <p:attrName>style.visibility</p:attrName>
                                        </p:attrNameLst>
                                      </p:cBhvr>
                                      <p:to>
                                        <p:strVal val="visible"/>
                                      </p:to>
                                    </p:set>
                                  </p:childTnLst>
                                </p:cTn>
                              </p:par>
                              <p:par>
                                <p:cTn id="136" presetID="1" presetClass="exit" presetSubtype="0" fill="hold" nodeType="withEffect">
                                  <p:stCondLst>
                                    <p:cond delay="0"/>
                                  </p:stCondLst>
                                  <p:childTnLst>
                                    <p:set>
                                      <p:cBhvr>
                                        <p:cTn id="137" dur="1" fill="hold">
                                          <p:stCondLst>
                                            <p:cond delay="0"/>
                                          </p:stCondLst>
                                        </p:cTn>
                                        <p:tgtEl>
                                          <p:spTgt spid="231"/>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22" presetClass="entr" presetSubtype="4" fill="hold" nodeType="clickEffect">
                                  <p:stCondLst>
                                    <p:cond delay="0"/>
                                  </p:stCondLst>
                                  <p:childTnLst>
                                    <p:set>
                                      <p:cBhvr>
                                        <p:cTn id="141" dur="1" fill="hold">
                                          <p:stCondLst>
                                            <p:cond delay="0"/>
                                          </p:stCondLst>
                                        </p:cTn>
                                        <p:tgtEl>
                                          <p:spTgt spid="252"/>
                                        </p:tgtEl>
                                        <p:attrNameLst>
                                          <p:attrName>style.visibility</p:attrName>
                                        </p:attrNameLst>
                                      </p:cBhvr>
                                      <p:to>
                                        <p:strVal val="visible"/>
                                      </p:to>
                                    </p:set>
                                    <p:animEffect transition="in" filter="wipe(down)">
                                      <p:cBhvr>
                                        <p:cTn id="142" dur="500"/>
                                        <p:tgtEl>
                                          <p:spTgt spid="252"/>
                                        </p:tgtEl>
                                      </p:cBhvr>
                                    </p:animEffec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322"/>
                                        </p:tgtEl>
                                        <p:attrNameLst>
                                          <p:attrName>style.visibility</p:attrName>
                                        </p:attrNameLst>
                                      </p:cBhvr>
                                      <p:to>
                                        <p:strVal val="visible"/>
                                      </p:to>
                                    </p:set>
                                  </p:childTnLst>
                                </p:cTn>
                              </p:par>
                              <p:par>
                                <p:cTn id="147" presetID="1" presetClass="exit" presetSubtype="0" fill="hold" nodeType="withEffect">
                                  <p:stCondLst>
                                    <p:cond delay="0"/>
                                  </p:stCondLst>
                                  <p:childTnLst>
                                    <p:set>
                                      <p:cBhvr>
                                        <p:cTn id="148" dur="1" fill="hold">
                                          <p:stCondLst>
                                            <p:cond delay="0"/>
                                          </p:stCondLst>
                                        </p:cTn>
                                        <p:tgtEl>
                                          <p:spTgt spid="232"/>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22" presetClass="entr" presetSubtype="4" fill="hold" nodeType="clickEffect">
                                  <p:stCondLst>
                                    <p:cond delay="0"/>
                                  </p:stCondLst>
                                  <p:childTnLst>
                                    <p:set>
                                      <p:cBhvr>
                                        <p:cTn id="152" dur="1" fill="hold">
                                          <p:stCondLst>
                                            <p:cond delay="0"/>
                                          </p:stCondLst>
                                        </p:cTn>
                                        <p:tgtEl>
                                          <p:spTgt spid="255"/>
                                        </p:tgtEl>
                                        <p:attrNameLst>
                                          <p:attrName>style.visibility</p:attrName>
                                        </p:attrNameLst>
                                      </p:cBhvr>
                                      <p:to>
                                        <p:strVal val="visible"/>
                                      </p:to>
                                    </p:set>
                                    <p:animEffect transition="in" filter="wipe(down)">
                                      <p:cBhvr>
                                        <p:cTn id="153" dur="500"/>
                                        <p:tgtEl>
                                          <p:spTgt spid="255"/>
                                        </p:tgtEl>
                                      </p:cBhvr>
                                    </p:animEffect>
                                  </p:childTnLst>
                                </p:cTn>
                              </p:par>
                            </p:childTnLst>
                          </p:cTn>
                        </p:par>
                      </p:childTnLst>
                    </p:cTn>
                  </p:par>
                  <p:par>
                    <p:cTn id="154" fill="hold">
                      <p:stCondLst>
                        <p:cond delay="indefinite"/>
                      </p:stCondLst>
                      <p:childTnLst>
                        <p:par>
                          <p:cTn id="155" fill="hold">
                            <p:stCondLst>
                              <p:cond delay="0"/>
                            </p:stCondLst>
                            <p:childTnLst>
                              <p:par>
                                <p:cTn id="156" presetID="1" presetClass="entr" presetSubtype="0" fill="hold" grpId="0" nodeType="clickEffect">
                                  <p:stCondLst>
                                    <p:cond delay="0"/>
                                  </p:stCondLst>
                                  <p:childTnLst>
                                    <p:set>
                                      <p:cBhvr>
                                        <p:cTn id="157" dur="1" fill="hold">
                                          <p:stCondLst>
                                            <p:cond delay="0"/>
                                          </p:stCondLst>
                                        </p:cTn>
                                        <p:tgtEl>
                                          <p:spTgt spid="263"/>
                                        </p:tgtEl>
                                        <p:attrNameLst>
                                          <p:attrName>style.visibility</p:attrName>
                                        </p:attrNameLst>
                                      </p:cBhvr>
                                      <p:to>
                                        <p:strVal val="visible"/>
                                      </p:to>
                                    </p:set>
                                  </p:childTnLst>
                                </p:cTn>
                              </p:par>
                              <p:par>
                                <p:cTn id="158" presetID="1" presetClass="entr" presetSubtype="0" fill="hold" grpId="0" nodeType="withEffect">
                                  <p:stCondLst>
                                    <p:cond delay="0"/>
                                  </p:stCondLst>
                                  <p:childTnLst>
                                    <p:set>
                                      <p:cBhvr>
                                        <p:cTn id="159" dur="1" fill="hold">
                                          <p:stCondLst>
                                            <p:cond delay="0"/>
                                          </p:stCondLst>
                                        </p:cTn>
                                        <p:tgtEl>
                                          <p:spTgt spid="264"/>
                                        </p:tgtEl>
                                        <p:attrNameLst>
                                          <p:attrName>style.visibility</p:attrName>
                                        </p:attrNameLst>
                                      </p:cBhvr>
                                      <p:to>
                                        <p:strVal val="visible"/>
                                      </p:to>
                                    </p:set>
                                  </p:childTnLst>
                                </p:cTn>
                              </p:par>
                              <p:par>
                                <p:cTn id="160" presetID="26" presetClass="emph" presetSubtype="0" fill="hold" grpId="1" nodeType="withEffect">
                                  <p:stCondLst>
                                    <p:cond delay="0"/>
                                  </p:stCondLst>
                                  <p:childTnLst>
                                    <p:animEffect transition="out" filter="fade">
                                      <p:cBhvr>
                                        <p:cTn id="161" dur="500" tmFilter="0, 0; .2, .5; .8, .5; 1, 0"/>
                                        <p:tgtEl>
                                          <p:spTgt spid="264"/>
                                        </p:tgtEl>
                                      </p:cBhvr>
                                    </p:animEffect>
                                    <p:animScale>
                                      <p:cBhvr>
                                        <p:cTn id="162" dur="250" autoRev="1" fill="hold"/>
                                        <p:tgtEl>
                                          <p:spTgt spid="264"/>
                                        </p:tgtEl>
                                      </p:cBhvr>
                                      <p:by x="105000" y="105000"/>
                                    </p:animScale>
                                  </p:childTnLst>
                                </p:cTn>
                              </p:par>
                              <p:par>
                                <p:cTn id="163" presetID="1" presetClass="emph" presetSubtype="2" fill="hold" nodeType="withEffect">
                                  <p:stCondLst>
                                    <p:cond delay="0"/>
                                  </p:stCondLst>
                                  <p:childTnLst>
                                    <p:animClr clrSpc="rgb" dir="cw">
                                      <p:cBhvr>
                                        <p:cTn id="164" dur="2000" fill="hold"/>
                                        <p:tgtEl>
                                          <p:spTgt spid="227"/>
                                        </p:tgtEl>
                                        <p:attrNameLst>
                                          <p:attrName>fillcolor</p:attrName>
                                        </p:attrNameLst>
                                      </p:cBhvr>
                                      <p:to>
                                        <a:srgbClr val="EB23B2"/>
                                      </p:to>
                                    </p:animClr>
                                    <p:set>
                                      <p:cBhvr>
                                        <p:cTn id="165" dur="2000" fill="hold"/>
                                        <p:tgtEl>
                                          <p:spTgt spid="227"/>
                                        </p:tgtEl>
                                        <p:attrNameLst>
                                          <p:attrName>fill.type</p:attrName>
                                        </p:attrNameLst>
                                      </p:cBhvr>
                                      <p:to>
                                        <p:strVal val="solid"/>
                                      </p:to>
                                    </p:set>
                                    <p:set>
                                      <p:cBhvr>
                                        <p:cTn id="166" dur="2000" fill="hold"/>
                                        <p:tgtEl>
                                          <p:spTgt spid="227"/>
                                        </p:tgtEl>
                                        <p:attrNameLst>
                                          <p:attrName>fill.on</p:attrName>
                                        </p:attrNameLst>
                                      </p:cBhvr>
                                      <p:to>
                                        <p:strVal val="true"/>
                                      </p:to>
                                    </p:set>
                                  </p:childTnLst>
                                </p:cTn>
                              </p:par>
                            </p:childTnLst>
                          </p:cTn>
                        </p:par>
                      </p:childTnLst>
                    </p:cTn>
                  </p:par>
                  <p:par>
                    <p:cTn id="167" fill="hold">
                      <p:stCondLst>
                        <p:cond delay="indefinite"/>
                      </p:stCondLst>
                      <p:childTnLst>
                        <p:par>
                          <p:cTn id="168" fill="hold">
                            <p:stCondLst>
                              <p:cond delay="0"/>
                            </p:stCondLst>
                            <p:childTnLst>
                              <p:par>
                                <p:cTn id="169" presetID="26" presetClass="emph" presetSubtype="0" fill="hold" grpId="0" nodeType="clickEffect">
                                  <p:stCondLst>
                                    <p:cond delay="0"/>
                                  </p:stCondLst>
                                  <p:childTnLst>
                                    <p:animEffect transition="out" filter="fade">
                                      <p:cBhvr>
                                        <p:cTn id="170" dur="500" tmFilter="0, 0; .2, .5; .8, .5; 1, 0"/>
                                        <p:tgtEl>
                                          <p:spTgt spid="265"/>
                                        </p:tgtEl>
                                      </p:cBhvr>
                                    </p:animEffect>
                                    <p:animScale>
                                      <p:cBhvr>
                                        <p:cTn id="171" dur="250" autoRev="1" fill="hold"/>
                                        <p:tgtEl>
                                          <p:spTgt spid="265"/>
                                        </p:tgtEl>
                                      </p:cBhvr>
                                      <p:by x="105000" y="105000"/>
                                    </p:animScale>
                                  </p:childTnLst>
                                </p:cTn>
                              </p:par>
                              <p:par>
                                <p:cTn id="172" presetID="1" presetClass="emph" presetSubtype="2" fill="hold" nodeType="withEffect">
                                  <p:stCondLst>
                                    <p:cond delay="0"/>
                                  </p:stCondLst>
                                  <p:childTnLst>
                                    <p:animClr clrSpc="rgb" dir="cw">
                                      <p:cBhvr>
                                        <p:cTn id="173" dur="2000" fill="hold"/>
                                        <p:tgtEl>
                                          <p:spTgt spid="265"/>
                                        </p:tgtEl>
                                        <p:attrNameLst>
                                          <p:attrName>fillcolor</p:attrName>
                                        </p:attrNameLst>
                                      </p:cBhvr>
                                      <p:to>
                                        <a:srgbClr val="44E529"/>
                                      </p:to>
                                    </p:animClr>
                                    <p:set>
                                      <p:cBhvr>
                                        <p:cTn id="174" dur="2000" fill="hold"/>
                                        <p:tgtEl>
                                          <p:spTgt spid="265"/>
                                        </p:tgtEl>
                                        <p:attrNameLst>
                                          <p:attrName>fill.type</p:attrName>
                                        </p:attrNameLst>
                                      </p:cBhvr>
                                      <p:to>
                                        <p:strVal val="solid"/>
                                      </p:to>
                                    </p:set>
                                    <p:set>
                                      <p:cBhvr>
                                        <p:cTn id="175" dur="2000" fill="hold"/>
                                        <p:tgtEl>
                                          <p:spTgt spid="265"/>
                                        </p:tgtEl>
                                        <p:attrNameLst>
                                          <p:attrName>fill.on</p:attrName>
                                        </p:attrNameLst>
                                      </p:cBhvr>
                                      <p:to>
                                        <p:strVal val="true"/>
                                      </p:to>
                                    </p:set>
                                  </p:childTnLst>
                                </p:cTn>
                              </p:par>
                            </p:childTnLst>
                          </p:cTn>
                        </p:par>
                      </p:childTnLst>
                    </p:cTn>
                  </p:par>
                  <p:par>
                    <p:cTn id="176" fill="hold">
                      <p:stCondLst>
                        <p:cond delay="indefinite"/>
                      </p:stCondLst>
                      <p:childTnLst>
                        <p:par>
                          <p:cTn id="177" fill="hold">
                            <p:stCondLst>
                              <p:cond delay="0"/>
                            </p:stCondLst>
                            <p:childTnLst>
                              <p:par>
                                <p:cTn id="178" presetID="22" presetClass="entr" presetSubtype="4" fill="hold" nodeType="clickEffect">
                                  <p:stCondLst>
                                    <p:cond delay="0"/>
                                  </p:stCondLst>
                                  <p:childTnLst>
                                    <p:set>
                                      <p:cBhvr>
                                        <p:cTn id="179" dur="1" fill="hold">
                                          <p:stCondLst>
                                            <p:cond delay="0"/>
                                          </p:stCondLst>
                                        </p:cTn>
                                        <p:tgtEl>
                                          <p:spTgt spid="1072"/>
                                        </p:tgtEl>
                                        <p:attrNameLst>
                                          <p:attrName>style.visibility</p:attrName>
                                        </p:attrNameLst>
                                      </p:cBhvr>
                                      <p:to>
                                        <p:strVal val="visible"/>
                                      </p:to>
                                    </p:set>
                                    <p:animEffect transition="in" filter="wipe(down)">
                                      <p:cBhvr>
                                        <p:cTn id="180" dur="500"/>
                                        <p:tgtEl>
                                          <p:spTgt spid="1072"/>
                                        </p:tgtEl>
                                      </p:cBhvr>
                                    </p:animEffec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nodeType="clickEffect">
                                  <p:stCondLst>
                                    <p:cond delay="0"/>
                                  </p:stCondLst>
                                  <p:childTnLst>
                                    <p:set>
                                      <p:cBhvr>
                                        <p:cTn id="184" dur="1" fill="hold">
                                          <p:stCondLst>
                                            <p:cond delay="0"/>
                                          </p:stCondLst>
                                        </p:cTn>
                                        <p:tgtEl>
                                          <p:spTgt spid="326"/>
                                        </p:tgtEl>
                                        <p:attrNameLst>
                                          <p:attrName>style.visibility</p:attrName>
                                        </p:attrNameLst>
                                      </p:cBhvr>
                                      <p:to>
                                        <p:strVal val="visible"/>
                                      </p:to>
                                    </p:set>
                                  </p:childTnLst>
                                </p:cTn>
                              </p:par>
                              <p:par>
                                <p:cTn id="185" presetID="1" presetClass="exit" presetSubtype="0" fill="hold" nodeType="withEffect">
                                  <p:stCondLst>
                                    <p:cond delay="0"/>
                                  </p:stCondLst>
                                  <p:childTnLst>
                                    <p:set>
                                      <p:cBhvr>
                                        <p:cTn id="186" dur="1" fill="hold">
                                          <p:stCondLst>
                                            <p:cond delay="0"/>
                                          </p:stCondLst>
                                        </p:cTn>
                                        <p:tgtEl>
                                          <p:spTgt spid="230"/>
                                        </p:tgtEl>
                                        <p:attrNameLst>
                                          <p:attrName>style.visibility</p:attrName>
                                        </p:attrNameLst>
                                      </p:cBhvr>
                                      <p:to>
                                        <p:strVal val="hidden"/>
                                      </p:to>
                                    </p:set>
                                  </p:childTnLst>
                                </p:cTn>
                              </p:par>
                            </p:childTnLst>
                          </p:cTn>
                        </p:par>
                      </p:childTnLst>
                    </p:cTn>
                  </p:par>
                  <p:par>
                    <p:cTn id="187" fill="hold">
                      <p:stCondLst>
                        <p:cond delay="indefinite"/>
                      </p:stCondLst>
                      <p:childTnLst>
                        <p:par>
                          <p:cTn id="188" fill="hold">
                            <p:stCondLst>
                              <p:cond delay="0"/>
                            </p:stCondLst>
                            <p:childTnLst>
                              <p:par>
                                <p:cTn id="189" presetID="22" presetClass="entr" presetSubtype="4" fill="hold" nodeType="clickEffect">
                                  <p:stCondLst>
                                    <p:cond delay="0"/>
                                  </p:stCondLst>
                                  <p:childTnLst>
                                    <p:set>
                                      <p:cBhvr>
                                        <p:cTn id="190" dur="1" fill="hold">
                                          <p:stCondLst>
                                            <p:cond delay="0"/>
                                          </p:stCondLst>
                                        </p:cTn>
                                        <p:tgtEl>
                                          <p:spTgt spid="312"/>
                                        </p:tgtEl>
                                        <p:attrNameLst>
                                          <p:attrName>style.visibility</p:attrName>
                                        </p:attrNameLst>
                                      </p:cBhvr>
                                      <p:to>
                                        <p:strVal val="visible"/>
                                      </p:to>
                                    </p:set>
                                    <p:animEffect transition="in" filter="wipe(down)">
                                      <p:cBhvr>
                                        <p:cTn id="191" dur="500"/>
                                        <p:tgtEl>
                                          <p:spTgt spid="312"/>
                                        </p:tgtEl>
                                      </p:cBhvr>
                                    </p:animEffect>
                                  </p:childTnLst>
                                </p:cTn>
                              </p:par>
                            </p:childTnLst>
                          </p:cTn>
                        </p:par>
                      </p:childTnLst>
                    </p:cTn>
                  </p:par>
                  <p:par>
                    <p:cTn id="192" fill="hold">
                      <p:stCondLst>
                        <p:cond delay="indefinite"/>
                      </p:stCondLst>
                      <p:childTnLst>
                        <p:par>
                          <p:cTn id="193" fill="hold">
                            <p:stCondLst>
                              <p:cond delay="0"/>
                            </p:stCondLst>
                            <p:childTnLst>
                              <p:par>
                                <p:cTn id="194" presetID="1" presetClass="exit" presetSubtype="0" fill="hold" nodeType="clickEffect">
                                  <p:stCondLst>
                                    <p:cond delay="0"/>
                                  </p:stCondLst>
                                  <p:childTnLst>
                                    <p:set>
                                      <p:cBhvr>
                                        <p:cTn id="195" dur="1" fill="hold">
                                          <p:stCondLst>
                                            <p:cond delay="0"/>
                                          </p:stCondLst>
                                        </p:cTn>
                                        <p:tgtEl>
                                          <p:spTgt spid="1026"/>
                                        </p:tgtEl>
                                        <p:attrNameLst>
                                          <p:attrName>style.visibility</p:attrName>
                                        </p:attrNameLst>
                                      </p:cBhvr>
                                      <p:to>
                                        <p:strVal val="hidden"/>
                                      </p:to>
                                    </p:set>
                                  </p:childTnLst>
                                </p:cTn>
                              </p:par>
                              <p:par>
                                <p:cTn id="196" presetID="1" presetClass="exit" presetSubtype="0" fill="hold" nodeType="withEffect">
                                  <p:stCondLst>
                                    <p:cond delay="0"/>
                                  </p:stCondLst>
                                  <p:childTnLst>
                                    <p:set>
                                      <p:cBhvr>
                                        <p:cTn id="197" dur="1" fill="hold">
                                          <p:stCondLst>
                                            <p:cond delay="0"/>
                                          </p:stCondLst>
                                        </p:cTn>
                                        <p:tgtEl>
                                          <p:spTgt spid="268"/>
                                        </p:tgtEl>
                                        <p:attrNameLst>
                                          <p:attrName>style.visibility</p:attrName>
                                        </p:attrNameLst>
                                      </p:cBhvr>
                                      <p:to>
                                        <p:strVal val="hidden"/>
                                      </p:to>
                                    </p:set>
                                  </p:childTnLst>
                                </p:cTn>
                              </p:par>
                              <p:par>
                                <p:cTn id="198" presetID="1" presetClass="exit" presetSubtype="0" fill="hold" nodeType="withEffect">
                                  <p:stCondLst>
                                    <p:cond delay="0"/>
                                  </p:stCondLst>
                                  <p:childTnLst>
                                    <p:set>
                                      <p:cBhvr>
                                        <p:cTn id="199" dur="1" fill="hold">
                                          <p:stCondLst>
                                            <p:cond delay="0"/>
                                          </p:stCondLst>
                                        </p:cTn>
                                        <p:tgtEl>
                                          <p:spTgt spid="269"/>
                                        </p:tgtEl>
                                        <p:attrNameLst>
                                          <p:attrName>style.visibility</p:attrName>
                                        </p:attrNameLst>
                                      </p:cBhvr>
                                      <p:to>
                                        <p:strVal val="hidden"/>
                                      </p:to>
                                    </p:set>
                                  </p:childTnLst>
                                </p:cTn>
                              </p:par>
                              <p:par>
                                <p:cTn id="200" presetID="1" presetClass="emph" presetSubtype="2" fill="hold" nodeType="withEffect">
                                  <p:stCondLst>
                                    <p:cond delay="0"/>
                                  </p:stCondLst>
                                  <p:childTnLst>
                                    <p:animClr clrSpc="rgb" dir="cw">
                                      <p:cBhvr>
                                        <p:cTn id="201" dur="2000" fill="hold"/>
                                        <p:tgtEl>
                                          <p:spTgt spid="270"/>
                                        </p:tgtEl>
                                        <p:attrNameLst>
                                          <p:attrName>fillcolor</p:attrName>
                                        </p:attrNameLst>
                                      </p:cBhvr>
                                      <p:to>
                                        <a:srgbClr val="CCEF1F"/>
                                      </p:to>
                                    </p:animClr>
                                    <p:set>
                                      <p:cBhvr>
                                        <p:cTn id="202" dur="2000" fill="hold"/>
                                        <p:tgtEl>
                                          <p:spTgt spid="270"/>
                                        </p:tgtEl>
                                        <p:attrNameLst>
                                          <p:attrName>fill.type</p:attrName>
                                        </p:attrNameLst>
                                      </p:cBhvr>
                                      <p:to>
                                        <p:strVal val="solid"/>
                                      </p:to>
                                    </p:set>
                                    <p:set>
                                      <p:cBhvr>
                                        <p:cTn id="203" dur="2000" fill="hold"/>
                                        <p:tgtEl>
                                          <p:spTgt spid="270"/>
                                        </p:tgtEl>
                                        <p:attrNameLst>
                                          <p:attrName>fill.on</p:attrName>
                                        </p:attrNameLst>
                                      </p:cBhvr>
                                      <p:to>
                                        <p:strVal val="true"/>
                                      </p:to>
                                    </p:set>
                                  </p:childTnLst>
                                </p:cTn>
                              </p:par>
                              <p:par>
                                <p:cTn id="204" presetID="1" presetClass="emph" presetSubtype="2" fill="hold" nodeType="withEffect">
                                  <p:stCondLst>
                                    <p:cond delay="0"/>
                                  </p:stCondLst>
                                  <p:childTnLst>
                                    <p:animClr clrSpc="rgb" dir="cw">
                                      <p:cBhvr>
                                        <p:cTn id="205" dur="2000" fill="hold"/>
                                        <p:tgtEl>
                                          <p:spTgt spid="275"/>
                                        </p:tgtEl>
                                        <p:attrNameLst>
                                          <p:attrName>fillcolor</p:attrName>
                                        </p:attrNameLst>
                                      </p:cBhvr>
                                      <p:to>
                                        <a:srgbClr val="CCEF1F"/>
                                      </p:to>
                                    </p:animClr>
                                    <p:set>
                                      <p:cBhvr>
                                        <p:cTn id="206" dur="2000" fill="hold"/>
                                        <p:tgtEl>
                                          <p:spTgt spid="275"/>
                                        </p:tgtEl>
                                        <p:attrNameLst>
                                          <p:attrName>fill.type</p:attrName>
                                        </p:attrNameLst>
                                      </p:cBhvr>
                                      <p:to>
                                        <p:strVal val="solid"/>
                                      </p:to>
                                    </p:set>
                                    <p:set>
                                      <p:cBhvr>
                                        <p:cTn id="207" dur="2000" fill="hold"/>
                                        <p:tgtEl>
                                          <p:spTgt spid="27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 grpId="0" animBg="1"/>
      <p:bldP spid="263" grpId="0" animBg="1"/>
      <p:bldP spid="264" grpId="0" animBg="1"/>
      <p:bldP spid="264" grpId="1" animBg="1"/>
      <p:bldP spid="26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Geo-Replicated Cloud Storage</a:t>
            </a:r>
            <a:endParaRPr lang="en-US" dirty="0"/>
          </a:p>
        </p:txBody>
      </p:sp>
      <p:sp>
        <p:nvSpPr>
          <p:cNvPr id="3" name="Content Placeholder 2"/>
          <p:cNvSpPr>
            <a:spLocks noGrp="1"/>
          </p:cNvSpPr>
          <p:nvPr>
            <p:ph idx="1"/>
          </p:nvPr>
        </p:nvSpPr>
        <p:spPr/>
        <p:txBody>
          <a:bodyPr/>
          <a:lstStyle/>
          <a:p>
            <a:r>
              <a:rPr lang="en-US" sz="2400" dirty="0" smtClean="0"/>
              <a:t>Geo-replication offers:</a:t>
            </a:r>
          </a:p>
          <a:p>
            <a:pPr lvl="1"/>
            <a:r>
              <a:rPr lang="en-US" sz="2000" dirty="0" smtClean="0"/>
              <a:t>Better access latencies</a:t>
            </a:r>
          </a:p>
          <a:p>
            <a:pPr lvl="1"/>
            <a:r>
              <a:rPr lang="en-US" sz="2000" dirty="0" smtClean="0"/>
              <a:t>Redundancy/Disaster recovery</a:t>
            </a:r>
          </a:p>
          <a:p>
            <a:r>
              <a:rPr lang="en-US" sz="2400" dirty="0" smtClean="0"/>
              <a:t>Two classes of such systems</a:t>
            </a:r>
          </a:p>
          <a:p>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1143191176"/>
              </p:ext>
            </p:extLst>
          </p:nvPr>
        </p:nvGraphicFramePr>
        <p:xfrm>
          <a:off x="457200" y="3505200"/>
          <a:ext cx="8305800" cy="2740444"/>
        </p:xfrm>
        <a:graphic>
          <a:graphicData uri="http://schemas.openxmlformats.org/drawingml/2006/table">
            <a:tbl>
              <a:tblPr firstRow="1" bandRow="1">
                <a:tableStyleId>{5C22544A-7EE6-4342-B048-85BDC9FD1C3A}</a:tableStyleId>
              </a:tblPr>
              <a:tblGrid>
                <a:gridCol w="4152900"/>
                <a:gridCol w="4152900"/>
              </a:tblGrid>
              <a:tr h="820204">
                <a:tc>
                  <a:txBody>
                    <a:bodyPr/>
                    <a:lstStyle/>
                    <a:p>
                      <a:r>
                        <a:rPr lang="en-US" dirty="0" smtClean="0"/>
                        <a:t>Consistent Hashing</a:t>
                      </a:r>
                      <a:r>
                        <a:rPr lang="en-US" baseline="0" dirty="0" smtClean="0"/>
                        <a:t> based systems</a:t>
                      </a:r>
                      <a:endParaRPr lang="en-US" dirty="0"/>
                    </a:p>
                  </a:txBody>
                  <a:tcPr/>
                </a:tc>
                <a:tc>
                  <a:txBody>
                    <a:bodyPr/>
                    <a:lstStyle/>
                    <a:p>
                      <a:r>
                        <a:rPr lang="en-US" dirty="0" smtClean="0"/>
                        <a:t>Directory based systems</a:t>
                      </a:r>
                      <a:endParaRPr lang="en-US" dirty="0"/>
                    </a:p>
                  </a:txBody>
                  <a:tcPr/>
                </a:tc>
              </a:tr>
              <a:tr h="475196">
                <a:tc>
                  <a:txBody>
                    <a:bodyPr/>
                    <a:lstStyle/>
                    <a:p>
                      <a:r>
                        <a:rPr lang="en-US" dirty="0" smtClean="0"/>
                        <a:t>Compute</a:t>
                      </a:r>
                      <a:r>
                        <a:rPr lang="en-US" baseline="0" dirty="0" smtClean="0"/>
                        <a:t> hash once to store data, </a:t>
                      </a:r>
                      <a:r>
                        <a:rPr lang="en-US" baseline="0" dirty="0" err="1" smtClean="0"/>
                        <a:t>recompute</a:t>
                      </a:r>
                      <a:r>
                        <a:rPr lang="en-US" baseline="0" dirty="0" smtClean="0"/>
                        <a:t> hash to find data</a:t>
                      </a:r>
                      <a:endParaRPr lang="en-US" dirty="0"/>
                    </a:p>
                  </a:txBody>
                  <a:tcPr/>
                </a:tc>
                <a:tc>
                  <a:txBody>
                    <a:bodyPr/>
                    <a:lstStyle/>
                    <a:p>
                      <a:r>
                        <a:rPr lang="en-US" dirty="0" smtClean="0"/>
                        <a:t>Maintain a directory to manage locations of data</a:t>
                      </a:r>
                    </a:p>
                  </a:txBody>
                  <a:tcPr/>
                </a:tc>
              </a:tr>
              <a:tr h="475196">
                <a:tc>
                  <a:txBody>
                    <a:bodyPr/>
                    <a:lstStyle/>
                    <a:p>
                      <a:r>
                        <a:rPr lang="en-US" dirty="0" smtClean="0"/>
                        <a:t>Very limited</a:t>
                      </a:r>
                      <a:r>
                        <a:rPr lang="en-US" baseline="0" dirty="0" smtClean="0"/>
                        <a:t> flexibility in data placement and replication factor</a:t>
                      </a:r>
                      <a:endParaRPr lang="en-US" dirty="0"/>
                    </a:p>
                  </a:txBody>
                  <a:tcPr/>
                </a:tc>
                <a:tc>
                  <a:txBody>
                    <a:bodyPr/>
                    <a:lstStyle/>
                    <a:p>
                      <a:r>
                        <a:rPr lang="en-US" dirty="0" smtClean="0"/>
                        <a:t>Maximum flexibility in data placement and replication factor</a:t>
                      </a:r>
                    </a:p>
                  </a:txBody>
                  <a:tcPr/>
                </a:tc>
              </a:tr>
              <a:tr h="475196">
                <a:tc>
                  <a:txBody>
                    <a:bodyPr/>
                    <a:lstStyle/>
                    <a:p>
                      <a:r>
                        <a:rPr lang="en-US" dirty="0" smtClean="0"/>
                        <a:t>Implicitly correct by virtue of properties</a:t>
                      </a:r>
                      <a:r>
                        <a:rPr lang="en-US" baseline="0" dirty="0" smtClean="0"/>
                        <a:t> of hash function</a:t>
                      </a:r>
                      <a:endParaRPr lang="en-US" dirty="0"/>
                    </a:p>
                  </a:txBody>
                  <a:tcPr/>
                </a:tc>
                <a:tc>
                  <a:txBody>
                    <a:bodyPr/>
                    <a:lstStyle/>
                    <a:p>
                      <a:r>
                        <a:rPr lang="en-US" dirty="0" smtClean="0"/>
                        <a:t>Correctness is not trivial – an important implementation consideration</a:t>
                      </a:r>
                    </a:p>
                  </a:txBody>
                  <a:tcPr/>
                </a:tc>
              </a:tr>
            </a:tbl>
          </a:graphicData>
        </a:graphic>
      </p:graphicFrame>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7824" y="1419577"/>
            <a:ext cx="1188667" cy="926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1419578"/>
            <a:ext cx="914400" cy="926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8AB1C761-9FE2-4952-8BCD-2D639D168F1E}" type="slidenum">
              <a:rPr lang="en-US" smtClean="0"/>
              <a:t>33</a:t>
            </a:fld>
            <a:endParaRPr lang="en-US"/>
          </a:p>
        </p:txBody>
      </p:sp>
    </p:spTree>
    <p:extLst>
      <p:ext uri="{BB962C8B-B14F-4D97-AF65-F5344CB8AC3E}">
        <p14:creationId xmlns:p14="http://schemas.microsoft.com/office/powerpoint/2010/main" val="23889265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we need?</a:t>
            </a:r>
            <a:endParaRPr lang="en-US" dirty="0"/>
          </a:p>
        </p:txBody>
      </p:sp>
      <p:sp>
        <p:nvSpPr>
          <p:cNvPr id="3" name="Content Placeholder 2"/>
          <p:cNvSpPr>
            <a:spLocks noGrp="1"/>
          </p:cNvSpPr>
          <p:nvPr>
            <p:ph idx="1"/>
          </p:nvPr>
        </p:nvSpPr>
        <p:spPr/>
        <p:txBody>
          <a:bodyPr/>
          <a:lstStyle/>
          <a:p>
            <a:r>
              <a:rPr lang="en-US" dirty="0" smtClean="0"/>
              <a:t>Consistent, flexible data placement and migration on demand.</a:t>
            </a:r>
          </a:p>
          <a:p>
            <a:pPr lvl="1"/>
            <a:r>
              <a:rPr lang="en-US" dirty="0" smtClean="0"/>
              <a:t>Consistent: Where exactly is the data now, will it get where it needs to be?</a:t>
            </a:r>
          </a:p>
          <a:p>
            <a:pPr lvl="1"/>
            <a:r>
              <a:rPr lang="en-US" dirty="0" smtClean="0"/>
              <a:t>Flexible: Can the data be placed in any chosen replica subset of the geo-replicated cloud at a per-object level?</a:t>
            </a:r>
          </a:p>
          <a:p>
            <a:pPr lvl="1"/>
            <a:r>
              <a:rPr lang="en-US" dirty="0" smtClean="0"/>
              <a:t>Migration: Can I repeatedly update this data configuration at runtime?</a:t>
            </a:r>
            <a:endParaRPr lang="en-US" dirty="0"/>
          </a:p>
        </p:txBody>
      </p:sp>
      <p:sp>
        <p:nvSpPr>
          <p:cNvPr id="4" name="Slide Number Placeholder 3"/>
          <p:cNvSpPr>
            <a:spLocks noGrp="1"/>
          </p:cNvSpPr>
          <p:nvPr>
            <p:ph type="sldNum" sz="quarter" idx="12"/>
          </p:nvPr>
        </p:nvSpPr>
        <p:spPr/>
        <p:txBody>
          <a:bodyPr/>
          <a:lstStyle/>
          <a:p>
            <a:fld id="{8AB1C761-9FE2-4952-8BCD-2D639D168F1E}" type="slidenum">
              <a:rPr lang="en-US" smtClean="0"/>
              <a:t>34</a:t>
            </a:fld>
            <a:endParaRPr lang="en-US"/>
          </a:p>
        </p:txBody>
      </p:sp>
    </p:spTree>
    <p:extLst>
      <p:ext uri="{BB962C8B-B14F-4D97-AF65-F5344CB8AC3E}">
        <p14:creationId xmlns:p14="http://schemas.microsoft.com/office/powerpoint/2010/main" val="40751009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smtClean="0"/>
              <a:t>While data consistencies can be flexible, meta-data needs to be strictly correct.</a:t>
            </a:r>
          </a:p>
          <a:p>
            <a:r>
              <a:rPr lang="en-US" sz="2000" dirty="0" smtClean="0"/>
              <a:t>That is, not only can we not have contradictions, but we also require completeness - if one directory knows, every other directory is also expected to know.</a:t>
            </a:r>
          </a:p>
          <a:p>
            <a:endParaRPr lang="en-US" dirty="0" smtClean="0"/>
          </a:p>
          <a:p>
            <a:endParaRPr lang="en-US" dirty="0"/>
          </a:p>
          <a:p>
            <a:endParaRPr lang="en-US" dirty="0" smtClean="0"/>
          </a:p>
          <a:p>
            <a:endParaRPr lang="en-US" dirty="0" smtClean="0"/>
          </a:p>
        </p:txBody>
      </p:sp>
      <p:pic>
        <p:nvPicPr>
          <p:cNvPr id="1029" name="Picture 5" descr="C:\Users\Sripras\AppData\Local\Microsoft\Windows\Temporary Internet Files\Content.IE5\A6V9TX1G\MC900441763[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51481" y="4154346"/>
            <a:ext cx="666750" cy="6667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5" descr="C:\Users\Sripras\AppData\Local\Microsoft\Windows\Temporary Internet Files\Content.IE5\A6V9TX1G\MC900441763[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7000" y="5256311"/>
            <a:ext cx="666750" cy="66675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a:stCxn id="9" idx="1"/>
            <a:endCxn id="42" idx="3"/>
          </p:cNvCxnSpPr>
          <p:nvPr/>
        </p:nvCxnSpPr>
        <p:spPr>
          <a:xfrm flipH="1" flipV="1">
            <a:off x="6277092" y="3449732"/>
            <a:ext cx="913639" cy="987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37" idx="0"/>
          </p:cNvCxnSpPr>
          <p:nvPr/>
        </p:nvCxnSpPr>
        <p:spPr>
          <a:xfrm>
            <a:off x="6810375" y="4035807"/>
            <a:ext cx="185860" cy="1887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800600" y="4035807"/>
            <a:ext cx="2009777" cy="960099"/>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3"/>
            <a:endCxn id="37" idx="1"/>
          </p:cNvCxnSpPr>
          <p:nvPr/>
        </p:nvCxnSpPr>
        <p:spPr>
          <a:xfrm>
            <a:off x="4632551" y="5092541"/>
            <a:ext cx="2051085" cy="1150003"/>
          </a:xfrm>
          <a:prstGeom prst="straightConnector1">
            <a:avLst/>
          </a:prstGeom>
          <a:ln>
            <a:prstDash val="dash"/>
            <a:headEnd type="arrow"/>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4" idx="3"/>
            <a:endCxn id="5" idx="1"/>
          </p:cNvCxnSpPr>
          <p:nvPr/>
        </p:nvCxnSpPr>
        <p:spPr>
          <a:xfrm flipV="1">
            <a:off x="1291726" y="5092541"/>
            <a:ext cx="2715627" cy="27062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4" idx="2"/>
            <a:endCxn id="37" idx="1"/>
          </p:cNvCxnSpPr>
          <p:nvPr/>
        </p:nvCxnSpPr>
        <p:spPr>
          <a:xfrm>
            <a:off x="758326" y="5730419"/>
            <a:ext cx="5925310" cy="5121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31" name="Picture 7" descr="C:\Users\Sripras\AppData\Local\Microsoft\Windows\Temporary Internet Files\Content.IE5\24UHWFW8\MC900432537[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1280" y="4537381"/>
            <a:ext cx="230424" cy="230424"/>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7" descr="C:\Users\Sripras\AppData\Local\Microsoft\Windows\Temporary Internet Files\Content.IE5\24UHWFW8\MC900432537[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95758" y="5552463"/>
            <a:ext cx="230424" cy="230424"/>
          </a:xfrm>
          <a:prstGeom prst="rect">
            <a:avLst/>
          </a:prstGeom>
          <a:noFill/>
          <a:extLst>
            <a:ext uri="{909E8E84-426E-40DD-AFC4-6F175D3DCCD1}">
              <a14:hiddenFill xmlns:a14="http://schemas.microsoft.com/office/drawing/2010/main">
                <a:solidFill>
                  <a:srgbClr val="FFFFFF"/>
                </a:solidFill>
              </a14:hiddenFill>
            </a:ext>
          </a:extLst>
        </p:spPr>
      </p:pic>
      <p:sp>
        <p:nvSpPr>
          <p:cNvPr id="70" name="TextBox 69"/>
          <p:cNvSpPr txBox="1"/>
          <p:nvPr/>
        </p:nvSpPr>
        <p:spPr>
          <a:xfrm rot="21268475">
            <a:off x="2064195" y="4895596"/>
            <a:ext cx="1114425" cy="307777"/>
          </a:xfrm>
          <a:prstGeom prst="rect">
            <a:avLst/>
          </a:prstGeom>
          <a:noFill/>
        </p:spPr>
        <p:txBody>
          <a:bodyPr wrap="square" rtlCol="0">
            <a:spAutoFit/>
          </a:bodyPr>
          <a:lstStyle/>
          <a:p>
            <a:r>
              <a:rPr lang="en-US" sz="1400" dirty="0" smtClean="0"/>
              <a:t>Object-1?</a:t>
            </a:r>
            <a:endParaRPr lang="en-US" sz="1400" dirty="0"/>
          </a:p>
        </p:txBody>
      </p:sp>
      <p:sp>
        <p:nvSpPr>
          <p:cNvPr id="71" name="TextBox 70"/>
          <p:cNvSpPr txBox="1"/>
          <p:nvPr/>
        </p:nvSpPr>
        <p:spPr>
          <a:xfrm rot="21283493">
            <a:off x="2104998" y="5231332"/>
            <a:ext cx="1114425" cy="307777"/>
          </a:xfrm>
          <a:prstGeom prst="rect">
            <a:avLst/>
          </a:prstGeom>
          <a:noFill/>
        </p:spPr>
        <p:txBody>
          <a:bodyPr wrap="square" rtlCol="0">
            <a:spAutoFit/>
          </a:bodyPr>
          <a:lstStyle/>
          <a:p>
            <a:r>
              <a:rPr lang="en-US" sz="1400" dirty="0" smtClean="0"/>
              <a:t>Replica-1!</a:t>
            </a:r>
            <a:endParaRPr lang="en-US" sz="1400" dirty="0"/>
          </a:p>
        </p:txBody>
      </p:sp>
      <p:sp>
        <p:nvSpPr>
          <p:cNvPr id="72" name="TextBox 71"/>
          <p:cNvSpPr txBox="1"/>
          <p:nvPr/>
        </p:nvSpPr>
        <p:spPr>
          <a:xfrm rot="298864">
            <a:off x="3194269" y="5653827"/>
            <a:ext cx="1114425" cy="307777"/>
          </a:xfrm>
          <a:prstGeom prst="rect">
            <a:avLst/>
          </a:prstGeom>
          <a:noFill/>
        </p:spPr>
        <p:txBody>
          <a:bodyPr wrap="square" rtlCol="0">
            <a:spAutoFit/>
          </a:bodyPr>
          <a:lstStyle/>
          <a:p>
            <a:r>
              <a:rPr lang="en-US" sz="1400" dirty="0" smtClean="0"/>
              <a:t>Object-1?</a:t>
            </a:r>
            <a:endParaRPr lang="en-US" sz="1400" dirty="0"/>
          </a:p>
        </p:txBody>
      </p:sp>
      <p:sp>
        <p:nvSpPr>
          <p:cNvPr id="73" name="TextBox 72"/>
          <p:cNvSpPr txBox="1"/>
          <p:nvPr/>
        </p:nvSpPr>
        <p:spPr>
          <a:xfrm rot="298864">
            <a:off x="3163768" y="5977211"/>
            <a:ext cx="1114425" cy="307777"/>
          </a:xfrm>
          <a:prstGeom prst="rect">
            <a:avLst/>
          </a:prstGeom>
          <a:noFill/>
        </p:spPr>
        <p:txBody>
          <a:bodyPr wrap="square" rtlCol="0">
            <a:spAutoFit/>
          </a:bodyPr>
          <a:lstStyle/>
          <a:p>
            <a:r>
              <a:rPr lang="en-US" sz="1400" dirty="0" smtClean="0"/>
              <a:t>Replica-2!</a:t>
            </a:r>
            <a:endParaRPr lang="en-US" sz="1400" dirty="0"/>
          </a:p>
        </p:txBody>
      </p:sp>
      <p:sp>
        <p:nvSpPr>
          <p:cNvPr id="74" name="TextBox 73"/>
          <p:cNvSpPr txBox="1"/>
          <p:nvPr/>
        </p:nvSpPr>
        <p:spPr>
          <a:xfrm>
            <a:off x="3252763" y="4266251"/>
            <a:ext cx="1812559" cy="307777"/>
          </a:xfrm>
          <a:prstGeom prst="rect">
            <a:avLst/>
          </a:prstGeom>
          <a:noFill/>
        </p:spPr>
        <p:txBody>
          <a:bodyPr wrap="square" rtlCol="0">
            <a:spAutoFit/>
          </a:bodyPr>
          <a:lstStyle/>
          <a:p>
            <a:r>
              <a:rPr lang="en-US" sz="1400" dirty="0" smtClean="0"/>
              <a:t>Object-1 | Replica 1</a:t>
            </a:r>
            <a:endParaRPr lang="en-US" sz="1400" dirty="0"/>
          </a:p>
        </p:txBody>
      </p:sp>
      <p:sp>
        <p:nvSpPr>
          <p:cNvPr id="75" name="TextBox 74"/>
          <p:cNvSpPr txBox="1"/>
          <p:nvPr/>
        </p:nvSpPr>
        <p:spPr>
          <a:xfrm>
            <a:off x="6028530" y="5335767"/>
            <a:ext cx="1812559" cy="307777"/>
          </a:xfrm>
          <a:prstGeom prst="rect">
            <a:avLst/>
          </a:prstGeom>
          <a:noFill/>
        </p:spPr>
        <p:txBody>
          <a:bodyPr wrap="square" rtlCol="0">
            <a:spAutoFit/>
          </a:bodyPr>
          <a:lstStyle/>
          <a:p>
            <a:r>
              <a:rPr lang="en-US" sz="1400" dirty="0" smtClean="0"/>
              <a:t>Object-1 | Replica 1</a:t>
            </a:r>
            <a:endParaRPr lang="en-US" sz="1400" dirty="0"/>
          </a:p>
        </p:txBody>
      </p:sp>
      <p:sp>
        <p:nvSpPr>
          <p:cNvPr id="76" name="TextBox 75"/>
          <p:cNvSpPr txBox="1"/>
          <p:nvPr/>
        </p:nvSpPr>
        <p:spPr>
          <a:xfrm>
            <a:off x="6065120" y="5327735"/>
            <a:ext cx="1812559" cy="307777"/>
          </a:xfrm>
          <a:prstGeom prst="rect">
            <a:avLst/>
          </a:prstGeom>
          <a:noFill/>
        </p:spPr>
        <p:txBody>
          <a:bodyPr wrap="square" rtlCol="0">
            <a:spAutoFit/>
          </a:bodyPr>
          <a:lstStyle/>
          <a:p>
            <a:r>
              <a:rPr lang="en-US" sz="1400" dirty="0" smtClean="0"/>
              <a:t>Object-1 | Replica 2</a:t>
            </a:r>
            <a:endParaRPr lang="en-US" sz="1400" dirty="0"/>
          </a:p>
        </p:txBody>
      </p:sp>
      <p:sp>
        <p:nvSpPr>
          <p:cNvPr id="4" name="Rounded Rectangle 3"/>
          <p:cNvSpPr/>
          <p:nvPr/>
        </p:nvSpPr>
        <p:spPr>
          <a:xfrm>
            <a:off x="224926" y="4995906"/>
            <a:ext cx="1066800" cy="7345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a:t>
            </a:r>
            <a:endParaRPr lang="en-US" dirty="0"/>
          </a:p>
        </p:txBody>
      </p:sp>
      <p:sp>
        <p:nvSpPr>
          <p:cNvPr id="5" name="Rectangle 4"/>
          <p:cNvSpPr/>
          <p:nvPr/>
        </p:nvSpPr>
        <p:spPr>
          <a:xfrm>
            <a:off x="4007353" y="4773058"/>
            <a:ext cx="625198" cy="638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Dir1</a:t>
            </a:r>
            <a:endParaRPr lang="en-US" dirty="0"/>
          </a:p>
        </p:txBody>
      </p:sp>
      <p:sp>
        <p:nvSpPr>
          <p:cNvPr id="37" name="Rectangle 36"/>
          <p:cNvSpPr/>
          <p:nvPr/>
        </p:nvSpPr>
        <p:spPr>
          <a:xfrm>
            <a:off x="6683636" y="5923061"/>
            <a:ext cx="625198" cy="638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Dir2</a:t>
            </a:r>
            <a:endParaRPr lang="en-US" dirty="0"/>
          </a:p>
        </p:txBody>
      </p:sp>
      <p:sp>
        <p:nvSpPr>
          <p:cNvPr id="9" name="Flowchart: Multidocument 8"/>
          <p:cNvSpPr/>
          <p:nvPr/>
        </p:nvSpPr>
        <p:spPr>
          <a:xfrm>
            <a:off x="7190731" y="4035807"/>
            <a:ext cx="990600" cy="803463"/>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Replica1</a:t>
            </a:r>
            <a:endParaRPr lang="en-US" dirty="0"/>
          </a:p>
        </p:txBody>
      </p:sp>
      <p:sp>
        <p:nvSpPr>
          <p:cNvPr id="42" name="Flowchart: Multidocument 41"/>
          <p:cNvSpPr/>
          <p:nvPr/>
        </p:nvSpPr>
        <p:spPr>
          <a:xfrm>
            <a:off x="5286492" y="3048000"/>
            <a:ext cx="990600" cy="803463"/>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Replica2</a:t>
            </a:r>
            <a:endParaRPr lang="en-US" dirty="0"/>
          </a:p>
        </p:txBody>
      </p:sp>
      <p:sp>
        <p:nvSpPr>
          <p:cNvPr id="11" name="Flowchart: Data 10"/>
          <p:cNvSpPr/>
          <p:nvPr/>
        </p:nvSpPr>
        <p:spPr>
          <a:xfrm>
            <a:off x="6810375" y="3404422"/>
            <a:ext cx="1146987" cy="47522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Object-1</a:t>
            </a:r>
            <a:endParaRPr lang="en-US" sz="1400" dirty="0"/>
          </a:p>
        </p:txBody>
      </p:sp>
      <p:sp>
        <p:nvSpPr>
          <p:cNvPr id="27"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Faulty Directories</a:t>
            </a:r>
            <a:endParaRPr lang="en-US" sz="4000" dirty="0"/>
          </a:p>
        </p:txBody>
      </p:sp>
      <p:sp>
        <p:nvSpPr>
          <p:cNvPr id="2" name="Slide Number Placeholder 1"/>
          <p:cNvSpPr>
            <a:spLocks noGrp="1"/>
          </p:cNvSpPr>
          <p:nvPr>
            <p:ph type="sldNum" sz="quarter" idx="12"/>
          </p:nvPr>
        </p:nvSpPr>
        <p:spPr/>
        <p:txBody>
          <a:bodyPr/>
          <a:lstStyle/>
          <a:p>
            <a:fld id="{8AB1C761-9FE2-4952-8BCD-2D639D168F1E}" type="slidenum">
              <a:rPr lang="en-US" smtClean="0"/>
              <a:t>35</a:t>
            </a:fld>
            <a:endParaRPr lang="en-US"/>
          </a:p>
        </p:txBody>
      </p:sp>
    </p:spTree>
    <p:extLst>
      <p:ext uri="{BB962C8B-B14F-4D97-AF65-F5344CB8AC3E}">
        <p14:creationId xmlns:p14="http://schemas.microsoft.com/office/powerpoint/2010/main" val="3530109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3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6" presetClass="emph" presetSubtype="0" fill="hold" grpId="0" nodeType="clickEffect">
                                  <p:stCondLst>
                                    <p:cond delay="0"/>
                                  </p:stCondLst>
                                  <p:childTnLst>
                                    <p:animEffect transition="out" filter="fade">
                                      <p:cBhvr>
                                        <p:cTn id="34" dur="500" tmFilter="0, 0; .2, .5; .8, .5; 1, 0"/>
                                        <p:tgtEl>
                                          <p:spTgt spid="74"/>
                                        </p:tgtEl>
                                      </p:cBhvr>
                                    </p:animEffect>
                                    <p:animScale>
                                      <p:cBhvr>
                                        <p:cTn id="35" dur="250" autoRev="1" fill="hold"/>
                                        <p:tgtEl>
                                          <p:spTgt spid="74"/>
                                        </p:tgtEl>
                                      </p:cBhvr>
                                      <p:by x="105000" y="105000"/>
                                    </p:animScale>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9"/>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7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6" presetClass="emph" presetSubtype="0" fill="hold" nodeType="clickEffect">
                                  <p:stCondLst>
                                    <p:cond delay="0"/>
                                  </p:stCondLst>
                                  <p:childTnLst>
                                    <p:animEffect transition="out" filter="fade">
                                      <p:cBhvr>
                                        <p:cTn id="45" dur="500" tmFilter="0, 0; .2, .5; .8, .5; 1, 0"/>
                                        <p:tgtEl>
                                          <p:spTgt spid="29"/>
                                        </p:tgtEl>
                                      </p:cBhvr>
                                    </p:animEffect>
                                    <p:animScale>
                                      <p:cBhvr>
                                        <p:cTn id="46" dur="250" autoRev="1" fill="hold"/>
                                        <p:tgtEl>
                                          <p:spTgt spid="29"/>
                                        </p:tgtEl>
                                      </p:cBhvr>
                                      <p:by x="105000" y="105000"/>
                                    </p:animScale>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6" presetClass="emph" presetSubtype="0" fill="hold" nodeType="clickEffect">
                                  <p:stCondLst>
                                    <p:cond delay="0"/>
                                  </p:stCondLst>
                                  <p:childTnLst>
                                    <p:animEffect transition="out" filter="fade">
                                      <p:cBhvr>
                                        <p:cTn id="60" dur="500" tmFilter="0, 0; .2, .5; .8, .5; 1, 0"/>
                                        <p:tgtEl>
                                          <p:spTgt spid="40"/>
                                        </p:tgtEl>
                                      </p:cBhvr>
                                    </p:animEffect>
                                    <p:animScale>
                                      <p:cBhvr>
                                        <p:cTn id="61" dur="250" autoRev="1" fill="hold"/>
                                        <p:tgtEl>
                                          <p:spTgt spid="40"/>
                                        </p:tgtEl>
                                      </p:cBhvr>
                                      <p:by x="105000" y="105000"/>
                                    </p:animScale>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p:bldP spid="72" grpId="0"/>
      <p:bldP spid="73" grpId="0"/>
      <p:bldP spid="74" grpId="0"/>
      <p:bldP spid="75" grpId="0"/>
      <p:bldP spid="7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7017247" y="3640469"/>
            <a:ext cx="2050553" cy="31785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r>
              <a:rPr lang="en-US" dirty="0" smtClean="0"/>
              <a:t>Geo-replicated </a:t>
            </a:r>
            <a:r>
              <a:rPr lang="en-US" dirty="0"/>
              <a:t>data-store</a:t>
            </a:r>
          </a:p>
          <a:p>
            <a:pPr algn="ctr"/>
            <a:endParaRPr lang="en-US" dirty="0"/>
          </a:p>
        </p:txBody>
      </p:sp>
      <p:pic>
        <p:nvPicPr>
          <p:cNvPr id="2050" name="Picture 2" descr="C:\Users\Sripras\AppData\Local\Microsoft\Windows\Temporary Internet Files\Content.IE5\S5NU6IIH\MP900431316[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78841" y="4219570"/>
            <a:ext cx="1174284" cy="117428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27" name="Rectangle 26"/>
          <p:cNvSpPr/>
          <p:nvPr/>
        </p:nvSpPr>
        <p:spPr>
          <a:xfrm>
            <a:off x="2798681" y="4395847"/>
            <a:ext cx="2962050" cy="2423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Wide area Meta-data Directory</a:t>
            </a: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3" name="Content Placeholder 2"/>
          <p:cNvSpPr>
            <a:spLocks noGrp="1"/>
          </p:cNvSpPr>
          <p:nvPr>
            <p:ph idx="1"/>
          </p:nvPr>
        </p:nvSpPr>
        <p:spPr>
          <a:xfrm>
            <a:off x="472346" y="1289252"/>
            <a:ext cx="8229600" cy="4525963"/>
          </a:xfrm>
        </p:spPr>
        <p:txBody>
          <a:bodyPr>
            <a:normAutofit/>
          </a:bodyPr>
          <a:lstStyle/>
          <a:p>
            <a:endParaRPr lang="en-US" sz="1800" dirty="0" smtClean="0"/>
          </a:p>
          <a:p>
            <a:r>
              <a:rPr lang="en-US" sz="1800" dirty="0" smtClean="0"/>
              <a:t>Distributed</a:t>
            </a:r>
            <a:r>
              <a:rPr lang="en-US" sz="1800" dirty="0"/>
              <a:t>, wide area directory</a:t>
            </a:r>
          </a:p>
          <a:p>
            <a:r>
              <a:rPr lang="en-US" sz="1800" dirty="0"/>
              <a:t>Flexible, re-configurable replication policies</a:t>
            </a:r>
          </a:p>
          <a:p>
            <a:r>
              <a:rPr lang="en-US" sz="1800" dirty="0" smtClean="0"/>
              <a:t>Algorithms for monitoring workload changes</a:t>
            </a:r>
          </a:p>
          <a:p>
            <a:endParaRPr lang="en-US" dirty="0"/>
          </a:p>
        </p:txBody>
      </p:sp>
      <p:sp>
        <p:nvSpPr>
          <p:cNvPr id="4" name="Rectangle 3"/>
          <p:cNvSpPr/>
          <p:nvPr/>
        </p:nvSpPr>
        <p:spPr>
          <a:xfrm>
            <a:off x="109938" y="3431209"/>
            <a:ext cx="1285650" cy="33877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r>
              <a:rPr lang="en-US" dirty="0" smtClean="0"/>
              <a:t>Distributed </a:t>
            </a:r>
            <a:r>
              <a:rPr lang="en-US" dirty="0"/>
              <a:t>Application</a:t>
            </a:r>
          </a:p>
          <a:p>
            <a:pPr algn="ctr"/>
            <a:endParaRPr lang="en-US" dirty="0" smtClean="0"/>
          </a:p>
          <a:p>
            <a:pPr algn="ctr"/>
            <a:endParaRPr lang="en-US" dirty="0"/>
          </a:p>
          <a:p>
            <a:pPr algn="ctr"/>
            <a:endParaRPr lang="en-US" dirty="0"/>
          </a:p>
        </p:txBody>
      </p:sp>
      <p:pic>
        <p:nvPicPr>
          <p:cNvPr id="1027" name="Picture 3" descr="C:\Users\Sripras\AppData\Local\Microsoft\Windows\Temporary Internet Files\Content.IE5\K5SE4XXB\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97790" y="4197781"/>
            <a:ext cx="362102" cy="4477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Sripras\AppData\Local\Microsoft\Windows\Temporary Internet Files\Content.IE5\K5SE4XXB\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69619" y="4212047"/>
            <a:ext cx="362102" cy="4477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Sripras\AppData\Local\Microsoft\Windows\Temporary Internet Files\Content.IE5\K5SE4XXB\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84932" y="5109890"/>
            <a:ext cx="362102" cy="4477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Table 15"/>
          <p:cNvGraphicFramePr>
            <a:graphicFrameLocks noGrp="1"/>
          </p:cNvGraphicFramePr>
          <p:nvPr>
            <p:extLst>
              <p:ext uri="{D42A27DB-BD31-4B8C-83A1-F6EECF244321}">
                <p14:modId xmlns:p14="http://schemas.microsoft.com/office/powerpoint/2010/main" val="1788130872"/>
              </p:ext>
            </p:extLst>
          </p:nvPr>
        </p:nvGraphicFramePr>
        <p:xfrm>
          <a:off x="3212906" y="5002938"/>
          <a:ext cx="2133600" cy="731520"/>
        </p:xfrm>
        <a:graphic>
          <a:graphicData uri="http://schemas.openxmlformats.org/drawingml/2006/table">
            <a:tbl>
              <a:tblPr firstRow="1" bandRow="1">
                <a:tableStyleId>{5C22544A-7EE6-4342-B048-85BDC9FD1C3A}</a:tableStyleId>
              </a:tblPr>
              <a:tblGrid>
                <a:gridCol w="426720"/>
                <a:gridCol w="426720"/>
                <a:gridCol w="426720"/>
                <a:gridCol w="426720"/>
                <a:gridCol w="426720"/>
              </a:tblGrid>
              <a:tr h="199213">
                <a:tc>
                  <a:txBody>
                    <a:bodyPr/>
                    <a:lstStyle/>
                    <a:p>
                      <a:r>
                        <a:rPr lang="en-US" sz="1000" baseline="0" dirty="0" err="1" smtClean="0"/>
                        <a:t>obj</a:t>
                      </a:r>
                      <a:endParaRPr lang="en-US" sz="1000" baseline="0" dirty="0"/>
                    </a:p>
                  </a:txBody>
                  <a:tcPr/>
                </a:tc>
                <a:tc>
                  <a:txBody>
                    <a:bodyPr/>
                    <a:lstStyle/>
                    <a:p>
                      <a:r>
                        <a:rPr lang="en-US" sz="1000" baseline="0" dirty="0" smtClean="0"/>
                        <a:t>old</a:t>
                      </a:r>
                      <a:endParaRPr lang="en-US" sz="1000" baseline="0" dirty="0"/>
                    </a:p>
                  </a:txBody>
                  <a:tcPr/>
                </a:tc>
                <a:tc>
                  <a:txBody>
                    <a:bodyPr/>
                    <a:lstStyle/>
                    <a:p>
                      <a:r>
                        <a:rPr lang="en-US" sz="1000" baseline="0" dirty="0" smtClean="0"/>
                        <a:t>new</a:t>
                      </a:r>
                      <a:endParaRPr lang="en-US" sz="1000" baseline="0" dirty="0"/>
                    </a:p>
                  </a:txBody>
                  <a:tcPr/>
                </a:tc>
                <a:tc>
                  <a:txBody>
                    <a:bodyPr/>
                    <a:lstStyle/>
                    <a:p>
                      <a:r>
                        <a:rPr lang="en-US" sz="1000" baseline="0" dirty="0" smtClean="0"/>
                        <a:t>ACK</a:t>
                      </a:r>
                      <a:endParaRPr lang="en-US" sz="1000" baseline="0" dirty="0"/>
                    </a:p>
                  </a:txBody>
                  <a:tcPr/>
                </a:tc>
                <a:tc>
                  <a:txBody>
                    <a:bodyPr/>
                    <a:lstStyle/>
                    <a:p>
                      <a:r>
                        <a:rPr lang="en-US" sz="1000" baseline="0" dirty="0" smtClean="0"/>
                        <a:t>…</a:t>
                      </a:r>
                      <a:endParaRPr lang="en-US" sz="1000" baseline="0" dirty="0"/>
                    </a:p>
                  </a:txBody>
                  <a:tcPr/>
                </a:tc>
              </a:tr>
              <a:tr h="0">
                <a:tc>
                  <a:txBody>
                    <a:bodyPr/>
                    <a:lstStyle/>
                    <a:p>
                      <a:r>
                        <a:rPr lang="en-US" sz="1000" baseline="0" dirty="0" smtClean="0"/>
                        <a:t>1</a:t>
                      </a:r>
                      <a:endParaRPr lang="en-US" sz="1000" baseline="0" dirty="0"/>
                    </a:p>
                  </a:txBody>
                  <a:tcPr/>
                </a:tc>
                <a:tc>
                  <a:txBody>
                    <a:bodyPr/>
                    <a:lstStyle/>
                    <a:p>
                      <a:r>
                        <a:rPr lang="en-US" sz="1000" baseline="0" dirty="0" smtClean="0"/>
                        <a:t>1,2</a:t>
                      </a:r>
                      <a:endParaRPr lang="en-US" sz="1000" baseline="0" dirty="0"/>
                    </a:p>
                  </a:txBody>
                  <a:tcPr/>
                </a:tc>
                <a:tc>
                  <a:txBody>
                    <a:bodyPr/>
                    <a:lstStyle/>
                    <a:p>
                      <a:r>
                        <a:rPr lang="en-US" sz="1000" baseline="0" dirty="0" smtClean="0"/>
                        <a:t>2,3</a:t>
                      </a:r>
                      <a:endParaRPr lang="en-US" sz="1000" baseline="0" dirty="0"/>
                    </a:p>
                  </a:txBody>
                  <a:tcPr/>
                </a:tc>
                <a:tc>
                  <a:txBody>
                    <a:bodyPr/>
                    <a:lstStyle/>
                    <a:p>
                      <a:r>
                        <a:rPr lang="en-US" sz="1000" baseline="0" dirty="0" smtClean="0"/>
                        <a:t>2</a:t>
                      </a:r>
                      <a:endParaRPr lang="en-US" sz="1000" baseline="0" dirty="0"/>
                    </a:p>
                  </a:txBody>
                  <a:tcPr/>
                </a:tc>
                <a:tc>
                  <a:txBody>
                    <a:bodyPr/>
                    <a:lstStyle/>
                    <a:p>
                      <a:r>
                        <a:rPr lang="en-US" sz="1000" baseline="0" dirty="0" smtClean="0"/>
                        <a:t>…</a:t>
                      </a:r>
                      <a:endParaRPr lang="en-US" sz="1000" baseline="0" dirty="0"/>
                    </a:p>
                  </a:txBody>
                  <a:tcPr/>
                </a:tc>
              </a:tr>
              <a:tr h="0">
                <a:tc>
                  <a:txBody>
                    <a:bodyPr/>
                    <a:lstStyle/>
                    <a:p>
                      <a:r>
                        <a:rPr lang="en-US" sz="1000" baseline="0" dirty="0" smtClean="0"/>
                        <a:t>2</a:t>
                      </a:r>
                      <a:endParaRPr lang="en-US" sz="1000" baseline="0" dirty="0"/>
                    </a:p>
                  </a:txBody>
                  <a:tcPr/>
                </a:tc>
                <a:tc>
                  <a:txBody>
                    <a:bodyPr/>
                    <a:lstStyle/>
                    <a:p>
                      <a:r>
                        <a:rPr lang="en-US" sz="1000" baseline="0" dirty="0" smtClean="0"/>
                        <a:t>1,5</a:t>
                      </a:r>
                      <a:endParaRPr lang="en-US" sz="1000" baseline="0" dirty="0"/>
                    </a:p>
                  </a:txBody>
                  <a:tcPr/>
                </a:tc>
                <a:tc>
                  <a:txBody>
                    <a:bodyPr/>
                    <a:lstStyle/>
                    <a:p>
                      <a:r>
                        <a:rPr lang="en-US" sz="1000" baseline="0" dirty="0" smtClean="0"/>
                        <a:t>4</a:t>
                      </a:r>
                      <a:endParaRPr lang="en-US" sz="1000" baseline="0" dirty="0"/>
                    </a:p>
                  </a:txBody>
                  <a:tcPr/>
                </a:tc>
                <a:tc>
                  <a:txBody>
                    <a:bodyPr/>
                    <a:lstStyle/>
                    <a:p>
                      <a:r>
                        <a:rPr lang="en-US" sz="1000" baseline="0" dirty="0" smtClean="0"/>
                        <a:t>4</a:t>
                      </a:r>
                      <a:endParaRPr lang="en-US" sz="1000" baseline="0" dirty="0"/>
                    </a:p>
                  </a:txBody>
                  <a:tcPr/>
                </a:tc>
                <a:tc>
                  <a:txBody>
                    <a:bodyPr/>
                    <a:lstStyle/>
                    <a:p>
                      <a:r>
                        <a:rPr lang="en-US" sz="1000" baseline="0" dirty="0" smtClean="0"/>
                        <a:t>…</a:t>
                      </a:r>
                      <a:endParaRPr lang="en-US" sz="1000" baseline="0" dirty="0"/>
                    </a:p>
                  </a:txBody>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3730105285"/>
              </p:ext>
            </p:extLst>
          </p:nvPr>
        </p:nvGraphicFramePr>
        <p:xfrm>
          <a:off x="3212906" y="5901308"/>
          <a:ext cx="2133600" cy="731520"/>
        </p:xfrm>
        <a:graphic>
          <a:graphicData uri="http://schemas.openxmlformats.org/drawingml/2006/table">
            <a:tbl>
              <a:tblPr firstRow="1" bandRow="1">
                <a:tableStyleId>{5C22544A-7EE6-4342-B048-85BDC9FD1C3A}</a:tableStyleId>
              </a:tblPr>
              <a:tblGrid>
                <a:gridCol w="426720"/>
                <a:gridCol w="426720"/>
                <a:gridCol w="426720"/>
                <a:gridCol w="426720"/>
                <a:gridCol w="426720"/>
              </a:tblGrid>
              <a:tr h="214796">
                <a:tc>
                  <a:txBody>
                    <a:bodyPr/>
                    <a:lstStyle/>
                    <a:p>
                      <a:r>
                        <a:rPr lang="en-US" sz="1000" baseline="0" dirty="0" err="1" smtClean="0"/>
                        <a:t>obj</a:t>
                      </a:r>
                      <a:endParaRPr lang="en-US" sz="1000" baseline="0" dirty="0"/>
                    </a:p>
                  </a:txBody>
                  <a:tcPr/>
                </a:tc>
                <a:tc>
                  <a:txBody>
                    <a:bodyPr/>
                    <a:lstStyle/>
                    <a:p>
                      <a:r>
                        <a:rPr lang="en-US" sz="1000" baseline="0" dirty="0" smtClean="0"/>
                        <a:t>old</a:t>
                      </a:r>
                      <a:endParaRPr lang="en-US" sz="1000" baseline="0" dirty="0"/>
                    </a:p>
                  </a:txBody>
                  <a:tcPr/>
                </a:tc>
                <a:tc>
                  <a:txBody>
                    <a:bodyPr/>
                    <a:lstStyle/>
                    <a:p>
                      <a:r>
                        <a:rPr lang="en-US" sz="1000" baseline="0" dirty="0" smtClean="0"/>
                        <a:t>new</a:t>
                      </a:r>
                      <a:endParaRPr lang="en-US" sz="1000" baseline="0" dirty="0"/>
                    </a:p>
                  </a:txBody>
                  <a:tcPr/>
                </a:tc>
                <a:tc>
                  <a:txBody>
                    <a:bodyPr/>
                    <a:lstStyle/>
                    <a:p>
                      <a:r>
                        <a:rPr lang="en-US" sz="1000" baseline="0" dirty="0" smtClean="0"/>
                        <a:t>ACK</a:t>
                      </a:r>
                      <a:endParaRPr lang="en-US" sz="1000" baseline="0" dirty="0"/>
                    </a:p>
                  </a:txBody>
                  <a:tcPr/>
                </a:tc>
                <a:tc>
                  <a:txBody>
                    <a:bodyPr/>
                    <a:lstStyle/>
                    <a:p>
                      <a:r>
                        <a:rPr lang="en-US" sz="1000" baseline="0" dirty="0" smtClean="0"/>
                        <a:t>…</a:t>
                      </a:r>
                      <a:endParaRPr lang="en-US" sz="1000" baseline="0" dirty="0"/>
                    </a:p>
                  </a:txBody>
                  <a:tcPr/>
                </a:tc>
              </a:tr>
              <a:tr h="0">
                <a:tc>
                  <a:txBody>
                    <a:bodyPr/>
                    <a:lstStyle/>
                    <a:p>
                      <a:r>
                        <a:rPr lang="en-US" sz="1000" baseline="0" dirty="0" smtClean="0"/>
                        <a:t>1</a:t>
                      </a:r>
                      <a:endParaRPr lang="en-US" sz="1000" baseline="0" dirty="0"/>
                    </a:p>
                  </a:txBody>
                  <a:tcPr/>
                </a:tc>
                <a:tc>
                  <a:txBody>
                    <a:bodyPr/>
                    <a:lstStyle/>
                    <a:p>
                      <a:r>
                        <a:rPr lang="en-US" sz="1000" baseline="0" dirty="0" smtClean="0"/>
                        <a:t>1,2</a:t>
                      </a:r>
                      <a:endParaRPr lang="en-US" sz="1000" baseline="0" dirty="0"/>
                    </a:p>
                  </a:txBody>
                  <a:tcPr/>
                </a:tc>
                <a:tc>
                  <a:txBody>
                    <a:bodyPr/>
                    <a:lstStyle/>
                    <a:p>
                      <a:r>
                        <a:rPr lang="en-US" sz="1000" baseline="0" dirty="0" smtClean="0"/>
                        <a:t>2,3</a:t>
                      </a:r>
                      <a:endParaRPr lang="en-US" sz="1000" baseline="0" dirty="0"/>
                    </a:p>
                  </a:txBody>
                  <a:tcPr/>
                </a:tc>
                <a:tc>
                  <a:txBody>
                    <a:bodyPr/>
                    <a:lstStyle/>
                    <a:p>
                      <a:r>
                        <a:rPr lang="en-US" sz="1000" baseline="0" dirty="0" smtClean="0"/>
                        <a:t>2</a:t>
                      </a:r>
                      <a:endParaRPr lang="en-US" sz="1000" baseline="0" dirty="0"/>
                    </a:p>
                  </a:txBody>
                  <a:tcPr/>
                </a:tc>
                <a:tc>
                  <a:txBody>
                    <a:bodyPr/>
                    <a:lstStyle/>
                    <a:p>
                      <a:r>
                        <a:rPr lang="en-US" sz="1000" baseline="0" dirty="0" smtClean="0"/>
                        <a:t>…</a:t>
                      </a:r>
                      <a:endParaRPr lang="en-US" sz="1000" baseline="0" dirty="0"/>
                    </a:p>
                  </a:txBody>
                  <a:tcPr/>
                </a:tc>
              </a:tr>
              <a:tr h="0">
                <a:tc>
                  <a:txBody>
                    <a:bodyPr/>
                    <a:lstStyle/>
                    <a:p>
                      <a:r>
                        <a:rPr lang="en-US" sz="1000" baseline="0" dirty="0" smtClean="0"/>
                        <a:t>2</a:t>
                      </a:r>
                      <a:endParaRPr lang="en-US" sz="1000" baseline="0" dirty="0"/>
                    </a:p>
                  </a:txBody>
                  <a:tcPr/>
                </a:tc>
                <a:tc>
                  <a:txBody>
                    <a:bodyPr/>
                    <a:lstStyle/>
                    <a:p>
                      <a:r>
                        <a:rPr lang="en-US" sz="1000" baseline="0" dirty="0" smtClean="0"/>
                        <a:t>1,5</a:t>
                      </a:r>
                      <a:endParaRPr lang="en-US" sz="1000" baseline="0" dirty="0"/>
                    </a:p>
                  </a:txBody>
                  <a:tcPr/>
                </a:tc>
                <a:tc>
                  <a:txBody>
                    <a:bodyPr/>
                    <a:lstStyle/>
                    <a:p>
                      <a:r>
                        <a:rPr lang="en-US" sz="1000" baseline="0" dirty="0" smtClean="0"/>
                        <a:t>4</a:t>
                      </a:r>
                      <a:endParaRPr lang="en-US" sz="1000" baseline="0" dirty="0"/>
                    </a:p>
                  </a:txBody>
                  <a:tcPr/>
                </a:tc>
                <a:tc>
                  <a:txBody>
                    <a:bodyPr/>
                    <a:lstStyle/>
                    <a:p>
                      <a:r>
                        <a:rPr lang="en-US" sz="1000" baseline="0" dirty="0" smtClean="0"/>
                        <a:t>4</a:t>
                      </a:r>
                      <a:endParaRPr lang="en-US" sz="1000" baseline="0" dirty="0"/>
                    </a:p>
                  </a:txBody>
                  <a:tcPr/>
                </a:tc>
                <a:tc>
                  <a:txBody>
                    <a:bodyPr/>
                    <a:lstStyle/>
                    <a:p>
                      <a:r>
                        <a:rPr lang="en-US" sz="1000" baseline="0" dirty="0" smtClean="0"/>
                        <a:t>…</a:t>
                      </a:r>
                      <a:endParaRPr lang="en-US" sz="1000" baseline="0" dirty="0"/>
                    </a:p>
                  </a:txBody>
                  <a:tcPr/>
                </a:tc>
              </a:tr>
            </a:tbl>
          </a:graphicData>
        </a:graphic>
      </p:graphicFrame>
      <p:sp>
        <p:nvSpPr>
          <p:cNvPr id="20" name="Rectangle 19"/>
          <p:cNvSpPr/>
          <p:nvPr/>
        </p:nvSpPr>
        <p:spPr>
          <a:xfrm>
            <a:off x="143163" y="4603573"/>
            <a:ext cx="1219200" cy="79873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Node-2</a:t>
            </a:r>
            <a:endParaRPr lang="en-US" dirty="0">
              <a:solidFill>
                <a:schemeClr val="tx1"/>
              </a:solidFill>
            </a:endParaRPr>
          </a:p>
        </p:txBody>
      </p:sp>
      <p:sp>
        <p:nvSpPr>
          <p:cNvPr id="21" name="Rectangle 20"/>
          <p:cNvSpPr/>
          <p:nvPr/>
        </p:nvSpPr>
        <p:spPr>
          <a:xfrm>
            <a:off x="143163" y="3597116"/>
            <a:ext cx="1219200" cy="79873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Node-1</a:t>
            </a:r>
            <a:endParaRPr lang="en-US" dirty="0">
              <a:solidFill>
                <a:schemeClr val="tx1"/>
              </a:solidFill>
            </a:endParaRPr>
          </a:p>
        </p:txBody>
      </p:sp>
      <p:cxnSp>
        <p:nvCxnSpPr>
          <p:cNvPr id="39" name="Straight Arrow Connector 38"/>
          <p:cNvCxnSpPr>
            <a:endCxn id="27" idx="0"/>
          </p:cNvCxnSpPr>
          <p:nvPr/>
        </p:nvCxnSpPr>
        <p:spPr>
          <a:xfrm>
            <a:off x="4279706" y="3736900"/>
            <a:ext cx="0" cy="658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1778482" y="3378859"/>
            <a:ext cx="1311233" cy="523220"/>
          </a:xfrm>
          <a:prstGeom prst="rect">
            <a:avLst/>
          </a:prstGeom>
          <a:noFill/>
        </p:spPr>
        <p:txBody>
          <a:bodyPr wrap="square" rtlCol="0">
            <a:spAutoFit/>
          </a:bodyPr>
          <a:lstStyle/>
          <a:p>
            <a:r>
              <a:rPr lang="en-US" sz="1400" dirty="0" smtClean="0"/>
              <a:t>Consistency parameters</a:t>
            </a:r>
            <a:endParaRPr lang="en-US" sz="1400" dirty="0"/>
          </a:p>
        </p:txBody>
      </p:sp>
      <p:sp>
        <p:nvSpPr>
          <p:cNvPr id="59" name="TextBox 58"/>
          <p:cNvSpPr txBox="1"/>
          <p:nvPr/>
        </p:nvSpPr>
        <p:spPr>
          <a:xfrm>
            <a:off x="5862762" y="3332692"/>
            <a:ext cx="1486304" cy="307777"/>
          </a:xfrm>
          <a:prstGeom prst="rect">
            <a:avLst/>
          </a:prstGeom>
          <a:noFill/>
        </p:spPr>
        <p:txBody>
          <a:bodyPr wrap="none" rtlCol="0">
            <a:spAutoFit/>
          </a:bodyPr>
          <a:lstStyle/>
          <a:p>
            <a:r>
              <a:rPr lang="en-US" sz="1400" dirty="0" smtClean="0"/>
              <a:t>Logs/metrics data</a:t>
            </a:r>
            <a:endParaRPr lang="en-US" sz="1400" dirty="0"/>
          </a:p>
        </p:txBody>
      </p:sp>
      <p:sp>
        <p:nvSpPr>
          <p:cNvPr id="65" name="TextBox 64"/>
          <p:cNvSpPr txBox="1"/>
          <p:nvPr/>
        </p:nvSpPr>
        <p:spPr>
          <a:xfrm>
            <a:off x="4757568" y="3686793"/>
            <a:ext cx="1150380" cy="307777"/>
          </a:xfrm>
          <a:prstGeom prst="rect">
            <a:avLst/>
          </a:prstGeom>
          <a:noFill/>
        </p:spPr>
        <p:txBody>
          <a:bodyPr wrap="none" rtlCol="0">
            <a:spAutoFit/>
          </a:bodyPr>
          <a:lstStyle/>
          <a:p>
            <a:r>
              <a:rPr lang="en-US" sz="1400" dirty="0" smtClean="0"/>
              <a:t>Object </a:t>
            </a:r>
            <a:r>
              <a:rPr lang="en-US" sz="1400" dirty="0" err="1" smtClean="0"/>
              <a:t>config</a:t>
            </a:r>
            <a:endParaRPr lang="en-US" sz="1400" dirty="0"/>
          </a:p>
        </p:txBody>
      </p:sp>
      <p:graphicFrame>
        <p:nvGraphicFramePr>
          <p:cNvPr id="62" name="Table 61"/>
          <p:cNvGraphicFramePr>
            <a:graphicFrameLocks noGrp="1"/>
          </p:cNvGraphicFramePr>
          <p:nvPr>
            <p:extLst>
              <p:ext uri="{D42A27DB-BD31-4B8C-83A1-F6EECF244321}">
                <p14:modId xmlns:p14="http://schemas.microsoft.com/office/powerpoint/2010/main" val="122437951"/>
              </p:ext>
            </p:extLst>
          </p:nvPr>
        </p:nvGraphicFramePr>
        <p:xfrm>
          <a:off x="4822423" y="3994356"/>
          <a:ext cx="1494354" cy="243840"/>
        </p:xfrm>
        <a:graphic>
          <a:graphicData uri="http://schemas.openxmlformats.org/drawingml/2006/table">
            <a:tbl>
              <a:tblPr firstRow="1" bandRow="1">
                <a:tableStyleId>{5C22544A-7EE6-4342-B048-85BDC9FD1C3A}</a:tableStyleId>
              </a:tblPr>
              <a:tblGrid>
                <a:gridCol w="257314"/>
                <a:gridCol w="287988"/>
                <a:gridCol w="218603"/>
                <a:gridCol w="291471"/>
                <a:gridCol w="438978"/>
              </a:tblGrid>
              <a:tr h="193897">
                <a:tc>
                  <a:txBody>
                    <a:bodyPr/>
                    <a:lstStyle/>
                    <a:p>
                      <a:r>
                        <a:rPr lang="en-US" sz="1000" dirty="0" err="1" smtClean="0"/>
                        <a:t>i</a:t>
                      </a:r>
                      <a:endParaRPr lang="en-US" sz="1000" dirty="0"/>
                    </a:p>
                  </a:txBody>
                  <a:tcPr/>
                </a:tc>
                <a:tc>
                  <a:txBody>
                    <a:bodyPr/>
                    <a:lstStyle/>
                    <a:p>
                      <a:r>
                        <a:rPr lang="en-US" sz="1000" dirty="0" smtClean="0"/>
                        <a:t>N</a:t>
                      </a:r>
                      <a:endParaRPr lang="en-US" sz="1000" dirty="0"/>
                    </a:p>
                  </a:txBody>
                  <a:tcPr/>
                </a:tc>
                <a:tc>
                  <a:txBody>
                    <a:bodyPr/>
                    <a:lstStyle/>
                    <a:p>
                      <a:r>
                        <a:rPr lang="en-US" sz="1000" dirty="0" smtClean="0"/>
                        <a:t>r</a:t>
                      </a:r>
                      <a:endParaRPr lang="en-US" sz="1000" dirty="0"/>
                    </a:p>
                  </a:txBody>
                  <a:tcPr/>
                </a:tc>
                <a:tc>
                  <a:txBody>
                    <a:bodyPr/>
                    <a:lstStyle/>
                    <a:p>
                      <a:r>
                        <a:rPr lang="en-US" sz="1000" dirty="0" smtClean="0"/>
                        <a:t>w</a:t>
                      </a:r>
                      <a:endParaRPr lang="en-US" sz="1000" dirty="0"/>
                    </a:p>
                  </a:txBody>
                  <a:tcPr/>
                </a:tc>
                <a:tc>
                  <a:txBody>
                    <a:bodyPr/>
                    <a:lstStyle/>
                    <a:p>
                      <a:r>
                        <a:rPr lang="en-US" sz="1000" dirty="0" err="1" smtClean="0"/>
                        <a:t>loc</a:t>
                      </a:r>
                      <a:endParaRPr lang="en-US" sz="1000" dirty="0"/>
                    </a:p>
                  </a:txBody>
                  <a:tcPr/>
                </a:tc>
              </a:tr>
            </a:tbl>
          </a:graphicData>
        </a:graphic>
      </p:graphicFrame>
      <p:sp>
        <p:nvSpPr>
          <p:cNvPr id="67" name="TextBox 66"/>
          <p:cNvSpPr txBox="1"/>
          <p:nvPr/>
        </p:nvSpPr>
        <p:spPr>
          <a:xfrm>
            <a:off x="1537656" y="5715000"/>
            <a:ext cx="1072730" cy="307777"/>
          </a:xfrm>
          <a:prstGeom prst="rect">
            <a:avLst/>
          </a:prstGeom>
          <a:noFill/>
        </p:spPr>
        <p:txBody>
          <a:bodyPr wrap="none" rtlCol="0">
            <a:spAutoFit/>
          </a:bodyPr>
          <a:lstStyle/>
          <a:p>
            <a:r>
              <a:rPr lang="en-US" sz="1400" dirty="0" smtClean="0"/>
              <a:t>Object </a:t>
            </a:r>
            <a:r>
              <a:rPr lang="en-US" sz="1400" dirty="0" err="1" smtClean="0"/>
              <a:t>locs</a:t>
            </a:r>
            <a:r>
              <a:rPr lang="en-US" sz="1400" dirty="0" smtClean="0"/>
              <a:t>?</a:t>
            </a:r>
            <a:endParaRPr lang="en-US" sz="1400" dirty="0"/>
          </a:p>
        </p:txBody>
      </p:sp>
      <p:sp>
        <p:nvSpPr>
          <p:cNvPr id="6" name="Rectangular Callout 5"/>
          <p:cNvSpPr/>
          <p:nvPr/>
        </p:nvSpPr>
        <p:spPr>
          <a:xfrm>
            <a:off x="3395279" y="2859709"/>
            <a:ext cx="2044574" cy="767050"/>
          </a:xfrm>
          <a:prstGeom prst="wedgeRectCallout">
            <a:avLst>
              <a:gd name="adj1" fmla="val -22042"/>
              <a:gd name="adj2" fmla="val 732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Replica Placement Engine</a:t>
            </a:r>
            <a:endParaRPr lang="en-US" dirty="0"/>
          </a:p>
        </p:txBody>
      </p:sp>
      <p:sp>
        <p:nvSpPr>
          <p:cNvPr id="26"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Heterogeneous, adaptive replication</a:t>
            </a:r>
            <a:endParaRPr lang="en-US" sz="4000" dirty="0"/>
          </a:p>
        </p:txBody>
      </p:sp>
      <p:cxnSp>
        <p:nvCxnSpPr>
          <p:cNvPr id="7" name="Elbow Connector 6"/>
          <p:cNvCxnSpPr>
            <a:stCxn id="6" idx="3"/>
            <a:endCxn id="29" idx="0"/>
          </p:cNvCxnSpPr>
          <p:nvPr/>
        </p:nvCxnSpPr>
        <p:spPr>
          <a:xfrm>
            <a:off x="5439853" y="3243234"/>
            <a:ext cx="2602671" cy="397235"/>
          </a:xfrm>
          <a:prstGeom prst="bentConnector2">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4" idx="0"/>
            <a:endCxn id="6" idx="1"/>
          </p:cNvCxnSpPr>
          <p:nvPr/>
        </p:nvCxnSpPr>
        <p:spPr>
          <a:xfrm rot="5400000" flipH="1" flipV="1">
            <a:off x="1980034" y="2015964"/>
            <a:ext cx="187975" cy="264251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20" idx="3"/>
            <a:endCxn id="27" idx="1"/>
          </p:cNvCxnSpPr>
          <p:nvPr/>
        </p:nvCxnSpPr>
        <p:spPr>
          <a:xfrm>
            <a:off x="1362363" y="5002939"/>
            <a:ext cx="1436318" cy="60448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21" idx="3"/>
            <a:endCxn id="27" idx="1"/>
          </p:cNvCxnSpPr>
          <p:nvPr/>
        </p:nvCxnSpPr>
        <p:spPr>
          <a:xfrm>
            <a:off x="1362363" y="3996482"/>
            <a:ext cx="1436318" cy="161093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8AB1C761-9FE2-4952-8BCD-2D639D168F1E}" type="slidenum">
              <a:rPr lang="en-US" smtClean="0"/>
              <a:t>36</a:t>
            </a:fld>
            <a:endParaRPr lang="en-US"/>
          </a:p>
        </p:txBody>
      </p:sp>
    </p:spTree>
    <p:extLst>
      <p:ext uri="{BB962C8B-B14F-4D97-AF65-F5344CB8AC3E}">
        <p14:creationId xmlns:p14="http://schemas.microsoft.com/office/powerpoint/2010/main" val="1792353893"/>
      </p:ext>
    </p:extLst>
  </p:cSld>
  <p:clrMapOvr>
    <a:masterClrMapping/>
  </p:clrMapOvr>
  <mc:AlternateContent xmlns:mc="http://schemas.openxmlformats.org/markup-compatibility/2006" xmlns:p14="http://schemas.microsoft.com/office/powerpoint/2010/main">
    <mc:Choice Requires="p14">
      <p:transition spd="slow" p14:dur="2000" advTm="192"/>
    </mc:Choice>
    <mc:Fallback xmlns="">
      <p:transition spd="slow" advTm="192"/>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AutoShape 4"/>
          <p:cNvSpPr>
            <a:spLocks noChangeAspect="1" noChangeArrowheads="1" noTextEdit="1"/>
          </p:cNvSpPr>
          <p:nvPr/>
        </p:nvSpPr>
        <p:spPr bwMode="auto">
          <a:xfrm>
            <a:off x="995009" y="1604438"/>
            <a:ext cx="6096000"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0" name="Rectangle 11"/>
          <p:cNvSpPr>
            <a:spLocks noChangeArrowheads="1"/>
          </p:cNvSpPr>
          <p:nvPr/>
        </p:nvSpPr>
        <p:spPr bwMode="auto">
          <a:xfrm>
            <a:off x="5059009" y="1999726"/>
            <a:ext cx="2032000" cy="369888"/>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 name="Content Placeholder 2"/>
          <p:cNvSpPr>
            <a:spLocks noGrp="1"/>
          </p:cNvSpPr>
          <p:nvPr>
            <p:ph idx="1"/>
          </p:nvPr>
        </p:nvSpPr>
        <p:spPr>
          <a:xfrm>
            <a:off x="466400" y="903286"/>
            <a:ext cx="8220400" cy="5497513"/>
          </a:xfrm>
        </p:spPr>
        <p:txBody>
          <a:bodyPr>
            <a:normAutofit fontScale="70000" lnSpcReduction="20000"/>
          </a:bodyPr>
          <a:lstStyle/>
          <a:p>
            <a:r>
              <a:rPr lang="en-US" dirty="0" err="1" smtClean="0"/>
              <a:t>JPaxos</a:t>
            </a:r>
            <a:r>
              <a:rPr lang="en-US" dirty="0" smtClean="0"/>
              <a:t> on crash recovery replays all requests from a checkpoint.</a:t>
            </a:r>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r>
              <a:rPr lang="en-US" dirty="0" smtClean="0"/>
              <a:t>Must precisely replay requests from last </a:t>
            </a:r>
            <a:r>
              <a:rPr lang="en-US" dirty="0" err="1" smtClean="0"/>
              <a:t>unplayed</a:t>
            </a:r>
            <a:r>
              <a:rPr lang="en-US" dirty="0" smtClean="0"/>
              <a:t> request.</a:t>
            </a:r>
          </a:p>
          <a:p>
            <a:r>
              <a:rPr lang="en-US" dirty="0" smtClean="0"/>
              <a:t>Save last executed request number in a single atomic transaction with the last executed request.</a:t>
            </a:r>
            <a:br>
              <a:rPr lang="en-US" dirty="0" smtClean="0"/>
            </a:br>
            <a:endParaRPr lang="en-US" dirty="0" smtClean="0"/>
          </a:p>
          <a:p>
            <a:endParaRPr lang="en-US" dirty="0" smtClean="0"/>
          </a:p>
          <a:p>
            <a:endParaRPr lang="en-US" dirty="0" smtClean="0"/>
          </a:p>
        </p:txBody>
      </p:sp>
      <p:sp>
        <p:nvSpPr>
          <p:cNvPr id="10" name="5-Point Star 9"/>
          <p:cNvSpPr/>
          <p:nvPr/>
        </p:nvSpPr>
        <p:spPr>
          <a:xfrm>
            <a:off x="493033" y="3141138"/>
            <a:ext cx="304800" cy="3048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Elbow Connector 16"/>
          <p:cNvCxnSpPr>
            <a:stCxn id="15" idx="3"/>
          </p:cNvCxnSpPr>
          <p:nvPr/>
        </p:nvCxnSpPr>
        <p:spPr>
          <a:xfrm flipV="1">
            <a:off x="4298596" y="3643466"/>
            <a:ext cx="2819400" cy="984673"/>
          </a:xfrm>
          <a:prstGeom prst="bentConnector3">
            <a:avLst>
              <a:gd name="adj1" fmla="val 12431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5" idx="3"/>
          </p:cNvCxnSpPr>
          <p:nvPr/>
        </p:nvCxnSpPr>
        <p:spPr>
          <a:xfrm flipV="1">
            <a:off x="4298596" y="4055538"/>
            <a:ext cx="2819400" cy="572601"/>
          </a:xfrm>
          <a:prstGeom prst="bentConnector3">
            <a:avLst>
              <a:gd name="adj1" fmla="val 12431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4" name="Picture 7" descr="C:\Users\Sripras\AppData\Local\Microsoft\Windows\Temporary Internet Files\Content.IE5\24UHWFW8\MC900432537[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46596" y="3528254"/>
            <a:ext cx="230424" cy="230424"/>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6"/>
          <p:cNvSpPr>
            <a:spLocks noChangeArrowheads="1"/>
          </p:cNvSpPr>
          <p:nvPr/>
        </p:nvSpPr>
        <p:spPr bwMode="auto">
          <a:xfrm>
            <a:off x="995009" y="1628251"/>
            <a:ext cx="2032000" cy="371475"/>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7"/>
          <p:cNvSpPr>
            <a:spLocks noChangeArrowheads="1"/>
          </p:cNvSpPr>
          <p:nvPr/>
        </p:nvSpPr>
        <p:spPr bwMode="auto">
          <a:xfrm>
            <a:off x="3027009" y="1628251"/>
            <a:ext cx="2032000" cy="371475"/>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8"/>
          <p:cNvSpPr>
            <a:spLocks noChangeArrowheads="1"/>
          </p:cNvSpPr>
          <p:nvPr/>
        </p:nvSpPr>
        <p:spPr bwMode="auto">
          <a:xfrm>
            <a:off x="5059009" y="1628251"/>
            <a:ext cx="2032000" cy="371475"/>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9"/>
          <p:cNvSpPr>
            <a:spLocks noChangeArrowheads="1"/>
          </p:cNvSpPr>
          <p:nvPr/>
        </p:nvSpPr>
        <p:spPr bwMode="auto">
          <a:xfrm>
            <a:off x="995009" y="1999726"/>
            <a:ext cx="2032000" cy="369888"/>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10"/>
          <p:cNvSpPr>
            <a:spLocks noChangeArrowheads="1"/>
          </p:cNvSpPr>
          <p:nvPr/>
        </p:nvSpPr>
        <p:spPr bwMode="auto">
          <a:xfrm>
            <a:off x="3027009" y="1999726"/>
            <a:ext cx="2032000" cy="369888"/>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1" name="Rectangle 12"/>
          <p:cNvSpPr>
            <a:spLocks noChangeArrowheads="1"/>
          </p:cNvSpPr>
          <p:nvPr/>
        </p:nvSpPr>
        <p:spPr bwMode="auto">
          <a:xfrm>
            <a:off x="995009" y="2369613"/>
            <a:ext cx="2032000" cy="37147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3" name="Rectangle 13"/>
          <p:cNvSpPr>
            <a:spLocks noChangeArrowheads="1"/>
          </p:cNvSpPr>
          <p:nvPr/>
        </p:nvSpPr>
        <p:spPr bwMode="auto">
          <a:xfrm>
            <a:off x="3027009" y="2369613"/>
            <a:ext cx="2032000" cy="37147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4" name="Rectangle 14"/>
          <p:cNvSpPr>
            <a:spLocks noChangeArrowheads="1"/>
          </p:cNvSpPr>
          <p:nvPr/>
        </p:nvSpPr>
        <p:spPr bwMode="auto">
          <a:xfrm>
            <a:off x="5059009" y="2369613"/>
            <a:ext cx="2032000" cy="37147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5" name="Rectangle 15"/>
          <p:cNvSpPr>
            <a:spLocks noChangeArrowheads="1"/>
          </p:cNvSpPr>
          <p:nvPr/>
        </p:nvSpPr>
        <p:spPr bwMode="auto">
          <a:xfrm>
            <a:off x="995009" y="2741088"/>
            <a:ext cx="2032000" cy="371475"/>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6" name="Rectangle 16"/>
          <p:cNvSpPr>
            <a:spLocks noChangeArrowheads="1"/>
          </p:cNvSpPr>
          <p:nvPr/>
        </p:nvSpPr>
        <p:spPr bwMode="auto">
          <a:xfrm>
            <a:off x="3027009" y="2741088"/>
            <a:ext cx="2032000" cy="371475"/>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7" name="Rectangle 17"/>
          <p:cNvSpPr>
            <a:spLocks noChangeArrowheads="1"/>
          </p:cNvSpPr>
          <p:nvPr/>
        </p:nvSpPr>
        <p:spPr bwMode="auto">
          <a:xfrm>
            <a:off x="5059009" y="2741088"/>
            <a:ext cx="2032000" cy="371475"/>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8" name="Rectangle 18"/>
          <p:cNvSpPr>
            <a:spLocks noChangeArrowheads="1"/>
          </p:cNvSpPr>
          <p:nvPr/>
        </p:nvSpPr>
        <p:spPr bwMode="auto">
          <a:xfrm>
            <a:off x="995009" y="3112563"/>
            <a:ext cx="2032000" cy="369888"/>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9" name="Rectangle 19"/>
          <p:cNvSpPr>
            <a:spLocks noChangeArrowheads="1"/>
          </p:cNvSpPr>
          <p:nvPr/>
        </p:nvSpPr>
        <p:spPr bwMode="auto">
          <a:xfrm>
            <a:off x="3027009" y="3112563"/>
            <a:ext cx="2032000" cy="369888"/>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0" name="Rectangle 20"/>
          <p:cNvSpPr>
            <a:spLocks noChangeArrowheads="1"/>
          </p:cNvSpPr>
          <p:nvPr/>
        </p:nvSpPr>
        <p:spPr bwMode="auto">
          <a:xfrm>
            <a:off x="5059009" y="3112563"/>
            <a:ext cx="2032000" cy="369888"/>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1" name="Rectangle 21"/>
          <p:cNvSpPr>
            <a:spLocks noChangeArrowheads="1"/>
          </p:cNvSpPr>
          <p:nvPr/>
        </p:nvSpPr>
        <p:spPr bwMode="auto">
          <a:xfrm>
            <a:off x="995009" y="3482451"/>
            <a:ext cx="2032000" cy="371475"/>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2" name="Rectangle 22"/>
          <p:cNvSpPr>
            <a:spLocks noChangeArrowheads="1"/>
          </p:cNvSpPr>
          <p:nvPr/>
        </p:nvSpPr>
        <p:spPr bwMode="auto">
          <a:xfrm>
            <a:off x="3027009" y="3482451"/>
            <a:ext cx="2032000" cy="371475"/>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3" name="Rectangle 23"/>
          <p:cNvSpPr>
            <a:spLocks noChangeArrowheads="1"/>
          </p:cNvSpPr>
          <p:nvPr/>
        </p:nvSpPr>
        <p:spPr bwMode="auto">
          <a:xfrm>
            <a:off x="5059009" y="3482451"/>
            <a:ext cx="2032000" cy="371475"/>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4" name="Rectangle 24"/>
          <p:cNvSpPr>
            <a:spLocks noChangeArrowheads="1"/>
          </p:cNvSpPr>
          <p:nvPr/>
        </p:nvSpPr>
        <p:spPr bwMode="auto">
          <a:xfrm>
            <a:off x="995009" y="3853926"/>
            <a:ext cx="2032000" cy="37147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5" name="Rectangle 25"/>
          <p:cNvSpPr>
            <a:spLocks noChangeArrowheads="1"/>
          </p:cNvSpPr>
          <p:nvPr/>
        </p:nvSpPr>
        <p:spPr bwMode="auto">
          <a:xfrm>
            <a:off x="3027009" y="3853926"/>
            <a:ext cx="2032000" cy="37147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6" name="Rectangle 26"/>
          <p:cNvSpPr>
            <a:spLocks noChangeArrowheads="1"/>
          </p:cNvSpPr>
          <p:nvPr/>
        </p:nvSpPr>
        <p:spPr bwMode="auto">
          <a:xfrm>
            <a:off x="5059009" y="3853926"/>
            <a:ext cx="2032000" cy="37147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7" name="Rectangle 27"/>
          <p:cNvSpPr>
            <a:spLocks noChangeArrowheads="1"/>
          </p:cNvSpPr>
          <p:nvPr/>
        </p:nvSpPr>
        <p:spPr bwMode="auto">
          <a:xfrm>
            <a:off x="995009" y="4225401"/>
            <a:ext cx="2032000" cy="36988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8" name="Rectangle 28"/>
          <p:cNvSpPr>
            <a:spLocks noChangeArrowheads="1"/>
          </p:cNvSpPr>
          <p:nvPr/>
        </p:nvSpPr>
        <p:spPr bwMode="auto">
          <a:xfrm>
            <a:off x="3027009" y="4225401"/>
            <a:ext cx="2032000" cy="36988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9" name="Rectangle 29"/>
          <p:cNvSpPr>
            <a:spLocks noChangeArrowheads="1"/>
          </p:cNvSpPr>
          <p:nvPr/>
        </p:nvSpPr>
        <p:spPr bwMode="auto">
          <a:xfrm>
            <a:off x="5059009" y="4225401"/>
            <a:ext cx="2032000" cy="36988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40" name="Line 30"/>
          <p:cNvSpPr>
            <a:spLocks noChangeShapeType="1"/>
          </p:cNvSpPr>
          <p:nvPr/>
        </p:nvSpPr>
        <p:spPr bwMode="auto">
          <a:xfrm>
            <a:off x="3027009" y="1621901"/>
            <a:ext cx="0" cy="297973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1" name="Line 31"/>
          <p:cNvSpPr>
            <a:spLocks noChangeShapeType="1"/>
          </p:cNvSpPr>
          <p:nvPr/>
        </p:nvSpPr>
        <p:spPr bwMode="auto">
          <a:xfrm>
            <a:off x="5059009" y="1621901"/>
            <a:ext cx="0" cy="297973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2" name="Line 32"/>
          <p:cNvSpPr>
            <a:spLocks noChangeShapeType="1"/>
          </p:cNvSpPr>
          <p:nvPr/>
        </p:nvSpPr>
        <p:spPr bwMode="auto">
          <a:xfrm>
            <a:off x="988659" y="1999726"/>
            <a:ext cx="6108700" cy="0"/>
          </a:xfrm>
          <a:prstGeom prst="line">
            <a:avLst/>
          </a:prstGeom>
          <a:noFill/>
          <a:ln w="381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3" name="Line 33"/>
          <p:cNvSpPr>
            <a:spLocks noChangeShapeType="1"/>
          </p:cNvSpPr>
          <p:nvPr/>
        </p:nvSpPr>
        <p:spPr bwMode="auto">
          <a:xfrm>
            <a:off x="988659" y="2369613"/>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4" name="Line 34"/>
          <p:cNvSpPr>
            <a:spLocks noChangeShapeType="1"/>
          </p:cNvSpPr>
          <p:nvPr/>
        </p:nvSpPr>
        <p:spPr bwMode="auto">
          <a:xfrm>
            <a:off x="988659" y="2741088"/>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5" name="Line 35"/>
          <p:cNvSpPr>
            <a:spLocks noChangeShapeType="1"/>
          </p:cNvSpPr>
          <p:nvPr/>
        </p:nvSpPr>
        <p:spPr bwMode="auto">
          <a:xfrm>
            <a:off x="988659" y="3112563"/>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6" name="Line 36"/>
          <p:cNvSpPr>
            <a:spLocks noChangeShapeType="1"/>
          </p:cNvSpPr>
          <p:nvPr/>
        </p:nvSpPr>
        <p:spPr bwMode="auto">
          <a:xfrm>
            <a:off x="988659" y="3482451"/>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7" name="Line 37"/>
          <p:cNvSpPr>
            <a:spLocks noChangeShapeType="1"/>
          </p:cNvSpPr>
          <p:nvPr/>
        </p:nvSpPr>
        <p:spPr bwMode="auto">
          <a:xfrm>
            <a:off x="988659" y="3853926"/>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8" name="Line 38"/>
          <p:cNvSpPr>
            <a:spLocks noChangeShapeType="1"/>
          </p:cNvSpPr>
          <p:nvPr/>
        </p:nvSpPr>
        <p:spPr bwMode="auto">
          <a:xfrm>
            <a:off x="988659" y="4225401"/>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9" name="Line 39"/>
          <p:cNvSpPr>
            <a:spLocks noChangeShapeType="1"/>
          </p:cNvSpPr>
          <p:nvPr/>
        </p:nvSpPr>
        <p:spPr bwMode="auto">
          <a:xfrm>
            <a:off x="995009" y="1621901"/>
            <a:ext cx="0" cy="297973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0" name="Line 40"/>
          <p:cNvSpPr>
            <a:spLocks noChangeShapeType="1"/>
          </p:cNvSpPr>
          <p:nvPr/>
        </p:nvSpPr>
        <p:spPr bwMode="auto">
          <a:xfrm>
            <a:off x="7091009" y="1621901"/>
            <a:ext cx="0" cy="297973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1" name="Line 41"/>
          <p:cNvSpPr>
            <a:spLocks noChangeShapeType="1"/>
          </p:cNvSpPr>
          <p:nvPr/>
        </p:nvSpPr>
        <p:spPr bwMode="auto">
          <a:xfrm>
            <a:off x="988659" y="1628251"/>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2" name="Line 42"/>
          <p:cNvSpPr>
            <a:spLocks noChangeShapeType="1"/>
          </p:cNvSpPr>
          <p:nvPr/>
        </p:nvSpPr>
        <p:spPr bwMode="auto">
          <a:xfrm>
            <a:off x="988659" y="4595288"/>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3" name="Rectangle 43"/>
          <p:cNvSpPr>
            <a:spLocks noChangeArrowheads="1"/>
          </p:cNvSpPr>
          <p:nvPr/>
        </p:nvSpPr>
        <p:spPr bwMode="auto">
          <a:xfrm>
            <a:off x="1087084" y="1669526"/>
            <a:ext cx="11509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Calibri" pitchFamily="34" charset="0"/>
                <a:cs typeface="Arial" pitchFamily="34" charset="0"/>
              </a:rPr>
              <a:t>Request ID</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54" name="Rectangle 44"/>
          <p:cNvSpPr>
            <a:spLocks noChangeArrowheads="1"/>
          </p:cNvSpPr>
          <p:nvPr/>
        </p:nvSpPr>
        <p:spPr bwMode="auto">
          <a:xfrm>
            <a:off x="3119084" y="1669526"/>
            <a:ext cx="8921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Calibri" pitchFamily="34" charset="0"/>
                <a:cs typeface="Arial" pitchFamily="34" charset="0"/>
              </a:rPr>
              <a:t>Request</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55" name="Rectangle 45"/>
          <p:cNvSpPr>
            <a:spLocks noChangeArrowheads="1"/>
          </p:cNvSpPr>
          <p:nvPr/>
        </p:nvSpPr>
        <p:spPr bwMode="auto">
          <a:xfrm>
            <a:off x="5151084" y="1669526"/>
            <a:ext cx="8620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Calibri" pitchFamily="34" charset="0"/>
                <a:cs typeface="Arial" pitchFamily="34" charset="0"/>
              </a:rPr>
              <a:t>Played?</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56" name="Rectangle 46"/>
          <p:cNvSpPr>
            <a:spLocks noChangeArrowheads="1"/>
          </p:cNvSpPr>
          <p:nvPr/>
        </p:nvSpPr>
        <p:spPr bwMode="auto">
          <a:xfrm>
            <a:off x="1087084" y="2041001"/>
            <a:ext cx="10445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Request 1</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57" name="Rectangle 47"/>
          <p:cNvSpPr>
            <a:spLocks noChangeArrowheads="1"/>
          </p:cNvSpPr>
          <p:nvPr/>
        </p:nvSpPr>
        <p:spPr bwMode="auto">
          <a:xfrm>
            <a:off x="3119084" y="2041001"/>
            <a:ext cx="8270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INSERT </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58" name="Rectangle 48"/>
          <p:cNvSpPr>
            <a:spLocks noChangeArrowheads="1"/>
          </p:cNvSpPr>
          <p:nvPr/>
        </p:nvSpPr>
        <p:spPr bwMode="auto">
          <a:xfrm>
            <a:off x="3823934" y="2041001"/>
            <a:ext cx="3778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rgbClr val="000000"/>
                </a:solidFill>
                <a:effectLst/>
                <a:latin typeface="Calibri" pitchFamily="34" charset="0"/>
                <a:cs typeface="Arial" pitchFamily="34" charset="0"/>
              </a:rPr>
              <a:t>x,y</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59" name="Rectangle 49"/>
          <p:cNvSpPr>
            <a:spLocks noChangeArrowheads="1"/>
          </p:cNvSpPr>
          <p:nvPr/>
        </p:nvSpPr>
        <p:spPr bwMode="auto">
          <a:xfrm>
            <a:off x="5151084" y="2041001"/>
            <a:ext cx="4333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Yes</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60" name="Rectangle 50"/>
          <p:cNvSpPr>
            <a:spLocks noChangeArrowheads="1"/>
          </p:cNvSpPr>
          <p:nvPr/>
        </p:nvSpPr>
        <p:spPr bwMode="auto">
          <a:xfrm>
            <a:off x="1087084" y="2412476"/>
            <a:ext cx="10445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Request 2</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61" name="Rectangle 51"/>
          <p:cNvSpPr>
            <a:spLocks noChangeArrowheads="1"/>
          </p:cNvSpPr>
          <p:nvPr/>
        </p:nvSpPr>
        <p:spPr bwMode="auto">
          <a:xfrm>
            <a:off x="3119084" y="2412476"/>
            <a:ext cx="9286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UPDATE </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62" name="Rectangle 52"/>
          <p:cNvSpPr>
            <a:spLocks noChangeArrowheads="1"/>
          </p:cNvSpPr>
          <p:nvPr/>
        </p:nvSpPr>
        <p:spPr bwMode="auto">
          <a:xfrm>
            <a:off x="3908072" y="2412476"/>
            <a:ext cx="3635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rgbClr val="000000"/>
                </a:solidFill>
                <a:effectLst/>
                <a:latin typeface="Calibri" pitchFamily="34" charset="0"/>
                <a:cs typeface="Arial" pitchFamily="34" charset="0"/>
              </a:rPr>
              <a:t>x,z</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63" name="Rectangle 53"/>
          <p:cNvSpPr>
            <a:spLocks noChangeArrowheads="1"/>
          </p:cNvSpPr>
          <p:nvPr/>
        </p:nvSpPr>
        <p:spPr bwMode="auto">
          <a:xfrm>
            <a:off x="5151084" y="2412476"/>
            <a:ext cx="4333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Yes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64" name="Rectangle 54"/>
          <p:cNvSpPr>
            <a:spLocks noChangeArrowheads="1"/>
          </p:cNvSpPr>
          <p:nvPr/>
        </p:nvSpPr>
        <p:spPr bwMode="auto">
          <a:xfrm>
            <a:off x="1087084" y="2783951"/>
            <a:ext cx="2762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65" name="Rectangle 55"/>
          <p:cNvSpPr>
            <a:spLocks noChangeArrowheads="1"/>
          </p:cNvSpPr>
          <p:nvPr/>
        </p:nvSpPr>
        <p:spPr bwMode="auto">
          <a:xfrm>
            <a:off x="3119084" y="2783951"/>
            <a:ext cx="2762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66" name="Rectangle 56"/>
          <p:cNvSpPr>
            <a:spLocks noChangeArrowheads="1"/>
          </p:cNvSpPr>
          <p:nvPr/>
        </p:nvSpPr>
        <p:spPr bwMode="auto">
          <a:xfrm>
            <a:off x="5151084" y="2783951"/>
            <a:ext cx="4333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Yes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67" name="Rectangle 57"/>
          <p:cNvSpPr>
            <a:spLocks noChangeArrowheads="1"/>
          </p:cNvSpPr>
          <p:nvPr/>
        </p:nvSpPr>
        <p:spPr bwMode="auto">
          <a:xfrm>
            <a:off x="1087084" y="3153838"/>
            <a:ext cx="11604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Request 49</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68" name="Rectangle 58"/>
          <p:cNvSpPr>
            <a:spLocks noChangeArrowheads="1"/>
          </p:cNvSpPr>
          <p:nvPr/>
        </p:nvSpPr>
        <p:spPr bwMode="auto">
          <a:xfrm>
            <a:off x="3119084" y="3153838"/>
            <a:ext cx="9286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UPDATE </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69" name="Rectangle 59"/>
          <p:cNvSpPr>
            <a:spLocks noChangeArrowheads="1"/>
          </p:cNvSpPr>
          <p:nvPr/>
        </p:nvSpPr>
        <p:spPr bwMode="auto">
          <a:xfrm>
            <a:off x="3908072" y="3153838"/>
            <a:ext cx="3841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rgbClr val="000000"/>
                </a:solidFill>
                <a:effectLst/>
                <a:latin typeface="Calibri" pitchFamily="34" charset="0"/>
                <a:cs typeface="Arial" pitchFamily="34" charset="0"/>
              </a:rPr>
              <a:t>x,a</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70" name="Rectangle 60"/>
          <p:cNvSpPr>
            <a:spLocks noChangeArrowheads="1"/>
          </p:cNvSpPr>
          <p:nvPr/>
        </p:nvSpPr>
        <p:spPr bwMode="auto">
          <a:xfrm>
            <a:off x="5151084" y="3153838"/>
            <a:ext cx="4333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Yes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71" name="Rectangle 61"/>
          <p:cNvSpPr>
            <a:spLocks noChangeArrowheads="1"/>
          </p:cNvSpPr>
          <p:nvPr/>
        </p:nvSpPr>
        <p:spPr bwMode="auto">
          <a:xfrm>
            <a:off x="1087084" y="3523726"/>
            <a:ext cx="1160463"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Request 50</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72" name="Rectangle 62"/>
          <p:cNvSpPr>
            <a:spLocks noChangeArrowheads="1"/>
          </p:cNvSpPr>
          <p:nvPr/>
        </p:nvSpPr>
        <p:spPr bwMode="auto">
          <a:xfrm>
            <a:off x="3119084" y="3523726"/>
            <a:ext cx="5334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ADD</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73" name="Rectangle 63"/>
          <p:cNvSpPr>
            <a:spLocks noChangeArrowheads="1"/>
          </p:cNvSpPr>
          <p:nvPr/>
        </p:nvSpPr>
        <p:spPr bwMode="auto">
          <a:xfrm>
            <a:off x="3585809" y="3523726"/>
            <a:ext cx="3937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x,b</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74" name="Rectangle 64"/>
          <p:cNvSpPr>
            <a:spLocks noChangeArrowheads="1"/>
          </p:cNvSpPr>
          <p:nvPr/>
        </p:nvSpPr>
        <p:spPr bwMode="auto">
          <a:xfrm>
            <a:off x="5151084" y="3523726"/>
            <a:ext cx="433388"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Yes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75" name="Rectangle 65"/>
          <p:cNvSpPr>
            <a:spLocks noChangeArrowheads="1"/>
          </p:cNvSpPr>
          <p:nvPr/>
        </p:nvSpPr>
        <p:spPr bwMode="auto">
          <a:xfrm>
            <a:off x="1087084" y="3896788"/>
            <a:ext cx="11604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Request 51</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76" name="Rectangle 66"/>
          <p:cNvSpPr>
            <a:spLocks noChangeArrowheads="1"/>
          </p:cNvSpPr>
          <p:nvPr/>
        </p:nvSpPr>
        <p:spPr bwMode="auto">
          <a:xfrm>
            <a:off x="3119084" y="3896788"/>
            <a:ext cx="584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ADD </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77" name="Rectangle 67"/>
          <p:cNvSpPr>
            <a:spLocks noChangeArrowheads="1"/>
          </p:cNvSpPr>
          <p:nvPr/>
        </p:nvSpPr>
        <p:spPr bwMode="auto">
          <a:xfrm>
            <a:off x="3585809" y="3896788"/>
            <a:ext cx="3714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x,c</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78" name="Rectangle 68"/>
          <p:cNvSpPr>
            <a:spLocks noChangeArrowheads="1"/>
          </p:cNvSpPr>
          <p:nvPr/>
        </p:nvSpPr>
        <p:spPr bwMode="auto">
          <a:xfrm>
            <a:off x="5151084" y="3896788"/>
            <a:ext cx="3873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No</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 name="Explosion 1 14"/>
          <p:cNvSpPr/>
          <p:nvPr/>
        </p:nvSpPr>
        <p:spPr>
          <a:xfrm>
            <a:off x="3536596" y="4253066"/>
            <a:ext cx="762000" cy="609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a:off x="6132405" y="2067382"/>
            <a:ext cx="0" cy="160020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rot="5400000">
            <a:off x="5462841" y="2949516"/>
            <a:ext cx="2003241" cy="369332"/>
          </a:xfrm>
          <a:prstGeom prst="rect">
            <a:avLst/>
          </a:prstGeom>
          <a:noFill/>
        </p:spPr>
        <p:txBody>
          <a:bodyPr wrap="none" rtlCol="0">
            <a:spAutoFit/>
          </a:bodyPr>
          <a:lstStyle/>
          <a:p>
            <a:r>
              <a:rPr lang="en-US" dirty="0" smtClean="0"/>
              <a:t>Monotonically True</a:t>
            </a:r>
            <a:endParaRPr lang="en-US" dirty="0"/>
          </a:p>
        </p:txBody>
      </p:sp>
      <p:sp>
        <p:nvSpPr>
          <p:cNvPr id="75" name="Title 236"/>
          <p:cNvSpPr>
            <a:spLocks noGrp="1"/>
          </p:cNvSpPr>
          <p:nvPr>
            <p:ph type="title"/>
          </p:nvPr>
        </p:nvSpPr>
        <p:spPr>
          <a:xfrm>
            <a:off x="466725" y="76200"/>
            <a:ext cx="8220075"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2800" dirty="0" smtClean="0"/>
              <a:t>Directory Service: Recovery</a:t>
            </a:r>
            <a:endParaRPr lang="en-US" sz="2800" dirty="0"/>
          </a:p>
        </p:txBody>
      </p:sp>
      <p:sp>
        <p:nvSpPr>
          <p:cNvPr id="2" name="Slide Number Placeholder 1"/>
          <p:cNvSpPr>
            <a:spLocks noGrp="1"/>
          </p:cNvSpPr>
          <p:nvPr>
            <p:ph type="sldNum" sz="quarter" idx="12"/>
          </p:nvPr>
        </p:nvSpPr>
        <p:spPr/>
        <p:txBody>
          <a:bodyPr/>
          <a:lstStyle/>
          <a:p>
            <a:fld id="{8AB1C761-9FE2-4952-8BCD-2D639D168F1E}" type="slidenum">
              <a:rPr lang="en-US" smtClean="0"/>
              <a:t>37</a:t>
            </a:fld>
            <a:endParaRPr lang="en-US"/>
          </a:p>
        </p:txBody>
      </p:sp>
    </p:spTree>
    <p:extLst>
      <p:ext uri="{BB962C8B-B14F-4D97-AF65-F5344CB8AC3E}">
        <p14:creationId xmlns:p14="http://schemas.microsoft.com/office/powerpoint/2010/main" val="363980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5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16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16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16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1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1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16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1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1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12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16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16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16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16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1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16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16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12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17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13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6" presetClass="emph" presetSubtype="0" fill="hold" grpId="1" nodeType="clickEffect">
                                  <p:stCondLst>
                                    <p:cond delay="0"/>
                                  </p:stCondLst>
                                  <p:childTnLst>
                                    <p:animEffect transition="out" filter="fade">
                                      <p:cBhvr>
                                        <p:cTn id="72" dur="500" tmFilter="0, 0; .2, .5; .8, .5; 1, 0"/>
                                        <p:tgtEl>
                                          <p:spTgt spid="10"/>
                                        </p:tgtEl>
                                      </p:cBhvr>
                                    </p:animEffect>
                                    <p:animScale>
                                      <p:cBhvr>
                                        <p:cTn id="73" dur="250" autoRev="1" fill="hold"/>
                                        <p:tgtEl>
                                          <p:spTgt spid="10"/>
                                        </p:tgtEl>
                                      </p:cBhvr>
                                      <p:by x="105000" y="105000"/>
                                    </p:animScale>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5131"/>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5171"/>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5172"/>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5173"/>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5132"/>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5174"/>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5133"/>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5175"/>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5134"/>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5176"/>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5177"/>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5135"/>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5178"/>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5136"/>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14"/>
                                        </p:tgtEl>
                                        <p:attrNameLst>
                                          <p:attrName>style.visibility</p:attrName>
                                        </p:attrNameLst>
                                      </p:cBhvr>
                                      <p:to>
                                        <p:strVal val="visible"/>
                                      </p:to>
                                    </p:set>
                                  </p:childTnLst>
                                </p:cTn>
                              </p:par>
                              <p:par>
                                <p:cTn id="110" presetID="1" presetClass="entr" presetSubtype="0" fill="hold" nodeType="withEffect">
                                  <p:stCondLst>
                                    <p:cond delay="0"/>
                                  </p:stCondLst>
                                  <p:childTnLst>
                                    <p:set>
                                      <p:cBhvr>
                                        <p:cTn id="111" dur="1" fill="hold">
                                          <p:stCondLst>
                                            <p:cond delay="0"/>
                                          </p:stCondLst>
                                        </p:cTn>
                                        <p:tgtEl>
                                          <p:spTgt spid="13"/>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5137"/>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5138"/>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5139"/>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15"/>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26" presetClass="emph" presetSubtype="0" fill="hold" grpId="1" nodeType="clickEffect">
                                  <p:stCondLst>
                                    <p:cond delay="0"/>
                                  </p:stCondLst>
                                  <p:childTnLst>
                                    <p:animEffect transition="out" filter="fade">
                                      <p:cBhvr>
                                        <p:cTn id="125" dur="500" tmFilter="0, 0; .2, .5; .8, .5; 1, 0"/>
                                        <p:tgtEl>
                                          <p:spTgt spid="5137"/>
                                        </p:tgtEl>
                                      </p:cBhvr>
                                    </p:animEffect>
                                    <p:animScale>
                                      <p:cBhvr>
                                        <p:cTn id="126" dur="250" autoRev="1" fill="hold"/>
                                        <p:tgtEl>
                                          <p:spTgt spid="5137"/>
                                        </p:tgtEl>
                                      </p:cBhvr>
                                      <p:by x="105000" y="105000"/>
                                    </p:animScale>
                                  </p:childTnLst>
                                </p:cTn>
                              </p:par>
                              <p:par>
                                <p:cTn id="127" presetID="26" presetClass="emph" presetSubtype="0" fill="hold" grpId="1" nodeType="withEffect">
                                  <p:stCondLst>
                                    <p:cond delay="0"/>
                                  </p:stCondLst>
                                  <p:childTnLst>
                                    <p:animEffect transition="out" filter="fade">
                                      <p:cBhvr>
                                        <p:cTn id="128" dur="500" tmFilter="0, 0; .2, .5; .8, .5; 1, 0"/>
                                        <p:tgtEl>
                                          <p:spTgt spid="5138"/>
                                        </p:tgtEl>
                                      </p:cBhvr>
                                    </p:animEffect>
                                    <p:animScale>
                                      <p:cBhvr>
                                        <p:cTn id="129" dur="250" autoRev="1" fill="hold"/>
                                        <p:tgtEl>
                                          <p:spTgt spid="5138"/>
                                        </p:tgtEl>
                                      </p:cBhvr>
                                      <p:by x="105000" y="105000"/>
                                    </p:animScale>
                                  </p:childTnLst>
                                </p:cTn>
                              </p:par>
                              <p:par>
                                <p:cTn id="130" presetID="26" presetClass="emph" presetSubtype="0" fill="hold" grpId="1" nodeType="withEffect">
                                  <p:stCondLst>
                                    <p:cond delay="0"/>
                                  </p:stCondLst>
                                  <p:childTnLst>
                                    <p:animEffect transition="out" filter="fade">
                                      <p:cBhvr>
                                        <p:cTn id="131" dur="500" tmFilter="0, 0; .2, .5; .8, .5; 1, 0"/>
                                        <p:tgtEl>
                                          <p:spTgt spid="5139"/>
                                        </p:tgtEl>
                                      </p:cBhvr>
                                    </p:animEffect>
                                    <p:animScale>
                                      <p:cBhvr>
                                        <p:cTn id="132" dur="250" autoRev="1" fill="hold"/>
                                        <p:tgtEl>
                                          <p:spTgt spid="5139"/>
                                        </p:tgtEl>
                                      </p:cBhvr>
                                      <p:by x="105000" y="105000"/>
                                    </p:animScale>
                                  </p:childTnLst>
                                </p:cTn>
                              </p:par>
                              <p:par>
                                <p:cTn id="133" presetID="26" presetClass="emph" presetSubtype="0" fill="hold" grpId="1" nodeType="withEffect">
                                  <p:stCondLst>
                                    <p:cond delay="0"/>
                                  </p:stCondLst>
                                  <p:childTnLst>
                                    <p:animEffect transition="out" filter="fade">
                                      <p:cBhvr>
                                        <p:cTn id="134" dur="500" tmFilter="0, 0; .2, .5; .8, .5; 1, 0"/>
                                        <p:tgtEl>
                                          <p:spTgt spid="15"/>
                                        </p:tgtEl>
                                      </p:cBhvr>
                                    </p:animEffect>
                                    <p:animScale>
                                      <p:cBhvr>
                                        <p:cTn id="135" dur="250" autoRev="1" fill="hold"/>
                                        <p:tgtEl>
                                          <p:spTgt spid="15"/>
                                        </p:tgtEl>
                                      </p:cBhvr>
                                      <p:by x="105000" y="105000"/>
                                    </p:animScale>
                                  </p:childTnLst>
                                </p:cTn>
                              </p:par>
                            </p:childTnLst>
                          </p:cTn>
                        </p:par>
                      </p:childTnLst>
                    </p:cTn>
                  </p:par>
                  <p:par>
                    <p:cTn id="136" fill="hold">
                      <p:stCondLst>
                        <p:cond delay="indefinite"/>
                      </p:stCondLst>
                      <p:childTnLst>
                        <p:par>
                          <p:cTn id="137" fill="hold">
                            <p:stCondLst>
                              <p:cond delay="0"/>
                            </p:stCondLst>
                            <p:childTnLst>
                              <p:par>
                                <p:cTn id="138" presetID="22" presetClass="entr" presetSubtype="4" fill="hold" nodeType="clickEffect">
                                  <p:stCondLst>
                                    <p:cond delay="0"/>
                                  </p:stCondLst>
                                  <p:childTnLst>
                                    <p:set>
                                      <p:cBhvr>
                                        <p:cTn id="139" dur="1" fill="hold">
                                          <p:stCondLst>
                                            <p:cond delay="0"/>
                                          </p:stCondLst>
                                        </p:cTn>
                                        <p:tgtEl>
                                          <p:spTgt spid="17"/>
                                        </p:tgtEl>
                                        <p:attrNameLst>
                                          <p:attrName>style.visibility</p:attrName>
                                        </p:attrNameLst>
                                      </p:cBhvr>
                                      <p:to>
                                        <p:strVal val="visible"/>
                                      </p:to>
                                    </p:set>
                                    <p:animEffect transition="in" filter="wipe(down)">
                                      <p:cBhvr>
                                        <p:cTn id="140" dur="500"/>
                                        <p:tgtEl>
                                          <p:spTgt spid="17"/>
                                        </p:tgtEl>
                                      </p:cBhvr>
                                    </p:animEffec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24"/>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26" presetClass="emph" presetSubtype="0" fill="hold" nodeType="clickEffect">
                                  <p:stCondLst>
                                    <p:cond delay="0"/>
                                  </p:stCondLst>
                                  <p:childTnLst>
                                    <p:animEffect transition="out" filter="fade">
                                      <p:cBhvr>
                                        <p:cTn id="148" dur="500" tmFilter="0, 0; .2, .5; .8, .5; 1, 0"/>
                                        <p:tgtEl>
                                          <p:spTgt spid="24"/>
                                        </p:tgtEl>
                                      </p:cBhvr>
                                    </p:animEffect>
                                    <p:animScale>
                                      <p:cBhvr>
                                        <p:cTn id="149" dur="250" autoRev="1" fill="hold"/>
                                        <p:tgtEl>
                                          <p:spTgt spid="24"/>
                                        </p:tgtEl>
                                      </p:cBhvr>
                                      <p:by x="105000" y="105000"/>
                                    </p:animScale>
                                  </p:childTnLst>
                                </p:cTn>
                              </p:par>
                            </p:childTnLst>
                          </p:cTn>
                        </p:par>
                      </p:childTnLst>
                    </p:cTn>
                  </p:par>
                  <p:par>
                    <p:cTn id="150" fill="hold">
                      <p:stCondLst>
                        <p:cond delay="indefinite"/>
                      </p:stCondLst>
                      <p:childTnLst>
                        <p:par>
                          <p:cTn id="151" fill="hold">
                            <p:stCondLst>
                              <p:cond delay="0"/>
                            </p:stCondLst>
                            <p:childTnLst>
                              <p:par>
                                <p:cTn id="152" presetID="22" presetClass="entr" presetSubtype="4" fill="hold" nodeType="clickEffect">
                                  <p:stCondLst>
                                    <p:cond delay="0"/>
                                  </p:stCondLst>
                                  <p:childTnLst>
                                    <p:set>
                                      <p:cBhvr>
                                        <p:cTn id="153" dur="1" fill="hold">
                                          <p:stCondLst>
                                            <p:cond delay="0"/>
                                          </p:stCondLst>
                                        </p:cTn>
                                        <p:tgtEl>
                                          <p:spTgt spid="19"/>
                                        </p:tgtEl>
                                        <p:attrNameLst>
                                          <p:attrName>style.visibility</p:attrName>
                                        </p:attrNameLst>
                                      </p:cBhvr>
                                      <p:to>
                                        <p:strVal val="visible"/>
                                      </p:to>
                                    </p:set>
                                    <p:animEffect transition="in" filter="wipe(down)">
                                      <p:cBhvr>
                                        <p:cTn id="15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 grpId="0" animBg="1"/>
      <p:bldP spid="10" grpId="0" animBg="1"/>
      <p:bldP spid="10" grpId="1" animBg="1"/>
      <p:bldP spid="30" grpId="0" animBg="1"/>
      <p:bldP spid="31" grpId="0" animBg="1"/>
      <p:bldP spid="5121" grpId="0" animBg="1"/>
      <p:bldP spid="5123" grpId="0" animBg="1"/>
      <p:bldP spid="5124" grpId="0" animBg="1"/>
      <p:bldP spid="5125" grpId="0" animBg="1"/>
      <p:bldP spid="5126" grpId="0" animBg="1"/>
      <p:bldP spid="5127" grpId="0" animBg="1"/>
      <p:bldP spid="5128" grpId="0" animBg="1"/>
      <p:bldP spid="5129" grpId="0" animBg="1"/>
      <p:bldP spid="5130" grpId="0" animBg="1"/>
      <p:bldP spid="5131" grpId="0" animBg="1"/>
      <p:bldP spid="5132" grpId="0" animBg="1"/>
      <p:bldP spid="5133" grpId="0" animBg="1"/>
      <p:bldP spid="5134" grpId="0" animBg="1"/>
      <p:bldP spid="5135" grpId="0" animBg="1"/>
      <p:bldP spid="5136" grpId="0" animBg="1"/>
      <p:bldP spid="5137" grpId="0" animBg="1"/>
      <p:bldP spid="5137" grpId="1" animBg="1"/>
      <p:bldP spid="5138" grpId="0" animBg="1"/>
      <p:bldP spid="5138" grpId="1" animBg="1"/>
      <p:bldP spid="5139" grpId="0" animBg="1"/>
      <p:bldP spid="5139" grpId="1" animBg="1"/>
      <p:bldP spid="5156" grpId="0"/>
      <p:bldP spid="5157" grpId="0"/>
      <p:bldP spid="5158" grpId="0"/>
      <p:bldP spid="5159" grpId="0"/>
      <p:bldP spid="5160" grpId="0"/>
      <p:bldP spid="5161" grpId="0"/>
      <p:bldP spid="5162" grpId="0"/>
      <p:bldP spid="5163" grpId="0"/>
      <p:bldP spid="5164" grpId="0"/>
      <p:bldP spid="5165" grpId="0"/>
      <p:bldP spid="5166" grpId="0"/>
      <p:bldP spid="5167" grpId="0"/>
      <p:bldP spid="5168" grpId="0"/>
      <p:bldP spid="5169" grpId="0"/>
      <p:bldP spid="5170" grpId="0"/>
      <p:bldP spid="5171" grpId="0"/>
      <p:bldP spid="5172" grpId="0"/>
      <p:bldP spid="5173" grpId="0"/>
      <p:bldP spid="5174" grpId="0"/>
      <p:bldP spid="5175" grpId="0"/>
      <p:bldP spid="5176" grpId="0"/>
      <p:bldP spid="5177" grpId="0"/>
      <p:bldP spid="5178" grpId="0"/>
      <p:bldP spid="15" grpId="0" animBg="1"/>
      <p:bldP spid="15" grpId="1" animBg="1"/>
      <p:bldP spid="1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53000"/>
          </a:xfrm>
        </p:spPr>
        <p:txBody>
          <a:bodyPr>
            <a:normAutofit fontScale="92500" lnSpcReduction="20000"/>
          </a:bodyPr>
          <a:lstStyle/>
          <a:p>
            <a:r>
              <a:rPr lang="en-US" sz="2400" dirty="0" smtClean="0"/>
              <a:t>For log truncation, on demand snapshots of the database must be made.</a:t>
            </a:r>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smtClean="0"/>
          </a:p>
          <a:p>
            <a:r>
              <a:rPr lang="en-US" sz="2400" dirty="0" smtClean="0"/>
              <a:t>Dump DB, serve </a:t>
            </a:r>
            <a:r>
              <a:rPr lang="en-US" sz="2400" dirty="0" err="1" smtClean="0"/>
              <a:t>dumpfile</a:t>
            </a:r>
            <a:r>
              <a:rPr lang="en-US" sz="2400" dirty="0" smtClean="0"/>
              <a:t> as snapshot. Delete DB and restore completely from </a:t>
            </a:r>
            <a:r>
              <a:rPr lang="en-US" sz="2400" dirty="0" err="1" smtClean="0"/>
              <a:t>dumpfile</a:t>
            </a:r>
            <a:r>
              <a:rPr lang="en-US" sz="2400" dirty="0" smtClean="0"/>
              <a:t>.</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40789999"/>
              </p:ext>
            </p:extLst>
          </p:nvPr>
        </p:nvGraphicFramePr>
        <p:xfrm>
          <a:off x="609600" y="3048000"/>
          <a:ext cx="6096000" cy="259588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Request ID</a:t>
                      </a:r>
                      <a:endParaRPr lang="en-US" dirty="0"/>
                    </a:p>
                  </a:txBody>
                  <a:tcPr/>
                </a:tc>
                <a:tc>
                  <a:txBody>
                    <a:bodyPr/>
                    <a:lstStyle/>
                    <a:p>
                      <a:r>
                        <a:rPr lang="en-US" dirty="0" smtClean="0"/>
                        <a:t>Request</a:t>
                      </a:r>
                      <a:endParaRPr lang="en-US" dirty="0"/>
                    </a:p>
                  </a:txBody>
                  <a:tcPr/>
                </a:tc>
              </a:tr>
              <a:tr h="370840">
                <a:tc>
                  <a:txBody>
                    <a:bodyPr/>
                    <a:lstStyle/>
                    <a:p>
                      <a:r>
                        <a:rPr lang="en-US" dirty="0" smtClean="0"/>
                        <a:t>1</a:t>
                      </a:r>
                      <a:endParaRPr lang="en-US" dirty="0"/>
                    </a:p>
                  </a:txBody>
                  <a:tcPr/>
                </a:tc>
                <a:tc>
                  <a:txBody>
                    <a:bodyPr/>
                    <a:lstStyle/>
                    <a:p>
                      <a:r>
                        <a:rPr lang="en-US" dirty="0" smtClean="0"/>
                        <a:t>INSERT x,10</a:t>
                      </a:r>
                      <a:endParaRPr lang="en-US" dirty="0"/>
                    </a:p>
                  </a:txBody>
                  <a:tcPr/>
                </a:tc>
              </a:tr>
              <a:tr h="370840">
                <a:tc>
                  <a:txBody>
                    <a:bodyPr/>
                    <a:lstStyle/>
                    <a:p>
                      <a:r>
                        <a:rPr lang="en-US" dirty="0" smtClean="0"/>
                        <a:t>2</a:t>
                      </a:r>
                      <a:endParaRPr lang="en-US" dirty="0"/>
                    </a:p>
                  </a:txBody>
                  <a:tcPr/>
                </a:tc>
                <a:tc>
                  <a:txBody>
                    <a:bodyPr/>
                    <a:lstStyle/>
                    <a:p>
                      <a:r>
                        <a:rPr lang="en-US" dirty="0" smtClean="0"/>
                        <a:t>UPDATE</a:t>
                      </a:r>
                      <a:r>
                        <a:rPr lang="en-US" baseline="0" dirty="0" smtClean="0"/>
                        <a:t> x,20</a:t>
                      </a:r>
                      <a:endParaRPr lang="en-US" dirty="0"/>
                    </a:p>
                  </a:txBody>
                  <a:tcPr/>
                </a:tc>
              </a:tr>
              <a:tr h="370840">
                <a:tc>
                  <a:txBody>
                    <a:bodyPr/>
                    <a:lstStyle/>
                    <a:p>
                      <a:r>
                        <a:rPr lang="en-US" dirty="0" smtClean="0"/>
                        <a:t>3</a:t>
                      </a:r>
                      <a:endParaRPr lang="en-US" dirty="0"/>
                    </a:p>
                  </a:txBody>
                  <a:tcPr/>
                </a:tc>
                <a:tc>
                  <a:txBody>
                    <a:bodyPr/>
                    <a:lstStyle/>
                    <a:p>
                      <a:r>
                        <a:rPr lang="en-US" dirty="0" smtClean="0"/>
                        <a:t>READ</a:t>
                      </a:r>
                      <a:r>
                        <a:rPr lang="en-US" baseline="0" dirty="0" smtClean="0"/>
                        <a:t> x</a:t>
                      </a:r>
                      <a:endParaRPr lang="en-US" dirty="0"/>
                    </a:p>
                  </a:txBody>
                  <a:tcPr/>
                </a:tc>
              </a:tr>
              <a:tr h="370840">
                <a:tc>
                  <a:txBody>
                    <a:bodyPr/>
                    <a:lstStyle/>
                    <a:p>
                      <a:r>
                        <a:rPr lang="en-US" dirty="0" smtClean="0"/>
                        <a:t>4</a:t>
                      </a:r>
                      <a:endParaRPr lang="en-US" dirty="0"/>
                    </a:p>
                  </a:txBody>
                  <a:tcPr/>
                </a:tc>
                <a:tc>
                  <a:txBody>
                    <a:bodyPr/>
                    <a:lstStyle/>
                    <a:p>
                      <a:r>
                        <a:rPr lang="en-US" dirty="0" smtClean="0"/>
                        <a:t>INSERT</a:t>
                      </a:r>
                      <a:r>
                        <a:rPr lang="en-US" baseline="0" dirty="0" smtClean="0"/>
                        <a:t> y,4</a:t>
                      </a:r>
                      <a:endParaRPr lang="en-US" dirty="0"/>
                    </a:p>
                  </a:txBody>
                  <a:tcPr/>
                </a:tc>
              </a:tr>
              <a:tr h="370840">
                <a:tc>
                  <a:txBody>
                    <a:bodyPr/>
                    <a:lstStyle/>
                    <a:p>
                      <a:r>
                        <a:rPr lang="en-US" dirty="0" smtClean="0"/>
                        <a:t>5</a:t>
                      </a:r>
                      <a:endParaRPr lang="en-US" dirty="0"/>
                    </a:p>
                  </a:txBody>
                  <a:tcPr/>
                </a:tc>
                <a:tc>
                  <a:txBody>
                    <a:bodyPr/>
                    <a:lstStyle/>
                    <a:p>
                      <a:r>
                        <a:rPr lang="en-US" dirty="0" smtClean="0"/>
                        <a:t>UPDATE y,y+4</a:t>
                      </a:r>
                      <a:endParaRPr lang="en-US" dirty="0"/>
                    </a:p>
                  </a:txBody>
                  <a:tcPr/>
                </a:tc>
              </a:tr>
              <a:tr h="370840">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043248022"/>
              </p:ext>
            </p:extLst>
          </p:nvPr>
        </p:nvGraphicFramePr>
        <p:xfrm>
          <a:off x="7391400" y="3048000"/>
          <a:ext cx="990600" cy="2560320"/>
        </p:xfrm>
        <a:graphic>
          <a:graphicData uri="http://schemas.openxmlformats.org/drawingml/2006/table">
            <a:tbl>
              <a:tblPr firstRow="1" bandRow="1">
                <a:tableStyleId>{5C22544A-7EE6-4342-B048-85BDC9FD1C3A}</a:tableStyleId>
              </a:tblPr>
              <a:tblGrid>
                <a:gridCol w="495300"/>
                <a:gridCol w="495300"/>
              </a:tblGrid>
              <a:tr h="362373">
                <a:tc>
                  <a:txBody>
                    <a:bodyPr/>
                    <a:lstStyle/>
                    <a:p>
                      <a:r>
                        <a:rPr lang="en-US" dirty="0" smtClean="0"/>
                        <a:t>x</a:t>
                      </a:r>
                      <a:endParaRPr lang="en-US" dirty="0"/>
                    </a:p>
                  </a:txBody>
                  <a:tcPr/>
                </a:tc>
                <a:tc>
                  <a:txBody>
                    <a:bodyPr/>
                    <a:lstStyle/>
                    <a:p>
                      <a:r>
                        <a:rPr lang="en-US" dirty="0" smtClean="0"/>
                        <a:t>y</a:t>
                      </a:r>
                      <a:endParaRPr lang="en-US" dirty="0"/>
                    </a:p>
                  </a:txBody>
                  <a:tcPr/>
                </a:tc>
              </a:tr>
              <a:tr h="362373">
                <a:tc>
                  <a:txBody>
                    <a:bodyPr/>
                    <a:lstStyle/>
                    <a:p>
                      <a:r>
                        <a:rPr lang="en-US" dirty="0" smtClean="0"/>
                        <a:t>10</a:t>
                      </a:r>
                      <a:endParaRPr lang="en-US" dirty="0"/>
                    </a:p>
                  </a:txBody>
                  <a:tcPr/>
                </a:tc>
                <a:tc>
                  <a:txBody>
                    <a:bodyPr/>
                    <a:lstStyle/>
                    <a:p>
                      <a:r>
                        <a:rPr lang="en-US" dirty="0" smtClean="0"/>
                        <a:t>-</a:t>
                      </a:r>
                      <a:endParaRPr lang="en-US" dirty="0"/>
                    </a:p>
                  </a:txBody>
                  <a:tcPr/>
                </a:tc>
              </a:tr>
              <a:tr h="362373">
                <a:tc>
                  <a:txBody>
                    <a:bodyPr/>
                    <a:lstStyle/>
                    <a:p>
                      <a:r>
                        <a:rPr lang="en-US" dirty="0" smtClean="0"/>
                        <a:t>20</a:t>
                      </a:r>
                      <a:endParaRPr lang="en-US" dirty="0"/>
                    </a:p>
                  </a:txBody>
                  <a:tcPr/>
                </a:tc>
                <a:tc>
                  <a:txBody>
                    <a:bodyPr/>
                    <a:lstStyle/>
                    <a:p>
                      <a:r>
                        <a:rPr lang="en-US" dirty="0" smtClean="0"/>
                        <a:t>-</a:t>
                      </a:r>
                      <a:endParaRPr lang="en-US" dirty="0"/>
                    </a:p>
                  </a:txBody>
                  <a:tcPr/>
                </a:tc>
              </a:tr>
              <a:tr h="362373">
                <a:tc>
                  <a:txBody>
                    <a:bodyPr/>
                    <a:lstStyle/>
                    <a:p>
                      <a:r>
                        <a:rPr lang="en-US" dirty="0" smtClean="0"/>
                        <a:t>20</a:t>
                      </a:r>
                      <a:endParaRPr lang="en-US" dirty="0"/>
                    </a:p>
                  </a:txBody>
                  <a:tcPr/>
                </a:tc>
                <a:tc>
                  <a:txBody>
                    <a:bodyPr/>
                    <a:lstStyle/>
                    <a:p>
                      <a:r>
                        <a:rPr lang="en-US" dirty="0" smtClean="0"/>
                        <a:t>-</a:t>
                      </a:r>
                      <a:endParaRPr lang="en-US" dirty="0"/>
                    </a:p>
                  </a:txBody>
                  <a:tcPr/>
                </a:tc>
              </a:tr>
              <a:tr h="362373">
                <a:tc>
                  <a:txBody>
                    <a:bodyPr/>
                    <a:lstStyle/>
                    <a:p>
                      <a:r>
                        <a:rPr lang="en-US" dirty="0" smtClean="0"/>
                        <a:t>20</a:t>
                      </a:r>
                      <a:endParaRPr lang="en-US" dirty="0"/>
                    </a:p>
                  </a:txBody>
                  <a:tcPr/>
                </a:tc>
                <a:tc>
                  <a:txBody>
                    <a:bodyPr/>
                    <a:lstStyle/>
                    <a:p>
                      <a:r>
                        <a:rPr lang="en-US" dirty="0" smtClean="0"/>
                        <a:t>4</a:t>
                      </a:r>
                      <a:endParaRPr lang="en-US" dirty="0"/>
                    </a:p>
                  </a:txBody>
                  <a:tcPr/>
                </a:tc>
              </a:tr>
              <a:tr h="362373">
                <a:tc>
                  <a:txBody>
                    <a:bodyPr/>
                    <a:lstStyle/>
                    <a:p>
                      <a:r>
                        <a:rPr lang="en-US" dirty="0" smtClean="0"/>
                        <a:t>20</a:t>
                      </a:r>
                      <a:endParaRPr lang="en-US" dirty="0"/>
                    </a:p>
                  </a:txBody>
                  <a:tcPr/>
                </a:tc>
                <a:tc>
                  <a:txBody>
                    <a:bodyPr/>
                    <a:lstStyle/>
                    <a:p>
                      <a:r>
                        <a:rPr lang="en-US" dirty="0" smtClean="0"/>
                        <a:t>8</a:t>
                      </a:r>
                      <a:endParaRPr lang="en-US" dirty="0"/>
                    </a:p>
                  </a:txBody>
                  <a:tcPr/>
                </a:tc>
              </a:tr>
              <a:tr h="362373">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sp>
        <p:nvSpPr>
          <p:cNvPr id="8" name="Rounded Rectangle 7"/>
          <p:cNvSpPr/>
          <p:nvPr/>
        </p:nvSpPr>
        <p:spPr>
          <a:xfrm>
            <a:off x="2362200" y="2514600"/>
            <a:ext cx="2590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 file</a:t>
            </a:r>
            <a:endParaRPr lang="en-US" dirty="0"/>
          </a:p>
        </p:txBody>
      </p:sp>
      <p:sp>
        <p:nvSpPr>
          <p:cNvPr id="9" name="Rounded Rectangle 8"/>
          <p:cNvSpPr/>
          <p:nvPr/>
        </p:nvSpPr>
        <p:spPr>
          <a:xfrm>
            <a:off x="7543800" y="2527177"/>
            <a:ext cx="609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a:t>
            </a:r>
            <a:endParaRPr lang="en-US" dirty="0"/>
          </a:p>
        </p:txBody>
      </p:sp>
      <p:sp>
        <p:nvSpPr>
          <p:cNvPr id="10" name="Oval 9"/>
          <p:cNvSpPr/>
          <p:nvPr/>
        </p:nvSpPr>
        <p:spPr>
          <a:xfrm>
            <a:off x="7239000" y="4800600"/>
            <a:ext cx="1295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309151" y="3358718"/>
            <a:ext cx="2057399" cy="2133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Right Arrow 11"/>
          <p:cNvSpPr/>
          <p:nvPr/>
        </p:nvSpPr>
        <p:spPr>
          <a:xfrm>
            <a:off x="5524870" y="4667250"/>
            <a:ext cx="1600200" cy="8001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equivalent</a:t>
            </a:r>
            <a:endParaRPr lang="en-US" dirty="0"/>
          </a:p>
        </p:txBody>
      </p:sp>
      <p:sp>
        <p:nvSpPr>
          <p:cNvPr id="13"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2800" dirty="0" smtClean="0"/>
              <a:t>Directory Service: Snapshotting + Restoration</a:t>
            </a:r>
            <a:endParaRPr lang="en-US" sz="2800" dirty="0"/>
          </a:p>
        </p:txBody>
      </p:sp>
      <p:sp>
        <p:nvSpPr>
          <p:cNvPr id="2" name="Slide Number Placeholder 1"/>
          <p:cNvSpPr>
            <a:spLocks noGrp="1"/>
          </p:cNvSpPr>
          <p:nvPr>
            <p:ph type="sldNum" sz="quarter" idx="12"/>
          </p:nvPr>
        </p:nvSpPr>
        <p:spPr/>
        <p:txBody>
          <a:bodyPr/>
          <a:lstStyle/>
          <a:p>
            <a:fld id="{8AB1C761-9FE2-4952-8BCD-2D639D168F1E}" type="slidenum">
              <a:rPr lang="en-US" smtClean="0"/>
              <a:t>38</a:t>
            </a:fld>
            <a:endParaRPr lang="en-US"/>
          </a:p>
        </p:txBody>
      </p:sp>
    </p:spTree>
    <p:extLst>
      <p:ext uri="{BB962C8B-B14F-4D97-AF65-F5344CB8AC3E}">
        <p14:creationId xmlns:p14="http://schemas.microsoft.com/office/powerpoint/2010/main" val="3970408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Paxos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Phase1:</a:t>
            </a:r>
          </a:p>
          <a:p>
            <a:pPr lvl="1"/>
            <a:r>
              <a:rPr lang="en-US" dirty="0" smtClean="0"/>
              <a:t>Proposer picks globally exclusive proposal number ‘n’ and sends a ‘Prepare’ request to a majority set of acceptors.</a:t>
            </a:r>
          </a:p>
          <a:p>
            <a:pPr lvl="1"/>
            <a:r>
              <a:rPr lang="en-US" dirty="0" smtClean="0"/>
              <a:t>An acceptor responds to  a ‘Prepare’ if ‘n’ is greater than greatest accepted so far and responds with accepted value if any.</a:t>
            </a:r>
          </a:p>
          <a:p>
            <a:r>
              <a:rPr lang="en-US" dirty="0" smtClean="0"/>
              <a:t>Phase 2:</a:t>
            </a:r>
          </a:p>
          <a:p>
            <a:pPr lvl="1"/>
            <a:r>
              <a:rPr lang="en-US" dirty="0" smtClean="0"/>
              <a:t>If proposer receives responses from majority of Acceptors, it sends an ‘Accept’ request with either value of greatest numbered value Accepted or value of its own choosing.</a:t>
            </a:r>
          </a:p>
          <a:p>
            <a:pPr lvl="1"/>
            <a:r>
              <a:rPr lang="en-US" dirty="0" smtClean="0"/>
              <a:t>If an acceptor receives an ‘Accept’ request for proposal ‘n’ &gt;= highest ‘Prepare’ request it has responded to, it accepts the proposal.</a:t>
            </a:r>
            <a:endParaRPr lang="en-US" dirty="0"/>
          </a:p>
        </p:txBody>
      </p:sp>
      <p:sp>
        <p:nvSpPr>
          <p:cNvPr id="4" name="Slide Number Placeholder 3"/>
          <p:cNvSpPr>
            <a:spLocks noGrp="1"/>
          </p:cNvSpPr>
          <p:nvPr>
            <p:ph type="sldNum" sz="quarter" idx="12"/>
          </p:nvPr>
        </p:nvSpPr>
        <p:spPr/>
        <p:txBody>
          <a:bodyPr/>
          <a:lstStyle/>
          <a:p>
            <a:fld id="{8AB1C761-9FE2-4952-8BCD-2D639D168F1E}" type="slidenum">
              <a:rPr lang="en-US" smtClean="0"/>
              <a:t>39</a:t>
            </a:fld>
            <a:endParaRPr lang="en-US"/>
          </a:p>
        </p:txBody>
      </p:sp>
    </p:spTree>
    <p:extLst>
      <p:ext uri="{BB962C8B-B14F-4D97-AF65-F5344CB8AC3E}">
        <p14:creationId xmlns:p14="http://schemas.microsoft.com/office/powerpoint/2010/main" val="34857498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Roadmap</a:t>
            </a:r>
            <a:endParaRPr lang="en-US" sz="4000" dirty="0"/>
          </a:p>
        </p:txBody>
      </p:sp>
      <p:sp>
        <p:nvSpPr>
          <p:cNvPr id="46" name="Freeform 45"/>
          <p:cNvSpPr/>
          <p:nvPr/>
        </p:nvSpPr>
        <p:spPr>
          <a:xfrm>
            <a:off x="457200" y="170582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Goals and Contributions</a:t>
            </a:r>
            <a:endParaRPr lang="en-US" sz="2500" kern="1200" dirty="0"/>
          </a:p>
        </p:txBody>
      </p:sp>
      <p:sp>
        <p:nvSpPr>
          <p:cNvPr id="47" name="Freeform 46"/>
          <p:cNvSpPr/>
          <p:nvPr/>
        </p:nvSpPr>
        <p:spPr>
          <a:xfrm>
            <a:off x="457200" y="2541351"/>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Background</a:t>
            </a:r>
            <a:endParaRPr lang="en-US" sz="2500" kern="1200" dirty="0"/>
          </a:p>
        </p:txBody>
      </p:sp>
      <p:sp>
        <p:nvSpPr>
          <p:cNvPr id="48" name="Freeform 47"/>
          <p:cNvSpPr/>
          <p:nvPr/>
        </p:nvSpPr>
        <p:spPr>
          <a:xfrm>
            <a:off x="457200" y="3376876"/>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Design and Implementation</a:t>
            </a:r>
            <a:endParaRPr lang="en-US" sz="2500" kern="1200" dirty="0"/>
          </a:p>
        </p:txBody>
      </p:sp>
      <p:sp>
        <p:nvSpPr>
          <p:cNvPr id="49" name="Freeform 48"/>
          <p:cNvSpPr/>
          <p:nvPr/>
        </p:nvSpPr>
        <p:spPr>
          <a:xfrm>
            <a:off x="457200" y="4212399"/>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Experimental setup and tools</a:t>
            </a:r>
            <a:endParaRPr lang="en-US" sz="2500" kern="1200" dirty="0"/>
          </a:p>
        </p:txBody>
      </p:sp>
      <p:sp>
        <p:nvSpPr>
          <p:cNvPr id="50" name="Freeform 49"/>
          <p:cNvSpPr/>
          <p:nvPr/>
        </p:nvSpPr>
        <p:spPr>
          <a:xfrm>
            <a:off x="457200" y="5047923"/>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Results</a:t>
            </a:r>
            <a:endParaRPr lang="en-US" sz="2500" kern="1200" dirty="0"/>
          </a:p>
        </p:txBody>
      </p:sp>
      <p:sp>
        <p:nvSpPr>
          <p:cNvPr id="51" name="Freeform 50"/>
          <p:cNvSpPr/>
          <p:nvPr/>
        </p:nvSpPr>
        <p:spPr>
          <a:xfrm>
            <a:off x="457200" y="588344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Conclusion</a:t>
            </a:r>
            <a:endParaRPr lang="en-US" sz="2500" kern="1200" dirty="0"/>
          </a:p>
        </p:txBody>
      </p:sp>
      <p:sp>
        <p:nvSpPr>
          <p:cNvPr id="2" name="Slide Number Placeholder 1"/>
          <p:cNvSpPr>
            <a:spLocks noGrp="1"/>
          </p:cNvSpPr>
          <p:nvPr>
            <p:ph type="sldNum" sz="quarter" idx="12"/>
          </p:nvPr>
        </p:nvSpPr>
        <p:spPr/>
        <p:txBody>
          <a:bodyPr/>
          <a:lstStyle/>
          <a:p>
            <a:fld id="{8AB1C761-9FE2-4952-8BCD-2D639D168F1E}" type="slidenum">
              <a:rPr lang="en-US" smtClean="0"/>
              <a:t>4</a:t>
            </a:fld>
            <a:endParaRPr lang="en-US"/>
          </a:p>
        </p:txBody>
      </p:sp>
    </p:spTree>
    <p:custDataLst>
      <p:tags r:id="rId1"/>
    </p:custDataLst>
    <p:extLst>
      <p:ext uri="{BB962C8B-B14F-4D97-AF65-F5344CB8AC3E}">
        <p14:creationId xmlns:p14="http://schemas.microsoft.com/office/powerpoint/2010/main" val="3022611497"/>
      </p:ext>
    </p:extLst>
  </p:cSld>
  <p:clrMapOvr>
    <a:masterClrMapping/>
  </p:clrMapOvr>
  <mc:AlternateContent xmlns:mc="http://schemas.openxmlformats.org/markup-compatibility/2006" xmlns:p14="http://schemas.microsoft.com/office/powerpoint/2010/main">
    <mc:Choice Requires="p14">
      <p:transition spd="slow" p14:dur="2000" advTm="1087"/>
    </mc:Choice>
    <mc:Fallback xmlns="">
      <p:transition spd="slow" advTm="108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50" fill="hold"/>
                                        <p:tgtEl>
                                          <p:spTgt spid="46"/>
                                        </p:tgtEl>
                                        <p:attrNameLst>
                                          <p:attrName>fillcolor</p:attrName>
                                        </p:attrNameLst>
                                      </p:cBhvr>
                                      <p:to>
                                        <a:schemeClr val="accent2"/>
                                      </p:to>
                                    </p:animClr>
                                    <p:set>
                                      <p:cBhvr>
                                        <p:cTn id="7" dur="250" fill="hold"/>
                                        <p:tgtEl>
                                          <p:spTgt spid="46"/>
                                        </p:tgtEl>
                                        <p:attrNameLst>
                                          <p:attrName>fill.type</p:attrName>
                                        </p:attrNameLst>
                                      </p:cBhvr>
                                      <p:to>
                                        <p:strVal val="solid"/>
                                      </p:to>
                                    </p:set>
                                    <p:set>
                                      <p:cBhvr>
                                        <p:cTn id="8" dur="250" fill="hold"/>
                                        <p:tgtEl>
                                          <p:spTgt spid="4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Paxos</a:t>
            </a:r>
            <a:endParaRPr lang="en-US" dirty="0"/>
          </a:p>
        </p:txBody>
      </p:sp>
      <p:sp>
        <p:nvSpPr>
          <p:cNvPr id="3" name="Content Placeholder 2"/>
          <p:cNvSpPr>
            <a:spLocks noGrp="1"/>
          </p:cNvSpPr>
          <p:nvPr>
            <p:ph idx="1"/>
          </p:nvPr>
        </p:nvSpPr>
        <p:spPr/>
        <p:txBody>
          <a:bodyPr>
            <a:normAutofit fontScale="77500" lnSpcReduction="20000"/>
          </a:bodyPr>
          <a:lstStyle/>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Proposer first elicits permission to propose by sending ‘Prepare’ to Acceptors and waiting for majority.</a:t>
            </a:r>
          </a:p>
          <a:p>
            <a:r>
              <a:rPr lang="en-US" dirty="0" smtClean="0"/>
              <a:t>Acceptors respond with highest accepted values and corresponding proposal numbers if any. ({</a:t>
            </a:r>
            <a:r>
              <a:rPr lang="en-US" dirty="0" err="1" smtClean="0"/>
              <a:t>a,Va</a:t>
            </a:r>
            <a:r>
              <a:rPr lang="en-US" dirty="0" smtClean="0"/>
              <a:t>},{</a:t>
            </a:r>
            <a:r>
              <a:rPr lang="en-US" dirty="0" err="1" smtClean="0"/>
              <a:t>b,Vb</a:t>
            </a:r>
            <a:r>
              <a:rPr lang="en-US" dirty="0" smtClean="0"/>
              <a:t>},{</a:t>
            </a:r>
            <a:r>
              <a:rPr lang="en-US" dirty="0" err="1" smtClean="0"/>
              <a:t>c,Vc</a:t>
            </a:r>
            <a:r>
              <a:rPr lang="en-US" dirty="0" smtClean="0"/>
              <a:t>})</a:t>
            </a:r>
          </a:p>
          <a:p>
            <a:r>
              <a:rPr lang="en-US" dirty="0" smtClean="0"/>
              <a:t>Proposer picks </a:t>
            </a:r>
            <a:r>
              <a:rPr lang="en-US" dirty="0" err="1" smtClean="0"/>
              <a:t>Vn</a:t>
            </a:r>
            <a:r>
              <a:rPr lang="en-US" dirty="0" smtClean="0"/>
              <a:t> for Accept | n greatest.</a:t>
            </a:r>
          </a:p>
          <a:p>
            <a:r>
              <a:rPr lang="en-US" dirty="0" smtClean="0"/>
              <a:t>Acceptors accept </a:t>
            </a:r>
            <a:r>
              <a:rPr lang="en-US" dirty="0" err="1" smtClean="0"/>
              <a:t>Vn</a:t>
            </a:r>
            <a:r>
              <a:rPr lang="en-US" dirty="0" smtClean="0"/>
              <a:t> and inform Learners.</a:t>
            </a:r>
            <a:endParaRPr lang="en-US" dirty="0"/>
          </a:p>
          <a:p>
            <a:endParaRPr lang="en-US" dirty="0" smtClean="0"/>
          </a:p>
        </p:txBody>
      </p:sp>
      <p:pic>
        <p:nvPicPr>
          <p:cNvPr id="5" name="Picture 4"/>
          <p:cNvPicPr/>
          <p:nvPr/>
        </p:nvPicPr>
        <p:blipFill>
          <a:blip r:embed="rId2"/>
          <a:stretch>
            <a:fillRect/>
          </a:stretch>
        </p:blipFill>
        <p:spPr>
          <a:xfrm>
            <a:off x="1529644" y="1447800"/>
            <a:ext cx="6096000" cy="2032000"/>
          </a:xfrm>
          <a:prstGeom prst="rect">
            <a:avLst/>
          </a:prstGeom>
        </p:spPr>
      </p:pic>
      <p:sp>
        <p:nvSpPr>
          <p:cNvPr id="4" name="Slide Number Placeholder 3"/>
          <p:cNvSpPr>
            <a:spLocks noGrp="1"/>
          </p:cNvSpPr>
          <p:nvPr>
            <p:ph type="sldNum" sz="quarter" idx="12"/>
          </p:nvPr>
        </p:nvSpPr>
        <p:spPr/>
        <p:txBody>
          <a:bodyPr/>
          <a:lstStyle/>
          <a:p>
            <a:fld id="{8AB1C761-9FE2-4952-8BCD-2D639D168F1E}" type="slidenum">
              <a:rPr lang="en-US" smtClean="0"/>
              <a:t>40</a:t>
            </a:fld>
            <a:endParaRPr lang="en-US"/>
          </a:p>
        </p:txBody>
      </p:sp>
    </p:spTree>
    <p:extLst>
      <p:ext uri="{BB962C8B-B14F-4D97-AF65-F5344CB8AC3E}">
        <p14:creationId xmlns:p14="http://schemas.microsoft.com/office/powerpoint/2010/main" val="823714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smtClean="0"/>
              <a:t>A consensus algorithm. How do we get multiple processes to agree upon a single value?</a:t>
            </a:r>
          </a:p>
          <a:p>
            <a:r>
              <a:rPr lang="en-US" dirty="0" smtClean="0"/>
              <a:t>Roles to be played</a:t>
            </a:r>
          </a:p>
          <a:p>
            <a:pPr lvl="1"/>
            <a:r>
              <a:rPr lang="en-US" dirty="0"/>
              <a:t>Proposers – They propose values to be chosen</a:t>
            </a:r>
          </a:p>
          <a:p>
            <a:pPr lvl="1"/>
            <a:r>
              <a:rPr lang="en-US" dirty="0"/>
              <a:t>Acceptors – They choose to or not to accept proposed values</a:t>
            </a:r>
          </a:p>
          <a:p>
            <a:pPr lvl="1"/>
            <a:r>
              <a:rPr lang="en-US" dirty="0"/>
              <a:t>Learners – They learn the final, single proposed value that was accepted by the acceptors (not all, just a majority, see below)</a:t>
            </a:r>
          </a:p>
          <a:p>
            <a:r>
              <a:rPr lang="en-US" dirty="0" smtClean="0"/>
              <a:t>Safety Requirements:</a:t>
            </a:r>
          </a:p>
          <a:p>
            <a:pPr lvl="1"/>
            <a:r>
              <a:rPr lang="en-US" dirty="0" smtClean="0"/>
              <a:t>Only a single value proposed may be chosen</a:t>
            </a:r>
          </a:p>
          <a:p>
            <a:pPr lvl="1"/>
            <a:r>
              <a:rPr lang="en-US" dirty="0" smtClean="0"/>
              <a:t>Processes learn about value </a:t>
            </a:r>
            <a:r>
              <a:rPr lang="en-US" dirty="0" err="1" smtClean="0"/>
              <a:t>iff</a:t>
            </a:r>
            <a:r>
              <a:rPr lang="en-US" dirty="0" smtClean="0"/>
              <a:t> they are chosen</a:t>
            </a:r>
            <a:endParaRPr lang="en-US" dirty="0"/>
          </a:p>
        </p:txBody>
      </p:sp>
      <p:sp>
        <p:nvSpPr>
          <p:cNvPr id="5" name="Title 4"/>
          <p:cNvSpPr>
            <a:spLocks noGrp="1"/>
          </p:cNvSpPr>
          <p:nvPr>
            <p:ph type="title"/>
          </p:nvPr>
        </p:nvSpPr>
        <p:spPr/>
        <p:txBody>
          <a:bodyPr/>
          <a:lstStyle/>
          <a:p>
            <a:r>
              <a:rPr lang="en-US" dirty="0" err="1" smtClean="0"/>
              <a:t>Paxos</a:t>
            </a:r>
            <a:endParaRPr lang="en-US" dirty="0"/>
          </a:p>
        </p:txBody>
      </p:sp>
      <p:sp>
        <p:nvSpPr>
          <p:cNvPr id="2" name="Slide Number Placeholder 1"/>
          <p:cNvSpPr>
            <a:spLocks noGrp="1"/>
          </p:cNvSpPr>
          <p:nvPr>
            <p:ph type="sldNum" sz="quarter" idx="12"/>
          </p:nvPr>
        </p:nvSpPr>
        <p:spPr/>
        <p:txBody>
          <a:bodyPr/>
          <a:lstStyle/>
          <a:p>
            <a:fld id="{8AB1C761-9FE2-4952-8BCD-2D639D168F1E}" type="slidenum">
              <a:rPr lang="en-US" smtClean="0"/>
              <a:t>41</a:t>
            </a:fld>
            <a:endParaRPr lang="en-US"/>
          </a:p>
        </p:txBody>
      </p:sp>
    </p:spTree>
    <p:extLst>
      <p:ext uri="{BB962C8B-B14F-4D97-AF65-F5344CB8AC3E}">
        <p14:creationId xmlns:p14="http://schemas.microsoft.com/office/powerpoint/2010/main" val="2953354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Paxos</a:t>
            </a:r>
            <a:endParaRPr lang="en-US" dirty="0"/>
          </a:p>
        </p:txBody>
      </p:sp>
      <p:pic>
        <p:nvPicPr>
          <p:cNvPr id="2050" name="Picture 2" descr="C:\Users\Sripras\AppData\Local\Microsoft\Windows\Temporary Internet Files\Content.IE5\X72G4L8O\MC900431564[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3058" y="1817132"/>
            <a:ext cx="533400" cy="536956"/>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Sripras\AppData\Local\Microsoft\Windows\Temporary Internet Files\Content.IE5\CYK3BX0Z\MC900431566[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61584" y="1817132"/>
            <a:ext cx="466550" cy="46966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Sripras\AppData\Local\Microsoft\Windows\Temporary Internet Files\Content.IE5\CYK3BX0Z\MC900431566[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89317" y="1817132"/>
            <a:ext cx="466550" cy="46966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Sripras\AppData\Local\Microsoft\Windows\Temporary Internet Files\Content.IE5\CYK3BX0Z\MC900431566[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17758" y="1817132"/>
            <a:ext cx="466550" cy="46966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Sripras\AppData\Local\Microsoft\Windows\Temporary Internet Files\Content.IE5\K5SE4XXB\MC900432596[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94158" y="1817132"/>
            <a:ext cx="457086" cy="45708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a:off x="2169758" y="2502932"/>
            <a:ext cx="0" cy="304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922358" y="2502932"/>
            <a:ext cx="0" cy="304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22592" y="2502932"/>
            <a:ext cx="0" cy="304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451033" y="2502932"/>
            <a:ext cx="0" cy="304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122701" y="2502932"/>
            <a:ext cx="0" cy="304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169758" y="2883932"/>
            <a:ext cx="1752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169758" y="2960132"/>
            <a:ext cx="25497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169758" y="3036332"/>
            <a:ext cx="32812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169758" y="3493532"/>
            <a:ext cx="1752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2169758" y="3569732"/>
            <a:ext cx="2552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2169758" y="3645932"/>
            <a:ext cx="32812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169758" y="4103132"/>
            <a:ext cx="1752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169758" y="4179332"/>
            <a:ext cx="25497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2169758" y="4255532"/>
            <a:ext cx="32812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2169758" y="4788932"/>
            <a:ext cx="1752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2170749" y="5024396"/>
            <a:ext cx="2552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636358" y="1447800"/>
            <a:ext cx="1143000" cy="369332"/>
          </a:xfrm>
          <a:prstGeom prst="rect">
            <a:avLst/>
          </a:prstGeom>
          <a:noFill/>
        </p:spPr>
        <p:txBody>
          <a:bodyPr wrap="square" rtlCol="0">
            <a:spAutoFit/>
          </a:bodyPr>
          <a:lstStyle/>
          <a:p>
            <a:r>
              <a:rPr lang="en-US" dirty="0" smtClean="0"/>
              <a:t>Proposer</a:t>
            </a:r>
            <a:endParaRPr lang="en-US" dirty="0"/>
          </a:p>
        </p:txBody>
      </p:sp>
      <p:sp>
        <p:nvSpPr>
          <p:cNvPr id="38" name="TextBox 37"/>
          <p:cNvSpPr txBox="1"/>
          <p:nvPr/>
        </p:nvSpPr>
        <p:spPr>
          <a:xfrm>
            <a:off x="4074758" y="1447800"/>
            <a:ext cx="1143000" cy="369332"/>
          </a:xfrm>
          <a:prstGeom prst="rect">
            <a:avLst/>
          </a:prstGeom>
          <a:noFill/>
        </p:spPr>
        <p:txBody>
          <a:bodyPr wrap="square" rtlCol="0">
            <a:spAutoFit/>
          </a:bodyPr>
          <a:lstStyle/>
          <a:p>
            <a:r>
              <a:rPr lang="en-US" dirty="0" smtClean="0"/>
              <a:t>Acceptors</a:t>
            </a:r>
            <a:endParaRPr lang="en-US" dirty="0"/>
          </a:p>
        </p:txBody>
      </p:sp>
      <p:sp>
        <p:nvSpPr>
          <p:cNvPr id="39" name="TextBox 38"/>
          <p:cNvSpPr txBox="1"/>
          <p:nvPr/>
        </p:nvSpPr>
        <p:spPr>
          <a:xfrm>
            <a:off x="6665558" y="1447800"/>
            <a:ext cx="1143000" cy="369332"/>
          </a:xfrm>
          <a:prstGeom prst="rect">
            <a:avLst/>
          </a:prstGeom>
          <a:noFill/>
        </p:spPr>
        <p:txBody>
          <a:bodyPr wrap="square" rtlCol="0">
            <a:spAutoFit/>
          </a:bodyPr>
          <a:lstStyle/>
          <a:p>
            <a:r>
              <a:rPr lang="en-US" dirty="0" smtClean="0"/>
              <a:t>Learners</a:t>
            </a:r>
            <a:endParaRPr lang="en-US" dirty="0"/>
          </a:p>
        </p:txBody>
      </p:sp>
      <p:pic>
        <p:nvPicPr>
          <p:cNvPr id="40" name="Picture 4" descr="C:\Users\Sripras\AppData\Local\Microsoft\Windows\Temporary Internet Files\Content.IE5\K5SE4XXB\MC900432596[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12079" y="1817132"/>
            <a:ext cx="457086" cy="457086"/>
          </a:xfrm>
          <a:prstGeom prst="rect">
            <a:avLst/>
          </a:prstGeom>
          <a:noFill/>
          <a:extLst>
            <a:ext uri="{909E8E84-426E-40DD-AFC4-6F175D3DCCD1}">
              <a14:hiddenFill xmlns:a14="http://schemas.microsoft.com/office/drawing/2010/main">
                <a:solidFill>
                  <a:srgbClr val="FFFFFF"/>
                </a:solidFill>
              </a14:hiddenFill>
            </a:ext>
          </a:extLst>
        </p:spPr>
      </p:pic>
      <p:cxnSp>
        <p:nvCxnSpPr>
          <p:cNvPr id="41" name="Straight Connector 40"/>
          <p:cNvCxnSpPr/>
          <p:nvPr/>
        </p:nvCxnSpPr>
        <p:spPr>
          <a:xfrm>
            <a:off x="7732358" y="2502932"/>
            <a:ext cx="0" cy="3048000"/>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436457" y="2603974"/>
            <a:ext cx="1558401" cy="276999"/>
          </a:xfrm>
          <a:prstGeom prst="rect">
            <a:avLst/>
          </a:prstGeom>
          <a:noFill/>
        </p:spPr>
        <p:txBody>
          <a:bodyPr wrap="square" rtlCol="0">
            <a:spAutoFit/>
          </a:bodyPr>
          <a:lstStyle/>
          <a:p>
            <a:r>
              <a:rPr lang="en-US" sz="1200" dirty="0" smtClean="0"/>
              <a:t>Prepare #1?</a:t>
            </a:r>
            <a:endParaRPr lang="en-US" sz="1200" dirty="0"/>
          </a:p>
        </p:txBody>
      </p:sp>
      <p:pic>
        <p:nvPicPr>
          <p:cNvPr id="2053"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22358" y="3194566"/>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37388" y="3242283"/>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55708" y="3303064"/>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3867478" y="2475363"/>
            <a:ext cx="566959" cy="276999"/>
          </a:xfrm>
          <a:prstGeom prst="rect">
            <a:avLst/>
          </a:prstGeom>
          <a:noFill/>
        </p:spPr>
        <p:txBody>
          <a:bodyPr wrap="square" rtlCol="0">
            <a:spAutoFit/>
          </a:bodyPr>
          <a:lstStyle/>
          <a:p>
            <a:r>
              <a:rPr lang="en-US" sz="1200" dirty="0" smtClean="0"/>
              <a:t>{null}</a:t>
            </a:r>
            <a:endParaRPr lang="en-US" sz="1200" dirty="0"/>
          </a:p>
        </p:txBody>
      </p:sp>
      <p:sp>
        <p:nvSpPr>
          <p:cNvPr id="51" name="TextBox 50"/>
          <p:cNvSpPr txBox="1"/>
          <p:nvPr/>
        </p:nvSpPr>
        <p:spPr>
          <a:xfrm>
            <a:off x="4672387" y="2475363"/>
            <a:ext cx="566959" cy="276999"/>
          </a:xfrm>
          <a:prstGeom prst="rect">
            <a:avLst/>
          </a:prstGeom>
          <a:noFill/>
        </p:spPr>
        <p:txBody>
          <a:bodyPr wrap="square" rtlCol="0">
            <a:spAutoFit/>
          </a:bodyPr>
          <a:lstStyle/>
          <a:p>
            <a:r>
              <a:rPr lang="en-US" sz="1200" dirty="0" smtClean="0"/>
              <a:t>{null}</a:t>
            </a:r>
            <a:endParaRPr lang="en-US" sz="1200" dirty="0"/>
          </a:p>
        </p:txBody>
      </p:sp>
      <p:sp>
        <p:nvSpPr>
          <p:cNvPr id="53" name="TextBox 52"/>
          <p:cNvSpPr txBox="1"/>
          <p:nvPr/>
        </p:nvSpPr>
        <p:spPr>
          <a:xfrm>
            <a:off x="5388023" y="2475363"/>
            <a:ext cx="515418" cy="276999"/>
          </a:xfrm>
          <a:prstGeom prst="rect">
            <a:avLst/>
          </a:prstGeom>
          <a:noFill/>
        </p:spPr>
        <p:txBody>
          <a:bodyPr wrap="square" rtlCol="0">
            <a:spAutoFit/>
          </a:bodyPr>
          <a:lstStyle/>
          <a:p>
            <a:r>
              <a:rPr lang="en-US" sz="1200" dirty="0" smtClean="0"/>
              <a:t>{null}</a:t>
            </a:r>
            <a:endParaRPr lang="en-US" sz="1200" dirty="0"/>
          </a:p>
        </p:txBody>
      </p:sp>
      <p:sp>
        <p:nvSpPr>
          <p:cNvPr id="54" name="TextBox 53"/>
          <p:cNvSpPr txBox="1"/>
          <p:nvPr/>
        </p:nvSpPr>
        <p:spPr>
          <a:xfrm>
            <a:off x="3858732" y="3607885"/>
            <a:ext cx="566959" cy="276999"/>
          </a:xfrm>
          <a:prstGeom prst="rect">
            <a:avLst/>
          </a:prstGeom>
          <a:noFill/>
        </p:spPr>
        <p:txBody>
          <a:bodyPr wrap="square" rtlCol="0">
            <a:spAutoFit/>
          </a:bodyPr>
          <a:lstStyle/>
          <a:p>
            <a:r>
              <a:rPr lang="en-US" sz="1200" dirty="0" smtClean="0"/>
              <a:t>{1}</a:t>
            </a:r>
            <a:endParaRPr lang="en-US" sz="1200" dirty="0"/>
          </a:p>
        </p:txBody>
      </p:sp>
      <p:sp>
        <p:nvSpPr>
          <p:cNvPr id="55" name="TextBox 54"/>
          <p:cNvSpPr txBox="1"/>
          <p:nvPr/>
        </p:nvSpPr>
        <p:spPr>
          <a:xfrm>
            <a:off x="4663641" y="3607885"/>
            <a:ext cx="566959" cy="276999"/>
          </a:xfrm>
          <a:prstGeom prst="rect">
            <a:avLst/>
          </a:prstGeom>
          <a:noFill/>
        </p:spPr>
        <p:txBody>
          <a:bodyPr wrap="square" rtlCol="0">
            <a:spAutoFit/>
          </a:bodyPr>
          <a:lstStyle/>
          <a:p>
            <a:r>
              <a:rPr lang="en-US" sz="1200" dirty="0" smtClean="0"/>
              <a:t>{1}</a:t>
            </a:r>
            <a:endParaRPr lang="en-US" sz="1200" dirty="0"/>
          </a:p>
        </p:txBody>
      </p:sp>
      <p:sp>
        <p:nvSpPr>
          <p:cNvPr id="56" name="TextBox 55"/>
          <p:cNvSpPr txBox="1"/>
          <p:nvPr/>
        </p:nvSpPr>
        <p:spPr>
          <a:xfrm>
            <a:off x="5379277" y="3607885"/>
            <a:ext cx="515418" cy="276999"/>
          </a:xfrm>
          <a:prstGeom prst="rect">
            <a:avLst/>
          </a:prstGeom>
          <a:noFill/>
        </p:spPr>
        <p:txBody>
          <a:bodyPr wrap="square" rtlCol="0">
            <a:spAutoFit/>
          </a:bodyPr>
          <a:lstStyle/>
          <a:p>
            <a:r>
              <a:rPr lang="en-US" sz="1200" dirty="0" smtClean="0"/>
              <a:t>{1}</a:t>
            </a:r>
            <a:endParaRPr lang="en-US" sz="1200" dirty="0"/>
          </a:p>
        </p:txBody>
      </p:sp>
      <p:sp>
        <p:nvSpPr>
          <p:cNvPr id="57" name="TextBox 56"/>
          <p:cNvSpPr txBox="1"/>
          <p:nvPr/>
        </p:nvSpPr>
        <p:spPr>
          <a:xfrm>
            <a:off x="3312756" y="3219596"/>
            <a:ext cx="609602" cy="276999"/>
          </a:xfrm>
          <a:prstGeom prst="rect">
            <a:avLst/>
          </a:prstGeom>
          <a:noFill/>
        </p:spPr>
        <p:txBody>
          <a:bodyPr wrap="square" rtlCol="0">
            <a:spAutoFit/>
          </a:bodyPr>
          <a:lstStyle/>
          <a:p>
            <a:r>
              <a:rPr lang="en-US" sz="1200" dirty="0" smtClean="0"/>
              <a:t>Yes, {}!</a:t>
            </a:r>
            <a:endParaRPr lang="en-US" sz="1200" dirty="0"/>
          </a:p>
        </p:txBody>
      </p:sp>
      <p:sp>
        <p:nvSpPr>
          <p:cNvPr id="58" name="TextBox 57"/>
          <p:cNvSpPr txBox="1"/>
          <p:nvPr/>
        </p:nvSpPr>
        <p:spPr>
          <a:xfrm>
            <a:off x="4087331" y="3284667"/>
            <a:ext cx="632183" cy="276999"/>
          </a:xfrm>
          <a:prstGeom prst="rect">
            <a:avLst/>
          </a:prstGeom>
          <a:noFill/>
        </p:spPr>
        <p:txBody>
          <a:bodyPr wrap="square" rtlCol="0">
            <a:spAutoFit/>
          </a:bodyPr>
          <a:lstStyle/>
          <a:p>
            <a:r>
              <a:rPr lang="en-US" sz="1200" dirty="0" smtClean="0"/>
              <a:t>Yes, {}!</a:t>
            </a:r>
            <a:endParaRPr lang="en-US" sz="1200" dirty="0"/>
          </a:p>
        </p:txBody>
      </p:sp>
      <p:sp>
        <p:nvSpPr>
          <p:cNvPr id="59" name="TextBox 58"/>
          <p:cNvSpPr txBox="1"/>
          <p:nvPr/>
        </p:nvSpPr>
        <p:spPr>
          <a:xfrm>
            <a:off x="4901666" y="3363001"/>
            <a:ext cx="632183" cy="276999"/>
          </a:xfrm>
          <a:prstGeom prst="rect">
            <a:avLst/>
          </a:prstGeom>
          <a:noFill/>
        </p:spPr>
        <p:txBody>
          <a:bodyPr wrap="square" rtlCol="0">
            <a:spAutoFit/>
          </a:bodyPr>
          <a:lstStyle/>
          <a:p>
            <a:r>
              <a:rPr lang="en-US" sz="1200" dirty="0" smtClean="0"/>
              <a:t>Yes, {}!</a:t>
            </a:r>
            <a:endParaRPr lang="en-US" sz="1200" dirty="0"/>
          </a:p>
        </p:txBody>
      </p:sp>
      <p:sp>
        <p:nvSpPr>
          <p:cNvPr id="60" name="TextBox 59"/>
          <p:cNvSpPr txBox="1"/>
          <p:nvPr/>
        </p:nvSpPr>
        <p:spPr>
          <a:xfrm>
            <a:off x="2421544" y="3854010"/>
            <a:ext cx="1558401" cy="276999"/>
          </a:xfrm>
          <a:prstGeom prst="rect">
            <a:avLst/>
          </a:prstGeom>
          <a:noFill/>
        </p:spPr>
        <p:txBody>
          <a:bodyPr wrap="square" rtlCol="0">
            <a:spAutoFit/>
          </a:bodyPr>
          <a:lstStyle/>
          <a:p>
            <a:r>
              <a:rPr lang="en-US" sz="1200" dirty="0" smtClean="0"/>
              <a:t>Propose {1,a}!</a:t>
            </a:r>
            <a:endParaRPr lang="en-US" sz="1200" dirty="0"/>
          </a:p>
        </p:txBody>
      </p:sp>
      <p:pic>
        <p:nvPicPr>
          <p:cNvPr id="61"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22358" y="4295898"/>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44591" y="4290096"/>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55708" y="4297860"/>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02308" y="3739710"/>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p:cNvSpPr txBox="1"/>
          <p:nvPr/>
        </p:nvSpPr>
        <p:spPr>
          <a:xfrm>
            <a:off x="3193358" y="4579938"/>
            <a:ext cx="824553" cy="246221"/>
          </a:xfrm>
          <a:prstGeom prst="rect">
            <a:avLst/>
          </a:prstGeom>
          <a:noFill/>
        </p:spPr>
        <p:txBody>
          <a:bodyPr wrap="square" rtlCol="0">
            <a:spAutoFit/>
          </a:bodyPr>
          <a:lstStyle/>
          <a:p>
            <a:r>
              <a:rPr lang="en-US" sz="1000" dirty="0" smtClean="0"/>
              <a:t>Accept{1,a}!</a:t>
            </a:r>
            <a:endParaRPr lang="en-US" sz="1200" dirty="0"/>
          </a:p>
        </p:txBody>
      </p:sp>
      <p:sp>
        <p:nvSpPr>
          <p:cNvPr id="68" name="TextBox 67"/>
          <p:cNvSpPr txBox="1"/>
          <p:nvPr/>
        </p:nvSpPr>
        <p:spPr>
          <a:xfrm>
            <a:off x="3979944" y="4788932"/>
            <a:ext cx="824553" cy="246221"/>
          </a:xfrm>
          <a:prstGeom prst="rect">
            <a:avLst/>
          </a:prstGeom>
          <a:noFill/>
        </p:spPr>
        <p:txBody>
          <a:bodyPr wrap="square" rtlCol="0">
            <a:spAutoFit/>
          </a:bodyPr>
          <a:lstStyle/>
          <a:p>
            <a:r>
              <a:rPr lang="en-US" sz="1000" dirty="0" smtClean="0"/>
              <a:t>Accept{1,a}!</a:t>
            </a:r>
            <a:endParaRPr lang="en-US" sz="1200" dirty="0"/>
          </a:p>
        </p:txBody>
      </p:sp>
      <p:sp>
        <p:nvSpPr>
          <p:cNvPr id="69" name="TextBox 68"/>
          <p:cNvSpPr txBox="1"/>
          <p:nvPr/>
        </p:nvSpPr>
        <p:spPr>
          <a:xfrm>
            <a:off x="4757394" y="5023682"/>
            <a:ext cx="824553" cy="246221"/>
          </a:xfrm>
          <a:prstGeom prst="rect">
            <a:avLst/>
          </a:prstGeom>
          <a:noFill/>
        </p:spPr>
        <p:txBody>
          <a:bodyPr wrap="square" rtlCol="0">
            <a:spAutoFit/>
          </a:bodyPr>
          <a:lstStyle/>
          <a:p>
            <a:r>
              <a:rPr lang="en-US" sz="1000" dirty="0" smtClean="0"/>
              <a:t>Accept{1,a}!</a:t>
            </a:r>
            <a:endParaRPr lang="en-US" sz="1200" dirty="0"/>
          </a:p>
        </p:txBody>
      </p:sp>
      <p:sp>
        <p:nvSpPr>
          <p:cNvPr id="70" name="TextBox 69"/>
          <p:cNvSpPr txBox="1"/>
          <p:nvPr/>
        </p:nvSpPr>
        <p:spPr>
          <a:xfrm>
            <a:off x="3918020" y="4436089"/>
            <a:ext cx="566959" cy="276999"/>
          </a:xfrm>
          <a:prstGeom prst="rect">
            <a:avLst/>
          </a:prstGeom>
          <a:noFill/>
        </p:spPr>
        <p:txBody>
          <a:bodyPr wrap="square" rtlCol="0">
            <a:spAutoFit/>
          </a:bodyPr>
          <a:lstStyle/>
          <a:p>
            <a:r>
              <a:rPr lang="en-US" sz="1200" dirty="0" smtClean="0"/>
              <a:t>{1,a}</a:t>
            </a:r>
            <a:endParaRPr lang="en-US" sz="1200" dirty="0"/>
          </a:p>
        </p:txBody>
      </p:sp>
      <p:sp>
        <p:nvSpPr>
          <p:cNvPr id="71" name="TextBox 70"/>
          <p:cNvSpPr txBox="1"/>
          <p:nvPr/>
        </p:nvSpPr>
        <p:spPr>
          <a:xfrm>
            <a:off x="4722929" y="4436089"/>
            <a:ext cx="566959" cy="276999"/>
          </a:xfrm>
          <a:prstGeom prst="rect">
            <a:avLst/>
          </a:prstGeom>
          <a:noFill/>
        </p:spPr>
        <p:txBody>
          <a:bodyPr wrap="square" rtlCol="0">
            <a:spAutoFit/>
          </a:bodyPr>
          <a:lstStyle/>
          <a:p>
            <a:r>
              <a:rPr lang="en-US" sz="1200" dirty="0" smtClean="0"/>
              <a:t>{1,a}</a:t>
            </a:r>
            <a:endParaRPr lang="en-US" sz="1200" dirty="0"/>
          </a:p>
        </p:txBody>
      </p:sp>
      <p:sp>
        <p:nvSpPr>
          <p:cNvPr id="72" name="TextBox 71"/>
          <p:cNvSpPr txBox="1"/>
          <p:nvPr/>
        </p:nvSpPr>
        <p:spPr>
          <a:xfrm>
            <a:off x="5394175" y="4447308"/>
            <a:ext cx="515418" cy="276999"/>
          </a:xfrm>
          <a:prstGeom prst="rect">
            <a:avLst/>
          </a:prstGeom>
          <a:noFill/>
        </p:spPr>
        <p:txBody>
          <a:bodyPr wrap="square" rtlCol="0">
            <a:spAutoFit/>
          </a:bodyPr>
          <a:lstStyle/>
          <a:p>
            <a:r>
              <a:rPr lang="en-US" sz="1200" dirty="0" smtClean="0"/>
              <a:t>{1,a}</a:t>
            </a:r>
            <a:endParaRPr lang="en-US" sz="1200" dirty="0"/>
          </a:p>
        </p:txBody>
      </p:sp>
      <p:cxnSp>
        <p:nvCxnSpPr>
          <p:cNvPr id="2048" name="Straight Arrow Connector 2047"/>
          <p:cNvCxnSpPr/>
          <p:nvPr/>
        </p:nvCxnSpPr>
        <p:spPr>
          <a:xfrm>
            <a:off x="3922358" y="4788932"/>
            <a:ext cx="3200343"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3918020" y="4788932"/>
            <a:ext cx="3814338" cy="86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7" name="Straight Arrow Connector 2056"/>
          <p:cNvCxnSpPr/>
          <p:nvPr/>
        </p:nvCxnSpPr>
        <p:spPr>
          <a:xfrm>
            <a:off x="1102958" y="2354088"/>
            <a:ext cx="0" cy="3501644"/>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rot="16200000">
            <a:off x="950558" y="3710589"/>
            <a:ext cx="533399" cy="276999"/>
          </a:xfrm>
          <a:prstGeom prst="rect">
            <a:avLst/>
          </a:prstGeom>
          <a:noFill/>
        </p:spPr>
        <p:txBody>
          <a:bodyPr wrap="square" rtlCol="0">
            <a:spAutoFit/>
          </a:bodyPr>
          <a:lstStyle/>
          <a:p>
            <a:r>
              <a:rPr lang="en-US" sz="1200" dirty="0" smtClean="0"/>
              <a:t>Time</a:t>
            </a:r>
            <a:endParaRPr lang="en-US" sz="1200" dirty="0"/>
          </a:p>
        </p:txBody>
      </p:sp>
      <p:cxnSp>
        <p:nvCxnSpPr>
          <p:cNvPr id="66" name="Straight Arrow Connector 65"/>
          <p:cNvCxnSpPr/>
          <p:nvPr/>
        </p:nvCxnSpPr>
        <p:spPr>
          <a:xfrm flipH="1">
            <a:off x="2169758" y="5257800"/>
            <a:ext cx="32812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727921" y="5023682"/>
            <a:ext cx="239478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723583" y="5023682"/>
            <a:ext cx="3008775" cy="86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5451033" y="5257800"/>
            <a:ext cx="1671668" cy="140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5455708" y="5257800"/>
            <a:ext cx="2276650" cy="76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9" name="Picture 9" descr="C:\Users\Sripras\AppData\Local\Microsoft\Windows\Temporary Internet Files\Content.IE5\X72G4L8O\MC900442048[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82333" y="4905552"/>
            <a:ext cx="250249" cy="375374"/>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9" descr="C:\Users\Sripras\AppData\Local\Microsoft\Windows\Temporary Internet Files\Content.IE5\X72G4L8O\MC900442048[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306662" y="4999076"/>
            <a:ext cx="210834" cy="31625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8AB1C761-9FE2-4952-8BCD-2D639D168F1E}" type="slidenum">
              <a:rPr lang="en-US" smtClean="0"/>
              <a:t>42</a:t>
            </a:fld>
            <a:endParaRPr lang="en-US"/>
          </a:p>
        </p:txBody>
      </p:sp>
    </p:spTree>
    <p:extLst>
      <p:ext uri="{BB962C8B-B14F-4D97-AF65-F5344CB8AC3E}">
        <p14:creationId xmlns:p14="http://schemas.microsoft.com/office/powerpoint/2010/main" val="1676764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par>
                                <p:cTn id="20" presetID="22" presetClass="entr" presetSubtype="4"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par>
                                <p:cTn id="23" presetID="22" presetClass="entr" presetSubtype="4"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down)">
                                      <p:cBhvr>
                                        <p:cTn id="25" dur="500"/>
                                        <p:tgtEl>
                                          <p:spTgt spid="2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053"/>
                                        </p:tgtEl>
                                        <p:attrNameLst>
                                          <p:attrName>style.visibility</p:attrName>
                                        </p:attrNameLst>
                                      </p:cBhvr>
                                      <p:to>
                                        <p:strVal val="visible"/>
                                      </p:to>
                                    </p:set>
                                    <p:animEffect transition="in" filter="fade">
                                      <p:cBhvr>
                                        <p:cTn id="30" dur="500"/>
                                        <p:tgtEl>
                                          <p:spTgt spid="2053"/>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22" presetClass="entr" presetSubtype="4"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down)">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500"/>
                                        <p:tgtEl>
                                          <p:spTgt spid="45"/>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8"/>
                                        </p:tgtEl>
                                        <p:attrNameLst>
                                          <p:attrName>style.visibility</p:attrName>
                                        </p:attrNameLst>
                                      </p:cBhvr>
                                      <p:to>
                                        <p:strVal val="visible"/>
                                      </p:to>
                                    </p:set>
                                  </p:childTnLst>
                                </p:cTn>
                              </p:par>
                              <p:par>
                                <p:cTn id="47" presetID="22" presetClass="entr" presetSubtype="4"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wipe(down)">
                                      <p:cBhvr>
                                        <p:cTn id="49" dur="500"/>
                                        <p:tgtEl>
                                          <p:spTgt spid="2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fade">
                                      <p:cBhvr>
                                        <p:cTn id="54" dur="500"/>
                                        <p:tgtEl>
                                          <p:spTgt spid="46"/>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par>
                                <p:cTn id="59" presetID="22" presetClass="entr" presetSubtype="4" fill="hold"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down)">
                                      <p:cBhvr>
                                        <p:cTn id="61" dur="500"/>
                                        <p:tgtEl>
                                          <p:spTgt spid="25"/>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54"/>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55"/>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56"/>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64"/>
                                        </p:tgtEl>
                                        <p:attrNameLst>
                                          <p:attrName>style.visibility</p:attrName>
                                        </p:attrNameLst>
                                      </p:cBhvr>
                                      <p:to>
                                        <p:strVal val="visible"/>
                                      </p:to>
                                    </p:set>
                                    <p:animEffect transition="in" filter="fade">
                                      <p:cBhvr>
                                        <p:cTn id="74" dur="500"/>
                                        <p:tgtEl>
                                          <p:spTgt spid="64"/>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0"/>
                                        </p:tgtEl>
                                        <p:attrNameLst>
                                          <p:attrName>style.visibility</p:attrName>
                                        </p:attrNameLst>
                                      </p:cBhvr>
                                      <p:to>
                                        <p:strVal val="visible"/>
                                      </p:to>
                                    </p:set>
                                  </p:childTnLst>
                                </p:cTn>
                              </p:par>
                              <p:par>
                                <p:cTn id="79" presetID="22" presetClass="entr" presetSubtype="4" fill="hold" nodeType="with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wipe(down)">
                                      <p:cBhvr>
                                        <p:cTn id="81" dur="500"/>
                                        <p:tgtEl>
                                          <p:spTgt spid="31"/>
                                        </p:tgtEl>
                                      </p:cBhvr>
                                    </p:animEffect>
                                  </p:childTnLst>
                                </p:cTn>
                              </p:par>
                              <p:par>
                                <p:cTn id="82" presetID="22" presetClass="entr" presetSubtype="4" fill="hold" nodeType="withEffect">
                                  <p:stCondLst>
                                    <p:cond delay="0"/>
                                  </p:stCondLst>
                                  <p:childTnLst>
                                    <p:set>
                                      <p:cBhvr>
                                        <p:cTn id="83" dur="1" fill="hold">
                                          <p:stCondLst>
                                            <p:cond delay="0"/>
                                          </p:stCondLst>
                                        </p:cTn>
                                        <p:tgtEl>
                                          <p:spTgt spid="32"/>
                                        </p:tgtEl>
                                        <p:attrNameLst>
                                          <p:attrName>style.visibility</p:attrName>
                                        </p:attrNameLst>
                                      </p:cBhvr>
                                      <p:to>
                                        <p:strVal val="visible"/>
                                      </p:to>
                                    </p:set>
                                    <p:animEffect transition="in" filter="wipe(down)">
                                      <p:cBhvr>
                                        <p:cTn id="84" dur="500"/>
                                        <p:tgtEl>
                                          <p:spTgt spid="32"/>
                                        </p:tgtEl>
                                      </p:cBhvr>
                                    </p:animEffect>
                                  </p:childTnLst>
                                </p:cTn>
                              </p:par>
                              <p:par>
                                <p:cTn id="85" presetID="22" presetClass="entr" presetSubtype="4" fill="hold" nodeType="withEffect">
                                  <p:stCondLst>
                                    <p:cond delay="0"/>
                                  </p:stCondLst>
                                  <p:childTnLst>
                                    <p:set>
                                      <p:cBhvr>
                                        <p:cTn id="86" dur="1" fill="hold">
                                          <p:stCondLst>
                                            <p:cond delay="0"/>
                                          </p:stCondLst>
                                        </p:cTn>
                                        <p:tgtEl>
                                          <p:spTgt spid="33"/>
                                        </p:tgtEl>
                                        <p:attrNameLst>
                                          <p:attrName>style.visibility</p:attrName>
                                        </p:attrNameLst>
                                      </p:cBhvr>
                                      <p:to>
                                        <p:strVal val="visible"/>
                                      </p:to>
                                    </p:set>
                                    <p:animEffect transition="in" filter="wipe(down)">
                                      <p:cBhvr>
                                        <p:cTn id="87" dur="500"/>
                                        <p:tgtEl>
                                          <p:spTgt spid="33"/>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61"/>
                                        </p:tgtEl>
                                        <p:attrNameLst>
                                          <p:attrName>style.visibility</p:attrName>
                                        </p:attrNameLst>
                                      </p:cBhvr>
                                      <p:to>
                                        <p:strVal val="visible"/>
                                      </p:to>
                                    </p:set>
                                    <p:animEffect transition="in" filter="fade">
                                      <p:cBhvr>
                                        <p:cTn id="92" dur="500"/>
                                        <p:tgtEl>
                                          <p:spTgt spid="61"/>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70"/>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childTnLst>
                                </p:cTn>
                              </p:par>
                              <p:par>
                                <p:cTn id="99" presetID="22" presetClass="entr" presetSubtype="4" fill="hold" nodeType="withEffect">
                                  <p:stCondLst>
                                    <p:cond delay="0"/>
                                  </p:stCondLst>
                                  <p:childTnLst>
                                    <p:set>
                                      <p:cBhvr>
                                        <p:cTn id="100" dur="1" fill="hold">
                                          <p:stCondLst>
                                            <p:cond delay="0"/>
                                          </p:stCondLst>
                                        </p:cTn>
                                        <p:tgtEl>
                                          <p:spTgt spid="34"/>
                                        </p:tgtEl>
                                        <p:attrNameLst>
                                          <p:attrName>style.visibility</p:attrName>
                                        </p:attrNameLst>
                                      </p:cBhvr>
                                      <p:to>
                                        <p:strVal val="visible"/>
                                      </p:to>
                                    </p:set>
                                    <p:animEffect transition="in" filter="wipe(down)">
                                      <p:cBhvr>
                                        <p:cTn id="101" dur="500"/>
                                        <p:tgtEl>
                                          <p:spTgt spid="34"/>
                                        </p:tgtEl>
                                      </p:cBhvr>
                                    </p:animEffect>
                                  </p:childTnLst>
                                </p:cTn>
                              </p:par>
                              <p:par>
                                <p:cTn id="102" presetID="22" presetClass="entr" presetSubtype="4" fill="hold" nodeType="withEffect">
                                  <p:stCondLst>
                                    <p:cond delay="0"/>
                                  </p:stCondLst>
                                  <p:childTnLst>
                                    <p:set>
                                      <p:cBhvr>
                                        <p:cTn id="103" dur="1" fill="hold">
                                          <p:stCondLst>
                                            <p:cond delay="0"/>
                                          </p:stCondLst>
                                        </p:cTn>
                                        <p:tgtEl>
                                          <p:spTgt spid="2048"/>
                                        </p:tgtEl>
                                        <p:attrNameLst>
                                          <p:attrName>style.visibility</p:attrName>
                                        </p:attrNameLst>
                                      </p:cBhvr>
                                      <p:to>
                                        <p:strVal val="visible"/>
                                      </p:to>
                                    </p:set>
                                    <p:animEffect transition="in" filter="wipe(down)">
                                      <p:cBhvr>
                                        <p:cTn id="104" dur="500"/>
                                        <p:tgtEl>
                                          <p:spTgt spid="2048"/>
                                        </p:tgtEl>
                                      </p:cBhvr>
                                    </p:animEffect>
                                  </p:childTnLst>
                                </p:cTn>
                              </p:par>
                              <p:par>
                                <p:cTn id="105" presetID="22" presetClass="entr" presetSubtype="4" fill="hold" nodeType="withEffect">
                                  <p:stCondLst>
                                    <p:cond delay="0"/>
                                  </p:stCondLst>
                                  <p:childTnLst>
                                    <p:set>
                                      <p:cBhvr>
                                        <p:cTn id="106" dur="1" fill="hold">
                                          <p:stCondLst>
                                            <p:cond delay="0"/>
                                          </p:stCondLst>
                                        </p:cTn>
                                        <p:tgtEl>
                                          <p:spTgt spid="80"/>
                                        </p:tgtEl>
                                        <p:attrNameLst>
                                          <p:attrName>style.visibility</p:attrName>
                                        </p:attrNameLst>
                                      </p:cBhvr>
                                      <p:to>
                                        <p:strVal val="visible"/>
                                      </p:to>
                                    </p:set>
                                    <p:animEffect transition="in" filter="wipe(down)">
                                      <p:cBhvr>
                                        <p:cTn id="107" dur="500"/>
                                        <p:tgtEl>
                                          <p:spTgt spid="80"/>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62"/>
                                        </p:tgtEl>
                                        <p:attrNameLst>
                                          <p:attrName>style.visibility</p:attrName>
                                        </p:attrNameLst>
                                      </p:cBhvr>
                                      <p:to>
                                        <p:strVal val="visible"/>
                                      </p:to>
                                    </p:set>
                                    <p:animEffect transition="in" filter="fade">
                                      <p:cBhvr>
                                        <p:cTn id="112" dur="500"/>
                                        <p:tgtEl>
                                          <p:spTgt spid="62"/>
                                        </p:tgtEl>
                                      </p:cBhvr>
                                    </p:animEffec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7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8"/>
                                        </p:tgtEl>
                                        <p:attrNameLst>
                                          <p:attrName>style.visibility</p:attrName>
                                        </p:attrNameLst>
                                      </p:cBhvr>
                                      <p:to>
                                        <p:strVal val="visible"/>
                                      </p:to>
                                    </p:set>
                                  </p:childTnLst>
                                </p:cTn>
                              </p:par>
                              <p:par>
                                <p:cTn id="119" presetID="22" presetClass="entr" presetSubtype="4" fill="hold" nodeType="withEffect">
                                  <p:stCondLst>
                                    <p:cond delay="0"/>
                                  </p:stCondLst>
                                  <p:childTnLst>
                                    <p:set>
                                      <p:cBhvr>
                                        <p:cTn id="120" dur="1" fill="hold">
                                          <p:stCondLst>
                                            <p:cond delay="0"/>
                                          </p:stCondLst>
                                        </p:cTn>
                                        <p:tgtEl>
                                          <p:spTgt spid="35"/>
                                        </p:tgtEl>
                                        <p:attrNameLst>
                                          <p:attrName>style.visibility</p:attrName>
                                        </p:attrNameLst>
                                      </p:cBhvr>
                                      <p:to>
                                        <p:strVal val="visible"/>
                                      </p:to>
                                    </p:set>
                                    <p:animEffect transition="in" filter="wipe(down)">
                                      <p:cBhvr>
                                        <p:cTn id="121" dur="500"/>
                                        <p:tgtEl>
                                          <p:spTgt spid="35"/>
                                        </p:tgtEl>
                                      </p:cBhvr>
                                    </p:animEffect>
                                  </p:childTnLst>
                                </p:cTn>
                              </p:par>
                              <p:par>
                                <p:cTn id="122" presetID="22" presetClass="entr" presetSubtype="4" fill="hold" nodeType="withEffect">
                                  <p:stCondLst>
                                    <p:cond delay="0"/>
                                  </p:stCondLst>
                                  <p:childTnLst>
                                    <p:set>
                                      <p:cBhvr>
                                        <p:cTn id="123" dur="1" fill="hold">
                                          <p:stCondLst>
                                            <p:cond delay="0"/>
                                          </p:stCondLst>
                                        </p:cTn>
                                        <p:tgtEl>
                                          <p:spTgt spid="73"/>
                                        </p:tgtEl>
                                        <p:attrNameLst>
                                          <p:attrName>style.visibility</p:attrName>
                                        </p:attrNameLst>
                                      </p:cBhvr>
                                      <p:to>
                                        <p:strVal val="visible"/>
                                      </p:to>
                                    </p:set>
                                    <p:animEffect transition="in" filter="wipe(down)">
                                      <p:cBhvr>
                                        <p:cTn id="124" dur="500"/>
                                        <p:tgtEl>
                                          <p:spTgt spid="73"/>
                                        </p:tgtEl>
                                      </p:cBhvr>
                                    </p:animEffect>
                                  </p:childTnLst>
                                </p:cTn>
                              </p:par>
                              <p:par>
                                <p:cTn id="125" presetID="22" presetClass="entr" presetSubtype="4" fill="hold" nodeType="withEffect">
                                  <p:stCondLst>
                                    <p:cond delay="0"/>
                                  </p:stCondLst>
                                  <p:childTnLst>
                                    <p:set>
                                      <p:cBhvr>
                                        <p:cTn id="126" dur="1" fill="hold">
                                          <p:stCondLst>
                                            <p:cond delay="0"/>
                                          </p:stCondLst>
                                        </p:cTn>
                                        <p:tgtEl>
                                          <p:spTgt spid="67"/>
                                        </p:tgtEl>
                                        <p:attrNameLst>
                                          <p:attrName>style.visibility</p:attrName>
                                        </p:attrNameLst>
                                      </p:cBhvr>
                                      <p:to>
                                        <p:strVal val="visible"/>
                                      </p:to>
                                    </p:set>
                                    <p:animEffect transition="in" filter="wipe(down)">
                                      <p:cBhvr>
                                        <p:cTn id="127" dur="500"/>
                                        <p:tgtEl>
                                          <p:spTgt spid="67"/>
                                        </p:tgtEl>
                                      </p:cBhvr>
                                    </p:animEffec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nodeType="clickEffect">
                                  <p:stCondLst>
                                    <p:cond delay="0"/>
                                  </p:stCondLst>
                                  <p:childTnLst>
                                    <p:set>
                                      <p:cBhvr>
                                        <p:cTn id="131" dur="1" fill="hold">
                                          <p:stCondLst>
                                            <p:cond delay="0"/>
                                          </p:stCondLst>
                                        </p:cTn>
                                        <p:tgtEl>
                                          <p:spTgt spid="81"/>
                                        </p:tgtEl>
                                        <p:attrNameLst>
                                          <p:attrName>style.visibility</p:attrName>
                                        </p:attrNameLst>
                                      </p:cBhvr>
                                      <p:to>
                                        <p:strVal val="visible"/>
                                      </p:to>
                                    </p:set>
                                  </p:childTnLst>
                                </p:cTn>
                              </p:par>
                              <p:par>
                                <p:cTn id="132" presetID="1" presetClass="entr" presetSubtype="0" fill="hold" nodeType="withEffect">
                                  <p:stCondLst>
                                    <p:cond delay="0"/>
                                  </p:stCondLst>
                                  <p:childTnLst>
                                    <p:set>
                                      <p:cBhvr>
                                        <p:cTn id="133" dur="1" fill="hold">
                                          <p:stCondLst>
                                            <p:cond delay="0"/>
                                          </p:stCondLst>
                                        </p:cTn>
                                        <p:tgtEl>
                                          <p:spTgt spid="79"/>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63"/>
                                        </p:tgtEl>
                                        <p:attrNameLst>
                                          <p:attrName>style.visibility</p:attrName>
                                        </p:attrNameLst>
                                      </p:cBhvr>
                                      <p:to>
                                        <p:strVal val="visible"/>
                                      </p:to>
                                    </p:set>
                                    <p:animEffect transition="in" filter="fade">
                                      <p:cBhvr>
                                        <p:cTn id="138" dur="500"/>
                                        <p:tgtEl>
                                          <p:spTgt spid="63"/>
                                        </p:tgtEl>
                                      </p:cBhvr>
                                    </p:animEffec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72"/>
                                        </p:tgtEl>
                                        <p:attrNameLst>
                                          <p:attrName>style.visibility</p:attrName>
                                        </p:attrNameLst>
                                      </p:cBhvr>
                                      <p:to>
                                        <p:strVal val="visible"/>
                                      </p:to>
                                    </p:set>
                                  </p:childTnLst>
                                </p:cTn>
                              </p:par>
                              <p:par>
                                <p:cTn id="143" presetID="22" presetClass="entr" presetSubtype="4" fill="hold" nodeType="withEffect">
                                  <p:stCondLst>
                                    <p:cond delay="0"/>
                                  </p:stCondLst>
                                  <p:childTnLst>
                                    <p:set>
                                      <p:cBhvr>
                                        <p:cTn id="144" dur="1" fill="hold">
                                          <p:stCondLst>
                                            <p:cond delay="0"/>
                                          </p:stCondLst>
                                        </p:cTn>
                                        <p:tgtEl>
                                          <p:spTgt spid="66"/>
                                        </p:tgtEl>
                                        <p:attrNameLst>
                                          <p:attrName>style.visibility</p:attrName>
                                        </p:attrNameLst>
                                      </p:cBhvr>
                                      <p:to>
                                        <p:strVal val="visible"/>
                                      </p:to>
                                    </p:set>
                                    <p:animEffect transition="in" filter="wipe(down)">
                                      <p:cBhvr>
                                        <p:cTn id="145" dur="500"/>
                                        <p:tgtEl>
                                          <p:spTgt spid="66"/>
                                        </p:tgtEl>
                                      </p:cBhvr>
                                    </p:animEffect>
                                  </p:childTnLst>
                                </p:cTn>
                              </p:par>
                              <p:par>
                                <p:cTn id="146" presetID="22" presetClass="entr" presetSubtype="4" fill="hold" nodeType="withEffect">
                                  <p:stCondLst>
                                    <p:cond delay="0"/>
                                  </p:stCondLst>
                                  <p:childTnLst>
                                    <p:set>
                                      <p:cBhvr>
                                        <p:cTn id="147" dur="1" fill="hold">
                                          <p:stCondLst>
                                            <p:cond delay="0"/>
                                          </p:stCondLst>
                                        </p:cTn>
                                        <p:tgtEl>
                                          <p:spTgt spid="74"/>
                                        </p:tgtEl>
                                        <p:attrNameLst>
                                          <p:attrName>style.visibility</p:attrName>
                                        </p:attrNameLst>
                                      </p:cBhvr>
                                      <p:to>
                                        <p:strVal val="visible"/>
                                      </p:to>
                                    </p:set>
                                    <p:animEffect transition="in" filter="wipe(down)">
                                      <p:cBhvr>
                                        <p:cTn id="148" dur="500"/>
                                        <p:tgtEl>
                                          <p:spTgt spid="74"/>
                                        </p:tgtEl>
                                      </p:cBhvr>
                                    </p:animEffect>
                                  </p:childTnLst>
                                </p:cTn>
                              </p:par>
                              <p:par>
                                <p:cTn id="149" presetID="22" presetClass="entr" presetSubtype="4" fill="hold" nodeType="withEffect">
                                  <p:stCondLst>
                                    <p:cond delay="0"/>
                                  </p:stCondLst>
                                  <p:childTnLst>
                                    <p:set>
                                      <p:cBhvr>
                                        <p:cTn id="150" dur="1" fill="hold">
                                          <p:stCondLst>
                                            <p:cond delay="0"/>
                                          </p:stCondLst>
                                        </p:cTn>
                                        <p:tgtEl>
                                          <p:spTgt spid="75"/>
                                        </p:tgtEl>
                                        <p:attrNameLst>
                                          <p:attrName>style.visibility</p:attrName>
                                        </p:attrNameLst>
                                      </p:cBhvr>
                                      <p:to>
                                        <p:strVal val="visible"/>
                                      </p:to>
                                    </p:set>
                                    <p:animEffect transition="in" filter="wipe(down)">
                                      <p:cBhvr>
                                        <p:cTn id="151" dur="500"/>
                                        <p:tgtEl>
                                          <p:spTgt spid="75"/>
                                        </p:tgtEl>
                                      </p:cBhvr>
                                    </p:animEffect>
                                  </p:childTnLst>
                                </p:cTn>
                              </p:par>
                              <p:par>
                                <p:cTn id="152" presetID="1" presetClass="entr" presetSubtype="0" fill="hold" grpId="0" nodeType="withEffect">
                                  <p:stCondLst>
                                    <p:cond delay="0"/>
                                  </p:stCondLst>
                                  <p:childTnLst>
                                    <p:set>
                                      <p:cBhvr>
                                        <p:cTn id="153"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50" grpId="0"/>
      <p:bldP spid="51" grpId="0"/>
      <p:bldP spid="53" grpId="0"/>
      <p:bldP spid="54" grpId="0"/>
      <p:bldP spid="55" grpId="0"/>
      <p:bldP spid="56" grpId="0"/>
      <p:bldP spid="57" grpId="0"/>
      <p:bldP spid="58" grpId="0"/>
      <p:bldP spid="59" grpId="0"/>
      <p:bldP spid="60" grpId="0"/>
      <p:bldP spid="65" grpId="0"/>
      <p:bldP spid="68" grpId="0"/>
      <p:bldP spid="69" grpId="0"/>
      <p:bldP spid="70" grpId="0"/>
      <p:bldP spid="71" grpId="0"/>
      <p:bldP spid="7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JPaxos</a:t>
            </a:r>
            <a:r>
              <a:rPr lang="en-US" dirty="0" smtClean="0"/>
              <a:t>: Everyone is everything!</a:t>
            </a:r>
            <a:endParaRPr lang="en-US" dirty="0"/>
          </a:p>
        </p:txBody>
      </p:sp>
      <p:pic>
        <p:nvPicPr>
          <p:cNvPr id="3074" name="Picture 2" descr="C:\Users\Sripras\AppData\Local\Microsoft\Windows\Temporary Internet Files\Content.IE5\X72G4L8O\MC90043484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600200"/>
            <a:ext cx="8572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Sripras\AppData\Local\Microsoft\Windows\Temporary Internet Files\Content.IE5\X72G4L8O\MC90043484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0566" y="1600200"/>
            <a:ext cx="8572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Sripras\AppData\Local\Microsoft\Windows\Temporary Internet Files\Content.IE5\X72G4L8O\MC90043484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1600200"/>
            <a:ext cx="8572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Sripras\AppData\Local\Microsoft\Windows\Temporary Internet Files\Content.IE5\CYK3BX0Z\MC90043960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62647" y="3074407"/>
            <a:ext cx="356048" cy="46650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1676400" y="2667000"/>
            <a:ext cx="0" cy="388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557815" y="2636780"/>
            <a:ext cx="0" cy="388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391400" y="2667000"/>
            <a:ext cx="0" cy="3886200"/>
          </a:xfrm>
          <a:prstGeom prst="line">
            <a:avLst/>
          </a:prstGeom>
        </p:spPr>
        <p:style>
          <a:lnRef idx="1">
            <a:schemeClr val="accent1"/>
          </a:lnRef>
          <a:fillRef idx="0">
            <a:schemeClr val="accent1"/>
          </a:fillRef>
          <a:effectRef idx="0">
            <a:schemeClr val="accent1"/>
          </a:effectRef>
          <a:fontRef idx="minor">
            <a:schemeClr val="tx1"/>
          </a:fontRef>
        </p:style>
      </p:cxnSp>
      <p:pic>
        <p:nvPicPr>
          <p:cNvPr id="3076" name="Picture 4" descr="C:\Users\Sripras\AppData\Local\Microsoft\Windows\Temporary Internet Files\Content.IE5\CYK3BX0Z\MC900333102[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flipV="1">
            <a:off x="4022472" y="2457450"/>
            <a:ext cx="1075344" cy="616956"/>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p:cNvCxnSpPr/>
          <p:nvPr/>
        </p:nvCxnSpPr>
        <p:spPr>
          <a:xfrm>
            <a:off x="1800225" y="2834150"/>
            <a:ext cx="543877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3077" name="Picture 5" descr="C:\Users\Sripras\AppData\Local\Microsoft\Windows\Temporary Internet Files\Content.IE5\CYK3BX0Z\MC900442030[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01391" y="3657600"/>
            <a:ext cx="470254" cy="536369"/>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Arrow Connector 13"/>
          <p:cNvCxnSpPr/>
          <p:nvPr/>
        </p:nvCxnSpPr>
        <p:spPr>
          <a:xfrm flipH="1">
            <a:off x="1676400" y="3733800"/>
            <a:ext cx="2881415" cy="76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1678730" y="3733800"/>
            <a:ext cx="571267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78" name="Picture 6" descr="C:\Users\Sripras\AppData\Local\Microsoft\Windows\Temporary Internet Files\Content.IE5\X72G4L8O\MC900055019[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91548" y="4261833"/>
            <a:ext cx="447862" cy="467511"/>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a:off x="1678730" y="4495588"/>
            <a:ext cx="2879085" cy="233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678730" y="4495588"/>
            <a:ext cx="5712670" cy="609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1639411" y="4729344"/>
            <a:ext cx="2918404" cy="680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4535066" y="4729344"/>
            <a:ext cx="2856334" cy="299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4519612" y="5141416"/>
            <a:ext cx="2871788" cy="299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1639411" y="5141416"/>
            <a:ext cx="5744591" cy="802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rot="289382">
            <a:off x="2317006" y="4260587"/>
            <a:ext cx="1600200" cy="369332"/>
          </a:xfrm>
          <a:prstGeom prst="rect">
            <a:avLst/>
          </a:prstGeom>
          <a:noFill/>
        </p:spPr>
        <p:txBody>
          <a:bodyPr wrap="square" rtlCol="0">
            <a:spAutoFit/>
          </a:bodyPr>
          <a:lstStyle/>
          <a:p>
            <a:r>
              <a:rPr lang="en-US" dirty="0" smtClean="0"/>
              <a:t>Propose {1,a}!</a:t>
            </a:r>
            <a:endParaRPr lang="en-US" dirty="0"/>
          </a:p>
        </p:txBody>
      </p:sp>
      <p:sp>
        <p:nvSpPr>
          <p:cNvPr id="42" name="TextBox 41"/>
          <p:cNvSpPr txBox="1"/>
          <p:nvPr/>
        </p:nvSpPr>
        <p:spPr>
          <a:xfrm rot="289382">
            <a:off x="5073518" y="4562205"/>
            <a:ext cx="1600200" cy="369332"/>
          </a:xfrm>
          <a:prstGeom prst="rect">
            <a:avLst/>
          </a:prstGeom>
          <a:noFill/>
        </p:spPr>
        <p:txBody>
          <a:bodyPr wrap="square" rtlCol="0">
            <a:spAutoFit/>
          </a:bodyPr>
          <a:lstStyle/>
          <a:p>
            <a:r>
              <a:rPr lang="en-US" dirty="0" smtClean="0"/>
              <a:t>Accept {1}!</a:t>
            </a:r>
            <a:endParaRPr lang="en-US" dirty="0"/>
          </a:p>
        </p:txBody>
      </p:sp>
      <p:sp>
        <p:nvSpPr>
          <p:cNvPr id="43" name="TextBox 42"/>
          <p:cNvSpPr txBox="1"/>
          <p:nvPr/>
        </p:nvSpPr>
        <p:spPr>
          <a:xfrm rot="20938013">
            <a:off x="2165461" y="4787288"/>
            <a:ext cx="1600200" cy="369332"/>
          </a:xfrm>
          <a:prstGeom prst="rect">
            <a:avLst/>
          </a:prstGeom>
          <a:noFill/>
        </p:spPr>
        <p:txBody>
          <a:bodyPr wrap="square" rtlCol="0">
            <a:spAutoFit/>
          </a:bodyPr>
          <a:lstStyle/>
          <a:p>
            <a:r>
              <a:rPr lang="en-US" dirty="0" smtClean="0"/>
              <a:t>Accept {1}!</a:t>
            </a:r>
            <a:endParaRPr lang="en-US" dirty="0"/>
          </a:p>
        </p:txBody>
      </p:sp>
      <p:sp>
        <p:nvSpPr>
          <p:cNvPr id="44" name="TextBox 43"/>
          <p:cNvSpPr txBox="1"/>
          <p:nvPr/>
        </p:nvSpPr>
        <p:spPr>
          <a:xfrm rot="21317787">
            <a:off x="4572592" y="5045845"/>
            <a:ext cx="1600200" cy="369332"/>
          </a:xfrm>
          <a:prstGeom prst="rect">
            <a:avLst/>
          </a:prstGeom>
          <a:noFill/>
        </p:spPr>
        <p:txBody>
          <a:bodyPr wrap="square" rtlCol="0">
            <a:spAutoFit/>
          </a:bodyPr>
          <a:lstStyle/>
          <a:p>
            <a:r>
              <a:rPr lang="en-US" dirty="0" smtClean="0"/>
              <a:t>Accept {1}!</a:t>
            </a:r>
            <a:endParaRPr lang="en-US" dirty="0"/>
          </a:p>
        </p:txBody>
      </p:sp>
      <p:pic>
        <p:nvPicPr>
          <p:cNvPr id="3081" name="Picture 9" descr="C:\Users\Sripras\AppData\Local\Microsoft\Windows\Temporary Internet Files\Content.IE5\X72G4L8O\MC900442048[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39570" y="4980858"/>
            <a:ext cx="400707" cy="60106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9" descr="C:\Users\Sripras\AppData\Local\Microsoft\Windows\Temporary Internet Files\Content.IE5\X72G4L8O\MC900442048[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59437" y="5037253"/>
            <a:ext cx="400707" cy="601062"/>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9" descr="C:\Users\Sripras\AppData\Local\Microsoft\Windows\Temporary Internet Files\Content.IE5\X72G4L8O\MC900442048[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36164" y="5230511"/>
            <a:ext cx="400707" cy="601062"/>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8AB1C761-9FE2-4952-8BCD-2D639D168F1E}" type="slidenum">
              <a:rPr lang="en-US" smtClean="0"/>
              <a:t>43</a:t>
            </a:fld>
            <a:endParaRPr lang="en-US"/>
          </a:p>
        </p:txBody>
      </p:sp>
    </p:spTree>
    <p:extLst>
      <p:ext uri="{BB962C8B-B14F-4D97-AF65-F5344CB8AC3E}">
        <p14:creationId xmlns:p14="http://schemas.microsoft.com/office/powerpoint/2010/main" val="3205684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par>
                                <p:cTn id="7" presetID="22" presetClass="entr" presetSubtype="4" fill="hold" nodeType="withEffect">
                                  <p:stCondLst>
                                    <p:cond delay="0"/>
                                  </p:stCondLst>
                                  <p:childTnLst>
                                    <p:set>
                                      <p:cBhvr>
                                        <p:cTn id="8" dur="1" fill="hold">
                                          <p:stCondLst>
                                            <p:cond delay="0"/>
                                          </p:stCondLst>
                                        </p:cTn>
                                        <p:tgtEl>
                                          <p:spTgt spid="10"/>
                                        </p:tgtEl>
                                        <p:attrNameLst>
                                          <p:attrName>style.visibility</p:attrName>
                                        </p:attrNameLst>
                                      </p:cBhvr>
                                      <p:to>
                                        <p:strVal val="visible"/>
                                      </p:to>
                                    </p:set>
                                    <p:animEffect transition="in" filter="wipe(down)">
                                      <p:cBhvr>
                                        <p:cTn id="9" dur="5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mph" presetSubtype="0" fill="hold" nodeType="clickEffect">
                                  <p:stCondLst>
                                    <p:cond delay="0"/>
                                  </p:stCondLst>
                                  <p:childTnLst>
                                    <p:animEffect transition="out" filter="fade">
                                      <p:cBhvr>
                                        <p:cTn id="13" dur="500" tmFilter="0, 0; .2, .5; .8, .5; 1, 0"/>
                                        <p:tgtEl>
                                          <p:spTgt spid="3076"/>
                                        </p:tgtEl>
                                      </p:cBhvr>
                                    </p:animEffect>
                                    <p:animScale>
                                      <p:cBhvr>
                                        <p:cTn id="14" dur="250" autoRev="1" fill="hold"/>
                                        <p:tgtEl>
                                          <p:spTgt spid="3076"/>
                                        </p:tgtEl>
                                      </p:cBhvr>
                                      <p:by x="105000" y="105000"/>
                                    </p:animScale>
                                  </p:childTnLst>
                                </p:cTn>
                              </p:par>
                              <p:par>
                                <p:cTn id="15" presetID="26" presetClass="emph" presetSubtype="0" fill="hold" nodeType="withEffect">
                                  <p:stCondLst>
                                    <p:cond delay="0"/>
                                  </p:stCondLst>
                                  <p:childTnLst>
                                    <p:animEffect transition="out" filter="fade">
                                      <p:cBhvr>
                                        <p:cTn id="16" dur="500" tmFilter="0, 0; .2, .5; .8, .5; 1, 0"/>
                                        <p:tgtEl>
                                          <p:spTgt spid="10"/>
                                        </p:tgtEl>
                                      </p:cBhvr>
                                    </p:animEffect>
                                    <p:animScale>
                                      <p:cBhvr>
                                        <p:cTn id="17" dur="250" autoRev="1" fill="hold"/>
                                        <p:tgtEl>
                                          <p:spTgt spid="10"/>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07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down)">
                                      <p:cBhvr>
                                        <p:cTn id="26" dur="500"/>
                                        <p:tgtEl>
                                          <p:spTgt spid="14"/>
                                        </p:tgtEl>
                                      </p:cBhvr>
                                    </p:animEffect>
                                  </p:childTnLst>
                                </p:cTn>
                              </p:par>
                              <p:par>
                                <p:cTn id="27" presetID="22" presetClass="entr" presetSubtype="4"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down)">
                                      <p:cBhvr>
                                        <p:cTn id="29" dur="5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077"/>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6" presetClass="emph" presetSubtype="0" fill="hold" nodeType="clickEffect">
                                  <p:stCondLst>
                                    <p:cond delay="0"/>
                                  </p:stCondLst>
                                  <p:childTnLst>
                                    <p:animEffect transition="out" filter="fade">
                                      <p:cBhvr>
                                        <p:cTn id="37" dur="500" tmFilter="0, 0; .2, .5; .8, .5; 1, 0"/>
                                        <p:tgtEl>
                                          <p:spTgt spid="3077"/>
                                        </p:tgtEl>
                                      </p:cBhvr>
                                    </p:animEffect>
                                    <p:animScale>
                                      <p:cBhvr>
                                        <p:cTn id="38" dur="250" autoRev="1" fill="hold"/>
                                        <p:tgtEl>
                                          <p:spTgt spid="3077"/>
                                        </p:tgtEl>
                                      </p:cBhvr>
                                      <p:by x="105000" y="105000"/>
                                    </p:animScale>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07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22" presetClass="entr" presetSubtype="4"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ipe(down)">
                                      <p:cBhvr>
                                        <p:cTn id="49" dur="500"/>
                                        <p:tgtEl>
                                          <p:spTgt spid="17"/>
                                        </p:tgtEl>
                                      </p:cBhvr>
                                    </p:animEffect>
                                  </p:childTnLst>
                                </p:cTn>
                              </p:par>
                              <p:par>
                                <p:cTn id="50" presetID="22" presetClass="entr" presetSubtype="4" fill="hold"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wipe(down)">
                                      <p:cBhvr>
                                        <p:cTn id="52" dur="5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22" presetClass="entr" presetSubtype="4"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wipe(down)">
                                      <p:cBhvr>
                                        <p:cTn id="59" dur="500"/>
                                        <p:tgtEl>
                                          <p:spTgt spid="32"/>
                                        </p:tgtEl>
                                      </p:cBhvr>
                                    </p:animEffect>
                                  </p:childTnLst>
                                </p:cTn>
                              </p:par>
                            </p:childTnLst>
                          </p:cTn>
                        </p:par>
                      </p:childTnLst>
                    </p:cTn>
                  </p:par>
                  <p:par>
                    <p:cTn id="60" fill="hold">
                      <p:stCondLst>
                        <p:cond delay="indefinite"/>
                      </p:stCondLst>
                      <p:childTnLst>
                        <p:par>
                          <p:cTn id="61" fill="hold">
                            <p:stCondLst>
                              <p:cond delay="0"/>
                            </p:stCondLst>
                            <p:childTnLst>
                              <p:par>
                                <p:cTn id="62" presetID="26" presetClass="emph" presetSubtype="0" fill="hold" grpId="1" nodeType="clickEffect">
                                  <p:stCondLst>
                                    <p:cond delay="0"/>
                                  </p:stCondLst>
                                  <p:childTnLst>
                                    <p:animEffect transition="out" filter="fade">
                                      <p:cBhvr>
                                        <p:cTn id="63" dur="500" tmFilter="0, 0; .2, .5; .8, .5; 1, 0"/>
                                        <p:tgtEl>
                                          <p:spTgt spid="42"/>
                                        </p:tgtEl>
                                      </p:cBhvr>
                                    </p:animEffect>
                                    <p:animScale>
                                      <p:cBhvr>
                                        <p:cTn id="64" dur="250" autoRev="1" fill="hold"/>
                                        <p:tgtEl>
                                          <p:spTgt spid="42"/>
                                        </p:tgtEl>
                                      </p:cBhvr>
                                      <p:by x="105000" y="105000"/>
                                    </p:animScale>
                                  </p:childTnLst>
                                </p:cTn>
                              </p:par>
                              <p:par>
                                <p:cTn id="65" presetID="26" presetClass="emph" presetSubtype="0" fill="hold" nodeType="withEffect">
                                  <p:stCondLst>
                                    <p:cond delay="0"/>
                                  </p:stCondLst>
                                  <p:childTnLst>
                                    <p:animEffect transition="out" filter="fade">
                                      <p:cBhvr>
                                        <p:cTn id="66" dur="500" tmFilter="0, 0; .2, .5; .8, .5; 1, 0"/>
                                        <p:tgtEl>
                                          <p:spTgt spid="32"/>
                                        </p:tgtEl>
                                      </p:cBhvr>
                                    </p:animEffect>
                                    <p:animScale>
                                      <p:cBhvr>
                                        <p:cTn id="67" dur="250" autoRev="1" fill="hold"/>
                                        <p:tgtEl>
                                          <p:spTgt spid="32"/>
                                        </p:tgtEl>
                                      </p:cBhvr>
                                      <p:by x="105000" y="105000"/>
                                    </p:animScale>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3081"/>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wipe(down)">
                                      <p:cBhvr>
                                        <p:cTn id="76" dur="500"/>
                                        <p:tgtEl>
                                          <p:spTgt spid="28"/>
                                        </p:tgtEl>
                                      </p:cBhvr>
                                    </p:animEffect>
                                  </p:childTnLst>
                                </p:cTn>
                              </p:par>
                              <p:par>
                                <p:cTn id="77" presetID="1" presetClass="entr" presetSubtype="0"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6" presetClass="emph" presetSubtype="0" fill="hold" nodeType="clickEffect">
                                  <p:stCondLst>
                                    <p:cond delay="0"/>
                                  </p:stCondLst>
                                  <p:childTnLst>
                                    <p:animEffect transition="out" filter="fade">
                                      <p:cBhvr>
                                        <p:cTn id="82" dur="500" tmFilter="0, 0; .2, .5; .8, .5; 1, 0"/>
                                        <p:tgtEl>
                                          <p:spTgt spid="28"/>
                                        </p:tgtEl>
                                      </p:cBhvr>
                                    </p:animEffect>
                                    <p:animScale>
                                      <p:cBhvr>
                                        <p:cTn id="83" dur="250" autoRev="1" fill="hold"/>
                                        <p:tgtEl>
                                          <p:spTgt spid="28"/>
                                        </p:tgtEl>
                                      </p:cBhvr>
                                      <p:by x="105000" y="105000"/>
                                    </p:animScale>
                                  </p:childTnLst>
                                </p:cTn>
                              </p:par>
                              <p:par>
                                <p:cTn id="84" presetID="26" presetClass="emph" presetSubtype="0" fill="hold" grpId="1" nodeType="withEffect">
                                  <p:stCondLst>
                                    <p:cond delay="0"/>
                                  </p:stCondLst>
                                  <p:childTnLst>
                                    <p:animEffect transition="out" filter="fade">
                                      <p:cBhvr>
                                        <p:cTn id="85" dur="500" tmFilter="0, 0; .2, .5; .8, .5; 1, 0"/>
                                        <p:tgtEl>
                                          <p:spTgt spid="43"/>
                                        </p:tgtEl>
                                      </p:cBhvr>
                                    </p:animEffect>
                                    <p:animScale>
                                      <p:cBhvr>
                                        <p:cTn id="86" dur="250" autoRev="1" fill="hold"/>
                                        <p:tgtEl>
                                          <p:spTgt spid="43"/>
                                        </p:tgtEl>
                                      </p:cBhvr>
                                      <p:by x="105000" y="105000"/>
                                    </p:animScale>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35"/>
                                        </p:tgtEl>
                                        <p:attrNameLst>
                                          <p:attrName>style.visibility</p:attrName>
                                        </p:attrNameLst>
                                      </p:cBhvr>
                                      <p:to>
                                        <p:strVal val="visible"/>
                                      </p:to>
                                    </p:set>
                                    <p:animEffect transition="in" filter="wipe(down)">
                                      <p:cBhvr>
                                        <p:cTn id="95" dur="500"/>
                                        <p:tgtEl>
                                          <p:spTgt spid="35"/>
                                        </p:tgtEl>
                                      </p:cBhvr>
                                    </p:animEffect>
                                  </p:childTnLst>
                                </p:cTn>
                              </p:par>
                              <p:par>
                                <p:cTn id="96" presetID="1" presetClass="entr" presetSubtype="0" fill="hold" grpId="0" nodeType="withEffect">
                                  <p:stCondLst>
                                    <p:cond delay="0"/>
                                  </p:stCondLst>
                                  <p:childTnLst>
                                    <p:set>
                                      <p:cBhvr>
                                        <p:cTn id="97" dur="1" fill="hold">
                                          <p:stCondLst>
                                            <p:cond delay="0"/>
                                          </p:stCondLst>
                                        </p:cTn>
                                        <p:tgtEl>
                                          <p:spTgt spid="44"/>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26" presetClass="emph" presetSubtype="0" fill="hold" nodeType="clickEffect">
                                  <p:stCondLst>
                                    <p:cond delay="0"/>
                                  </p:stCondLst>
                                  <p:childTnLst>
                                    <p:animEffect transition="out" filter="fade">
                                      <p:cBhvr>
                                        <p:cTn id="101" dur="500" tmFilter="0, 0; .2, .5; .8, .5; 1, 0"/>
                                        <p:tgtEl>
                                          <p:spTgt spid="35"/>
                                        </p:tgtEl>
                                      </p:cBhvr>
                                    </p:animEffect>
                                    <p:animScale>
                                      <p:cBhvr>
                                        <p:cTn id="102" dur="250" autoRev="1" fill="hold"/>
                                        <p:tgtEl>
                                          <p:spTgt spid="35"/>
                                        </p:tgtEl>
                                      </p:cBhvr>
                                      <p:by x="105000" y="105000"/>
                                    </p:animScale>
                                  </p:childTnLst>
                                </p:cTn>
                              </p:par>
                              <p:par>
                                <p:cTn id="103" presetID="26" presetClass="emph" presetSubtype="0" fill="hold" grpId="1" nodeType="withEffect">
                                  <p:stCondLst>
                                    <p:cond delay="0"/>
                                  </p:stCondLst>
                                  <p:childTnLst>
                                    <p:animEffect transition="out" filter="fade">
                                      <p:cBhvr>
                                        <p:cTn id="104" dur="500" tmFilter="0, 0; .2, .5; .8, .5; 1, 0"/>
                                        <p:tgtEl>
                                          <p:spTgt spid="44"/>
                                        </p:tgtEl>
                                      </p:cBhvr>
                                    </p:animEffect>
                                    <p:animScale>
                                      <p:cBhvr>
                                        <p:cTn id="105" dur="250" autoRev="1" fill="hold"/>
                                        <p:tgtEl>
                                          <p:spTgt spid="44"/>
                                        </p:tgtEl>
                                      </p:cBhvr>
                                      <p:by x="105000" y="105000"/>
                                    </p:animScale>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nodeType="clickEffect">
                                  <p:stCondLst>
                                    <p:cond delay="0"/>
                                  </p:stCondLst>
                                  <p:childTnLst>
                                    <p:set>
                                      <p:cBhvr>
                                        <p:cTn id="109" dur="1" fill="hold">
                                          <p:stCondLst>
                                            <p:cond delay="0"/>
                                          </p:stCondLst>
                                        </p:cTn>
                                        <p:tgtEl>
                                          <p:spTgt spid="49"/>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22" presetClass="entr" presetSubtype="4" fill="hold" nodeType="clickEffect">
                                  <p:stCondLst>
                                    <p:cond delay="0"/>
                                  </p:stCondLst>
                                  <p:childTnLst>
                                    <p:set>
                                      <p:cBhvr>
                                        <p:cTn id="113" dur="1" fill="hold">
                                          <p:stCondLst>
                                            <p:cond delay="0"/>
                                          </p:stCondLst>
                                        </p:cTn>
                                        <p:tgtEl>
                                          <p:spTgt spid="38"/>
                                        </p:tgtEl>
                                        <p:attrNameLst>
                                          <p:attrName>style.visibility</p:attrName>
                                        </p:attrNameLst>
                                      </p:cBhvr>
                                      <p:to>
                                        <p:strVal val="visible"/>
                                      </p:to>
                                    </p:set>
                                    <p:animEffect transition="in" filter="wipe(down)">
                                      <p:cBhvr>
                                        <p:cTn id="11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42" grpId="0"/>
      <p:bldP spid="42" grpId="1"/>
      <p:bldP spid="43" grpId="0"/>
      <p:bldP spid="43" grpId="1"/>
      <p:bldP spid="44" grpId="0"/>
      <p:bldP spid="44" grpId="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diagram?</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AB1C761-9FE2-4952-8BCD-2D639D168F1E}" type="slidenum">
              <a:rPr lang="en-US" smtClean="0"/>
              <a:t>44</a:t>
            </a:fld>
            <a:endParaRPr lang="en-US"/>
          </a:p>
        </p:txBody>
      </p:sp>
    </p:spTree>
    <p:extLst>
      <p:ext uri="{BB962C8B-B14F-4D97-AF65-F5344CB8AC3E}">
        <p14:creationId xmlns:p14="http://schemas.microsoft.com/office/powerpoint/2010/main" val="300661393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Idempotency</a:t>
            </a:r>
            <a:r>
              <a:rPr lang="en-US" dirty="0" smtClean="0"/>
              <a:t> and leader change</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AB1C761-9FE2-4952-8BCD-2D639D168F1E}" type="slidenum">
              <a:rPr lang="en-US" smtClean="0"/>
              <a:t>45</a:t>
            </a:fld>
            <a:endParaRPr lang="en-US"/>
          </a:p>
        </p:txBody>
      </p:sp>
    </p:spTree>
    <p:extLst>
      <p:ext uri="{BB962C8B-B14F-4D97-AF65-F5344CB8AC3E}">
        <p14:creationId xmlns:p14="http://schemas.microsoft.com/office/powerpoint/2010/main" val="303370697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Paxos</a:t>
            </a:r>
            <a:r>
              <a:rPr lang="en-US" dirty="0" smtClean="0"/>
              <a:t> dueling proposers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AB1C761-9FE2-4952-8BCD-2D639D168F1E}" type="slidenum">
              <a:rPr lang="en-US" smtClean="0"/>
              <a:t>46</a:t>
            </a:fld>
            <a:endParaRPr lang="en-US"/>
          </a:p>
        </p:txBody>
      </p:sp>
    </p:spTree>
    <p:extLst>
      <p:ext uri="{BB962C8B-B14F-4D97-AF65-F5344CB8AC3E}">
        <p14:creationId xmlns:p14="http://schemas.microsoft.com/office/powerpoint/2010/main" val="303370697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Graphs – individual, large</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AB1C761-9FE2-4952-8BCD-2D639D168F1E}" type="slidenum">
              <a:rPr lang="en-US" smtClean="0"/>
              <a:t>47</a:t>
            </a:fld>
            <a:endParaRPr lang="en-US"/>
          </a:p>
        </p:txBody>
      </p:sp>
    </p:spTree>
    <p:extLst>
      <p:ext uri="{BB962C8B-B14F-4D97-AF65-F5344CB8AC3E}">
        <p14:creationId xmlns:p14="http://schemas.microsoft.com/office/powerpoint/2010/main" val="303370697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AB1C761-9FE2-4952-8BCD-2D639D168F1E}" type="slidenum">
              <a:rPr lang="en-US" smtClean="0"/>
              <a:t>48</a:t>
            </a:fld>
            <a:endParaRPr lang="en-US"/>
          </a:p>
        </p:txBody>
      </p:sp>
    </p:spTree>
    <p:extLst>
      <p:ext uri="{BB962C8B-B14F-4D97-AF65-F5344CB8AC3E}">
        <p14:creationId xmlns:p14="http://schemas.microsoft.com/office/powerpoint/2010/main" val="3033706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Goals and Contributions</a:t>
            </a:r>
            <a:endParaRPr lang="en-US" sz="4000" dirty="0"/>
          </a:p>
        </p:txBody>
      </p:sp>
      <p:graphicFrame>
        <p:nvGraphicFramePr>
          <p:cNvPr id="2" name="Diagram 1"/>
          <p:cNvGraphicFramePr/>
          <p:nvPr>
            <p:extLst>
              <p:ext uri="{D42A27DB-BD31-4B8C-83A1-F6EECF244321}">
                <p14:modId xmlns:p14="http://schemas.microsoft.com/office/powerpoint/2010/main" val="2991898234"/>
              </p:ext>
            </p:extLst>
          </p:nvPr>
        </p:nvGraphicFramePr>
        <p:xfrm>
          <a:off x="457200" y="2057400"/>
          <a:ext cx="8305800" cy="388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8AB1C761-9FE2-4952-8BCD-2D639D168F1E}" type="slidenum">
              <a:rPr lang="en-US" smtClean="0"/>
              <a:t>5</a:t>
            </a:fld>
            <a:endParaRPr lang="en-US"/>
          </a:p>
        </p:txBody>
      </p:sp>
    </p:spTree>
    <p:extLst>
      <p:ext uri="{BB962C8B-B14F-4D97-AF65-F5344CB8AC3E}">
        <p14:creationId xmlns:p14="http://schemas.microsoft.com/office/powerpoint/2010/main" val="3663184546"/>
      </p:ext>
    </p:extLst>
  </p:cSld>
  <p:clrMapOvr>
    <a:masterClrMapping/>
  </p:clrMapOvr>
  <mc:AlternateContent xmlns:mc="http://schemas.openxmlformats.org/markup-compatibility/2006" xmlns:p14="http://schemas.microsoft.com/office/powerpoint/2010/main">
    <mc:Choice Requires="p14">
      <p:transition spd="slow" p14:dur="2000" advTm="306"/>
    </mc:Choice>
    <mc:Fallback xmlns="">
      <p:transition spd="slow" advTm="306"/>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Roadmap</a:t>
            </a:r>
            <a:endParaRPr lang="en-US" sz="4000" dirty="0"/>
          </a:p>
        </p:txBody>
      </p:sp>
      <p:sp>
        <p:nvSpPr>
          <p:cNvPr id="46" name="Freeform 45"/>
          <p:cNvSpPr/>
          <p:nvPr/>
        </p:nvSpPr>
        <p:spPr>
          <a:xfrm>
            <a:off x="457200" y="170582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Goals and Contributions</a:t>
            </a:r>
            <a:endParaRPr lang="en-US" sz="2500" kern="1200" dirty="0"/>
          </a:p>
        </p:txBody>
      </p:sp>
      <p:sp>
        <p:nvSpPr>
          <p:cNvPr id="47" name="Freeform 46"/>
          <p:cNvSpPr/>
          <p:nvPr/>
        </p:nvSpPr>
        <p:spPr>
          <a:xfrm>
            <a:off x="457200" y="2541351"/>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Background</a:t>
            </a:r>
            <a:endParaRPr lang="en-US" sz="2500" kern="1200" dirty="0"/>
          </a:p>
        </p:txBody>
      </p:sp>
      <p:sp>
        <p:nvSpPr>
          <p:cNvPr id="48" name="Freeform 47"/>
          <p:cNvSpPr/>
          <p:nvPr/>
        </p:nvSpPr>
        <p:spPr>
          <a:xfrm>
            <a:off x="457200" y="3376876"/>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Design and Implementation</a:t>
            </a:r>
            <a:endParaRPr lang="en-US" sz="2500" kern="1200" dirty="0"/>
          </a:p>
        </p:txBody>
      </p:sp>
      <p:sp>
        <p:nvSpPr>
          <p:cNvPr id="49" name="Freeform 48"/>
          <p:cNvSpPr/>
          <p:nvPr/>
        </p:nvSpPr>
        <p:spPr>
          <a:xfrm>
            <a:off x="457200" y="4212399"/>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Experimental setup and tools</a:t>
            </a:r>
            <a:endParaRPr lang="en-US" sz="2500" kern="1200" dirty="0"/>
          </a:p>
        </p:txBody>
      </p:sp>
      <p:sp>
        <p:nvSpPr>
          <p:cNvPr id="50" name="Freeform 49"/>
          <p:cNvSpPr/>
          <p:nvPr/>
        </p:nvSpPr>
        <p:spPr>
          <a:xfrm>
            <a:off x="457200" y="5047923"/>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Results</a:t>
            </a:r>
            <a:endParaRPr lang="en-US" sz="2500" kern="1200" dirty="0"/>
          </a:p>
        </p:txBody>
      </p:sp>
      <p:sp>
        <p:nvSpPr>
          <p:cNvPr id="51" name="Freeform 50"/>
          <p:cNvSpPr/>
          <p:nvPr/>
        </p:nvSpPr>
        <p:spPr>
          <a:xfrm>
            <a:off x="457200" y="588344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Conclusion</a:t>
            </a:r>
            <a:endParaRPr lang="en-US" sz="2500" kern="1200" dirty="0"/>
          </a:p>
        </p:txBody>
      </p:sp>
      <p:sp>
        <p:nvSpPr>
          <p:cNvPr id="2" name="Slide Number Placeholder 1"/>
          <p:cNvSpPr>
            <a:spLocks noGrp="1"/>
          </p:cNvSpPr>
          <p:nvPr>
            <p:ph type="sldNum" sz="quarter" idx="12"/>
          </p:nvPr>
        </p:nvSpPr>
        <p:spPr/>
        <p:txBody>
          <a:bodyPr/>
          <a:lstStyle/>
          <a:p>
            <a:fld id="{8AB1C761-9FE2-4952-8BCD-2D639D168F1E}" type="slidenum">
              <a:rPr lang="en-US" smtClean="0"/>
              <a:t>6</a:t>
            </a:fld>
            <a:endParaRPr lang="en-US"/>
          </a:p>
        </p:txBody>
      </p:sp>
    </p:spTree>
    <p:extLst>
      <p:ext uri="{BB962C8B-B14F-4D97-AF65-F5344CB8AC3E}">
        <p14:creationId xmlns:p14="http://schemas.microsoft.com/office/powerpoint/2010/main" val="4183829431"/>
      </p:ext>
    </p:extLst>
  </p:cSld>
  <p:clrMapOvr>
    <a:masterClrMapping/>
  </p:clrMapOvr>
  <mc:AlternateContent xmlns:mc="http://schemas.openxmlformats.org/markup-compatibility/2006" xmlns:p14="http://schemas.microsoft.com/office/powerpoint/2010/main">
    <mc:Choice Requires="p14">
      <p:transition spd="slow" p14:dur="2000" advTm="155"/>
    </mc:Choice>
    <mc:Fallback xmlns="">
      <p:transition spd="slow" advTm="1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50" fill="hold"/>
                                        <p:tgtEl>
                                          <p:spTgt spid="47"/>
                                        </p:tgtEl>
                                        <p:attrNameLst>
                                          <p:attrName>fillcolor</p:attrName>
                                        </p:attrNameLst>
                                      </p:cBhvr>
                                      <p:to>
                                        <a:schemeClr val="accent2"/>
                                      </p:to>
                                    </p:animClr>
                                    <p:set>
                                      <p:cBhvr>
                                        <p:cTn id="7" dur="250" fill="hold"/>
                                        <p:tgtEl>
                                          <p:spTgt spid="47"/>
                                        </p:tgtEl>
                                        <p:attrNameLst>
                                          <p:attrName>fill.type</p:attrName>
                                        </p:attrNameLst>
                                      </p:cBhvr>
                                      <p:to>
                                        <p:strVal val="solid"/>
                                      </p:to>
                                    </p:set>
                                    <p:set>
                                      <p:cBhvr>
                                        <p:cTn id="8" dur="250" fill="hold"/>
                                        <p:tgtEl>
                                          <p:spTgt spid="4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Coordinator Scheme</a:t>
            </a:r>
            <a:endParaRPr lang="en-US" dirty="0"/>
          </a:p>
        </p:txBody>
      </p:sp>
      <p:sp>
        <p:nvSpPr>
          <p:cNvPr id="4" name="Title 236"/>
          <p:cNvSpPr txBox="1">
            <a:spLocks/>
          </p:cNvSpPr>
          <p:nvPr/>
        </p:nvSpPr>
        <p:spPr>
          <a:xfrm>
            <a:off x="609600" y="427038"/>
            <a:ext cx="82296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smtClean="0"/>
              <a:t>Why </a:t>
            </a:r>
            <a:r>
              <a:rPr lang="en-US" sz="3600" dirty="0" err="1" smtClean="0"/>
              <a:t>Paxos</a:t>
            </a:r>
            <a:r>
              <a:rPr lang="en-US" sz="3600" dirty="0" smtClean="0"/>
              <a:t>?</a:t>
            </a:r>
            <a:endParaRPr lang="en-US" sz="3600" dirty="0"/>
          </a:p>
        </p:txBody>
      </p:sp>
      <p:sp>
        <p:nvSpPr>
          <p:cNvPr id="5" name="Freeform 6"/>
          <p:cNvSpPr>
            <a:spLocks/>
          </p:cNvSpPr>
          <p:nvPr/>
        </p:nvSpPr>
        <p:spPr bwMode="auto">
          <a:xfrm>
            <a:off x="4452969" y="3750964"/>
            <a:ext cx="876663" cy="485892"/>
          </a:xfrm>
          <a:custGeom>
            <a:avLst/>
            <a:gdLst/>
            <a:ahLst/>
            <a:cxnLst>
              <a:cxn ang="0">
                <a:pos x="630" y="82"/>
              </a:cxn>
              <a:cxn ang="0">
                <a:pos x="616" y="40"/>
              </a:cxn>
              <a:cxn ang="0">
                <a:pos x="592" y="24"/>
              </a:cxn>
              <a:cxn ang="0">
                <a:pos x="502" y="36"/>
              </a:cxn>
              <a:cxn ang="0">
                <a:pos x="396" y="0"/>
              </a:cxn>
              <a:cxn ang="0">
                <a:pos x="400" y="12"/>
              </a:cxn>
              <a:cxn ang="0">
                <a:pos x="360" y="52"/>
              </a:cxn>
              <a:cxn ang="0">
                <a:pos x="310" y="162"/>
              </a:cxn>
              <a:cxn ang="0">
                <a:pos x="280" y="148"/>
              </a:cxn>
              <a:cxn ang="0">
                <a:pos x="200" y="204"/>
              </a:cxn>
              <a:cxn ang="0">
                <a:pos x="176" y="188"/>
              </a:cxn>
              <a:cxn ang="0">
                <a:pos x="122" y="232"/>
              </a:cxn>
              <a:cxn ang="0">
                <a:pos x="122" y="228"/>
              </a:cxn>
              <a:cxn ang="0">
                <a:pos x="176" y="184"/>
              </a:cxn>
              <a:cxn ang="0">
                <a:pos x="122" y="224"/>
              </a:cxn>
              <a:cxn ang="0">
                <a:pos x="118" y="256"/>
              </a:cxn>
              <a:cxn ang="0">
                <a:pos x="76" y="312"/>
              </a:cxn>
              <a:cxn ang="0">
                <a:pos x="26" y="286"/>
              </a:cxn>
              <a:cxn ang="0">
                <a:pos x="4" y="330"/>
              </a:cxn>
              <a:cxn ang="0">
                <a:pos x="0" y="322"/>
              </a:cxn>
              <a:cxn ang="0">
                <a:pos x="6" y="378"/>
              </a:cxn>
              <a:cxn ang="0">
                <a:pos x="26" y="376"/>
              </a:cxn>
              <a:cxn ang="0">
                <a:pos x="306" y="330"/>
              </a:cxn>
              <a:cxn ang="0">
                <a:pos x="568" y="276"/>
              </a:cxn>
              <a:cxn ang="0">
                <a:pos x="632" y="202"/>
              </a:cxn>
              <a:cxn ang="0">
                <a:pos x="682" y="104"/>
              </a:cxn>
              <a:cxn ang="0">
                <a:pos x="630" y="82"/>
              </a:cxn>
            </a:cxnLst>
            <a:rect l="0" t="0" r="r" b="b"/>
            <a:pathLst>
              <a:path w="682" h="378">
                <a:moveTo>
                  <a:pt x="630" y="82"/>
                </a:moveTo>
                <a:lnTo>
                  <a:pt x="616" y="40"/>
                </a:lnTo>
                <a:lnTo>
                  <a:pt x="592" y="24"/>
                </a:lnTo>
                <a:lnTo>
                  <a:pt x="502" y="36"/>
                </a:lnTo>
                <a:lnTo>
                  <a:pt x="396" y="0"/>
                </a:lnTo>
                <a:lnTo>
                  <a:pt x="400" y="12"/>
                </a:lnTo>
                <a:lnTo>
                  <a:pt x="360" y="52"/>
                </a:lnTo>
                <a:lnTo>
                  <a:pt x="310" y="162"/>
                </a:lnTo>
                <a:lnTo>
                  <a:pt x="280" y="148"/>
                </a:lnTo>
                <a:lnTo>
                  <a:pt x="200" y="204"/>
                </a:lnTo>
                <a:lnTo>
                  <a:pt x="176" y="188"/>
                </a:lnTo>
                <a:lnTo>
                  <a:pt x="122" y="232"/>
                </a:lnTo>
                <a:lnTo>
                  <a:pt x="122" y="228"/>
                </a:lnTo>
                <a:lnTo>
                  <a:pt x="176" y="184"/>
                </a:lnTo>
                <a:lnTo>
                  <a:pt x="122" y="224"/>
                </a:lnTo>
                <a:lnTo>
                  <a:pt x="118" y="256"/>
                </a:lnTo>
                <a:lnTo>
                  <a:pt x="76" y="312"/>
                </a:lnTo>
                <a:lnTo>
                  <a:pt x="26" y="286"/>
                </a:lnTo>
                <a:lnTo>
                  <a:pt x="4" y="330"/>
                </a:lnTo>
                <a:lnTo>
                  <a:pt x="0" y="322"/>
                </a:lnTo>
                <a:lnTo>
                  <a:pt x="6" y="378"/>
                </a:lnTo>
                <a:lnTo>
                  <a:pt x="26" y="376"/>
                </a:lnTo>
                <a:lnTo>
                  <a:pt x="306" y="330"/>
                </a:lnTo>
                <a:lnTo>
                  <a:pt x="568" y="276"/>
                </a:lnTo>
                <a:lnTo>
                  <a:pt x="632" y="202"/>
                </a:lnTo>
                <a:lnTo>
                  <a:pt x="682" y="104"/>
                </a:lnTo>
                <a:lnTo>
                  <a:pt x="630" y="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 name="Freeform 7"/>
          <p:cNvSpPr>
            <a:spLocks/>
          </p:cNvSpPr>
          <p:nvPr/>
        </p:nvSpPr>
        <p:spPr bwMode="auto">
          <a:xfrm>
            <a:off x="3714225" y="3703025"/>
            <a:ext cx="755833" cy="655569"/>
          </a:xfrm>
          <a:custGeom>
            <a:avLst/>
            <a:gdLst/>
            <a:ahLst/>
            <a:cxnLst>
              <a:cxn ang="0">
                <a:pos x="556" y="278"/>
              </a:cxn>
              <a:cxn ang="0">
                <a:pos x="476" y="220"/>
              </a:cxn>
              <a:cxn ang="0">
                <a:pos x="476" y="140"/>
              </a:cxn>
              <a:cxn ang="0">
                <a:pos x="444" y="140"/>
              </a:cxn>
              <a:cxn ang="0">
                <a:pos x="346" y="14"/>
              </a:cxn>
              <a:cxn ang="0">
                <a:pos x="346" y="0"/>
              </a:cxn>
              <a:cxn ang="0">
                <a:pos x="0" y="8"/>
              </a:cxn>
              <a:cxn ang="0">
                <a:pos x="22" y="70"/>
              </a:cxn>
              <a:cxn ang="0">
                <a:pos x="68" y="70"/>
              </a:cxn>
              <a:cxn ang="0">
                <a:pos x="50" y="136"/>
              </a:cxn>
              <a:cxn ang="0">
                <a:pos x="104" y="160"/>
              </a:cxn>
              <a:cxn ang="0">
                <a:pos x="132" y="470"/>
              </a:cxn>
              <a:cxn ang="0">
                <a:pos x="522" y="462"/>
              </a:cxn>
              <a:cxn ang="0">
                <a:pos x="506" y="510"/>
              </a:cxn>
              <a:cxn ang="0">
                <a:pos x="586" y="504"/>
              </a:cxn>
              <a:cxn ang="0">
                <a:pos x="586" y="410"/>
              </a:cxn>
              <a:cxn ang="0">
                <a:pos x="588" y="408"/>
              </a:cxn>
              <a:cxn ang="0">
                <a:pos x="582" y="352"/>
              </a:cxn>
              <a:cxn ang="0">
                <a:pos x="556" y="278"/>
              </a:cxn>
            </a:cxnLst>
            <a:rect l="0" t="0" r="r" b="b"/>
            <a:pathLst>
              <a:path w="588" h="510">
                <a:moveTo>
                  <a:pt x="556" y="278"/>
                </a:moveTo>
                <a:lnTo>
                  <a:pt x="476" y="220"/>
                </a:lnTo>
                <a:lnTo>
                  <a:pt x="476" y="140"/>
                </a:lnTo>
                <a:lnTo>
                  <a:pt x="444" y="140"/>
                </a:lnTo>
                <a:lnTo>
                  <a:pt x="346" y="14"/>
                </a:lnTo>
                <a:lnTo>
                  <a:pt x="346" y="0"/>
                </a:lnTo>
                <a:lnTo>
                  <a:pt x="0" y="8"/>
                </a:lnTo>
                <a:lnTo>
                  <a:pt x="22" y="70"/>
                </a:lnTo>
                <a:lnTo>
                  <a:pt x="68" y="70"/>
                </a:lnTo>
                <a:lnTo>
                  <a:pt x="50" y="136"/>
                </a:lnTo>
                <a:lnTo>
                  <a:pt x="104" y="160"/>
                </a:lnTo>
                <a:lnTo>
                  <a:pt x="132" y="470"/>
                </a:lnTo>
                <a:lnTo>
                  <a:pt x="522" y="462"/>
                </a:lnTo>
                <a:lnTo>
                  <a:pt x="506" y="510"/>
                </a:lnTo>
                <a:lnTo>
                  <a:pt x="586" y="504"/>
                </a:lnTo>
                <a:lnTo>
                  <a:pt x="586" y="410"/>
                </a:lnTo>
                <a:lnTo>
                  <a:pt x="588" y="408"/>
                </a:lnTo>
                <a:lnTo>
                  <a:pt x="582" y="352"/>
                </a:lnTo>
                <a:lnTo>
                  <a:pt x="556" y="2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 name="Freeform 6"/>
          <p:cNvSpPr>
            <a:spLocks/>
          </p:cNvSpPr>
          <p:nvPr/>
        </p:nvSpPr>
        <p:spPr bwMode="auto">
          <a:xfrm>
            <a:off x="3902958" y="2612089"/>
            <a:ext cx="646996" cy="751772"/>
          </a:xfrm>
          <a:custGeom>
            <a:avLst/>
            <a:gdLst/>
            <a:ahLst/>
            <a:cxnLst>
              <a:cxn ang="0">
                <a:pos x="404" y="538"/>
              </a:cxn>
              <a:cxn ang="0">
                <a:pos x="490" y="542"/>
              </a:cxn>
              <a:cxn ang="0">
                <a:pos x="464" y="400"/>
              </a:cxn>
              <a:cxn ang="0">
                <a:pos x="494" y="172"/>
              </a:cxn>
              <a:cxn ang="0">
                <a:pos x="446" y="160"/>
              </a:cxn>
              <a:cxn ang="0">
                <a:pos x="414" y="160"/>
              </a:cxn>
              <a:cxn ang="0">
                <a:pos x="404" y="122"/>
              </a:cxn>
              <a:cxn ang="0">
                <a:pos x="196" y="96"/>
              </a:cxn>
              <a:cxn ang="0">
                <a:pos x="174" y="38"/>
              </a:cxn>
              <a:cxn ang="0">
                <a:pos x="146" y="38"/>
              </a:cxn>
              <a:cxn ang="0">
                <a:pos x="146" y="0"/>
              </a:cxn>
              <a:cxn ang="0">
                <a:pos x="78" y="24"/>
              </a:cxn>
              <a:cxn ang="0">
                <a:pos x="36" y="116"/>
              </a:cxn>
              <a:cxn ang="0">
                <a:pos x="0" y="158"/>
              </a:cxn>
              <a:cxn ang="0">
                <a:pos x="28" y="292"/>
              </a:cxn>
              <a:cxn ang="0">
                <a:pos x="166" y="374"/>
              </a:cxn>
              <a:cxn ang="0">
                <a:pos x="194" y="508"/>
              </a:cxn>
              <a:cxn ang="0">
                <a:pos x="264" y="574"/>
              </a:cxn>
              <a:cxn ang="0">
                <a:pos x="352" y="568"/>
              </a:cxn>
              <a:cxn ang="0">
                <a:pos x="404" y="538"/>
              </a:cxn>
            </a:cxnLst>
            <a:rect l="0" t="0" r="r" b="b"/>
            <a:pathLst>
              <a:path w="494" h="574">
                <a:moveTo>
                  <a:pt x="404" y="538"/>
                </a:moveTo>
                <a:lnTo>
                  <a:pt x="490" y="542"/>
                </a:lnTo>
                <a:lnTo>
                  <a:pt x="464" y="400"/>
                </a:lnTo>
                <a:lnTo>
                  <a:pt x="494" y="172"/>
                </a:lnTo>
                <a:lnTo>
                  <a:pt x="446" y="160"/>
                </a:lnTo>
                <a:lnTo>
                  <a:pt x="414" y="160"/>
                </a:lnTo>
                <a:lnTo>
                  <a:pt x="404" y="122"/>
                </a:lnTo>
                <a:lnTo>
                  <a:pt x="196" y="96"/>
                </a:lnTo>
                <a:lnTo>
                  <a:pt x="174" y="38"/>
                </a:lnTo>
                <a:lnTo>
                  <a:pt x="146" y="38"/>
                </a:lnTo>
                <a:lnTo>
                  <a:pt x="146" y="0"/>
                </a:lnTo>
                <a:lnTo>
                  <a:pt x="78" y="24"/>
                </a:lnTo>
                <a:lnTo>
                  <a:pt x="36" y="116"/>
                </a:lnTo>
                <a:lnTo>
                  <a:pt x="0" y="158"/>
                </a:lnTo>
                <a:lnTo>
                  <a:pt x="28" y="292"/>
                </a:lnTo>
                <a:lnTo>
                  <a:pt x="166" y="374"/>
                </a:lnTo>
                <a:lnTo>
                  <a:pt x="194" y="508"/>
                </a:lnTo>
                <a:lnTo>
                  <a:pt x="264" y="574"/>
                </a:lnTo>
                <a:lnTo>
                  <a:pt x="352" y="568"/>
                </a:lnTo>
                <a:lnTo>
                  <a:pt x="404" y="53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 name="Freeform 7"/>
          <p:cNvSpPr>
            <a:spLocks/>
          </p:cNvSpPr>
          <p:nvPr/>
        </p:nvSpPr>
        <p:spPr bwMode="auto">
          <a:xfrm>
            <a:off x="4157041" y="3316711"/>
            <a:ext cx="492450" cy="861788"/>
          </a:xfrm>
          <a:custGeom>
            <a:avLst/>
            <a:gdLst/>
            <a:ahLst/>
            <a:cxnLst>
              <a:cxn ang="0">
                <a:pos x="336" y="64"/>
              </a:cxn>
              <a:cxn ang="0">
                <a:pos x="300" y="26"/>
              </a:cxn>
              <a:cxn ang="0">
                <a:pos x="296" y="4"/>
              </a:cxn>
              <a:cxn ang="0">
                <a:pos x="210" y="0"/>
              </a:cxn>
              <a:cxn ang="0">
                <a:pos x="158" y="30"/>
              </a:cxn>
              <a:cxn ang="0">
                <a:pos x="70" y="36"/>
              </a:cxn>
              <a:cxn ang="0">
                <a:pos x="78" y="96"/>
              </a:cxn>
              <a:cxn ang="0">
                <a:pos x="22" y="162"/>
              </a:cxn>
              <a:cxn ang="0">
                <a:pos x="42" y="202"/>
              </a:cxn>
              <a:cxn ang="0">
                <a:pos x="0" y="272"/>
              </a:cxn>
              <a:cxn ang="0">
                <a:pos x="0" y="320"/>
              </a:cxn>
              <a:cxn ang="0">
                <a:pos x="96" y="442"/>
              </a:cxn>
              <a:cxn ang="0">
                <a:pos x="130" y="442"/>
              </a:cxn>
              <a:cxn ang="0">
                <a:pos x="130" y="526"/>
              </a:cxn>
              <a:cxn ang="0">
                <a:pos x="208" y="580"/>
              </a:cxn>
              <a:cxn ang="0">
                <a:pos x="236" y="658"/>
              </a:cxn>
              <a:cxn ang="0">
                <a:pos x="258" y="616"/>
              </a:cxn>
              <a:cxn ang="0">
                <a:pos x="308" y="644"/>
              </a:cxn>
              <a:cxn ang="0">
                <a:pos x="348" y="592"/>
              </a:cxn>
              <a:cxn ang="0">
                <a:pos x="356" y="510"/>
              </a:cxn>
              <a:cxn ang="0">
                <a:pos x="376" y="428"/>
              </a:cxn>
              <a:cxn ang="0">
                <a:pos x="336" y="64"/>
              </a:cxn>
            </a:cxnLst>
            <a:rect l="0" t="0" r="r" b="b"/>
            <a:pathLst>
              <a:path w="376" h="658">
                <a:moveTo>
                  <a:pt x="336" y="64"/>
                </a:moveTo>
                <a:lnTo>
                  <a:pt x="300" y="26"/>
                </a:lnTo>
                <a:lnTo>
                  <a:pt x="296" y="4"/>
                </a:lnTo>
                <a:lnTo>
                  <a:pt x="210" y="0"/>
                </a:lnTo>
                <a:lnTo>
                  <a:pt x="158" y="30"/>
                </a:lnTo>
                <a:lnTo>
                  <a:pt x="70" y="36"/>
                </a:lnTo>
                <a:lnTo>
                  <a:pt x="78" y="96"/>
                </a:lnTo>
                <a:lnTo>
                  <a:pt x="22" y="162"/>
                </a:lnTo>
                <a:lnTo>
                  <a:pt x="42" y="202"/>
                </a:lnTo>
                <a:lnTo>
                  <a:pt x="0" y="272"/>
                </a:lnTo>
                <a:lnTo>
                  <a:pt x="0" y="320"/>
                </a:lnTo>
                <a:lnTo>
                  <a:pt x="96" y="442"/>
                </a:lnTo>
                <a:lnTo>
                  <a:pt x="130" y="442"/>
                </a:lnTo>
                <a:lnTo>
                  <a:pt x="130" y="526"/>
                </a:lnTo>
                <a:lnTo>
                  <a:pt x="208" y="580"/>
                </a:lnTo>
                <a:lnTo>
                  <a:pt x="236" y="658"/>
                </a:lnTo>
                <a:lnTo>
                  <a:pt x="258" y="616"/>
                </a:lnTo>
                <a:lnTo>
                  <a:pt x="308" y="644"/>
                </a:lnTo>
                <a:lnTo>
                  <a:pt x="348" y="592"/>
                </a:lnTo>
                <a:lnTo>
                  <a:pt x="356" y="510"/>
                </a:lnTo>
                <a:lnTo>
                  <a:pt x="376" y="428"/>
                </a:lnTo>
                <a:lnTo>
                  <a:pt x="336" y="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 name="Freeform 3053"/>
          <p:cNvSpPr>
            <a:spLocks/>
          </p:cNvSpPr>
          <p:nvPr/>
        </p:nvSpPr>
        <p:spPr bwMode="auto">
          <a:xfrm>
            <a:off x="5959250" y="2496891"/>
            <a:ext cx="128559" cy="491097"/>
          </a:xfrm>
          <a:custGeom>
            <a:avLst/>
            <a:gdLst/>
            <a:ahLst/>
            <a:cxnLst>
              <a:cxn ang="0">
                <a:pos x="0" y="0"/>
              </a:cxn>
              <a:cxn ang="0">
                <a:pos x="86" y="312"/>
              </a:cxn>
              <a:cxn ang="0">
                <a:pos x="100" y="382"/>
              </a:cxn>
              <a:cxn ang="0">
                <a:pos x="94" y="324"/>
              </a:cxn>
              <a:cxn ang="0">
                <a:pos x="30" y="98"/>
              </a:cxn>
              <a:cxn ang="0">
                <a:pos x="0" y="0"/>
              </a:cxn>
            </a:cxnLst>
            <a:rect l="0" t="0" r="r" b="b"/>
            <a:pathLst>
              <a:path w="100" h="382">
                <a:moveTo>
                  <a:pt x="0" y="0"/>
                </a:moveTo>
                <a:lnTo>
                  <a:pt x="86" y="312"/>
                </a:lnTo>
                <a:lnTo>
                  <a:pt x="100" y="382"/>
                </a:lnTo>
                <a:lnTo>
                  <a:pt x="94" y="324"/>
                </a:lnTo>
                <a:lnTo>
                  <a:pt x="30" y="9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 name="Freeform 3054"/>
          <p:cNvSpPr>
            <a:spLocks/>
          </p:cNvSpPr>
          <p:nvPr/>
        </p:nvSpPr>
        <p:spPr bwMode="auto">
          <a:xfrm>
            <a:off x="5391017" y="2453181"/>
            <a:ext cx="771357" cy="701935"/>
          </a:xfrm>
          <a:custGeom>
            <a:avLst/>
            <a:gdLst/>
            <a:ahLst/>
            <a:cxnLst>
              <a:cxn ang="0">
                <a:pos x="546" y="442"/>
              </a:cxn>
              <a:cxn ang="0">
                <a:pos x="542" y="416"/>
              </a:cxn>
              <a:cxn ang="0">
                <a:pos x="528" y="346"/>
              </a:cxn>
              <a:cxn ang="0">
                <a:pos x="442" y="34"/>
              </a:cxn>
              <a:cxn ang="0">
                <a:pos x="434" y="0"/>
              </a:cxn>
              <a:cxn ang="0">
                <a:pos x="434" y="0"/>
              </a:cxn>
              <a:cxn ang="0">
                <a:pos x="434" y="0"/>
              </a:cxn>
              <a:cxn ang="0">
                <a:pos x="308" y="48"/>
              </a:cxn>
              <a:cxn ang="0">
                <a:pos x="238" y="208"/>
              </a:cxn>
              <a:cxn ang="0">
                <a:pos x="246" y="234"/>
              </a:cxn>
              <a:cxn ang="0">
                <a:pos x="216" y="290"/>
              </a:cxn>
              <a:cxn ang="0">
                <a:pos x="84" y="318"/>
              </a:cxn>
              <a:cxn ang="0">
                <a:pos x="46" y="398"/>
              </a:cxn>
              <a:cxn ang="0">
                <a:pos x="58" y="426"/>
              </a:cxn>
              <a:cxn ang="0">
                <a:pos x="0" y="494"/>
              </a:cxn>
              <a:cxn ang="0">
                <a:pos x="16" y="546"/>
              </a:cxn>
              <a:cxn ang="0">
                <a:pos x="380" y="426"/>
              </a:cxn>
              <a:cxn ang="0">
                <a:pos x="456" y="492"/>
              </a:cxn>
              <a:cxn ang="0">
                <a:pos x="478" y="498"/>
              </a:cxn>
              <a:cxn ang="0">
                <a:pos x="588" y="522"/>
              </a:cxn>
              <a:cxn ang="0">
                <a:pos x="600" y="496"/>
              </a:cxn>
              <a:cxn ang="0">
                <a:pos x="594" y="490"/>
              </a:cxn>
              <a:cxn ang="0">
                <a:pos x="546" y="442"/>
              </a:cxn>
            </a:cxnLst>
            <a:rect l="0" t="0" r="r" b="b"/>
            <a:pathLst>
              <a:path w="600" h="546">
                <a:moveTo>
                  <a:pt x="546" y="442"/>
                </a:moveTo>
                <a:lnTo>
                  <a:pt x="542" y="416"/>
                </a:lnTo>
                <a:lnTo>
                  <a:pt x="528" y="346"/>
                </a:lnTo>
                <a:lnTo>
                  <a:pt x="442" y="34"/>
                </a:lnTo>
                <a:lnTo>
                  <a:pt x="434" y="0"/>
                </a:lnTo>
                <a:lnTo>
                  <a:pt x="434" y="0"/>
                </a:lnTo>
                <a:lnTo>
                  <a:pt x="434" y="0"/>
                </a:lnTo>
                <a:lnTo>
                  <a:pt x="308" y="48"/>
                </a:lnTo>
                <a:lnTo>
                  <a:pt x="238" y="208"/>
                </a:lnTo>
                <a:lnTo>
                  <a:pt x="246" y="234"/>
                </a:lnTo>
                <a:lnTo>
                  <a:pt x="216" y="290"/>
                </a:lnTo>
                <a:lnTo>
                  <a:pt x="84" y="318"/>
                </a:lnTo>
                <a:lnTo>
                  <a:pt x="46" y="398"/>
                </a:lnTo>
                <a:lnTo>
                  <a:pt x="58" y="426"/>
                </a:lnTo>
                <a:lnTo>
                  <a:pt x="0" y="494"/>
                </a:lnTo>
                <a:lnTo>
                  <a:pt x="16" y="546"/>
                </a:lnTo>
                <a:lnTo>
                  <a:pt x="380" y="426"/>
                </a:lnTo>
                <a:lnTo>
                  <a:pt x="456" y="492"/>
                </a:lnTo>
                <a:lnTo>
                  <a:pt x="478" y="498"/>
                </a:lnTo>
                <a:lnTo>
                  <a:pt x="588" y="522"/>
                </a:lnTo>
                <a:lnTo>
                  <a:pt x="600" y="496"/>
                </a:lnTo>
                <a:lnTo>
                  <a:pt x="594" y="490"/>
                </a:lnTo>
                <a:lnTo>
                  <a:pt x="546" y="4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 name="Freeform 3055"/>
          <p:cNvSpPr>
            <a:spLocks/>
          </p:cNvSpPr>
          <p:nvPr/>
        </p:nvSpPr>
        <p:spPr bwMode="auto">
          <a:xfrm>
            <a:off x="6283220" y="2630593"/>
            <a:ext cx="51424" cy="35996"/>
          </a:xfrm>
          <a:custGeom>
            <a:avLst/>
            <a:gdLst/>
            <a:ahLst/>
            <a:cxnLst>
              <a:cxn ang="0">
                <a:pos x="40" y="28"/>
              </a:cxn>
              <a:cxn ang="0">
                <a:pos x="40" y="24"/>
              </a:cxn>
              <a:cxn ang="0">
                <a:pos x="0" y="0"/>
              </a:cxn>
              <a:cxn ang="0">
                <a:pos x="40" y="28"/>
              </a:cxn>
            </a:cxnLst>
            <a:rect l="0" t="0" r="r" b="b"/>
            <a:pathLst>
              <a:path w="40" h="28">
                <a:moveTo>
                  <a:pt x="40" y="28"/>
                </a:moveTo>
                <a:lnTo>
                  <a:pt x="40" y="24"/>
                </a:lnTo>
                <a:lnTo>
                  <a:pt x="0" y="0"/>
                </a:lnTo>
                <a:lnTo>
                  <a:pt x="40" y="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 name="Freeform 3056"/>
          <p:cNvSpPr>
            <a:spLocks/>
          </p:cNvSpPr>
          <p:nvPr/>
        </p:nvSpPr>
        <p:spPr bwMode="auto">
          <a:xfrm>
            <a:off x="6121235" y="1890091"/>
            <a:ext cx="480812" cy="771357"/>
          </a:xfrm>
          <a:custGeom>
            <a:avLst/>
            <a:gdLst/>
            <a:ahLst/>
            <a:cxnLst>
              <a:cxn ang="0">
                <a:pos x="284" y="228"/>
              </a:cxn>
              <a:cxn ang="0">
                <a:pos x="244" y="202"/>
              </a:cxn>
              <a:cxn ang="0">
                <a:pos x="136" y="0"/>
              </a:cxn>
              <a:cxn ang="0">
                <a:pos x="84" y="68"/>
              </a:cxn>
              <a:cxn ang="0">
                <a:pos x="46" y="54"/>
              </a:cxn>
              <a:cxn ang="0">
                <a:pos x="46" y="228"/>
              </a:cxn>
              <a:cxn ang="0">
                <a:pos x="0" y="356"/>
              </a:cxn>
              <a:cxn ang="0">
                <a:pos x="126" y="576"/>
              </a:cxn>
              <a:cxn ang="0">
                <a:pos x="166" y="600"/>
              </a:cxn>
              <a:cxn ang="0">
                <a:pos x="166" y="540"/>
              </a:cxn>
              <a:cxn ang="0">
                <a:pos x="244" y="404"/>
              </a:cxn>
              <a:cxn ang="0">
                <a:pos x="294" y="378"/>
              </a:cxn>
              <a:cxn ang="0">
                <a:pos x="294" y="336"/>
              </a:cxn>
              <a:cxn ang="0">
                <a:pos x="374" y="202"/>
              </a:cxn>
              <a:cxn ang="0">
                <a:pos x="284" y="228"/>
              </a:cxn>
            </a:cxnLst>
            <a:rect l="0" t="0" r="r" b="b"/>
            <a:pathLst>
              <a:path w="374" h="600">
                <a:moveTo>
                  <a:pt x="284" y="228"/>
                </a:moveTo>
                <a:lnTo>
                  <a:pt x="244" y="202"/>
                </a:lnTo>
                <a:lnTo>
                  <a:pt x="136" y="0"/>
                </a:lnTo>
                <a:lnTo>
                  <a:pt x="84" y="68"/>
                </a:lnTo>
                <a:lnTo>
                  <a:pt x="46" y="54"/>
                </a:lnTo>
                <a:lnTo>
                  <a:pt x="46" y="228"/>
                </a:lnTo>
                <a:lnTo>
                  <a:pt x="0" y="356"/>
                </a:lnTo>
                <a:lnTo>
                  <a:pt x="126" y="576"/>
                </a:lnTo>
                <a:lnTo>
                  <a:pt x="166" y="600"/>
                </a:lnTo>
                <a:lnTo>
                  <a:pt x="166" y="540"/>
                </a:lnTo>
                <a:lnTo>
                  <a:pt x="244" y="404"/>
                </a:lnTo>
                <a:lnTo>
                  <a:pt x="294" y="378"/>
                </a:lnTo>
                <a:lnTo>
                  <a:pt x="294" y="336"/>
                </a:lnTo>
                <a:lnTo>
                  <a:pt x="374" y="202"/>
                </a:lnTo>
                <a:lnTo>
                  <a:pt x="284" y="2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 name="Freeform 3057"/>
          <p:cNvSpPr>
            <a:spLocks/>
          </p:cNvSpPr>
          <p:nvPr/>
        </p:nvSpPr>
        <p:spPr bwMode="auto">
          <a:xfrm>
            <a:off x="5951536" y="2399186"/>
            <a:ext cx="151701" cy="434531"/>
          </a:xfrm>
          <a:custGeom>
            <a:avLst/>
            <a:gdLst/>
            <a:ahLst/>
            <a:cxnLst>
              <a:cxn ang="0">
                <a:pos x="110" y="84"/>
              </a:cxn>
              <a:cxn ang="0">
                <a:pos x="110" y="84"/>
              </a:cxn>
              <a:cxn ang="0">
                <a:pos x="112" y="64"/>
              </a:cxn>
              <a:cxn ang="0">
                <a:pos x="112" y="42"/>
              </a:cxn>
              <a:cxn ang="0">
                <a:pos x="110" y="20"/>
              </a:cxn>
              <a:cxn ang="0">
                <a:pos x="106" y="0"/>
              </a:cxn>
              <a:cxn ang="0">
                <a:pos x="0" y="40"/>
              </a:cxn>
              <a:cxn ang="0">
                <a:pos x="0" y="42"/>
              </a:cxn>
              <a:cxn ang="0">
                <a:pos x="2" y="42"/>
              </a:cxn>
              <a:cxn ang="0">
                <a:pos x="40" y="174"/>
              </a:cxn>
              <a:cxn ang="0">
                <a:pos x="80" y="318"/>
              </a:cxn>
              <a:cxn ang="0">
                <a:pos x="86" y="338"/>
              </a:cxn>
              <a:cxn ang="0">
                <a:pos x="86" y="338"/>
              </a:cxn>
              <a:cxn ang="0">
                <a:pos x="118" y="330"/>
              </a:cxn>
              <a:cxn ang="0">
                <a:pos x="118" y="330"/>
              </a:cxn>
              <a:cxn ang="0">
                <a:pos x="110" y="302"/>
              </a:cxn>
              <a:cxn ang="0">
                <a:pos x="106" y="270"/>
              </a:cxn>
              <a:cxn ang="0">
                <a:pos x="104" y="234"/>
              </a:cxn>
              <a:cxn ang="0">
                <a:pos x="104" y="198"/>
              </a:cxn>
              <a:cxn ang="0">
                <a:pos x="106" y="132"/>
              </a:cxn>
              <a:cxn ang="0">
                <a:pos x="108" y="104"/>
              </a:cxn>
              <a:cxn ang="0">
                <a:pos x="110" y="84"/>
              </a:cxn>
              <a:cxn ang="0">
                <a:pos x="110" y="84"/>
              </a:cxn>
            </a:cxnLst>
            <a:rect l="0" t="0" r="r" b="b"/>
            <a:pathLst>
              <a:path w="118" h="338">
                <a:moveTo>
                  <a:pt x="110" y="84"/>
                </a:moveTo>
                <a:lnTo>
                  <a:pt x="110" y="84"/>
                </a:lnTo>
                <a:lnTo>
                  <a:pt x="112" y="64"/>
                </a:lnTo>
                <a:lnTo>
                  <a:pt x="112" y="42"/>
                </a:lnTo>
                <a:lnTo>
                  <a:pt x="110" y="20"/>
                </a:lnTo>
                <a:lnTo>
                  <a:pt x="106" y="0"/>
                </a:lnTo>
                <a:lnTo>
                  <a:pt x="0" y="40"/>
                </a:lnTo>
                <a:lnTo>
                  <a:pt x="0" y="42"/>
                </a:lnTo>
                <a:lnTo>
                  <a:pt x="2" y="42"/>
                </a:lnTo>
                <a:lnTo>
                  <a:pt x="40" y="174"/>
                </a:lnTo>
                <a:lnTo>
                  <a:pt x="80" y="318"/>
                </a:lnTo>
                <a:lnTo>
                  <a:pt x="86" y="338"/>
                </a:lnTo>
                <a:lnTo>
                  <a:pt x="86" y="338"/>
                </a:lnTo>
                <a:lnTo>
                  <a:pt x="118" y="330"/>
                </a:lnTo>
                <a:lnTo>
                  <a:pt x="118" y="330"/>
                </a:lnTo>
                <a:lnTo>
                  <a:pt x="110" y="302"/>
                </a:lnTo>
                <a:lnTo>
                  <a:pt x="106" y="270"/>
                </a:lnTo>
                <a:lnTo>
                  <a:pt x="104" y="234"/>
                </a:lnTo>
                <a:lnTo>
                  <a:pt x="104" y="198"/>
                </a:lnTo>
                <a:lnTo>
                  <a:pt x="106" y="132"/>
                </a:lnTo>
                <a:lnTo>
                  <a:pt x="108" y="104"/>
                </a:lnTo>
                <a:lnTo>
                  <a:pt x="110" y="84"/>
                </a:lnTo>
                <a:lnTo>
                  <a:pt x="110"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 name="Freeform 3058"/>
          <p:cNvSpPr>
            <a:spLocks/>
          </p:cNvSpPr>
          <p:nvPr/>
        </p:nvSpPr>
        <p:spPr bwMode="auto">
          <a:xfrm>
            <a:off x="6085238" y="2345192"/>
            <a:ext cx="251976" cy="478241"/>
          </a:xfrm>
          <a:custGeom>
            <a:avLst/>
            <a:gdLst/>
            <a:ahLst/>
            <a:cxnLst>
              <a:cxn ang="0">
                <a:pos x="156" y="224"/>
              </a:cxn>
              <a:cxn ang="0">
                <a:pos x="30" y="6"/>
              </a:cxn>
              <a:cxn ang="0">
                <a:pos x="30" y="4"/>
              </a:cxn>
              <a:cxn ang="0">
                <a:pos x="156" y="222"/>
              </a:cxn>
              <a:cxn ang="0">
                <a:pos x="30" y="0"/>
              </a:cxn>
              <a:cxn ang="0">
                <a:pos x="16" y="36"/>
              </a:cxn>
              <a:cxn ang="0">
                <a:pos x="2" y="42"/>
              </a:cxn>
              <a:cxn ang="0">
                <a:pos x="2" y="42"/>
              </a:cxn>
              <a:cxn ang="0">
                <a:pos x="6" y="62"/>
              </a:cxn>
              <a:cxn ang="0">
                <a:pos x="8" y="84"/>
              </a:cxn>
              <a:cxn ang="0">
                <a:pos x="8" y="106"/>
              </a:cxn>
              <a:cxn ang="0">
                <a:pos x="6" y="126"/>
              </a:cxn>
              <a:cxn ang="0">
                <a:pos x="6" y="126"/>
              </a:cxn>
              <a:cxn ang="0">
                <a:pos x="4" y="146"/>
              </a:cxn>
              <a:cxn ang="0">
                <a:pos x="2" y="174"/>
              </a:cxn>
              <a:cxn ang="0">
                <a:pos x="0" y="240"/>
              </a:cxn>
              <a:cxn ang="0">
                <a:pos x="0" y="276"/>
              </a:cxn>
              <a:cxn ang="0">
                <a:pos x="2" y="312"/>
              </a:cxn>
              <a:cxn ang="0">
                <a:pos x="6" y="344"/>
              </a:cxn>
              <a:cxn ang="0">
                <a:pos x="14" y="372"/>
              </a:cxn>
              <a:cxn ang="0">
                <a:pos x="14" y="372"/>
              </a:cxn>
              <a:cxn ang="0">
                <a:pos x="44" y="362"/>
              </a:cxn>
              <a:cxn ang="0">
                <a:pos x="74" y="350"/>
              </a:cxn>
              <a:cxn ang="0">
                <a:pos x="100" y="334"/>
              </a:cxn>
              <a:cxn ang="0">
                <a:pos x="114" y="326"/>
              </a:cxn>
              <a:cxn ang="0">
                <a:pos x="124" y="316"/>
              </a:cxn>
              <a:cxn ang="0">
                <a:pos x="124" y="316"/>
              </a:cxn>
              <a:cxn ang="0">
                <a:pos x="134" y="308"/>
              </a:cxn>
              <a:cxn ang="0">
                <a:pos x="144" y="300"/>
              </a:cxn>
              <a:cxn ang="0">
                <a:pos x="154" y="296"/>
              </a:cxn>
              <a:cxn ang="0">
                <a:pos x="164" y="292"/>
              </a:cxn>
              <a:cxn ang="0">
                <a:pos x="182" y="288"/>
              </a:cxn>
              <a:cxn ang="0">
                <a:pos x="196" y="288"/>
              </a:cxn>
              <a:cxn ang="0">
                <a:pos x="196" y="250"/>
              </a:cxn>
              <a:cxn ang="0">
                <a:pos x="156" y="224"/>
              </a:cxn>
            </a:cxnLst>
            <a:rect l="0" t="0" r="r" b="b"/>
            <a:pathLst>
              <a:path w="196" h="372">
                <a:moveTo>
                  <a:pt x="156" y="224"/>
                </a:moveTo>
                <a:lnTo>
                  <a:pt x="30" y="6"/>
                </a:lnTo>
                <a:lnTo>
                  <a:pt x="30" y="4"/>
                </a:lnTo>
                <a:lnTo>
                  <a:pt x="156" y="222"/>
                </a:lnTo>
                <a:lnTo>
                  <a:pt x="30" y="0"/>
                </a:lnTo>
                <a:lnTo>
                  <a:pt x="16" y="36"/>
                </a:lnTo>
                <a:lnTo>
                  <a:pt x="2" y="42"/>
                </a:lnTo>
                <a:lnTo>
                  <a:pt x="2" y="42"/>
                </a:lnTo>
                <a:lnTo>
                  <a:pt x="6" y="62"/>
                </a:lnTo>
                <a:lnTo>
                  <a:pt x="8" y="84"/>
                </a:lnTo>
                <a:lnTo>
                  <a:pt x="8" y="106"/>
                </a:lnTo>
                <a:lnTo>
                  <a:pt x="6" y="126"/>
                </a:lnTo>
                <a:lnTo>
                  <a:pt x="6" y="126"/>
                </a:lnTo>
                <a:lnTo>
                  <a:pt x="4" y="146"/>
                </a:lnTo>
                <a:lnTo>
                  <a:pt x="2" y="174"/>
                </a:lnTo>
                <a:lnTo>
                  <a:pt x="0" y="240"/>
                </a:lnTo>
                <a:lnTo>
                  <a:pt x="0" y="276"/>
                </a:lnTo>
                <a:lnTo>
                  <a:pt x="2" y="312"/>
                </a:lnTo>
                <a:lnTo>
                  <a:pt x="6" y="344"/>
                </a:lnTo>
                <a:lnTo>
                  <a:pt x="14" y="372"/>
                </a:lnTo>
                <a:lnTo>
                  <a:pt x="14" y="372"/>
                </a:lnTo>
                <a:lnTo>
                  <a:pt x="44" y="362"/>
                </a:lnTo>
                <a:lnTo>
                  <a:pt x="74" y="350"/>
                </a:lnTo>
                <a:lnTo>
                  <a:pt x="100" y="334"/>
                </a:lnTo>
                <a:lnTo>
                  <a:pt x="114" y="326"/>
                </a:lnTo>
                <a:lnTo>
                  <a:pt x="124" y="316"/>
                </a:lnTo>
                <a:lnTo>
                  <a:pt x="124" y="316"/>
                </a:lnTo>
                <a:lnTo>
                  <a:pt x="134" y="308"/>
                </a:lnTo>
                <a:lnTo>
                  <a:pt x="144" y="300"/>
                </a:lnTo>
                <a:lnTo>
                  <a:pt x="154" y="296"/>
                </a:lnTo>
                <a:lnTo>
                  <a:pt x="164" y="292"/>
                </a:lnTo>
                <a:lnTo>
                  <a:pt x="182" y="288"/>
                </a:lnTo>
                <a:lnTo>
                  <a:pt x="196" y="288"/>
                </a:lnTo>
                <a:lnTo>
                  <a:pt x="196" y="250"/>
                </a:lnTo>
                <a:lnTo>
                  <a:pt x="156" y="22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 name="Freeform 3059"/>
          <p:cNvSpPr>
            <a:spLocks/>
          </p:cNvSpPr>
          <p:nvPr/>
        </p:nvSpPr>
        <p:spPr bwMode="auto">
          <a:xfrm>
            <a:off x="6080095" y="2854287"/>
            <a:ext cx="213409" cy="233978"/>
          </a:xfrm>
          <a:custGeom>
            <a:avLst/>
            <a:gdLst/>
            <a:ahLst/>
            <a:cxnLst>
              <a:cxn ang="0">
                <a:pos x="2" y="46"/>
              </a:cxn>
              <a:cxn ang="0">
                <a:pos x="12" y="128"/>
              </a:cxn>
              <a:cxn ang="0">
                <a:pos x="64" y="182"/>
              </a:cxn>
              <a:cxn ang="0">
                <a:pos x="60" y="178"/>
              </a:cxn>
              <a:cxn ang="0">
                <a:pos x="64" y="182"/>
              </a:cxn>
              <a:cxn ang="0">
                <a:pos x="66" y="178"/>
              </a:cxn>
              <a:cxn ang="0">
                <a:pos x="150" y="138"/>
              </a:cxn>
              <a:cxn ang="0">
                <a:pos x="164" y="138"/>
              </a:cxn>
              <a:cxn ang="0">
                <a:pos x="166" y="138"/>
              </a:cxn>
              <a:cxn ang="0">
                <a:pos x="138" y="0"/>
              </a:cxn>
              <a:cxn ang="0">
                <a:pos x="0" y="44"/>
              </a:cxn>
              <a:cxn ang="0">
                <a:pos x="2" y="46"/>
              </a:cxn>
            </a:cxnLst>
            <a:rect l="0" t="0" r="r" b="b"/>
            <a:pathLst>
              <a:path w="166" h="182">
                <a:moveTo>
                  <a:pt x="2" y="46"/>
                </a:moveTo>
                <a:lnTo>
                  <a:pt x="12" y="128"/>
                </a:lnTo>
                <a:lnTo>
                  <a:pt x="64" y="182"/>
                </a:lnTo>
                <a:lnTo>
                  <a:pt x="60" y="178"/>
                </a:lnTo>
                <a:lnTo>
                  <a:pt x="64" y="182"/>
                </a:lnTo>
                <a:lnTo>
                  <a:pt x="66" y="178"/>
                </a:lnTo>
                <a:lnTo>
                  <a:pt x="150" y="138"/>
                </a:lnTo>
                <a:lnTo>
                  <a:pt x="164" y="138"/>
                </a:lnTo>
                <a:lnTo>
                  <a:pt x="166" y="138"/>
                </a:lnTo>
                <a:lnTo>
                  <a:pt x="138" y="0"/>
                </a:lnTo>
                <a:lnTo>
                  <a:pt x="0" y="44"/>
                </a:lnTo>
                <a:lnTo>
                  <a:pt x="2" y="4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 name="Freeform 3060"/>
          <p:cNvSpPr>
            <a:spLocks/>
          </p:cNvSpPr>
          <p:nvPr/>
        </p:nvSpPr>
        <p:spPr bwMode="auto">
          <a:xfrm>
            <a:off x="6059527" y="2718014"/>
            <a:ext cx="429388" cy="195410"/>
          </a:xfrm>
          <a:custGeom>
            <a:avLst/>
            <a:gdLst/>
            <a:ahLst/>
            <a:cxnLst>
              <a:cxn ang="0">
                <a:pos x="292" y="16"/>
              </a:cxn>
              <a:cxn ang="0">
                <a:pos x="264" y="68"/>
              </a:cxn>
              <a:cxn ang="0">
                <a:pos x="214" y="2"/>
              </a:cxn>
              <a:cxn ang="0">
                <a:pos x="214" y="0"/>
              </a:cxn>
              <a:cxn ang="0">
                <a:pos x="214" y="0"/>
              </a:cxn>
              <a:cxn ang="0">
                <a:pos x="202" y="0"/>
              </a:cxn>
              <a:cxn ang="0">
                <a:pos x="184" y="2"/>
              </a:cxn>
              <a:cxn ang="0">
                <a:pos x="174" y="6"/>
              </a:cxn>
              <a:cxn ang="0">
                <a:pos x="162" y="12"/>
              </a:cxn>
              <a:cxn ang="0">
                <a:pos x="152" y="18"/>
              </a:cxn>
              <a:cxn ang="0">
                <a:pos x="142" y="26"/>
              </a:cxn>
              <a:cxn ang="0">
                <a:pos x="142" y="26"/>
              </a:cxn>
              <a:cxn ang="0">
                <a:pos x="128" y="38"/>
              </a:cxn>
              <a:cxn ang="0">
                <a:pos x="112" y="50"/>
              </a:cxn>
              <a:cxn ang="0">
                <a:pos x="96" y="60"/>
              </a:cxn>
              <a:cxn ang="0">
                <a:pos x="76" y="68"/>
              </a:cxn>
              <a:cxn ang="0">
                <a:pos x="38" y="82"/>
              </a:cxn>
              <a:cxn ang="0">
                <a:pos x="0" y="90"/>
              </a:cxn>
              <a:cxn ang="0">
                <a:pos x="16" y="150"/>
              </a:cxn>
              <a:cxn ang="0">
                <a:pos x="154" y="106"/>
              </a:cxn>
              <a:cxn ang="0">
                <a:pos x="154" y="102"/>
              </a:cxn>
              <a:cxn ang="0">
                <a:pos x="170" y="96"/>
              </a:cxn>
              <a:cxn ang="0">
                <a:pos x="206" y="82"/>
              </a:cxn>
              <a:cxn ang="0">
                <a:pos x="242" y="122"/>
              </a:cxn>
              <a:cxn ang="0">
                <a:pos x="244" y="122"/>
              </a:cxn>
              <a:cxn ang="0">
                <a:pos x="254" y="152"/>
              </a:cxn>
              <a:cxn ang="0">
                <a:pos x="334" y="152"/>
              </a:cxn>
              <a:cxn ang="0">
                <a:pos x="334" y="84"/>
              </a:cxn>
              <a:cxn ang="0">
                <a:pos x="292" y="16"/>
              </a:cxn>
            </a:cxnLst>
            <a:rect l="0" t="0" r="r" b="b"/>
            <a:pathLst>
              <a:path w="334" h="152">
                <a:moveTo>
                  <a:pt x="292" y="16"/>
                </a:moveTo>
                <a:lnTo>
                  <a:pt x="264" y="68"/>
                </a:lnTo>
                <a:lnTo>
                  <a:pt x="214" y="2"/>
                </a:lnTo>
                <a:lnTo>
                  <a:pt x="214" y="0"/>
                </a:lnTo>
                <a:lnTo>
                  <a:pt x="214" y="0"/>
                </a:lnTo>
                <a:lnTo>
                  <a:pt x="202" y="0"/>
                </a:lnTo>
                <a:lnTo>
                  <a:pt x="184" y="2"/>
                </a:lnTo>
                <a:lnTo>
                  <a:pt x="174" y="6"/>
                </a:lnTo>
                <a:lnTo>
                  <a:pt x="162" y="12"/>
                </a:lnTo>
                <a:lnTo>
                  <a:pt x="152" y="18"/>
                </a:lnTo>
                <a:lnTo>
                  <a:pt x="142" y="26"/>
                </a:lnTo>
                <a:lnTo>
                  <a:pt x="142" y="26"/>
                </a:lnTo>
                <a:lnTo>
                  <a:pt x="128" y="38"/>
                </a:lnTo>
                <a:lnTo>
                  <a:pt x="112" y="50"/>
                </a:lnTo>
                <a:lnTo>
                  <a:pt x="96" y="60"/>
                </a:lnTo>
                <a:lnTo>
                  <a:pt x="76" y="68"/>
                </a:lnTo>
                <a:lnTo>
                  <a:pt x="38" y="82"/>
                </a:lnTo>
                <a:lnTo>
                  <a:pt x="0" y="90"/>
                </a:lnTo>
                <a:lnTo>
                  <a:pt x="16" y="150"/>
                </a:lnTo>
                <a:lnTo>
                  <a:pt x="154" y="106"/>
                </a:lnTo>
                <a:lnTo>
                  <a:pt x="154" y="102"/>
                </a:lnTo>
                <a:lnTo>
                  <a:pt x="170" y="96"/>
                </a:lnTo>
                <a:lnTo>
                  <a:pt x="206" y="82"/>
                </a:lnTo>
                <a:lnTo>
                  <a:pt x="242" y="122"/>
                </a:lnTo>
                <a:lnTo>
                  <a:pt x="244" y="122"/>
                </a:lnTo>
                <a:lnTo>
                  <a:pt x="254" y="152"/>
                </a:lnTo>
                <a:lnTo>
                  <a:pt x="334" y="152"/>
                </a:lnTo>
                <a:lnTo>
                  <a:pt x="334" y="84"/>
                </a:lnTo>
                <a:lnTo>
                  <a:pt x="292" y="1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 name="Freeform 2853"/>
          <p:cNvSpPr>
            <a:spLocks/>
          </p:cNvSpPr>
          <p:nvPr/>
        </p:nvSpPr>
        <p:spPr bwMode="auto">
          <a:xfrm>
            <a:off x="6293943" y="3036157"/>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 name="Freeform 2854"/>
          <p:cNvSpPr>
            <a:spLocks/>
          </p:cNvSpPr>
          <p:nvPr/>
        </p:nvSpPr>
        <p:spPr bwMode="auto">
          <a:xfrm>
            <a:off x="1349927" y="4164822"/>
            <a:ext cx="745587" cy="1007828"/>
          </a:xfrm>
          <a:custGeom>
            <a:avLst/>
            <a:gdLst/>
            <a:ahLst/>
            <a:cxnLst>
              <a:cxn ang="0">
                <a:pos x="128" y="0"/>
              </a:cxn>
              <a:cxn ang="0">
                <a:pos x="112" y="120"/>
              </a:cxn>
              <a:cxn ang="0">
                <a:pos x="72" y="106"/>
              </a:cxn>
              <a:cxn ang="0">
                <a:pos x="42" y="254"/>
              </a:cxn>
              <a:cxn ang="0">
                <a:pos x="74" y="350"/>
              </a:cxn>
              <a:cxn ang="0">
                <a:pos x="62" y="364"/>
              </a:cxn>
              <a:cxn ang="0">
                <a:pos x="12" y="472"/>
              </a:cxn>
              <a:cxn ang="0">
                <a:pos x="24" y="526"/>
              </a:cxn>
              <a:cxn ang="0">
                <a:pos x="0" y="568"/>
              </a:cxn>
              <a:cxn ang="0">
                <a:pos x="362" y="768"/>
              </a:cxn>
              <a:cxn ang="0">
                <a:pos x="538" y="784"/>
              </a:cxn>
              <a:cxn ang="0">
                <a:pos x="580" y="80"/>
              </a:cxn>
              <a:cxn ang="0">
                <a:pos x="128" y="0"/>
              </a:cxn>
            </a:cxnLst>
            <a:rect l="0" t="0" r="r" b="b"/>
            <a:pathLst>
              <a:path w="580" h="784">
                <a:moveTo>
                  <a:pt x="128" y="0"/>
                </a:moveTo>
                <a:lnTo>
                  <a:pt x="112" y="120"/>
                </a:lnTo>
                <a:lnTo>
                  <a:pt x="72" y="106"/>
                </a:lnTo>
                <a:lnTo>
                  <a:pt x="42" y="254"/>
                </a:lnTo>
                <a:lnTo>
                  <a:pt x="74" y="350"/>
                </a:lnTo>
                <a:lnTo>
                  <a:pt x="62" y="364"/>
                </a:lnTo>
                <a:lnTo>
                  <a:pt x="12" y="472"/>
                </a:lnTo>
                <a:lnTo>
                  <a:pt x="24" y="526"/>
                </a:lnTo>
                <a:lnTo>
                  <a:pt x="0" y="568"/>
                </a:lnTo>
                <a:lnTo>
                  <a:pt x="362" y="768"/>
                </a:lnTo>
                <a:lnTo>
                  <a:pt x="538" y="784"/>
                </a:lnTo>
                <a:lnTo>
                  <a:pt x="580" y="80"/>
                </a:lnTo>
                <a:lnTo>
                  <a:pt x="1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 name="Freeform 2855"/>
          <p:cNvSpPr>
            <a:spLocks/>
          </p:cNvSpPr>
          <p:nvPr/>
        </p:nvSpPr>
        <p:spPr bwMode="auto">
          <a:xfrm>
            <a:off x="3980051" y="4828138"/>
            <a:ext cx="719878" cy="601612"/>
          </a:xfrm>
          <a:custGeom>
            <a:avLst/>
            <a:gdLst/>
            <a:ahLst/>
            <a:cxnLst>
              <a:cxn ang="0">
                <a:pos x="276" y="240"/>
              </a:cxn>
              <a:cxn ang="0">
                <a:pos x="310" y="90"/>
              </a:cxn>
              <a:cxn ang="0">
                <a:pos x="280" y="0"/>
              </a:cxn>
              <a:cxn ang="0">
                <a:pos x="0" y="20"/>
              </a:cxn>
              <a:cxn ang="0">
                <a:pos x="16" y="154"/>
              </a:cxn>
              <a:cxn ang="0">
                <a:pos x="84" y="274"/>
              </a:cxn>
              <a:cxn ang="0">
                <a:pos x="76" y="372"/>
              </a:cxn>
              <a:cxn ang="0">
                <a:pos x="62" y="416"/>
              </a:cxn>
              <a:cxn ang="0">
                <a:pos x="174" y="440"/>
              </a:cxn>
              <a:cxn ang="0">
                <a:pos x="282" y="426"/>
              </a:cxn>
              <a:cxn ang="0">
                <a:pos x="264" y="468"/>
              </a:cxn>
              <a:cxn ang="0">
                <a:pos x="354" y="468"/>
              </a:cxn>
              <a:cxn ang="0">
                <a:pos x="390" y="426"/>
              </a:cxn>
              <a:cxn ang="0">
                <a:pos x="412" y="454"/>
              </a:cxn>
              <a:cxn ang="0">
                <a:pos x="480" y="400"/>
              </a:cxn>
              <a:cxn ang="0">
                <a:pos x="502" y="454"/>
              </a:cxn>
              <a:cxn ang="0">
                <a:pos x="540" y="454"/>
              </a:cxn>
              <a:cxn ang="0">
                <a:pos x="560" y="412"/>
              </a:cxn>
              <a:cxn ang="0">
                <a:pos x="512" y="344"/>
              </a:cxn>
              <a:cxn ang="0">
                <a:pos x="480" y="304"/>
              </a:cxn>
              <a:cxn ang="0">
                <a:pos x="486" y="302"/>
              </a:cxn>
              <a:cxn ang="0">
                <a:pos x="448" y="230"/>
              </a:cxn>
              <a:cxn ang="0">
                <a:pos x="276" y="240"/>
              </a:cxn>
            </a:cxnLst>
            <a:rect l="0" t="0" r="r" b="b"/>
            <a:pathLst>
              <a:path w="560" h="468">
                <a:moveTo>
                  <a:pt x="276" y="240"/>
                </a:moveTo>
                <a:lnTo>
                  <a:pt x="310" y="90"/>
                </a:lnTo>
                <a:lnTo>
                  <a:pt x="280" y="0"/>
                </a:lnTo>
                <a:lnTo>
                  <a:pt x="0" y="20"/>
                </a:lnTo>
                <a:lnTo>
                  <a:pt x="16" y="154"/>
                </a:lnTo>
                <a:lnTo>
                  <a:pt x="84" y="274"/>
                </a:lnTo>
                <a:lnTo>
                  <a:pt x="76" y="372"/>
                </a:lnTo>
                <a:lnTo>
                  <a:pt x="62" y="416"/>
                </a:lnTo>
                <a:lnTo>
                  <a:pt x="174" y="440"/>
                </a:lnTo>
                <a:lnTo>
                  <a:pt x="282" y="426"/>
                </a:lnTo>
                <a:lnTo>
                  <a:pt x="264" y="468"/>
                </a:lnTo>
                <a:lnTo>
                  <a:pt x="354" y="468"/>
                </a:lnTo>
                <a:lnTo>
                  <a:pt x="390" y="426"/>
                </a:lnTo>
                <a:lnTo>
                  <a:pt x="412" y="454"/>
                </a:lnTo>
                <a:lnTo>
                  <a:pt x="480" y="400"/>
                </a:lnTo>
                <a:lnTo>
                  <a:pt x="502" y="454"/>
                </a:lnTo>
                <a:lnTo>
                  <a:pt x="540" y="454"/>
                </a:lnTo>
                <a:lnTo>
                  <a:pt x="560" y="412"/>
                </a:lnTo>
                <a:lnTo>
                  <a:pt x="512" y="344"/>
                </a:lnTo>
                <a:lnTo>
                  <a:pt x="480" y="304"/>
                </a:lnTo>
                <a:lnTo>
                  <a:pt x="486" y="302"/>
                </a:lnTo>
                <a:lnTo>
                  <a:pt x="448" y="230"/>
                </a:lnTo>
                <a:lnTo>
                  <a:pt x="276" y="24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 name="Freeform 2856"/>
          <p:cNvSpPr>
            <a:spLocks/>
          </p:cNvSpPr>
          <p:nvPr/>
        </p:nvSpPr>
        <p:spPr bwMode="auto">
          <a:xfrm>
            <a:off x="2051808" y="4267662"/>
            <a:ext cx="812433" cy="915273"/>
          </a:xfrm>
          <a:custGeom>
            <a:avLst/>
            <a:gdLst/>
            <a:ahLst/>
            <a:cxnLst>
              <a:cxn ang="0">
                <a:pos x="254" y="634"/>
              </a:cxn>
              <a:cxn ang="0">
                <a:pos x="620" y="642"/>
              </a:cxn>
              <a:cxn ang="0">
                <a:pos x="612" y="82"/>
              </a:cxn>
              <a:cxn ang="0">
                <a:pos x="632" y="82"/>
              </a:cxn>
              <a:cxn ang="0">
                <a:pos x="632" y="14"/>
              </a:cxn>
              <a:cxn ang="0">
                <a:pos x="40" y="0"/>
              </a:cxn>
              <a:cxn ang="0">
                <a:pos x="0" y="704"/>
              </a:cxn>
              <a:cxn ang="0">
                <a:pos x="104" y="712"/>
              </a:cxn>
              <a:cxn ang="0">
                <a:pos x="104" y="660"/>
              </a:cxn>
              <a:cxn ang="0">
                <a:pos x="252" y="676"/>
              </a:cxn>
              <a:cxn ang="0">
                <a:pos x="256" y="678"/>
              </a:cxn>
              <a:cxn ang="0">
                <a:pos x="252" y="674"/>
              </a:cxn>
              <a:cxn ang="0">
                <a:pos x="254" y="634"/>
              </a:cxn>
            </a:cxnLst>
            <a:rect l="0" t="0" r="r" b="b"/>
            <a:pathLst>
              <a:path w="632" h="712">
                <a:moveTo>
                  <a:pt x="254" y="634"/>
                </a:moveTo>
                <a:lnTo>
                  <a:pt x="620" y="642"/>
                </a:lnTo>
                <a:lnTo>
                  <a:pt x="612" y="82"/>
                </a:lnTo>
                <a:lnTo>
                  <a:pt x="632" y="82"/>
                </a:lnTo>
                <a:lnTo>
                  <a:pt x="632" y="14"/>
                </a:lnTo>
                <a:lnTo>
                  <a:pt x="40" y="0"/>
                </a:lnTo>
                <a:lnTo>
                  <a:pt x="0" y="704"/>
                </a:lnTo>
                <a:lnTo>
                  <a:pt x="104" y="712"/>
                </a:lnTo>
                <a:lnTo>
                  <a:pt x="104" y="660"/>
                </a:lnTo>
                <a:lnTo>
                  <a:pt x="252" y="676"/>
                </a:lnTo>
                <a:lnTo>
                  <a:pt x="256" y="678"/>
                </a:lnTo>
                <a:lnTo>
                  <a:pt x="252" y="674"/>
                </a:lnTo>
                <a:lnTo>
                  <a:pt x="254" y="6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 name="Freeform 2857"/>
          <p:cNvSpPr>
            <a:spLocks/>
          </p:cNvSpPr>
          <p:nvPr/>
        </p:nvSpPr>
        <p:spPr bwMode="auto">
          <a:xfrm>
            <a:off x="2383466" y="4370501"/>
            <a:ext cx="1699425" cy="1699425"/>
          </a:xfrm>
          <a:custGeom>
            <a:avLst/>
            <a:gdLst/>
            <a:ahLst/>
            <a:cxnLst>
              <a:cxn ang="0">
                <a:pos x="1312" y="726"/>
              </a:cxn>
              <a:cxn ang="0">
                <a:pos x="1322" y="630"/>
              </a:cxn>
              <a:cxn ang="0">
                <a:pos x="1252" y="512"/>
              </a:cxn>
              <a:cxn ang="0">
                <a:pos x="1234" y="376"/>
              </a:cxn>
              <a:cxn ang="0">
                <a:pos x="1234" y="376"/>
              </a:cxn>
              <a:cxn ang="0">
                <a:pos x="1234" y="376"/>
              </a:cxn>
              <a:cxn ang="0">
                <a:pos x="1230" y="338"/>
              </a:cxn>
              <a:cxn ang="0">
                <a:pos x="1120" y="292"/>
              </a:cxn>
              <a:cxn ang="0">
                <a:pos x="852" y="304"/>
              </a:cxn>
              <a:cxn ang="0">
                <a:pos x="644" y="236"/>
              </a:cxn>
              <a:cxn ang="0">
                <a:pos x="632" y="0"/>
              </a:cxn>
              <a:cxn ang="0">
                <a:pos x="362" y="10"/>
              </a:cxn>
              <a:cxn ang="0">
                <a:pos x="370" y="572"/>
              </a:cxn>
              <a:cxn ang="0">
                <a:pos x="0" y="562"/>
              </a:cxn>
              <a:cxn ang="0">
                <a:pos x="0" y="600"/>
              </a:cxn>
              <a:cxn ang="0">
                <a:pos x="174" y="756"/>
              </a:cxn>
              <a:cxn ang="0">
                <a:pos x="212" y="878"/>
              </a:cxn>
              <a:cxn ang="0">
                <a:pos x="372" y="958"/>
              </a:cxn>
              <a:cxn ang="0">
                <a:pos x="442" y="850"/>
              </a:cxn>
              <a:cxn ang="0">
                <a:pos x="562" y="864"/>
              </a:cxn>
              <a:cxn ang="0">
                <a:pos x="770" y="1254"/>
              </a:cxn>
              <a:cxn ang="0">
                <a:pos x="978" y="1322"/>
              </a:cxn>
              <a:cxn ang="0">
                <a:pos x="1008" y="1268"/>
              </a:cxn>
              <a:cxn ang="0">
                <a:pos x="968" y="1146"/>
              </a:cxn>
              <a:cxn ang="0">
                <a:pos x="968" y="1014"/>
              </a:cxn>
              <a:cxn ang="0">
                <a:pos x="1286" y="768"/>
              </a:cxn>
              <a:cxn ang="0">
                <a:pos x="1300" y="772"/>
              </a:cxn>
              <a:cxn ang="0">
                <a:pos x="1298" y="770"/>
              </a:cxn>
              <a:cxn ang="0">
                <a:pos x="1312" y="726"/>
              </a:cxn>
            </a:cxnLst>
            <a:rect l="0" t="0" r="r" b="b"/>
            <a:pathLst>
              <a:path w="1322" h="1322">
                <a:moveTo>
                  <a:pt x="1312" y="726"/>
                </a:moveTo>
                <a:lnTo>
                  <a:pt x="1322" y="630"/>
                </a:lnTo>
                <a:lnTo>
                  <a:pt x="1252" y="512"/>
                </a:lnTo>
                <a:lnTo>
                  <a:pt x="1234" y="376"/>
                </a:lnTo>
                <a:lnTo>
                  <a:pt x="1234" y="376"/>
                </a:lnTo>
                <a:lnTo>
                  <a:pt x="1234" y="376"/>
                </a:lnTo>
                <a:lnTo>
                  <a:pt x="1230" y="338"/>
                </a:lnTo>
                <a:lnTo>
                  <a:pt x="1120" y="292"/>
                </a:lnTo>
                <a:lnTo>
                  <a:pt x="852" y="304"/>
                </a:lnTo>
                <a:lnTo>
                  <a:pt x="644" y="236"/>
                </a:lnTo>
                <a:lnTo>
                  <a:pt x="632" y="0"/>
                </a:lnTo>
                <a:lnTo>
                  <a:pt x="362" y="10"/>
                </a:lnTo>
                <a:lnTo>
                  <a:pt x="370" y="572"/>
                </a:lnTo>
                <a:lnTo>
                  <a:pt x="0" y="562"/>
                </a:lnTo>
                <a:lnTo>
                  <a:pt x="0" y="600"/>
                </a:lnTo>
                <a:lnTo>
                  <a:pt x="174" y="756"/>
                </a:lnTo>
                <a:lnTo>
                  <a:pt x="212" y="878"/>
                </a:lnTo>
                <a:lnTo>
                  <a:pt x="372" y="958"/>
                </a:lnTo>
                <a:lnTo>
                  <a:pt x="442" y="850"/>
                </a:lnTo>
                <a:lnTo>
                  <a:pt x="562" y="864"/>
                </a:lnTo>
                <a:lnTo>
                  <a:pt x="770" y="1254"/>
                </a:lnTo>
                <a:lnTo>
                  <a:pt x="978" y="1322"/>
                </a:lnTo>
                <a:lnTo>
                  <a:pt x="1008" y="1268"/>
                </a:lnTo>
                <a:lnTo>
                  <a:pt x="968" y="1146"/>
                </a:lnTo>
                <a:lnTo>
                  <a:pt x="968" y="1014"/>
                </a:lnTo>
                <a:lnTo>
                  <a:pt x="1286" y="768"/>
                </a:lnTo>
                <a:lnTo>
                  <a:pt x="1300" y="772"/>
                </a:lnTo>
                <a:lnTo>
                  <a:pt x="1298" y="770"/>
                </a:lnTo>
                <a:lnTo>
                  <a:pt x="1312" y="7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2" name="Freeform 2858"/>
          <p:cNvSpPr>
            <a:spLocks/>
          </p:cNvSpPr>
          <p:nvPr/>
        </p:nvSpPr>
        <p:spPr bwMode="auto">
          <a:xfrm>
            <a:off x="3882353" y="4308798"/>
            <a:ext cx="578473" cy="539908"/>
          </a:xfrm>
          <a:custGeom>
            <a:avLst/>
            <a:gdLst/>
            <a:ahLst/>
            <a:cxnLst>
              <a:cxn ang="0">
                <a:pos x="72" y="382"/>
              </a:cxn>
              <a:cxn ang="0">
                <a:pos x="76" y="420"/>
              </a:cxn>
              <a:cxn ang="0">
                <a:pos x="356" y="400"/>
              </a:cxn>
              <a:cxn ang="0">
                <a:pos x="346" y="360"/>
              </a:cxn>
              <a:cxn ang="0">
                <a:pos x="450" y="42"/>
              </a:cxn>
              <a:cxn ang="0">
                <a:pos x="366" y="48"/>
              </a:cxn>
              <a:cxn ang="0">
                <a:pos x="384" y="0"/>
              </a:cxn>
              <a:cxn ang="0">
                <a:pos x="0" y="8"/>
              </a:cxn>
              <a:cxn ang="0">
                <a:pos x="32" y="366"/>
              </a:cxn>
              <a:cxn ang="0">
                <a:pos x="72" y="382"/>
              </a:cxn>
            </a:cxnLst>
            <a:rect l="0" t="0" r="r" b="b"/>
            <a:pathLst>
              <a:path w="450" h="420">
                <a:moveTo>
                  <a:pt x="72" y="382"/>
                </a:moveTo>
                <a:lnTo>
                  <a:pt x="76" y="420"/>
                </a:lnTo>
                <a:lnTo>
                  <a:pt x="356" y="400"/>
                </a:lnTo>
                <a:lnTo>
                  <a:pt x="346" y="360"/>
                </a:lnTo>
                <a:lnTo>
                  <a:pt x="450" y="42"/>
                </a:lnTo>
                <a:lnTo>
                  <a:pt x="366" y="48"/>
                </a:lnTo>
                <a:lnTo>
                  <a:pt x="384" y="0"/>
                </a:lnTo>
                <a:lnTo>
                  <a:pt x="0" y="8"/>
                </a:lnTo>
                <a:lnTo>
                  <a:pt x="32" y="366"/>
                </a:lnTo>
                <a:lnTo>
                  <a:pt x="72" y="3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3" name="Freeform 2859"/>
          <p:cNvSpPr>
            <a:spLocks/>
          </p:cNvSpPr>
          <p:nvPr/>
        </p:nvSpPr>
        <p:spPr bwMode="auto">
          <a:xfrm>
            <a:off x="2871954" y="4249665"/>
            <a:ext cx="1038680" cy="524482"/>
          </a:xfrm>
          <a:custGeom>
            <a:avLst/>
            <a:gdLst/>
            <a:ahLst/>
            <a:cxnLst>
              <a:cxn ang="0">
                <a:pos x="0" y="28"/>
              </a:cxn>
              <a:cxn ang="0">
                <a:pos x="2" y="96"/>
              </a:cxn>
              <a:cxn ang="0">
                <a:pos x="256" y="88"/>
              </a:cxn>
              <a:cxn ang="0">
                <a:pos x="270" y="326"/>
              </a:cxn>
              <a:cxn ang="0">
                <a:pos x="472" y="394"/>
              </a:cxn>
              <a:cxn ang="0">
                <a:pos x="742" y="380"/>
              </a:cxn>
              <a:cxn ang="0">
                <a:pos x="808" y="408"/>
              </a:cxn>
              <a:cxn ang="0">
                <a:pos x="774" y="0"/>
              </a:cxn>
              <a:cxn ang="0">
                <a:pos x="0" y="28"/>
              </a:cxn>
            </a:cxnLst>
            <a:rect l="0" t="0" r="r" b="b"/>
            <a:pathLst>
              <a:path w="808" h="408">
                <a:moveTo>
                  <a:pt x="0" y="28"/>
                </a:moveTo>
                <a:lnTo>
                  <a:pt x="2" y="96"/>
                </a:lnTo>
                <a:lnTo>
                  <a:pt x="256" y="88"/>
                </a:lnTo>
                <a:lnTo>
                  <a:pt x="270" y="326"/>
                </a:lnTo>
                <a:lnTo>
                  <a:pt x="472" y="394"/>
                </a:lnTo>
                <a:lnTo>
                  <a:pt x="742" y="380"/>
                </a:lnTo>
                <a:lnTo>
                  <a:pt x="808" y="408"/>
                </a:lnTo>
                <a:lnTo>
                  <a:pt x="774" y="0"/>
                </a:lnTo>
                <a:lnTo>
                  <a:pt x="0" y="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4" name="Freeform 2860"/>
          <p:cNvSpPr>
            <a:spLocks/>
          </p:cNvSpPr>
          <p:nvPr/>
        </p:nvSpPr>
        <p:spPr bwMode="auto">
          <a:xfrm>
            <a:off x="1514471" y="3403809"/>
            <a:ext cx="642748" cy="858711"/>
          </a:xfrm>
          <a:custGeom>
            <a:avLst/>
            <a:gdLst/>
            <a:ahLst/>
            <a:cxnLst>
              <a:cxn ang="0">
                <a:pos x="0" y="588"/>
              </a:cxn>
              <a:cxn ang="0">
                <a:pos x="452" y="668"/>
              </a:cxn>
              <a:cxn ang="0">
                <a:pos x="500" y="202"/>
              </a:cxn>
              <a:cxn ang="0">
                <a:pos x="312" y="176"/>
              </a:cxn>
              <a:cxn ang="0">
                <a:pos x="336" y="54"/>
              </a:cxn>
              <a:cxn ang="0">
                <a:pos x="76" y="0"/>
              </a:cxn>
              <a:cxn ang="0">
                <a:pos x="0" y="588"/>
              </a:cxn>
            </a:cxnLst>
            <a:rect l="0" t="0" r="r" b="b"/>
            <a:pathLst>
              <a:path w="500" h="668">
                <a:moveTo>
                  <a:pt x="0" y="588"/>
                </a:moveTo>
                <a:lnTo>
                  <a:pt x="452" y="668"/>
                </a:lnTo>
                <a:lnTo>
                  <a:pt x="500" y="202"/>
                </a:lnTo>
                <a:lnTo>
                  <a:pt x="312" y="176"/>
                </a:lnTo>
                <a:lnTo>
                  <a:pt x="336" y="54"/>
                </a:lnTo>
                <a:lnTo>
                  <a:pt x="76" y="0"/>
                </a:lnTo>
                <a:lnTo>
                  <a:pt x="0" y="5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5" name="Freeform 2861"/>
          <p:cNvSpPr>
            <a:spLocks/>
          </p:cNvSpPr>
          <p:nvPr/>
        </p:nvSpPr>
        <p:spPr bwMode="auto">
          <a:xfrm>
            <a:off x="4144595" y="2501391"/>
            <a:ext cx="683884" cy="323945"/>
          </a:xfrm>
          <a:custGeom>
            <a:avLst/>
            <a:gdLst/>
            <a:ahLst/>
            <a:cxnLst>
              <a:cxn ang="0">
                <a:pos x="230" y="214"/>
              </a:cxn>
              <a:cxn ang="0">
                <a:pos x="236" y="252"/>
              </a:cxn>
              <a:cxn ang="0">
                <a:pos x="262" y="252"/>
              </a:cxn>
              <a:cxn ang="0">
                <a:pos x="284" y="200"/>
              </a:cxn>
              <a:cxn ang="0">
                <a:pos x="362" y="160"/>
              </a:cxn>
              <a:cxn ang="0">
                <a:pos x="444" y="122"/>
              </a:cxn>
              <a:cxn ang="0">
                <a:pos x="532" y="122"/>
              </a:cxn>
              <a:cxn ang="0">
                <a:pos x="444" y="14"/>
              </a:cxn>
              <a:cxn ang="0">
                <a:pos x="306" y="96"/>
              </a:cxn>
              <a:cxn ang="0">
                <a:pos x="244" y="106"/>
              </a:cxn>
              <a:cxn ang="0">
                <a:pos x="206" y="70"/>
              </a:cxn>
              <a:cxn ang="0">
                <a:pos x="154" y="80"/>
              </a:cxn>
              <a:cxn ang="0">
                <a:pos x="174" y="0"/>
              </a:cxn>
              <a:cxn ang="0">
                <a:pos x="4" y="134"/>
              </a:cxn>
              <a:cxn ang="0">
                <a:pos x="0" y="134"/>
              </a:cxn>
              <a:cxn ang="0">
                <a:pos x="18" y="186"/>
              </a:cxn>
              <a:cxn ang="0">
                <a:pos x="230" y="214"/>
              </a:cxn>
            </a:cxnLst>
            <a:rect l="0" t="0" r="r" b="b"/>
            <a:pathLst>
              <a:path w="532" h="252">
                <a:moveTo>
                  <a:pt x="230" y="214"/>
                </a:moveTo>
                <a:lnTo>
                  <a:pt x="236" y="252"/>
                </a:lnTo>
                <a:lnTo>
                  <a:pt x="262" y="252"/>
                </a:lnTo>
                <a:lnTo>
                  <a:pt x="284" y="200"/>
                </a:lnTo>
                <a:lnTo>
                  <a:pt x="362" y="160"/>
                </a:lnTo>
                <a:lnTo>
                  <a:pt x="444" y="122"/>
                </a:lnTo>
                <a:lnTo>
                  <a:pt x="532" y="122"/>
                </a:lnTo>
                <a:lnTo>
                  <a:pt x="444" y="14"/>
                </a:lnTo>
                <a:lnTo>
                  <a:pt x="306" y="96"/>
                </a:lnTo>
                <a:lnTo>
                  <a:pt x="244" y="106"/>
                </a:lnTo>
                <a:lnTo>
                  <a:pt x="206" y="70"/>
                </a:lnTo>
                <a:lnTo>
                  <a:pt x="154" y="80"/>
                </a:lnTo>
                <a:lnTo>
                  <a:pt x="174" y="0"/>
                </a:lnTo>
                <a:lnTo>
                  <a:pt x="4" y="134"/>
                </a:lnTo>
                <a:lnTo>
                  <a:pt x="0" y="134"/>
                </a:lnTo>
                <a:lnTo>
                  <a:pt x="18" y="186"/>
                </a:lnTo>
                <a:lnTo>
                  <a:pt x="230" y="2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6" name="Freeform 2862"/>
          <p:cNvSpPr>
            <a:spLocks/>
          </p:cNvSpPr>
          <p:nvPr/>
        </p:nvSpPr>
        <p:spPr bwMode="auto">
          <a:xfrm>
            <a:off x="2103228" y="3663479"/>
            <a:ext cx="868995" cy="611896"/>
          </a:xfrm>
          <a:custGeom>
            <a:avLst/>
            <a:gdLst/>
            <a:ahLst/>
            <a:cxnLst>
              <a:cxn ang="0">
                <a:pos x="670" y="118"/>
              </a:cxn>
              <a:cxn ang="0">
                <a:pos x="662" y="26"/>
              </a:cxn>
              <a:cxn ang="0">
                <a:pos x="50" y="0"/>
              </a:cxn>
              <a:cxn ang="0">
                <a:pos x="0" y="466"/>
              </a:cxn>
              <a:cxn ang="0">
                <a:pos x="594" y="476"/>
              </a:cxn>
              <a:cxn ang="0">
                <a:pos x="676" y="474"/>
              </a:cxn>
              <a:cxn ang="0">
                <a:pos x="668" y="118"/>
              </a:cxn>
              <a:cxn ang="0">
                <a:pos x="670" y="118"/>
              </a:cxn>
            </a:cxnLst>
            <a:rect l="0" t="0" r="r" b="b"/>
            <a:pathLst>
              <a:path w="676" h="476">
                <a:moveTo>
                  <a:pt x="670" y="118"/>
                </a:moveTo>
                <a:lnTo>
                  <a:pt x="662" y="26"/>
                </a:lnTo>
                <a:lnTo>
                  <a:pt x="50" y="0"/>
                </a:lnTo>
                <a:lnTo>
                  <a:pt x="0" y="466"/>
                </a:lnTo>
                <a:lnTo>
                  <a:pt x="594" y="476"/>
                </a:lnTo>
                <a:lnTo>
                  <a:pt x="676" y="474"/>
                </a:lnTo>
                <a:lnTo>
                  <a:pt x="668" y="118"/>
                </a:lnTo>
                <a:lnTo>
                  <a:pt x="670" y="11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 name="Freeform 2863"/>
          <p:cNvSpPr>
            <a:spLocks/>
          </p:cNvSpPr>
          <p:nvPr/>
        </p:nvSpPr>
        <p:spPr bwMode="auto">
          <a:xfrm>
            <a:off x="483503" y="3149281"/>
            <a:ext cx="953838" cy="1745703"/>
          </a:xfrm>
          <a:custGeom>
            <a:avLst/>
            <a:gdLst/>
            <a:ahLst/>
            <a:cxnLst>
              <a:cxn ang="0">
                <a:pos x="694" y="1314"/>
              </a:cxn>
              <a:cxn ang="0">
                <a:pos x="682" y="1260"/>
              </a:cxn>
              <a:cxn ang="0">
                <a:pos x="732" y="1150"/>
              </a:cxn>
              <a:cxn ang="0">
                <a:pos x="742" y="1140"/>
              </a:cxn>
              <a:cxn ang="0">
                <a:pos x="712" y="1044"/>
              </a:cxn>
              <a:cxn ang="0">
                <a:pos x="324" y="482"/>
              </a:cxn>
              <a:cxn ang="0">
                <a:pos x="334" y="454"/>
              </a:cxn>
              <a:cxn ang="0">
                <a:pos x="324" y="426"/>
              </a:cxn>
              <a:cxn ang="0">
                <a:pos x="402" y="98"/>
              </a:cxn>
              <a:cxn ang="0">
                <a:pos x="70" y="8"/>
              </a:cxn>
              <a:cxn ang="0">
                <a:pos x="68" y="0"/>
              </a:cxn>
              <a:cxn ang="0">
                <a:pos x="70" y="34"/>
              </a:cxn>
              <a:cxn ang="0">
                <a:pos x="0" y="156"/>
              </a:cxn>
              <a:cxn ang="0">
                <a:pos x="42" y="278"/>
              </a:cxn>
              <a:cxn ang="0">
                <a:pos x="32" y="384"/>
              </a:cxn>
              <a:cxn ang="0">
                <a:pos x="102" y="534"/>
              </a:cxn>
              <a:cxn ang="0">
                <a:pos x="102" y="614"/>
              </a:cxn>
              <a:cxn ang="0">
                <a:pos x="122" y="682"/>
              </a:cxn>
              <a:cxn ang="0">
                <a:pos x="90" y="734"/>
              </a:cxn>
              <a:cxn ang="0">
                <a:pos x="190" y="870"/>
              </a:cxn>
              <a:cxn ang="0">
                <a:pos x="190" y="1006"/>
              </a:cxn>
              <a:cxn ang="0">
                <a:pos x="360" y="1114"/>
              </a:cxn>
              <a:cxn ang="0">
                <a:pos x="360" y="1178"/>
              </a:cxn>
              <a:cxn ang="0">
                <a:pos x="450" y="1236"/>
              </a:cxn>
              <a:cxn ang="0">
                <a:pos x="450" y="1342"/>
              </a:cxn>
              <a:cxn ang="0">
                <a:pos x="668" y="1354"/>
              </a:cxn>
              <a:cxn ang="0">
                <a:pos x="672" y="1358"/>
              </a:cxn>
              <a:cxn ang="0">
                <a:pos x="668" y="1354"/>
              </a:cxn>
              <a:cxn ang="0">
                <a:pos x="694" y="1314"/>
              </a:cxn>
            </a:cxnLst>
            <a:rect l="0" t="0" r="r" b="b"/>
            <a:pathLst>
              <a:path w="742" h="1358">
                <a:moveTo>
                  <a:pt x="694" y="1314"/>
                </a:moveTo>
                <a:lnTo>
                  <a:pt x="682" y="1260"/>
                </a:lnTo>
                <a:lnTo>
                  <a:pt x="732" y="1150"/>
                </a:lnTo>
                <a:lnTo>
                  <a:pt x="742" y="1140"/>
                </a:lnTo>
                <a:lnTo>
                  <a:pt x="712" y="1044"/>
                </a:lnTo>
                <a:lnTo>
                  <a:pt x="324" y="482"/>
                </a:lnTo>
                <a:lnTo>
                  <a:pt x="334" y="454"/>
                </a:lnTo>
                <a:lnTo>
                  <a:pt x="324" y="426"/>
                </a:lnTo>
                <a:lnTo>
                  <a:pt x="402" y="98"/>
                </a:lnTo>
                <a:lnTo>
                  <a:pt x="70" y="8"/>
                </a:lnTo>
                <a:lnTo>
                  <a:pt x="68" y="0"/>
                </a:lnTo>
                <a:lnTo>
                  <a:pt x="70" y="34"/>
                </a:lnTo>
                <a:lnTo>
                  <a:pt x="0" y="156"/>
                </a:lnTo>
                <a:lnTo>
                  <a:pt x="42" y="278"/>
                </a:lnTo>
                <a:lnTo>
                  <a:pt x="32" y="384"/>
                </a:lnTo>
                <a:lnTo>
                  <a:pt x="102" y="534"/>
                </a:lnTo>
                <a:lnTo>
                  <a:pt x="102" y="614"/>
                </a:lnTo>
                <a:lnTo>
                  <a:pt x="122" y="682"/>
                </a:lnTo>
                <a:lnTo>
                  <a:pt x="90" y="734"/>
                </a:lnTo>
                <a:lnTo>
                  <a:pt x="190" y="870"/>
                </a:lnTo>
                <a:lnTo>
                  <a:pt x="190" y="1006"/>
                </a:lnTo>
                <a:lnTo>
                  <a:pt x="360" y="1114"/>
                </a:lnTo>
                <a:lnTo>
                  <a:pt x="360" y="1178"/>
                </a:lnTo>
                <a:lnTo>
                  <a:pt x="450" y="1236"/>
                </a:lnTo>
                <a:lnTo>
                  <a:pt x="450" y="1342"/>
                </a:lnTo>
                <a:lnTo>
                  <a:pt x="668" y="1354"/>
                </a:lnTo>
                <a:lnTo>
                  <a:pt x="672" y="1358"/>
                </a:lnTo>
                <a:lnTo>
                  <a:pt x="668" y="1354"/>
                </a:lnTo>
                <a:lnTo>
                  <a:pt x="694" y="13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 name="Freeform 2864"/>
          <p:cNvSpPr>
            <a:spLocks/>
          </p:cNvSpPr>
          <p:nvPr/>
        </p:nvSpPr>
        <p:spPr bwMode="auto">
          <a:xfrm>
            <a:off x="1920687" y="2971882"/>
            <a:ext cx="843285" cy="707023"/>
          </a:xfrm>
          <a:custGeom>
            <a:avLst/>
            <a:gdLst/>
            <a:ahLst/>
            <a:cxnLst>
              <a:cxn ang="0">
                <a:pos x="26" y="388"/>
              </a:cxn>
              <a:cxn ang="0">
                <a:pos x="28" y="388"/>
              </a:cxn>
              <a:cxn ang="0">
                <a:pos x="0" y="508"/>
              </a:cxn>
              <a:cxn ang="0">
                <a:pos x="192" y="536"/>
              </a:cxn>
              <a:cxn ang="0">
                <a:pos x="650" y="550"/>
              </a:cxn>
              <a:cxn ang="0">
                <a:pos x="656" y="40"/>
              </a:cxn>
              <a:cxn ang="0">
                <a:pos x="64" y="0"/>
              </a:cxn>
              <a:cxn ang="0">
                <a:pos x="26" y="388"/>
              </a:cxn>
            </a:cxnLst>
            <a:rect l="0" t="0" r="r" b="b"/>
            <a:pathLst>
              <a:path w="656" h="550">
                <a:moveTo>
                  <a:pt x="26" y="388"/>
                </a:moveTo>
                <a:lnTo>
                  <a:pt x="28" y="388"/>
                </a:lnTo>
                <a:lnTo>
                  <a:pt x="0" y="508"/>
                </a:lnTo>
                <a:lnTo>
                  <a:pt x="192" y="536"/>
                </a:lnTo>
                <a:lnTo>
                  <a:pt x="650" y="550"/>
                </a:lnTo>
                <a:lnTo>
                  <a:pt x="656" y="40"/>
                </a:lnTo>
                <a:lnTo>
                  <a:pt x="64" y="0"/>
                </a:lnTo>
                <a:lnTo>
                  <a:pt x="26" y="3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 name="Freeform 2865"/>
          <p:cNvSpPr>
            <a:spLocks/>
          </p:cNvSpPr>
          <p:nvPr/>
        </p:nvSpPr>
        <p:spPr bwMode="auto">
          <a:xfrm>
            <a:off x="4427404" y="4067124"/>
            <a:ext cx="979548" cy="416501"/>
          </a:xfrm>
          <a:custGeom>
            <a:avLst/>
            <a:gdLst/>
            <a:ahLst/>
            <a:cxnLst>
              <a:cxn ang="0">
                <a:pos x="206" y="304"/>
              </a:cxn>
              <a:cxn ang="0">
                <a:pos x="554" y="246"/>
              </a:cxn>
              <a:cxn ang="0">
                <a:pos x="580" y="154"/>
              </a:cxn>
              <a:cxn ang="0">
                <a:pos x="752" y="30"/>
              </a:cxn>
              <a:cxn ang="0">
                <a:pos x="762" y="0"/>
              </a:cxn>
              <a:cxn ang="0">
                <a:pos x="762" y="0"/>
              </a:cxn>
              <a:cxn ang="0">
                <a:pos x="332" y="88"/>
              </a:cxn>
              <a:cxn ang="0">
                <a:pos x="54" y="134"/>
              </a:cxn>
              <a:cxn ang="0">
                <a:pos x="32" y="134"/>
              </a:cxn>
              <a:cxn ang="0">
                <a:pos x="32" y="230"/>
              </a:cxn>
              <a:cxn ang="0">
                <a:pos x="30" y="230"/>
              </a:cxn>
              <a:cxn ang="0">
                <a:pos x="0" y="324"/>
              </a:cxn>
              <a:cxn ang="0">
                <a:pos x="206" y="304"/>
              </a:cxn>
            </a:cxnLst>
            <a:rect l="0" t="0" r="r" b="b"/>
            <a:pathLst>
              <a:path w="762" h="324">
                <a:moveTo>
                  <a:pt x="206" y="304"/>
                </a:moveTo>
                <a:lnTo>
                  <a:pt x="554" y="246"/>
                </a:lnTo>
                <a:lnTo>
                  <a:pt x="580" y="154"/>
                </a:lnTo>
                <a:lnTo>
                  <a:pt x="752" y="30"/>
                </a:lnTo>
                <a:lnTo>
                  <a:pt x="762" y="0"/>
                </a:lnTo>
                <a:lnTo>
                  <a:pt x="762" y="0"/>
                </a:lnTo>
                <a:lnTo>
                  <a:pt x="332" y="88"/>
                </a:lnTo>
                <a:lnTo>
                  <a:pt x="54" y="134"/>
                </a:lnTo>
                <a:lnTo>
                  <a:pt x="32" y="134"/>
                </a:lnTo>
                <a:lnTo>
                  <a:pt x="32" y="230"/>
                </a:lnTo>
                <a:lnTo>
                  <a:pt x="30" y="230"/>
                </a:lnTo>
                <a:lnTo>
                  <a:pt x="0" y="324"/>
                </a:lnTo>
                <a:lnTo>
                  <a:pt x="206" y="30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 name="Freeform 2866"/>
          <p:cNvSpPr>
            <a:spLocks/>
          </p:cNvSpPr>
          <p:nvPr/>
        </p:nvSpPr>
        <p:spPr bwMode="auto">
          <a:xfrm>
            <a:off x="5144710" y="3846019"/>
            <a:ext cx="1012971" cy="537337"/>
          </a:xfrm>
          <a:custGeom>
            <a:avLst/>
            <a:gdLst/>
            <a:ahLst/>
            <a:cxnLst>
              <a:cxn ang="0">
                <a:pos x="196" y="202"/>
              </a:cxn>
              <a:cxn ang="0">
                <a:pos x="26" y="326"/>
              </a:cxn>
              <a:cxn ang="0">
                <a:pos x="0" y="418"/>
              </a:cxn>
              <a:cxn ang="0">
                <a:pos x="62" y="408"/>
              </a:cxn>
              <a:cxn ang="0">
                <a:pos x="312" y="310"/>
              </a:cxn>
              <a:cxn ang="0">
                <a:pos x="344" y="344"/>
              </a:cxn>
              <a:cxn ang="0">
                <a:pos x="424" y="326"/>
              </a:cxn>
              <a:cxn ang="0">
                <a:pos x="558" y="414"/>
              </a:cxn>
              <a:cxn ang="0">
                <a:pos x="560" y="408"/>
              </a:cxn>
              <a:cxn ang="0">
                <a:pos x="628" y="368"/>
              </a:cxn>
              <a:cxn ang="0">
                <a:pos x="628" y="328"/>
              </a:cxn>
              <a:cxn ang="0">
                <a:pos x="678" y="248"/>
              </a:cxn>
              <a:cxn ang="0">
                <a:pos x="738" y="248"/>
              </a:cxn>
              <a:cxn ang="0">
                <a:pos x="788" y="128"/>
              </a:cxn>
              <a:cxn ang="0">
                <a:pos x="788" y="46"/>
              </a:cxn>
              <a:cxn ang="0">
                <a:pos x="754" y="0"/>
              </a:cxn>
              <a:cxn ang="0">
                <a:pos x="208" y="170"/>
              </a:cxn>
              <a:cxn ang="0">
                <a:pos x="196" y="202"/>
              </a:cxn>
            </a:cxnLst>
            <a:rect l="0" t="0" r="r" b="b"/>
            <a:pathLst>
              <a:path w="788" h="418">
                <a:moveTo>
                  <a:pt x="196" y="202"/>
                </a:moveTo>
                <a:lnTo>
                  <a:pt x="26" y="326"/>
                </a:lnTo>
                <a:lnTo>
                  <a:pt x="0" y="418"/>
                </a:lnTo>
                <a:lnTo>
                  <a:pt x="62" y="408"/>
                </a:lnTo>
                <a:lnTo>
                  <a:pt x="312" y="310"/>
                </a:lnTo>
                <a:lnTo>
                  <a:pt x="344" y="344"/>
                </a:lnTo>
                <a:lnTo>
                  <a:pt x="424" y="326"/>
                </a:lnTo>
                <a:lnTo>
                  <a:pt x="558" y="414"/>
                </a:lnTo>
                <a:lnTo>
                  <a:pt x="560" y="408"/>
                </a:lnTo>
                <a:lnTo>
                  <a:pt x="628" y="368"/>
                </a:lnTo>
                <a:lnTo>
                  <a:pt x="628" y="328"/>
                </a:lnTo>
                <a:lnTo>
                  <a:pt x="678" y="248"/>
                </a:lnTo>
                <a:lnTo>
                  <a:pt x="738" y="248"/>
                </a:lnTo>
                <a:lnTo>
                  <a:pt x="788" y="128"/>
                </a:lnTo>
                <a:lnTo>
                  <a:pt x="788" y="46"/>
                </a:lnTo>
                <a:lnTo>
                  <a:pt x="754" y="0"/>
                </a:lnTo>
                <a:lnTo>
                  <a:pt x="208" y="170"/>
                </a:lnTo>
                <a:lnTo>
                  <a:pt x="196"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 name="Freeform 2867"/>
          <p:cNvSpPr>
            <a:spLocks/>
          </p:cNvSpPr>
          <p:nvPr/>
        </p:nvSpPr>
        <p:spPr bwMode="auto">
          <a:xfrm>
            <a:off x="6149968" y="3041299"/>
            <a:ext cx="141405" cy="97698"/>
          </a:xfrm>
          <a:custGeom>
            <a:avLst/>
            <a:gdLst/>
            <a:ahLst/>
            <a:cxnLst>
              <a:cxn ang="0">
                <a:pos x="14" y="38"/>
              </a:cxn>
              <a:cxn ang="0">
                <a:pos x="0" y="76"/>
              </a:cxn>
              <a:cxn ang="0">
                <a:pos x="46" y="52"/>
              </a:cxn>
              <a:cxn ang="0">
                <a:pos x="106" y="12"/>
              </a:cxn>
              <a:cxn ang="0">
                <a:pos x="110" y="0"/>
              </a:cxn>
              <a:cxn ang="0">
                <a:pos x="98" y="0"/>
              </a:cxn>
              <a:cxn ang="0">
                <a:pos x="14" y="38"/>
              </a:cxn>
            </a:cxnLst>
            <a:rect l="0" t="0" r="r" b="b"/>
            <a:pathLst>
              <a:path w="110" h="76">
                <a:moveTo>
                  <a:pt x="14" y="38"/>
                </a:moveTo>
                <a:lnTo>
                  <a:pt x="0" y="76"/>
                </a:lnTo>
                <a:lnTo>
                  <a:pt x="46" y="52"/>
                </a:lnTo>
                <a:lnTo>
                  <a:pt x="106" y="12"/>
                </a:lnTo>
                <a:lnTo>
                  <a:pt x="110" y="0"/>
                </a:lnTo>
                <a:lnTo>
                  <a:pt x="98" y="0"/>
                </a:lnTo>
                <a:lnTo>
                  <a:pt x="14" y="3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 name="Freeform 2868"/>
          <p:cNvSpPr>
            <a:spLocks/>
          </p:cNvSpPr>
          <p:nvPr/>
        </p:nvSpPr>
        <p:spPr bwMode="auto">
          <a:xfrm>
            <a:off x="2964510" y="3807454"/>
            <a:ext cx="899847" cy="465349"/>
          </a:xfrm>
          <a:custGeom>
            <a:avLst/>
            <a:gdLst/>
            <a:ahLst/>
            <a:cxnLst>
              <a:cxn ang="0">
                <a:pos x="626" y="62"/>
              </a:cxn>
              <a:cxn ang="0">
                <a:pos x="642" y="0"/>
              </a:cxn>
              <a:cxn ang="0">
                <a:pos x="606" y="0"/>
              </a:cxn>
              <a:cxn ang="0">
                <a:pos x="608" y="0"/>
              </a:cxn>
              <a:cxn ang="0">
                <a:pos x="0" y="8"/>
              </a:cxn>
              <a:cxn ang="0">
                <a:pos x="10" y="362"/>
              </a:cxn>
              <a:cxn ang="0">
                <a:pos x="700" y="338"/>
              </a:cxn>
              <a:cxn ang="0">
                <a:pos x="680" y="90"/>
              </a:cxn>
              <a:cxn ang="0">
                <a:pos x="626" y="62"/>
              </a:cxn>
            </a:cxnLst>
            <a:rect l="0" t="0" r="r" b="b"/>
            <a:pathLst>
              <a:path w="700" h="362">
                <a:moveTo>
                  <a:pt x="626" y="62"/>
                </a:moveTo>
                <a:lnTo>
                  <a:pt x="642" y="0"/>
                </a:lnTo>
                <a:lnTo>
                  <a:pt x="606" y="0"/>
                </a:lnTo>
                <a:lnTo>
                  <a:pt x="608" y="0"/>
                </a:lnTo>
                <a:lnTo>
                  <a:pt x="0" y="8"/>
                </a:lnTo>
                <a:lnTo>
                  <a:pt x="10" y="362"/>
                </a:lnTo>
                <a:lnTo>
                  <a:pt x="700" y="338"/>
                </a:lnTo>
                <a:lnTo>
                  <a:pt x="680" y="90"/>
                </a:lnTo>
                <a:lnTo>
                  <a:pt x="626"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 name="Freeform 2869"/>
          <p:cNvSpPr>
            <a:spLocks/>
          </p:cNvSpPr>
          <p:nvPr/>
        </p:nvSpPr>
        <p:spPr bwMode="auto">
          <a:xfrm>
            <a:off x="4609944" y="2707070"/>
            <a:ext cx="501343" cy="655603"/>
          </a:xfrm>
          <a:custGeom>
            <a:avLst/>
            <a:gdLst/>
            <a:ahLst/>
            <a:cxnLst>
              <a:cxn ang="0">
                <a:pos x="350" y="464"/>
              </a:cxn>
              <a:cxn ang="0">
                <a:pos x="338" y="460"/>
              </a:cxn>
              <a:cxn ang="0">
                <a:pos x="390" y="284"/>
              </a:cxn>
              <a:cxn ang="0">
                <a:pos x="320" y="164"/>
              </a:cxn>
              <a:cxn ang="0">
                <a:pos x="280" y="190"/>
              </a:cxn>
              <a:cxn ang="0">
                <a:pos x="250" y="14"/>
              </a:cxn>
              <a:cxn ang="0">
                <a:pos x="100" y="0"/>
              </a:cxn>
              <a:cxn ang="0">
                <a:pos x="100" y="28"/>
              </a:cxn>
              <a:cxn ang="0">
                <a:pos x="22" y="124"/>
              </a:cxn>
              <a:cxn ang="0">
                <a:pos x="0" y="232"/>
              </a:cxn>
              <a:cxn ang="0">
                <a:pos x="12" y="272"/>
              </a:cxn>
              <a:cxn ang="0">
                <a:pos x="50" y="378"/>
              </a:cxn>
              <a:cxn ang="0">
                <a:pos x="50" y="486"/>
              </a:cxn>
              <a:cxn ang="0">
                <a:pos x="24" y="510"/>
              </a:cxn>
              <a:cxn ang="0">
                <a:pos x="212" y="506"/>
              </a:cxn>
              <a:cxn ang="0">
                <a:pos x="350" y="464"/>
              </a:cxn>
            </a:cxnLst>
            <a:rect l="0" t="0" r="r" b="b"/>
            <a:pathLst>
              <a:path w="390" h="510">
                <a:moveTo>
                  <a:pt x="350" y="464"/>
                </a:moveTo>
                <a:lnTo>
                  <a:pt x="338" y="460"/>
                </a:lnTo>
                <a:lnTo>
                  <a:pt x="390" y="284"/>
                </a:lnTo>
                <a:lnTo>
                  <a:pt x="320" y="164"/>
                </a:lnTo>
                <a:lnTo>
                  <a:pt x="280" y="190"/>
                </a:lnTo>
                <a:lnTo>
                  <a:pt x="250" y="14"/>
                </a:lnTo>
                <a:lnTo>
                  <a:pt x="100" y="0"/>
                </a:lnTo>
                <a:lnTo>
                  <a:pt x="100" y="28"/>
                </a:lnTo>
                <a:lnTo>
                  <a:pt x="22" y="124"/>
                </a:lnTo>
                <a:lnTo>
                  <a:pt x="0" y="232"/>
                </a:lnTo>
                <a:lnTo>
                  <a:pt x="12" y="272"/>
                </a:lnTo>
                <a:lnTo>
                  <a:pt x="50" y="378"/>
                </a:lnTo>
                <a:lnTo>
                  <a:pt x="50" y="486"/>
                </a:lnTo>
                <a:lnTo>
                  <a:pt x="24" y="510"/>
                </a:lnTo>
                <a:lnTo>
                  <a:pt x="212" y="506"/>
                </a:lnTo>
                <a:lnTo>
                  <a:pt x="350" y="4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 name="Freeform 2870"/>
          <p:cNvSpPr>
            <a:spLocks/>
          </p:cNvSpPr>
          <p:nvPr/>
        </p:nvSpPr>
        <p:spPr bwMode="auto">
          <a:xfrm>
            <a:off x="907717" y="3275259"/>
            <a:ext cx="694168" cy="1210937"/>
          </a:xfrm>
          <a:custGeom>
            <a:avLst/>
            <a:gdLst/>
            <a:ahLst/>
            <a:cxnLst>
              <a:cxn ang="0">
                <a:pos x="468" y="688"/>
              </a:cxn>
              <a:cxn ang="0">
                <a:pos x="540" y="98"/>
              </a:cxn>
              <a:cxn ang="0">
                <a:pos x="302" y="50"/>
              </a:cxn>
              <a:cxn ang="0">
                <a:pos x="302" y="46"/>
              </a:cxn>
              <a:cxn ang="0">
                <a:pos x="76" y="0"/>
              </a:cxn>
              <a:cxn ang="0">
                <a:pos x="0" y="328"/>
              </a:cxn>
              <a:cxn ang="0">
                <a:pos x="10" y="356"/>
              </a:cxn>
              <a:cxn ang="0">
                <a:pos x="0" y="384"/>
              </a:cxn>
              <a:cxn ang="0">
                <a:pos x="384" y="942"/>
              </a:cxn>
              <a:cxn ang="0">
                <a:pos x="414" y="794"/>
              </a:cxn>
              <a:cxn ang="0">
                <a:pos x="454" y="806"/>
              </a:cxn>
              <a:cxn ang="0">
                <a:pos x="468" y="688"/>
              </a:cxn>
              <a:cxn ang="0">
                <a:pos x="468" y="688"/>
              </a:cxn>
              <a:cxn ang="0">
                <a:pos x="468" y="688"/>
              </a:cxn>
            </a:cxnLst>
            <a:rect l="0" t="0" r="r" b="b"/>
            <a:pathLst>
              <a:path w="540" h="942">
                <a:moveTo>
                  <a:pt x="468" y="688"/>
                </a:moveTo>
                <a:lnTo>
                  <a:pt x="540" y="98"/>
                </a:lnTo>
                <a:lnTo>
                  <a:pt x="302" y="50"/>
                </a:lnTo>
                <a:lnTo>
                  <a:pt x="302" y="46"/>
                </a:lnTo>
                <a:lnTo>
                  <a:pt x="76" y="0"/>
                </a:lnTo>
                <a:lnTo>
                  <a:pt x="0" y="328"/>
                </a:lnTo>
                <a:lnTo>
                  <a:pt x="10" y="356"/>
                </a:lnTo>
                <a:lnTo>
                  <a:pt x="0" y="384"/>
                </a:lnTo>
                <a:lnTo>
                  <a:pt x="384" y="942"/>
                </a:lnTo>
                <a:lnTo>
                  <a:pt x="414" y="794"/>
                </a:lnTo>
                <a:lnTo>
                  <a:pt x="454" y="806"/>
                </a:lnTo>
                <a:lnTo>
                  <a:pt x="468" y="688"/>
                </a:lnTo>
                <a:lnTo>
                  <a:pt x="468" y="688"/>
                </a:lnTo>
                <a:lnTo>
                  <a:pt x="468" y="6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 name="Freeform 2871"/>
          <p:cNvSpPr>
            <a:spLocks/>
          </p:cNvSpPr>
          <p:nvPr/>
        </p:nvSpPr>
        <p:spPr bwMode="auto">
          <a:xfrm>
            <a:off x="6263091" y="2830478"/>
            <a:ext cx="110553" cy="200537"/>
          </a:xfrm>
          <a:custGeom>
            <a:avLst/>
            <a:gdLst/>
            <a:ahLst/>
            <a:cxnLst>
              <a:cxn ang="0">
                <a:pos x="0" y="18"/>
              </a:cxn>
              <a:cxn ang="0">
                <a:pos x="26" y="156"/>
              </a:cxn>
              <a:cxn ang="0">
                <a:pos x="48" y="108"/>
              </a:cxn>
              <a:cxn ang="0">
                <a:pos x="86" y="40"/>
              </a:cxn>
              <a:cxn ang="0">
                <a:pos x="50" y="0"/>
              </a:cxn>
              <a:cxn ang="0">
                <a:pos x="0" y="18"/>
              </a:cxn>
            </a:cxnLst>
            <a:rect l="0" t="0" r="r" b="b"/>
            <a:pathLst>
              <a:path w="86" h="156">
                <a:moveTo>
                  <a:pt x="0" y="18"/>
                </a:moveTo>
                <a:lnTo>
                  <a:pt x="26" y="156"/>
                </a:lnTo>
                <a:lnTo>
                  <a:pt x="48" y="108"/>
                </a:lnTo>
                <a:lnTo>
                  <a:pt x="86" y="40"/>
                </a:lnTo>
                <a:lnTo>
                  <a:pt x="50" y="0"/>
                </a:lnTo>
                <a:lnTo>
                  <a:pt x="0" y="1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 name="Freeform 2872"/>
          <p:cNvSpPr>
            <a:spLocks/>
          </p:cNvSpPr>
          <p:nvPr/>
        </p:nvSpPr>
        <p:spPr bwMode="auto">
          <a:xfrm>
            <a:off x="5198701" y="3491222"/>
            <a:ext cx="912702" cy="609325"/>
          </a:xfrm>
          <a:custGeom>
            <a:avLst/>
            <a:gdLst/>
            <a:ahLst/>
            <a:cxnLst>
              <a:cxn ang="0">
                <a:pos x="492" y="106"/>
              </a:cxn>
              <a:cxn ang="0">
                <a:pos x="502" y="26"/>
              </a:cxn>
              <a:cxn ang="0">
                <a:pos x="442" y="0"/>
              </a:cxn>
              <a:cxn ang="0">
                <a:pos x="424" y="26"/>
              </a:cxn>
              <a:cxn ang="0">
                <a:pos x="386" y="26"/>
              </a:cxn>
              <a:cxn ang="0">
                <a:pos x="344" y="84"/>
              </a:cxn>
              <a:cxn ang="0">
                <a:pos x="314" y="158"/>
              </a:cxn>
              <a:cxn ang="0">
                <a:pos x="286" y="132"/>
              </a:cxn>
              <a:cxn ang="0">
                <a:pos x="256" y="296"/>
              </a:cxn>
              <a:cxn ang="0">
                <a:pos x="184" y="340"/>
              </a:cxn>
              <a:cxn ang="0">
                <a:pos x="112" y="306"/>
              </a:cxn>
              <a:cxn ang="0">
                <a:pos x="60" y="402"/>
              </a:cxn>
              <a:cxn ang="0">
                <a:pos x="0" y="474"/>
              </a:cxn>
              <a:cxn ang="0">
                <a:pos x="164" y="444"/>
              </a:cxn>
              <a:cxn ang="0">
                <a:pos x="710" y="272"/>
              </a:cxn>
              <a:cxn ang="0">
                <a:pos x="666" y="214"/>
              </a:cxn>
              <a:cxn ang="0">
                <a:pos x="698" y="96"/>
              </a:cxn>
              <a:cxn ang="0">
                <a:pos x="614" y="116"/>
              </a:cxn>
              <a:cxn ang="0">
                <a:pos x="492" y="106"/>
              </a:cxn>
            </a:cxnLst>
            <a:rect l="0" t="0" r="r" b="b"/>
            <a:pathLst>
              <a:path w="710" h="474">
                <a:moveTo>
                  <a:pt x="492" y="106"/>
                </a:moveTo>
                <a:lnTo>
                  <a:pt x="502" y="26"/>
                </a:lnTo>
                <a:lnTo>
                  <a:pt x="442" y="0"/>
                </a:lnTo>
                <a:lnTo>
                  <a:pt x="424" y="26"/>
                </a:lnTo>
                <a:lnTo>
                  <a:pt x="386" y="26"/>
                </a:lnTo>
                <a:lnTo>
                  <a:pt x="344" y="84"/>
                </a:lnTo>
                <a:lnTo>
                  <a:pt x="314" y="158"/>
                </a:lnTo>
                <a:lnTo>
                  <a:pt x="286" y="132"/>
                </a:lnTo>
                <a:lnTo>
                  <a:pt x="256" y="296"/>
                </a:lnTo>
                <a:lnTo>
                  <a:pt x="184" y="340"/>
                </a:lnTo>
                <a:lnTo>
                  <a:pt x="112" y="306"/>
                </a:lnTo>
                <a:lnTo>
                  <a:pt x="60" y="402"/>
                </a:lnTo>
                <a:lnTo>
                  <a:pt x="0" y="474"/>
                </a:lnTo>
                <a:lnTo>
                  <a:pt x="164" y="444"/>
                </a:lnTo>
                <a:lnTo>
                  <a:pt x="710" y="272"/>
                </a:lnTo>
                <a:lnTo>
                  <a:pt x="666" y="214"/>
                </a:lnTo>
                <a:lnTo>
                  <a:pt x="698" y="96"/>
                </a:lnTo>
                <a:lnTo>
                  <a:pt x="614" y="116"/>
                </a:lnTo>
                <a:lnTo>
                  <a:pt x="492" y="10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 name="Freeform 2873"/>
          <p:cNvSpPr>
            <a:spLocks/>
          </p:cNvSpPr>
          <p:nvPr/>
        </p:nvSpPr>
        <p:spPr bwMode="auto">
          <a:xfrm>
            <a:off x="5538072" y="3352389"/>
            <a:ext cx="568189" cy="285380"/>
          </a:xfrm>
          <a:custGeom>
            <a:avLst/>
            <a:gdLst/>
            <a:ahLst/>
            <a:cxnLst>
              <a:cxn ang="0">
                <a:pos x="316" y="0"/>
              </a:cxn>
              <a:cxn ang="0">
                <a:pos x="0" y="108"/>
              </a:cxn>
              <a:cxn ang="0">
                <a:pos x="24" y="150"/>
              </a:cxn>
              <a:cxn ang="0">
                <a:pos x="126" y="94"/>
              </a:cxn>
              <a:cxn ang="0">
                <a:pos x="178" y="106"/>
              </a:cxn>
              <a:cxn ang="0">
                <a:pos x="178" y="104"/>
              </a:cxn>
              <a:cxn ang="0">
                <a:pos x="180" y="106"/>
              </a:cxn>
              <a:cxn ang="0">
                <a:pos x="180" y="106"/>
              </a:cxn>
              <a:cxn ang="0">
                <a:pos x="242" y="132"/>
              </a:cxn>
              <a:cxn ang="0">
                <a:pos x="232" y="212"/>
              </a:cxn>
              <a:cxn ang="0">
                <a:pos x="354" y="222"/>
              </a:cxn>
              <a:cxn ang="0">
                <a:pos x="436" y="200"/>
              </a:cxn>
              <a:cxn ang="0">
                <a:pos x="442" y="174"/>
              </a:cxn>
              <a:cxn ang="0">
                <a:pos x="442" y="134"/>
              </a:cxn>
              <a:cxn ang="0">
                <a:pos x="374" y="162"/>
              </a:cxn>
              <a:cxn ang="0">
                <a:pos x="316" y="0"/>
              </a:cxn>
            </a:cxnLst>
            <a:rect l="0" t="0" r="r" b="b"/>
            <a:pathLst>
              <a:path w="442" h="222">
                <a:moveTo>
                  <a:pt x="316" y="0"/>
                </a:moveTo>
                <a:lnTo>
                  <a:pt x="0" y="108"/>
                </a:lnTo>
                <a:lnTo>
                  <a:pt x="24" y="150"/>
                </a:lnTo>
                <a:lnTo>
                  <a:pt x="126" y="94"/>
                </a:lnTo>
                <a:lnTo>
                  <a:pt x="178" y="106"/>
                </a:lnTo>
                <a:lnTo>
                  <a:pt x="178" y="104"/>
                </a:lnTo>
                <a:lnTo>
                  <a:pt x="180" y="106"/>
                </a:lnTo>
                <a:lnTo>
                  <a:pt x="180" y="106"/>
                </a:lnTo>
                <a:lnTo>
                  <a:pt x="242" y="132"/>
                </a:lnTo>
                <a:lnTo>
                  <a:pt x="232" y="212"/>
                </a:lnTo>
                <a:lnTo>
                  <a:pt x="354" y="222"/>
                </a:lnTo>
                <a:lnTo>
                  <a:pt x="436" y="200"/>
                </a:lnTo>
                <a:lnTo>
                  <a:pt x="442" y="174"/>
                </a:lnTo>
                <a:lnTo>
                  <a:pt x="442" y="134"/>
                </a:lnTo>
                <a:lnTo>
                  <a:pt x="374" y="162"/>
                </a:lnTo>
                <a:lnTo>
                  <a:pt x="31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 name="Freeform 2874"/>
          <p:cNvSpPr>
            <a:spLocks/>
          </p:cNvSpPr>
          <p:nvPr/>
        </p:nvSpPr>
        <p:spPr bwMode="auto">
          <a:xfrm>
            <a:off x="2961939" y="3815167"/>
            <a:ext cx="15426" cy="457636"/>
          </a:xfrm>
          <a:custGeom>
            <a:avLst/>
            <a:gdLst/>
            <a:ahLst/>
            <a:cxnLst>
              <a:cxn ang="0">
                <a:pos x="2" y="2"/>
              </a:cxn>
              <a:cxn ang="0">
                <a:pos x="2" y="0"/>
              </a:cxn>
              <a:cxn ang="0">
                <a:pos x="0" y="0"/>
              </a:cxn>
              <a:cxn ang="0">
                <a:pos x="8" y="356"/>
              </a:cxn>
              <a:cxn ang="0">
                <a:pos x="12" y="356"/>
              </a:cxn>
              <a:cxn ang="0">
                <a:pos x="2" y="2"/>
              </a:cxn>
              <a:cxn ang="0">
                <a:pos x="2" y="2"/>
              </a:cxn>
            </a:cxnLst>
            <a:rect l="0" t="0" r="r" b="b"/>
            <a:pathLst>
              <a:path w="12" h="356">
                <a:moveTo>
                  <a:pt x="2" y="2"/>
                </a:moveTo>
                <a:lnTo>
                  <a:pt x="2" y="0"/>
                </a:lnTo>
                <a:lnTo>
                  <a:pt x="0" y="0"/>
                </a:lnTo>
                <a:lnTo>
                  <a:pt x="8" y="356"/>
                </a:lnTo>
                <a:lnTo>
                  <a:pt x="12" y="356"/>
                </a:lnTo>
                <a:lnTo>
                  <a:pt x="2"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 name="Freeform 2875"/>
          <p:cNvSpPr>
            <a:spLocks/>
          </p:cNvSpPr>
          <p:nvPr/>
        </p:nvSpPr>
        <p:spPr bwMode="auto">
          <a:xfrm>
            <a:off x="3702384" y="3717470"/>
            <a:ext cx="2571" cy="2571"/>
          </a:xfrm>
          <a:custGeom>
            <a:avLst/>
            <a:gdLst/>
            <a:ahLst/>
            <a:cxnLst>
              <a:cxn ang="0">
                <a:pos x="0" y="0"/>
              </a:cxn>
              <a:cxn ang="0">
                <a:pos x="0" y="2"/>
              </a:cxn>
              <a:cxn ang="0">
                <a:pos x="2" y="2"/>
              </a:cxn>
              <a:cxn ang="0">
                <a:pos x="0" y="0"/>
              </a:cxn>
              <a:cxn ang="0">
                <a:pos x="0" y="0"/>
              </a:cxn>
            </a:cxnLst>
            <a:rect l="0" t="0" r="r" b="b"/>
            <a:pathLst>
              <a:path w="2" h="2">
                <a:moveTo>
                  <a:pt x="0" y="0"/>
                </a:moveTo>
                <a:lnTo>
                  <a:pt x="0" y="2"/>
                </a:lnTo>
                <a:lnTo>
                  <a:pt x="2" y="2"/>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 name="Freeform 2876"/>
          <p:cNvSpPr>
            <a:spLocks/>
          </p:cNvSpPr>
          <p:nvPr/>
        </p:nvSpPr>
        <p:spPr bwMode="auto">
          <a:xfrm>
            <a:off x="3712668" y="3704615"/>
            <a:ext cx="444781" cy="15426"/>
          </a:xfrm>
          <a:custGeom>
            <a:avLst/>
            <a:gdLst/>
            <a:ahLst/>
            <a:cxnLst>
              <a:cxn ang="0">
                <a:pos x="346" y="0"/>
              </a:cxn>
              <a:cxn ang="0">
                <a:pos x="0" y="10"/>
              </a:cxn>
              <a:cxn ang="0">
                <a:pos x="0" y="12"/>
              </a:cxn>
              <a:cxn ang="0">
                <a:pos x="346" y="4"/>
              </a:cxn>
              <a:cxn ang="0">
                <a:pos x="346" y="0"/>
              </a:cxn>
            </a:cxnLst>
            <a:rect l="0" t="0" r="r" b="b"/>
            <a:pathLst>
              <a:path w="346" h="12">
                <a:moveTo>
                  <a:pt x="346" y="0"/>
                </a:moveTo>
                <a:lnTo>
                  <a:pt x="0" y="10"/>
                </a:lnTo>
                <a:lnTo>
                  <a:pt x="0" y="12"/>
                </a:lnTo>
                <a:lnTo>
                  <a:pt x="346" y="4"/>
                </a:lnTo>
                <a:lnTo>
                  <a:pt x="34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 name="Rectangle 2877"/>
          <p:cNvSpPr>
            <a:spLocks noChangeArrowheads="1"/>
          </p:cNvSpPr>
          <p:nvPr/>
        </p:nvSpPr>
        <p:spPr bwMode="auto">
          <a:xfrm>
            <a:off x="4756490" y="5182934"/>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 name="Freeform 2878"/>
          <p:cNvSpPr>
            <a:spLocks/>
          </p:cNvSpPr>
          <p:nvPr/>
        </p:nvSpPr>
        <p:spPr bwMode="auto">
          <a:xfrm>
            <a:off x="4689645" y="4465628"/>
            <a:ext cx="69417" cy="717306"/>
          </a:xfrm>
          <a:custGeom>
            <a:avLst/>
            <a:gdLst/>
            <a:ahLst/>
            <a:cxnLst>
              <a:cxn ang="0">
                <a:pos x="0" y="0"/>
              </a:cxn>
              <a:cxn ang="0">
                <a:pos x="52" y="558"/>
              </a:cxn>
              <a:cxn ang="0">
                <a:pos x="54" y="558"/>
              </a:cxn>
              <a:cxn ang="0">
                <a:pos x="2" y="0"/>
              </a:cxn>
              <a:cxn ang="0">
                <a:pos x="0" y="0"/>
              </a:cxn>
            </a:cxnLst>
            <a:rect l="0" t="0" r="r" b="b"/>
            <a:pathLst>
              <a:path w="54" h="558">
                <a:moveTo>
                  <a:pt x="0" y="0"/>
                </a:moveTo>
                <a:lnTo>
                  <a:pt x="52" y="558"/>
                </a:lnTo>
                <a:lnTo>
                  <a:pt x="54" y="558"/>
                </a:lnTo>
                <a:lnTo>
                  <a:pt x="2"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 name="Freeform 2879"/>
          <p:cNvSpPr>
            <a:spLocks/>
          </p:cNvSpPr>
          <p:nvPr/>
        </p:nvSpPr>
        <p:spPr bwMode="auto">
          <a:xfrm>
            <a:off x="5139568" y="4064553"/>
            <a:ext cx="272525" cy="318803"/>
          </a:xfrm>
          <a:custGeom>
            <a:avLst/>
            <a:gdLst/>
            <a:ahLst/>
            <a:cxnLst>
              <a:cxn ang="0">
                <a:pos x="26" y="156"/>
              </a:cxn>
              <a:cxn ang="0">
                <a:pos x="0" y="248"/>
              </a:cxn>
              <a:cxn ang="0">
                <a:pos x="4" y="248"/>
              </a:cxn>
              <a:cxn ang="0">
                <a:pos x="30" y="156"/>
              </a:cxn>
              <a:cxn ang="0">
                <a:pos x="200" y="32"/>
              </a:cxn>
              <a:cxn ang="0">
                <a:pos x="212" y="0"/>
              </a:cxn>
              <a:cxn ang="0">
                <a:pos x="208" y="2"/>
              </a:cxn>
              <a:cxn ang="0">
                <a:pos x="198" y="32"/>
              </a:cxn>
              <a:cxn ang="0">
                <a:pos x="26" y="156"/>
              </a:cxn>
            </a:cxnLst>
            <a:rect l="0" t="0" r="r" b="b"/>
            <a:pathLst>
              <a:path w="212" h="248">
                <a:moveTo>
                  <a:pt x="26" y="156"/>
                </a:moveTo>
                <a:lnTo>
                  <a:pt x="0" y="248"/>
                </a:lnTo>
                <a:lnTo>
                  <a:pt x="4" y="248"/>
                </a:lnTo>
                <a:lnTo>
                  <a:pt x="30" y="156"/>
                </a:lnTo>
                <a:lnTo>
                  <a:pt x="200" y="32"/>
                </a:lnTo>
                <a:lnTo>
                  <a:pt x="212" y="0"/>
                </a:lnTo>
                <a:lnTo>
                  <a:pt x="208" y="2"/>
                </a:lnTo>
                <a:lnTo>
                  <a:pt x="198" y="32"/>
                </a:lnTo>
                <a:lnTo>
                  <a:pt x="26" y="1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 name="Freeform 2880"/>
          <p:cNvSpPr>
            <a:spLocks/>
          </p:cNvSpPr>
          <p:nvPr/>
        </p:nvSpPr>
        <p:spPr bwMode="auto">
          <a:xfrm>
            <a:off x="5340105" y="3879442"/>
            <a:ext cx="2571" cy="2571"/>
          </a:xfrm>
          <a:custGeom>
            <a:avLst/>
            <a:gdLst/>
            <a:ahLst/>
            <a:cxnLst>
              <a:cxn ang="0">
                <a:pos x="0" y="0"/>
              </a:cxn>
              <a:cxn ang="0">
                <a:pos x="0" y="0"/>
              </a:cxn>
              <a:cxn ang="0">
                <a:pos x="2" y="2"/>
              </a:cxn>
              <a:cxn ang="0">
                <a:pos x="0" y="0"/>
              </a:cxn>
            </a:cxnLst>
            <a:rect l="0" t="0" r="r" b="b"/>
            <a:pathLst>
              <a:path w="2" h="2">
                <a:moveTo>
                  <a:pt x="0" y="0"/>
                </a:moveTo>
                <a:lnTo>
                  <a:pt x="0" y="0"/>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 name="Freeform 2881"/>
          <p:cNvSpPr>
            <a:spLocks/>
          </p:cNvSpPr>
          <p:nvPr/>
        </p:nvSpPr>
        <p:spPr bwMode="auto">
          <a:xfrm>
            <a:off x="5190988" y="3882013"/>
            <a:ext cx="151688" cy="221105"/>
          </a:xfrm>
          <a:custGeom>
            <a:avLst/>
            <a:gdLst/>
            <a:ahLst/>
            <a:cxnLst>
              <a:cxn ang="0">
                <a:pos x="64" y="98"/>
              </a:cxn>
              <a:cxn ang="0">
                <a:pos x="0" y="172"/>
              </a:cxn>
              <a:cxn ang="0">
                <a:pos x="6" y="170"/>
              </a:cxn>
              <a:cxn ang="0">
                <a:pos x="6" y="170"/>
              </a:cxn>
              <a:cxn ang="0">
                <a:pos x="66" y="98"/>
              </a:cxn>
              <a:cxn ang="0">
                <a:pos x="118" y="2"/>
              </a:cxn>
              <a:cxn ang="0">
                <a:pos x="114" y="0"/>
              </a:cxn>
              <a:cxn ang="0">
                <a:pos x="64" y="98"/>
              </a:cxn>
            </a:cxnLst>
            <a:rect l="0" t="0" r="r" b="b"/>
            <a:pathLst>
              <a:path w="118" h="172">
                <a:moveTo>
                  <a:pt x="64" y="98"/>
                </a:moveTo>
                <a:lnTo>
                  <a:pt x="0" y="172"/>
                </a:lnTo>
                <a:lnTo>
                  <a:pt x="6" y="170"/>
                </a:lnTo>
                <a:lnTo>
                  <a:pt x="6" y="170"/>
                </a:lnTo>
                <a:lnTo>
                  <a:pt x="66" y="98"/>
                </a:lnTo>
                <a:lnTo>
                  <a:pt x="118" y="2"/>
                </a:lnTo>
                <a:lnTo>
                  <a:pt x="114" y="0"/>
                </a:lnTo>
                <a:lnTo>
                  <a:pt x="64" y="9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 name="Freeform 2882"/>
          <p:cNvSpPr>
            <a:spLocks/>
          </p:cNvSpPr>
          <p:nvPr/>
        </p:nvSpPr>
        <p:spPr bwMode="auto">
          <a:xfrm>
            <a:off x="6106261" y="3434661"/>
            <a:ext cx="2571" cy="7713"/>
          </a:xfrm>
          <a:custGeom>
            <a:avLst/>
            <a:gdLst/>
            <a:ahLst/>
            <a:cxnLst>
              <a:cxn ang="0">
                <a:pos x="2" y="6"/>
              </a:cxn>
              <a:cxn ang="0">
                <a:pos x="2" y="2"/>
              </a:cxn>
              <a:cxn ang="0">
                <a:pos x="0" y="0"/>
              </a:cxn>
              <a:cxn ang="0">
                <a:pos x="0" y="6"/>
              </a:cxn>
              <a:cxn ang="0">
                <a:pos x="2" y="6"/>
              </a:cxn>
            </a:cxnLst>
            <a:rect l="0" t="0" r="r" b="b"/>
            <a:pathLst>
              <a:path w="2" h="6">
                <a:moveTo>
                  <a:pt x="2" y="6"/>
                </a:moveTo>
                <a:lnTo>
                  <a:pt x="2" y="2"/>
                </a:lnTo>
                <a:lnTo>
                  <a:pt x="0" y="0"/>
                </a:lnTo>
                <a:lnTo>
                  <a:pt x="0" y="6"/>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 name="Freeform 2883"/>
          <p:cNvSpPr>
            <a:spLocks/>
          </p:cNvSpPr>
          <p:nvPr/>
        </p:nvSpPr>
        <p:spPr bwMode="auto">
          <a:xfrm>
            <a:off x="5982853" y="3339534"/>
            <a:ext cx="123408" cy="102840"/>
          </a:xfrm>
          <a:custGeom>
            <a:avLst/>
            <a:gdLst/>
            <a:ahLst/>
            <a:cxnLst>
              <a:cxn ang="0">
                <a:pos x="0" y="2"/>
              </a:cxn>
              <a:cxn ang="0">
                <a:pos x="96" y="80"/>
              </a:cxn>
              <a:cxn ang="0">
                <a:pos x="96" y="74"/>
              </a:cxn>
              <a:cxn ang="0">
                <a:pos x="2" y="0"/>
              </a:cxn>
              <a:cxn ang="0">
                <a:pos x="0" y="2"/>
              </a:cxn>
            </a:cxnLst>
            <a:rect l="0" t="0" r="r" b="b"/>
            <a:pathLst>
              <a:path w="96" h="80">
                <a:moveTo>
                  <a:pt x="0" y="2"/>
                </a:moveTo>
                <a:lnTo>
                  <a:pt x="96" y="80"/>
                </a:lnTo>
                <a:lnTo>
                  <a:pt x="96" y="74"/>
                </a:lnTo>
                <a:lnTo>
                  <a:pt x="2"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 name="Freeform 2884"/>
          <p:cNvSpPr>
            <a:spLocks/>
          </p:cNvSpPr>
          <p:nvPr/>
        </p:nvSpPr>
        <p:spPr bwMode="auto">
          <a:xfrm>
            <a:off x="6147397" y="3138997"/>
            <a:ext cx="2571" cy="2571"/>
          </a:xfrm>
          <a:custGeom>
            <a:avLst/>
            <a:gdLst/>
            <a:ahLst/>
            <a:cxnLst>
              <a:cxn ang="0">
                <a:pos x="0" y="2"/>
              </a:cxn>
              <a:cxn ang="0">
                <a:pos x="2" y="2"/>
              </a:cxn>
              <a:cxn ang="0">
                <a:pos x="2" y="0"/>
              </a:cxn>
              <a:cxn ang="0">
                <a:pos x="0" y="2"/>
              </a:cxn>
              <a:cxn ang="0">
                <a:pos x="0" y="2"/>
              </a:cxn>
            </a:cxnLst>
            <a:rect l="0" t="0" r="r" b="b"/>
            <a:pathLst>
              <a:path w="2" h="2">
                <a:moveTo>
                  <a:pt x="0" y="2"/>
                </a:moveTo>
                <a:lnTo>
                  <a:pt x="2" y="2"/>
                </a:lnTo>
                <a:lnTo>
                  <a:pt x="2" y="0"/>
                </a:lnTo>
                <a:lnTo>
                  <a:pt x="0" y="2"/>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9" name="Freeform 2885"/>
          <p:cNvSpPr>
            <a:spLocks/>
          </p:cNvSpPr>
          <p:nvPr/>
        </p:nvSpPr>
        <p:spPr bwMode="auto">
          <a:xfrm>
            <a:off x="6291372" y="3038728"/>
            <a:ext cx="7713" cy="2571"/>
          </a:xfrm>
          <a:custGeom>
            <a:avLst/>
            <a:gdLst/>
            <a:ahLst/>
            <a:cxnLst>
              <a:cxn ang="0">
                <a:pos x="4" y="0"/>
              </a:cxn>
              <a:cxn ang="0">
                <a:pos x="2" y="0"/>
              </a:cxn>
              <a:cxn ang="0">
                <a:pos x="0" y="2"/>
              </a:cxn>
              <a:cxn ang="0">
                <a:pos x="6" y="2"/>
              </a:cxn>
              <a:cxn ang="0">
                <a:pos x="6" y="0"/>
              </a:cxn>
              <a:cxn ang="0">
                <a:pos x="4" y="0"/>
              </a:cxn>
              <a:cxn ang="0">
                <a:pos x="4" y="0"/>
              </a:cxn>
              <a:cxn ang="0">
                <a:pos x="4" y="0"/>
              </a:cxn>
            </a:cxnLst>
            <a:rect l="0" t="0" r="r" b="b"/>
            <a:pathLst>
              <a:path w="6" h="2">
                <a:moveTo>
                  <a:pt x="4" y="0"/>
                </a:moveTo>
                <a:lnTo>
                  <a:pt x="2" y="0"/>
                </a:lnTo>
                <a:lnTo>
                  <a:pt x="0" y="2"/>
                </a:lnTo>
                <a:lnTo>
                  <a:pt x="6" y="2"/>
                </a:lnTo>
                <a:lnTo>
                  <a:pt x="6" y="0"/>
                </a:lnTo>
                <a:lnTo>
                  <a:pt x="4" y="0"/>
                </a:lnTo>
                <a:lnTo>
                  <a:pt x="4" y="0"/>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0" name="Freeform 2886"/>
          <p:cNvSpPr>
            <a:spLocks/>
          </p:cNvSpPr>
          <p:nvPr/>
        </p:nvSpPr>
        <p:spPr bwMode="auto">
          <a:xfrm>
            <a:off x="5990566" y="3038728"/>
            <a:ext cx="303377" cy="102840"/>
          </a:xfrm>
          <a:custGeom>
            <a:avLst/>
            <a:gdLst/>
            <a:ahLst/>
            <a:cxnLst>
              <a:cxn ang="0">
                <a:pos x="222" y="0"/>
              </a:cxn>
              <a:cxn ang="0">
                <a:pos x="136" y="40"/>
              </a:cxn>
              <a:cxn ang="0">
                <a:pos x="124" y="70"/>
              </a:cxn>
              <a:cxn ang="0">
                <a:pos x="0" y="42"/>
              </a:cxn>
              <a:cxn ang="0">
                <a:pos x="0" y="44"/>
              </a:cxn>
              <a:cxn ang="0">
                <a:pos x="124" y="72"/>
              </a:cxn>
              <a:cxn ang="0">
                <a:pos x="122" y="80"/>
              </a:cxn>
              <a:cxn ang="0">
                <a:pos x="124" y="78"/>
              </a:cxn>
              <a:cxn ang="0">
                <a:pos x="138" y="40"/>
              </a:cxn>
              <a:cxn ang="0">
                <a:pos x="222" y="2"/>
              </a:cxn>
              <a:cxn ang="0">
                <a:pos x="234" y="2"/>
              </a:cxn>
              <a:cxn ang="0">
                <a:pos x="236" y="0"/>
              </a:cxn>
              <a:cxn ang="0">
                <a:pos x="222" y="0"/>
              </a:cxn>
            </a:cxnLst>
            <a:rect l="0" t="0" r="r" b="b"/>
            <a:pathLst>
              <a:path w="236" h="80">
                <a:moveTo>
                  <a:pt x="222" y="0"/>
                </a:moveTo>
                <a:lnTo>
                  <a:pt x="136" y="40"/>
                </a:lnTo>
                <a:lnTo>
                  <a:pt x="124" y="70"/>
                </a:lnTo>
                <a:lnTo>
                  <a:pt x="0" y="42"/>
                </a:lnTo>
                <a:lnTo>
                  <a:pt x="0" y="44"/>
                </a:lnTo>
                <a:lnTo>
                  <a:pt x="124" y="72"/>
                </a:lnTo>
                <a:lnTo>
                  <a:pt x="122" y="80"/>
                </a:lnTo>
                <a:lnTo>
                  <a:pt x="124" y="78"/>
                </a:lnTo>
                <a:lnTo>
                  <a:pt x="138" y="40"/>
                </a:lnTo>
                <a:lnTo>
                  <a:pt x="222" y="2"/>
                </a:lnTo>
                <a:lnTo>
                  <a:pt x="234" y="2"/>
                </a:lnTo>
                <a:lnTo>
                  <a:pt x="236" y="0"/>
                </a:lnTo>
                <a:lnTo>
                  <a:pt x="22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1" name="Rectangle 2887"/>
          <p:cNvSpPr>
            <a:spLocks noChangeArrowheads="1"/>
          </p:cNvSpPr>
          <p:nvPr/>
        </p:nvSpPr>
        <p:spPr bwMode="auto">
          <a:xfrm>
            <a:off x="720034" y="2485965"/>
            <a:ext cx="7713" cy="7713"/>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2" name="Freeform 2888"/>
          <p:cNvSpPr>
            <a:spLocks/>
          </p:cNvSpPr>
          <p:nvPr/>
        </p:nvSpPr>
        <p:spPr bwMode="auto">
          <a:xfrm>
            <a:off x="727747" y="2221153"/>
            <a:ext cx="2043938" cy="1252073"/>
          </a:xfrm>
          <a:custGeom>
            <a:avLst/>
            <a:gdLst/>
            <a:ahLst/>
            <a:cxnLst>
              <a:cxn ang="0">
                <a:pos x="1590" y="166"/>
              </a:cxn>
              <a:cxn ang="0">
                <a:pos x="1580" y="616"/>
              </a:cxn>
              <a:cxn ang="0">
                <a:pos x="978" y="650"/>
              </a:cxn>
              <a:cxn ang="0">
                <a:pos x="908" y="626"/>
              </a:cxn>
              <a:cxn ang="0">
                <a:pos x="754" y="534"/>
              </a:cxn>
              <a:cxn ang="0">
                <a:pos x="714" y="476"/>
              </a:cxn>
              <a:cxn ang="0">
                <a:pos x="710" y="326"/>
              </a:cxn>
              <a:cxn ang="0">
                <a:pos x="668" y="24"/>
              </a:cxn>
              <a:cxn ang="0">
                <a:pos x="636" y="166"/>
              </a:cxn>
              <a:cxn ang="0">
                <a:pos x="736" y="346"/>
              </a:cxn>
              <a:cxn ang="0">
                <a:pos x="756" y="472"/>
              </a:cxn>
              <a:cxn ang="0">
                <a:pos x="818" y="642"/>
              </a:cxn>
              <a:cxn ang="0">
                <a:pos x="948" y="618"/>
              </a:cxn>
              <a:cxn ang="0">
                <a:pos x="948" y="964"/>
              </a:cxn>
              <a:cxn ang="0">
                <a:pos x="502" y="598"/>
              </a:cxn>
              <a:cxn ang="0">
                <a:pos x="560" y="436"/>
              </a:cxn>
              <a:cxn ang="0">
                <a:pos x="592" y="2"/>
              </a:cxn>
              <a:cxn ang="0">
                <a:pos x="524" y="342"/>
              </a:cxn>
              <a:cxn ang="0">
                <a:pos x="400" y="334"/>
              </a:cxn>
              <a:cxn ang="0">
                <a:pos x="110" y="318"/>
              </a:cxn>
              <a:cxn ang="0">
                <a:pos x="0" y="206"/>
              </a:cxn>
              <a:cxn ang="0">
                <a:pos x="96" y="238"/>
              </a:cxn>
              <a:cxn ang="0">
                <a:pos x="284" y="356"/>
              </a:cxn>
              <a:cxn ang="0">
                <a:pos x="534" y="378"/>
              </a:cxn>
              <a:cxn ang="0">
                <a:pos x="486" y="572"/>
              </a:cxn>
              <a:cxn ang="0">
                <a:pos x="444" y="862"/>
              </a:cxn>
              <a:cxn ang="0">
                <a:pos x="446" y="866"/>
              </a:cxn>
              <a:cxn ang="0">
                <a:pos x="442" y="870"/>
              </a:cxn>
              <a:cxn ang="0">
                <a:pos x="682" y="914"/>
              </a:cxn>
              <a:cxn ang="0">
                <a:pos x="688" y="920"/>
              </a:cxn>
              <a:cxn ang="0">
                <a:pos x="948" y="970"/>
              </a:cxn>
              <a:cxn ang="0">
                <a:pos x="992" y="584"/>
              </a:cxn>
              <a:cxn ang="0">
                <a:pos x="1584" y="624"/>
              </a:cxn>
              <a:cxn ang="0">
                <a:pos x="1586" y="524"/>
              </a:cxn>
              <a:cxn ang="0">
                <a:pos x="1584" y="520"/>
              </a:cxn>
            </a:cxnLst>
            <a:rect l="0" t="0" r="r" b="b"/>
            <a:pathLst>
              <a:path w="1590" h="974">
                <a:moveTo>
                  <a:pt x="1586" y="520"/>
                </a:moveTo>
                <a:lnTo>
                  <a:pt x="1590" y="166"/>
                </a:lnTo>
                <a:lnTo>
                  <a:pt x="1584" y="164"/>
                </a:lnTo>
                <a:lnTo>
                  <a:pt x="1580" y="616"/>
                </a:lnTo>
                <a:lnTo>
                  <a:pt x="986" y="578"/>
                </a:lnTo>
                <a:lnTo>
                  <a:pt x="978" y="650"/>
                </a:lnTo>
                <a:lnTo>
                  <a:pt x="952" y="614"/>
                </a:lnTo>
                <a:lnTo>
                  <a:pt x="908" y="626"/>
                </a:lnTo>
                <a:lnTo>
                  <a:pt x="824" y="638"/>
                </a:lnTo>
                <a:lnTo>
                  <a:pt x="754" y="534"/>
                </a:lnTo>
                <a:lnTo>
                  <a:pt x="762" y="464"/>
                </a:lnTo>
                <a:lnTo>
                  <a:pt x="714" y="476"/>
                </a:lnTo>
                <a:lnTo>
                  <a:pt x="744" y="346"/>
                </a:lnTo>
                <a:lnTo>
                  <a:pt x="710" y="326"/>
                </a:lnTo>
                <a:lnTo>
                  <a:pt x="644" y="168"/>
                </a:lnTo>
                <a:lnTo>
                  <a:pt x="668" y="24"/>
                </a:lnTo>
                <a:lnTo>
                  <a:pt x="662" y="22"/>
                </a:lnTo>
                <a:lnTo>
                  <a:pt x="636" y="166"/>
                </a:lnTo>
                <a:lnTo>
                  <a:pt x="708" y="332"/>
                </a:lnTo>
                <a:lnTo>
                  <a:pt x="736" y="346"/>
                </a:lnTo>
                <a:lnTo>
                  <a:pt x="706" y="484"/>
                </a:lnTo>
                <a:lnTo>
                  <a:pt x="756" y="472"/>
                </a:lnTo>
                <a:lnTo>
                  <a:pt x="746" y="534"/>
                </a:lnTo>
                <a:lnTo>
                  <a:pt x="818" y="642"/>
                </a:lnTo>
                <a:lnTo>
                  <a:pt x="910" y="632"/>
                </a:lnTo>
                <a:lnTo>
                  <a:pt x="948" y="618"/>
                </a:lnTo>
                <a:lnTo>
                  <a:pt x="976" y="656"/>
                </a:lnTo>
                <a:lnTo>
                  <a:pt x="948" y="964"/>
                </a:lnTo>
                <a:lnTo>
                  <a:pt x="452" y="864"/>
                </a:lnTo>
                <a:lnTo>
                  <a:pt x="502" y="598"/>
                </a:lnTo>
                <a:lnTo>
                  <a:pt x="492" y="572"/>
                </a:lnTo>
                <a:lnTo>
                  <a:pt x="560" y="436"/>
                </a:lnTo>
                <a:lnTo>
                  <a:pt x="530" y="342"/>
                </a:lnTo>
                <a:lnTo>
                  <a:pt x="592" y="2"/>
                </a:lnTo>
                <a:lnTo>
                  <a:pt x="584" y="0"/>
                </a:lnTo>
                <a:lnTo>
                  <a:pt x="524" y="342"/>
                </a:lnTo>
                <a:lnTo>
                  <a:pt x="532" y="368"/>
                </a:lnTo>
                <a:lnTo>
                  <a:pt x="400" y="334"/>
                </a:lnTo>
                <a:lnTo>
                  <a:pt x="284" y="350"/>
                </a:lnTo>
                <a:lnTo>
                  <a:pt x="110" y="318"/>
                </a:lnTo>
                <a:lnTo>
                  <a:pt x="100" y="234"/>
                </a:lnTo>
                <a:lnTo>
                  <a:pt x="0" y="206"/>
                </a:lnTo>
                <a:lnTo>
                  <a:pt x="0" y="212"/>
                </a:lnTo>
                <a:lnTo>
                  <a:pt x="96" y="238"/>
                </a:lnTo>
                <a:lnTo>
                  <a:pt x="104" y="324"/>
                </a:lnTo>
                <a:lnTo>
                  <a:pt x="284" y="356"/>
                </a:lnTo>
                <a:lnTo>
                  <a:pt x="400" y="340"/>
                </a:lnTo>
                <a:lnTo>
                  <a:pt x="534" y="378"/>
                </a:lnTo>
                <a:lnTo>
                  <a:pt x="554" y="436"/>
                </a:lnTo>
                <a:lnTo>
                  <a:pt x="486" y="572"/>
                </a:lnTo>
                <a:lnTo>
                  <a:pt x="494" y="598"/>
                </a:lnTo>
                <a:lnTo>
                  <a:pt x="444" y="862"/>
                </a:lnTo>
                <a:lnTo>
                  <a:pt x="446" y="862"/>
                </a:lnTo>
                <a:lnTo>
                  <a:pt x="446" y="866"/>
                </a:lnTo>
                <a:lnTo>
                  <a:pt x="442" y="866"/>
                </a:lnTo>
                <a:lnTo>
                  <a:pt x="442" y="870"/>
                </a:lnTo>
                <a:lnTo>
                  <a:pt x="680" y="918"/>
                </a:lnTo>
                <a:lnTo>
                  <a:pt x="682" y="914"/>
                </a:lnTo>
                <a:lnTo>
                  <a:pt x="688" y="914"/>
                </a:lnTo>
                <a:lnTo>
                  <a:pt x="688" y="920"/>
                </a:lnTo>
                <a:lnTo>
                  <a:pt x="948" y="974"/>
                </a:lnTo>
                <a:lnTo>
                  <a:pt x="948" y="970"/>
                </a:lnTo>
                <a:lnTo>
                  <a:pt x="954" y="972"/>
                </a:lnTo>
                <a:lnTo>
                  <a:pt x="992" y="584"/>
                </a:lnTo>
                <a:lnTo>
                  <a:pt x="1584" y="624"/>
                </a:lnTo>
                <a:lnTo>
                  <a:pt x="1584" y="624"/>
                </a:lnTo>
                <a:lnTo>
                  <a:pt x="1586" y="624"/>
                </a:lnTo>
                <a:lnTo>
                  <a:pt x="1586" y="524"/>
                </a:lnTo>
                <a:lnTo>
                  <a:pt x="1584" y="524"/>
                </a:lnTo>
                <a:lnTo>
                  <a:pt x="1584" y="520"/>
                </a:lnTo>
                <a:lnTo>
                  <a:pt x="1586" y="5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3" name="Rectangle 2889"/>
          <p:cNvSpPr>
            <a:spLocks noChangeArrowheads="1"/>
          </p:cNvSpPr>
          <p:nvPr/>
        </p:nvSpPr>
        <p:spPr bwMode="auto">
          <a:xfrm>
            <a:off x="570917" y="3149281"/>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4" name="Freeform 2890"/>
          <p:cNvSpPr>
            <a:spLocks/>
          </p:cNvSpPr>
          <p:nvPr/>
        </p:nvSpPr>
        <p:spPr bwMode="auto">
          <a:xfrm>
            <a:off x="1347356" y="4894983"/>
            <a:ext cx="2571" cy="1286"/>
          </a:xfrm>
          <a:custGeom>
            <a:avLst/>
            <a:gdLst/>
            <a:ahLst/>
            <a:cxnLst>
              <a:cxn ang="0">
                <a:pos x="2" y="0"/>
              </a:cxn>
              <a:cxn ang="0">
                <a:pos x="2" y="0"/>
              </a:cxn>
              <a:cxn ang="0">
                <a:pos x="0" y="0"/>
              </a:cxn>
              <a:cxn ang="0">
                <a:pos x="2" y="0"/>
              </a:cxn>
            </a:cxnLst>
            <a:rect l="0" t="0" r="r" b="b"/>
            <a:pathLst>
              <a:path w="2">
                <a:moveTo>
                  <a:pt x="2" y="0"/>
                </a:moveTo>
                <a:lnTo>
                  <a:pt x="2" y="0"/>
                </a:lnTo>
                <a:lnTo>
                  <a:pt x="0" y="0"/>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5" name="Freeform 2891"/>
          <p:cNvSpPr>
            <a:spLocks/>
          </p:cNvSpPr>
          <p:nvPr/>
        </p:nvSpPr>
        <p:spPr bwMode="auto">
          <a:xfrm>
            <a:off x="1509329" y="3401238"/>
            <a:ext cx="102840" cy="758442"/>
          </a:xfrm>
          <a:custGeom>
            <a:avLst/>
            <a:gdLst/>
            <a:ahLst/>
            <a:cxnLst>
              <a:cxn ang="0">
                <a:pos x="72" y="0"/>
              </a:cxn>
              <a:cxn ang="0">
                <a:pos x="0" y="590"/>
              </a:cxn>
              <a:cxn ang="0">
                <a:pos x="4" y="590"/>
              </a:cxn>
              <a:cxn ang="0">
                <a:pos x="80" y="2"/>
              </a:cxn>
              <a:cxn ang="0">
                <a:pos x="72" y="0"/>
              </a:cxn>
            </a:cxnLst>
            <a:rect l="0" t="0" r="r" b="b"/>
            <a:pathLst>
              <a:path w="80" h="590">
                <a:moveTo>
                  <a:pt x="72" y="0"/>
                </a:moveTo>
                <a:lnTo>
                  <a:pt x="0" y="590"/>
                </a:lnTo>
                <a:lnTo>
                  <a:pt x="4" y="590"/>
                </a:lnTo>
                <a:lnTo>
                  <a:pt x="80" y="2"/>
                </a:lnTo>
                <a:lnTo>
                  <a:pt x="7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6" name="Freeform 2892"/>
          <p:cNvSpPr>
            <a:spLocks/>
          </p:cNvSpPr>
          <p:nvPr/>
        </p:nvSpPr>
        <p:spPr bwMode="auto">
          <a:xfrm>
            <a:off x="570917" y="3149281"/>
            <a:ext cx="943554" cy="1745703"/>
          </a:xfrm>
          <a:custGeom>
            <a:avLst/>
            <a:gdLst/>
            <a:ahLst/>
            <a:cxnLst>
              <a:cxn ang="0">
                <a:pos x="618" y="1262"/>
              </a:cxn>
              <a:cxn ang="0">
                <a:pos x="668" y="1154"/>
              </a:cxn>
              <a:cxn ang="0">
                <a:pos x="680" y="1140"/>
              </a:cxn>
              <a:cxn ang="0">
                <a:pos x="648" y="1044"/>
              </a:cxn>
              <a:cxn ang="0">
                <a:pos x="678" y="896"/>
              </a:cxn>
              <a:cxn ang="0">
                <a:pos x="718" y="910"/>
              </a:cxn>
              <a:cxn ang="0">
                <a:pos x="734" y="790"/>
              </a:cxn>
              <a:cxn ang="0">
                <a:pos x="730" y="788"/>
              </a:cxn>
              <a:cxn ang="0">
                <a:pos x="730" y="786"/>
              </a:cxn>
              <a:cxn ang="0">
                <a:pos x="716" y="904"/>
              </a:cxn>
              <a:cxn ang="0">
                <a:pos x="676" y="892"/>
              </a:cxn>
              <a:cxn ang="0">
                <a:pos x="646" y="1040"/>
              </a:cxn>
              <a:cxn ang="0">
                <a:pos x="262" y="482"/>
              </a:cxn>
              <a:cxn ang="0">
                <a:pos x="272" y="454"/>
              </a:cxn>
              <a:cxn ang="0">
                <a:pos x="262" y="426"/>
              </a:cxn>
              <a:cxn ang="0">
                <a:pos x="338" y="98"/>
              </a:cxn>
              <a:cxn ang="0">
                <a:pos x="564" y="144"/>
              </a:cxn>
              <a:cxn ang="0">
                <a:pos x="566" y="140"/>
              </a:cxn>
              <a:cxn ang="0">
                <a:pos x="338" y="92"/>
              </a:cxn>
              <a:cxn ang="0">
                <a:pos x="0" y="0"/>
              </a:cxn>
              <a:cxn ang="0">
                <a:pos x="0" y="0"/>
              </a:cxn>
              <a:cxn ang="0">
                <a:pos x="2" y="8"/>
              </a:cxn>
              <a:cxn ang="0">
                <a:pos x="334" y="98"/>
              </a:cxn>
              <a:cxn ang="0">
                <a:pos x="256" y="426"/>
              </a:cxn>
              <a:cxn ang="0">
                <a:pos x="266" y="454"/>
              </a:cxn>
              <a:cxn ang="0">
                <a:pos x="256" y="482"/>
              </a:cxn>
              <a:cxn ang="0">
                <a:pos x="644" y="1044"/>
              </a:cxn>
              <a:cxn ang="0">
                <a:pos x="674" y="1140"/>
              </a:cxn>
              <a:cxn ang="0">
                <a:pos x="664" y="1150"/>
              </a:cxn>
              <a:cxn ang="0">
                <a:pos x="614" y="1260"/>
              </a:cxn>
              <a:cxn ang="0">
                <a:pos x="626" y="1314"/>
              </a:cxn>
              <a:cxn ang="0">
                <a:pos x="600" y="1354"/>
              </a:cxn>
              <a:cxn ang="0">
                <a:pos x="604" y="1358"/>
              </a:cxn>
              <a:cxn ang="0">
                <a:pos x="606" y="1358"/>
              </a:cxn>
              <a:cxn ang="0">
                <a:pos x="630" y="1316"/>
              </a:cxn>
              <a:cxn ang="0">
                <a:pos x="618" y="1262"/>
              </a:cxn>
            </a:cxnLst>
            <a:rect l="0" t="0" r="r" b="b"/>
            <a:pathLst>
              <a:path w="734" h="1358">
                <a:moveTo>
                  <a:pt x="618" y="1262"/>
                </a:moveTo>
                <a:lnTo>
                  <a:pt x="668" y="1154"/>
                </a:lnTo>
                <a:lnTo>
                  <a:pt x="680" y="1140"/>
                </a:lnTo>
                <a:lnTo>
                  <a:pt x="648" y="1044"/>
                </a:lnTo>
                <a:lnTo>
                  <a:pt x="678" y="896"/>
                </a:lnTo>
                <a:lnTo>
                  <a:pt x="718" y="910"/>
                </a:lnTo>
                <a:lnTo>
                  <a:pt x="734" y="790"/>
                </a:lnTo>
                <a:lnTo>
                  <a:pt x="730" y="788"/>
                </a:lnTo>
                <a:lnTo>
                  <a:pt x="730" y="786"/>
                </a:lnTo>
                <a:lnTo>
                  <a:pt x="716" y="904"/>
                </a:lnTo>
                <a:lnTo>
                  <a:pt x="676" y="892"/>
                </a:lnTo>
                <a:lnTo>
                  <a:pt x="646" y="1040"/>
                </a:lnTo>
                <a:lnTo>
                  <a:pt x="262" y="482"/>
                </a:lnTo>
                <a:lnTo>
                  <a:pt x="272" y="454"/>
                </a:lnTo>
                <a:lnTo>
                  <a:pt x="262" y="426"/>
                </a:lnTo>
                <a:lnTo>
                  <a:pt x="338" y="98"/>
                </a:lnTo>
                <a:lnTo>
                  <a:pt x="564" y="144"/>
                </a:lnTo>
                <a:lnTo>
                  <a:pt x="566" y="140"/>
                </a:lnTo>
                <a:lnTo>
                  <a:pt x="338" y="92"/>
                </a:lnTo>
                <a:lnTo>
                  <a:pt x="0" y="0"/>
                </a:lnTo>
                <a:lnTo>
                  <a:pt x="0" y="0"/>
                </a:lnTo>
                <a:lnTo>
                  <a:pt x="2" y="8"/>
                </a:lnTo>
                <a:lnTo>
                  <a:pt x="334" y="98"/>
                </a:lnTo>
                <a:lnTo>
                  <a:pt x="256" y="426"/>
                </a:lnTo>
                <a:lnTo>
                  <a:pt x="266" y="454"/>
                </a:lnTo>
                <a:lnTo>
                  <a:pt x="256" y="482"/>
                </a:lnTo>
                <a:lnTo>
                  <a:pt x="644" y="1044"/>
                </a:lnTo>
                <a:lnTo>
                  <a:pt x="674" y="1140"/>
                </a:lnTo>
                <a:lnTo>
                  <a:pt x="664" y="1150"/>
                </a:lnTo>
                <a:lnTo>
                  <a:pt x="614" y="1260"/>
                </a:lnTo>
                <a:lnTo>
                  <a:pt x="626" y="1314"/>
                </a:lnTo>
                <a:lnTo>
                  <a:pt x="600" y="1354"/>
                </a:lnTo>
                <a:lnTo>
                  <a:pt x="604" y="1358"/>
                </a:lnTo>
                <a:lnTo>
                  <a:pt x="606" y="1358"/>
                </a:lnTo>
                <a:lnTo>
                  <a:pt x="630" y="1316"/>
                </a:lnTo>
                <a:lnTo>
                  <a:pt x="618" y="12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7" name="Freeform 2893"/>
          <p:cNvSpPr>
            <a:spLocks/>
          </p:cNvSpPr>
          <p:nvPr/>
        </p:nvSpPr>
        <p:spPr bwMode="auto">
          <a:xfrm>
            <a:off x="1295936" y="3329250"/>
            <a:ext cx="5142" cy="5142"/>
          </a:xfrm>
          <a:custGeom>
            <a:avLst/>
            <a:gdLst/>
            <a:ahLst/>
            <a:cxnLst>
              <a:cxn ang="0">
                <a:pos x="4" y="0"/>
              </a:cxn>
              <a:cxn ang="0">
                <a:pos x="2" y="0"/>
              </a:cxn>
              <a:cxn ang="0">
                <a:pos x="0" y="4"/>
              </a:cxn>
              <a:cxn ang="0">
                <a:pos x="4" y="4"/>
              </a:cxn>
              <a:cxn ang="0">
                <a:pos x="4" y="0"/>
              </a:cxn>
            </a:cxnLst>
            <a:rect l="0" t="0" r="r" b="b"/>
            <a:pathLst>
              <a:path w="4" h="4">
                <a:moveTo>
                  <a:pt x="4" y="0"/>
                </a:moveTo>
                <a:lnTo>
                  <a:pt x="2" y="0"/>
                </a:lnTo>
                <a:lnTo>
                  <a:pt x="0" y="4"/>
                </a:lnTo>
                <a:lnTo>
                  <a:pt x="4" y="4"/>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8" name="Freeform 2894"/>
          <p:cNvSpPr>
            <a:spLocks/>
          </p:cNvSpPr>
          <p:nvPr/>
        </p:nvSpPr>
        <p:spPr bwMode="auto">
          <a:xfrm>
            <a:off x="1601884" y="3396096"/>
            <a:ext cx="10284" cy="7713"/>
          </a:xfrm>
          <a:custGeom>
            <a:avLst/>
            <a:gdLst/>
            <a:ahLst/>
            <a:cxnLst>
              <a:cxn ang="0">
                <a:pos x="8" y="0"/>
              </a:cxn>
              <a:cxn ang="0">
                <a:pos x="2" y="0"/>
              </a:cxn>
              <a:cxn ang="0">
                <a:pos x="0" y="4"/>
              </a:cxn>
              <a:cxn ang="0">
                <a:pos x="8" y="6"/>
              </a:cxn>
              <a:cxn ang="0">
                <a:pos x="8" y="0"/>
              </a:cxn>
            </a:cxnLst>
            <a:rect l="0" t="0" r="r" b="b"/>
            <a:pathLst>
              <a:path w="8" h="6">
                <a:moveTo>
                  <a:pt x="8" y="0"/>
                </a:moveTo>
                <a:lnTo>
                  <a:pt x="2" y="0"/>
                </a:lnTo>
                <a:lnTo>
                  <a:pt x="0" y="4"/>
                </a:lnTo>
                <a:lnTo>
                  <a:pt x="8" y="6"/>
                </a:lnTo>
                <a:lnTo>
                  <a:pt x="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9" name="Freeform 2895"/>
          <p:cNvSpPr>
            <a:spLocks/>
          </p:cNvSpPr>
          <p:nvPr/>
        </p:nvSpPr>
        <p:spPr bwMode="auto">
          <a:xfrm>
            <a:off x="4054610" y="5362904"/>
            <a:ext cx="5142" cy="1286"/>
          </a:xfrm>
          <a:custGeom>
            <a:avLst/>
            <a:gdLst/>
            <a:ahLst/>
            <a:cxnLst>
              <a:cxn ang="0">
                <a:pos x="4" y="0"/>
              </a:cxn>
              <a:cxn ang="0">
                <a:pos x="4" y="0"/>
              </a:cxn>
              <a:cxn ang="0">
                <a:pos x="0" y="0"/>
              </a:cxn>
              <a:cxn ang="0">
                <a:pos x="4" y="0"/>
              </a:cxn>
            </a:cxnLst>
            <a:rect l="0" t="0" r="r" b="b"/>
            <a:pathLst>
              <a:path w="4">
                <a:moveTo>
                  <a:pt x="4" y="0"/>
                </a:moveTo>
                <a:lnTo>
                  <a:pt x="4" y="0"/>
                </a:lnTo>
                <a:lnTo>
                  <a:pt x="0" y="0"/>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0" name="Freeform 2896"/>
          <p:cNvSpPr>
            <a:spLocks/>
          </p:cNvSpPr>
          <p:nvPr/>
        </p:nvSpPr>
        <p:spPr bwMode="auto">
          <a:xfrm>
            <a:off x="2380895" y="5139228"/>
            <a:ext cx="2571" cy="5142"/>
          </a:xfrm>
          <a:custGeom>
            <a:avLst/>
            <a:gdLst/>
            <a:ahLst/>
            <a:cxnLst>
              <a:cxn ang="0">
                <a:pos x="2" y="4"/>
              </a:cxn>
              <a:cxn ang="0">
                <a:pos x="2" y="2"/>
              </a:cxn>
              <a:cxn ang="0">
                <a:pos x="0" y="0"/>
              </a:cxn>
              <a:cxn ang="0">
                <a:pos x="2" y="4"/>
              </a:cxn>
            </a:cxnLst>
            <a:rect l="0" t="0" r="r" b="b"/>
            <a:pathLst>
              <a:path w="2" h="4">
                <a:moveTo>
                  <a:pt x="2" y="4"/>
                </a:moveTo>
                <a:lnTo>
                  <a:pt x="2" y="2"/>
                </a:lnTo>
                <a:lnTo>
                  <a:pt x="0" y="0"/>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1" name="Freeform 2897"/>
          <p:cNvSpPr>
            <a:spLocks/>
          </p:cNvSpPr>
          <p:nvPr/>
        </p:nvSpPr>
        <p:spPr bwMode="auto">
          <a:xfrm>
            <a:off x="2041524" y="5172651"/>
            <a:ext cx="10284" cy="2571"/>
          </a:xfrm>
          <a:custGeom>
            <a:avLst/>
            <a:gdLst/>
            <a:ahLst/>
            <a:cxnLst>
              <a:cxn ang="0">
                <a:pos x="0" y="0"/>
              </a:cxn>
              <a:cxn ang="0">
                <a:pos x="8" y="2"/>
              </a:cxn>
              <a:cxn ang="0">
                <a:pos x="8" y="0"/>
              </a:cxn>
              <a:cxn ang="0">
                <a:pos x="0" y="0"/>
              </a:cxn>
              <a:cxn ang="0">
                <a:pos x="0" y="0"/>
              </a:cxn>
            </a:cxnLst>
            <a:rect l="0" t="0" r="r" b="b"/>
            <a:pathLst>
              <a:path w="8" h="2">
                <a:moveTo>
                  <a:pt x="0" y="0"/>
                </a:moveTo>
                <a:lnTo>
                  <a:pt x="8" y="2"/>
                </a:lnTo>
                <a:lnTo>
                  <a:pt x="8" y="0"/>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2" name="Freeform 2898"/>
          <p:cNvSpPr>
            <a:spLocks/>
          </p:cNvSpPr>
          <p:nvPr/>
        </p:nvSpPr>
        <p:spPr bwMode="auto">
          <a:xfrm>
            <a:off x="3969767" y="4853848"/>
            <a:ext cx="118266" cy="509056"/>
          </a:xfrm>
          <a:custGeom>
            <a:avLst/>
            <a:gdLst/>
            <a:ahLst/>
            <a:cxnLst>
              <a:cxn ang="0">
                <a:pos x="92" y="254"/>
              </a:cxn>
              <a:cxn ang="0">
                <a:pos x="24" y="134"/>
              </a:cxn>
              <a:cxn ang="0">
                <a:pos x="8" y="0"/>
              </a:cxn>
              <a:cxn ang="0">
                <a:pos x="0" y="0"/>
              </a:cxn>
              <a:cxn ang="0">
                <a:pos x="18" y="136"/>
              </a:cxn>
              <a:cxn ang="0">
                <a:pos x="88" y="254"/>
              </a:cxn>
              <a:cxn ang="0">
                <a:pos x="78" y="350"/>
              </a:cxn>
              <a:cxn ang="0">
                <a:pos x="64" y="394"/>
              </a:cxn>
              <a:cxn ang="0">
                <a:pos x="66" y="396"/>
              </a:cxn>
              <a:cxn ang="0">
                <a:pos x="70" y="396"/>
              </a:cxn>
              <a:cxn ang="0">
                <a:pos x="84" y="352"/>
              </a:cxn>
              <a:cxn ang="0">
                <a:pos x="92" y="254"/>
              </a:cxn>
            </a:cxnLst>
            <a:rect l="0" t="0" r="r" b="b"/>
            <a:pathLst>
              <a:path w="92" h="396">
                <a:moveTo>
                  <a:pt x="92" y="254"/>
                </a:moveTo>
                <a:lnTo>
                  <a:pt x="24" y="134"/>
                </a:lnTo>
                <a:lnTo>
                  <a:pt x="8" y="0"/>
                </a:lnTo>
                <a:lnTo>
                  <a:pt x="0" y="0"/>
                </a:lnTo>
                <a:lnTo>
                  <a:pt x="18" y="136"/>
                </a:lnTo>
                <a:lnTo>
                  <a:pt x="88" y="254"/>
                </a:lnTo>
                <a:lnTo>
                  <a:pt x="78" y="350"/>
                </a:lnTo>
                <a:lnTo>
                  <a:pt x="64" y="394"/>
                </a:lnTo>
                <a:lnTo>
                  <a:pt x="66" y="396"/>
                </a:lnTo>
                <a:lnTo>
                  <a:pt x="70" y="396"/>
                </a:lnTo>
                <a:lnTo>
                  <a:pt x="84" y="352"/>
                </a:lnTo>
                <a:lnTo>
                  <a:pt x="92" y="2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3" name="Rectangle 2899"/>
          <p:cNvSpPr>
            <a:spLocks noChangeArrowheads="1"/>
          </p:cNvSpPr>
          <p:nvPr/>
        </p:nvSpPr>
        <p:spPr bwMode="auto">
          <a:xfrm>
            <a:off x="1509329" y="4159680"/>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4" name="Freeform 2900"/>
          <p:cNvSpPr>
            <a:spLocks/>
          </p:cNvSpPr>
          <p:nvPr/>
        </p:nvSpPr>
        <p:spPr bwMode="auto">
          <a:xfrm>
            <a:off x="1514471" y="3023302"/>
            <a:ext cx="2465581" cy="2149349"/>
          </a:xfrm>
          <a:custGeom>
            <a:avLst/>
            <a:gdLst/>
            <a:ahLst/>
            <a:cxnLst>
              <a:cxn ang="0">
                <a:pos x="1038" y="1058"/>
              </a:cxn>
              <a:cxn ang="0">
                <a:pos x="1320" y="1284"/>
              </a:cxn>
              <a:cxn ang="0">
                <a:pos x="1796" y="1340"/>
              </a:cxn>
              <a:cxn ang="0">
                <a:pos x="1910" y="1424"/>
              </a:cxn>
              <a:cxn ang="0">
                <a:pos x="1918" y="1420"/>
              </a:cxn>
              <a:cxn ang="0">
                <a:pos x="1874" y="1366"/>
              </a:cxn>
              <a:cxn ang="0">
                <a:pos x="1864" y="1366"/>
              </a:cxn>
              <a:cxn ang="0">
                <a:pos x="1798" y="1334"/>
              </a:cxn>
              <a:cxn ang="0">
                <a:pos x="1326" y="1280"/>
              </a:cxn>
              <a:cxn ang="0">
                <a:pos x="1058" y="1050"/>
              </a:cxn>
              <a:cxn ang="0">
                <a:pos x="1830" y="954"/>
              </a:cxn>
              <a:cxn ang="0">
                <a:pos x="1138" y="972"/>
              </a:cxn>
              <a:cxn ang="0">
                <a:pos x="1134" y="974"/>
              </a:cxn>
              <a:cxn ang="0">
                <a:pos x="1052" y="974"/>
              </a:cxn>
              <a:cxn ang="0">
                <a:pos x="508" y="498"/>
              </a:cxn>
              <a:cxn ang="0">
                <a:pos x="1128" y="616"/>
              </a:cxn>
              <a:cxn ang="0">
                <a:pos x="1128" y="618"/>
              </a:cxn>
              <a:cxn ang="0">
                <a:pos x="1734" y="610"/>
              </a:cxn>
              <a:cxn ang="0">
                <a:pos x="1726" y="604"/>
              </a:cxn>
              <a:cxn ang="0">
                <a:pos x="1710" y="542"/>
              </a:cxn>
              <a:cxn ang="0">
                <a:pos x="1726" y="604"/>
              </a:cxn>
              <a:cxn ang="0">
                <a:pos x="1126" y="518"/>
              </a:cxn>
              <a:cxn ang="0">
                <a:pos x="972" y="252"/>
              </a:cxn>
              <a:cxn ang="0">
                <a:pos x="972" y="248"/>
              </a:cxn>
              <a:cxn ang="0">
                <a:pos x="976" y="0"/>
              </a:cxn>
              <a:cxn ang="0">
                <a:pos x="974" y="0"/>
              </a:cxn>
              <a:cxn ang="0">
                <a:pos x="966" y="510"/>
              </a:cxn>
              <a:cxn ang="0">
                <a:pos x="316" y="468"/>
              </a:cxn>
              <a:cxn ang="0">
                <a:pos x="342" y="348"/>
              </a:cxn>
              <a:cxn ang="0">
                <a:pos x="336" y="350"/>
              </a:cxn>
              <a:cxn ang="0">
                <a:pos x="500" y="498"/>
              </a:cxn>
              <a:cxn ang="0">
                <a:pos x="0" y="884"/>
              </a:cxn>
              <a:cxn ang="0">
                <a:pos x="452" y="968"/>
              </a:cxn>
              <a:cxn ang="0">
                <a:pos x="418" y="1672"/>
              </a:cxn>
              <a:cxn ang="0">
                <a:pos x="1050" y="982"/>
              </a:cxn>
              <a:cxn ang="0">
                <a:pos x="1030" y="1050"/>
              </a:cxn>
              <a:cxn ang="0">
                <a:pos x="672" y="1602"/>
              </a:cxn>
              <a:cxn ang="0">
                <a:pos x="674" y="1646"/>
              </a:cxn>
              <a:cxn ang="0">
                <a:pos x="676" y="1610"/>
              </a:cxn>
            </a:cxnLst>
            <a:rect l="0" t="0" r="r" b="b"/>
            <a:pathLst>
              <a:path w="1918" h="1672">
                <a:moveTo>
                  <a:pt x="1046" y="1620"/>
                </a:moveTo>
                <a:lnTo>
                  <a:pt x="1038" y="1058"/>
                </a:lnTo>
                <a:lnTo>
                  <a:pt x="1308" y="1048"/>
                </a:lnTo>
                <a:lnTo>
                  <a:pt x="1320" y="1284"/>
                </a:lnTo>
                <a:lnTo>
                  <a:pt x="1528" y="1352"/>
                </a:lnTo>
                <a:lnTo>
                  <a:pt x="1796" y="1340"/>
                </a:lnTo>
                <a:lnTo>
                  <a:pt x="1906" y="1386"/>
                </a:lnTo>
                <a:lnTo>
                  <a:pt x="1910" y="1424"/>
                </a:lnTo>
                <a:lnTo>
                  <a:pt x="1910" y="1420"/>
                </a:lnTo>
                <a:lnTo>
                  <a:pt x="1918" y="1420"/>
                </a:lnTo>
                <a:lnTo>
                  <a:pt x="1914" y="1382"/>
                </a:lnTo>
                <a:lnTo>
                  <a:pt x="1874" y="1366"/>
                </a:lnTo>
                <a:lnTo>
                  <a:pt x="1874" y="1370"/>
                </a:lnTo>
                <a:lnTo>
                  <a:pt x="1864" y="1366"/>
                </a:lnTo>
                <a:lnTo>
                  <a:pt x="1864" y="1362"/>
                </a:lnTo>
                <a:lnTo>
                  <a:pt x="1798" y="1334"/>
                </a:lnTo>
                <a:lnTo>
                  <a:pt x="1528" y="1348"/>
                </a:lnTo>
                <a:lnTo>
                  <a:pt x="1326" y="1280"/>
                </a:lnTo>
                <a:lnTo>
                  <a:pt x="1312" y="1042"/>
                </a:lnTo>
                <a:lnTo>
                  <a:pt x="1058" y="1050"/>
                </a:lnTo>
                <a:lnTo>
                  <a:pt x="1056" y="982"/>
                </a:lnTo>
                <a:lnTo>
                  <a:pt x="1830" y="954"/>
                </a:lnTo>
                <a:lnTo>
                  <a:pt x="1828" y="948"/>
                </a:lnTo>
                <a:lnTo>
                  <a:pt x="1138" y="972"/>
                </a:lnTo>
                <a:lnTo>
                  <a:pt x="1138" y="974"/>
                </a:lnTo>
                <a:lnTo>
                  <a:pt x="1134" y="974"/>
                </a:lnTo>
                <a:lnTo>
                  <a:pt x="1134" y="972"/>
                </a:lnTo>
                <a:lnTo>
                  <a:pt x="1052" y="974"/>
                </a:lnTo>
                <a:lnTo>
                  <a:pt x="458" y="964"/>
                </a:lnTo>
                <a:lnTo>
                  <a:pt x="508" y="498"/>
                </a:lnTo>
                <a:lnTo>
                  <a:pt x="1120" y="524"/>
                </a:lnTo>
                <a:lnTo>
                  <a:pt x="1128" y="616"/>
                </a:lnTo>
                <a:lnTo>
                  <a:pt x="1128" y="616"/>
                </a:lnTo>
                <a:lnTo>
                  <a:pt x="1128" y="618"/>
                </a:lnTo>
                <a:lnTo>
                  <a:pt x="1736" y="610"/>
                </a:lnTo>
                <a:lnTo>
                  <a:pt x="1734" y="610"/>
                </a:lnTo>
                <a:lnTo>
                  <a:pt x="1726" y="610"/>
                </a:lnTo>
                <a:lnTo>
                  <a:pt x="1726" y="604"/>
                </a:lnTo>
                <a:lnTo>
                  <a:pt x="1732" y="604"/>
                </a:lnTo>
                <a:lnTo>
                  <a:pt x="1710" y="542"/>
                </a:lnTo>
                <a:lnTo>
                  <a:pt x="1704" y="542"/>
                </a:lnTo>
                <a:lnTo>
                  <a:pt x="1726" y="604"/>
                </a:lnTo>
                <a:lnTo>
                  <a:pt x="1132" y="612"/>
                </a:lnTo>
                <a:lnTo>
                  <a:pt x="1126" y="518"/>
                </a:lnTo>
                <a:lnTo>
                  <a:pt x="968" y="514"/>
                </a:lnTo>
                <a:lnTo>
                  <a:pt x="972" y="252"/>
                </a:lnTo>
                <a:lnTo>
                  <a:pt x="972" y="252"/>
                </a:lnTo>
                <a:lnTo>
                  <a:pt x="972" y="248"/>
                </a:lnTo>
                <a:lnTo>
                  <a:pt x="972" y="248"/>
                </a:lnTo>
                <a:lnTo>
                  <a:pt x="976" y="0"/>
                </a:lnTo>
                <a:lnTo>
                  <a:pt x="974" y="0"/>
                </a:lnTo>
                <a:lnTo>
                  <a:pt x="974" y="0"/>
                </a:lnTo>
                <a:lnTo>
                  <a:pt x="972" y="0"/>
                </a:lnTo>
                <a:lnTo>
                  <a:pt x="966" y="510"/>
                </a:lnTo>
                <a:lnTo>
                  <a:pt x="508" y="496"/>
                </a:lnTo>
                <a:lnTo>
                  <a:pt x="316" y="468"/>
                </a:lnTo>
                <a:lnTo>
                  <a:pt x="344" y="348"/>
                </a:lnTo>
                <a:lnTo>
                  <a:pt x="342" y="348"/>
                </a:lnTo>
                <a:lnTo>
                  <a:pt x="342" y="352"/>
                </a:lnTo>
                <a:lnTo>
                  <a:pt x="336" y="350"/>
                </a:lnTo>
                <a:lnTo>
                  <a:pt x="312" y="472"/>
                </a:lnTo>
                <a:lnTo>
                  <a:pt x="500" y="498"/>
                </a:lnTo>
                <a:lnTo>
                  <a:pt x="452" y="964"/>
                </a:lnTo>
                <a:lnTo>
                  <a:pt x="0" y="884"/>
                </a:lnTo>
                <a:lnTo>
                  <a:pt x="0" y="888"/>
                </a:lnTo>
                <a:lnTo>
                  <a:pt x="452" y="968"/>
                </a:lnTo>
                <a:lnTo>
                  <a:pt x="410" y="1672"/>
                </a:lnTo>
                <a:lnTo>
                  <a:pt x="418" y="1672"/>
                </a:lnTo>
                <a:lnTo>
                  <a:pt x="458" y="968"/>
                </a:lnTo>
                <a:lnTo>
                  <a:pt x="1050" y="982"/>
                </a:lnTo>
                <a:lnTo>
                  <a:pt x="1050" y="1050"/>
                </a:lnTo>
                <a:lnTo>
                  <a:pt x="1030" y="1050"/>
                </a:lnTo>
                <a:lnTo>
                  <a:pt x="1038" y="1610"/>
                </a:lnTo>
                <a:lnTo>
                  <a:pt x="672" y="1602"/>
                </a:lnTo>
                <a:lnTo>
                  <a:pt x="670" y="1642"/>
                </a:lnTo>
                <a:lnTo>
                  <a:pt x="674" y="1646"/>
                </a:lnTo>
                <a:lnTo>
                  <a:pt x="676" y="1648"/>
                </a:lnTo>
                <a:lnTo>
                  <a:pt x="676" y="1610"/>
                </a:lnTo>
                <a:lnTo>
                  <a:pt x="1046" y="16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5" name="Freeform 2901"/>
          <p:cNvSpPr>
            <a:spLocks/>
          </p:cNvSpPr>
          <p:nvPr/>
        </p:nvSpPr>
        <p:spPr bwMode="auto">
          <a:xfrm>
            <a:off x="3576406" y="3210984"/>
            <a:ext cx="136263" cy="506485"/>
          </a:xfrm>
          <a:custGeom>
            <a:avLst/>
            <a:gdLst/>
            <a:ahLst/>
            <a:cxnLst>
              <a:cxn ang="0">
                <a:pos x="12" y="136"/>
              </a:cxn>
              <a:cxn ang="0">
                <a:pos x="8" y="0"/>
              </a:cxn>
              <a:cxn ang="0">
                <a:pos x="0" y="2"/>
              </a:cxn>
              <a:cxn ang="0">
                <a:pos x="4" y="140"/>
              </a:cxn>
              <a:cxn ang="0">
                <a:pos x="98" y="394"/>
              </a:cxn>
              <a:cxn ang="0">
                <a:pos x="106" y="394"/>
              </a:cxn>
              <a:cxn ang="0">
                <a:pos x="12" y="136"/>
              </a:cxn>
            </a:cxnLst>
            <a:rect l="0" t="0" r="r" b="b"/>
            <a:pathLst>
              <a:path w="106" h="394">
                <a:moveTo>
                  <a:pt x="12" y="136"/>
                </a:moveTo>
                <a:lnTo>
                  <a:pt x="8" y="0"/>
                </a:lnTo>
                <a:lnTo>
                  <a:pt x="0" y="2"/>
                </a:lnTo>
                <a:lnTo>
                  <a:pt x="4" y="140"/>
                </a:lnTo>
                <a:lnTo>
                  <a:pt x="98" y="394"/>
                </a:lnTo>
                <a:lnTo>
                  <a:pt x="106" y="394"/>
                </a:lnTo>
                <a:lnTo>
                  <a:pt x="12" y="13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6" name="Freeform 2902"/>
          <p:cNvSpPr>
            <a:spLocks/>
          </p:cNvSpPr>
          <p:nvPr/>
        </p:nvSpPr>
        <p:spPr bwMode="auto">
          <a:xfrm>
            <a:off x="3460711" y="2395980"/>
            <a:ext cx="125979" cy="815004"/>
          </a:xfrm>
          <a:custGeom>
            <a:avLst/>
            <a:gdLst/>
            <a:ahLst/>
            <a:cxnLst>
              <a:cxn ang="0">
                <a:pos x="98" y="626"/>
              </a:cxn>
              <a:cxn ang="0">
                <a:pos x="92" y="448"/>
              </a:cxn>
              <a:cxn ang="0">
                <a:pos x="62" y="410"/>
              </a:cxn>
              <a:cxn ang="0">
                <a:pos x="80" y="378"/>
              </a:cxn>
              <a:cxn ang="0">
                <a:pos x="6" y="2"/>
              </a:cxn>
              <a:cxn ang="0">
                <a:pos x="0" y="0"/>
              </a:cxn>
              <a:cxn ang="0">
                <a:pos x="74" y="378"/>
              </a:cxn>
              <a:cxn ang="0">
                <a:pos x="54" y="410"/>
              </a:cxn>
              <a:cxn ang="0">
                <a:pos x="84" y="448"/>
              </a:cxn>
              <a:cxn ang="0">
                <a:pos x="90" y="634"/>
              </a:cxn>
              <a:cxn ang="0">
                <a:pos x="90" y="626"/>
              </a:cxn>
              <a:cxn ang="0">
                <a:pos x="98" y="626"/>
              </a:cxn>
            </a:cxnLst>
            <a:rect l="0" t="0" r="r" b="b"/>
            <a:pathLst>
              <a:path w="98" h="634">
                <a:moveTo>
                  <a:pt x="98" y="626"/>
                </a:moveTo>
                <a:lnTo>
                  <a:pt x="92" y="448"/>
                </a:lnTo>
                <a:lnTo>
                  <a:pt x="62" y="410"/>
                </a:lnTo>
                <a:lnTo>
                  <a:pt x="80" y="378"/>
                </a:lnTo>
                <a:lnTo>
                  <a:pt x="6" y="2"/>
                </a:lnTo>
                <a:lnTo>
                  <a:pt x="0" y="0"/>
                </a:lnTo>
                <a:lnTo>
                  <a:pt x="74" y="378"/>
                </a:lnTo>
                <a:lnTo>
                  <a:pt x="54" y="410"/>
                </a:lnTo>
                <a:lnTo>
                  <a:pt x="84" y="448"/>
                </a:lnTo>
                <a:lnTo>
                  <a:pt x="90" y="634"/>
                </a:lnTo>
                <a:lnTo>
                  <a:pt x="90" y="626"/>
                </a:lnTo>
                <a:lnTo>
                  <a:pt x="98" y="6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7" name="Rectangle 2903"/>
          <p:cNvSpPr>
            <a:spLocks noChangeArrowheads="1"/>
          </p:cNvSpPr>
          <p:nvPr/>
        </p:nvSpPr>
        <p:spPr bwMode="auto">
          <a:xfrm>
            <a:off x="2964510" y="3815167"/>
            <a:ext cx="1286"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8" name="Rectangle 2904"/>
          <p:cNvSpPr>
            <a:spLocks noChangeArrowheads="1"/>
          </p:cNvSpPr>
          <p:nvPr/>
        </p:nvSpPr>
        <p:spPr bwMode="auto">
          <a:xfrm>
            <a:off x="2972223" y="4272804"/>
            <a:ext cx="5142"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9" name="Freeform 2905"/>
          <p:cNvSpPr>
            <a:spLocks/>
          </p:cNvSpPr>
          <p:nvPr/>
        </p:nvSpPr>
        <p:spPr bwMode="auto">
          <a:xfrm>
            <a:off x="3702384" y="3717470"/>
            <a:ext cx="10284" cy="2571"/>
          </a:xfrm>
          <a:custGeom>
            <a:avLst/>
            <a:gdLst/>
            <a:ahLst/>
            <a:cxnLst>
              <a:cxn ang="0">
                <a:pos x="0" y="0"/>
              </a:cxn>
              <a:cxn ang="0">
                <a:pos x="2" y="2"/>
              </a:cxn>
              <a:cxn ang="0">
                <a:pos x="8" y="2"/>
              </a:cxn>
              <a:cxn ang="0">
                <a:pos x="8" y="0"/>
              </a:cxn>
              <a:cxn ang="0">
                <a:pos x="0" y="0"/>
              </a:cxn>
            </a:cxnLst>
            <a:rect l="0" t="0" r="r" b="b"/>
            <a:pathLst>
              <a:path w="8" h="2">
                <a:moveTo>
                  <a:pt x="0" y="0"/>
                </a:moveTo>
                <a:lnTo>
                  <a:pt x="2" y="2"/>
                </a:lnTo>
                <a:lnTo>
                  <a:pt x="8" y="2"/>
                </a:lnTo>
                <a:lnTo>
                  <a:pt x="8"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0" name="Freeform 2906"/>
          <p:cNvSpPr>
            <a:spLocks/>
          </p:cNvSpPr>
          <p:nvPr/>
        </p:nvSpPr>
        <p:spPr bwMode="auto">
          <a:xfrm>
            <a:off x="1946397" y="3468083"/>
            <a:ext cx="7713" cy="7713"/>
          </a:xfrm>
          <a:custGeom>
            <a:avLst/>
            <a:gdLst/>
            <a:ahLst/>
            <a:cxnLst>
              <a:cxn ang="0">
                <a:pos x="0" y="4"/>
              </a:cxn>
              <a:cxn ang="0">
                <a:pos x="6" y="6"/>
              </a:cxn>
              <a:cxn ang="0">
                <a:pos x="6" y="2"/>
              </a:cxn>
              <a:cxn ang="0">
                <a:pos x="0" y="0"/>
              </a:cxn>
              <a:cxn ang="0">
                <a:pos x="0" y="4"/>
              </a:cxn>
            </a:cxnLst>
            <a:rect l="0" t="0" r="r" b="b"/>
            <a:pathLst>
              <a:path w="6" h="6">
                <a:moveTo>
                  <a:pt x="0" y="4"/>
                </a:moveTo>
                <a:lnTo>
                  <a:pt x="6" y="6"/>
                </a:lnTo>
                <a:lnTo>
                  <a:pt x="6" y="2"/>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1" name="Rectangle 2907"/>
          <p:cNvSpPr>
            <a:spLocks noChangeArrowheads="1"/>
          </p:cNvSpPr>
          <p:nvPr/>
        </p:nvSpPr>
        <p:spPr bwMode="auto">
          <a:xfrm>
            <a:off x="2763972" y="3023302"/>
            <a:ext cx="2571"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2" name="Freeform 2908"/>
          <p:cNvSpPr>
            <a:spLocks/>
          </p:cNvSpPr>
          <p:nvPr/>
        </p:nvSpPr>
        <p:spPr bwMode="auto">
          <a:xfrm>
            <a:off x="1509329" y="4159680"/>
            <a:ext cx="5142" cy="5142"/>
          </a:xfrm>
          <a:custGeom>
            <a:avLst/>
            <a:gdLst/>
            <a:ahLst/>
            <a:cxnLst>
              <a:cxn ang="0">
                <a:pos x="0" y="0"/>
              </a:cxn>
              <a:cxn ang="0">
                <a:pos x="0" y="2"/>
              </a:cxn>
              <a:cxn ang="0">
                <a:pos x="4" y="4"/>
              </a:cxn>
              <a:cxn ang="0">
                <a:pos x="4" y="0"/>
              </a:cxn>
              <a:cxn ang="0">
                <a:pos x="0" y="0"/>
              </a:cxn>
              <a:cxn ang="0">
                <a:pos x="0" y="0"/>
              </a:cxn>
            </a:cxnLst>
            <a:rect l="0" t="0" r="r" b="b"/>
            <a:pathLst>
              <a:path w="4" h="4">
                <a:moveTo>
                  <a:pt x="0" y="0"/>
                </a:moveTo>
                <a:lnTo>
                  <a:pt x="0" y="2"/>
                </a:lnTo>
                <a:lnTo>
                  <a:pt x="4" y="4"/>
                </a:lnTo>
                <a:lnTo>
                  <a:pt x="4" y="0"/>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3" name="Freeform 2909"/>
          <p:cNvSpPr>
            <a:spLocks/>
          </p:cNvSpPr>
          <p:nvPr/>
        </p:nvSpPr>
        <p:spPr bwMode="auto">
          <a:xfrm>
            <a:off x="2763972" y="3339534"/>
            <a:ext cx="827859" cy="79701"/>
          </a:xfrm>
          <a:custGeom>
            <a:avLst/>
            <a:gdLst/>
            <a:ahLst/>
            <a:cxnLst>
              <a:cxn ang="0">
                <a:pos x="644" y="62"/>
              </a:cxn>
              <a:cxn ang="0">
                <a:pos x="642" y="54"/>
              </a:cxn>
              <a:cxn ang="0">
                <a:pos x="474" y="0"/>
              </a:cxn>
              <a:cxn ang="0">
                <a:pos x="0" y="2"/>
              </a:cxn>
              <a:cxn ang="0">
                <a:pos x="0" y="6"/>
              </a:cxn>
              <a:cxn ang="0">
                <a:pos x="474" y="4"/>
              </a:cxn>
              <a:cxn ang="0">
                <a:pos x="644" y="62"/>
              </a:cxn>
            </a:cxnLst>
            <a:rect l="0" t="0" r="r" b="b"/>
            <a:pathLst>
              <a:path w="644" h="62">
                <a:moveTo>
                  <a:pt x="644" y="62"/>
                </a:moveTo>
                <a:lnTo>
                  <a:pt x="642" y="54"/>
                </a:lnTo>
                <a:lnTo>
                  <a:pt x="474" y="0"/>
                </a:lnTo>
                <a:lnTo>
                  <a:pt x="0" y="2"/>
                </a:lnTo>
                <a:lnTo>
                  <a:pt x="0" y="6"/>
                </a:lnTo>
                <a:lnTo>
                  <a:pt x="474" y="4"/>
                </a:lnTo>
                <a:lnTo>
                  <a:pt x="644"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4" name="Rectangle 2910"/>
          <p:cNvSpPr>
            <a:spLocks noChangeArrowheads="1"/>
          </p:cNvSpPr>
          <p:nvPr/>
        </p:nvSpPr>
        <p:spPr bwMode="auto">
          <a:xfrm>
            <a:off x="2763972" y="3342105"/>
            <a:ext cx="1286"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5" name="Freeform 2911"/>
          <p:cNvSpPr>
            <a:spLocks/>
          </p:cNvSpPr>
          <p:nvPr/>
        </p:nvSpPr>
        <p:spPr bwMode="auto">
          <a:xfrm>
            <a:off x="4594518" y="3393525"/>
            <a:ext cx="5142" cy="7713"/>
          </a:xfrm>
          <a:custGeom>
            <a:avLst/>
            <a:gdLst/>
            <a:ahLst/>
            <a:cxnLst>
              <a:cxn ang="0">
                <a:pos x="4" y="4"/>
              </a:cxn>
              <a:cxn ang="0">
                <a:pos x="4" y="4"/>
              </a:cxn>
              <a:cxn ang="0">
                <a:pos x="0" y="0"/>
              </a:cxn>
              <a:cxn ang="0">
                <a:pos x="0" y="4"/>
              </a:cxn>
              <a:cxn ang="0">
                <a:pos x="2" y="6"/>
              </a:cxn>
              <a:cxn ang="0">
                <a:pos x="4" y="4"/>
              </a:cxn>
            </a:cxnLst>
            <a:rect l="0" t="0" r="r" b="b"/>
            <a:pathLst>
              <a:path w="4" h="6">
                <a:moveTo>
                  <a:pt x="4" y="4"/>
                </a:moveTo>
                <a:lnTo>
                  <a:pt x="4" y="4"/>
                </a:lnTo>
                <a:lnTo>
                  <a:pt x="0" y="0"/>
                </a:lnTo>
                <a:lnTo>
                  <a:pt x="0" y="4"/>
                </a:lnTo>
                <a:lnTo>
                  <a:pt x="2" y="6"/>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6" name="Freeform 2912"/>
          <p:cNvSpPr>
            <a:spLocks/>
          </p:cNvSpPr>
          <p:nvPr/>
        </p:nvSpPr>
        <p:spPr bwMode="auto">
          <a:xfrm>
            <a:off x="4008332" y="2647937"/>
            <a:ext cx="7713" cy="7713"/>
          </a:xfrm>
          <a:custGeom>
            <a:avLst/>
            <a:gdLst/>
            <a:ahLst/>
            <a:cxnLst>
              <a:cxn ang="0">
                <a:pos x="6" y="0"/>
              </a:cxn>
              <a:cxn ang="0">
                <a:pos x="0" y="4"/>
              </a:cxn>
              <a:cxn ang="0">
                <a:pos x="0" y="6"/>
              </a:cxn>
              <a:cxn ang="0">
                <a:pos x="4" y="6"/>
              </a:cxn>
              <a:cxn ang="0">
                <a:pos x="6" y="0"/>
              </a:cxn>
            </a:cxnLst>
            <a:rect l="0" t="0" r="r" b="b"/>
            <a:pathLst>
              <a:path w="6" h="6">
                <a:moveTo>
                  <a:pt x="6" y="0"/>
                </a:moveTo>
                <a:lnTo>
                  <a:pt x="0" y="4"/>
                </a:lnTo>
                <a:lnTo>
                  <a:pt x="0" y="6"/>
                </a:lnTo>
                <a:lnTo>
                  <a:pt x="4" y="6"/>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7" name="Freeform 2913"/>
          <p:cNvSpPr>
            <a:spLocks/>
          </p:cNvSpPr>
          <p:nvPr/>
        </p:nvSpPr>
        <p:spPr bwMode="auto">
          <a:xfrm>
            <a:off x="3908063" y="2655650"/>
            <a:ext cx="740445" cy="1516885"/>
          </a:xfrm>
          <a:custGeom>
            <a:avLst/>
            <a:gdLst/>
            <a:ahLst/>
            <a:cxnLst>
              <a:cxn ang="0">
                <a:pos x="0" y="130"/>
              </a:cxn>
              <a:cxn ang="0">
                <a:pos x="30" y="268"/>
              </a:cxn>
              <a:cxn ang="0">
                <a:pos x="168" y="352"/>
              </a:cxn>
              <a:cxn ang="0">
                <a:pos x="178" y="410"/>
              </a:cxn>
              <a:cxn ang="0">
                <a:pos x="194" y="484"/>
              </a:cxn>
              <a:cxn ang="0">
                <a:pos x="266" y="554"/>
              </a:cxn>
              <a:cxn ang="0">
                <a:pos x="274" y="610"/>
              </a:cxn>
              <a:cxn ang="0">
                <a:pos x="214" y="676"/>
              </a:cxn>
              <a:cxn ang="0">
                <a:pos x="234" y="716"/>
              </a:cxn>
              <a:cxn ang="0">
                <a:pos x="194" y="786"/>
              </a:cxn>
              <a:cxn ang="0">
                <a:pos x="194" y="816"/>
              </a:cxn>
              <a:cxn ang="0">
                <a:pos x="196" y="816"/>
              </a:cxn>
              <a:cxn ang="0">
                <a:pos x="196" y="820"/>
              </a:cxn>
              <a:cxn ang="0">
                <a:pos x="194" y="820"/>
              </a:cxn>
              <a:cxn ang="0">
                <a:pos x="194" y="834"/>
              </a:cxn>
              <a:cxn ang="0">
                <a:pos x="292" y="960"/>
              </a:cxn>
              <a:cxn ang="0">
                <a:pos x="324" y="960"/>
              </a:cxn>
              <a:cxn ang="0">
                <a:pos x="324" y="1040"/>
              </a:cxn>
              <a:cxn ang="0">
                <a:pos x="404" y="1098"/>
              </a:cxn>
              <a:cxn ang="0">
                <a:pos x="434" y="1180"/>
              </a:cxn>
              <a:cxn ang="0">
                <a:pos x="456" y="1136"/>
              </a:cxn>
              <a:cxn ang="0">
                <a:pos x="506" y="1162"/>
              </a:cxn>
              <a:cxn ang="0">
                <a:pos x="548" y="1106"/>
              </a:cxn>
              <a:cxn ang="0">
                <a:pos x="560" y="1024"/>
              </a:cxn>
              <a:cxn ang="0">
                <a:pos x="576" y="942"/>
              </a:cxn>
              <a:cxn ang="0">
                <a:pos x="538" y="578"/>
              </a:cxn>
              <a:cxn ang="0">
                <a:pos x="536" y="580"/>
              </a:cxn>
              <a:cxn ang="0">
                <a:pos x="534" y="578"/>
              </a:cxn>
              <a:cxn ang="0">
                <a:pos x="574" y="942"/>
              </a:cxn>
              <a:cxn ang="0">
                <a:pos x="554" y="1024"/>
              </a:cxn>
              <a:cxn ang="0">
                <a:pos x="546" y="1106"/>
              </a:cxn>
              <a:cxn ang="0">
                <a:pos x="506" y="1158"/>
              </a:cxn>
              <a:cxn ang="0">
                <a:pos x="456" y="1130"/>
              </a:cxn>
              <a:cxn ang="0">
                <a:pos x="434" y="1172"/>
              </a:cxn>
              <a:cxn ang="0">
                <a:pos x="406" y="1094"/>
              </a:cxn>
              <a:cxn ang="0">
                <a:pos x="328" y="1040"/>
              </a:cxn>
              <a:cxn ang="0">
                <a:pos x="328" y="956"/>
              </a:cxn>
              <a:cxn ang="0">
                <a:pos x="294" y="956"/>
              </a:cxn>
              <a:cxn ang="0">
                <a:pos x="198" y="834"/>
              </a:cxn>
              <a:cxn ang="0">
                <a:pos x="198" y="786"/>
              </a:cxn>
              <a:cxn ang="0">
                <a:pos x="240" y="716"/>
              </a:cxn>
              <a:cxn ang="0">
                <a:pos x="220" y="676"/>
              </a:cxn>
              <a:cxn ang="0">
                <a:pos x="276" y="610"/>
              </a:cxn>
              <a:cxn ang="0">
                <a:pos x="268" y="550"/>
              </a:cxn>
              <a:cxn ang="0">
                <a:pos x="198" y="484"/>
              </a:cxn>
              <a:cxn ang="0">
                <a:pos x="170" y="350"/>
              </a:cxn>
              <a:cxn ang="0">
                <a:pos x="32" y="268"/>
              </a:cxn>
              <a:cxn ang="0">
                <a:pos x="4" y="134"/>
              </a:cxn>
              <a:cxn ang="0">
                <a:pos x="40" y="92"/>
              </a:cxn>
              <a:cxn ang="0">
                <a:pos x="82" y="0"/>
              </a:cxn>
              <a:cxn ang="0">
                <a:pos x="78" y="0"/>
              </a:cxn>
              <a:cxn ang="0">
                <a:pos x="40" y="88"/>
              </a:cxn>
              <a:cxn ang="0">
                <a:pos x="0" y="130"/>
              </a:cxn>
            </a:cxnLst>
            <a:rect l="0" t="0" r="r" b="b"/>
            <a:pathLst>
              <a:path w="576" h="1180">
                <a:moveTo>
                  <a:pt x="0" y="130"/>
                </a:moveTo>
                <a:lnTo>
                  <a:pt x="30" y="268"/>
                </a:lnTo>
                <a:lnTo>
                  <a:pt x="168" y="352"/>
                </a:lnTo>
                <a:lnTo>
                  <a:pt x="178" y="410"/>
                </a:lnTo>
                <a:lnTo>
                  <a:pt x="194" y="484"/>
                </a:lnTo>
                <a:lnTo>
                  <a:pt x="266" y="554"/>
                </a:lnTo>
                <a:lnTo>
                  <a:pt x="274" y="610"/>
                </a:lnTo>
                <a:lnTo>
                  <a:pt x="214" y="676"/>
                </a:lnTo>
                <a:lnTo>
                  <a:pt x="234" y="716"/>
                </a:lnTo>
                <a:lnTo>
                  <a:pt x="194" y="786"/>
                </a:lnTo>
                <a:lnTo>
                  <a:pt x="194" y="816"/>
                </a:lnTo>
                <a:lnTo>
                  <a:pt x="196" y="816"/>
                </a:lnTo>
                <a:lnTo>
                  <a:pt x="196" y="820"/>
                </a:lnTo>
                <a:lnTo>
                  <a:pt x="194" y="820"/>
                </a:lnTo>
                <a:lnTo>
                  <a:pt x="194" y="834"/>
                </a:lnTo>
                <a:lnTo>
                  <a:pt x="292" y="960"/>
                </a:lnTo>
                <a:lnTo>
                  <a:pt x="324" y="960"/>
                </a:lnTo>
                <a:lnTo>
                  <a:pt x="324" y="1040"/>
                </a:lnTo>
                <a:lnTo>
                  <a:pt x="404" y="1098"/>
                </a:lnTo>
                <a:lnTo>
                  <a:pt x="434" y="1180"/>
                </a:lnTo>
                <a:lnTo>
                  <a:pt x="456" y="1136"/>
                </a:lnTo>
                <a:lnTo>
                  <a:pt x="506" y="1162"/>
                </a:lnTo>
                <a:lnTo>
                  <a:pt x="548" y="1106"/>
                </a:lnTo>
                <a:lnTo>
                  <a:pt x="560" y="1024"/>
                </a:lnTo>
                <a:lnTo>
                  <a:pt x="576" y="942"/>
                </a:lnTo>
                <a:lnTo>
                  <a:pt x="538" y="578"/>
                </a:lnTo>
                <a:lnTo>
                  <a:pt x="536" y="580"/>
                </a:lnTo>
                <a:lnTo>
                  <a:pt x="534" y="578"/>
                </a:lnTo>
                <a:lnTo>
                  <a:pt x="574" y="942"/>
                </a:lnTo>
                <a:lnTo>
                  <a:pt x="554" y="1024"/>
                </a:lnTo>
                <a:lnTo>
                  <a:pt x="546" y="1106"/>
                </a:lnTo>
                <a:lnTo>
                  <a:pt x="506" y="1158"/>
                </a:lnTo>
                <a:lnTo>
                  <a:pt x="456" y="1130"/>
                </a:lnTo>
                <a:lnTo>
                  <a:pt x="434" y="1172"/>
                </a:lnTo>
                <a:lnTo>
                  <a:pt x="406" y="1094"/>
                </a:lnTo>
                <a:lnTo>
                  <a:pt x="328" y="1040"/>
                </a:lnTo>
                <a:lnTo>
                  <a:pt x="328" y="956"/>
                </a:lnTo>
                <a:lnTo>
                  <a:pt x="294" y="956"/>
                </a:lnTo>
                <a:lnTo>
                  <a:pt x="198" y="834"/>
                </a:lnTo>
                <a:lnTo>
                  <a:pt x="198" y="786"/>
                </a:lnTo>
                <a:lnTo>
                  <a:pt x="240" y="716"/>
                </a:lnTo>
                <a:lnTo>
                  <a:pt x="220" y="676"/>
                </a:lnTo>
                <a:lnTo>
                  <a:pt x="276" y="610"/>
                </a:lnTo>
                <a:lnTo>
                  <a:pt x="268" y="550"/>
                </a:lnTo>
                <a:lnTo>
                  <a:pt x="198" y="484"/>
                </a:lnTo>
                <a:lnTo>
                  <a:pt x="170" y="350"/>
                </a:lnTo>
                <a:lnTo>
                  <a:pt x="32" y="268"/>
                </a:lnTo>
                <a:lnTo>
                  <a:pt x="4" y="134"/>
                </a:lnTo>
                <a:lnTo>
                  <a:pt x="40" y="92"/>
                </a:lnTo>
                <a:lnTo>
                  <a:pt x="82" y="0"/>
                </a:lnTo>
                <a:lnTo>
                  <a:pt x="78" y="0"/>
                </a:lnTo>
                <a:lnTo>
                  <a:pt x="40" y="88"/>
                </a:lnTo>
                <a:lnTo>
                  <a:pt x="0" y="13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8" name="Rectangle 2914"/>
          <p:cNvSpPr>
            <a:spLocks noChangeArrowheads="1"/>
          </p:cNvSpPr>
          <p:nvPr/>
        </p:nvSpPr>
        <p:spPr bwMode="auto">
          <a:xfrm>
            <a:off x="4157450" y="3704615"/>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9" name="Freeform 2915"/>
          <p:cNvSpPr>
            <a:spLocks/>
          </p:cNvSpPr>
          <p:nvPr/>
        </p:nvSpPr>
        <p:spPr bwMode="auto">
          <a:xfrm>
            <a:off x="3586690" y="3180132"/>
            <a:ext cx="550192" cy="30852"/>
          </a:xfrm>
          <a:custGeom>
            <a:avLst/>
            <a:gdLst/>
            <a:ahLst/>
            <a:cxnLst>
              <a:cxn ang="0">
                <a:pos x="428" y="6"/>
              </a:cxn>
              <a:cxn ang="0">
                <a:pos x="426" y="0"/>
              </a:cxn>
              <a:cxn ang="0">
                <a:pos x="0" y="16"/>
              </a:cxn>
              <a:cxn ang="0">
                <a:pos x="0" y="24"/>
              </a:cxn>
              <a:cxn ang="0">
                <a:pos x="428" y="6"/>
              </a:cxn>
            </a:cxnLst>
            <a:rect l="0" t="0" r="r" b="b"/>
            <a:pathLst>
              <a:path w="428" h="24">
                <a:moveTo>
                  <a:pt x="428" y="6"/>
                </a:moveTo>
                <a:lnTo>
                  <a:pt x="426" y="0"/>
                </a:lnTo>
                <a:lnTo>
                  <a:pt x="0" y="16"/>
                </a:lnTo>
                <a:lnTo>
                  <a:pt x="0" y="24"/>
                </a:lnTo>
                <a:lnTo>
                  <a:pt x="428"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0" name="Freeform 2916"/>
          <p:cNvSpPr>
            <a:spLocks/>
          </p:cNvSpPr>
          <p:nvPr/>
        </p:nvSpPr>
        <p:spPr bwMode="auto">
          <a:xfrm>
            <a:off x="3576406" y="3210984"/>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1" name="Freeform 2917"/>
          <p:cNvSpPr>
            <a:spLocks/>
          </p:cNvSpPr>
          <p:nvPr/>
        </p:nvSpPr>
        <p:spPr bwMode="auto">
          <a:xfrm>
            <a:off x="3576406" y="3200700"/>
            <a:ext cx="10284" cy="12855"/>
          </a:xfrm>
          <a:custGeom>
            <a:avLst/>
            <a:gdLst/>
            <a:ahLst/>
            <a:cxnLst>
              <a:cxn ang="0">
                <a:pos x="8" y="0"/>
              </a:cxn>
              <a:cxn ang="0">
                <a:pos x="0" y="0"/>
              </a:cxn>
              <a:cxn ang="0">
                <a:pos x="0" y="8"/>
              </a:cxn>
              <a:cxn ang="0">
                <a:pos x="0" y="10"/>
              </a:cxn>
              <a:cxn ang="0">
                <a:pos x="8" y="8"/>
              </a:cxn>
              <a:cxn ang="0">
                <a:pos x="8" y="0"/>
              </a:cxn>
            </a:cxnLst>
            <a:rect l="0" t="0" r="r" b="b"/>
            <a:pathLst>
              <a:path w="8" h="10">
                <a:moveTo>
                  <a:pt x="8" y="0"/>
                </a:moveTo>
                <a:lnTo>
                  <a:pt x="0" y="0"/>
                </a:lnTo>
                <a:lnTo>
                  <a:pt x="0" y="8"/>
                </a:lnTo>
                <a:lnTo>
                  <a:pt x="0" y="10"/>
                </a:lnTo>
                <a:lnTo>
                  <a:pt x="8" y="8"/>
                </a:lnTo>
                <a:lnTo>
                  <a:pt x="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2" name="Freeform 2918"/>
          <p:cNvSpPr>
            <a:spLocks/>
          </p:cNvSpPr>
          <p:nvPr/>
        </p:nvSpPr>
        <p:spPr bwMode="auto">
          <a:xfrm>
            <a:off x="2766543" y="2887039"/>
            <a:ext cx="786723" cy="7713"/>
          </a:xfrm>
          <a:custGeom>
            <a:avLst/>
            <a:gdLst/>
            <a:ahLst/>
            <a:cxnLst>
              <a:cxn ang="0">
                <a:pos x="612" y="0"/>
              </a:cxn>
              <a:cxn ang="0">
                <a:pos x="0" y="2"/>
              </a:cxn>
              <a:cxn ang="0">
                <a:pos x="0" y="6"/>
              </a:cxn>
              <a:cxn ang="0">
                <a:pos x="610" y="4"/>
              </a:cxn>
              <a:cxn ang="0">
                <a:pos x="612" y="0"/>
              </a:cxn>
            </a:cxnLst>
            <a:rect l="0" t="0" r="r" b="b"/>
            <a:pathLst>
              <a:path w="612" h="6">
                <a:moveTo>
                  <a:pt x="612" y="0"/>
                </a:moveTo>
                <a:lnTo>
                  <a:pt x="0" y="2"/>
                </a:lnTo>
                <a:lnTo>
                  <a:pt x="0" y="6"/>
                </a:lnTo>
                <a:lnTo>
                  <a:pt x="610" y="4"/>
                </a:lnTo>
                <a:lnTo>
                  <a:pt x="61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3" name="Rectangle 2919"/>
          <p:cNvSpPr>
            <a:spLocks noChangeArrowheads="1"/>
          </p:cNvSpPr>
          <p:nvPr/>
        </p:nvSpPr>
        <p:spPr bwMode="auto">
          <a:xfrm>
            <a:off x="2763972" y="2889610"/>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4" name="Freeform 2920"/>
          <p:cNvSpPr>
            <a:spLocks/>
          </p:cNvSpPr>
          <p:nvPr/>
        </p:nvSpPr>
        <p:spPr bwMode="auto">
          <a:xfrm>
            <a:off x="4481394" y="2825336"/>
            <a:ext cx="17997" cy="5142"/>
          </a:xfrm>
          <a:custGeom>
            <a:avLst/>
            <a:gdLst/>
            <a:ahLst/>
            <a:cxnLst>
              <a:cxn ang="0">
                <a:pos x="4" y="4"/>
              </a:cxn>
              <a:cxn ang="0">
                <a:pos x="14" y="4"/>
              </a:cxn>
              <a:cxn ang="0">
                <a:pos x="4" y="0"/>
              </a:cxn>
              <a:cxn ang="0">
                <a:pos x="0" y="0"/>
              </a:cxn>
              <a:cxn ang="0">
                <a:pos x="0" y="4"/>
              </a:cxn>
              <a:cxn ang="0">
                <a:pos x="4" y="4"/>
              </a:cxn>
            </a:cxnLst>
            <a:rect l="0" t="0" r="r" b="b"/>
            <a:pathLst>
              <a:path w="14" h="4">
                <a:moveTo>
                  <a:pt x="4" y="4"/>
                </a:moveTo>
                <a:lnTo>
                  <a:pt x="14" y="4"/>
                </a:lnTo>
                <a:lnTo>
                  <a:pt x="4" y="0"/>
                </a:lnTo>
                <a:lnTo>
                  <a:pt x="0" y="0"/>
                </a:lnTo>
                <a:lnTo>
                  <a:pt x="0" y="4"/>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5" name="Freeform 2921"/>
          <p:cNvSpPr>
            <a:spLocks/>
          </p:cNvSpPr>
          <p:nvPr/>
        </p:nvSpPr>
        <p:spPr bwMode="auto">
          <a:xfrm>
            <a:off x="4136882" y="2673647"/>
            <a:ext cx="349655" cy="156830"/>
          </a:xfrm>
          <a:custGeom>
            <a:avLst/>
            <a:gdLst/>
            <a:ahLst/>
            <a:cxnLst>
              <a:cxn ang="0">
                <a:pos x="230" y="84"/>
              </a:cxn>
              <a:cxn ang="0">
                <a:pos x="240" y="122"/>
              </a:cxn>
              <a:cxn ang="0">
                <a:pos x="272" y="122"/>
              </a:cxn>
              <a:cxn ang="0">
                <a:pos x="268" y="122"/>
              </a:cxn>
              <a:cxn ang="0">
                <a:pos x="268" y="118"/>
              </a:cxn>
              <a:cxn ang="0">
                <a:pos x="242" y="118"/>
              </a:cxn>
              <a:cxn ang="0">
                <a:pos x="236" y="80"/>
              </a:cxn>
              <a:cxn ang="0">
                <a:pos x="24" y="52"/>
              </a:cxn>
              <a:cxn ang="0">
                <a:pos x="6" y="0"/>
              </a:cxn>
              <a:cxn ang="0">
                <a:pos x="0" y="0"/>
              </a:cxn>
              <a:cxn ang="0">
                <a:pos x="22" y="58"/>
              </a:cxn>
              <a:cxn ang="0">
                <a:pos x="230" y="84"/>
              </a:cxn>
            </a:cxnLst>
            <a:rect l="0" t="0" r="r" b="b"/>
            <a:pathLst>
              <a:path w="272" h="122">
                <a:moveTo>
                  <a:pt x="230" y="84"/>
                </a:moveTo>
                <a:lnTo>
                  <a:pt x="240" y="122"/>
                </a:lnTo>
                <a:lnTo>
                  <a:pt x="272" y="122"/>
                </a:lnTo>
                <a:lnTo>
                  <a:pt x="268" y="122"/>
                </a:lnTo>
                <a:lnTo>
                  <a:pt x="268" y="118"/>
                </a:lnTo>
                <a:lnTo>
                  <a:pt x="242" y="118"/>
                </a:lnTo>
                <a:lnTo>
                  <a:pt x="236" y="80"/>
                </a:lnTo>
                <a:lnTo>
                  <a:pt x="24" y="52"/>
                </a:lnTo>
                <a:lnTo>
                  <a:pt x="6" y="0"/>
                </a:lnTo>
                <a:lnTo>
                  <a:pt x="0" y="0"/>
                </a:lnTo>
                <a:lnTo>
                  <a:pt x="22" y="58"/>
                </a:lnTo>
                <a:lnTo>
                  <a:pt x="230"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6" name="Freeform 2922"/>
          <p:cNvSpPr>
            <a:spLocks/>
          </p:cNvSpPr>
          <p:nvPr/>
        </p:nvSpPr>
        <p:spPr bwMode="auto">
          <a:xfrm>
            <a:off x="3740949" y="3799741"/>
            <a:ext cx="182540" cy="979548"/>
          </a:xfrm>
          <a:custGeom>
            <a:avLst/>
            <a:gdLst/>
            <a:ahLst/>
            <a:cxnLst>
              <a:cxn ang="0">
                <a:pos x="28" y="66"/>
              </a:cxn>
              <a:cxn ang="0">
                <a:pos x="46" y="0"/>
              </a:cxn>
              <a:cxn ang="0">
                <a:pos x="0" y="0"/>
              </a:cxn>
              <a:cxn ang="0">
                <a:pos x="2" y="6"/>
              </a:cxn>
              <a:cxn ang="0">
                <a:pos x="38" y="6"/>
              </a:cxn>
              <a:cxn ang="0">
                <a:pos x="22" y="68"/>
              </a:cxn>
              <a:cxn ang="0">
                <a:pos x="76" y="96"/>
              </a:cxn>
              <a:cxn ang="0">
                <a:pos x="96" y="344"/>
              </a:cxn>
              <a:cxn ang="0">
                <a:pos x="102" y="344"/>
              </a:cxn>
              <a:cxn ang="0">
                <a:pos x="100" y="350"/>
              </a:cxn>
              <a:cxn ang="0">
                <a:pos x="98" y="350"/>
              </a:cxn>
              <a:cxn ang="0">
                <a:pos x="132" y="758"/>
              </a:cxn>
              <a:cxn ang="0">
                <a:pos x="142" y="762"/>
              </a:cxn>
              <a:cxn ang="0">
                <a:pos x="110" y="404"/>
              </a:cxn>
              <a:cxn ang="0">
                <a:pos x="106" y="404"/>
              </a:cxn>
              <a:cxn ang="0">
                <a:pos x="106" y="400"/>
              </a:cxn>
              <a:cxn ang="0">
                <a:pos x="110" y="400"/>
              </a:cxn>
              <a:cxn ang="0">
                <a:pos x="82" y="90"/>
              </a:cxn>
              <a:cxn ang="0">
                <a:pos x="28" y="66"/>
              </a:cxn>
            </a:cxnLst>
            <a:rect l="0" t="0" r="r" b="b"/>
            <a:pathLst>
              <a:path w="142" h="762">
                <a:moveTo>
                  <a:pt x="28" y="66"/>
                </a:moveTo>
                <a:lnTo>
                  <a:pt x="46" y="0"/>
                </a:lnTo>
                <a:lnTo>
                  <a:pt x="0" y="0"/>
                </a:lnTo>
                <a:lnTo>
                  <a:pt x="2" y="6"/>
                </a:lnTo>
                <a:lnTo>
                  <a:pt x="38" y="6"/>
                </a:lnTo>
                <a:lnTo>
                  <a:pt x="22" y="68"/>
                </a:lnTo>
                <a:lnTo>
                  <a:pt x="76" y="96"/>
                </a:lnTo>
                <a:lnTo>
                  <a:pt x="96" y="344"/>
                </a:lnTo>
                <a:lnTo>
                  <a:pt x="102" y="344"/>
                </a:lnTo>
                <a:lnTo>
                  <a:pt x="100" y="350"/>
                </a:lnTo>
                <a:lnTo>
                  <a:pt x="98" y="350"/>
                </a:lnTo>
                <a:lnTo>
                  <a:pt x="132" y="758"/>
                </a:lnTo>
                <a:lnTo>
                  <a:pt x="142" y="762"/>
                </a:lnTo>
                <a:lnTo>
                  <a:pt x="110" y="404"/>
                </a:lnTo>
                <a:lnTo>
                  <a:pt x="106" y="404"/>
                </a:lnTo>
                <a:lnTo>
                  <a:pt x="106" y="400"/>
                </a:lnTo>
                <a:lnTo>
                  <a:pt x="110" y="400"/>
                </a:lnTo>
                <a:lnTo>
                  <a:pt x="82" y="90"/>
                </a:lnTo>
                <a:lnTo>
                  <a:pt x="28" y="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7" name="Freeform 2923"/>
          <p:cNvSpPr>
            <a:spLocks/>
          </p:cNvSpPr>
          <p:nvPr/>
        </p:nvSpPr>
        <p:spPr bwMode="auto">
          <a:xfrm>
            <a:off x="3910634" y="4774147"/>
            <a:ext cx="12855" cy="10284"/>
          </a:xfrm>
          <a:custGeom>
            <a:avLst/>
            <a:gdLst/>
            <a:ahLst/>
            <a:cxnLst>
              <a:cxn ang="0">
                <a:pos x="0" y="4"/>
              </a:cxn>
              <a:cxn ang="0">
                <a:pos x="10" y="8"/>
              </a:cxn>
              <a:cxn ang="0">
                <a:pos x="10" y="4"/>
              </a:cxn>
              <a:cxn ang="0">
                <a:pos x="0" y="0"/>
              </a:cxn>
              <a:cxn ang="0">
                <a:pos x="0" y="4"/>
              </a:cxn>
            </a:cxnLst>
            <a:rect l="0" t="0" r="r" b="b"/>
            <a:pathLst>
              <a:path w="10" h="8">
                <a:moveTo>
                  <a:pt x="0" y="4"/>
                </a:moveTo>
                <a:lnTo>
                  <a:pt x="10" y="8"/>
                </a:lnTo>
                <a:lnTo>
                  <a:pt x="10" y="4"/>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8" name="Freeform 2924"/>
          <p:cNvSpPr>
            <a:spLocks/>
          </p:cNvSpPr>
          <p:nvPr/>
        </p:nvSpPr>
        <p:spPr bwMode="auto">
          <a:xfrm>
            <a:off x="3864357" y="4241952"/>
            <a:ext cx="7713" cy="7713"/>
          </a:xfrm>
          <a:custGeom>
            <a:avLst/>
            <a:gdLst/>
            <a:ahLst/>
            <a:cxnLst>
              <a:cxn ang="0">
                <a:pos x="6" y="0"/>
              </a:cxn>
              <a:cxn ang="0">
                <a:pos x="0" y="0"/>
              </a:cxn>
              <a:cxn ang="0">
                <a:pos x="2" y="6"/>
              </a:cxn>
              <a:cxn ang="0">
                <a:pos x="4" y="6"/>
              </a:cxn>
              <a:cxn ang="0">
                <a:pos x="6" y="0"/>
              </a:cxn>
            </a:cxnLst>
            <a:rect l="0" t="0" r="r" b="b"/>
            <a:pathLst>
              <a:path w="6" h="6">
                <a:moveTo>
                  <a:pt x="6" y="0"/>
                </a:moveTo>
                <a:lnTo>
                  <a:pt x="0" y="0"/>
                </a:lnTo>
                <a:lnTo>
                  <a:pt x="2" y="6"/>
                </a:lnTo>
                <a:lnTo>
                  <a:pt x="4" y="6"/>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9" name="Freeform 2925"/>
          <p:cNvSpPr>
            <a:spLocks/>
          </p:cNvSpPr>
          <p:nvPr/>
        </p:nvSpPr>
        <p:spPr bwMode="auto">
          <a:xfrm>
            <a:off x="3733236" y="3799741"/>
            <a:ext cx="10284" cy="7713"/>
          </a:xfrm>
          <a:custGeom>
            <a:avLst/>
            <a:gdLst/>
            <a:ahLst/>
            <a:cxnLst>
              <a:cxn ang="0">
                <a:pos x="0" y="0"/>
              </a:cxn>
              <a:cxn ang="0">
                <a:pos x="0" y="6"/>
              </a:cxn>
              <a:cxn ang="0">
                <a:pos x="8" y="6"/>
              </a:cxn>
              <a:cxn ang="0">
                <a:pos x="6" y="0"/>
              </a:cxn>
              <a:cxn ang="0">
                <a:pos x="0" y="0"/>
              </a:cxn>
            </a:cxnLst>
            <a:rect l="0" t="0" r="r" b="b"/>
            <a:pathLst>
              <a:path w="8" h="6">
                <a:moveTo>
                  <a:pt x="0" y="0"/>
                </a:moveTo>
                <a:lnTo>
                  <a:pt x="0" y="6"/>
                </a:lnTo>
                <a:lnTo>
                  <a:pt x="8" y="6"/>
                </a:lnTo>
                <a:lnTo>
                  <a:pt x="6"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0" name="Freeform 2926"/>
          <p:cNvSpPr>
            <a:spLocks/>
          </p:cNvSpPr>
          <p:nvPr/>
        </p:nvSpPr>
        <p:spPr bwMode="auto">
          <a:xfrm>
            <a:off x="6111403" y="3840877"/>
            <a:ext cx="5142" cy="5142"/>
          </a:xfrm>
          <a:custGeom>
            <a:avLst/>
            <a:gdLst/>
            <a:ahLst/>
            <a:cxnLst>
              <a:cxn ang="0">
                <a:pos x="4" y="4"/>
              </a:cxn>
              <a:cxn ang="0">
                <a:pos x="2" y="0"/>
              </a:cxn>
              <a:cxn ang="0">
                <a:pos x="0" y="0"/>
              </a:cxn>
              <a:cxn ang="0">
                <a:pos x="2" y="4"/>
              </a:cxn>
              <a:cxn ang="0">
                <a:pos x="4" y="4"/>
              </a:cxn>
            </a:cxnLst>
            <a:rect l="0" t="0" r="r" b="b"/>
            <a:pathLst>
              <a:path w="4" h="4">
                <a:moveTo>
                  <a:pt x="4" y="4"/>
                </a:moveTo>
                <a:lnTo>
                  <a:pt x="2" y="0"/>
                </a:lnTo>
                <a:lnTo>
                  <a:pt x="0" y="0"/>
                </a:lnTo>
                <a:lnTo>
                  <a:pt x="2" y="4"/>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1" name="Freeform 2927"/>
          <p:cNvSpPr>
            <a:spLocks/>
          </p:cNvSpPr>
          <p:nvPr/>
        </p:nvSpPr>
        <p:spPr bwMode="auto">
          <a:xfrm>
            <a:off x="3882353" y="3840877"/>
            <a:ext cx="2231620" cy="529624"/>
          </a:xfrm>
          <a:custGeom>
            <a:avLst/>
            <a:gdLst/>
            <a:ahLst/>
            <a:cxnLst>
              <a:cxn ang="0">
                <a:pos x="1024" y="202"/>
              </a:cxn>
              <a:cxn ang="0">
                <a:pos x="1022" y="206"/>
              </a:cxn>
              <a:cxn ang="0">
                <a:pos x="1014" y="210"/>
              </a:cxn>
              <a:cxn ang="0">
                <a:pos x="1018" y="204"/>
              </a:cxn>
              <a:cxn ang="0">
                <a:pos x="756" y="258"/>
              </a:cxn>
              <a:cxn ang="0">
                <a:pos x="476" y="304"/>
              </a:cxn>
              <a:cxn ang="0">
                <a:pos x="454" y="308"/>
              </a:cxn>
              <a:cxn ang="0">
                <a:pos x="454" y="402"/>
              </a:cxn>
              <a:cxn ang="0">
                <a:pos x="374" y="408"/>
              </a:cxn>
              <a:cxn ang="0">
                <a:pos x="390" y="360"/>
              </a:cxn>
              <a:cxn ang="0">
                <a:pos x="0" y="368"/>
              </a:cxn>
              <a:cxn ang="0">
                <a:pos x="0" y="372"/>
              </a:cxn>
              <a:cxn ang="0">
                <a:pos x="384" y="364"/>
              </a:cxn>
              <a:cxn ang="0">
                <a:pos x="366" y="412"/>
              </a:cxn>
              <a:cxn ang="0">
                <a:pos x="450" y="406"/>
              </a:cxn>
              <a:cxn ang="0">
                <a:pos x="450" y="404"/>
              </a:cxn>
              <a:cxn ang="0">
                <a:pos x="454" y="404"/>
              </a:cxn>
              <a:cxn ang="0">
                <a:pos x="454" y="406"/>
              </a:cxn>
              <a:cxn ang="0">
                <a:pos x="456" y="406"/>
              </a:cxn>
              <a:cxn ang="0">
                <a:pos x="456" y="310"/>
              </a:cxn>
              <a:cxn ang="0">
                <a:pos x="478" y="310"/>
              </a:cxn>
              <a:cxn ang="0">
                <a:pos x="756" y="264"/>
              </a:cxn>
              <a:cxn ang="0">
                <a:pos x="1186" y="176"/>
              </a:cxn>
              <a:cxn ang="0">
                <a:pos x="1186" y="176"/>
              </a:cxn>
              <a:cxn ang="0">
                <a:pos x="1188" y="174"/>
              </a:cxn>
              <a:cxn ang="0">
                <a:pos x="1192" y="172"/>
              </a:cxn>
              <a:cxn ang="0">
                <a:pos x="1190" y="174"/>
              </a:cxn>
              <a:cxn ang="0">
                <a:pos x="1736" y="4"/>
              </a:cxn>
              <a:cxn ang="0">
                <a:pos x="1734" y="0"/>
              </a:cxn>
              <a:cxn ang="0">
                <a:pos x="1188" y="172"/>
              </a:cxn>
              <a:cxn ang="0">
                <a:pos x="1024" y="202"/>
              </a:cxn>
            </a:cxnLst>
            <a:rect l="0" t="0" r="r" b="b"/>
            <a:pathLst>
              <a:path w="1736" h="412">
                <a:moveTo>
                  <a:pt x="1024" y="202"/>
                </a:moveTo>
                <a:lnTo>
                  <a:pt x="1022" y="206"/>
                </a:lnTo>
                <a:lnTo>
                  <a:pt x="1014" y="210"/>
                </a:lnTo>
                <a:lnTo>
                  <a:pt x="1018" y="204"/>
                </a:lnTo>
                <a:lnTo>
                  <a:pt x="756" y="258"/>
                </a:lnTo>
                <a:lnTo>
                  <a:pt x="476" y="304"/>
                </a:lnTo>
                <a:lnTo>
                  <a:pt x="454" y="308"/>
                </a:lnTo>
                <a:lnTo>
                  <a:pt x="454" y="402"/>
                </a:lnTo>
                <a:lnTo>
                  <a:pt x="374" y="408"/>
                </a:lnTo>
                <a:lnTo>
                  <a:pt x="390" y="360"/>
                </a:lnTo>
                <a:lnTo>
                  <a:pt x="0" y="368"/>
                </a:lnTo>
                <a:lnTo>
                  <a:pt x="0" y="372"/>
                </a:lnTo>
                <a:lnTo>
                  <a:pt x="384" y="364"/>
                </a:lnTo>
                <a:lnTo>
                  <a:pt x="366" y="412"/>
                </a:lnTo>
                <a:lnTo>
                  <a:pt x="450" y="406"/>
                </a:lnTo>
                <a:lnTo>
                  <a:pt x="450" y="404"/>
                </a:lnTo>
                <a:lnTo>
                  <a:pt x="454" y="404"/>
                </a:lnTo>
                <a:lnTo>
                  <a:pt x="454" y="406"/>
                </a:lnTo>
                <a:lnTo>
                  <a:pt x="456" y="406"/>
                </a:lnTo>
                <a:lnTo>
                  <a:pt x="456" y="310"/>
                </a:lnTo>
                <a:lnTo>
                  <a:pt x="478" y="310"/>
                </a:lnTo>
                <a:lnTo>
                  <a:pt x="756" y="264"/>
                </a:lnTo>
                <a:lnTo>
                  <a:pt x="1186" y="176"/>
                </a:lnTo>
                <a:lnTo>
                  <a:pt x="1186" y="176"/>
                </a:lnTo>
                <a:lnTo>
                  <a:pt x="1188" y="174"/>
                </a:lnTo>
                <a:lnTo>
                  <a:pt x="1192" y="172"/>
                </a:lnTo>
                <a:lnTo>
                  <a:pt x="1190" y="174"/>
                </a:lnTo>
                <a:lnTo>
                  <a:pt x="1736" y="4"/>
                </a:lnTo>
                <a:lnTo>
                  <a:pt x="1734" y="0"/>
                </a:lnTo>
                <a:lnTo>
                  <a:pt x="1188" y="172"/>
                </a:lnTo>
                <a:lnTo>
                  <a:pt x="1024"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2" name="Freeform 2928"/>
          <p:cNvSpPr>
            <a:spLocks/>
          </p:cNvSpPr>
          <p:nvPr/>
        </p:nvSpPr>
        <p:spPr bwMode="auto">
          <a:xfrm>
            <a:off x="5406951" y="4061982"/>
            <a:ext cx="7713" cy="5142"/>
          </a:xfrm>
          <a:custGeom>
            <a:avLst/>
            <a:gdLst/>
            <a:ahLst/>
            <a:cxnLst>
              <a:cxn ang="0">
                <a:pos x="6" y="0"/>
              </a:cxn>
              <a:cxn ang="0">
                <a:pos x="2" y="2"/>
              </a:cxn>
              <a:cxn ang="0">
                <a:pos x="0" y="4"/>
              </a:cxn>
              <a:cxn ang="0">
                <a:pos x="4" y="2"/>
              </a:cxn>
              <a:cxn ang="0">
                <a:pos x="6" y="0"/>
              </a:cxn>
            </a:cxnLst>
            <a:rect l="0" t="0" r="r" b="b"/>
            <a:pathLst>
              <a:path w="6" h="4">
                <a:moveTo>
                  <a:pt x="6" y="0"/>
                </a:moveTo>
                <a:lnTo>
                  <a:pt x="2" y="2"/>
                </a:lnTo>
                <a:lnTo>
                  <a:pt x="0" y="4"/>
                </a:lnTo>
                <a:lnTo>
                  <a:pt x="4" y="2"/>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3" name="Freeform 2929"/>
          <p:cNvSpPr>
            <a:spLocks/>
          </p:cNvSpPr>
          <p:nvPr/>
        </p:nvSpPr>
        <p:spPr bwMode="auto">
          <a:xfrm>
            <a:off x="5185846" y="4100547"/>
            <a:ext cx="12855" cy="10284"/>
          </a:xfrm>
          <a:custGeom>
            <a:avLst/>
            <a:gdLst/>
            <a:ahLst/>
            <a:cxnLst>
              <a:cxn ang="0">
                <a:pos x="4" y="2"/>
              </a:cxn>
              <a:cxn ang="0">
                <a:pos x="0" y="8"/>
              </a:cxn>
              <a:cxn ang="0">
                <a:pos x="8" y="4"/>
              </a:cxn>
              <a:cxn ang="0">
                <a:pos x="10" y="0"/>
              </a:cxn>
              <a:cxn ang="0">
                <a:pos x="10" y="0"/>
              </a:cxn>
              <a:cxn ang="0">
                <a:pos x="4" y="2"/>
              </a:cxn>
            </a:cxnLst>
            <a:rect l="0" t="0" r="r" b="b"/>
            <a:pathLst>
              <a:path w="10" h="8">
                <a:moveTo>
                  <a:pt x="4" y="2"/>
                </a:moveTo>
                <a:lnTo>
                  <a:pt x="0" y="8"/>
                </a:lnTo>
                <a:lnTo>
                  <a:pt x="8" y="4"/>
                </a:lnTo>
                <a:lnTo>
                  <a:pt x="10" y="0"/>
                </a:lnTo>
                <a:lnTo>
                  <a:pt x="10" y="0"/>
                </a:lnTo>
                <a:lnTo>
                  <a:pt x="4"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4" name="Rectangle 2930"/>
          <p:cNvSpPr>
            <a:spLocks noChangeArrowheads="1"/>
          </p:cNvSpPr>
          <p:nvPr/>
        </p:nvSpPr>
        <p:spPr bwMode="auto">
          <a:xfrm>
            <a:off x="3877212" y="4313940"/>
            <a:ext cx="5142"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5" name="Freeform 2931"/>
          <p:cNvSpPr>
            <a:spLocks/>
          </p:cNvSpPr>
          <p:nvPr/>
        </p:nvSpPr>
        <p:spPr bwMode="auto">
          <a:xfrm>
            <a:off x="5859446" y="4378214"/>
            <a:ext cx="5142" cy="7713"/>
          </a:xfrm>
          <a:custGeom>
            <a:avLst/>
            <a:gdLst/>
            <a:ahLst/>
            <a:cxnLst>
              <a:cxn ang="0">
                <a:pos x="2" y="6"/>
              </a:cxn>
              <a:cxn ang="0">
                <a:pos x="4" y="0"/>
              </a:cxn>
              <a:cxn ang="0">
                <a:pos x="2" y="0"/>
              </a:cxn>
              <a:cxn ang="0">
                <a:pos x="0" y="6"/>
              </a:cxn>
              <a:cxn ang="0">
                <a:pos x="2" y="6"/>
              </a:cxn>
            </a:cxnLst>
            <a:rect l="0" t="0" r="r" b="b"/>
            <a:pathLst>
              <a:path w="4" h="6">
                <a:moveTo>
                  <a:pt x="2" y="6"/>
                </a:moveTo>
                <a:lnTo>
                  <a:pt x="4" y="0"/>
                </a:lnTo>
                <a:lnTo>
                  <a:pt x="2" y="0"/>
                </a:lnTo>
                <a:lnTo>
                  <a:pt x="0" y="6"/>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6" name="Freeform 2932"/>
          <p:cNvSpPr>
            <a:spLocks/>
          </p:cNvSpPr>
          <p:nvPr/>
        </p:nvSpPr>
        <p:spPr bwMode="auto">
          <a:xfrm>
            <a:off x="4604802" y="5216357"/>
            <a:ext cx="7713" cy="5142"/>
          </a:xfrm>
          <a:custGeom>
            <a:avLst/>
            <a:gdLst/>
            <a:ahLst/>
            <a:cxnLst>
              <a:cxn ang="0">
                <a:pos x="0" y="4"/>
              </a:cxn>
              <a:cxn ang="0">
                <a:pos x="6" y="2"/>
              </a:cxn>
              <a:cxn ang="0">
                <a:pos x="4" y="0"/>
              </a:cxn>
              <a:cxn ang="0">
                <a:pos x="0" y="0"/>
              </a:cxn>
              <a:cxn ang="0">
                <a:pos x="0" y="4"/>
              </a:cxn>
            </a:cxnLst>
            <a:rect l="0" t="0" r="r" b="b"/>
            <a:pathLst>
              <a:path w="6" h="4">
                <a:moveTo>
                  <a:pt x="0" y="4"/>
                </a:moveTo>
                <a:lnTo>
                  <a:pt x="6" y="2"/>
                </a:lnTo>
                <a:lnTo>
                  <a:pt x="4" y="0"/>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7" name="Freeform 2933"/>
          <p:cNvSpPr>
            <a:spLocks/>
          </p:cNvSpPr>
          <p:nvPr/>
        </p:nvSpPr>
        <p:spPr bwMode="auto">
          <a:xfrm>
            <a:off x="3980051" y="4244523"/>
            <a:ext cx="1881966" cy="971835"/>
          </a:xfrm>
          <a:custGeom>
            <a:avLst/>
            <a:gdLst/>
            <a:ahLst/>
            <a:cxnLst>
              <a:cxn ang="0">
                <a:pos x="1250" y="34"/>
              </a:cxn>
              <a:cxn ang="0">
                <a:pos x="1218" y="0"/>
              </a:cxn>
              <a:cxn ang="0">
                <a:pos x="968" y="98"/>
              </a:cxn>
              <a:cxn ang="0">
                <a:pos x="906" y="108"/>
              </a:cxn>
              <a:cxn ang="0">
                <a:pos x="906" y="108"/>
              </a:cxn>
              <a:cxn ang="0">
                <a:pos x="900" y="112"/>
              </a:cxn>
              <a:cxn ang="0">
                <a:pos x="902" y="108"/>
              </a:cxn>
              <a:cxn ang="0">
                <a:pos x="554" y="166"/>
              </a:cxn>
              <a:cxn ang="0">
                <a:pos x="348" y="186"/>
              </a:cxn>
              <a:cxn ang="0">
                <a:pos x="378" y="92"/>
              </a:cxn>
              <a:cxn ang="0">
                <a:pos x="374" y="92"/>
              </a:cxn>
              <a:cxn ang="0">
                <a:pos x="270" y="410"/>
              </a:cxn>
              <a:cxn ang="0">
                <a:pos x="280" y="450"/>
              </a:cxn>
              <a:cxn ang="0">
                <a:pos x="0" y="470"/>
              </a:cxn>
              <a:cxn ang="0">
                <a:pos x="0" y="474"/>
              </a:cxn>
              <a:cxn ang="0">
                <a:pos x="280" y="454"/>
              </a:cxn>
              <a:cxn ang="0">
                <a:pos x="310" y="544"/>
              </a:cxn>
              <a:cxn ang="0">
                <a:pos x="276" y="694"/>
              </a:cxn>
              <a:cxn ang="0">
                <a:pos x="448" y="684"/>
              </a:cxn>
              <a:cxn ang="0">
                <a:pos x="486" y="756"/>
              </a:cxn>
              <a:cxn ang="0">
                <a:pos x="490" y="756"/>
              </a:cxn>
              <a:cxn ang="0">
                <a:pos x="452" y="678"/>
              </a:cxn>
              <a:cxn ang="0">
                <a:pos x="280" y="692"/>
              </a:cxn>
              <a:cxn ang="0">
                <a:pos x="312" y="542"/>
              </a:cxn>
              <a:cxn ang="0">
                <a:pos x="274" y="410"/>
              </a:cxn>
              <a:cxn ang="0">
                <a:pos x="348" y="192"/>
              </a:cxn>
              <a:cxn ang="0">
                <a:pos x="552" y="170"/>
              </a:cxn>
              <a:cxn ang="0">
                <a:pos x="780" y="134"/>
              </a:cxn>
              <a:cxn ang="0">
                <a:pos x="780" y="132"/>
              </a:cxn>
              <a:cxn ang="0">
                <a:pos x="786" y="130"/>
              </a:cxn>
              <a:cxn ang="0">
                <a:pos x="786" y="132"/>
              </a:cxn>
              <a:cxn ang="0">
                <a:pos x="968" y="102"/>
              </a:cxn>
              <a:cxn ang="0">
                <a:pos x="1218" y="6"/>
              </a:cxn>
              <a:cxn ang="0">
                <a:pos x="1248" y="38"/>
              </a:cxn>
              <a:cxn ang="0">
                <a:pos x="1330" y="22"/>
              </a:cxn>
              <a:cxn ang="0">
                <a:pos x="1462" y="110"/>
              </a:cxn>
              <a:cxn ang="0">
                <a:pos x="1464" y="104"/>
              </a:cxn>
              <a:cxn ang="0">
                <a:pos x="1330" y="16"/>
              </a:cxn>
              <a:cxn ang="0">
                <a:pos x="1250" y="34"/>
              </a:cxn>
            </a:cxnLst>
            <a:rect l="0" t="0" r="r" b="b"/>
            <a:pathLst>
              <a:path w="1464" h="756">
                <a:moveTo>
                  <a:pt x="1250" y="34"/>
                </a:moveTo>
                <a:lnTo>
                  <a:pt x="1218" y="0"/>
                </a:lnTo>
                <a:lnTo>
                  <a:pt x="968" y="98"/>
                </a:lnTo>
                <a:lnTo>
                  <a:pt x="906" y="108"/>
                </a:lnTo>
                <a:lnTo>
                  <a:pt x="906" y="108"/>
                </a:lnTo>
                <a:lnTo>
                  <a:pt x="900" y="112"/>
                </a:lnTo>
                <a:lnTo>
                  <a:pt x="902" y="108"/>
                </a:lnTo>
                <a:lnTo>
                  <a:pt x="554" y="166"/>
                </a:lnTo>
                <a:lnTo>
                  <a:pt x="348" y="186"/>
                </a:lnTo>
                <a:lnTo>
                  <a:pt x="378" y="92"/>
                </a:lnTo>
                <a:lnTo>
                  <a:pt x="374" y="92"/>
                </a:lnTo>
                <a:lnTo>
                  <a:pt x="270" y="410"/>
                </a:lnTo>
                <a:lnTo>
                  <a:pt x="280" y="450"/>
                </a:lnTo>
                <a:lnTo>
                  <a:pt x="0" y="470"/>
                </a:lnTo>
                <a:lnTo>
                  <a:pt x="0" y="474"/>
                </a:lnTo>
                <a:lnTo>
                  <a:pt x="280" y="454"/>
                </a:lnTo>
                <a:lnTo>
                  <a:pt x="310" y="544"/>
                </a:lnTo>
                <a:lnTo>
                  <a:pt x="276" y="694"/>
                </a:lnTo>
                <a:lnTo>
                  <a:pt x="448" y="684"/>
                </a:lnTo>
                <a:lnTo>
                  <a:pt x="486" y="756"/>
                </a:lnTo>
                <a:lnTo>
                  <a:pt x="490" y="756"/>
                </a:lnTo>
                <a:lnTo>
                  <a:pt x="452" y="678"/>
                </a:lnTo>
                <a:lnTo>
                  <a:pt x="280" y="692"/>
                </a:lnTo>
                <a:lnTo>
                  <a:pt x="312" y="542"/>
                </a:lnTo>
                <a:lnTo>
                  <a:pt x="274" y="410"/>
                </a:lnTo>
                <a:lnTo>
                  <a:pt x="348" y="192"/>
                </a:lnTo>
                <a:lnTo>
                  <a:pt x="552" y="170"/>
                </a:lnTo>
                <a:lnTo>
                  <a:pt x="780" y="134"/>
                </a:lnTo>
                <a:lnTo>
                  <a:pt x="780" y="132"/>
                </a:lnTo>
                <a:lnTo>
                  <a:pt x="786" y="130"/>
                </a:lnTo>
                <a:lnTo>
                  <a:pt x="786" y="132"/>
                </a:lnTo>
                <a:lnTo>
                  <a:pt x="968" y="102"/>
                </a:lnTo>
                <a:lnTo>
                  <a:pt x="1218" y="6"/>
                </a:lnTo>
                <a:lnTo>
                  <a:pt x="1248" y="38"/>
                </a:lnTo>
                <a:lnTo>
                  <a:pt x="1330" y="22"/>
                </a:lnTo>
                <a:lnTo>
                  <a:pt x="1462" y="110"/>
                </a:lnTo>
                <a:lnTo>
                  <a:pt x="1464" y="104"/>
                </a:lnTo>
                <a:lnTo>
                  <a:pt x="1330" y="16"/>
                </a:lnTo>
                <a:lnTo>
                  <a:pt x="1250" y="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8" name="Rectangle 2934"/>
          <p:cNvSpPr>
            <a:spLocks noChangeArrowheads="1"/>
          </p:cNvSpPr>
          <p:nvPr/>
        </p:nvSpPr>
        <p:spPr bwMode="auto">
          <a:xfrm>
            <a:off x="3969767" y="4853848"/>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9" name="Freeform 2935"/>
          <p:cNvSpPr>
            <a:spLocks/>
          </p:cNvSpPr>
          <p:nvPr/>
        </p:nvSpPr>
        <p:spPr bwMode="auto">
          <a:xfrm>
            <a:off x="5136997" y="4383356"/>
            <a:ext cx="7713" cy="5142"/>
          </a:xfrm>
          <a:custGeom>
            <a:avLst/>
            <a:gdLst/>
            <a:ahLst/>
            <a:cxnLst>
              <a:cxn ang="0">
                <a:pos x="0" y="4"/>
              </a:cxn>
              <a:cxn ang="0">
                <a:pos x="6" y="0"/>
              </a:cxn>
              <a:cxn ang="0">
                <a:pos x="6" y="0"/>
              </a:cxn>
              <a:cxn ang="0">
                <a:pos x="2" y="0"/>
              </a:cxn>
              <a:cxn ang="0">
                <a:pos x="0" y="4"/>
              </a:cxn>
            </a:cxnLst>
            <a:rect l="0" t="0" r="r" b="b"/>
            <a:pathLst>
              <a:path w="6" h="4">
                <a:moveTo>
                  <a:pt x="0" y="4"/>
                </a:moveTo>
                <a:lnTo>
                  <a:pt x="6" y="0"/>
                </a:lnTo>
                <a:lnTo>
                  <a:pt x="6" y="0"/>
                </a:lnTo>
                <a:lnTo>
                  <a:pt x="2"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0" name="Freeform 2936"/>
          <p:cNvSpPr>
            <a:spLocks/>
          </p:cNvSpPr>
          <p:nvPr/>
        </p:nvSpPr>
        <p:spPr bwMode="auto">
          <a:xfrm>
            <a:off x="3969767" y="4848706"/>
            <a:ext cx="10284" cy="5142"/>
          </a:xfrm>
          <a:custGeom>
            <a:avLst/>
            <a:gdLst/>
            <a:ahLst/>
            <a:cxnLst>
              <a:cxn ang="0">
                <a:pos x="0" y="4"/>
              </a:cxn>
              <a:cxn ang="0">
                <a:pos x="0" y="4"/>
              </a:cxn>
              <a:cxn ang="0">
                <a:pos x="8" y="4"/>
              </a:cxn>
              <a:cxn ang="0">
                <a:pos x="8" y="0"/>
              </a:cxn>
              <a:cxn ang="0">
                <a:pos x="0" y="0"/>
              </a:cxn>
              <a:cxn ang="0">
                <a:pos x="0" y="4"/>
              </a:cxn>
            </a:cxnLst>
            <a:rect l="0" t="0" r="r" b="b"/>
            <a:pathLst>
              <a:path w="8" h="4">
                <a:moveTo>
                  <a:pt x="0" y="4"/>
                </a:moveTo>
                <a:lnTo>
                  <a:pt x="0" y="4"/>
                </a:lnTo>
                <a:lnTo>
                  <a:pt x="8" y="4"/>
                </a:lnTo>
                <a:lnTo>
                  <a:pt x="8" y="0"/>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1" name="Rectangle 2937"/>
          <p:cNvSpPr>
            <a:spLocks noChangeArrowheads="1"/>
          </p:cNvSpPr>
          <p:nvPr/>
        </p:nvSpPr>
        <p:spPr bwMode="auto">
          <a:xfrm>
            <a:off x="4460827" y="4360217"/>
            <a:ext cx="5142"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2" name="Freeform 2938"/>
          <p:cNvSpPr>
            <a:spLocks/>
          </p:cNvSpPr>
          <p:nvPr/>
        </p:nvSpPr>
        <p:spPr bwMode="auto">
          <a:xfrm>
            <a:off x="4864472" y="5159796"/>
            <a:ext cx="7713" cy="5142"/>
          </a:xfrm>
          <a:custGeom>
            <a:avLst/>
            <a:gdLst/>
            <a:ahLst/>
            <a:cxnLst>
              <a:cxn ang="0">
                <a:pos x="0" y="4"/>
              </a:cxn>
              <a:cxn ang="0">
                <a:pos x="6" y="4"/>
              </a:cxn>
              <a:cxn ang="0">
                <a:pos x="4" y="0"/>
              </a:cxn>
              <a:cxn ang="0">
                <a:pos x="0" y="2"/>
              </a:cxn>
              <a:cxn ang="0">
                <a:pos x="0" y="4"/>
              </a:cxn>
            </a:cxnLst>
            <a:rect l="0" t="0" r="r" b="b"/>
            <a:pathLst>
              <a:path w="6" h="4">
                <a:moveTo>
                  <a:pt x="0" y="4"/>
                </a:moveTo>
                <a:lnTo>
                  <a:pt x="6" y="4"/>
                </a:lnTo>
                <a:lnTo>
                  <a:pt x="4" y="0"/>
                </a:lnTo>
                <a:lnTo>
                  <a:pt x="0" y="2"/>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3" name="Freeform 2939"/>
          <p:cNvSpPr>
            <a:spLocks/>
          </p:cNvSpPr>
          <p:nvPr/>
        </p:nvSpPr>
        <p:spPr bwMode="auto">
          <a:xfrm>
            <a:off x="4807910" y="4414208"/>
            <a:ext cx="858711" cy="748158"/>
          </a:xfrm>
          <a:custGeom>
            <a:avLst/>
            <a:gdLst/>
            <a:ahLst/>
            <a:cxnLst>
              <a:cxn ang="0">
                <a:pos x="278" y="474"/>
              </a:cxn>
              <a:cxn ang="0">
                <a:pos x="280" y="486"/>
              </a:cxn>
              <a:cxn ang="0">
                <a:pos x="302" y="516"/>
              </a:cxn>
              <a:cxn ang="0">
                <a:pos x="562" y="474"/>
              </a:cxn>
              <a:cxn ang="0">
                <a:pos x="604" y="488"/>
              </a:cxn>
              <a:cxn ang="0">
                <a:pos x="604" y="438"/>
              </a:cxn>
              <a:cxn ang="0">
                <a:pos x="668" y="438"/>
              </a:cxn>
              <a:cxn ang="0">
                <a:pos x="668" y="430"/>
              </a:cxn>
              <a:cxn ang="0">
                <a:pos x="598" y="432"/>
              </a:cxn>
              <a:cxn ang="0">
                <a:pos x="598" y="480"/>
              </a:cxn>
              <a:cxn ang="0">
                <a:pos x="564" y="468"/>
              </a:cxn>
              <a:cxn ang="0">
                <a:pos x="302" y="510"/>
              </a:cxn>
              <a:cxn ang="0">
                <a:pos x="284" y="486"/>
              </a:cxn>
              <a:cxn ang="0">
                <a:pos x="262" y="330"/>
              </a:cxn>
              <a:cxn ang="0">
                <a:pos x="142" y="0"/>
              </a:cxn>
              <a:cxn ang="0">
                <a:pos x="136" y="2"/>
              </a:cxn>
              <a:cxn ang="0">
                <a:pos x="260" y="332"/>
              </a:cxn>
              <a:cxn ang="0">
                <a:pos x="278" y="468"/>
              </a:cxn>
              <a:cxn ang="0">
                <a:pos x="0" y="492"/>
              </a:cxn>
              <a:cxn ang="0">
                <a:pos x="44" y="582"/>
              </a:cxn>
              <a:cxn ang="0">
                <a:pos x="48" y="580"/>
              </a:cxn>
              <a:cxn ang="0">
                <a:pos x="4" y="494"/>
              </a:cxn>
              <a:cxn ang="0">
                <a:pos x="278" y="474"/>
              </a:cxn>
            </a:cxnLst>
            <a:rect l="0" t="0" r="r" b="b"/>
            <a:pathLst>
              <a:path w="668" h="582">
                <a:moveTo>
                  <a:pt x="278" y="474"/>
                </a:moveTo>
                <a:lnTo>
                  <a:pt x="280" y="486"/>
                </a:lnTo>
                <a:lnTo>
                  <a:pt x="302" y="516"/>
                </a:lnTo>
                <a:lnTo>
                  <a:pt x="562" y="474"/>
                </a:lnTo>
                <a:lnTo>
                  <a:pt x="604" y="488"/>
                </a:lnTo>
                <a:lnTo>
                  <a:pt x="604" y="438"/>
                </a:lnTo>
                <a:lnTo>
                  <a:pt x="668" y="438"/>
                </a:lnTo>
                <a:lnTo>
                  <a:pt x="668" y="430"/>
                </a:lnTo>
                <a:lnTo>
                  <a:pt x="598" y="432"/>
                </a:lnTo>
                <a:lnTo>
                  <a:pt x="598" y="480"/>
                </a:lnTo>
                <a:lnTo>
                  <a:pt x="564" y="468"/>
                </a:lnTo>
                <a:lnTo>
                  <a:pt x="302" y="510"/>
                </a:lnTo>
                <a:lnTo>
                  <a:pt x="284" y="486"/>
                </a:lnTo>
                <a:lnTo>
                  <a:pt x="262" y="330"/>
                </a:lnTo>
                <a:lnTo>
                  <a:pt x="142" y="0"/>
                </a:lnTo>
                <a:lnTo>
                  <a:pt x="136" y="2"/>
                </a:lnTo>
                <a:lnTo>
                  <a:pt x="260" y="332"/>
                </a:lnTo>
                <a:lnTo>
                  <a:pt x="278" y="468"/>
                </a:lnTo>
                <a:lnTo>
                  <a:pt x="0" y="492"/>
                </a:lnTo>
                <a:lnTo>
                  <a:pt x="44" y="582"/>
                </a:lnTo>
                <a:lnTo>
                  <a:pt x="48" y="580"/>
                </a:lnTo>
                <a:lnTo>
                  <a:pt x="4" y="494"/>
                </a:lnTo>
                <a:lnTo>
                  <a:pt x="278" y="47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4" name="Freeform 2940"/>
          <p:cNvSpPr>
            <a:spLocks/>
          </p:cNvSpPr>
          <p:nvPr/>
        </p:nvSpPr>
        <p:spPr bwMode="auto">
          <a:xfrm>
            <a:off x="4982738" y="4411637"/>
            <a:ext cx="7713" cy="5142"/>
          </a:xfrm>
          <a:custGeom>
            <a:avLst/>
            <a:gdLst/>
            <a:ahLst/>
            <a:cxnLst>
              <a:cxn ang="0">
                <a:pos x="6" y="0"/>
              </a:cxn>
              <a:cxn ang="0">
                <a:pos x="0" y="2"/>
              </a:cxn>
              <a:cxn ang="0">
                <a:pos x="0" y="4"/>
              </a:cxn>
              <a:cxn ang="0">
                <a:pos x="6" y="2"/>
              </a:cxn>
              <a:cxn ang="0">
                <a:pos x="6" y="0"/>
              </a:cxn>
            </a:cxnLst>
            <a:rect l="0" t="0" r="r" b="b"/>
            <a:pathLst>
              <a:path w="6" h="4">
                <a:moveTo>
                  <a:pt x="6" y="0"/>
                </a:moveTo>
                <a:lnTo>
                  <a:pt x="0" y="2"/>
                </a:lnTo>
                <a:lnTo>
                  <a:pt x="0" y="4"/>
                </a:lnTo>
                <a:lnTo>
                  <a:pt x="6" y="2"/>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5" name="Freeform 2941"/>
          <p:cNvSpPr>
            <a:spLocks/>
          </p:cNvSpPr>
          <p:nvPr/>
        </p:nvSpPr>
        <p:spPr bwMode="auto">
          <a:xfrm>
            <a:off x="5692331" y="4738153"/>
            <a:ext cx="5142" cy="7713"/>
          </a:xfrm>
          <a:custGeom>
            <a:avLst/>
            <a:gdLst/>
            <a:ahLst/>
            <a:cxnLst>
              <a:cxn ang="0">
                <a:pos x="2" y="6"/>
              </a:cxn>
              <a:cxn ang="0">
                <a:pos x="4" y="2"/>
              </a:cxn>
              <a:cxn ang="0">
                <a:pos x="2" y="0"/>
              </a:cxn>
              <a:cxn ang="0">
                <a:pos x="0" y="2"/>
              </a:cxn>
              <a:cxn ang="0">
                <a:pos x="2" y="6"/>
              </a:cxn>
            </a:cxnLst>
            <a:rect l="0" t="0" r="r" b="b"/>
            <a:pathLst>
              <a:path w="4" h="6">
                <a:moveTo>
                  <a:pt x="2" y="6"/>
                </a:moveTo>
                <a:lnTo>
                  <a:pt x="4" y="2"/>
                </a:lnTo>
                <a:lnTo>
                  <a:pt x="2" y="0"/>
                </a:lnTo>
                <a:lnTo>
                  <a:pt x="0" y="2"/>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6" name="Freeform 2942"/>
          <p:cNvSpPr>
            <a:spLocks/>
          </p:cNvSpPr>
          <p:nvPr/>
        </p:nvSpPr>
        <p:spPr bwMode="auto">
          <a:xfrm>
            <a:off x="5288686" y="4339649"/>
            <a:ext cx="406217" cy="401075"/>
          </a:xfrm>
          <a:custGeom>
            <a:avLst/>
            <a:gdLst/>
            <a:ahLst/>
            <a:cxnLst>
              <a:cxn ang="0">
                <a:pos x="54" y="50"/>
              </a:cxn>
              <a:cxn ang="0">
                <a:pos x="6" y="54"/>
              </a:cxn>
              <a:cxn ang="0">
                <a:pos x="28" y="0"/>
              </a:cxn>
              <a:cxn ang="0">
                <a:pos x="22" y="2"/>
              </a:cxn>
              <a:cxn ang="0">
                <a:pos x="0" y="56"/>
              </a:cxn>
              <a:cxn ang="0">
                <a:pos x="52" y="54"/>
              </a:cxn>
              <a:cxn ang="0">
                <a:pos x="52" y="88"/>
              </a:cxn>
              <a:cxn ang="0">
                <a:pos x="314" y="312"/>
              </a:cxn>
              <a:cxn ang="0">
                <a:pos x="316" y="310"/>
              </a:cxn>
              <a:cxn ang="0">
                <a:pos x="54" y="86"/>
              </a:cxn>
              <a:cxn ang="0">
                <a:pos x="54" y="50"/>
              </a:cxn>
            </a:cxnLst>
            <a:rect l="0" t="0" r="r" b="b"/>
            <a:pathLst>
              <a:path w="316" h="312">
                <a:moveTo>
                  <a:pt x="54" y="50"/>
                </a:moveTo>
                <a:lnTo>
                  <a:pt x="6" y="54"/>
                </a:lnTo>
                <a:lnTo>
                  <a:pt x="28" y="0"/>
                </a:lnTo>
                <a:lnTo>
                  <a:pt x="22" y="2"/>
                </a:lnTo>
                <a:lnTo>
                  <a:pt x="0" y="56"/>
                </a:lnTo>
                <a:lnTo>
                  <a:pt x="52" y="54"/>
                </a:lnTo>
                <a:lnTo>
                  <a:pt x="52" y="88"/>
                </a:lnTo>
                <a:lnTo>
                  <a:pt x="314" y="312"/>
                </a:lnTo>
                <a:lnTo>
                  <a:pt x="316" y="310"/>
                </a:lnTo>
                <a:lnTo>
                  <a:pt x="54" y="86"/>
                </a:lnTo>
                <a:lnTo>
                  <a:pt x="54" y="5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7" name="Freeform 2943"/>
          <p:cNvSpPr>
            <a:spLocks/>
          </p:cNvSpPr>
          <p:nvPr/>
        </p:nvSpPr>
        <p:spPr bwMode="auto">
          <a:xfrm>
            <a:off x="5059867" y="3300969"/>
            <a:ext cx="15426" cy="5142"/>
          </a:xfrm>
          <a:custGeom>
            <a:avLst/>
            <a:gdLst/>
            <a:ahLst/>
            <a:cxnLst>
              <a:cxn ang="0">
                <a:pos x="12" y="2"/>
              </a:cxn>
              <a:cxn ang="0">
                <a:pos x="6" y="0"/>
              </a:cxn>
              <a:cxn ang="0">
                <a:pos x="0" y="2"/>
              </a:cxn>
              <a:cxn ang="0">
                <a:pos x="6" y="4"/>
              </a:cxn>
              <a:cxn ang="0">
                <a:pos x="12" y="2"/>
              </a:cxn>
            </a:cxnLst>
            <a:rect l="0" t="0" r="r" b="b"/>
            <a:pathLst>
              <a:path w="12" h="4">
                <a:moveTo>
                  <a:pt x="12" y="2"/>
                </a:moveTo>
                <a:lnTo>
                  <a:pt x="6" y="0"/>
                </a:lnTo>
                <a:lnTo>
                  <a:pt x="0" y="2"/>
                </a:lnTo>
                <a:lnTo>
                  <a:pt x="6" y="4"/>
                </a:lnTo>
                <a:lnTo>
                  <a:pt x="1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8" name="Freeform 2944"/>
          <p:cNvSpPr>
            <a:spLocks/>
          </p:cNvSpPr>
          <p:nvPr/>
        </p:nvSpPr>
        <p:spPr bwMode="auto">
          <a:xfrm>
            <a:off x="4630512" y="3362673"/>
            <a:ext cx="10284" cy="7713"/>
          </a:xfrm>
          <a:custGeom>
            <a:avLst/>
            <a:gdLst/>
            <a:ahLst/>
            <a:cxnLst>
              <a:cxn ang="0">
                <a:pos x="6" y="0"/>
              </a:cxn>
              <a:cxn ang="0">
                <a:pos x="0" y="6"/>
              </a:cxn>
              <a:cxn ang="0">
                <a:pos x="2" y="6"/>
              </a:cxn>
              <a:cxn ang="0">
                <a:pos x="8" y="0"/>
              </a:cxn>
              <a:cxn ang="0">
                <a:pos x="6" y="0"/>
              </a:cxn>
            </a:cxnLst>
            <a:rect l="0" t="0" r="r" b="b"/>
            <a:pathLst>
              <a:path w="8" h="6">
                <a:moveTo>
                  <a:pt x="6" y="0"/>
                </a:moveTo>
                <a:lnTo>
                  <a:pt x="0" y="6"/>
                </a:lnTo>
                <a:lnTo>
                  <a:pt x="2" y="6"/>
                </a:lnTo>
                <a:lnTo>
                  <a:pt x="8" y="0"/>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9" name="Freeform 2945"/>
          <p:cNvSpPr>
            <a:spLocks/>
          </p:cNvSpPr>
          <p:nvPr/>
        </p:nvSpPr>
        <p:spPr bwMode="auto">
          <a:xfrm>
            <a:off x="4633083" y="3303540"/>
            <a:ext cx="434498" cy="439639"/>
          </a:xfrm>
          <a:custGeom>
            <a:avLst/>
            <a:gdLst/>
            <a:ahLst/>
            <a:cxnLst>
              <a:cxn ang="0">
                <a:pos x="258" y="342"/>
              </a:cxn>
              <a:cxn ang="0">
                <a:pos x="258" y="340"/>
              </a:cxn>
              <a:cxn ang="0">
                <a:pos x="262" y="340"/>
              </a:cxn>
              <a:cxn ang="0">
                <a:pos x="196" y="46"/>
              </a:cxn>
              <a:cxn ang="0">
                <a:pos x="338" y="2"/>
              </a:cxn>
              <a:cxn ang="0">
                <a:pos x="332" y="0"/>
              </a:cxn>
              <a:cxn ang="0">
                <a:pos x="194" y="42"/>
              </a:cxn>
              <a:cxn ang="0">
                <a:pos x="6" y="46"/>
              </a:cxn>
              <a:cxn ang="0">
                <a:pos x="0" y="52"/>
              </a:cxn>
              <a:cxn ang="0">
                <a:pos x="190" y="46"/>
              </a:cxn>
              <a:cxn ang="0">
                <a:pos x="258" y="342"/>
              </a:cxn>
            </a:cxnLst>
            <a:rect l="0" t="0" r="r" b="b"/>
            <a:pathLst>
              <a:path w="338" h="342">
                <a:moveTo>
                  <a:pt x="258" y="342"/>
                </a:moveTo>
                <a:lnTo>
                  <a:pt x="258" y="340"/>
                </a:lnTo>
                <a:lnTo>
                  <a:pt x="262" y="340"/>
                </a:lnTo>
                <a:lnTo>
                  <a:pt x="196" y="46"/>
                </a:lnTo>
                <a:lnTo>
                  <a:pt x="338" y="2"/>
                </a:lnTo>
                <a:lnTo>
                  <a:pt x="332" y="0"/>
                </a:lnTo>
                <a:lnTo>
                  <a:pt x="194" y="42"/>
                </a:lnTo>
                <a:lnTo>
                  <a:pt x="6" y="46"/>
                </a:lnTo>
                <a:lnTo>
                  <a:pt x="0" y="52"/>
                </a:lnTo>
                <a:lnTo>
                  <a:pt x="190" y="46"/>
                </a:lnTo>
                <a:lnTo>
                  <a:pt x="258"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0" name="Freeform 2946"/>
          <p:cNvSpPr>
            <a:spLocks/>
          </p:cNvSpPr>
          <p:nvPr/>
        </p:nvSpPr>
        <p:spPr bwMode="auto">
          <a:xfrm>
            <a:off x="4617657" y="3745751"/>
            <a:ext cx="357368" cy="300806"/>
          </a:xfrm>
          <a:custGeom>
            <a:avLst/>
            <a:gdLst/>
            <a:ahLst/>
            <a:cxnLst>
              <a:cxn ang="0">
                <a:pos x="274" y="12"/>
              </a:cxn>
              <a:cxn ang="0">
                <a:pos x="236" y="52"/>
              </a:cxn>
              <a:cxn ang="0">
                <a:pos x="186" y="160"/>
              </a:cxn>
              <a:cxn ang="0">
                <a:pos x="158" y="146"/>
              </a:cxn>
              <a:cxn ang="0">
                <a:pos x="78" y="200"/>
              </a:cxn>
              <a:cxn ang="0">
                <a:pos x="54" y="186"/>
              </a:cxn>
              <a:cxn ang="0">
                <a:pos x="0" y="230"/>
              </a:cxn>
              <a:cxn ang="0">
                <a:pos x="0" y="234"/>
              </a:cxn>
              <a:cxn ang="0">
                <a:pos x="54" y="190"/>
              </a:cxn>
              <a:cxn ang="0">
                <a:pos x="78" y="206"/>
              </a:cxn>
              <a:cxn ang="0">
                <a:pos x="158" y="150"/>
              </a:cxn>
              <a:cxn ang="0">
                <a:pos x="188" y="164"/>
              </a:cxn>
              <a:cxn ang="0">
                <a:pos x="238" y="54"/>
              </a:cxn>
              <a:cxn ang="0">
                <a:pos x="278" y="14"/>
              </a:cxn>
              <a:cxn ang="0">
                <a:pos x="274" y="2"/>
              </a:cxn>
              <a:cxn ang="0">
                <a:pos x="270" y="0"/>
              </a:cxn>
              <a:cxn ang="0">
                <a:pos x="274" y="12"/>
              </a:cxn>
            </a:cxnLst>
            <a:rect l="0" t="0" r="r" b="b"/>
            <a:pathLst>
              <a:path w="278" h="234">
                <a:moveTo>
                  <a:pt x="274" y="12"/>
                </a:moveTo>
                <a:lnTo>
                  <a:pt x="236" y="52"/>
                </a:lnTo>
                <a:lnTo>
                  <a:pt x="186" y="160"/>
                </a:lnTo>
                <a:lnTo>
                  <a:pt x="158" y="146"/>
                </a:lnTo>
                <a:lnTo>
                  <a:pt x="78" y="200"/>
                </a:lnTo>
                <a:lnTo>
                  <a:pt x="54" y="186"/>
                </a:lnTo>
                <a:lnTo>
                  <a:pt x="0" y="230"/>
                </a:lnTo>
                <a:lnTo>
                  <a:pt x="0" y="234"/>
                </a:lnTo>
                <a:lnTo>
                  <a:pt x="54" y="190"/>
                </a:lnTo>
                <a:lnTo>
                  <a:pt x="78" y="206"/>
                </a:lnTo>
                <a:lnTo>
                  <a:pt x="158" y="150"/>
                </a:lnTo>
                <a:lnTo>
                  <a:pt x="188" y="164"/>
                </a:lnTo>
                <a:lnTo>
                  <a:pt x="238" y="54"/>
                </a:lnTo>
                <a:lnTo>
                  <a:pt x="278" y="14"/>
                </a:lnTo>
                <a:lnTo>
                  <a:pt x="274" y="2"/>
                </a:lnTo>
                <a:lnTo>
                  <a:pt x="270" y="0"/>
                </a:lnTo>
                <a:lnTo>
                  <a:pt x="274"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1" name="Freeform 2947"/>
          <p:cNvSpPr>
            <a:spLocks/>
          </p:cNvSpPr>
          <p:nvPr/>
        </p:nvSpPr>
        <p:spPr bwMode="auto">
          <a:xfrm>
            <a:off x="5766890" y="3486080"/>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2" name="Freeform 2948"/>
          <p:cNvSpPr>
            <a:spLocks/>
          </p:cNvSpPr>
          <p:nvPr/>
        </p:nvSpPr>
        <p:spPr bwMode="auto">
          <a:xfrm>
            <a:off x="4964741" y="3743180"/>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3" name="Freeform 2949"/>
          <p:cNvSpPr>
            <a:spLocks/>
          </p:cNvSpPr>
          <p:nvPr/>
        </p:nvSpPr>
        <p:spPr bwMode="auto">
          <a:xfrm>
            <a:off x="4969883" y="3195558"/>
            <a:ext cx="431927" cy="686455"/>
          </a:xfrm>
          <a:custGeom>
            <a:avLst/>
            <a:gdLst/>
            <a:ahLst/>
            <a:cxnLst>
              <a:cxn ang="0">
                <a:pos x="106" y="466"/>
              </a:cxn>
              <a:cxn ang="0">
                <a:pos x="196" y="454"/>
              </a:cxn>
              <a:cxn ang="0">
                <a:pos x="220" y="470"/>
              </a:cxn>
              <a:cxn ang="0">
                <a:pos x="234" y="512"/>
              </a:cxn>
              <a:cxn ang="0">
                <a:pos x="286" y="534"/>
              </a:cxn>
              <a:cxn ang="0">
                <a:pos x="288" y="532"/>
              </a:cxn>
              <a:cxn ang="0">
                <a:pos x="236" y="510"/>
              </a:cxn>
              <a:cxn ang="0">
                <a:pos x="226" y="474"/>
              </a:cxn>
              <a:cxn ang="0">
                <a:pos x="232" y="480"/>
              </a:cxn>
              <a:cxn ang="0">
                <a:pos x="290" y="348"/>
              </a:cxn>
              <a:cxn ang="0">
                <a:pos x="324" y="288"/>
              </a:cxn>
              <a:cxn ang="0">
                <a:pos x="334" y="210"/>
              </a:cxn>
              <a:cxn ang="0">
                <a:pos x="334" y="208"/>
              </a:cxn>
              <a:cxn ang="0">
                <a:pos x="334" y="208"/>
              </a:cxn>
              <a:cxn ang="0">
                <a:pos x="336" y="200"/>
              </a:cxn>
              <a:cxn ang="0">
                <a:pos x="262" y="0"/>
              </a:cxn>
              <a:cxn ang="0">
                <a:pos x="260" y="6"/>
              </a:cxn>
              <a:cxn ang="0">
                <a:pos x="330" y="202"/>
              </a:cxn>
              <a:cxn ang="0">
                <a:pos x="320" y="286"/>
              </a:cxn>
              <a:cxn ang="0">
                <a:pos x="288" y="346"/>
              </a:cxn>
              <a:cxn ang="0">
                <a:pos x="232" y="470"/>
              </a:cxn>
              <a:cxn ang="0">
                <a:pos x="198" y="450"/>
              </a:cxn>
              <a:cxn ang="0">
                <a:pos x="106" y="462"/>
              </a:cxn>
              <a:cxn ang="0">
                <a:pos x="0" y="424"/>
              </a:cxn>
              <a:cxn ang="0">
                <a:pos x="0" y="430"/>
              </a:cxn>
              <a:cxn ang="0">
                <a:pos x="106" y="466"/>
              </a:cxn>
            </a:cxnLst>
            <a:rect l="0" t="0" r="r" b="b"/>
            <a:pathLst>
              <a:path w="336" h="534">
                <a:moveTo>
                  <a:pt x="106" y="466"/>
                </a:moveTo>
                <a:lnTo>
                  <a:pt x="196" y="454"/>
                </a:lnTo>
                <a:lnTo>
                  <a:pt x="220" y="470"/>
                </a:lnTo>
                <a:lnTo>
                  <a:pt x="234" y="512"/>
                </a:lnTo>
                <a:lnTo>
                  <a:pt x="286" y="534"/>
                </a:lnTo>
                <a:lnTo>
                  <a:pt x="288" y="532"/>
                </a:lnTo>
                <a:lnTo>
                  <a:pt x="236" y="510"/>
                </a:lnTo>
                <a:lnTo>
                  <a:pt x="226" y="474"/>
                </a:lnTo>
                <a:lnTo>
                  <a:pt x="232" y="480"/>
                </a:lnTo>
                <a:lnTo>
                  <a:pt x="290" y="348"/>
                </a:lnTo>
                <a:lnTo>
                  <a:pt x="324" y="288"/>
                </a:lnTo>
                <a:lnTo>
                  <a:pt x="334" y="210"/>
                </a:lnTo>
                <a:lnTo>
                  <a:pt x="334" y="208"/>
                </a:lnTo>
                <a:lnTo>
                  <a:pt x="334" y="208"/>
                </a:lnTo>
                <a:lnTo>
                  <a:pt x="336" y="200"/>
                </a:lnTo>
                <a:lnTo>
                  <a:pt x="262" y="0"/>
                </a:lnTo>
                <a:lnTo>
                  <a:pt x="260" y="6"/>
                </a:lnTo>
                <a:lnTo>
                  <a:pt x="330" y="202"/>
                </a:lnTo>
                <a:lnTo>
                  <a:pt x="320" y="286"/>
                </a:lnTo>
                <a:lnTo>
                  <a:pt x="288" y="346"/>
                </a:lnTo>
                <a:lnTo>
                  <a:pt x="232" y="470"/>
                </a:lnTo>
                <a:lnTo>
                  <a:pt x="198" y="450"/>
                </a:lnTo>
                <a:lnTo>
                  <a:pt x="106" y="462"/>
                </a:lnTo>
                <a:lnTo>
                  <a:pt x="0" y="424"/>
                </a:lnTo>
                <a:lnTo>
                  <a:pt x="0" y="430"/>
                </a:lnTo>
                <a:lnTo>
                  <a:pt x="106" y="4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4" name="Freeform 2950"/>
          <p:cNvSpPr>
            <a:spLocks/>
          </p:cNvSpPr>
          <p:nvPr/>
        </p:nvSpPr>
        <p:spPr bwMode="auto">
          <a:xfrm>
            <a:off x="5342676" y="3491222"/>
            <a:ext cx="424214" cy="437068"/>
          </a:xfrm>
          <a:custGeom>
            <a:avLst/>
            <a:gdLst/>
            <a:ahLst/>
            <a:cxnLst>
              <a:cxn ang="0">
                <a:pos x="328" y="0"/>
              </a:cxn>
              <a:cxn ang="0">
                <a:pos x="312" y="22"/>
              </a:cxn>
              <a:cxn ang="0">
                <a:pos x="272" y="22"/>
              </a:cxn>
              <a:cxn ang="0">
                <a:pos x="230" y="84"/>
              </a:cxn>
              <a:cxn ang="0">
                <a:pos x="202" y="154"/>
              </a:cxn>
              <a:cxn ang="0">
                <a:pos x="172" y="130"/>
              </a:cxn>
              <a:cxn ang="0">
                <a:pos x="142" y="294"/>
              </a:cxn>
              <a:cxn ang="0">
                <a:pos x="72" y="336"/>
              </a:cxn>
              <a:cxn ang="0">
                <a:pos x="0" y="304"/>
              </a:cxn>
              <a:cxn ang="0">
                <a:pos x="0" y="304"/>
              </a:cxn>
              <a:cxn ang="0">
                <a:pos x="0" y="306"/>
              </a:cxn>
              <a:cxn ang="0">
                <a:pos x="72" y="340"/>
              </a:cxn>
              <a:cxn ang="0">
                <a:pos x="144" y="296"/>
              </a:cxn>
              <a:cxn ang="0">
                <a:pos x="174" y="132"/>
              </a:cxn>
              <a:cxn ang="0">
                <a:pos x="202" y="158"/>
              </a:cxn>
              <a:cxn ang="0">
                <a:pos x="232" y="84"/>
              </a:cxn>
              <a:cxn ang="0">
                <a:pos x="274" y="26"/>
              </a:cxn>
              <a:cxn ang="0">
                <a:pos x="312" y="26"/>
              </a:cxn>
              <a:cxn ang="0">
                <a:pos x="330" y="0"/>
              </a:cxn>
              <a:cxn ang="0">
                <a:pos x="330" y="0"/>
              </a:cxn>
              <a:cxn ang="0">
                <a:pos x="328" y="0"/>
              </a:cxn>
            </a:cxnLst>
            <a:rect l="0" t="0" r="r" b="b"/>
            <a:pathLst>
              <a:path w="330" h="340">
                <a:moveTo>
                  <a:pt x="328" y="0"/>
                </a:moveTo>
                <a:lnTo>
                  <a:pt x="312" y="22"/>
                </a:lnTo>
                <a:lnTo>
                  <a:pt x="272" y="22"/>
                </a:lnTo>
                <a:lnTo>
                  <a:pt x="230" y="84"/>
                </a:lnTo>
                <a:lnTo>
                  <a:pt x="202" y="154"/>
                </a:lnTo>
                <a:lnTo>
                  <a:pt x="172" y="130"/>
                </a:lnTo>
                <a:lnTo>
                  <a:pt x="142" y="294"/>
                </a:lnTo>
                <a:lnTo>
                  <a:pt x="72" y="336"/>
                </a:lnTo>
                <a:lnTo>
                  <a:pt x="0" y="304"/>
                </a:lnTo>
                <a:lnTo>
                  <a:pt x="0" y="304"/>
                </a:lnTo>
                <a:lnTo>
                  <a:pt x="0" y="306"/>
                </a:lnTo>
                <a:lnTo>
                  <a:pt x="72" y="340"/>
                </a:lnTo>
                <a:lnTo>
                  <a:pt x="144" y="296"/>
                </a:lnTo>
                <a:lnTo>
                  <a:pt x="174" y="132"/>
                </a:lnTo>
                <a:lnTo>
                  <a:pt x="202" y="158"/>
                </a:lnTo>
                <a:lnTo>
                  <a:pt x="232" y="84"/>
                </a:lnTo>
                <a:lnTo>
                  <a:pt x="274" y="26"/>
                </a:lnTo>
                <a:lnTo>
                  <a:pt x="312" y="26"/>
                </a:lnTo>
                <a:lnTo>
                  <a:pt x="330" y="0"/>
                </a:lnTo>
                <a:lnTo>
                  <a:pt x="330" y="0"/>
                </a:lnTo>
                <a:lnTo>
                  <a:pt x="3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5" name="Freeform 2951"/>
          <p:cNvSpPr>
            <a:spLocks/>
          </p:cNvSpPr>
          <p:nvPr/>
        </p:nvSpPr>
        <p:spPr bwMode="auto">
          <a:xfrm>
            <a:off x="5337534" y="3879442"/>
            <a:ext cx="5142" cy="5142"/>
          </a:xfrm>
          <a:custGeom>
            <a:avLst/>
            <a:gdLst/>
            <a:ahLst/>
            <a:cxnLst>
              <a:cxn ang="0">
                <a:pos x="4" y="2"/>
              </a:cxn>
              <a:cxn ang="0">
                <a:pos x="2" y="0"/>
              </a:cxn>
              <a:cxn ang="0">
                <a:pos x="0" y="2"/>
              </a:cxn>
              <a:cxn ang="0">
                <a:pos x="4" y="4"/>
              </a:cxn>
              <a:cxn ang="0">
                <a:pos x="4" y="2"/>
              </a:cxn>
              <a:cxn ang="0">
                <a:pos x="4" y="2"/>
              </a:cxn>
            </a:cxnLst>
            <a:rect l="0" t="0" r="r" b="b"/>
            <a:pathLst>
              <a:path w="4" h="4">
                <a:moveTo>
                  <a:pt x="4" y="2"/>
                </a:moveTo>
                <a:lnTo>
                  <a:pt x="2" y="0"/>
                </a:lnTo>
                <a:lnTo>
                  <a:pt x="0" y="2"/>
                </a:lnTo>
                <a:lnTo>
                  <a:pt x="4" y="4"/>
                </a:lnTo>
                <a:lnTo>
                  <a:pt x="4" y="2"/>
                </a:lnTo>
                <a:lnTo>
                  <a:pt x="4"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6" name="Freeform 2952"/>
          <p:cNvSpPr>
            <a:spLocks/>
          </p:cNvSpPr>
          <p:nvPr/>
        </p:nvSpPr>
        <p:spPr bwMode="auto">
          <a:xfrm>
            <a:off x="4964741" y="3740609"/>
            <a:ext cx="5142" cy="7713"/>
          </a:xfrm>
          <a:custGeom>
            <a:avLst/>
            <a:gdLst/>
            <a:ahLst/>
            <a:cxnLst>
              <a:cxn ang="0">
                <a:pos x="0" y="2"/>
              </a:cxn>
              <a:cxn ang="0">
                <a:pos x="0" y="4"/>
              </a:cxn>
              <a:cxn ang="0">
                <a:pos x="4" y="6"/>
              </a:cxn>
              <a:cxn ang="0">
                <a:pos x="4" y="0"/>
              </a:cxn>
              <a:cxn ang="0">
                <a:pos x="0" y="0"/>
              </a:cxn>
              <a:cxn ang="0">
                <a:pos x="0" y="2"/>
              </a:cxn>
            </a:cxnLst>
            <a:rect l="0" t="0" r="r" b="b"/>
            <a:pathLst>
              <a:path w="4" h="6">
                <a:moveTo>
                  <a:pt x="0" y="2"/>
                </a:moveTo>
                <a:lnTo>
                  <a:pt x="0" y="4"/>
                </a:lnTo>
                <a:lnTo>
                  <a:pt x="4" y="6"/>
                </a:lnTo>
                <a:lnTo>
                  <a:pt x="4" y="0"/>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7" name="Freeform 2953"/>
          <p:cNvSpPr>
            <a:spLocks/>
          </p:cNvSpPr>
          <p:nvPr/>
        </p:nvSpPr>
        <p:spPr bwMode="auto">
          <a:xfrm>
            <a:off x="6095977" y="3606917"/>
            <a:ext cx="5142" cy="7713"/>
          </a:xfrm>
          <a:custGeom>
            <a:avLst/>
            <a:gdLst/>
            <a:ahLst/>
            <a:cxnLst>
              <a:cxn ang="0">
                <a:pos x="4" y="6"/>
              </a:cxn>
              <a:cxn ang="0">
                <a:pos x="4" y="0"/>
              </a:cxn>
              <a:cxn ang="0">
                <a:pos x="2" y="2"/>
              </a:cxn>
              <a:cxn ang="0">
                <a:pos x="0" y="6"/>
              </a:cxn>
              <a:cxn ang="0">
                <a:pos x="4" y="6"/>
              </a:cxn>
            </a:cxnLst>
            <a:rect l="0" t="0" r="r" b="b"/>
            <a:pathLst>
              <a:path w="4" h="6">
                <a:moveTo>
                  <a:pt x="4" y="6"/>
                </a:moveTo>
                <a:lnTo>
                  <a:pt x="4" y="0"/>
                </a:lnTo>
                <a:lnTo>
                  <a:pt x="2" y="2"/>
                </a:lnTo>
                <a:lnTo>
                  <a:pt x="0" y="6"/>
                </a:lnTo>
                <a:lnTo>
                  <a:pt x="4"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8" name="Freeform 2954"/>
          <p:cNvSpPr>
            <a:spLocks/>
          </p:cNvSpPr>
          <p:nvPr/>
        </p:nvSpPr>
        <p:spPr bwMode="auto">
          <a:xfrm>
            <a:off x="5766890" y="3488651"/>
            <a:ext cx="331658" cy="151688"/>
          </a:xfrm>
          <a:custGeom>
            <a:avLst/>
            <a:gdLst/>
            <a:ahLst/>
            <a:cxnLst>
              <a:cxn ang="0">
                <a:pos x="54" y="106"/>
              </a:cxn>
              <a:cxn ang="0">
                <a:pos x="64" y="26"/>
              </a:cxn>
              <a:cxn ang="0">
                <a:pos x="2" y="0"/>
              </a:cxn>
              <a:cxn ang="0">
                <a:pos x="2" y="0"/>
              </a:cxn>
              <a:cxn ang="0">
                <a:pos x="2" y="2"/>
              </a:cxn>
              <a:cxn ang="0">
                <a:pos x="0" y="2"/>
              </a:cxn>
              <a:cxn ang="0">
                <a:pos x="60" y="28"/>
              </a:cxn>
              <a:cxn ang="0">
                <a:pos x="50" y="108"/>
              </a:cxn>
              <a:cxn ang="0">
                <a:pos x="172" y="118"/>
              </a:cxn>
              <a:cxn ang="0">
                <a:pos x="256" y="98"/>
              </a:cxn>
              <a:cxn ang="0">
                <a:pos x="258" y="94"/>
              </a:cxn>
              <a:cxn ang="0">
                <a:pos x="176" y="116"/>
              </a:cxn>
              <a:cxn ang="0">
                <a:pos x="54" y="106"/>
              </a:cxn>
            </a:cxnLst>
            <a:rect l="0" t="0" r="r" b="b"/>
            <a:pathLst>
              <a:path w="258" h="118">
                <a:moveTo>
                  <a:pt x="54" y="106"/>
                </a:moveTo>
                <a:lnTo>
                  <a:pt x="64" y="26"/>
                </a:lnTo>
                <a:lnTo>
                  <a:pt x="2" y="0"/>
                </a:lnTo>
                <a:lnTo>
                  <a:pt x="2" y="0"/>
                </a:lnTo>
                <a:lnTo>
                  <a:pt x="2" y="2"/>
                </a:lnTo>
                <a:lnTo>
                  <a:pt x="0" y="2"/>
                </a:lnTo>
                <a:lnTo>
                  <a:pt x="60" y="28"/>
                </a:lnTo>
                <a:lnTo>
                  <a:pt x="50" y="108"/>
                </a:lnTo>
                <a:lnTo>
                  <a:pt x="172" y="118"/>
                </a:lnTo>
                <a:lnTo>
                  <a:pt x="256" y="98"/>
                </a:lnTo>
                <a:lnTo>
                  <a:pt x="258" y="94"/>
                </a:lnTo>
                <a:lnTo>
                  <a:pt x="176" y="116"/>
                </a:lnTo>
                <a:lnTo>
                  <a:pt x="54" y="10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9" name="Freeform 2955"/>
          <p:cNvSpPr>
            <a:spLocks/>
          </p:cNvSpPr>
          <p:nvPr/>
        </p:nvSpPr>
        <p:spPr bwMode="auto">
          <a:xfrm>
            <a:off x="5399238" y="3457800"/>
            <a:ext cx="367652" cy="92556"/>
          </a:xfrm>
          <a:custGeom>
            <a:avLst/>
            <a:gdLst/>
            <a:ahLst/>
            <a:cxnLst>
              <a:cxn ang="0">
                <a:pos x="18" y="56"/>
              </a:cxn>
              <a:cxn ang="0">
                <a:pos x="106" y="26"/>
              </a:cxn>
              <a:cxn ang="0">
                <a:pos x="132" y="72"/>
              </a:cxn>
              <a:cxn ang="0">
                <a:pos x="238" y="16"/>
              </a:cxn>
              <a:cxn ang="0">
                <a:pos x="284" y="26"/>
              </a:cxn>
              <a:cxn ang="0">
                <a:pos x="286" y="24"/>
              </a:cxn>
              <a:cxn ang="0">
                <a:pos x="234" y="12"/>
              </a:cxn>
              <a:cxn ang="0">
                <a:pos x="132" y="68"/>
              </a:cxn>
              <a:cxn ang="0">
                <a:pos x="108" y="26"/>
              </a:cxn>
              <a:cxn ang="0">
                <a:pos x="108" y="26"/>
              </a:cxn>
              <a:cxn ang="0">
                <a:pos x="106" y="24"/>
              </a:cxn>
              <a:cxn ang="0">
                <a:pos x="20" y="50"/>
              </a:cxn>
              <a:cxn ang="0">
                <a:pos x="2" y="0"/>
              </a:cxn>
              <a:cxn ang="0">
                <a:pos x="0" y="4"/>
              </a:cxn>
              <a:cxn ang="0">
                <a:pos x="0" y="6"/>
              </a:cxn>
              <a:cxn ang="0">
                <a:pos x="18" y="56"/>
              </a:cxn>
            </a:cxnLst>
            <a:rect l="0" t="0" r="r" b="b"/>
            <a:pathLst>
              <a:path w="286" h="72">
                <a:moveTo>
                  <a:pt x="18" y="56"/>
                </a:moveTo>
                <a:lnTo>
                  <a:pt x="106" y="26"/>
                </a:lnTo>
                <a:lnTo>
                  <a:pt x="132" y="72"/>
                </a:lnTo>
                <a:lnTo>
                  <a:pt x="238" y="16"/>
                </a:lnTo>
                <a:lnTo>
                  <a:pt x="284" y="26"/>
                </a:lnTo>
                <a:lnTo>
                  <a:pt x="286" y="24"/>
                </a:lnTo>
                <a:lnTo>
                  <a:pt x="234" y="12"/>
                </a:lnTo>
                <a:lnTo>
                  <a:pt x="132" y="68"/>
                </a:lnTo>
                <a:lnTo>
                  <a:pt x="108" y="26"/>
                </a:lnTo>
                <a:lnTo>
                  <a:pt x="108" y="26"/>
                </a:lnTo>
                <a:lnTo>
                  <a:pt x="106" y="24"/>
                </a:lnTo>
                <a:lnTo>
                  <a:pt x="20" y="50"/>
                </a:lnTo>
                <a:lnTo>
                  <a:pt x="2" y="0"/>
                </a:lnTo>
                <a:lnTo>
                  <a:pt x="0" y="4"/>
                </a:lnTo>
                <a:lnTo>
                  <a:pt x="0" y="6"/>
                </a:lnTo>
                <a:lnTo>
                  <a:pt x="18" y="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0" name="Freeform 2956"/>
          <p:cNvSpPr>
            <a:spLocks/>
          </p:cNvSpPr>
          <p:nvPr/>
        </p:nvSpPr>
        <p:spPr bwMode="auto">
          <a:xfrm>
            <a:off x="5764319" y="3488651"/>
            <a:ext cx="5142" cy="2571"/>
          </a:xfrm>
          <a:custGeom>
            <a:avLst/>
            <a:gdLst/>
            <a:ahLst/>
            <a:cxnLst>
              <a:cxn ang="0">
                <a:pos x="2" y="2"/>
              </a:cxn>
              <a:cxn ang="0">
                <a:pos x="2" y="2"/>
              </a:cxn>
              <a:cxn ang="0">
                <a:pos x="4" y="2"/>
              </a:cxn>
              <a:cxn ang="0">
                <a:pos x="4" y="0"/>
              </a:cxn>
              <a:cxn ang="0">
                <a:pos x="2" y="0"/>
              </a:cxn>
              <a:cxn ang="0">
                <a:pos x="0" y="2"/>
              </a:cxn>
              <a:cxn ang="0">
                <a:pos x="2" y="2"/>
              </a:cxn>
            </a:cxnLst>
            <a:rect l="0" t="0" r="r" b="b"/>
            <a:pathLst>
              <a:path w="4" h="2">
                <a:moveTo>
                  <a:pt x="2" y="2"/>
                </a:moveTo>
                <a:lnTo>
                  <a:pt x="2" y="2"/>
                </a:lnTo>
                <a:lnTo>
                  <a:pt x="4" y="2"/>
                </a:lnTo>
                <a:lnTo>
                  <a:pt x="4" y="0"/>
                </a:lnTo>
                <a:lnTo>
                  <a:pt x="2" y="0"/>
                </a:lnTo>
                <a:lnTo>
                  <a:pt x="0"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1" name="Rectangle 2957"/>
          <p:cNvSpPr>
            <a:spLocks noChangeArrowheads="1"/>
          </p:cNvSpPr>
          <p:nvPr/>
        </p:nvSpPr>
        <p:spPr bwMode="auto">
          <a:xfrm>
            <a:off x="5399238" y="3462941"/>
            <a:ext cx="1286"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2" name="Freeform 2958"/>
          <p:cNvSpPr>
            <a:spLocks/>
          </p:cNvSpPr>
          <p:nvPr/>
        </p:nvSpPr>
        <p:spPr bwMode="auto">
          <a:xfrm>
            <a:off x="5391525" y="3005305"/>
            <a:ext cx="629893" cy="347084"/>
          </a:xfrm>
          <a:custGeom>
            <a:avLst/>
            <a:gdLst/>
            <a:ahLst/>
            <a:cxnLst>
              <a:cxn ang="0">
                <a:pos x="462" y="258"/>
              </a:cxn>
              <a:cxn ang="0">
                <a:pos x="490" y="190"/>
              </a:cxn>
              <a:cxn ang="0">
                <a:pos x="452" y="138"/>
              </a:cxn>
              <a:cxn ang="0">
                <a:pos x="462" y="68"/>
              </a:cxn>
              <a:cxn ang="0">
                <a:pos x="382" y="0"/>
              </a:cxn>
              <a:cxn ang="0">
                <a:pos x="18" y="120"/>
              </a:cxn>
              <a:cxn ang="0">
                <a:pos x="2" y="74"/>
              </a:cxn>
              <a:cxn ang="0">
                <a:pos x="0" y="76"/>
              </a:cxn>
              <a:cxn ang="0">
                <a:pos x="16" y="124"/>
              </a:cxn>
              <a:cxn ang="0">
                <a:pos x="382" y="4"/>
              </a:cxn>
              <a:cxn ang="0">
                <a:pos x="458" y="70"/>
              </a:cxn>
              <a:cxn ang="0">
                <a:pos x="448" y="138"/>
              </a:cxn>
              <a:cxn ang="0">
                <a:pos x="488" y="190"/>
              </a:cxn>
              <a:cxn ang="0">
                <a:pos x="458" y="256"/>
              </a:cxn>
              <a:cxn ang="0">
                <a:pos x="428" y="266"/>
              </a:cxn>
              <a:cxn ang="0">
                <a:pos x="430" y="270"/>
              </a:cxn>
              <a:cxn ang="0">
                <a:pos x="462" y="258"/>
              </a:cxn>
            </a:cxnLst>
            <a:rect l="0" t="0" r="r" b="b"/>
            <a:pathLst>
              <a:path w="490" h="270">
                <a:moveTo>
                  <a:pt x="462" y="258"/>
                </a:moveTo>
                <a:lnTo>
                  <a:pt x="490" y="190"/>
                </a:lnTo>
                <a:lnTo>
                  <a:pt x="452" y="138"/>
                </a:lnTo>
                <a:lnTo>
                  <a:pt x="462" y="68"/>
                </a:lnTo>
                <a:lnTo>
                  <a:pt x="382" y="0"/>
                </a:lnTo>
                <a:lnTo>
                  <a:pt x="18" y="120"/>
                </a:lnTo>
                <a:lnTo>
                  <a:pt x="2" y="74"/>
                </a:lnTo>
                <a:lnTo>
                  <a:pt x="0" y="76"/>
                </a:lnTo>
                <a:lnTo>
                  <a:pt x="16" y="124"/>
                </a:lnTo>
                <a:lnTo>
                  <a:pt x="382" y="4"/>
                </a:lnTo>
                <a:lnTo>
                  <a:pt x="458" y="70"/>
                </a:lnTo>
                <a:lnTo>
                  <a:pt x="448" y="138"/>
                </a:lnTo>
                <a:lnTo>
                  <a:pt x="488" y="190"/>
                </a:lnTo>
                <a:lnTo>
                  <a:pt x="458" y="256"/>
                </a:lnTo>
                <a:lnTo>
                  <a:pt x="428" y="266"/>
                </a:lnTo>
                <a:lnTo>
                  <a:pt x="430" y="270"/>
                </a:lnTo>
                <a:lnTo>
                  <a:pt x="462" y="25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3" name="Freeform 2959"/>
          <p:cNvSpPr>
            <a:spLocks/>
          </p:cNvSpPr>
          <p:nvPr/>
        </p:nvSpPr>
        <p:spPr bwMode="auto">
          <a:xfrm>
            <a:off x="5532930" y="3347247"/>
            <a:ext cx="411359" cy="143975"/>
          </a:xfrm>
          <a:custGeom>
            <a:avLst/>
            <a:gdLst/>
            <a:ahLst/>
            <a:cxnLst>
              <a:cxn ang="0">
                <a:pos x="4" y="112"/>
              </a:cxn>
              <a:cxn ang="0">
                <a:pos x="320" y="4"/>
              </a:cxn>
              <a:cxn ang="0">
                <a:pos x="318" y="0"/>
              </a:cxn>
              <a:cxn ang="0">
                <a:pos x="0" y="110"/>
              </a:cxn>
              <a:cxn ang="0">
                <a:pos x="2" y="110"/>
              </a:cxn>
              <a:cxn ang="0">
                <a:pos x="2" y="110"/>
              </a:cxn>
              <a:cxn ang="0">
                <a:pos x="4" y="112"/>
              </a:cxn>
            </a:cxnLst>
            <a:rect l="0" t="0" r="r" b="b"/>
            <a:pathLst>
              <a:path w="320" h="112">
                <a:moveTo>
                  <a:pt x="4" y="112"/>
                </a:moveTo>
                <a:lnTo>
                  <a:pt x="320" y="4"/>
                </a:lnTo>
                <a:lnTo>
                  <a:pt x="318" y="0"/>
                </a:lnTo>
                <a:lnTo>
                  <a:pt x="0" y="110"/>
                </a:lnTo>
                <a:lnTo>
                  <a:pt x="2" y="110"/>
                </a:lnTo>
                <a:lnTo>
                  <a:pt x="2" y="110"/>
                </a:lnTo>
                <a:lnTo>
                  <a:pt x="4" y="1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4" name="Freeform 2960"/>
          <p:cNvSpPr>
            <a:spLocks/>
          </p:cNvSpPr>
          <p:nvPr/>
        </p:nvSpPr>
        <p:spPr bwMode="auto">
          <a:xfrm>
            <a:off x="5535501" y="3488651"/>
            <a:ext cx="2571" cy="2571"/>
          </a:xfrm>
          <a:custGeom>
            <a:avLst/>
            <a:gdLst/>
            <a:ahLst/>
            <a:cxnLst>
              <a:cxn ang="0">
                <a:pos x="2" y="2"/>
              </a:cxn>
              <a:cxn ang="0">
                <a:pos x="0" y="0"/>
              </a:cxn>
              <a:cxn ang="0">
                <a:pos x="0" y="0"/>
              </a:cxn>
              <a:cxn ang="0">
                <a:pos x="2" y="2"/>
              </a:cxn>
              <a:cxn ang="0">
                <a:pos x="2" y="2"/>
              </a:cxn>
            </a:cxnLst>
            <a:rect l="0" t="0" r="r" b="b"/>
            <a:pathLst>
              <a:path w="2" h="2">
                <a:moveTo>
                  <a:pt x="2" y="2"/>
                </a:moveTo>
                <a:lnTo>
                  <a:pt x="0" y="0"/>
                </a:lnTo>
                <a:lnTo>
                  <a:pt x="0" y="0"/>
                </a:lnTo>
                <a:lnTo>
                  <a:pt x="2"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5" name="Rectangle 2961"/>
          <p:cNvSpPr>
            <a:spLocks noChangeArrowheads="1"/>
          </p:cNvSpPr>
          <p:nvPr/>
        </p:nvSpPr>
        <p:spPr bwMode="auto">
          <a:xfrm>
            <a:off x="6106261" y="3522074"/>
            <a:ext cx="2571"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6" name="Rectangle 2962"/>
          <p:cNvSpPr>
            <a:spLocks noChangeArrowheads="1"/>
          </p:cNvSpPr>
          <p:nvPr/>
        </p:nvSpPr>
        <p:spPr bwMode="auto">
          <a:xfrm>
            <a:off x="5941717" y="3347247"/>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7" name="Freeform 2963"/>
          <p:cNvSpPr>
            <a:spLocks/>
          </p:cNvSpPr>
          <p:nvPr/>
        </p:nvSpPr>
        <p:spPr bwMode="auto">
          <a:xfrm>
            <a:off x="5944288" y="3352389"/>
            <a:ext cx="161972" cy="208250"/>
          </a:xfrm>
          <a:custGeom>
            <a:avLst/>
            <a:gdLst/>
            <a:ahLst/>
            <a:cxnLst>
              <a:cxn ang="0">
                <a:pos x="0" y="0"/>
              </a:cxn>
              <a:cxn ang="0">
                <a:pos x="0" y="0"/>
              </a:cxn>
              <a:cxn ang="0">
                <a:pos x="58" y="162"/>
              </a:cxn>
              <a:cxn ang="0">
                <a:pos x="126" y="134"/>
              </a:cxn>
              <a:cxn ang="0">
                <a:pos x="126" y="132"/>
              </a:cxn>
              <a:cxn ang="0">
                <a:pos x="62" y="158"/>
              </a:cxn>
              <a:cxn ang="0">
                <a:pos x="0" y="0"/>
              </a:cxn>
            </a:cxnLst>
            <a:rect l="0" t="0" r="r" b="b"/>
            <a:pathLst>
              <a:path w="126" h="162">
                <a:moveTo>
                  <a:pt x="0" y="0"/>
                </a:moveTo>
                <a:lnTo>
                  <a:pt x="0" y="0"/>
                </a:lnTo>
                <a:lnTo>
                  <a:pt x="58" y="162"/>
                </a:lnTo>
                <a:lnTo>
                  <a:pt x="126" y="134"/>
                </a:lnTo>
                <a:lnTo>
                  <a:pt x="126" y="132"/>
                </a:lnTo>
                <a:lnTo>
                  <a:pt x="62" y="15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8" name="Freeform 2964"/>
          <p:cNvSpPr>
            <a:spLocks/>
          </p:cNvSpPr>
          <p:nvPr/>
        </p:nvSpPr>
        <p:spPr bwMode="auto">
          <a:xfrm>
            <a:off x="5941717" y="3347247"/>
            <a:ext cx="2571" cy="5142"/>
          </a:xfrm>
          <a:custGeom>
            <a:avLst/>
            <a:gdLst/>
            <a:ahLst/>
            <a:cxnLst>
              <a:cxn ang="0">
                <a:pos x="2" y="4"/>
              </a:cxn>
              <a:cxn ang="0">
                <a:pos x="0" y="0"/>
              </a:cxn>
              <a:cxn ang="0">
                <a:pos x="0" y="0"/>
              </a:cxn>
              <a:cxn ang="0">
                <a:pos x="2" y="4"/>
              </a:cxn>
              <a:cxn ang="0">
                <a:pos x="2" y="4"/>
              </a:cxn>
            </a:cxnLst>
            <a:rect l="0" t="0" r="r" b="b"/>
            <a:pathLst>
              <a:path w="2" h="4">
                <a:moveTo>
                  <a:pt x="2" y="4"/>
                </a:moveTo>
                <a:lnTo>
                  <a:pt x="0" y="0"/>
                </a:lnTo>
                <a:lnTo>
                  <a:pt x="0" y="0"/>
                </a:lnTo>
                <a:lnTo>
                  <a:pt x="2" y="4"/>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9" name="Freeform 2965"/>
          <p:cNvSpPr>
            <a:spLocks/>
          </p:cNvSpPr>
          <p:nvPr/>
        </p:nvSpPr>
        <p:spPr bwMode="auto">
          <a:xfrm>
            <a:off x="6373644" y="2881898"/>
            <a:ext cx="2571" cy="5142"/>
          </a:xfrm>
          <a:custGeom>
            <a:avLst/>
            <a:gdLst/>
            <a:ahLst/>
            <a:cxnLst>
              <a:cxn ang="0">
                <a:pos x="2" y="4"/>
              </a:cxn>
              <a:cxn ang="0">
                <a:pos x="2" y="2"/>
              </a:cxn>
              <a:cxn ang="0">
                <a:pos x="0" y="0"/>
              </a:cxn>
              <a:cxn ang="0">
                <a:pos x="0" y="0"/>
              </a:cxn>
              <a:cxn ang="0">
                <a:pos x="2" y="4"/>
              </a:cxn>
            </a:cxnLst>
            <a:rect l="0" t="0" r="r" b="b"/>
            <a:pathLst>
              <a:path w="2" h="4">
                <a:moveTo>
                  <a:pt x="2" y="4"/>
                </a:moveTo>
                <a:lnTo>
                  <a:pt x="2" y="2"/>
                </a:lnTo>
                <a:lnTo>
                  <a:pt x="0" y="0"/>
                </a:lnTo>
                <a:lnTo>
                  <a:pt x="0" y="0"/>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0" name="Freeform 2966"/>
          <p:cNvSpPr>
            <a:spLocks/>
          </p:cNvSpPr>
          <p:nvPr/>
        </p:nvSpPr>
        <p:spPr bwMode="auto">
          <a:xfrm>
            <a:off x="6293943" y="3031015"/>
            <a:ext cx="5142" cy="7713"/>
          </a:xfrm>
          <a:custGeom>
            <a:avLst/>
            <a:gdLst/>
            <a:ahLst/>
            <a:cxnLst>
              <a:cxn ang="0">
                <a:pos x="2" y="6"/>
              </a:cxn>
              <a:cxn ang="0">
                <a:pos x="2" y="6"/>
              </a:cxn>
              <a:cxn ang="0">
                <a:pos x="4" y="4"/>
              </a:cxn>
              <a:cxn ang="0">
                <a:pos x="2" y="0"/>
              </a:cxn>
              <a:cxn ang="0">
                <a:pos x="0" y="4"/>
              </a:cxn>
              <a:cxn ang="0">
                <a:pos x="2" y="6"/>
              </a:cxn>
            </a:cxnLst>
            <a:rect l="0" t="0" r="r" b="b"/>
            <a:pathLst>
              <a:path w="4" h="6">
                <a:moveTo>
                  <a:pt x="2" y="6"/>
                </a:moveTo>
                <a:lnTo>
                  <a:pt x="2" y="6"/>
                </a:lnTo>
                <a:lnTo>
                  <a:pt x="4" y="4"/>
                </a:lnTo>
                <a:lnTo>
                  <a:pt x="2" y="0"/>
                </a:lnTo>
                <a:lnTo>
                  <a:pt x="0" y="4"/>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1" name="Freeform 2967"/>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2" name="Freeform 2968"/>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3" name="Freeform 2969"/>
          <p:cNvSpPr>
            <a:spLocks/>
          </p:cNvSpPr>
          <p:nvPr/>
        </p:nvSpPr>
        <p:spPr bwMode="auto">
          <a:xfrm>
            <a:off x="6257949" y="2827907"/>
            <a:ext cx="115695" cy="208250"/>
          </a:xfrm>
          <a:custGeom>
            <a:avLst/>
            <a:gdLst/>
            <a:ahLst/>
            <a:cxnLst>
              <a:cxn ang="0">
                <a:pos x="0" y="20"/>
              </a:cxn>
              <a:cxn ang="0">
                <a:pos x="28" y="162"/>
              </a:cxn>
              <a:cxn ang="0">
                <a:pos x="30" y="158"/>
              </a:cxn>
              <a:cxn ang="0">
                <a:pos x="4" y="20"/>
              </a:cxn>
              <a:cxn ang="0">
                <a:pos x="54" y="2"/>
              </a:cxn>
              <a:cxn ang="0">
                <a:pos x="90" y="42"/>
              </a:cxn>
              <a:cxn ang="0">
                <a:pos x="90" y="42"/>
              </a:cxn>
              <a:cxn ang="0">
                <a:pos x="54" y="0"/>
              </a:cxn>
              <a:cxn ang="0">
                <a:pos x="0" y="20"/>
              </a:cxn>
            </a:cxnLst>
            <a:rect l="0" t="0" r="r" b="b"/>
            <a:pathLst>
              <a:path w="90" h="162">
                <a:moveTo>
                  <a:pt x="0" y="20"/>
                </a:moveTo>
                <a:lnTo>
                  <a:pt x="28" y="162"/>
                </a:lnTo>
                <a:lnTo>
                  <a:pt x="30" y="158"/>
                </a:lnTo>
                <a:lnTo>
                  <a:pt x="4" y="20"/>
                </a:lnTo>
                <a:lnTo>
                  <a:pt x="54" y="2"/>
                </a:lnTo>
                <a:lnTo>
                  <a:pt x="90" y="42"/>
                </a:lnTo>
                <a:lnTo>
                  <a:pt x="90" y="42"/>
                </a:lnTo>
                <a:lnTo>
                  <a:pt x="54" y="0"/>
                </a:lnTo>
                <a:lnTo>
                  <a:pt x="0" y="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4" name="Rectangle 2970"/>
          <p:cNvSpPr>
            <a:spLocks noChangeArrowheads="1"/>
          </p:cNvSpPr>
          <p:nvPr/>
        </p:nvSpPr>
        <p:spPr bwMode="auto">
          <a:xfrm>
            <a:off x="6296514" y="3038728"/>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5" name="Freeform 2971"/>
          <p:cNvSpPr>
            <a:spLocks/>
          </p:cNvSpPr>
          <p:nvPr/>
        </p:nvSpPr>
        <p:spPr bwMode="auto">
          <a:xfrm>
            <a:off x="6124258" y="2354844"/>
            <a:ext cx="213392" cy="318803"/>
          </a:xfrm>
          <a:custGeom>
            <a:avLst/>
            <a:gdLst/>
            <a:ahLst/>
            <a:cxnLst>
              <a:cxn ang="0">
                <a:pos x="0" y="0"/>
              </a:cxn>
              <a:cxn ang="0">
                <a:pos x="0" y="2"/>
              </a:cxn>
              <a:cxn ang="0">
                <a:pos x="126" y="220"/>
              </a:cxn>
              <a:cxn ang="0">
                <a:pos x="166" y="248"/>
              </a:cxn>
              <a:cxn ang="0">
                <a:pos x="166" y="246"/>
              </a:cxn>
              <a:cxn ang="0">
                <a:pos x="126" y="218"/>
              </a:cxn>
              <a:cxn ang="0">
                <a:pos x="0" y="0"/>
              </a:cxn>
            </a:cxnLst>
            <a:rect l="0" t="0" r="r" b="b"/>
            <a:pathLst>
              <a:path w="166" h="248">
                <a:moveTo>
                  <a:pt x="0" y="0"/>
                </a:moveTo>
                <a:lnTo>
                  <a:pt x="0" y="2"/>
                </a:lnTo>
                <a:lnTo>
                  <a:pt x="126" y="220"/>
                </a:lnTo>
                <a:lnTo>
                  <a:pt x="166" y="248"/>
                </a:lnTo>
                <a:lnTo>
                  <a:pt x="166" y="246"/>
                </a:lnTo>
                <a:lnTo>
                  <a:pt x="126" y="21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6" name="Freeform 2972"/>
          <p:cNvSpPr>
            <a:spLocks/>
          </p:cNvSpPr>
          <p:nvPr/>
        </p:nvSpPr>
        <p:spPr bwMode="auto">
          <a:xfrm>
            <a:off x="1401347" y="2221153"/>
            <a:ext cx="82272" cy="439639"/>
          </a:xfrm>
          <a:custGeom>
            <a:avLst/>
            <a:gdLst/>
            <a:ahLst/>
            <a:cxnLst>
              <a:cxn ang="0">
                <a:pos x="0" y="342"/>
              </a:cxn>
              <a:cxn ang="0">
                <a:pos x="64" y="0"/>
              </a:cxn>
              <a:cxn ang="0">
                <a:pos x="60" y="0"/>
              </a:cxn>
              <a:cxn ang="0">
                <a:pos x="0" y="342"/>
              </a:cxn>
            </a:cxnLst>
            <a:rect l="0" t="0" r="r" b="b"/>
            <a:pathLst>
              <a:path w="64" h="342">
                <a:moveTo>
                  <a:pt x="0" y="342"/>
                </a:moveTo>
                <a:lnTo>
                  <a:pt x="64" y="0"/>
                </a:lnTo>
                <a:lnTo>
                  <a:pt x="60" y="0"/>
                </a:lnTo>
                <a:lnTo>
                  <a:pt x="0"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7" name="Freeform 2973"/>
          <p:cNvSpPr>
            <a:spLocks/>
          </p:cNvSpPr>
          <p:nvPr/>
        </p:nvSpPr>
        <p:spPr bwMode="auto">
          <a:xfrm>
            <a:off x="563204" y="2493678"/>
            <a:ext cx="876708" cy="835572"/>
          </a:xfrm>
          <a:custGeom>
            <a:avLst/>
            <a:gdLst/>
            <a:ahLst/>
            <a:cxnLst>
              <a:cxn ang="0">
                <a:pos x="528" y="128"/>
              </a:cxn>
              <a:cxn ang="0">
                <a:pos x="412" y="144"/>
              </a:cxn>
              <a:cxn ang="0">
                <a:pos x="232" y="112"/>
              </a:cxn>
              <a:cxn ang="0">
                <a:pos x="224" y="26"/>
              </a:cxn>
              <a:cxn ang="0">
                <a:pos x="128" y="0"/>
              </a:cxn>
              <a:cxn ang="0">
                <a:pos x="128" y="20"/>
              </a:cxn>
              <a:cxn ang="0">
                <a:pos x="0" y="410"/>
              </a:cxn>
              <a:cxn ang="0">
                <a:pos x="6" y="510"/>
              </a:cxn>
              <a:cxn ang="0">
                <a:pos x="344" y="602"/>
              </a:cxn>
              <a:cxn ang="0">
                <a:pos x="572" y="650"/>
              </a:cxn>
              <a:cxn ang="0">
                <a:pos x="622" y="386"/>
              </a:cxn>
              <a:cxn ang="0">
                <a:pos x="614" y="360"/>
              </a:cxn>
              <a:cxn ang="0">
                <a:pos x="682" y="224"/>
              </a:cxn>
              <a:cxn ang="0">
                <a:pos x="662" y="166"/>
              </a:cxn>
              <a:cxn ang="0">
                <a:pos x="528" y="128"/>
              </a:cxn>
            </a:cxnLst>
            <a:rect l="0" t="0" r="r" b="b"/>
            <a:pathLst>
              <a:path w="682" h="650">
                <a:moveTo>
                  <a:pt x="528" y="128"/>
                </a:moveTo>
                <a:lnTo>
                  <a:pt x="412" y="144"/>
                </a:lnTo>
                <a:lnTo>
                  <a:pt x="232" y="112"/>
                </a:lnTo>
                <a:lnTo>
                  <a:pt x="224" y="26"/>
                </a:lnTo>
                <a:lnTo>
                  <a:pt x="128" y="0"/>
                </a:lnTo>
                <a:lnTo>
                  <a:pt x="128" y="20"/>
                </a:lnTo>
                <a:lnTo>
                  <a:pt x="0" y="410"/>
                </a:lnTo>
                <a:lnTo>
                  <a:pt x="6" y="510"/>
                </a:lnTo>
                <a:lnTo>
                  <a:pt x="344" y="602"/>
                </a:lnTo>
                <a:lnTo>
                  <a:pt x="572" y="650"/>
                </a:lnTo>
                <a:lnTo>
                  <a:pt x="622" y="386"/>
                </a:lnTo>
                <a:lnTo>
                  <a:pt x="614" y="360"/>
                </a:lnTo>
                <a:lnTo>
                  <a:pt x="682" y="224"/>
                </a:lnTo>
                <a:lnTo>
                  <a:pt x="662" y="166"/>
                </a:lnTo>
                <a:lnTo>
                  <a:pt x="528" y="1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8" name="Freeform 2974"/>
          <p:cNvSpPr>
            <a:spLocks/>
          </p:cNvSpPr>
          <p:nvPr/>
        </p:nvSpPr>
        <p:spPr bwMode="auto">
          <a:xfrm>
            <a:off x="727747" y="2069464"/>
            <a:ext cx="755871" cy="624751"/>
          </a:xfrm>
          <a:custGeom>
            <a:avLst/>
            <a:gdLst/>
            <a:ahLst/>
            <a:cxnLst>
              <a:cxn ang="0">
                <a:pos x="198" y="12"/>
              </a:cxn>
              <a:cxn ang="0">
                <a:pos x="118" y="92"/>
              </a:cxn>
              <a:cxn ang="0">
                <a:pos x="0" y="0"/>
              </a:cxn>
              <a:cxn ang="0">
                <a:pos x="0" y="324"/>
              </a:cxn>
              <a:cxn ang="0">
                <a:pos x="100" y="352"/>
              </a:cxn>
              <a:cxn ang="0">
                <a:pos x="110" y="436"/>
              </a:cxn>
              <a:cxn ang="0">
                <a:pos x="284" y="468"/>
              </a:cxn>
              <a:cxn ang="0">
                <a:pos x="400" y="452"/>
              </a:cxn>
              <a:cxn ang="0">
                <a:pos x="532" y="486"/>
              </a:cxn>
              <a:cxn ang="0">
                <a:pos x="524" y="460"/>
              </a:cxn>
              <a:cxn ang="0">
                <a:pos x="584" y="118"/>
              </a:cxn>
              <a:cxn ang="0">
                <a:pos x="588" y="118"/>
              </a:cxn>
              <a:cxn ang="0">
                <a:pos x="588" y="116"/>
              </a:cxn>
              <a:cxn ang="0">
                <a:pos x="198" y="12"/>
              </a:cxn>
            </a:cxnLst>
            <a:rect l="0" t="0" r="r" b="b"/>
            <a:pathLst>
              <a:path w="588" h="486">
                <a:moveTo>
                  <a:pt x="198" y="12"/>
                </a:moveTo>
                <a:lnTo>
                  <a:pt x="118" y="92"/>
                </a:lnTo>
                <a:lnTo>
                  <a:pt x="0" y="0"/>
                </a:lnTo>
                <a:lnTo>
                  <a:pt x="0" y="324"/>
                </a:lnTo>
                <a:lnTo>
                  <a:pt x="100" y="352"/>
                </a:lnTo>
                <a:lnTo>
                  <a:pt x="110" y="436"/>
                </a:lnTo>
                <a:lnTo>
                  <a:pt x="284" y="468"/>
                </a:lnTo>
                <a:lnTo>
                  <a:pt x="400" y="452"/>
                </a:lnTo>
                <a:lnTo>
                  <a:pt x="532" y="486"/>
                </a:lnTo>
                <a:lnTo>
                  <a:pt x="524" y="460"/>
                </a:lnTo>
                <a:lnTo>
                  <a:pt x="584" y="118"/>
                </a:lnTo>
                <a:lnTo>
                  <a:pt x="588" y="118"/>
                </a:lnTo>
                <a:lnTo>
                  <a:pt x="588" y="116"/>
                </a:lnTo>
                <a:lnTo>
                  <a:pt x="198"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9" name="Freeform 2975"/>
          <p:cNvSpPr>
            <a:spLocks/>
          </p:cNvSpPr>
          <p:nvPr/>
        </p:nvSpPr>
        <p:spPr bwMode="auto">
          <a:xfrm>
            <a:off x="1401347" y="2660792"/>
            <a:ext cx="10284" cy="33423"/>
          </a:xfrm>
          <a:custGeom>
            <a:avLst/>
            <a:gdLst/>
            <a:ahLst/>
            <a:cxnLst>
              <a:cxn ang="0">
                <a:pos x="8" y="26"/>
              </a:cxn>
              <a:cxn ang="0">
                <a:pos x="0" y="0"/>
              </a:cxn>
              <a:cxn ang="0">
                <a:pos x="8" y="26"/>
              </a:cxn>
              <a:cxn ang="0">
                <a:pos x="8" y="26"/>
              </a:cxn>
            </a:cxnLst>
            <a:rect l="0" t="0" r="r" b="b"/>
            <a:pathLst>
              <a:path w="8" h="26">
                <a:moveTo>
                  <a:pt x="8" y="26"/>
                </a:moveTo>
                <a:lnTo>
                  <a:pt x="0" y="0"/>
                </a:lnTo>
                <a:lnTo>
                  <a:pt x="8" y="26"/>
                </a:lnTo>
                <a:lnTo>
                  <a:pt x="8" y="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0" name="Freeform 2979"/>
          <p:cNvSpPr>
            <a:spLocks/>
          </p:cNvSpPr>
          <p:nvPr/>
        </p:nvSpPr>
        <p:spPr bwMode="auto">
          <a:xfrm>
            <a:off x="1635307" y="2665934"/>
            <a:ext cx="233960" cy="380507"/>
          </a:xfrm>
          <a:custGeom>
            <a:avLst/>
            <a:gdLst/>
            <a:ahLst/>
            <a:cxnLst>
              <a:cxn ang="0">
                <a:pos x="50" y="126"/>
              </a:cxn>
              <a:cxn ang="0">
                <a:pos x="40" y="188"/>
              </a:cxn>
              <a:cxn ang="0">
                <a:pos x="112" y="296"/>
              </a:cxn>
              <a:cxn ang="0">
                <a:pos x="182" y="284"/>
              </a:cxn>
              <a:cxn ang="0">
                <a:pos x="118" y="292"/>
              </a:cxn>
              <a:cxn ang="0">
                <a:pos x="48" y="188"/>
              </a:cxn>
              <a:cxn ang="0">
                <a:pos x="56" y="118"/>
              </a:cxn>
              <a:cxn ang="0">
                <a:pos x="8" y="130"/>
              </a:cxn>
              <a:cxn ang="0">
                <a:pos x="38" y="0"/>
              </a:cxn>
              <a:cxn ang="0">
                <a:pos x="0" y="138"/>
              </a:cxn>
              <a:cxn ang="0">
                <a:pos x="50" y="126"/>
              </a:cxn>
            </a:cxnLst>
            <a:rect l="0" t="0" r="r" b="b"/>
            <a:pathLst>
              <a:path w="182" h="296">
                <a:moveTo>
                  <a:pt x="50" y="126"/>
                </a:moveTo>
                <a:lnTo>
                  <a:pt x="40" y="188"/>
                </a:lnTo>
                <a:lnTo>
                  <a:pt x="112" y="296"/>
                </a:lnTo>
                <a:lnTo>
                  <a:pt x="182" y="284"/>
                </a:lnTo>
                <a:lnTo>
                  <a:pt x="118" y="292"/>
                </a:lnTo>
                <a:lnTo>
                  <a:pt x="48" y="188"/>
                </a:lnTo>
                <a:lnTo>
                  <a:pt x="56" y="118"/>
                </a:lnTo>
                <a:lnTo>
                  <a:pt x="8" y="130"/>
                </a:lnTo>
                <a:lnTo>
                  <a:pt x="38" y="0"/>
                </a:lnTo>
                <a:lnTo>
                  <a:pt x="0" y="138"/>
                </a:lnTo>
                <a:lnTo>
                  <a:pt x="50" y="1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1" name="Freeform 2980"/>
          <p:cNvSpPr>
            <a:spLocks/>
          </p:cNvSpPr>
          <p:nvPr/>
        </p:nvSpPr>
        <p:spPr bwMode="auto">
          <a:xfrm>
            <a:off x="1779283" y="3015589"/>
            <a:ext cx="167114" cy="30852"/>
          </a:xfrm>
          <a:custGeom>
            <a:avLst/>
            <a:gdLst/>
            <a:ahLst/>
            <a:cxnLst>
              <a:cxn ang="0">
                <a:pos x="92" y="14"/>
              </a:cxn>
              <a:cxn ang="0">
                <a:pos x="130" y="0"/>
              </a:cxn>
              <a:cxn ang="0">
                <a:pos x="98" y="6"/>
              </a:cxn>
              <a:cxn ang="0">
                <a:pos x="90" y="8"/>
              </a:cxn>
              <a:cxn ang="0">
                <a:pos x="70" y="12"/>
              </a:cxn>
              <a:cxn ang="0">
                <a:pos x="0" y="24"/>
              </a:cxn>
              <a:cxn ang="0">
                <a:pos x="92" y="14"/>
              </a:cxn>
            </a:cxnLst>
            <a:rect l="0" t="0" r="r" b="b"/>
            <a:pathLst>
              <a:path w="130" h="24">
                <a:moveTo>
                  <a:pt x="92" y="14"/>
                </a:moveTo>
                <a:lnTo>
                  <a:pt x="130" y="0"/>
                </a:lnTo>
                <a:lnTo>
                  <a:pt x="98" y="6"/>
                </a:lnTo>
                <a:lnTo>
                  <a:pt x="90" y="8"/>
                </a:lnTo>
                <a:lnTo>
                  <a:pt x="70" y="12"/>
                </a:lnTo>
                <a:lnTo>
                  <a:pt x="0" y="24"/>
                </a:lnTo>
                <a:lnTo>
                  <a:pt x="92" y="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2" name="Freeform 2981"/>
          <p:cNvSpPr>
            <a:spLocks/>
          </p:cNvSpPr>
          <p:nvPr/>
        </p:nvSpPr>
        <p:spPr bwMode="auto">
          <a:xfrm>
            <a:off x="1987533" y="2431974"/>
            <a:ext cx="779010" cy="611896"/>
          </a:xfrm>
          <a:custGeom>
            <a:avLst/>
            <a:gdLst/>
            <a:ahLst/>
            <a:cxnLst>
              <a:cxn ang="0">
                <a:pos x="600" y="452"/>
              </a:cxn>
              <a:cxn ang="0">
                <a:pos x="6" y="414"/>
              </a:cxn>
              <a:cxn ang="0">
                <a:pos x="0" y="476"/>
              </a:cxn>
              <a:cxn ang="0">
                <a:pos x="12" y="420"/>
              </a:cxn>
              <a:cxn ang="0">
                <a:pos x="606" y="460"/>
              </a:cxn>
              <a:cxn ang="0">
                <a:pos x="604" y="0"/>
              </a:cxn>
              <a:cxn ang="0">
                <a:pos x="600" y="452"/>
              </a:cxn>
            </a:cxnLst>
            <a:rect l="0" t="0" r="r" b="b"/>
            <a:pathLst>
              <a:path w="606" h="476">
                <a:moveTo>
                  <a:pt x="600" y="452"/>
                </a:moveTo>
                <a:lnTo>
                  <a:pt x="6" y="414"/>
                </a:lnTo>
                <a:lnTo>
                  <a:pt x="0" y="476"/>
                </a:lnTo>
                <a:lnTo>
                  <a:pt x="12" y="420"/>
                </a:lnTo>
                <a:lnTo>
                  <a:pt x="606" y="460"/>
                </a:lnTo>
                <a:lnTo>
                  <a:pt x="604" y="0"/>
                </a:lnTo>
                <a:lnTo>
                  <a:pt x="600" y="45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3" name="Freeform 2982"/>
          <p:cNvSpPr>
            <a:spLocks/>
          </p:cNvSpPr>
          <p:nvPr/>
        </p:nvSpPr>
        <p:spPr bwMode="auto">
          <a:xfrm>
            <a:off x="2763972" y="2431974"/>
            <a:ext cx="789294" cy="591328"/>
          </a:xfrm>
          <a:custGeom>
            <a:avLst/>
            <a:gdLst/>
            <a:ahLst/>
            <a:cxnLst>
              <a:cxn ang="0">
                <a:pos x="612" y="358"/>
              </a:cxn>
              <a:cxn ang="0">
                <a:pos x="614" y="354"/>
              </a:cxn>
              <a:cxn ang="0">
                <a:pos x="2" y="356"/>
              </a:cxn>
              <a:cxn ang="0">
                <a:pos x="6" y="2"/>
              </a:cxn>
              <a:cxn ang="0">
                <a:pos x="0" y="0"/>
              </a:cxn>
              <a:cxn ang="0">
                <a:pos x="2" y="460"/>
              </a:cxn>
              <a:cxn ang="0">
                <a:pos x="2" y="360"/>
              </a:cxn>
              <a:cxn ang="0">
                <a:pos x="612" y="358"/>
              </a:cxn>
            </a:cxnLst>
            <a:rect l="0" t="0" r="r" b="b"/>
            <a:pathLst>
              <a:path w="614" h="460">
                <a:moveTo>
                  <a:pt x="612" y="358"/>
                </a:moveTo>
                <a:lnTo>
                  <a:pt x="614" y="354"/>
                </a:lnTo>
                <a:lnTo>
                  <a:pt x="2" y="356"/>
                </a:lnTo>
                <a:lnTo>
                  <a:pt x="6" y="2"/>
                </a:lnTo>
                <a:lnTo>
                  <a:pt x="0" y="0"/>
                </a:lnTo>
                <a:lnTo>
                  <a:pt x="2" y="460"/>
                </a:lnTo>
                <a:lnTo>
                  <a:pt x="2" y="360"/>
                </a:lnTo>
                <a:lnTo>
                  <a:pt x="612" y="35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4" name="Freeform 2983"/>
          <p:cNvSpPr>
            <a:spLocks/>
          </p:cNvSpPr>
          <p:nvPr/>
        </p:nvSpPr>
        <p:spPr bwMode="auto">
          <a:xfrm>
            <a:off x="1905261" y="3010447"/>
            <a:ext cx="79701" cy="53991"/>
          </a:xfrm>
          <a:custGeom>
            <a:avLst/>
            <a:gdLst/>
            <a:ahLst/>
            <a:cxnLst>
              <a:cxn ang="0">
                <a:pos x="0" y="10"/>
              </a:cxn>
              <a:cxn ang="0">
                <a:pos x="32" y="4"/>
              </a:cxn>
              <a:cxn ang="0">
                <a:pos x="60" y="42"/>
              </a:cxn>
              <a:cxn ang="0">
                <a:pos x="62" y="34"/>
              </a:cxn>
              <a:cxn ang="0">
                <a:pos x="36" y="0"/>
              </a:cxn>
              <a:cxn ang="0">
                <a:pos x="0" y="10"/>
              </a:cxn>
            </a:cxnLst>
            <a:rect l="0" t="0" r="r" b="b"/>
            <a:pathLst>
              <a:path w="62" h="42">
                <a:moveTo>
                  <a:pt x="0" y="10"/>
                </a:moveTo>
                <a:lnTo>
                  <a:pt x="32" y="4"/>
                </a:lnTo>
                <a:lnTo>
                  <a:pt x="60" y="42"/>
                </a:lnTo>
                <a:lnTo>
                  <a:pt x="62" y="34"/>
                </a:lnTo>
                <a:lnTo>
                  <a:pt x="36" y="0"/>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5" name="Freeform 2984"/>
          <p:cNvSpPr>
            <a:spLocks/>
          </p:cNvSpPr>
          <p:nvPr/>
        </p:nvSpPr>
        <p:spPr bwMode="auto">
          <a:xfrm>
            <a:off x="1984962" y="3043870"/>
            <a:ext cx="2571" cy="12855"/>
          </a:xfrm>
          <a:custGeom>
            <a:avLst/>
            <a:gdLst/>
            <a:ahLst/>
            <a:cxnLst>
              <a:cxn ang="0">
                <a:pos x="0" y="10"/>
              </a:cxn>
              <a:cxn ang="0">
                <a:pos x="2" y="0"/>
              </a:cxn>
              <a:cxn ang="0">
                <a:pos x="0" y="8"/>
              </a:cxn>
              <a:cxn ang="0">
                <a:pos x="0" y="10"/>
              </a:cxn>
            </a:cxnLst>
            <a:rect l="0" t="0" r="r" b="b"/>
            <a:pathLst>
              <a:path w="2" h="10">
                <a:moveTo>
                  <a:pt x="0" y="10"/>
                </a:moveTo>
                <a:lnTo>
                  <a:pt x="2" y="0"/>
                </a:lnTo>
                <a:lnTo>
                  <a:pt x="0" y="8"/>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6" name="Freeform 2985"/>
          <p:cNvSpPr>
            <a:spLocks/>
          </p:cNvSpPr>
          <p:nvPr/>
        </p:nvSpPr>
        <p:spPr bwMode="auto">
          <a:xfrm>
            <a:off x="1869267" y="3023302"/>
            <a:ext cx="35994" cy="7713"/>
          </a:xfrm>
          <a:custGeom>
            <a:avLst/>
            <a:gdLst/>
            <a:ahLst/>
            <a:cxnLst>
              <a:cxn ang="0">
                <a:pos x="28" y="0"/>
              </a:cxn>
              <a:cxn ang="0">
                <a:pos x="0" y="6"/>
              </a:cxn>
              <a:cxn ang="0">
                <a:pos x="20" y="2"/>
              </a:cxn>
              <a:cxn ang="0">
                <a:pos x="28" y="0"/>
              </a:cxn>
            </a:cxnLst>
            <a:rect l="0" t="0" r="r" b="b"/>
            <a:pathLst>
              <a:path w="28" h="6">
                <a:moveTo>
                  <a:pt x="28" y="0"/>
                </a:moveTo>
                <a:lnTo>
                  <a:pt x="0" y="6"/>
                </a:lnTo>
                <a:lnTo>
                  <a:pt x="20" y="2"/>
                </a:lnTo>
                <a:lnTo>
                  <a:pt x="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7" name="Freeform 2986"/>
          <p:cNvSpPr>
            <a:spLocks/>
          </p:cNvSpPr>
          <p:nvPr/>
        </p:nvSpPr>
        <p:spPr bwMode="auto">
          <a:xfrm>
            <a:off x="1308791" y="2218582"/>
            <a:ext cx="673600" cy="1241789"/>
          </a:xfrm>
          <a:custGeom>
            <a:avLst/>
            <a:gdLst/>
            <a:ahLst/>
            <a:cxnLst>
              <a:cxn ang="0">
                <a:pos x="458" y="634"/>
              </a:cxn>
              <a:cxn ang="0">
                <a:pos x="366" y="644"/>
              </a:cxn>
              <a:cxn ang="0">
                <a:pos x="294" y="536"/>
              </a:cxn>
              <a:cxn ang="0">
                <a:pos x="304" y="474"/>
              </a:cxn>
              <a:cxn ang="0">
                <a:pos x="254" y="486"/>
              </a:cxn>
              <a:cxn ang="0">
                <a:pos x="284" y="348"/>
              </a:cxn>
              <a:cxn ang="0">
                <a:pos x="256" y="334"/>
              </a:cxn>
              <a:cxn ang="0">
                <a:pos x="184" y="168"/>
              </a:cxn>
              <a:cxn ang="0">
                <a:pos x="210" y="24"/>
              </a:cxn>
              <a:cxn ang="0">
                <a:pos x="212" y="26"/>
              </a:cxn>
              <a:cxn ang="0">
                <a:pos x="214" y="22"/>
              </a:cxn>
              <a:cxn ang="0">
                <a:pos x="136" y="0"/>
              </a:cxn>
              <a:cxn ang="0">
                <a:pos x="136" y="2"/>
              </a:cxn>
              <a:cxn ang="0">
                <a:pos x="140" y="4"/>
              </a:cxn>
              <a:cxn ang="0">
                <a:pos x="78" y="344"/>
              </a:cxn>
              <a:cxn ang="0">
                <a:pos x="108" y="438"/>
              </a:cxn>
              <a:cxn ang="0">
                <a:pos x="40" y="574"/>
              </a:cxn>
              <a:cxn ang="0">
                <a:pos x="50" y="600"/>
              </a:cxn>
              <a:cxn ang="0">
                <a:pos x="0" y="866"/>
              </a:cxn>
              <a:cxn ang="0">
                <a:pos x="496" y="966"/>
              </a:cxn>
              <a:cxn ang="0">
                <a:pos x="524" y="658"/>
              </a:cxn>
              <a:cxn ang="0">
                <a:pos x="496" y="620"/>
              </a:cxn>
              <a:cxn ang="0">
                <a:pos x="458" y="634"/>
              </a:cxn>
            </a:cxnLst>
            <a:rect l="0" t="0" r="r" b="b"/>
            <a:pathLst>
              <a:path w="524" h="966">
                <a:moveTo>
                  <a:pt x="458" y="634"/>
                </a:moveTo>
                <a:lnTo>
                  <a:pt x="366" y="644"/>
                </a:lnTo>
                <a:lnTo>
                  <a:pt x="294" y="536"/>
                </a:lnTo>
                <a:lnTo>
                  <a:pt x="304" y="474"/>
                </a:lnTo>
                <a:lnTo>
                  <a:pt x="254" y="486"/>
                </a:lnTo>
                <a:lnTo>
                  <a:pt x="284" y="348"/>
                </a:lnTo>
                <a:lnTo>
                  <a:pt x="256" y="334"/>
                </a:lnTo>
                <a:lnTo>
                  <a:pt x="184" y="168"/>
                </a:lnTo>
                <a:lnTo>
                  <a:pt x="210" y="24"/>
                </a:lnTo>
                <a:lnTo>
                  <a:pt x="212" y="26"/>
                </a:lnTo>
                <a:lnTo>
                  <a:pt x="214" y="22"/>
                </a:lnTo>
                <a:lnTo>
                  <a:pt x="136" y="0"/>
                </a:lnTo>
                <a:lnTo>
                  <a:pt x="136" y="2"/>
                </a:lnTo>
                <a:lnTo>
                  <a:pt x="140" y="4"/>
                </a:lnTo>
                <a:lnTo>
                  <a:pt x="78" y="344"/>
                </a:lnTo>
                <a:lnTo>
                  <a:pt x="108" y="438"/>
                </a:lnTo>
                <a:lnTo>
                  <a:pt x="40" y="574"/>
                </a:lnTo>
                <a:lnTo>
                  <a:pt x="50" y="600"/>
                </a:lnTo>
                <a:lnTo>
                  <a:pt x="0" y="866"/>
                </a:lnTo>
                <a:lnTo>
                  <a:pt x="496" y="966"/>
                </a:lnTo>
                <a:lnTo>
                  <a:pt x="524" y="658"/>
                </a:lnTo>
                <a:lnTo>
                  <a:pt x="496" y="620"/>
                </a:lnTo>
                <a:lnTo>
                  <a:pt x="458" y="6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8" name="Freeform 2987"/>
          <p:cNvSpPr>
            <a:spLocks/>
          </p:cNvSpPr>
          <p:nvPr/>
        </p:nvSpPr>
        <p:spPr bwMode="auto">
          <a:xfrm>
            <a:off x="3581548" y="3390954"/>
            <a:ext cx="151688" cy="408788"/>
          </a:xfrm>
          <a:custGeom>
            <a:avLst/>
            <a:gdLst/>
            <a:ahLst/>
            <a:cxnLst>
              <a:cxn ang="0">
                <a:pos x="94" y="254"/>
              </a:cxn>
              <a:cxn ang="0">
                <a:pos x="94" y="256"/>
              </a:cxn>
              <a:cxn ang="0">
                <a:pos x="96" y="256"/>
              </a:cxn>
              <a:cxn ang="0">
                <a:pos x="118" y="318"/>
              </a:cxn>
              <a:cxn ang="0">
                <a:pos x="0" y="0"/>
              </a:cxn>
              <a:cxn ang="0">
                <a:pos x="94" y="254"/>
              </a:cxn>
              <a:cxn ang="0">
                <a:pos x="94" y="254"/>
              </a:cxn>
            </a:cxnLst>
            <a:rect l="0" t="0" r="r" b="b"/>
            <a:pathLst>
              <a:path w="118" h="318">
                <a:moveTo>
                  <a:pt x="94" y="254"/>
                </a:moveTo>
                <a:lnTo>
                  <a:pt x="94" y="256"/>
                </a:lnTo>
                <a:lnTo>
                  <a:pt x="96" y="256"/>
                </a:lnTo>
                <a:lnTo>
                  <a:pt x="118" y="318"/>
                </a:lnTo>
                <a:lnTo>
                  <a:pt x="0" y="0"/>
                </a:lnTo>
                <a:lnTo>
                  <a:pt x="94" y="254"/>
                </a:lnTo>
                <a:lnTo>
                  <a:pt x="94" y="2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9" name="Freeform 2988"/>
          <p:cNvSpPr>
            <a:spLocks/>
          </p:cNvSpPr>
          <p:nvPr/>
        </p:nvSpPr>
        <p:spPr bwMode="auto">
          <a:xfrm>
            <a:off x="3568693" y="2971882"/>
            <a:ext cx="12855" cy="419072"/>
          </a:xfrm>
          <a:custGeom>
            <a:avLst/>
            <a:gdLst/>
            <a:ahLst/>
            <a:cxnLst>
              <a:cxn ang="0">
                <a:pos x="6" y="188"/>
              </a:cxn>
              <a:cxn ang="0">
                <a:pos x="6" y="188"/>
              </a:cxn>
              <a:cxn ang="0">
                <a:pos x="10" y="326"/>
              </a:cxn>
              <a:cxn ang="0">
                <a:pos x="0" y="0"/>
              </a:cxn>
              <a:cxn ang="0">
                <a:pos x="6" y="186"/>
              </a:cxn>
              <a:cxn ang="0">
                <a:pos x="6" y="188"/>
              </a:cxn>
            </a:cxnLst>
            <a:rect l="0" t="0" r="r" b="b"/>
            <a:pathLst>
              <a:path w="10" h="326">
                <a:moveTo>
                  <a:pt x="6" y="188"/>
                </a:moveTo>
                <a:lnTo>
                  <a:pt x="6" y="188"/>
                </a:lnTo>
                <a:lnTo>
                  <a:pt x="10" y="326"/>
                </a:lnTo>
                <a:lnTo>
                  <a:pt x="0" y="0"/>
                </a:lnTo>
                <a:lnTo>
                  <a:pt x="6" y="186"/>
                </a:lnTo>
                <a:lnTo>
                  <a:pt x="6" y="1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0" name="Freeform 2989"/>
          <p:cNvSpPr>
            <a:spLocks/>
          </p:cNvSpPr>
          <p:nvPr/>
        </p:nvSpPr>
        <p:spPr bwMode="auto">
          <a:xfrm>
            <a:off x="2758830" y="2434545"/>
            <a:ext cx="833001" cy="1249502"/>
          </a:xfrm>
          <a:custGeom>
            <a:avLst/>
            <a:gdLst/>
            <a:ahLst/>
            <a:cxnLst>
              <a:cxn ang="0">
                <a:pos x="478" y="708"/>
              </a:cxn>
              <a:cxn ang="0">
                <a:pos x="648" y="766"/>
              </a:cxn>
              <a:cxn ang="0">
                <a:pos x="646" y="758"/>
              </a:cxn>
              <a:cxn ang="0">
                <a:pos x="478" y="704"/>
              </a:cxn>
              <a:cxn ang="0">
                <a:pos x="4" y="706"/>
              </a:cxn>
              <a:cxn ang="0">
                <a:pos x="8" y="458"/>
              </a:cxn>
              <a:cxn ang="0">
                <a:pos x="6" y="458"/>
              </a:cxn>
              <a:cxn ang="0">
                <a:pos x="6" y="358"/>
              </a:cxn>
              <a:cxn ang="0">
                <a:pos x="616" y="356"/>
              </a:cxn>
              <a:cxn ang="0">
                <a:pos x="618" y="352"/>
              </a:cxn>
              <a:cxn ang="0">
                <a:pos x="6" y="354"/>
              </a:cxn>
              <a:cxn ang="0">
                <a:pos x="10" y="0"/>
              </a:cxn>
              <a:cxn ang="0">
                <a:pos x="8" y="0"/>
              </a:cxn>
              <a:cxn ang="0">
                <a:pos x="0" y="972"/>
              </a:cxn>
              <a:cxn ang="0">
                <a:pos x="4" y="710"/>
              </a:cxn>
              <a:cxn ang="0">
                <a:pos x="478" y="708"/>
              </a:cxn>
            </a:cxnLst>
            <a:rect l="0" t="0" r="r" b="b"/>
            <a:pathLst>
              <a:path w="648" h="972">
                <a:moveTo>
                  <a:pt x="478" y="708"/>
                </a:moveTo>
                <a:lnTo>
                  <a:pt x="648" y="766"/>
                </a:lnTo>
                <a:lnTo>
                  <a:pt x="646" y="758"/>
                </a:lnTo>
                <a:lnTo>
                  <a:pt x="478" y="704"/>
                </a:lnTo>
                <a:lnTo>
                  <a:pt x="4" y="706"/>
                </a:lnTo>
                <a:lnTo>
                  <a:pt x="8" y="458"/>
                </a:lnTo>
                <a:lnTo>
                  <a:pt x="6" y="458"/>
                </a:lnTo>
                <a:lnTo>
                  <a:pt x="6" y="358"/>
                </a:lnTo>
                <a:lnTo>
                  <a:pt x="616" y="356"/>
                </a:lnTo>
                <a:lnTo>
                  <a:pt x="618" y="352"/>
                </a:lnTo>
                <a:lnTo>
                  <a:pt x="6" y="354"/>
                </a:lnTo>
                <a:lnTo>
                  <a:pt x="10" y="0"/>
                </a:lnTo>
                <a:lnTo>
                  <a:pt x="8" y="0"/>
                </a:lnTo>
                <a:lnTo>
                  <a:pt x="0" y="972"/>
                </a:lnTo>
                <a:lnTo>
                  <a:pt x="4" y="710"/>
                </a:lnTo>
                <a:lnTo>
                  <a:pt x="478" y="70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1" name="Freeform 2990"/>
          <p:cNvSpPr>
            <a:spLocks/>
          </p:cNvSpPr>
          <p:nvPr/>
        </p:nvSpPr>
        <p:spPr bwMode="auto">
          <a:xfrm>
            <a:off x="2969652" y="3799741"/>
            <a:ext cx="773868" cy="10284"/>
          </a:xfrm>
          <a:custGeom>
            <a:avLst/>
            <a:gdLst/>
            <a:ahLst/>
            <a:cxnLst>
              <a:cxn ang="0">
                <a:pos x="602" y="6"/>
              </a:cxn>
              <a:cxn ang="0">
                <a:pos x="594" y="0"/>
              </a:cxn>
              <a:cxn ang="0">
                <a:pos x="0" y="8"/>
              </a:cxn>
              <a:cxn ang="0">
                <a:pos x="602" y="6"/>
              </a:cxn>
            </a:cxnLst>
            <a:rect l="0" t="0" r="r" b="b"/>
            <a:pathLst>
              <a:path w="602" h="8">
                <a:moveTo>
                  <a:pt x="602" y="6"/>
                </a:moveTo>
                <a:lnTo>
                  <a:pt x="594" y="0"/>
                </a:lnTo>
                <a:lnTo>
                  <a:pt x="0" y="8"/>
                </a:lnTo>
                <a:lnTo>
                  <a:pt x="60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2" name="Freeform 2991"/>
          <p:cNvSpPr>
            <a:spLocks/>
          </p:cNvSpPr>
          <p:nvPr/>
        </p:nvSpPr>
        <p:spPr bwMode="auto">
          <a:xfrm>
            <a:off x="3460711" y="2395980"/>
            <a:ext cx="95127" cy="485917"/>
          </a:xfrm>
          <a:custGeom>
            <a:avLst/>
            <a:gdLst/>
            <a:ahLst/>
            <a:cxnLst>
              <a:cxn ang="0">
                <a:pos x="74" y="378"/>
              </a:cxn>
              <a:cxn ang="0">
                <a:pos x="2" y="0"/>
              </a:cxn>
              <a:cxn ang="0">
                <a:pos x="0" y="0"/>
              </a:cxn>
              <a:cxn ang="0">
                <a:pos x="74" y="378"/>
              </a:cxn>
            </a:cxnLst>
            <a:rect l="0" t="0" r="r" b="b"/>
            <a:pathLst>
              <a:path w="74" h="378">
                <a:moveTo>
                  <a:pt x="74" y="378"/>
                </a:moveTo>
                <a:lnTo>
                  <a:pt x="2" y="0"/>
                </a:lnTo>
                <a:lnTo>
                  <a:pt x="0" y="0"/>
                </a:lnTo>
                <a:lnTo>
                  <a:pt x="74" y="3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3" name="Freeform 2992"/>
          <p:cNvSpPr>
            <a:spLocks/>
          </p:cNvSpPr>
          <p:nvPr/>
        </p:nvSpPr>
        <p:spPr bwMode="auto">
          <a:xfrm>
            <a:off x="1551750" y="2244292"/>
            <a:ext cx="1213508" cy="807291"/>
          </a:xfrm>
          <a:custGeom>
            <a:avLst/>
            <a:gdLst/>
            <a:ahLst/>
            <a:cxnLst>
              <a:cxn ang="0">
                <a:pos x="260" y="62"/>
              </a:cxn>
              <a:cxn ang="0">
                <a:pos x="22" y="0"/>
              </a:cxn>
              <a:cxn ang="0">
                <a:pos x="20" y="4"/>
              </a:cxn>
              <a:cxn ang="0">
                <a:pos x="24" y="4"/>
              </a:cxn>
              <a:cxn ang="0">
                <a:pos x="0" y="148"/>
              </a:cxn>
              <a:cxn ang="0">
                <a:pos x="66" y="306"/>
              </a:cxn>
              <a:cxn ang="0">
                <a:pos x="100" y="326"/>
              </a:cxn>
              <a:cxn ang="0">
                <a:pos x="70" y="456"/>
              </a:cxn>
              <a:cxn ang="0">
                <a:pos x="118" y="444"/>
              </a:cxn>
              <a:cxn ang="0">
                <a:pos x="110" y="514"/>
              </a:cxn>
              <a:cxn ang="0">
                <a:pos x="180" y="618"/>
              </a:cxn>
              <a:cxn ang="0">
                <a:pos x="244" y="610"/>
              </a:cxn>
              <a:cxn ang="0">
                <a:pos x="272" y="604"/>
              </a:cxn>
              <a:cxn ang="0">
                <a:pos x="308" y="594"/>
              </a:cxn>
              <a:cxn ang="0">
                <a:pos x="334" y="628"/>
              </a:cxn>
              <a:cxn ang="0">
                <a:pos x="336" y="620"/>
              </a:cxn>
              <a:cxn ang="0">
                <a:pos x="342" y="558"/>
              </a:cxn>
              <a:cxn ang="0">
                <a:pos x="936" y="596"/>
              </a:cxn>
              <a:cxn ang="0">
                <a:pos x="940" y="144"/>
              </a:cxn>
              <a:cxn ang="0">
                <a:pos x="944" y="146"/>
              </a:cxn>
              <a:cxn ang="0">
                <a:pos x="944" y="140"/>
              </a:cxn>
              <a:cxn ang="0">
                <a:pos x="260" y="62"/>
              </a:cxn>
            </a:cxnLst>
            <a:rect l="0" t="0" r="r" b="b"/>
            <a:pathLst>
              <a:path w="944" h="628">
                <a:moveTo>
                  <a:pt x="260" y="62"/>
                </a:moveTo>
                <a:lnTo>
                  <a:pt x="22" y="0"/>
                </a:lnTo>
                <a:lnTo>
                  <a:pt x="20" y="4"/>
                </a:lnTo>
                <a:lnTo>
                  <a:pt x="24" y="4"/>
                </a:lnTo>
                <a:lnTo>
                  <a:pt x="0" y="148"/>
                </a:lnTo>
                <a:lnTo>
                  <a:pt x="66" y="306"/>
                </a:lnTo>
                <a:lnTo>
                  <a:pt x="100" y="326"/>
                </a:lnTo>
                <a:lnTo>
                  <a:pt x="70" y="456"/>
                </a:lnTo>
                <a:lnTo>
                  <a:pt x="118" y="444"/>
                </a:lnTo>
                <a:lnTo>
                  <a:pt x="110" y="514"/>
                </a:lnTo>
                <a:lnTo>
                  <a:pt x="180" y="618"/>
                </a:lnTo>
                <a:lnTo>
                  <a:pt x="244" y="610"/>
                </a:lnTo>
                <a:lnTo>
                  <a:pt x="272" y="604"/>
                </a:lnTo>
                <a:lnTo>
                  <a:pt x="308" y="594"/>
                </a:lnTo>
                <a:lnTo>
                  <a:pt x="334" y="628"/>
                </a:lnTo>
                <a:lnTo>
                  <a:pt x="336" y="620"/>
                </a:lnTo>
                <a:lnTo>
                  <a:pt x="342" y="558"/>
                </a:lnTo>
                <a:lnTo>
                  <a:pt x="936" y="596"/>
                </a:lnTo>
                <a:lnTo>
                  <a:pt x="940" y="144"/>
                </a:lnTo>
                <a:lnTo>
                  <a:pt x="944" y="146"/>
                </a:lnTo>
                <a:lnTo>
                  <a:pt x="944" y="140"/>
                </a:lnTo>
                <a:lnTo>
                  <a:pt x="260"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4" name="Freeform 2993"/>
          <p:cNvSpPr>
            <a:spLocks/>
          </p:cNvSpPr>
          <p:nvPr/>
        </p:nvSpPr>
        <p:spPr bwMode="auto">
          <a:xfrm>
            <a:off x="3373297" y="3339534"/>
            <a:ext cx="215963" cy="71988"/>
          </a:xfrm>
          <a:custGeom>
            <a:avLst/>
            <a:gdLst/>
            <a:ahLst/>
            <a:cxnLst>
              <a:cxn ang="0">
                <a:pos x="0" y="0"/>
              </a:cxn>
              <a:cxn ang="0">
                <a:pos x="168" y="56"/>
              </a:cxn>
              <a:cxn ang="0">
                <a:pos x="168" y="54"/>
              </a:cxn>
              <a:cxn ang="0">
                <a:pos x="0" y="0"/>
              </a:cxn>
            </a:cxnLst>
            <a:rect l="0" t="0" r="r" b="b"/>
            <a:pathLst>
              <a:path w="168" h="56">
                <a:moveTo>
                  <a:pt x="0" y="0"/>
                </a:moveTo>
                <a:lnTo>
                  <a:pt x="168" y="56"/>
                </a:lnTo>
                <a:lnTo>
                  <a:pt x="168" y="54"/>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5" name="Freeform 2994"/>
          <p:cNvSpPr>
            <a:spLocks/>
          </p:cNvSpPr>
          <p:nvPr/>
        </p:nvSpPr>
        <p:spPr bwMode="auto">
          <a:xfrm>
            <a:off x="2766543" y="2390838"/>
            <a:ext cx="789294" cy="498772"/>
          </a:xfrm>
          <a:custGeom>
            <a:avLst/>
            <a:gdLst/>
            <a:ahLst/>
            <a:cxnLst>
              <a:cxn ang="0">
                <a:pos x="614" y="382"/>
              </a:cxn>
              <a:cxn ang="0">
                <a:pos x="540" y="4"/>
              </a:cxn>
              <a:cxn ang="0">
                <a:pos x="542" y="4"/>
              </a:cxn>
              <a:cxn ang="0">
                <a:pos x="542" y="0"/>
              </a:cxn>
              <a:cxn ang="0">
                <a:pos x="26" y="32"/>
              </a:cxn>
              <a:cxn ang="0">
                <a:pos x="2" y="28"/>
              </a:cxn>
              <a:cxn ang="0">
                <a:pos x="2" y="34"/>
              </a:cxn>
              <a:cxn ang="0">
                <a:pos x="4" y="34"/>
              </a:cxn>
              <a:cxn ang="0">
                <a:pos x="0" y="388"/>
              </a:cxn>
              <a:cxn ang="0">
                <a:pos x="612" y="386"/>
              </a:cxn>
              <a:cxn ang="0">
                <a:pos x="610" y="388"/>
              </a:cxn>
              <a:cxn ang="0">
                <a:pos x="610" y="388"/>
              </a:cxn>
              <a:cxn ang="0">
                <a:pos x="614" y="382"/>
              </a:cxn>
            </a:cxnLst>
            <a:rect l="0" t="0" r="r" b="b"/>
            <a:pathLst>
              <a:path w="614" h="388">
                <a:moveTo>
                  <a:pt x="614" y="382"/>
                </a:moveTo>
                <a:lnTo>
                  <a:pt x="540" y="4"/>
                </a:lnTo>
                <a:lnTo>
                  <a:pt x="542" y="4"/>
                </a:lnTo>
                <a:lnTo>
                  <a:pt x="542" y="0"/>
                </a:lnTo>
                <a:lnTo>
                  <a:pt x="26" y="32"/>
                </a:lnTo>
                <a:lnTo>
                  <a:pt x="2" y="28"/>
                </a:lnTo>
                <a:lnTo>
                  <a:pt x="2" y="34"/>
                </a:lnTo>
                <a:lnTo>
                  <a:pt x="4" y="34"/>
                </a:lnTo>
                <a:lnTo>
                  <a:pt x="0" y="388"/>
                </a:lnTo>
                <a:lnTo>
                  <a:pt x="612" y="386"/>
                </a:lnTo>
                <a:lnTo>
                  <a:pt x="610" y="388"/>
                </a:lnTo>
                <a:lnTo>
                  <a:pt x="610" y="388"/>
                </a:lnTo>
                <a:lnTo>
                  <a:pt x="614" y="3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6" name="Freeform 2995"/>
          <p:cNvSpPr>
            <a:spLocks/>
          </p:cNvSpPr>
          <p:nvPr/>
        </p:nvSpPr>
        <p:spPr bwMode="auto">
          <a:xfrm>
            <a:off x="2758830" y="3344676"/>
            <a:ext cx="974406" cy="465349"/>
          </a:xfrm>
          <a:custGeom>
            <a:avLst/>
            <a:gdLst/>
            <a:ahLst/>
            <a:cxnLst>
              <a:cxn ang="0">
                <a:pos x="736" y="292"/>
              </a:cxn>
              <a:cxn ang="0">
                <a:pos x="734" y="292"/>
              </a:cxn>
              <a:cxn ang="0">
                <a:pos x="734" y="290"/>
              </a:cxn>
              <a:cxn ang="0">
                <a:pos x="734" y="290"/>
              </a:cxn>
              <a:cxn ang="0">
                <a:pos x="646" y="52"/>
              </a:cxn>
              <a:cxn ang="0">
                <a:pos x="646" y="52"/>
              </a:cxn>
              <a:cxn ang="0">
                <a:pos x="648" y="58"/>
              </a:cxn>
              <a:cxn ang="0">
                <a:pos x="478" y="0"/>
              </a:cxn>
              <a:cxn ang="0">
                <a:pos x="4" y="2"/>
              </a:cxn>
              <a:cxn ang="0">
                <a:pos x="0" y="264"/>
              </a:cxn>
              <a:cxn ang="0">
                <a:pos x="158" y="268"/>
              </a:cxn>
              <a:cxn ang="0">
                <a:pos x="164" y="362"/>
              </a:cxn>
              <a:cxn ang="0">
                <a:pos x="758" y="354"/>
              </a:cxn>
              <a:cxn ang="0">
                <a:pos x="736" y="292"/>
              </a:cxn>
            </a:cxnLst>
            <a:rect l="0" t="0" r="r" b="b"/>
            <a:pathLst>
              <a:path w="758" h="362">
                <a:moveTo>
                  <a:pt x="736" y="292"/>
                </a:moveTo>
                <a:lnTo>
                  <a:pt x="734" y="292"/>
                </a:lnTo>
                <a:lnTo>
                  <a:pt x="734" y="290"/>
                </a:lnTo>
                <a:lnTo>
                  <a:pt x="734" y="290"/>
                </a:lnTo>
                <a:lnTo>
                  <a:pt x="646" y="52"/>
                </a:lnTo>
                <a:lnTo>
                  <a:pt x="646" y="52"/>
                </a:lnTo>
                <a:lnTo>
                  <a:pt x="648" y="58"/>
                </a:lnTo>
                <a:lnTo>
                  <a:pt x="478" y="0"/>
                </a:lnTo>
                <a:lnTo>
                  <a:pt x="4" y="2"/>
                </a:lnTo>
                <a:lnTo>
                  <a:pt x="0" y="264"/>
                </a:lnTo>
                <a:lnTo>
                  <a:pt x="158" y="268"/>
                </a:lnTo>
                <a:lnTo>
                  <a:pt x="164" y="362"/>
                </a:lnTo>
                <a:lnTo>
                  <a:pt x="758" y="354"/>
                </a:lnTo>
                <a:lnTo>
                  <a:pt x="736" y="29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7" name="Freeform 2996"/>
          <p:cNvSpPr>
            <a:spLocks/>
          </p:cNvSpPr>
          <p:nvPr/>
        </p:nvSpPr>
        <p:spPr bwMode="auto">
          <a:xfrm>
            <a:off x="2763972" y="2889610"/>
            <a:ext cx="825288" cy="521911"/>
          </a:xfrm>
          <a:custGeom>
            <a:avLst/>
            <a:gdLst/>
            <a:ahLst/>
            <a:cxnLst>
              <a:cxn ang="0">
                <a:pos x="636" y="390"/>
              </a:cxn>
              <a:cxn ang="0">
                <a:pos x="632" y="252"/>
              </a:cxn>
              <a:cxn ang="0">
                <a:pos x="632" y="252"/>
              </a:cxn>
              <a:cxn ang="0">
                <a:pos x="632" y="250"/>
              </a:cxn>
              <a:cxn ang="0">
                <a:pos x="626" y="64"/>
              </a:cxn>
              <a:cxn ang="0">
                <a:pos x="596" y="26"/>
              </a:cxn>
              <a:cxn ang="0">
                <a:pos x="612" y="0"/>
              </a:cxn>
              <a:cxn ang="0">
                <a:pos x="612" y="0"/>
              </a:cxn>
              <a:cxn ang="0">
                <a:pos x="612" y="2"/>
              </a:cxn>
              <a:cxn ang="0">
                <a:pos x="2" y="4"/>
              </a:cxn>
              <a:cxn ang="0">
                <a:pos x="2" y="104"/>
              </a:cxn>
              <a:cxn ang="0">
                <a:pos x="4" y="104"/>
              </a:cxn>
              <a:cxn ang="0">
                <a:pos x="0" y="352"/>
              </a:cxn>
              <a:cxn ang="0">
                <a:pos x="474" y="350"/>
              </a:cxn>
              <a:cxn ang="0">
                <a:pos x="642" y="404"/>
              </a:cxn>
              <a:cxn ang="0">
                <a:pos x="642" y="406"/>
              </a:cxn>
              <a:cxn ang="0">
                <a:pos x="642" y="406"/>
              </a:cxn>
              <a:cxn ang="0">
                <a:pos x="636" y="390"/>
              </a:cxn>
            </a:cxnLst>
            <a:rect l="0" t="0" r="r" b="b"/>
            <a:pathLst>
              <a:path w="642" h="406">
                <a:moveTo>
                  <a:pt x="636" y="390"/>
                </a:moveTo>
                <a:lnTo>
                  <a:pt x="632" y="252"/>
                </a:lnTo>
                <a:lnTo>
                  <a:pt x="632" y="252"/>
                </a:lnTo>
                <a:lnTo>
                  <a:pt x="632" y="250"/>
                </a:lnTo>
                <a:lnTo>
                  <a:pt x="626" y="64"/>
                </a:lnTo>
                <a:lnTo>
                  <a:pt x="596" y="26"/>
                </a:lnTo>
                <a:lnTo>
                  <a:pt x="612" y="0"/>
                </a:lnTo>
                <a:lnTo>
                  <a:pt x="612" y="0"/>
                </a:lnTo>
                <a:lnTo>
                  <a:pt x="612" y="2"/>
                </a:lnTo>
                <a:lnTo>
                  <a:pt x="2" y="4"/>
                </a:lnTo>
                <a:lnTo>
                  <a:pt x="2" y="104"/>
                </a:lnTo>
                <a:lnTo>
                  <a:pt x="4" y="104"/>
                </a:lnTo>
                <a:lnTo>
                  <a:pt x="0" y="352"/>
                </a:lnTo>
                <a:lnTo>
                  <a:pt x="474" y="350"/>
                </a:lnTo>
                <a:lnTo>
                  <a:pt x="642" y="404"/>
                </a:lnTo>
                <a:lnTo>
                  <a:pt x="642" y="406"/>
                </a:lnTo>
                <a:lnTo>
                  <a:pt x="642" y="406"/>
                </a:lnTo>
                <a:lnTo>
                  <a:pt x="636" y="39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8" name="Freeform 2997"/>
          <p:cNvSpPr>
            <a:spLocks/>
          </p:cNvSpPr>
          <p:nvPr/>
        </p:nvSpPr>
        <p:spPr bwMode="auto">
          <a:xfrm>
            <a:off x="3586690" y="3180132"/>
            <a:ext cx="673600" cy="537337"/>
          </a:xfrm>
          <a:custGeom>
            <a:avLst/>
            <a:gdLst/>
            <a:ahLst/>
            <a:cxnLst>
              <a:cxn ang="0">
                <a:pos x="524" y="202"/>
              </a:cxn>
              <a:cxn ang="0">
                <a:pos x="516" y="146"/>
              </a:cxn>
              <a:cxn ang="0">
                <a:pos x="444" y="76"/>
              </a:cxn>
              <a:cxn ang="0">
                <a:pos x="428" y="2"/>
              </a:cxn>
              <a:cxn ang="0">
                <a:pos x="428" y="0"/>
              </a:cxn>
              <a:cxn ang="0">
                <a:pos x="416" y="0"/>
              </a:cxn>
              <a:cxn ang="0">
                <a:pos x="426" y="0"/>
              </a:cxn>
              <a:cxn ang="0">
                <a:pos x="428" y="6"/>
              </a:cxn>
              <a:cxn ang="0">
                <a:pos x="0" y="24"/>
              </a:cxn>
              <a:cxn ang="0">
                <a:pos x="4" y="160"/>
              </a:cxn>
              <a:cxn ang="0">
                <a:pos x="98" y="418"/>
              </a:cxn>
              <a:cxn ang="0">
                <a:pos x="444" y="408"/>
              </a:cxn>
              <a:cxn ang="0">
                <a:pos x="444" y="378"/>
              </a:cxn>
              <a:cxn ang="0">
                <a:pos x="484" y="308"/>
              </a:cxn>
              <a:cxn ang="0">
                <a:pos x="464" y="268"/>
              </a:cxn>
              <a:cxn ang="0">
                <a:pos x="524" y="202"/>
              </a:cxn>
            </a:cxnLst>
            <a:rect l="0" t="0" r="r" b="b"/>
            <a:pathLst>
              <a:path w="524" h="418">
                <a:moveTo>
                  <a:pt x="524" y="202"/>
                </a:moveTo>
                <a:lnTo>
                  <a:pt x="516" y="146"/>
                </a:lnTo>
                <a:lnTo>
                  <a:pt x="444" y="76"/>
                </a:lnTo>
                <a:lnTo>
                  <a:pt x="428" y="2"/>
                </a:lnTo>
                <a:lnTo>
                  <a:pt x="428" y="0"/>
                </a:lnTo>
                <a:lnTo>
                  <a:pt x="416" y="0"/>
                </a:lnTo>
                <a:lnTo>
                  <a:pt x="426" y="0"/>
                </a:lnTo>
                <a:lnTo>
                  <a:pt x="428" y="6"/>
                </a:lnTo>
                <a:lnTo>
                  <a:pt x="0" y="24"/>
                </a:lnTo>
                <a:lnTo>
                  <a:pt x="4" y="160"/>
                </a:lnTo>
                <a:lnTo>
                  <a:pt x="98" y="418"/>
                </a:lnTo>
                <a:lnTo>
                  <a:pt x="444" y="408"/>
                </a:lnTo>
                <a:lnTo>
                  <a:pt x="444" y="378"/>
                </a:lnTo>
                <a:lnTo>
                  <a:pt x="484" y="308"/>
                </a:lnTo>
                <a:lnTo>
                  <a:pt x="464" y="268"/>
                </a:lnTo>
                <a:lnTo>
                  <a:pt x="524"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9" name="Freeform 2998"/>
          <p:cNvSpPr>
            <a:spLocks/>
          </p:cNvSpPr>
          <p:nvPr/>
        </p:nvSpPr>
        <p:spPr bwMode="auto">
          <a:xfrm>
            <a:off x="3463282" y="2380554"/>
            <a:ext cx="753300" cy="820146"/>
          </a:xfrm>
          <a:custGeom>
            <a:avLst/>
            <a:gdLst/>
            <a:ahLst/>
            <a:cxnLst>
              <a:cxn ang="0">
                <a:pos x="514" y="566"/>
              </a:cxn>
              <a:cxn ang="0">
                <a:pos x="376" y="482"/>
              </a:cxn>
              <a:cxn ang="0">
                <a:pos x="346" y="344"/>
              </a:cxn>
              <a:cxn ang="0">
                <a:pos x="386" y="302"/>
              </a:cxn>
              <a:cxn ang="0">
                <a:pos x="424" y="214"/>
              </a:cxn>
              <a:cxn ang="0">
                <a:pos x="418" y="216"/>
              </a:cxn>
              <a:cxn ang="0">
                <a:pos x="506" y="108"/>
              </a:cxn>
              <a:cxn ang="0">
                <a:pos x="586" y="54"/>
              </a:cxn>
              <a:cxn ang="0">
                <a:pos x="406" y="54"/>
              </a:cxn>
              <a:cxn ang="0">
                <a:pos x="158" y="0"/>
              </a:cxn>
              <a:cxn ang="0">
                <a:pos x="0" y="8"/>
              </a:cxn>
              <a:cxn ang="0">
                <a:pos x="0" y="12"/>
              </a:cxn>
              <a:cxn ang="0">
                <a:pos x="4" y="14"/>
              </a:cxn>
              <a:cxn ang="0">
                <a:pos x="78" y="390"/>
              </a:cxn>
              <a:cxn ang="0">
                <a:pos x="60" y="422"/>
              </a:cxn>
              <a:cxn ang="0">
                <a:pos x="90" y="460"/>
              </a:cxn>
              <a:cxn ang="0">
                <a:pos x="96" y="638"/>
              </a:cxn>
              <a:cxn ang="0">
                <a:pos x="512" y="622"/>
              </a:cxn>
              <a:cxn ang="0">
                <a:pos x="524" y="622"/>
              </a:cxn>
              <a:cxn ang="0">
                <a:pos x="514" y="566"/>
              </a:cxn>
            </a:cxnLst>
            <a:rect l="0" t="0" r="r" b="b"/>
            <a:pathLst>
              <a:path w="586" h="638">
                <a:moveTo>
                  <a:pt x="514" y="566"/>
                </a:moveTo>
                <a:lnTo>
                  <a:pt x="376" y="482"/>
                </a:lnTo>
                <a:lnTo>
                  <a:pt x="346" y="344"/>
                </a:lnTo>
                <a:lnTo>
                  <a:pt x="386" y="302"/>
                </a:lnTo>
                <a:lnTo>
                  <a:pt x="424" y="214"/>
                </a:lnTo>
                <a:lnTo>
                  <a:pt x="418" y="216"/>
                </a:lnTo>
                <a:lnTo>
                  <a:pt x="506" y="108"/>
                </a:lnTo>
                <a:lnTo>
                  <a:pt x="586" y="54"/>
                </a:lnTo>
                <a:lnTo>
                  <a:pt x="406" y="54"/>
                </a:lnTo>
                <a:lnTo>
                  <a:pt x="158" y="0"/>
                </a:lnTo>
                <a:lnTo>
                  <a:pt x="0" y="8"/>
                </a:lnTo>
                <a:lnTo>
                  <a:pt x="0" y="12"/>
                </a:lnTo>
                <a:lnTo>
                  <a:pt x="4" y="14"/>
                </a:lnTo>
                <a:lnTo>
                  <a:pt x="78" y="390"/>
                </a:lnTo>
                <a:lnTo>
                  <a:pt x="60" y="422"/>
                </a:lnTo>
                <a:lnTo>
                  <a:pt x="90" y="460"/>
                </a:lnTo>
                <a:lnTo>
                  <a:pt x="96" y="638"/>
                </a:lnTo>
                <a:lnTo>
                  <a:pt x="512" y="622"/>
                </a:lnTo>
                <a:lnTo>
                  <a:pt x="524" y="622"/>
                </a:lnTo>
                <a:lnTo>
                  <a:pt x="514" y="5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0" name="Freeform 2999"/>
          <p:cNvSpPr>
            <a:spLocks/>
          </p:cNvSpPr>
          <p:nvPr/>
        </p:nvSpPr>
        <p:spPr bwMode="auto">
          <a:xfrm>
            <a:off x="4324564" y="3884584"/>
            <a:ext cx="105411" cy="177398"/>
          </a:xfrm>
          <a:custGeom>
            <a:avLst/>
            <a:gdLst/>
            <a:ahLst/>
            <a:cxnLst>
              <a:cxn ang="0">
                <a:pos x="4" y="84"/>
              </a:cxn>
              <a:cxn ang="0">
                <a:pos x="4" y="0"/>
              </a:cxn>
              <a:cxn ang="0">
                <a:pos x="0" y="84"/>
              </a:cxn>
              <a:cxn ang="0">
                <a:pos x="82" y="138"/>
              </a:cxn>
              <a:cxn ang="0">
                <a:pos x="4" y="84"/>
              </a:cxn>
            </a:cxnLst>
            <a:rect l="0" t="0" r="r" b="b"/>
            <a:pathLst>
              <a:path w="82" h="138">
                <a:moveTo>
                  <a:pt x="4" y="84"/>
                </a:moveTo>
                <a:lnTo>
                  <a:pt x="4" y="0"/>
                </a:lnTo>
                <a:lnTo>
                  <a:pt x="0" y="84"/>
                </a:lnTo>
                <a:lnTo>
                  <a:pt x="82" y="138"/>
                </a:lnTo>
                <a:lnTo>
                  <a:pt x="4"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1" name="Freeform 3000"/>
          <p:cNvSpPr>
            <a:spLocks/>
          </p:cNvSpPr>
          <p:nvPr/>
        </p:nvSpPr>
        <p:spPr bwMode="auto">
          <a:xfrm>
            <a:off x="4324564" y="3984853"/>
            <a:ext cx="300806" cy="187682"/>
          </a:xfrm>
          <a:custGeom>
            <a:avLst/>
            <a:gdLst/>
            <a:ahLst/>
            <a:cxnLst>
              <a:cxn ang="0">
                <a:pos x="110" y="146"/>
              </a:cxn>
              <a:cxn ang="0">
                <a:pos x="132" y="102"/>
              </a:cxn>
              <a:cxn ang="0">
                <a:pos x="182" y="128"/>
              </a:cxn>
              <a:cxn ang="0">
                <a:pos x="224" y="72"/>
              </a:cxn>
              <a:cxn ang="0">
                <a:pos x="234" y="0"/>
              </a:cxn>
              <a:cxn ang="0">
                <a:pos x="222" y="72"/>
              </a:cxn>
              <a:cxn ang="0">
                <a:pos x="182" y="124"/>
              </a:cxn>
              <a:cxn ang="0">
                <a:pos x="132" y="96"/>
              </a:cxn>
              <a:cxn ang="0">
                <a:pos x="110" y="138"/>
              </a:cxn>
              <a:cxn ang="0">
                <a:pos x="82" y="60"/>
              </a:cxn>
              <a:cxn ang="0">
                <a:pos x="0" y="6"/>
              </a:cxn>
              <a:cxn ang="0">
                <a:pos x="80" y="64"/>
              </a:cxn>
              <a:cxn ang="0">
                <a:pos x="110" y="146"/>
              </a:cxn>
            </a:cxnLst>
            <a:rect l="0" t="0" r="r" b="b"/>
            <a:pathLst>
              <a:path w="234" h="146">
                <a:moveTo>
                  <a:pt x="110" y="146"/>
                </a:moveTo>
                <a:lnTo>
                  <a:pt x="132" y="102"/>
                </a:lnTo>
                <a:lnTo>
                  <a:pt x="182" y="128"/>
                </a:lnTo>
                <a:lnTo>
                  <a:pt x="224" y="72"/>
                </a:lnTo>
                <a:lnTo>
                  <a:pt x="234" y="0"/>
                </a:lnTo>
                <a:lnTo>
                  <a:pt x="222" y="72"/>
                </a:lnTo>
                <a:lnTo>
                  <a:pt x="182" y="124"/>
                </a:lnTo>
                <a:lnTo>
                  <a:pt x="132" y="96"/>
                </a:lnTo>
                <a:lnTo>
                  <a:pt x="110" y="138"/>
                </a:lnTo>
                <a:lnTo>
                  <a:pt x="82" y="60"/>
                </a:lnTo>
                <a:lnTo>
                  <a:pt x="0" y="6"/>
                </a:lnTo>
                <a:lnTo>
                  <a:pt x="80" y="64"/>
                </a:lnTo>
                <a:lnTo>
                  <a:pt x="110" y="14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2" name="Freeform 3001"/>
          <p:cNvSpPr>
            <a:spLocks/>
          </p:cNvSpPr>
          <p:nvPr/>
        </p:nvSpPr>
        <p:spPr bwMode="auto">
          <a:xfrm>
            <a:off x="4609944" y="3866587"/>
            <a:ext cx="35994" cy="210821"/>
          </a:xfrm>
          <a:custGeom>
            <a:avLst/>
            <a:gdLst/>
            <a:ahLst/>
            <a:cxnLst>
              <a:cxn ang="0">
                <a:pos x="0" y="164"/>
              </a:cxn>
              <a:cxn ang="0">
                <a:pos x="12" y="92"/>
              </a:cxn>
              <a:cxn ang="0">
                <a:pos x="14" y="82"/>
              </a:cxn>
              <a:cxn ang="0">
                <a:pos x="16" y="72"/>
              </a:cxn>
              <a:cxn ang="0">
                <a:pos x="28" y="0"/>
              </a:cxn>
              <a:cxn ang="0">
                <a:pos x="8" y="82"/>
              </a:cxn>
              <a:cxn ang="0">
                <a:pos x="0" y="164"/>
              </a:cxn>
            </a:cxnLst>
            <a:rect l="0" t="0" r="r" b="b"/>
            <a:pathLst>
              <a:path w="28" h="164">
                <a:moveTo>
                  <a:pt x="0" y="164"/>
                </a:moveTo>
                <a:lnTo>
                  <a:pt x="12" y="92"/>
                </a:lnTo>
                <a:lnTo>
                  <a:pt x="14" y="82"/>
                </a:lnTo>
                <a:lnTo>
                  <a:pt x="16" y="72"/>
                </a:lnTo>
                <a:lnTo>
                  <a:pt x="28" y="0"/>
                </a:lnTo>
                <a:lnTo>
                  <a:pt x="8" y="82"/>
                </a:lnTo>
                <a:lnTo>
                  <a:pt x="0" y="1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3" name="Freeform 3003"/>
          <p:cNvSpPr>
            <a:spLocks/>
          </p:cNvSpPr>
          <p:nvPr/>
        </p:nvSpPr>
        <p:spPr bwMode="auto">
          <a:xfrm>
            <a:off x="4625370" y="3959143"/>
            <a:ext cx="5142" cy="25710"/>
          </a:xfrm>
          <a:custGeom>
            <a:avLst/>
            <a:gdLst/>
            <a:ahLst/>
            <a:cxnLst>
              <a:cxn ang="0">
                <a:pos x="0" y="20"/>
              </a:cxn>
              <a:cxn ang="0">
                <a:pos x="4" y="0"/>
              </a:cxn>
              <a:cxn ang="0">
                <a:pos x="2" y="10"/>
              </a:cxn>
              <a:cxn ang="0">
                <a:pos x="0" y="20"/>
              </a:cxn>
            </a:cxnLst>
            <a:rect l="0" t="0" r="r" b="b"/>
            <a:pathLst>
              <a:path w="4" h="20">
                <a:moveTo>
                  <a:pt x="0" y="20"/>
                </a:moveTo>
                <a:lnTo>
                  <a:pt x="4" y="0"/>
                </a:lnTo>
                <a:lnTo>
                  <a:pt x="2" y="10"/>
                </a:lnTo>
                <a:lnTo>
                  <a:pt x="0" y="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4" name="Freeform 3004"/>
          <p:cNvSpPr>
            <a:spLocks/>
          </p:cNvSpPr>
          <p:nvPr/>
        </p:nvSpPr>
        <p:spPr bwMode="auto">
          <a:xfrm>
            <a:off x="4687074" y="3933433"/>
            <a:ext cx="133692" cy="77130"/>
          </a:xfrm>
          <a:custGeom>
            <a:avLst/>
            <a:gdLst/>
            <a:ahLst/>
            <a:cxnLst>
              <a:cxn ang="0">
                <a:pos x="24" y="54"/>
              </a:cxn>
              <a:cxn ang="0">
                <a:pos x="0" y="40"/>
              </a:cxn>
              <a:cxn ang="0">
                <a:pos x="24" y="60"/>
              </a:cxn>
              <a:cxn ang="0">
                <a:pos x="104" y="0"/>
              </a:cxn>
              <a:cxn ang="0">
                <a:pos x="24" y="54"/>
              </a:cxn>
            </a:cxnLst>
            <a:rect l="0" t="0" r="r" b="b"/>
            <a:pathLst>
              <a:path w="104" h="60">
                <a:moveTo>
                  <a:pt x="24" y="54"/>
                </a:moveTo>
                <a:lnTo>
                  <a:pt x="0" y="40"/>
                </a:lnTo>
                <a:lnTo>
                  <a:pt x="24" y="60"/>
                </a:lnTo>
                <a:lnTo>
                  <a:pt x="104" y="0"/>
                </a:lnTo>
                <a:lnTo>
                  <a:pt x="24" y="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5" name="Freeform 3005"/>
          <p:cNvSpPr>
            <a:spLocks/>
          </p:cNvSpPr>
          <p:nvPr/>
        </p:nvSpPr>
        <p:spPr bwMode="auto">
          <a:xfrm>
            <a:off x="4856759" y="3761176"/>
            <a:ext cx="113124" cy="190253"/>
          </a:xfrm>
          <a:custGeom>
            <a:avLst/>
            <a:gdLst/>
            <a:ahLst/>
            <a:cxnLst>
              <a:cxn ang="0">
                <a:pos x="0" y="148"/>
              </a:cxn>
              <a:cxn ang="0">
                <a:pos x="52" y="42"/>
              </a:cxn>
              <a:cxn ang="0">
                <a:pos x="88" y="0"/>
              </a:cxn>
              <a:cxn ang="0">
                <a:pos x="50" y="40"/>
              </a:cxn>
              <a:cxn ang="0">
                <a:pos x="0" y="148"/>
              </a:cxn>
            </a:cxnLst>
            <a:rect l="0" t="0" r="r" b="b"/>
            <a:pathLst>
              <a:path w="88" h="148">
                <a:moveTo>
                  <a:pt x="0" y="148"/>
                </a:moveTo>
                <a:lnTo>
                  <a:pt x="52" y="42"/>
                </a:lnTo>
                <a:lnTo>
                  <a:pt x="88" y="0"/>
                </a:lnTo>
                <a:lnTo>
                  <a:pt x="50" y="40"/>
                </a:lnTo>
                <a:lnTo>
                  <a:pt x="0" y="14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6" name="Freeform 3006"/>
          <p:cNvSpPr>
            <a:spLocks/>
          </p:cNvSpPr>
          <p:nvPr/>
        </p:nvSpPr>
        <p:spPr bwMode="auto">
          <a:xfrm>
            <a:off x="4617657" y="3984853"/>
            <a:ext cx="100269" cy="61704"/>
          </a:xfrm>
          <a:custGeom>
            <a:avLst/>
            <a:gdLst/>
            <a:ahLst/>
            <a:cxnLst>
              <a:cxn ang="0">
                <a:pos x="0" y="44"/>
              </a:cxn>
              <a:cxn ang="0">
                <a:pos x="0" y="48"/>
              </a:cxn>
              <a:cxn ang="0">
                <a:pos x="54" y="4"/>
              </a:cxn>
              <a:cxn ang="0">
                <a:pos x="78" y="20"/>
              </a:cxn>
              <a:cxn ang="0">
                <a:pos x="54" y="0"/>
              </a:cxn>
              <a:cxn ang="0">
                <a:pos x="0" y="44"/>
              </a:cxn>
            </a:cxnLst>
            <a:rect l="0" t="0" r="r" b="b"/>
            <a:pathLst>
              <a:path w="78" h="48">
                <a:moveTo>
                  <a:pt x="0" y="44"/>
                </a:moveTo>
                <a:lnTo>
                  <a:pt x="0" y="48"/>
                </a:lnTo>
                <a:lnTo>
                  <a:pt x="54" y="4"/>
                </a:lnTo>
                <a:lnTo>
                  <a:pt x="78" y="20"/>
                </a:lnTo>
                <a:lnTo>
                  <a:pt x="54" y="0"/>
                </a:lnTo>
                <a:lnTo>
                  <a:pt x="0" y="4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7" name="Freeform 3007"/>
          <p:cNvSpPr>
            <a:spLocks/>
          </p:cNvSpPr>
          <p:nvPr/>
        </p:nvSpPr>
        <p:spPr bwMode="auto">
          <a:xfrm>
            <a:off x="4717926" y="3815167"/>
            <a:ext cx="205679" cy="195395"/>
          </a:xfrm>
          <a:custGeom>
            <a:avLst/>
            <a:gdLst/>
            <a:ahLst/>
            <a:cxnLst>
              <a:cxn ang="0">
                <a:pos x="80" y="92"/>
              </a:cxn>
              <a:cxn ang="0">
                <a:pos x="0" y="152"/>
              </a:cxn>
              <a:cxn ang="0">
                <a:pos x="80" y="96"/>
              </a:cxn>
              <a:cxn ang="0">
                <a:pos x="110" y="110"/>
              </a:cxn>
              <a:cxn ang="0">
                <a:pos x="160" y="0"/>
              </a:cxn>
              <a:cxn ang="0">
                <a:pos x="108" y="106"/>
              </a:cxn>
              <a:cxn ang="0">
                <a:pos x="80" y="92"/>
              </a:cxn>
            </a:cxnLst>
            <a:rect l="0" t="0" r="r" b="b"/>
            <a:pathLst>
              <a:path w="160" h="152">
                <a:moveTo>
                  <a:pt x="80" y="92"/>
                </a:moveTo>
                <a:lnTo>
                  <a:pt x="0" y="152"/>
                </a:lnTo>
                <a:lnTo>
                  <a:pt x="80" y="96"/>
                </a:lnTo>
                <a:lnTo>
                  <a:pt x="110" y="110"/>
                </a:lnTo>
                <a:lnTo>
                  <a:pt x="160" y="0"/>
                </a:lnTo>
                <a:lnTo>
                  <a:pt x="108" y="106"/>
                </a:lnTo>
                <a:lnTo>
                  <a:pt x="80" y="9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8" name="Freeform 3008"/>
          <p:cNvSpPr>
            <a:spLocks/>
          </p:cNvSpPr>
          <p:nvPr/>
        </p:nvSpPr>
        <p:spPr bwMode="auto">
          <a:xfrm>
            <a:off x="4964741" y="3743180"/>
            <a:ext cx="5142" cy="17997"/>
          </a:xfrm>
          <a:custGeom>
            <a:avLst/>
            <a:gdLst/>
            <a:ahLst/>
            <a:cxnLst>
              <a:cxn ang="0">
                <a:pos x="0" y="2"/>
              </a:cxn>
              <a:cxn ang="0">
                <a:pos x="4" y="14"/>
              </a:cxn>
              <a:cxn ang="0">
                <a:pos x="0" y="0"/>
              </a:cxn>
              <a:cxn ang="0">
                <a:pos x="0" y="2"/>
              </a:cxn>
              <a:cxn ang="0">
                <a:pos x="0" y="2"/>
              </a:cxn>
            </a:cxnLst>
            <a:rect l="0" t="0" r="r" b="b"/>
            <a:pathLst>
              <a:path w="4" h="14">
                <a:moveTo>
                  <a:pt x="0" y="2"/>
                </a:moveTo>
                <a:lnTo>
                  <a:pt x="4" y="14"/>
                </a:lnTo>
                <a:lnTo>
                  <a:pt x="0" y="0"/>
                </a:lnTo>
                <a:lnTo>
                  <a:pt x="0" y="2"/>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9" name="Freeform 3010"/>
          <p:cNvSpPr>
            <a:spLocks/>
          </p:cNvSpPr>
          <p:nvPr/>
        </p:nvSpPr>
        <p:spPr bwMode="auto">
          <a:xfrm>
            <a:off x="4599660" y="3362673"/>
            <a:ext cx="370223" cy="673600"/>
          </a:xfrm>
          <a:custGeom>
            <a:avLst/>
            <a:gdLst/>
            <a:ahLst/>
            <a:cxnLst>
              <a:cxn ang="0">
                <a:pos x="92" y="498"/>
              </a:cxn>
              <a:cxn ang="0">
                <a:pos x="172" y="444"/>
              </a:cxn>
              <a:cxn ang="0">
                <a:pos x="200" y="458"/>
              </a:cxn>
              <a:cxn ang="0">
                <a:pos x="250" y="350"/>
              </a:cxn>
              <a:cxn ang="0">
                <a:pos x="288" y="310"/>
              </a:cxn>
              <a:cxn ang="0">
                <a:pos x="284" y="298"/>
              </a:cxn>
              <a:cxn ang="0">
                <a:pos x="284" y="298"/>
              </a:cxn>
              <a:cxn ang="0">
                <a:pos x="284" y="296"/>
              </a:cxn>
              <a:cxn ang="0">
                <a:pos x="216" y="0"/>
              </a:cxn>
              <a:cxn ang="0">
                <a:pos x="26" y="6"/>
              </a:cxn>
              <a:cxn ang="0">
                <a:pos x="0" y="28"/>
              </a:cxn>
              <a:cxn ang="0">
                <a:pos x="38" y="392"/>
              </a:cxn>
              <a:cxn ang="0">
                <a:pos x="24" y="464"/>
              </a:cxn>
              <a:cxn ang="0">
                <a:pos x="20" y="484"/>
              </a:cxn>
              <a:cxn ang="0">
                <a:pos x="14" y="524"/>
              </a:cxn>
              <a:cxn ang="0">
                <a:pos x="68" y="484"/>
              </a:cxn>
              <a:cxn ang="0">
                <a:pos x="92" y="498"/>
              </a:cxn>
            </a:cxnLst>
            <a:rect l="0" t="0" r="r" b="b"/>
            <a:pathLst>
              <a:path w="288" h="524">
                <a:moveTo>
                  <a:pt x="92" y="498"/>
                </a:moveTo>
                <a:lnTo>
                  <a:pt x="172" y="444"/>
                </a:lnTo>
                <a:lnTo>
                  <a:pt x="200" y="458"/>
                </a:lnTo>
                <a:lnTo>
                  <a:pt x="250" y="350"/>
                </a:lnTo>
                <a:lnTo>
                  <a:pt x="288" y="310"/>
                </a:lnTo>
                <a:lnTo>
                  <a:pt x="284" y="298"/>
                </a:lnTo>
                <a:lnTo>
                  <a:pt x="284" y="298"/>
                </a:lnTo>
                <a:lnTo>
                  <a:pt x="284" y="296"/>
                </a:lnTo>
                <a:lnTo>
                  <a:pt x="216" y="0"/>
                </a:lnTo>
                <a:lnTo>
                  <a:pt x="26" y="6"/>
                </a:lnTo>
                <a:lnTo>
                  <a:pt x="0" y="28"/>
                </a:lnTo>
                <a:lnTo>
                  <a:pt x="38" y="392"/>
                </a:lnTo>
                <a:lnTo>
                  <a:pt x="24" y="464"/>
                </a:lnTo>
                <a:lnTo>
                  <a:pt x="20" y="484"/>
                </a:lnTo>
                <a:lnTo>
                  <a:pt x="14" y="524"/>
                </a:lnTo>
                <a:lnTo>
                  <a:pt x="68" y="484"/>
                </a:lnTo>
                <a:lnTo>
                  <a:pt x="92" y="49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0" name="Freeform 3011"/>
          <p:cNvSpPr>
            <a:spLocks/>
          </p:cNvSpPr>
          <p:nvPr/>
        </p:nvSpPr>
        <p:spPr bwMode="auto">
          <a:xfrm>
            <a:off x="4689645" y="4465628"/>
            <a:ext cx="41136" cy="449923"/>
          </a:xfrm>
          <a:custGeom>
            <a:avLst/>
            <a:gdLst/>
            <a:ahLst/>
            <a:cxnLst>
              <a:cxn ang="0">
                <a:pos x="0" y="0"/>
              </a:cxn>
              <a:cxn ang="0">
                <a:pos x="32" y="350"/>
              </a:cxn>
              <a:cxn ang="0">
                <a:pos x="8" y="68"/>
              </a:cxn>
              <a:cxn ang="0">
                <a:pos x="2" y="0"/>
              </a:cxn>
              <a:cxn ang="0">
                <a:pos x="0" y="0"/>
              </a:cxn>
            </a:cxnLst>
            <a:rect l="0" t="0" r="r" b="b"/>
            <a:pathLst>
              <a:path w="32" h="350">
                <a:moveTo>
                  <a:pt x="0" y="0"/>
                </a:moveTo>
                <a:lnTo>
                  <a:pt x="32" y="350"/>
                </a:lnTo>
                <a:lnTo>
                  <a:pt x="8" y="68"/>
                </a:lnTo>
                <a:lnTo>
                  <a:pt x="2"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1" name="Freeform 3012"/>
          <p:cNvSpPr>
            <a:spLocks/>
          </p:cNvSpPr>
          <p:nvPr/>
        </p:nvSpPr>
        <p:spPr bwMode="auto">
          <a:xfrm>
            <a:off x="4332277" y="4463057"/>
            <a:ext cx="421643" cy="753300"/>
          </a:xfrm>
          <a:custGeom>
            <a:avLst/>
            <a:gdLst/>
            <a:ahLst/>
            <a:cxnLst>
              <a:cxn ang="0">
                <a:pos x="278" y="0"/>
              </a:cxn>
              <a:cxn ang="0">
                <a:pos x="74" y="22"/>
              </a:cxn>
              <a:cxn ang="0">
                <a:pos x="0" y="240"/>
              </a:cxn>
              <a:cxn ang="0">
                <a:pos x="38" y="372"/>
              </a:cxn>
              <a:cxn ang="0">
                <a:pos x="6" y="522"/>
              </a:cxn>
              <a:cxn ang="0">
                <a:pos x="178" y="508"/>
              </a:cxn>
              <a:cxn ang="0">
                <a:pos x="216" y="586"/>
              </a:cxn>
              <a:cxn ang="0">
                <a:pos x="298" y="560"/>
              </a:cxn>
              <a:cxn ang="0">
                <a:pos x="328" y="560"/>
              </a:cxn>
              <a:cxn ang="0">
                <a:pos x="310" y="352"/>
              </a:cxn>
              <a:cxn ang="0">
                <a:pos x="278" y="2"/>
              </a:cxn>
              <a:cxn ang="0">
                <a:pos x="280" y="2"/>
              </a:cxn>
              <a:cxn ang="0">
                <a:pos x="286" y="70"/>
              </a:cxn>
              <a:cxn ang="0">
                <a:pos x="280" y="0"/>
              </a:cxn>
              <a:cxn ang="0">
                <a:pos x="278" y="0"/>
              </a:cxn>
            </a:cxnLst>
            <a:rect l="0" t="0" r="r" b="b"/>
            <a:pathLst>
              <a:path w="328" h="586">
                <a:moveTo>
                  <a:pt x="278" y="0"/>
                </a:moveTo>
                <a:lnTo>
                  <a:pt x="74" y="22"/>
                </a:lnTo>
                <a:lnTo>
                  <a:pt x="0" y="240"/>
                </a:lnTo>
                <a:lnTo>
                  <a:pt x="38" y="372"/>
                </a:lnTo>
                <a:lnTo>
                  <a:pt x="6" y="522"/>
                </a:lnTo>
                <a:lnTo>
                  <a:pt x="178" y="508"/>
                </a:lnTo>
                <a:lnTo>
                  <a:pt x="216" y="586"/>
                </a:lnTo>
                <a:lnTo>
                  <a:pt x="298" y="560"/>
                </a:lnTo>
                <a:lnTo>
                  <a:pt x="328" y="560"/>
                </a:lnTo>
                <a:lnTo>
                  <a:pt x="310" y="352"/>
                </a:lnTo>
                <a:lnTo>
                  <a:pt x="278" y="2"/>
                </a:lnTo>
                <a:lnTo>
                  <a:pt x="280" y="2"/>
                </a:lnTo>
                <a:lnTo>
                  <a:pt x="286" y="70"/>
                </a:lnTo>
                <a:lnTo>
                  <a:pt x="280" y="0"/>
                </a:lnTo>
                <a:lnTo>
                  <a:pt x="27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2" name="Freeform 3013"/>
          <p:cNvSpPr>
            <a:spLocks/>
          </p:cNvSpPr>
          <p:nvPr/>
        </p:nvSpPr>
        <p:spPr bwMode="auto">
          <a:xfrm>
            <a:off x="4730781" y="4915551"/>
            <a:ext cx="25710" cy="267383"/>
          </a:xfrm>
          <a:custGeom>
            <a:avLst/>
            <a:gdLst/>
            <a:ahLst/>
            <a:cxnLst>
              <a:cxn ang="0">
                <a:pos x="20" y="208"/>
              </a:cxn>
              <a:cxn ang="0">
                <a:pos x="0" y="0"/>
              </a:cxn>
              <a:cxn ang="0">
                <a:pos x="18" y="208"/>
              </a:cxn>
              <a:cxn ang="0">
                <a:pos x="20" y="208"/>
              </a:cxn>
            </a:cxnLst>
            <a:rect l="0" t="0" r="r" b="b"/>
            <a:pathLst>
              <a:path w="20" h="208">
                <a:moveTo>
                  <a:pt x="20" y="208"/>
                </a:moveTo>
                <a:lnTo>
                  <a:pt x="0" y="0"/>
                </a:lnTo>
                <a:lnTo>
                  <a:pt x="18" y="208"/>
                </a:lnTo>
                <a:lnTo>
                  <a:pt x="20" y="20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3" name="Freeform 3014"/>
          <p:cNvSpPr>
            <a:spLocks/>
          </p:cNvSpPr>
          <p:nvPr/>
        </p:nvSpPr>
        <p:spPr bwMode="auto">
          <a:xfrm>
            <a:off x="4692216" y="4416779"/>
            <a:ext cx="473062" cy="766155"/>
          </a:xfrm>
          <a:custGeom>
            <a:avLst/>
            <a:gdLst/>
            <a:ahLst/>
            <a:cxnLst>
              <a:cxn ang="0">
                <a:pos x="368" y="466"/>
              </a:cxn>
              <a:cxn ang="0">
                <a:pos x="350" y="330"/>
              </a:cxn>
              <a:cxn ang="0">
                <a:pos x="226" y="0"/>
              </a:cxn>
              <a:cxn ang="0">
                <a:pos x="0" y="36"/>
              </a:cxn>
              <a:cxn ang="0">
                <a:pos x="6" y="106"/>
              </a:cxn>
              <a:cxn ang="0">
                <a:pos x="52" y="596"/>
              </a:cxn>
              <a:cxn ang="0">
                <a:pos x="96" y="596"/>
              </a:cxn>
              <a:cxn ang="0">
                <a:pos x="134" y="580"/>
              </a:cxn>
              <a:cxn ang="0">
                <a:pos x="90" y="490"/>
              </a:cxn>
              <a:cxn ang="0">
                <a:pos x="368" y="466"/>
              </a:cxn>
            </a:cxnLst>
            <a:rect l="0" t="0" r="r" b="b"/>
            <a:pathLst>
              <a:path w="368" h="596">
                <a:moveTo>
                  <a:pt x="368" y="466"/>
                </a:moveTo>
                <a:lnTo>
                  <a:pt x="350" y="330"/>
                </a:lnTo>
                <a:lnTo>
                  <a:pt x="226" y="0"/>
                </a:lnTo>
                <a:lnTo>
                  <a:pt x="0" y="36"/>
                </a:lnTo>
                <a:lnTo>
                  <a:pt x="6" y="106"/>
                </a:lnTo>
                <a:lnTo>
                  <a:pt x="52" y="596"/>
                </a:lnTo>
                <a:lnTo>
                  <a:pt x="96" y="596"/>
                </a:lnTo>
                <a:lnTo>
                  <a:pt x="134" y="580"/>
                </a:lnTo>
                <a:lnTo>
                  <a:pt x="90" y="490"/>
                </a:lnTo>
                <a:lnTo>
                  <a:pt x="368" y="4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4" name="Freeform 3015"/>
          <p:cNvSpPr>
            <a:spLocks/>
          </p:cNvSpPr>
          <p:nvPr/>
        </p:nvSpPr>
        <p:spPr bwMode="auto">
          <a:xfrm>
            <a:off x="5288686" y="4403924"/>
            <a:ext cx="69417" cy="48849"/>
          </a:xfrm>
          <a:custGeom>
            <a:avLst/>
            <a:gdLst/>
            <a:ahLst/>
            <a:cxnLst>
              <a:cxn ang="0">
                <a:pos x="0" y="6"/>
              </a:cxn>
              <a:cxn ang="0">
                <a:pos x="52" y="4"/>
              </a:cxn>
              <a:cxn ang="0">
                <a:pos x="52" y="38"/>
              </a:cxn>
              <a:cxn ang="0">
                <a:pos x="54" y="0"/>
              </a:cxn>
              <a:cxn ang="0">
                <a:pos x="0" y="6"/>
              </a:cxn>
            </a:cxnLst>
            <a:rect l="0" t="0" r="r" b="b"/>
            <a:pathLst>
              <a:path w="54" h="38">
                <a:moveTo>
                  <a:pt x="0" y="6"/>
                </a:moveTo>
                <a:lnTo>
                  <a:pt x="52" y="4"/>
                </a:lnTo>
                <a:lnTo>
                  <a:pt x="52" y="38"/>
                </a:lnTo>
                <a:lnTo>
                  <a:pt x="54" y="0"/>
                </a:lnTo>
                <a:lnTo>
                  <a:pt x="0"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5" name="Freeform 3016"/>
          <p:cNvSpPr>
            <a:spLocks/>
          </p:cNvSpPr>
          <p:nvPr/>
        </p:nvSpPr>
        <p:spPr bwMode="auto">
          <a:xfrm>
            <a:off x="5288686" y="4357646"/>
            <a:ext cx="69417" cy="53991"/>
          </a:xfrm>
          <a:custGeom>
            <a:avLst/>
            <a:gdLst/>
            <a:ahLst/>
            <a:cxnLst>
              <a:cxn ang="0">
                <a:pos x="6" y="40"/>
              </a:cxn>
              <a:cxn ang="0">
                <a:pos x="22" y="0"/>
              </a:cxn>
              <a:cxn ang="0">
                <a:pos x="0" y="42"/>
              </a:cxn>
              <a:cxn ang="0">
                <a:pos x="54" y="36"/>
              </a:cxn>
              <a:cxn ang="0">
                <a:pos x="6" y="40"/>
              </a:cxn>
            </a:cxnLst>
            <a:rect l="0" t="0" r="r" b="b"/>
            <a:pathLst>
              <a:path w="54" h="42">
                <a:moveTo>
                  <a:pt x="6" y="40"/>
                </a:moveTo>
                <a:lnTo>
                  <a:pt x="22" y="0"/>
                </a:lnTo>
                <a:lnTo>
                  <a:pt x="0" y="42"/>
                </a:lnTo>
                <a:lnTo>
                  <a:pt x="54" y="36"/>
                </a:lnTo>
                <a:lnTo>
                  <a:pt x="6" y="4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6" name="Freeform 3017"/>
          <p:cNvSpPr>
            <a:spLocks/>
          </p:cNvSpPr>
          <p:nvPr/>
        </p:nvSpPr>
        <p:spPr bwMode="auto">
          <a:xfrm>
            <a:off x="5355531" y="4403924"/>
            <a:ext cx="339371" cy="334229"/>
          </a:xfrm>
          <a:custGeom>
            <a:avLst/>
            <a:gdLst/>
            <a:ahLst/>
            <a:cxnLst>
              <a:cxn ang="0">
                <a:pos x="2" y="0"/>
              </a:cxn>
              <a:cxn ang="0">
                <a:pos x="0" y="38"/>
              </a:cxn>
              <a:cxn ang="0">
                <a:pos x="264" y="260"/>
              </a:cxn>
              <a:cxn ang="0">
                <a:pos x="2" y="36"/>
              </a:cxn>
              <a:cxn ang="0">
                <a:pos x="2" y="0"/>
              </a:cxn>
            </a:cxnLst>
            <a:rect l="0" t="0" r="r" b="b"/>
            <a:pathLst>
              <a:path w="264" h="260">
                <a:moveTo>
                  <a:pt x="2" y="0"/>
                </a:moveTo>
                <a:lnTo>
                  <a:pt x="0" y="38"/>
                </a:lnTo>
                <a:lnTo>
                  <a:pt x="264" y="260"/>
                </a:lnTo>
                <a:lnTo>
                  <a:pt x="2" y="36"/>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7" name="Freeform 3018"/>
          <p:cNvSpPr>
            <a:spLocks/>
          </p:cNvSpPr>
          <p:nvPr/>
        </p:nvSpPr>
        <p:spPr bwMode="auto">
          <a:xfrm>
            <a:off x="5288686" y="4339649"/>
            <a:ext cx="35994" cy="71988"/>
          </a:xfrm>
          <a:custGeom>
            <a:avLst/>
            <a:gdLst/>
            <a:ahLst/>
            <a:cxnLst>
              <a:cxn ang="0">
                <a:pos x="28" y="0"/>
              </a:cxn>
              <a:cxn ang="0">
                <a:pos x="22" y="2"/>
              </a:cxn>
              <a:cxn ang="0">
                <a:pos x="0" y="56"/>
              </a:cxn>
              <a:cxn ang="0">
                <a:pos x="22" y="14"/>
              </a:cxn>
              <a:cxn ang="0">
                <a:pos x="28" y="0"/>
              </a:cxn>
            </a:cxnLst>
            <a:rect l="0" t="0" r="r" b="b"/>
            <a:pathLst>
              <a:path w="28" h="56">
                <a:moveTo>
                  <a:pt x="28" y="0"/>
                </a:moveTo>
                <a:lnTo>
                  <a:pt x="22" y="2"/>
                </a:lnTo>
                <a:lnTo>
                  <a:pt x="0" y="56"/>
                </a:lnTo>
                <a:lnTo>
                  <a:pt x="22" y="14"/>
                </a:lnTo>
                <a:lnTo>
                  <a:pt x="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8" name="Freeform 3019"/>
          <p:cNvSpPr>
            <a:spLocks/>
          </p:cNvSpPr>
          <p:nvPr/>
        </p:nvSpPr>
        <p:spPr bwMode="auto">
          <a:xfrm>
            <a:off x="5296399" y="4252236"/>
            <a:ext cx="563047" cy="485917"/>
          </a:xfrm>
          <a:custGeom>
            <a:avLst/>
            <a:gdLst/>
            <a:ahLst/>
            <a:cxnLst>
              <a:cxn ang="0">
                <a:pos x="0" y="122"/>
              </a:cxn>
              <a:cxn ang="0">
                <a:pos x="48" y="118"/>
              </a:cxn>
              <a:cxn ang="0">
                <a:pos x="48" y="154"/>
              </a:cxn>
              <a:cxn ang="0">
                <a:pos x="310" y="378"/>
              </a:cxn>
              <a:cxn ang="0">
                <a:pos x="422" y="176"/>
              </a:cxn>
              <a:cxn ang="0">
                <a:pos x="438" y="104"/>
              </a:cxn>
              <a:cxn ang="0">
                <a:pos x="306" y="16"/>
              </a:cxn>
              <a:cxn ang="0">
                <a:pos x="224" y="32"/>
              </a:cxn>
              <a:cxn ang="0">
                <a:pos x="194" y="0"/>
              </a:cxn>
              <a:cxn ang="0">
                <a:pos x="24" y="66"/>
              </a:cxn>
              <a:cxn ang="0">
                <a:pos x="16" y="82"/>
              </a:cxn>
              <a:cxn ang="0">
                <a:pos x="0" y="122"/>
              </a:cxn>
            </a:cxnLst>
            <a:rect l="0" t="0" r="r" b="b"/>
            <a:pathLst>
              <a:path w="438" h="378">
                <a:moveTo>
                  <a:pt x="0" y="122"/>
                </a:moveTo>
                <a:lnTo>
                  <a:pt x="48" y="118"/>
                </a:lnTo>
                <a:lnTo>
                  <a:pt x="48" y="154"/>
                </a:lnTo>
                <a:lnTo>
                  <a:pt x="310" y="378"/>
                </a:lnTo>
                <a:lnTo>
                  <a:pt x="422" y="176"/>
                </a:lnTo>
                <a:lnTo>
                  <a:pt x="438" y="104"/>
                </a:lnTo>
                <a:lnTo>
                  <a:pt x="306" y="16"/>
                </a:lnTo>
                <a:lnTo>
                  <a:pt x="224" y="32"/>
                </a:lnTo>
                <a:lnTo>
                  <a:pt x="194" y="0"/>
                </a:lnTo>
                <a:lnTo>
                  <a:pt x="24" y="66"/>
                </a:lnTo>
                <a:lnTo>
                  <a:pt x="16" y="82"/>
                </a:lnTo>
                <a:lnTo>
                  <a:pt x="0" y="12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9" name="Freeform 3020"/>
          <p:cNvSpPr>
            <a:spLocks/>
          </p:cNvSpPr>
          <p:nvPr/>
        </p:nvSpPr>
        <p:spPr bwMode="auto">
          <a:xfrm>
            <a:off x="5172991" y="4969542"/>
            <a:ext cx="411359" cy="107982"/>
          </a:xfrm>
          <a:custGeom>
            <a:avLst/>
            <a:gdLst/>
            <a:ahLst/>
            <a:cxnLst>
              <a:cxn ang="0">
                <a:pos x="278" y="42"/>
              </a:cxn>
              <a:cxn ang="0">
                <a:pos x="320" y="56"/>
              </a:cxn>
              <a:cxn ang="0">
                <a:pos x="314" y="0"/>
              </a:cxn>
              <a:cxn ang="0">
                <a:pos x="314" y="48"/>
              </a:cxn>
              <a:cxn ang="0">
                <a:pos x="280" y="36"/>
              </a:cxn>
              <a:cxn ang="0">
                <a:pos x="18" y="78"/>
              </a:cxn>
              <a:cxn ang="0">
                <a:pos x="0" y="54"/>
              </a:cxn>
              <a:cxn ang="0">
                <a:pos x="18" y="84"/>
              </a:cxn>
              <a:cxn ang="0">
                <a:pos x="278" y="42"/>
              </a:cxn>
            </a:cxnLst>
            <a:rect l="0" t="0" r="r" b="b"/>
            <a:pathLst>
              <a:path w="320" h="84">
                <a:moveTo>
                  <a:pt x="278" y="42"/>
                </a:moveTo>
                <a:lnTo>
                  <a:pt x="320" y="56"/>
                </a:lnTo>
                <a:lnTo>
                  <a:pt x="314" y="0"/>
                </a:lnTo>
                <a:lnTo>
                  <a:pt x="314" y="48"/>
                </a:lnTo>
                <a:lnTo>
                  <a:pt x="280" y="36"/>
                </a:lnTo>
                <a:lnTo>
                  <a:pt x="18" y="78"/>
                </a:lnTo>
                <a:lnTo>
                  <a:pt x="0" y="54"/>
                </a:lnTo>
                <a:lnTo>
                  <a:pt x="18" y="84"/>
                </a:lnTo>
                <a:lnTo>
                  <a:pt x="278" y="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0" name="Freeform 3021"/>
          <p:cNvSpPr>
            <a:spLocks/>
          </p:cNvSpPr>
          <p:nvPr/>
        </p:nvSpPr>
        <p:spPr bwMode="auto">
          <a:xfrm>
            <a:off x="5576637" y="4966971"/>
            <a:ext cx="89985" cy="5142"/>
          </a:xfrm>
          <a:custGeom>
            <a:avLst/>
            <a:gdLst/>
            <a:ahLst/>
            <a:cxnLst>
              <a:cxn ang="0">
                <a:pos x="0" y="2"/>
              </a:cxn>
              <a:cxn ang="0">
                <a:pos x="70" y="4"/>
              </a:cxn>
              <a:cxn ang="0">
                <a:pos x="70" y="0"/>
              </a:cxn>
              <a:cxn ang="0">
                <a:pos x="0" y="2"/>
              </a:cxn>
            </a:cxnLst>
            <a:rect l="0" t="0" r="r" b="b"/>
            <a:pathLst>
              <a:path w="70" h="4">
                <a:moveTo>
                  <a:pt x="0" y="2"/>
                </a:moveTo>
                <a:lnTo>
                  <a:pt x="70" y="4"/>
                </a:lnTo>
                <a:lnTo>
                  <a:pt x="7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1" name="Freeform 3022"/>
          <p:cNvSpPr>
            <a:spLocks/>
          </p:cNvSpPr>
          <p:nvPr/>
        </p:nvSpPr>
        <p:spPr bwMode="auto">
          <a:xfrm>
            <a:off x="5576637" y="4969542"/>
            <a:ext cx="89985" cy="71988"/>
          </a:xfrm>
          <a:custGeom>
            <a:avLst/>
            <a:gdLst/>
            <a:ahLst/>
            <a:cxnLst>
              <a:cxn ang="0">
                <a:pos x="6" y="56"/>
              </a:cxn>
              <a:cxn ang="0">
                <a:pos x="6" y="6"/>
              </a:cxn>
              <a:cxn ang="0">
                <a:pos x="70" y="6"/>
              </a:cxn>
              <a:cxn ang="0">
                <a:pos x="70" y="2"/>
              </a:cxn>
              <a:cxn ang="0">
                <a:pos x="0" y="0"/>
              </a:cxn>
              <a:cxn ang="0">
                <a:pos x="6" y="56"/>
              </a:cxn>
            </a:cxnLst>
            <a:rect l="0" t="0" r="r" b="b"/>
            <a:pathLst>
              <a:path w="70" h="56">
                <a:moveTo>
                  <a:pt x="6" y="56"/>
                </a:moveTo>
                <a:lnTo>
                  <a:pt x="6" y="6"/>
                </a:lnTo>
                <a:lnTo>
                  <a:pt x="70" y="6"/>
                </a:lnTo>
                <a:lnTo>
                  <a:pt x="70" y="2"/>
                </a:lnTo>
                <a:lnTo>
                  <a:pt x="0" y="0"/>
                </a:lnTo>
                <a:lnTo>
                  <a:pt x="6" y="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2" name="Freeform 3023"/>
          <p:cNvSpPr>
            <a:spLocks/>
          </p:cNvSpPr>
          <p:nvPr/>
        </p:nvSpPr>
        <p:spPr bwMode="auto">
          <a:xfrm>
            <a:off x="5165278" y="5023533"/>
            <a:ext cx="30852" cy="53991"/>
          </a:xfrm>
          <a:custGeom>
            <a:avLst/>
            <a:gdLst/>
            <a:ahLst/>
            <a:cxnLst>
              <a:cxn ang="0">
                <a:pos x="24" y="42"/>
              </a:cxn>
              <a:cxn ang="0">
                <a:pos x="6" y="12"/>
              </a:cxn>
              <a:cxn ang="0">
                <a:pos x="0" y="0"/>
              </a:cxn>
              <a:cxn ang="0">
                <a:pos x="2" y="12"/>
              </a:cxn>
              <a:cxn ang="0">
                <a:pos x="24" y="42"/>
              </a:cxn>
            </a:cxnLst>
            <a:rect l="0" t="0" r="r" b="b"/>
            <a:pathLst>
              <a:path w="24" h="42">
                <a:moveTo>
                  <a:pt x="24" y="42"/>
                </a:moveTo>
                <a:lnTo>
                  <a:pt x="6" y="12"/>
                </a:lnTo>
                <a:lnTo>
                  <a:pt x="0" y="0"/>
                </a:lnTo>
                <a:lnTo>
                  <a:pt x="2" y="12"/>
                </a:lnTo>
                <a:lnTo>
                  <a:pt x="24" y="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3" name="Freeform 3024"/>
          <p:cNvSpPr>
            <a:spLocks/>
          </p:cNvSpPr>
          <p:nvPr/>
        </p:nvSpPr>
        <p:spPr bwMode="auto">
          <a:xfrm>
            <a:off x="4813052" y="5049243"/>
            <a:ext cx="56562" cy="110553"/>
          </a:xfrm>
          <a:custGeom>
            <a:avLst/>
            <a:gdLst/>
            <a:ahLst/>
            <a:cxnLst>
              <a:cxn ang="0">
                <a:pos x="44" y="86"/>
              </a:cxn>
              <a:cxn ang="0">
                <a:pos x="44" y="86"/>
              </a:cxn>
              <a:cxn ang="0">
                <a:pos x="0" y="0"/>
              </a:cxn>
              <a:cxn ang="0">
                <a:pos x="44" y="86"/>
              </a:cxn>
            </a:cxnLst>
            <a:rect l="0" t="0" r="r" b="b"/>
            <a:pathLst>
              <a:path w="44" h="86">
                <a:moveTo>
                  <a:pt x="44" y="86"/>
                </a:moveTo>
                <a:lnTo>
                  <a:pt x="44" y="86"/>
                </a:lnTo>
                <a:lnTo>
                  <a:pt x="0" y="0"/>
                </a:lnTo>
                <a:lnTo>
                  <a:pt x="44" y="8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4" name="Freeform 3025"/>
          <p:cNvSpPr>
            <a:spLocks/>
          </p:cNvSpPr>
          <p:nvPr/>
        </p:nvSpPr>
        <p:spPr bwMode="auto">
          <a:xfrm>
            <a:off x="4990451" y="4337078"/>
            <a:ext cx="701881" cy="732732"/>
          </a:xfrm>
          <a:custGeom>
            <a:avLst/>
            <a:gdLst/>
            <a:ahLst/>
            <a:cxnLst>
              <a:cxn ang="0">
                <a:pos x="422" y="528"/>
              </a:cxn>
              <a:cxn ang="0">
                <a:pos x="456" y="540"/>
              </a:cxn>
              <a:cxn ang="0">
                <a:pos x="456" y="492"/>
              </a:cxn>
              <a:cxn ang="0">
                <a:pos x="526" y="490"/>
              </a:cxn>
              <a:cxn ang="0">
                <a:pos x="526" y="494"/>
              </a:cxn>
              <a:cxn ang="0">
                <a:pos x="526" y="494"/>
              </a:cxn>
              <a:cxn ang="0">
                <a:pos x="512" y="378"/>
              </a:cxn>
              <a:cxn ang="0">
                <a:pos x="546" y="314"/>
              </a:cxn>
              <a:cxn ang="0">
                <a:pos x="284" y="90"/>
              </a:cxn>
              <a:cxn ang="0">
                <a:pos x="284" y="56"/>
              </a:cxn>
              <a:cxn ang="0">
                <a:pos x="232" y="58"/>
              </a:cxn>
              <a:cxn ang="0">
                <a:pos x="254" y="4"/>
              </a:cxn>
              <a:cxn ang="0">
                <a:pos x="260" y="2"/>
              </a:cxn>
              <a:cxn ang="0">
                <a:pos x="254" y="16"/>
              </a:cxn>
              <a:cxn ang="0">
                <a:pos x="262" y="0"/>
              </a:cxn>
              <a:cxn ang="0">
                <a:pos x="182" y="30"/>
              </a:cxn>
              <a:cxn ang="0">
                <a:pos x="0" y="60"/>
              </a:cxn>
              <a:cxn ang="0">
                <a:pos x="120" y="390"/>
              </a:cxn>
              <a:cxn ang="0">
                <a:pos x="142" y="546"/>
              </a:cxn>
              <a:cxn ang="0">
                <a:pos x="160" y="570"/>
              </a:cxn>
              <a:cxn ang="0">
                <a:pos x="422" y="528"/>
              </a:cxn>
            </a:cxnLst>
            <a:rect l="0" t="0" r="r" b="b"/>
            <a:pathLst>
              <a:path w="546" h="570">
                <a:moveTo>
                  <a:pt x="422" y="528"/>
                </a:moveTo>
                <a:lnTo>
                  <a:pt x="456" y="540"/>
                </a:lnTo>
                <a:lnTo>
                  <a:pt x="456" y="492"/>
                </a:lnTo>
                <a:lnTo>
                  <a:pt x="526" y="490"/>
                </a:lnTo>
                <a:lnTo>
                  <a:pt x="526" y="494"/>
                </a:lnTo>
                <a:lnTo>
                  <a:pt x="526" y="494"/>
                </a:lnTo>
                <a:lnTo>
                  <a:pt x="512" y="378"/>
                </a:lnTo>
                <a:lnTo>
                  <a:pt x="546" y="314"/>
                </a:lnTo>
                <a:lnTo>
                  <a:pt x="284" y="90"/>
                </a:lnTo>
                <a:lnTo>
                  <a:pt x="284" y="56"/>
                </a:lnTo>
                <a:lnTo>
                  <a:pt x="232" y="58"/>
                </a:lnTo>
                <a:lnTo>
                  <a:pt x="254" y="4"/>
                </a:lnTo>
                <a:lnTo>
                  <a:pt x="260" y="2"/>
                </a:lnTo>
                <a:lnTo>
                  <a:pt x="254" y="16"/>
                </a:lnTo>
                <a:lnTo>
                  <a:pt x="262" y="0"/>
                </a:lnTo>
                <a:lnTo>
                  <a:pt x="182" y="30"/>
                </a:lnTo>
                <a:lnTo>
                  <a:pt x="0" y="60"/>
                </a:lnTo>
                <a:lnTo>
                  <a:pt x="120" y="390"/>
                </a:lnTo>
                <a:lnTo>
                  <a:pt x="142" y="546"/>
                </a:lnTo>
                <a:lnTo>
                  <a:pt x="160" y="570"/>
                </a:lnTo>
                <a:lnTo>
                  <a:pt x="422" y="5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5" name="Freeform 3026"/>
          <p:cNvSpPr>
            <a:spLocks/>
          </p:cNvSpPr>
          <p:nvPr/>
        </p:nvSpPr>
        <p:spPr bwMode="auto">
          <a:xfrm>
            <a:off x="4813052" y="4972113"/>
            <a:ext cx="1190369" cy="856140"/>
          </a:xfrm>
          <a:custGeom>
            <a:avLst/>
            <a:gdLst/>
            <a:ahLst/>
            <a:cxnLst>
              <a:cxn ang="0">
                <a:pos x="896" y="342"/>
              </a:cxn>
              <a:cxn ang="0">
                <a:pos x="808" y="232"/>
              </a:cxn>
              <a:cxn ang="0">
                <a:pos x="808" y="182"/>
              </a:cxn>
              <a:cxn ang="0">
                <a:pos x="668" y="20"/>
              </a:cxn>
              <a:cxn ang="0">
                <a:pos x="664" y="0"/>
              </a:cxn>
              <a:cxn ang="0">
                <a:pos x="664" y="0"/>
              </a:cxn>
              <a:cxn ang="0">
                <a:pos x="664" y="4"/>
              </a:cxn>
              <a:cxn ang="0">
                <a:pos x="600" y="4"/>
              </a:cxn>
              <a:cxn ang="0">
                <a:pos x="600" y="54"/>
              </a:cxn>
              <a:cxn ang="0">
                <a:pos x="558" y="40"/>
              </a:cxn>
              <a:cxn ang="0">
                <a:pos x="298" y="82"/>
              </a:cxn>
              <a:cxn ang="0">
                <a:pos x="276" y="52"/>
              </a:cxn>
              <a:cxn ang="0">
                <a:pos x="274" y="40"/>
              </a:cxn>
              <a:cxn ang="0">
                <a:pos x="0" y="60"/>
              </a:cxn>
              <a:cxn ang="0">
                <a:pos x="44" y="146"/>
              </a:cxn>
              <a:cxn ang="0">
                <a:pos x="132" y="108"/>
              </a:cxn>
              <a:cxn ang="0">
                <a:pos x="242" y="154"/>
              </a:cxn>
              <a:cxn ang="0">
                <a:pos x="242" y="192"/>
              </a:cxn>
              <a:cxn ang="0">
                <a:pos x="298" y="192"/>
              </a:cxn>
              <a:cxn ang="0">
                <a:pos x="380" y="128"/>
              </a:cxn>
              <a:cxn ang="0">
                <a:pos x="558" y="206"/>
              </a:cxn>
              <a:cxn ang="0">
                <a:pos x="558" y="368"/>
              </a:cxn>
              <a:cxn ang="0">
                <a:pos x="598" y="382"/>
              </a:cxn>
              <a:cxn ang="0">
                <a:pos x="638" y="478"/>
              </a:cxn>
              <a:cxn ang="0">
                <a:pos x="776" y="584"/>
              </a:cxn>
              <a:cxn ang="0">
                <a:pos x="776" y="626"/>
              </a:cxn>
              <a:cxn ang="0">
                <a:pos x="830" y="666"/>
              </a:cxn>
              <a:cxn ang="0">
                <a:pos x="886" y="610"/>
              </a:cxn>
              <a:cxn ang="0">
                <a:pos x="916" y="610"/>
              </a:cxn>
              <a:cxn ang="0">
                <a:pos x="926" y="518"/>
              </a:cxn>
              <a:cxn ang="0">
                <a:pos x="896" y="342"/>
              </a:cxn>
            </a:cxnLst>
            <a:rect l="0" t="0" r="r" b="b"/>
            <a:pathLst>
              <a:path w="926" h="666">
                <a:moveTo>
                  <a:pt x="896" y="342"/>
                </a:moveTo>
                <a:lnTo>
                  <a:pt x="808" y="232"/>
                </a:lnTo>
                <a:lnTo>
                  <a:pt x="808" y="182"/>
                </a:lnTo>
                <a:lnTo>
                  <a:pt x="668" y="20"/>
                </a:lnTo>
                <a:lnTo>
                  <a:pt x="664" y="0"/>
                </a:lnTo>
                <a:lnTo>
                  <a:pt x="664" y="0"/>
                </a:lnTo>
                <a:lnTo>
                  <a:pt x="664" y="4"/>
                </a:lnTo>
                <a:lnTo>
                  <a:pt x="600" y="4"/>
                </a:lnTo>
                <a:lnTo>
                  <a:pt x="600" y="54"/>
                </a:lnTo>
                <a:lnTo>
                  <a:pt x="558" y="40"/>
                </a:lnTo>
                <a:lnTo>
                  <a:pt x="298" y="82"/>
                </a:lnTo>
                <a:lnTo>
                  <a:pt x="276" y="52"/>
                </a:lnTo>
                <a:lnTo>
                  <a:pt x="274" y="40"/>
                </a:lnTo>
                <a:lnTo>
                  <a:pt x="0" y="60"/>
                </a:lnTo>
                <a:lnTo>
                  <a:pt x="44" y="146"/>
                </a:lnTo>
                <a:lnTo>
                  <a:pt x="132" y="108"/>
                </a:lnTo>
                <a:lnTo>
                  <a:pt x="242" y="154"/>
                </a:lnTo>
                <a:lnTo>
                  <a:pt x="242" y="192"/>
                </a:lnTo>
                <a:lnTo>
                  <a:pt x="298" y="192"/>
                </a:lnTo>
                <a:lnTo>
                  <a:pt x="380" y="128"/>
                </a:lnTo>
                <a:lnTo>
                  <a:pt x="558" y="206"/>
                </a:lnTo>
                <a:lnTo>
                  <a:pt x="558" y="368"/>
                </a:lnTo>
                <a:lnTo>
                  <a:pt x="598" y="382"/>
                </a:lnTo>
                <a:lnTo>
                  <a:pt x="638" y="478"/>
                </a:lnTo>
                <a:lnTo>
                  <a:pt x="776" y="584"/>
                </a:lnTo>
                <a:lnTo>
                  <a:pt x="776" y="626"/>
                </a:lnTo>
                <a:lnTo>
                  <a:pt x="830" y="666"/>
                </a:lnTo>
                <a:lnTo>
                  <a:pt x="886" y="610"/>
                </a:lnTo>
                <a:lnTo>
                  <a:pt x="916" y="610"/>
                </a:lnTo>
                <a:lnTo>
                  <a:pt x="926" y="518"/>
                </a:lnTo>
                <a:lnTo>
                  <a:pt x="896"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6" name="Freeform 3027"/>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7" name="Freeform 3028"/>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8" name="Freeform 3029"/>
          <p:cNvSpPr>
            <a:spLocks/>
          </p:cNvSpPr>
          <p:nvPr/>
        </p:nvSpPr>
        <p:spPr bwMode="auto">
          <a:xfrm>
            <a:off x="5304112" y="3195558"/>
            <a:ext cx="97698" cy="259670"/>
          </a:xfrm>
          <a:custGeom>
            <a:avLst/>
            <a:gdLst/>
            <a:ahLst/>
            <a:cxnLst>
              <a:cxn ang="0">
                <a:pos x="2" y="0"/>
              </a:cxn>
              <a:cxn ang="0">
                <a:pos x="0" y="6"/>
              </a:cxn>
              <a:cxn ang="0">
                <a:pos x="6" y="24"/>
              </a:cxn>
              <a:cxn ang="0">
                <a:pos x="74" y="202"/>
              </a:cxn>
              <a:cxn ang="0">
                <a:pos x="76" y="200"/>
              </a:cxn>
              <a:cxn ang="0">
                <a:pos x="2" y="0"/>
              </a:cxn>
            </a:cxnLst>
            <a:rect l="0" t="0" r="r" b="b"/>
            <a:pathLst>
              <a:path w="76" h="202">
                <a:moveTo>
                  <a:pt x="2" y="0"/>
                </a:moveTo>
                <a:lnTo>
                  <a:pt x="0" y="6"/>
                </a:lnTo>
                <a:lnTo>
                  <a:pt x="6" y="24"/>
                </a:lnTo>
                <a:lnTo>
                  <a:pt x="74" y="202"/>
                </a:lnTo>
                <a:lnTo>
                  <a:pt x="76" y="200"/>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9" name="Freeform 3030"/>
          <p:cNvSpPr>
            <a:spLocks/>
          </p:cNvSpPr>
          <p:nvPr/>
        </p:nvSpPr>
        <p:spPr bwMode="auto">
          <a:xfrm>
            <a:off x="5260405" y="3468083"/>
            <a:ext cx="503914" cy="455065"/>
          </a:xfrm>
          <a:custGeom>
            <a:avLst/>
            <a:gdLst/>
            <a:ahLst/>
            <a:cxnLst>
              <a:cxn ang="0">
                <a:pos x="6" y="268"/>
              </a:cxn>
              <a:cxn ang="0">
                <a:pos x="0" y="264"/>
              </a:cxn>
              <a:cxn ang="0">
                <a:pos x="10" y="298"/>
              </a:cxn>
              <a:cxn ang="0">
                <a:pos x="62" y="320"/>
              </a:cxn>
              <a:cxn ang="0">
                <a:pos x="62" y="320"/>
              </a:cxn>
              <a:cxn ang="0">
                <a:pos x="64" y="322"/>
              </a:cxn>
              <a:cxn ang="0">
                <a:pos x="136" y="354"/>
              </a:cxn>
              <a:cxn ang="0">
                <a:pos x="206" y="312"/>
              </a:cxn>
              <a:cxn ang="0">
                <a:pos x="236" y="148"/>
              </a:cxn>
              <a:cxn ang="0">
                <a:pos x="266" y="172"/>
              </a:cxn>
              <a:cxn ang="0">
                <a:pos x="294" y="102"/>
              </a:cxn>
              <a:cxn ang="0">
                <a:pos x="336" y="40"/>
              </a:cxn>
              <a:cxn ang="0">
                <a:pos x="376" y="40"/>
              </a:cxn>
              <a:cxn ang="0">
                <a:pos x="392" y="18"/>
              </a:cxn>
              <a:cxn ang="0">
                <a:pos x="346" y="8"/>
              </a:cxn>
              <a:cxn ang="0">
                <a:pos x="240" y="64"/>
              </a:cxn>
              <a:cxn ang="0">
                <a:pos x="214" y="18"/>
              </a:cxn>
              <a:cxn ang="0">
                <a:pos x="126" y="48"/>
              </a:cxn>
              <a:cxn ang="0">
                <a:pos x="110" y="0"/>
              </a:cxn>
              <a:cxn ang="0">
                <a:pos x="98" y="76"/>
              </a:cxn>
              <a:cxn ang="0">
                <a:pos x="6" y="268"/>
              </a:cxn>
            </a:cxnLst>
            <a:rect l="0" t="0" r="r" b="b"/>
            <a:pathLst>
              <a:path w="392" h="354">
                <a:moveTo>
                  <a:pt x="6" y="268"/>
                </a:moveTo>
                <a:lnTo>
                  <a:pt x="0" y="264"/>
                </a:lnTo>
                <a:lnTo>
                  <a:pt x="10" y="298"/>
                </a:lnTo>
                <a:lnTo>
                  <a:pt x="62" y="320"/>
                </a:lnTo>
                <a:lnTo>
                  <a:pt x="62" y="320"/>
                </a:lnTo>
                <a:lnTo>
                  <a:pt x="64" y="322"/>
                </a:lnTo>
                <a:lnTo>
                  <a:pt x="136" y="354"/>
                </a:lnTo>
                <a:lnTo>
                  <a:pt x="206" y="312"/>
                </a:lnTo>
                <a:lnTo>
                  <a:pt x="236" y="148"/>
                </a:lnTo>
                <a:lnTo>
                  <a:pt x="266" y="172"/>
                </a:lnTo>
                <a:lnTo>
                  <a:pt x="294" y="102"/>
                </a:lnTo>
                <a:lnTo>
                  <a:pt x="336" y="40"/>
                </a:lnTo>
                <a:lnTo>
                  <a:pt x="376" y="40"/>
                </a:lnTo>
                <a:lnTo>
                  <a:pt x="392" y="18"/>
                </a:lnTo>
                <a:lnTo>
                  <a:pt x="346" y="8"/>
                </a:lnTo>
                <a:lnTo>
                  <a:pt x="240" y="64"/>
                </a:lnTo>
                <a:lnTo>
                  <a:pt x="214" y="18"/>
                </a:lnTo>
                <a:lnTo>
                  <a:pt x="126" y="48"/>
                </a:lnTo>
                <a:lnTo>
                  <a:pt x="110" y="0"/>
                </a:lnTo>
                <a:lnTo>
                  <a:pt x="98" y="76"/>
                </a:lnTo>
                <a:lnTo>
                  <a:pt x="6" y="26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0" name="Freeform 3031"/>
          <p:cNvSpPr>
            <a:spLocks/>
          </p:cNvSpPr>
          <p:nvPr/>
        </p:nvSpPr>
        <p:spPr bwMode="auto">
          <a:xfrm>
            <a:off x="5260405" y="3804883"/>
            <a:ext cx="7713" cy="7713"/>
          </a:xfrm>
          <a:custGeom>
            <a:avLst/>
            <a:gdLst/>
            <a:ahLst/>
            <a:cxnLst>
              <a:cxn ang="0">
                <a:pos x="0" y="0"/>
              </a:cxn>
              <a:cxn ang="0">
                <a:pos x="0" y="2"/>
              </a:cxn>
              <a:cxn ang="0">
                <a:pos x="6" y="6"/>
              </a:cxn>
              <a:cxn ang="0">
                <a:pos x="0" y="0"/>
              </a:cxn>
            </a:cxnLst>
            <a:rect l="0" t="0" r="r" b="b"/>
            <a:pathLst>
              <a:path w="6" h="6">
                <a:moveTo>
                  <a:pt x="0" y="0"/>
                </a:moveTo>
                <a:lnTo>
                  <a:pt x="0" y="2"/>
                </a:lnTo>
                <a:lnTo>
                  <a:pt x="6" y="6"/>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1" name="Freeform 3032"/>
          <p:cNvSpPr>
            <a:spLocks/>
          </p:cNvSpPr>
          <p:nvPr/>
        </p:nvSpPr>
        <p:spPr bwMode="auto">
          <a:xfrm>
            <a:off x="5386383" y="3465512"/>
            <a:ext cx="15426" cy="100269"/>
          </a:xfrm>
          <a:custGeom>
            <a:avLst/>
            <a:gdLst/>
            <a:ahLst/>
            <a:cxnLst>
              <a:cxn ang="0">
                <a:pos x="0" y="78"/>
              </a:cxn>
              <a:cxn ang="0">
                <a:pos x="12" y="2"/>
              </a:cxn>
              <a:cxn ang="0">
                <a:pos x="10" y="0"/>
              </a:cxn>
              <a:cxn ang="0">
                <a:pos x="0" y="78"/>
              </a:cxn>
            </a:cxnLst>
            <a:rect l="0" t="0" r="r" b="b"/>
            <a:pathLst>
              <a:path w="12" h="78">
                <a:moveTo>
                  <a:pt x="0" y="78"/>
                </a:moveTo>
                <a:lnTo>
                  <a:pt x="12" y="2"/>
                </a:lnTo>
                <a:lnTo>
                  <a:pt x="10" y="0"/>
                </a:lnTo>
                <a:lnTo>
                  <a:pt x="0" y="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2" name="Freeform 3033"/>
          <p:cNvSpPr>
            <a:spLocks/>
          </p:cNvSpPr>
          <p:nvPr/>
        </p:nvSpPr>
        <p:spPr bwMode="auto">
          <a:xfrm>
            <a:off x="5268118" y="3565781"/>
            <a:ext cx="118266" cy="246815"/>
          </a:xfrm>
          <a:custGeom>
            <a:avLst/>
            <a:gdLst/>
            <a:ahLst/>
            <a:cxnLst>
              <a:cxn ang="0">
                <a:pos x="58" y="60"/>
              </a:cxn>
              <a:cxn ang="0">
                <a:pos x="0" y="192"/>
              </a:cxn>
              <a:cxn ang="0">
                <a:pos x="92" y="0"/>
              </a:cxn>
              <a:cxn ang="0">
                <a:pos x="58" y="60"/>
              </a:cxn>
            </a:cxnLst>
            <a:rect l="0" t="0" r="r" b="b"/>
            <a:pathLst>
              <a:path w="92" h="192">
                <a:moveTo>
                  <a:pt x="58" y="60"/>
                </a:moveTo>
                <a:lnTo>
                  <a:pt x="0" y="192"/>
                </a:lnTo>
                <a:lnTo>
                  <a:pt x="92" y="0"/>
                </a:lnTo>
                <a:lnTo>
                  <a:pt x="58" y="6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3" name="Freeform 3034"/>
          <p:cNvSpPr>
            <a:spLocks/>
          </p:cNvSpPr>
          <p:nvPr/>
        </p:nvSpPr>
        <p:spPr bwMode="auto">
          <a:xfrm>
            <a:off x="5399238" y="3455229"/>
            <a:ext cx="2571" cy="7713"/>
          </a:xfrm>
          <a:custGeom>
            <a:avLst/>
            <a:gdLst/>
            <a:ahLst/>
            <a:cxnLst>
              <a:cxn ang="0">
                <a:pos x="0" y="6"/>
              </a:cxn>
              <a:cxn ang="0">
                <a:pos x="2" y="2"/>
              </a:cxn>
              <a:cxn ang="0">
                <a:pos x="0" y="0"/>
              </a:cxn>
              <a:cxn ang="0">
                <a:pos x="0" y="6"/>
              </a:cxn>
            </a:cxnLst>
            <a:rect l="0" t="0" r="r" b="b"/>
            <a:pathLst>
              <a:path w="2" h="6">
                <a:moveTo>
                  <a:pt x="0" y="6"/>
                </a:moveTo>
                <a:lnTo>
                  <a:pt x="2" y="2"/>
                </a:lnTo>
                <a:lnTo>
                  <a:pt x="0" y="0"/>
                </a:lnTo>
                <a:lnTo>
                  <a:pt x="0"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4" name="Freeform 3035"/>
          <p:cNvSpPr>
            <a:spLocks/>
          </p:cNvSpPr>
          <p:nvPr/>
        </p:nvSpPr>
        <p:spPr bwMode="auto">
          <a:xfrm>
            <a:off x="4885040" y="3198129"/>
            <a:ext cx="509056" cy="601612"/>
          </a:xfrm>
          <a:custGeom>
            <a:avLst/>
            <a:gdLst/>
            <a:ahLst/>
            <a:cxnLst>
              <a:cxn ang="0">
                <a:pos x="282" y="50"/>
              </a:cxn>
              <a:cxn ang="0">
                <a:pos x="234" y="78"/>
              </a:cxn>
              <a:cxn ang="0">
                <a:pos x="206" y="104"/>
              </a:cxn>
              <a:cxn ang="0">
                <a:pos x="142" y="84"/>
              </a:cxn>
              <a:cxn ang="0">
                <a:pos x="0" y="128"/>
              </a:cxn>
              <a:cxn ang="0">
                <a:pos x="66" y="422"/>
              </a:cxn>
              <a:cxn ang="0">
                <a:pos x="172" y="460"/>
              </a:cxn>
              <a:cxn ang="0">
                <a:pos x="264" y="448"/>
              </a:cxn>
              <a:cxn ang="0">
                <a:pos x="298" y="468"/>
              </a:cxn>
              <a:cxn ang="0">
                <a:pos x="354" y="344"/>
              </a:cxn>
              <a:cxn ang="0">
                <a:pos x="386" y="284"/>
              </a:cxn>
              <a:cxn ang="0">
                <a:pos x="396" y="200"/>
              </a:cxn>
              <a:cxn ang="0">
                <a:pos x="332" y="22"/>
              </a:cxn>
              <a:cxn ang="0">
                <a:pos x="324" y="0"/>
              </a:cxn>
              <a:cxn ang="0">
                <a:pos x="282" y="50"/>
              </a:cxn>
            </a:cxnLst>
            <a:rect l="0" t="0" r="r" b="b"/>
            <a:pathLst>
              <a:path w="396" h="468">
                <a:moveTo>
                  <a:pt x="282" y="50"/>
                </a:moveTo>
                <a:lnTo>
                  <a:pt x="234" y="78"/>
                </a:lnTo>
                <a:lnTo>
                  <a:pt x="206" y="104"/>
                </a:lnTo>
                <a:lnTo>
                  <a:pt x="142" y="84"/>
                </a:lnTo>
                <a:lnTo>
                  <a:pt x="0" y="128"/>
                </a:lnTo>
                <a:lnTo>
                  <a:pt x="66" y="422"/>
                </a:lnTo>
                <a:lnTo>
                  <a:pt x="172" y="460"/>
                </a:lnTo>
                <a:lnTo>
                  <a:pt x="264" y="448"/>
                </a:lnTo>
                <a:lnTo>
                  <a:pt x="298" y="468"/>
                </a:lnTo>
                <a:lnTo>
                  <a:pt x="354" y="344"/>
                </a:lnTo>
                <a:lnTo>
                  <a:pt x="386" y="284"/>
                </a:lnTo>
                <a:lnTo>
                  <a:pt x="396" y="200"/>
                </a:lnTo>
                <a:lnTo>
                  <a:pt x="332" y="22"/>
                </a:lnTo>
                <a:lnTo>
                  <a:pt x="324" y="0"/>
                </a:lnTo>
                <a:lnTo>
                  <a:pt x="282" y="5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5" name="Freeform 3036"/>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6" name="Freeform 3037"/>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7" name="Freeform 3038"/>
          <p:cNvSpPr>
            <a:spLocks/>
          </p:cNvSpPr>
          <p:nvPr/>
        </p:nvSpPr>
        <p:spPr bwMode="auto">
          <a:xfrm>
            <a:off x="5414664" y="3005305"/>
            <a:ext cx="606754" cy="334229"/>
          </a:xfrm>
          <a:custGeom>
            <a:avLst/>
            <a:gdLst/>
            <a:ahLst/>
            <a:cxnLst>
              <a:cxn ang="0">
                <a:pos x="472" y="190"/>
              </a:cxn>
              <a:cxn ang="0">
                <a:pos x="434" y="138"/>
              </a:cxn>
              <a:cxn ang="0">
                <a:pos x="444" y="68"/>
              </a:cxn>
              <a:cxn ang="0">
                <a:pos x="364" y="0"/>
              </a:cxn>
              <a:cxn ang="0">
                <a:pos x="0" y="120"/>
              </a:cxn>
              <a:cxn ang="0">
                <a:pos x="364" y="4"/>
              </a:cxn>
              <a:cxn ang="0">
                <a:pos x="440" y="70"/>
              </a:cxn>
              <a:cxn ang="0">
                <a:pos x="430" y="138"/>
              </a:cxn>
              <a:cxn ang="0">
                <a:pos x="470" y="190"/>
              </a:cxn>
              <a:cxn ang="0">
                <a:pos x="442" y="260"/>
              </a:cxn>
              <a:cxn ang="0">
                <a:pos x="444" y="258"/>
              </a:cxn>
              <a:cxn ang="0">
                <a:pos x="472" y="190"/>
              </a:cxn>
            </a:cxnLst>
            <a:rect l="0" t="0" r="r" b="b"/>
            <a:pathLst>
              <a:path w="472" h="260">
                <a:moveTo>
                  <a:pt x="472" y="190"/>
                </a:moveTo>
                <a:lnTo>
                  <a:pt x="434" y="138"/>
                </a:lnTo>
                <a:lnTo>
                  <a:pt x="444" y="68"/>
                </a:lnTo>
                <a:lnTo>
                  <a:pt x="364" y="0"/>
                </a:lnTo>
                <a:lnTo>
                  <a:pt x="0" y="120"/>
                </a:lnTo>
                <a:lnTo>
                  <a:pt x="364" y="4"/>
                </a:lnTo>
                <a:lnTo>
                  <a:pt x="440" y="70"/>
                </a:lnTo>
                <a:lnTo>
                  <a:pt x="430" y="138"/>
                </a:lnTo>
                <a:lnTo>
                  <a:pt x="470" y="190"/>
                </a:lnTo>
                <a:lnTo>
                  <a:pt x="442" y="260"/>
                </a:lnTo>
                <a:lnTo>
                  <a:pt x="444" y="258"/>
                </a:lnTo>
                <a:lnTo>
                  <a:pt x="472" y="19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8" name="Freeform 3039"/>
          <p:cNvSpPr>
            <a:spLocks/>
          </p:cNvSpPr>
          <p:nvPr/>
        </p:nvSpPr>
        <p:spPr bwMode="auto">
          <a:xfrm>
            <a:off x="5391525" y="3010447"/>
            <a:ext cx="491059" cy="154259"/>
          </a:xfrm>
          <a:custGeom>
            <a:avLst/>
            <a:gdLst/>
            <a:ahLst/>
            <a:cxnLst>
              <a:cxn ang="0">
                <a:pos x="0" y="72"/>
              </a:cxn>
              <a:cxn ang="0">
                <a:pos x="16" y="120"/>
              </a:cxn>
              <a:cxn ang="0">
                <a:pos x="382" y="0"/>
              </a:cxn>
              <a:cxn ang="0">
                <a:pos x="18" y="116"/>
              </a:cxn>
              <a:cxn ang="0">
                <a:pos x="2" y="70"/>
              </a:cxn>
              <a:cxn ang="0">
                <a:pos x="0" y="72"/>
              </a:cxn>
            </a:cxnLst>
            <a:rect l="0" t="0" r="r" b="b"/>
            <a:pathLst>
              <a:path w="382" h="120">
                <a:moveTo>
                  <a:pt x="0" y="72"/>
                </a:moveTo>
                <a:lnTo>
                  <a:pt x="16" y="120"/>
                </a:lnTo>
                <a:lnTo>
                  <a:pt x="382" y="0"/>
                </a:lnTo>
                <a:lnTo>
                  <a:pt x="18" y="116"/>
                </a:lnTo>
                <a:lnTo>
                  <a:pt x="2" y="70"/>
                </a:lnTo>
                <a:lnTo>
                  <a:pt x="0" y="7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9" name="Freeform 3040"/>
          <p:cNvSpPr>
            <a:spLocks/>
          </p:cNvSpPr>
          <p:nvPr/>
        </p:nvSpPr>
        <p:spPr bwMode="auto">
          <a:xfrm>
            <a:off x="5944288" y="3339534"/>
            <a:ext cx="161972" cy="215963"/>
          </a:xfrm>
          <a:custGeom>
            <a:avLst/>
            <a:gdLst/>
            <a:ahLst/>
            <a:cxnLst>
              <a:cxn ang="0">
                <a:pos x="0" y="10"/>
              </a:cxn>
              <a:cxn ang="0">
                <a:pos x="62" y="168"/>
              </a:cxn>
              <a:cxn ang="0">
                <a:pos x="126" y="142"/>
              </a:cxn>
              <a:cxn ang="0">
                <a:pos x="126" y="80"/>
              </a:cxn>
              <a:cxn ang="0">
                <a:pos x="30" y="2"/>
              </a:cxn>
              <a:cxn ang="0">
                <a:pos x="30" y="0"/>
              </a:cxn>
              <a:cxn ang="0">
                <a:pos x="0" y="10"/>
              </a:cxn>
            </a:cxnLst>
            <a:rect l="0" t="0" r="r" b="b"/>
            <a:pathLst>
              <a:path w="126" h="168">
                <a:moveTo>
                  <a:pt x="0" y="10"/>
                </a:moveTo>
                <a:lnTo>
                  <a:pt x="62" y="168"/>
                </a:lnTo>
                <a:lnTo>
                  <a:pt x="126" y="142"/>
                </a:lnTo>
                <a:lnTo>
                  <a:pt x="126" y="80"/>
                </a:lnTo>
                <a:lnTo>
                  <a:pt x="30" y="2"/>
                </a:lnTo>
                <a:lnTo>
                  <a:pt x="30" y="0"/>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0" name="Freeform 3041"/>
          <p:cNvSpPr>
            <a:spLocks/>
          </p:cNvSpPr>
          <p:nvPr/>
        </p:nvSpPr>
        <p:spPr bwMode="auto">
          <a:xfrm>
            <a:off x="5301541" y="3010447"/>
            <a:ext cx="717307" cy="511627"/>
          </a:xfrm>
          <a:custGeom>
            <a:avLst/>
            <a:gdLst/>
            <a:ahLst/>
            <a:cxnLst>
              <a:cxn ang="0">
                <a:pos x="528" y="66"/>
              </a:cxn>
              <a:cxn ang="0">
                <a:pos x="452" y="0"/>
              </a:cxn>
              <a:cxn ang="0">
                <a:pos x="86" y="120"/>
              </a:cxn>
              <a:cxn ang="0">
                <a:pos x="70" y="72"/>
              </a:cxn>
              <a:cxn ang="0">
                <a:pos x="72" y="70"/>
              </a:cxn>
              <a:cxn ang="0">
                <a:pos x="88" y="116"/>
              </a:cxn>
              <a:cxn ang="0">
                <a:pos x="72" y="64"/>
              </a:cxn>
              <a:cxn ang="0">
                <a:pos x="0" y="146"/>
              </a:cxn>
              <a:cxn ang="0">
                <a:pos x="8" y="168"/>
              </a:cxn>
              <a:cxn ang="0">
                <a:pos x="2" y="150"/>
              </a:cxn>
              <a:cxn ang="0">
                <a:pos x="4" y="144"/>
              </a:cxn>
              <a:cxn ang="0">
                <a:pos x="78" y="344"/>
              </a:cxn>
              <a:cxn ang="0">
                <a:pos x="76" y="346"/>
              </a:cxn>
              <a:cxn ang="0">
                <a:pos x="78" y="348"/>
              </a:cxn>
              <a:cxn ang="0">
                <a:pos x="96" y="398"/>
              </a:cxn>
              <a:cxn ang="0">
                <a:pos x="182" y="372"/>
              </a:cxn>
              <a:cxn ang="0">
                <a:pos x="180" y="372"/>
              </a:cxn>
              <a:cxn ang="0">
                <a:pos x="498" y="262"/>
              </a:cxn>
              <a:cxn ang="0">
                <a:pos x="498" y="262"/>
              </a:cxn>
              <a:cxn ang="0">
                <a:pos x="498" y="262"/>
              </a:cxn>
              <a:cxn ang="0">
                <a:pos x="528" y="252"/>
              </a:cxn>
              <a:cxn ang="0">
                <a:pos x="558" y="186"/>
              </a:cxn>
              <a:cxn ang="0">
                <a:pos x="518" y="134"/>
              </a:cxn>
              <a:cxn ang="0">
                <a:pos x="528" y="66"/>
              </a:cxn>
            </a:cxnLst>
            <a:rect l="0" t="0" r="r" b="b"/>
            <a:pathLst>
              <a:path w="558" h="398">
                <a:moveTo>
                  <a:pt x="528" y="66"/>
                </a:moveTo>
                <a:lnTo>
                  <a:pt x="452" y="0"/>
                </a:lnTo>
                <a:lnTo>
                  <a:pt x="86" y="120"/>
                </a:lnTo>
                <a:lnTo>
                  <a:pt x="70" y="72"/>
                </a:lnTo>
                <a:lnTo>
                  <a:pt x="72" y="70"/>
                </a:lnTo>
                <a:lnTo>
                  <a:pt x="88" y="116"/>
                </a:lnTo>
                <a:lnTo>
                  <a:pt x="72" y="64"/>
                </a:lnTo>
                <a:lnTo>
                  <a:pt x="0" y="146"/>
                </a:lnTo>
                <a:lnTo>
                  <a:pt x="8" y="168"/>
                </a:lnTo>
                <a:lnTo>
                  <a:pt x="2" y="150"/>
                </a:lnTo>
                <a:lnTo>
                  <a:pt x="4" y="144"/>
                </a:lnTo>
                <a:lnTo>
                  <a:pt x="78" y="344"/>
                </a:lnTo>
                <a:lnTo>
                  <a:pt x="76" y="346"/>
                </a:lnTo>
                <a:lnTo>
                  <a:pt x="78" y="348"/>
                </a:lnTo>
                <a:lnTo>
                  <a:pt x="96" y="398"/>
                </a:lnTo>
                <a:lnTo>
                  <a:pt x="182" y="372"/>
                </a:lnTo>
                <a:lnTo>
                  <a:pt x="180" y="372"/>
                </a:lnTo>
                <a:lnTo>
                  <a:pt x="498" y="262"/>
                </a:lnTo>
                <a:lnTo>
                  <a:pt x="498" y="262"/>
                </a:lnTo>
                <a:lnTo>
                  <a:pt x="498" y="262"/>
                </a:lnTo>
                <a:lnTo>
                  <a:pt x="528" y="252"/>
                </a:lnTo>
                <a:lnTo>
                  <a:pt x="558" y="186"/>
                </a:lnTo>
                <a:lnTo>
                  <a:pt x="518" y="134"/>
                </a:lnTo>
                <a:lnTo>
                  <a:pt x="528" y="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1" name="Freeform 3042"/>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2" name="Freeform 3043"/>
          <p:cNvSpPr>
            <a:spLocks/>
          </p:cNvSpPr>
          <p:nvPr/>
        </p:nvSpPr>
        <p:spPr bwMode="auto">
          <a:xfrm>
            <a:off x="5990566" y="3092719"/>
            <a:ext cx="95127" cy="23139"/>
          </a:xfrm>
          <a:custGeom>
            <a:avLst/>
            <a:gdLst/>
            <a:ahLst/>
            <a:cxnLst>
              <a:cxn ang="0">
                <a:pos x="0" y="2"/>
              </a:cxn>
              <a:cxn ang="0">
                <a:pos x="74" y="18"/>
              </a:cxn>
              <a:cxn ang="0">
                <a:pos x="14" y="4"/>
              </a:cxn>
              <a:cxn ang="0">
                <a:pos x="0" y="0"/>
              </a:cxn>
              <a:cxn ang="0">
                <a:pos x="0" y="2"/>
              </a:cxn>
            </a:cxnLst>
            <a:rect l="0" t="0" r="r" b="b"/>
            <a:pathLst>
              <a:path w="74" h="18">
                <a:moveTo>
                  <a:pt x="0" y="2"/>
                </a:moveTo>
                <a:lnTo>
                  <a:pt x="74" y="18"/>
                </a:lnTo>
                <a:lnTo>
                  <a:pt x="14" y="4"/>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3" name="Freeform 3044"/>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4" name="Freeform 3045"/>
          <p:cNvSpPr>
            <a:spLocks/>
          </p:cNvSpPr>
          <p:nvPr/>
        </p:nvSpPr>
        <p:spPr bwMode="auto">
          <a:xfrm>
            <a:off x="6085693" y="3115858"/>
            <a:ext cx="64275" cy="17997"/>
          </a:xfrm>
          <a:custGeom>
            <a:avLst/>
            <a:gdLst/>
            <a:ahLst/>
            <a:cxnLst>
              <a:cxn ang="0">
                <a:pos x="50" y="12"/>
              </a:cxn>
              <a:cxn ang="0">
                <a:pos x="0" y="0"/>
              </a:cxn>
              <a:cxn ang="0">
                <a:pos x="50" y="14"/>
              </a:cxn>
              <a:cxn ang="0">
                <a:pos x="50" y="12"/>
              </a:cxn>
            </a:cxnLst>
            <a:rect l="0" t="0" r="r" b="b"/>
            <a:pathLst>
              <a:path w="50" h="14">
                <a:moveTo>
                  <a:pt x="50" y="12"/>
                </a:moveTo>
                <a:lnTo>
                  <a:pt x="0" y="0"/>
                </a:lnTo>
                <a:lnTo>
                  <a:pt x="50" y="14"/>
                </a:lnTo>
                <a:lnTo>
                  <a:pt x="50"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5" name="Freeform 3046"/>
          <p:cNvSpPr>
            <a:spLocks/>
          </p:cNvSpPr>
          <p:nvPr/>
        </p:nvSpPr>
        <p:spPr bwMode="auto">
          <a:xfrm>
            <a:off x="5972569" y="3090148"/>
            <a:ext cx="177398" cy="344513"/>
          </a:xfrm>
          <a:custGeom>
            <a:avLst/>
            <a:gdLst/>
            <a:ahLst/>
            <a:cxnLst>
              <a:cxn ang="0">
                <a:pos x="10" y="2"/>
              </a:cxn>
              <a:cxn ang="0">
                <a:pos x="0" y="72"/>
              </a:cxn>
              <a:cxn ang="0">
                <a:pos x="38" y="124"/>
              </a:cxn>
              <a:cxn ang="0">
                <a:pos x="10" y="192"/>
              </a:cxn>
              <a:cxn ang="0">
                <a:pos x="8" y="194"/>
              </a:cxn>
              <a:cxn ang="0">
                <a:pos x="8" y="196"/>
              </a:cxn>
              <a:cxn ang="0">
                <a:pos x="10" y="194"/>
              </a:cxn>
              <a:cxn ang="0">
                <a:pos x="104" y="268"/>
              </a:cxn>
              <a:cxn ang="0">
                <a:pos x="104" y="226"/>
              </a:cxn>
              <a:cxn ang="0">
                <a:pos x="134" y="80"/>
              </a:cxn>
              <a:cxn ang="0">
                <a:pos x="104" y="56"/>
              </a:cxn>
              <a:cxn ang="0">
                <a:pos x="136" y="40"/>
              </a:cxn>
              <a:cxn ang="0">
                <a:pos x="138" y="34"/>
              </a:cxn>
              <a:cxn ang="0">
                <a:pos x="88" y="20"/>
              </a:cxn>
              <a:cxn ang="0">
                <a:pos x="14" y="4"/>
              </a:cxn>
              <a:cxn ang="0">
                <a:pos x="14" y="2"/>
              </a:cxn>
              <a:cxn ang="0">
                <a:pos x="28" y="6"/>
              </a:cxn>
              <a:cxn ang="0">
                <a:pos x="6" y="0"/>
              </a:cxn>
              <a:cxn ang="0">
                <a:pos x="10" y="2"/>
              </a:cxn>
            </a:cxnLst>
            <a:rect l="0" t="0" r="r" b="b"/>
            <a:pathLst>
              <a:path w="138" h="268">
                <a:moveTo>
                  <a:pt x="10" y="2"/>
                </a:moveTo>
                <a:lnTo>
                  <a:pt x="0" y="72"/>
                </a:lnTo>
                <a:lnTo>
                  <a:pt x="38" y="124"/>
                </a:lnTo>
                <a:lnTo>
                  <a:pt x="10" y="192"/>
                </a:lnTo>
                <a:lnTo>
                  <a:pt x="8" y="194"/>
                </a:lnTo>
                <a:lnTo>
                  <a:pt x="8" y="196"/>
                </a:lnTo>
                <a:lnTo>
                  <a:pt x="10" y="194"/>
                </a:lnTo>
                <a:lnTo>
                  <a:pt x="104" y="268"/>
                </a:lnTo>
                <a:lnTo>
                  <a:pt x="104" y="226"/>
                </a:lnTo>
                <a:lnTo>
                  <a:pt x="134" y="80"/>
                </a:lnTo>
                <a:lnTo>
                  <a:pt x="104" y="56"/>
                </a:lnTo>
                <a:lnTo>
                  <a:pt x="136" y="40"/>
                </a:lnTo>
                <a:lnTo>
                  <a:pt x="138" y="34"/>
                </a:lnTo>
                <a:lnTo>
                  <a:pt x="88" y="20"/>
                </a:lnTo>
                <a:lnTo>
                  <a:pt x="14" y="4"/>
                </a:lnTo>
                <a:lnTo>
                  <a:pt x="14" y="2"/>
                </a:lnTo>
                <a:lnTo>
                  <a:pt x="28" y="6"/>
                </a:lnTo>
                <a:lnTo>
                  <a:pt x="6" y="0"/>
                </a:lnTo>
                <a:lnTo>
                  <a:pt x="1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6" name="Freeform 3047"/>
          <p:cNvSpPr>
            <a:spLocks/>
          </p:cNvSpPr>
          <p:nvPr/>
        </p:nvSpPr>
        <p:spPr bwMode="auto">
          <a:xfrm>
            <a:off x="6083122" y="2917891"/>
            <a:ext cx="15426" cy="105411"/>
          </a:xfrm>
          <a:custGeom>
            <a:avLst/>
            <a:gdLst/>
            <a:ahLst/>
            <a:cxnLst>
              <a:cxn ang="0">
                <a:pos x="12" y="82"/>
              </a:cxn>
              <a:cxn ang="0">
                <a:pos x="0" y="0"/>
              </a:cxn>
              <a:cxn ang="0">
                <a:pos x="6" y="58"/>
              </a:cxn>
              <a:cxn ang="0">
                <a:pos x="12" y="82"/>
              </a:cxn>
            </a:cxnLst>
            <a:rect l="0" t="0" r="r" b="b"/>
            <a:pathLst>
              <a:path w="12" h="82">
                <a:moveTo>
                  <a:pt x="12" y="82"/>
                </a:moveTo>
                <a:lnTo>
                  <a:pt x="0" y="0"/>
                </a:lnTo>
                <a:lnTo>
                  <a:pt x="6" y="58"/>
                </a:lnTo>
                <a:lnTo>
                  <a:pt x="12" y="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7" name="Freeform 3048"/>
          <p:cNvSpPr>
            <a:spLocks/>
          </p:cNvSpPr>
          <p:nvPr/>
        </p:nvSpPr>
        <p:spPr bwMode="auto">
          <a:xfrm>
            <a:off x="5952001" y="2457684"/>
            <a:ext cx="131121" cy="460207"/>
          </a:xfrm>
          <a:custGeom>
            <a:avLst/>
            <a:gdLst/>
            <a:ahLst/>
            <a:cxnLst>
              <a:cxn ang="0">
                <a:pos x="38" y="132"/>
              </a:cxn>
              <a:cxn ang="0">
                <a:pos x="102" y="358"/>
              </a:cxn>
              <a:cxn ang="0">
                <a:pos x="80" y="276"/>
              </a:cxn>
              <a:cxn ang="0">
                <a:pos x="40" y="132"/>
              </a:cxn>
              <a:cxn ang="0">
                <a:pos x="2" y="0"/>
              </a:cxn>
              <a:cxn ang="0">
                <a:pos x="0" y="0"/>
              </a:cxn>
              <a:cxn ang="0">
                <a:pos x="8" y="34"/>
              </a:cxn>
              <a:cxn ang="0">
                <a:pos x="38" y="132"/>
              </a:cxn>
            </a:cxnLst>
            <a:rect l="0" t="0" r="r" b="b"/>
            <a:pathLst>
              <a:path w="102" h="358">
                <a:moveTo>
                  <a:pt x="38" y="132"/>
                </a:moveTo>
                <a:lnTo>
                  <a:pt x="102" y="358"/>
                </a:lnTo>
                <a:lnTo>
                  <a:pt x="80" y="276"/>
                </a:lnTo>
                <a:lnTo>
                  <a:pt x="40" y="132"/>
                </a:lnTo>
                <a:lnTo>
                  <a:pt x="2" y="0"/>
                </a:lnTo>
                <a:lnTo>
                  <a:pt x="0" y="0"/>
                </a:lnTo>
                <a:lnTo>
                  <a:pt x="8" y="34"/>
                </a:lnTo>
                <a:lnTo>
                  <a:pt x="38"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8" name="Freeform 3049"/>
          <p:cNvSpPr>
            <a:spLocks/>
          </p:cNvSpPr>
          <p:nvPr/>
        </p:nvSpPr>
        <p:spPr bwMode="auto">
          <a:xfrm>
            <a:off x="5952001" y="2457684"/>
            <a:ext cx="10284" cy="43707"/>
          </a:xfrm>
          <a:custGeom>
            <a:avLst/>
            <a:gdLst/>
            <a:ahLst/>
            <a:cxnLst>
              <a:cxn ang="0">
                <a:pos x="8" y="34"/>
              </a:cxn>
              <a:cxn ang="0">
                <a:pos x="0" y="0"/>
              </a:cxn>
              <a:cxn ang="0">
                <a:pos x="0" y="0"/>
              </a:cxn>
              <a:cxn ang="0">
                <a:pos x="8" y="34"/>
              </a:cxn>
            </a:cxnLst>
            <a:rect l="0" t="0" r="r" b="b"/>
            <a:pathLst>
              <a:path w="8" h="34">
                <a:moveTo>
                  <a:pt x="8" y="34"/>
                </a:moveTo>
                <a:lnTo>
                  <a:pt x="0" y="0"/>
                </a:lnTo>
                <a:lnTo>
                  <a:pt x="0" y="0"/>
                </a:lnTo>
                <a:lnTo>
                  <a:pt x="8" y="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9" name="Freeform 3050"/>
          <p:cNvSpPr>
            <a:spLocks/>
          </p:cNvSpPr>
          <p:nvPr/>
        </p:nvSpPr>
        <p:spPr bwMode="auto">
          <a:xfrm>
            <a:off x="6098548" y="3023302"/>
            <a:ext cx="64275" cy="69417"/>
          </a:xfrm>
          <a:custGeom>
            <a:avLst/>
            <a:gdLst/>
            <a:ahLst/>
            <a:cxnLst>
              <a:cxn ang="0">
                <a:pos x="50" y="54"/>
              </a:cxn>
              <a:cxn ang="0">
                <a:pos x="0" y="0"/>
              </a:cxn>
              <a:cxn ang="0">
                <a:pos x="46" y="50"/>
              </a:cxn>
              <a:cxn ang="0">
                <a:pos x="50" y="54"/>
              </a:cxn>
            </a:cxnLst>
            <a:rect l="0" t="0" r="r" b="b"/>
            <a:pathLst>
              <a:path w="50" h="54">
                <a:moveTo>
                  <a:pt x="50" y="54"/>
                </a:moveTo>
                <a:lnTo>
                  <a:pt x="0" y="0"/>
                </a:lnTo>
                <a:lnTo>
                  <a:pt x="46" y="50"/>
                </a:lnTo>
                <a:lnTo>
                  <a:pt x="50" y="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0" name="Freeform 3051"/>
          <p:cNvSpPr>
            <a:spLocks/>
          </p:cNvSpPr>
          <p:nvPr/>
        </p:nvSpPr>
        <p:spPr bwMode="auto">
          <a:xfrm>
            <a:off x="6090835" y="2992450"/>
            <a:ext cx="66846" cy="95127"/>
          </a:xfrm>
          <a:custGeom>
            <a:avLst/>
            <a:gdLst/>
            <a:ahLst/>
            <a:cxnLst>
              <a:cxn ang="0">
                <a:pos x="4" y="26"/>
              </a:cxn>
              <a:cxn ang="0">
                <a:pos x="52" y="74"/>
              </a:cxn>
              <a:cxn ang="0">
                <a:pos x="6" y="24"/>
              </a:cxn>
              <a:cxn ang="0">
                <a:pos x="0" y="0"/>
              </a:cxn>
              <a:cxn ang="0">
                <a:pos x="4" y="26"/>
              </a:cxn>
            </a:cxnLst>
            <a:rect l="0" t="0" r="r" b="b"/>
            <a:pathLst>
              <a:path w="52" h="74">
                <a:moveTo>
                  <a:pt x="4" y="26"/>
                </a:moveTo>
                <a:lnTo>
                  <a:pt x="52" y="74"/>
                </a:lnTo>
                <a:lnTo>
                  <a:pt x="6" y="24"/>
                </a:lnTo>
                <a:lnTo>
                  <a:pt x="0" y="0"/>
                </a:lnTo>
                <a:lnTo>
                  <a:pt x="4" y="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1" name="Line 3080"/>
          <p:cNvSpPr>
            <a:spLocks noChangeShapeType="1"/>
          </p:cNvSpPr>
          <p:nvPr/>
        </p:nvSpPr>
        <p:spPr bwMode="auto">
          <a:xfrm>
            <a:off x="2990996" y="6135832"/>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2" name="Line 3117"/>
          <p:cNvSpPr>
            <a:spLocks noChangeShapeType="1"/>
          </p:cNvSpPr>
          <p:nvPr/>
        </p:nvSpPr>
        <p:spPr bwMode="auto">
          <a:xfrm>
            <a:off x="6080095" y="2435183"/>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3" name="Line 3118"/>
          <p:cNvSpPr>
            <a:spLocks noChangeShapeType="1"/>
          </p:cNvSpPr>
          <p:nvPr/>
        </p:nvSpPr>
        <p:spPr bwMode="auto">
          <a:xfrm>
            <a:off x="6080095" y="2435183"/>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4" name="Line 3119"/>
          <p:cNvSpPr>
            <a:spLocks noChangeShapeType="1"/>
          </p:cNvSpPr>
          <p:nvPr/>
        </p:nvSpPr>
        <p:spPr bwMode="auto">
          <a:xfrm>
            <a:off x="6018387" y="3180828"/>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5" name="Line 3120"/>
          <p:cNvSpPr>
            <a:spLocks noChangeShapeType="1"/>
          </p:cNvSpPr>
          <p:nvPr/>
        </p:nvSpPr>
        <p:spPr bwMode="auto">
          <a:xfrm>
            <a:off x="6332072" y="2998273"/>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pic>
        <p:nvPicPr>
          <p:cNvPr id="216"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890" y="4030809"/>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17"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06471" y="2757450"/>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18"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17943" y="4668736"/>
            <a:ext cx="423378" cy="423378"/>
          </a:xfrm>
          <a:prstGeom prst="rect">
            <a:avLst/>
          </a:prstGeom>
          <a:noFill/>
          <a:extLst>
            <a:ext uri="{909E8E84-426E-40DD-AFC4-6F175D3DCCD1}">
              <a14:hiddenFill xmlns:a14="http://schemas.microsoft.com/office/drawing/2010/main">
                <a:solidFill>
                  <a:srgbClr val="FFFFFF"/>
                </a:solidFill>
              </a14:hiddenFill>
            </a:ext>
          </a:extLst>
        </p:spPr>
      </p:pic>
      <p:sp>
        <p:nvSpPr>
          <p:cNvPr id="219" name="Flowchart: Connector 218"/>
          <p:cNvSpPr/>
          <p:nvPr/>
        </p:nvSpPr>
        <p:spPr>
          <a:xfrm>
            <a:off x="1044825" y="3924436"/>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Flowchart: Data 219"/>
          <p:cNvSpPr/>
          <p:nvPr/>
        </p:nvSpPr>
        <p:spPr>
          <a:xfrm>
            <a:off x="5518336" y="3207931"/>
            <a:ext cx="584901" cy="297585"/>
          </a:xfrm>
          <a:prstGeom prst="flowChartInputOutpu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U1</a:t>
            </a:r>
            <a:endParaRPr lang="en-US" sz="1100" dirty="0"/>
          </a:p>
        </p:txBody>
      </p:sp>
      <p:sp>
        <p:nvSpPr>
          <p:cNvPr id="221" name="Flowchart: Data 220"/>
          <p:cNvSpPr/>
          <p:nvPr/>
        </p:nvSpPr>
        <p:spPr>
          <a:xfrm>
            <a:off x="525857" y="4490702"/>
            <a:ext cx="584901" cy="297585"/>
          </a:xfrm>
          <a:prstGeom prst="flowChartInputOutpu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U1</a:t>
            </a:r>
            <a:endParaRPr lang="en-US" sz="1100" dirty="0"/>
          </a:p>
        </p:txBody>
      </p:sp>
      <p:sp>
        <p:nvSpPr>
          <p:cNvPr id="225" name="Freeform 224"/>
          <p:cNvSpPr/>
          <p:nvPr/>
        </p:nvSpPr>
        <p:spPr>
          <a:xfrm>
            <a:off x="1196411" y="3854153"/>
            <a:ext cx="3837111" cy="1128045"/>
          </a:xfrm>
          <a:custGeom>
            <a:avLst/>
            <a:gdLst>
              <a:gd name="connsiteX0" fmla="*/ 0 w 3837111"/>
              <a:gd name="connsiteY0" fmla="*/ 119641 h 1128045"/>
              <a:gd name="connsiteX1" fmla="*/ 25638 w 3837111"/>
              <a:gd name="connsiteY1" fmla="*/ 76912 h 1128045"/>
              <a:gd name="connsiteX2" fmla="*/ 76912 w 3837111"/>
              <a:gd name="connsiteY2" fmla="*/ 42729 h 1128045"/>
              <a:gd name="connsiteX3" fmla="*/ 102550 w 3837111"/>
              <a:gd name="connsiteY3" fmla="*/ 25638 h 1128045"/>
              <a:gd name="connsiteX4" fmla="*/ 239282 w 3837111"/>
              <a:gd name="connsiteY4" fmla="*/ 0 h 1128045"/>
              <a:gd name="connsiteX5" fmla="*/ 324740 w 3837111"/>
              <a:gd name="connsiteY5" fmla="*/ 8546 h 1128045"/>
              <a:gd name="connsiteX6" fmla="*/ 376015 w 3837111"/>
              <a:gd name="connsiteY6" fmla="*/ 25638 h 1128045"/>
              <a:gd name="connsiteX7" fmla="*/ 401653 w 3837111"/>
              <a:gd name="connsiteY7" fmla="*/ 34183 h 1128045"/>
              <a:gd name="connsiteX8" fmla="*/ 478565 w 3837111"/>
              <a:gd name="connsiteY8" fmla="*/ 85458 h 1128045"/>
              <a:gd name="connsiteX9" fmla="*/ 504202 w 3837111"/>
              <a:gd name="connsiteY9" fmla="*/ 102550 h 1128045"/>
              <a:gd name="connsiteX10" fmla="*/ 521294 w 3837111"/>
              <a:gd name="connsiteY10" fmla="*/ 128187 h 1128045"/>
              <a:gd name="connsiteX11" fmla="*/ 572568 w 3837111"/>
              <a:gd name="connsiteY11" fmla="*/ 170916 h 1128045"/>
              <a:gd name="connsiteX12" fmla="*/ 606752 w 3837111"/>
              <a:gd name="connsiteY12" fmla="*/ 222191 h 1128045"/>
              <a:gd name="connsiteX13" fmla="*/ 632389 w 3837111"/>
              <a:gd name="connsiteY13" fmla="*/ 247828 h 1128045"/>
              <a:gd name="connsiteX14" fmla="*/ 666572 w 3837111"/>
              <a:gd name="connsiteY14" fmla="*/ 299103 h 1128045"/>
              <a:gd name="connsiteX15" fmla="*/ 683664 w 3837111"/>
              <a:gd name="connsiteY15" fmla="*/ 324740 h 1128045"/>
              <a:gd name="connsiteX16" fmla="*/ 700755 w 3837111"/>
              <a:gd name="connsiteY16" fmla="*/ 350378 h 1128045"/>
              <a:gd name="connsiteX17" fmla="*/ 726393 w 3837111"/>
              <a:gd name="connsiteY17" fmla="*/ 376015 h 1128045"/>
              <a:gd name="connsiteX18" fmla="*/ 743484 w 3837111"/>
              <a:gd name="connsiteY18" fmla="*/ 401653 h 1128045"/>
              <a:gd name="connsiteX19" fmla="*/ 769122 w 3837111"/>
              <a:gd name="connsiteY19" fmla="*/ 418744 h 1128045"/>
              <a:gd name="connsiteX20" fmla="*/ 794759 w 3837111"/>
              <a:gd name="connsiteY20" fmla="*/ 444382 h 1128045"/>
              <a:gd name="connsiteX21" fmla="*/ 820396 w 3837111"/>
              <a:gd name="connsiteY21" fmla="*/ 461473 h 1128045"/>
              <a:gd name="connsiteX22" fmla="*/ 846034 w 3837111"/>
              <a:gd name="connsiteY22" fmla="*/ 487111 h 1128045"/>
              <a:gd name="connsiteX23" fmla="*/ 897309 w 3837111"/>
              <a:gd name="connsiteY23" fmla="*/ 512748 h 1128045"/>
              <a:gd name="connsiteX24" fmla="*/ 974221 w 3837111"/>
              <a:gd name="connsiteY24" fmla="*/ 546931 h 1128045"/>
              <a:gd name="connsiteX25" fmla="*/ 1025496 w 3837111"/>
              <a:gd name="connsiteY25" fmla="*/ 564023 h 1128045"/>
              <a:gd name="connsiteX26" fmla="*/ 1085316 w 3837111"/>
              <a:gd name="connsiteY26" fmla="*/ 572568 h 1128045"/>
              <a:gd name="connsiteX27" fmla="*/ 1239140 w 3837111"/>
              <a:gd name="connsiteY27" fmla="*/ 555477 h 1128045"/>
              <a:gd name="connsiteX28" fmla="*/ 1307507 w 3837111"/>
              <a:gd name="connsiteY28" fmla="*/ 538385 h 1128045"/>
              <a:gd name="connsiteX29" fmla="*/ 1333144 w 3837111"/>
              <a:gd name="connsiteY29" fmla="*/ 521294 h 1128045"/>
              <a:gd name="connsiteX30" fmla="*/ 1375873 w 3837111"/>
              <a:gd name="connsiteY30" fmla="*/ 478565 h 1128045"/>
              <a:gd name="connsiteX31" fmla="*/ 1392965 w 3837111"/>
              <a:gd name="connsiteY31" fmla="*/ 452927 h 1128045"/>
              <a:gd name="connsiteX32" fmla="*/ 1418602 w 3837111"/>
              <a:gd name="connsiteY32" fmla="*/ 427290 h 1128045"/>
              <a:gd name="connsiteX33" fmla="*/ 1435694 w 3837111"/>
              <a:gd name="connsiteY33" fmla="*/ 401653 h 1128045"/>
              <a:gd name="connsiteX34" fmla="*/ 1461331 w 3837111"/>
              <a:gd name="connsiteY34" fmla="*/ 376015 h 1128045"/>
              <a:gd name="connsiteX35" fmla="*/ 1478423 w 3837111"/>
              <a:gd name="connsiteY35" fmla="*/ 350378 h 1128045"/>
              <a:gd name="connsiteX36" fmla="*/ 1504060 w 3837111"/>
              <a:gd name="connsiteY36" fmla="*/ 333286 h 1128045"/>
              <a:gd name="connsiteX37" fmla="*/ 1563881 w 3837111"/>
              <a:gd name="connsiteY37" fmla="*/ 264920 h 1128045"/>
              <a:gd name="connsiteX38" fmla="*/ 1606610 w 3837111"/>
              <a:gd name="connsiteY38" fmla="*/ 222191 h 1128045"/>
              <a:gd name="connsiteX39" fmla="*/ 1657884 w 3837111"/>
              <a:gd name="connsiteY39" fmla="*/ 179462 h 1128045"/>
              <a:gd name="connsiteX40" fmla="*/ 1700613 w 3837111"/>
              <a:gd name="connsiteY40" fmla="*/ 145279 h 1128045"/>
              <a:gd name="connsiteX41" fmla="*/ 1751888 w 3837111"/>
              <a:gd name="connsiteY41" fmla="*/ 111096 h 1128045"/>
              <a:gd name="connsiteX42" fmla="*/ 1777525 w 3837111"/>
              <a:gd name="connsiteY42" fmla="*/ 94004 h 1128045"/>
              <a:gd name="connsiteX43" fmla="*/ 1828800 w 3837111"/>
              <a:gd name="connsiteY43" fmla="*/ 76912 h 1128045"/>
              <a:gd name="connsiteX44" fmla="*/ 1880075 w 3837111"/>
              <a:gd name="connsiteY44" fmla="*/ 59821 h 1128045"/>
              <a:gd name="connsiteX45" fmla="*/ 1905712 w 3837111"/>
              <a:gd name="connsiteY45" fmla="*/ 51275 h 1128045"/>
              <a:gd name="connsiteX46" fmla="*/ 2162086 w 3837111"/>
              <a:gd name="connsiteY46" fmla="*/ 76912 h 1128045"/>
              <a:gd name="connsiteX47" fmla="*/ 2247544 w 3837111"/>
              <a:gd name="connsiteY47" fmla="*/ 102550 h 1128045"/>
              <a:gd name="connsiteX48" fmla="*/ 2350094 w 3837111"/>
              <a:gd name="connsiteY48" fmla="*/ 170916 h 1128045"/>
              <a:gd name="connsiteX49" fmla="*/ 2375731 w 3837111"/>
              <a:gd name="connsiteY49" fmla="*/ 188008 h 1128045"/>
              <a:gd name="connsiteX50" fmla="*/ 2401368 w 3837111"/>
              <a:gd name="connsiteY50" fmla="*/ 205099 h 1128045"/>
              <a:gd name="connsiteX51" fmla="*/ 2427006 w 3837111"/>
              <a:gd name="connsiteY51" fmla="*/ 230737 h 1128045"/>
              <a:gd name="connsiteX52" fmla="*/ 2452643 w 3837111"/>
              <a:gd name="connsiteY52" fmla="*/ 247828 h 1128045"/>
              <a:gd name="connsiteX53" fmla="*/ 2503918 w 3837111"/>
              <a:gd name="connsiteY53" fmla="*/ 299103 h 1128045"/>
              <a:gd name="connsiteX54" fmla="*/ 2529555 w 3837111"/>
              <a:gd name="connsiteY54" fmla="*/ 324740 h 1128045"/>
              <a:gd name="connsiteX55" fmla="*/ 2580830 w 3837111"/>
              <a:gd name="connsiteY55" fmla="*/ 367469 h 1128045"/>
              <a:gd name="connsiteX56" fmla="*/ 2597922 w 3837111"/>
              <a:gd name="connsiteY56" fmla="*/ 393107 h 1128045"/>
              <a:gd name="connsiteX57" fmla="*/ 2623559 w 3837111"/>
              <a:gd name="connsiteY57" fmla="*/ 418744 h 1128045"/>
              <a:gd name="connsiteX58" fmla="*/ 2657742 w 3837111"/>
              <a:gd name="connsiteY58" fmla="*/ 470019 h 1128045"/>
              <a:gd name="connsiteX59" fmla="*/ 2674834 w 3837111"/>
              <a:gd name="connsiteY59" fmla="*/ 495656 h 1128045"/>
              <a:gd name="connsiteX60" fmla="*/ 2700471 w 3837111"/>
              <a:gd name="connsiteY60" fmla="*/ 521294 h 1128045"/>
              <a:gd name="connsiteX61" fmla="*/ 2760292 w 3837111"/>
              <a:gd name="connsiteY61" fmla="*/ 589660 h 1128045"/>
              <a:gd name="connsiteX62" fmla="*/ 2794475 w 3837111"/>
              <a:gd name="connsiteY62" fmla="*/ 632389 h 1128045"/>
              <a:gd name="connsiteX63" fmla="*/ 2828658 w 3837111"/>
              <a:gd name="connsiteY63" fmla="*/ 683664 h 1128045"/>
              <a:gd name="connsiteX64" fmla="*/ 2854296 w 3837111"/>
              <a:gd name="connsiteY64" fmla="*/ 709301 h 1128045"/>
              <a:gd name="connsiteX65" fmla="*/ 2888479 w 3837111"/>
              <a:gd name="connsiteY65" fmla="*/ 760576 h 1128045"/>
              <a:gd name="connsiteX66" fmla="*/ 2905570 w 3837111"/>
              <a:gd name="connsiteY66" fmla="*/ 786213 h 1128045"/>
              <a:gd name="connsiteX67" fmla="*/ 2931208 w 3837111"/>
              <a:gd name="connsiteY67" fmla="*/ 803305 h 1128045"/>
              <a:gd name="connsiteX68" fmla="*/ 2948299 w 3837111"/>
              <a:gd name="connsiteY68" fmla="*/ 828942 h 1128045"/>
              <a:gd name="connsiteX69" fmla="*/ 2973937 w 3837111"/>
              <a:gd name="connsiteY69" fmla="*/ 846034 h 1128045"/>
              <a:gd name="connsiteX70" fmla="*/ 3033757 w 3837111"/>
              <a:gd name="connsiteY70" fmla="*/ 914400 h 1128045"/>
              <a:gd name="connsiteX71" fmla="*/ 3102124 w 3837111"/>
              <a:gd name="connsiteY71" fmla="*/ 974221 h 1128045"/>
              <a:gd name="connsiteX72" fmla="*/ 3179036 w 3837111"/>
              <a:gd name="connsiteY72" fmla="*/ 1034041 h 1128045"/>
              <a:gd name="connsiteX73" fmla="*/ 3204673 w 3837111"/>
              <a:gd name="connsiteY73" fmla="*/ 1051133 h 1128045"/>
              <a:gd name="connsiteX74" fmla="*/ 3230310 w 3837111"/>
              <a:gd name="connsiteY74" fmla="*/ 1068225 h 1128045"/>
              <a:gd name="connsiteX75" fmla="*/ 3255948 w 3837111"/>
              <a:gd name="connsiteY75" fmla="*/ 1076770 h 1128045"/>
              <a:gd name="connsiteX76" fmla="*/ 3281585 w 3837111"/>
              <a:gd name="connsiteY76" fmla="*/ 1093862 h 1128045"/>
              <a:gd name="connsiteX77" fmla="*/ 3332860 w 3837111"/>
              <a:gd name="connsiteY77" fmla="*/ 1110954 h 1128045"/>
              <a:gd name="connsiteX78" fmla="*/ 3358497 w 3837111"/>
              <a:gd name="connsiteY78" fmla="*/ 1119499 h 1128045"/>
              <a:gd name="connsiteX79" fmla="*/ 3418318 w 3837111"/>
              <a:gd name="connsiteY79" fmla="*/ 1128045 h 1128045"/>
              <a:gd name="connsiteX80" fmla="*/ 3606325 w 3837111"/>
              <a:gd name="connsiteY80" fmla="*/ 1102408 h 1128045"/>
              <a:gd name="connsiteX81" fmla="*/ 3683238 w 3837111"/>
              <a:gd name="connsiteY81" fmla="*/ 1051133 h 1128045"/>
              <a:gd name="connsiteX82" fmla="*/ 3708875 w 3837111"/>
              <a:gd name="connsiteY82" fmla="*/ 1034041 h 1128045"/>
              <a:gd name="connsiteX83" fmla="*/ 3751604 w 3837111"/>
              <a:gd name="connsiteY83" fmla="*/ 991312 h 1128045"/>
              <a:gd name="connsiteX84" fmla="*/ 3794333 w 3837111"/>
              <a:gd name="connsiteY84" fmla="*/ 948583 h 1128045"/>
              <a:gd name="connsiteX85" fmla="*/ 3811425 w 3837111"/>
              <a:gd name="connsiteY85" fmla="*/ 922946 h 1128045"/>
              <a:gd name="connsiteX86" fmla="*/ 3837062 w 3837111"/>
              <a:gd name="connsiteY86" fmla="*/ 897309 h 1128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837111" h="1128045">
                <a:moveTo>
                  <a:pt x="0" y="119641"/>
                </a:moveTo>
                <a:cubicBezTo>
                  <a:pt x="8546" y="105398"/>
                  <a:pt x="13893" y="88657"/>
                  <a:pt x="25638" y="76912"/>
                </a:cubicBezTo>
                <a:cubicBezTo>
                  <a:pt x="40163" y="62387"/>
                  <a:pt x="59821" y="54123"/>
                  <a:pt x="76912" y="42729"/>
                </a:cubicBezTo>
                <a:cubicBezTo>
                  <a:pt x="85458" y="37032"/>
                  <a:pt x="92806" y="28886"/>
                  <a:pt x="102550" y="25638"/>
                </a:cubicBezTo>
                <a:cubicBezTo>
                  <a:pt x="180984" y="-507"/>
                  <a:pt x="135898" y="10339"/>
                  <a:pt x="239282" y="0"/>
                </a:cubicBezTo>
                <a:cubicBezTo>
                  <a:pt x="267768" y="2849"/>
                  <a:pt x="296602" y="3270"/>
                  <a:pt x="324740" y="8546"/>
                </a:cubicBezTo>
                <a:cubicBezTo>
                  <a:pt x="342448" y="11866"/>
                  <a:pt x="358923" y="19941"/>
                  <a:pt x="376015" y="25638"/>
                </a:cubicBezTo>
                <a:lnTo>
                  <a:pt x="401653" y="34183"/>
                </a:lnTo>
                <a:lnTo>
                  <a:pt x="478565" y="85458"/>
                </a:lnTo>
                <a:lnTo>
                  <a:pt x="504202" y="102550"/>
                </a:lnTo>
                <a:cubicBezTo>
                  <a:pt x="509899" y="111096"/>
                  <a:pt x="514031" y="120924"/>
                  <a:pt x="521294" y="128187"/>
                </a:cubicBezTo>
                <a:cubicBezTo>
                  <a:pt x="570667" y="177560"/>
                  <a:pt x="523571" y="107921"/>
                  <a:pt x="572568" y="170916"/>
                </a:cubicBezTo>
                <a:cubicBezTo>
                  <a:pt x="585179" y="187131"/>
                  <a:pt x="592227" y="207666"/>
                  <a:pt x="606752" y="222191"/>
                </a:cubicBezTo>
                <a:cubicBezTo>
                  <a:pt x="615298" y="230737"/>
                  <a:pt x="624969" y="238288"/>
                  <a:pt x="632389" y="247828"/>
                </a:cubicBezTo>
                <a:cubicBezTo>
                  <a:pt x="645000" y="264043"/>
                  <a:pt x="655178" y="282011"/>
                  <a:pt x="666572" y="299103"/>
                </a:cubicBezTo>
                <a:lnTo>
                  <a:pt x="683664" y="324740"/>
                </a:lnTo>
                <a:cubicBezTo>
                  <a:pt x="689361" y="333286"/>
                  <a:pt x="693492" y="343116"/>
                  <a:pt x="700755" y="350378"/>
                </a:cubicBezTo>
                <a:cubicBezTo>
                  <a:pt x="709301" y="358924"/>
                  <a:pt x="718656" y="366731"/>
                  <a:pt x="726393" y="376015"/>
                </a:cubicBezTo>
                <a:cubicBezTo>
                  <a:pt x="732968" y="383905"/>
                  <a:pt x="736221" y="394390"/>
                  <a:pt x="743484" y="401653"/>
                </a:cubicBezTo>
                <a:cubicBezTo>
                  <a:pt x="750747" y="408916"/>
                  <a:pt x="761232" y="412169"/>
                  <a:pt x="769122" y="418744"/>
                </a:cubicBezTo>
                <a:cubicBezTo>
                  <a:pt x="778406" y="426481"/>
                  <a:pt x="785475" y="436645"/>
                  <a:pt x="794759" y="444382"/>
                </a:cubicBezTo>
                <a:cubicBezTo>
                  <a:pt x="802649" y="450957"/>
                  <a:pt x="812506" y="454898"/>
                  <a:pt x="820396" y="461473"/>
                </a:cubicBezTo>
                <a:cubicBezTo>
                  <a:pt x="829681" y="469210"/>
                  <a:pt x="836749" y="479374"/>
                  <a:pt x="846034" y="487111"/>
                </a:cubicBezTo>
                <a:cubicBezTo>
                  <a:pt x="868122" y="505517"/>
                  <a:pt x="871615" y="504183"/>
                  <a:pt x="897309" y="512748"/>
                </a:cubicBezTo>
                <a:cubicBezTo>
                  <a:pt x="937937" y="539834"/>
                  <a:pt x="913201" y="526591"/>
                  <a:pt x="974221" y="546931"/>
                </a:cubicBezTo>
                <a:lnTo>
                  <a:pt x="1025496" y="564023"/>
                </a:lnTo>
                <a:lnTo>
                  <a:pt x="1085316" y="572568"/>
                </a:lnTo>
                <a:cubicBezTo>
                  <a:pt x="1262430" y="559918"/>
                  <a:pt x="1152727" y="574680"/>
                  <a:pt x="1239140" y="555477"/>
                </a:cubicBezTo>
                <a:cubicBezTo>
                  <a:pt x="1256693" y="551576"/>
                  <a:pt x="1289181" y="547548"/>
                  <a:pt x="1307507" y="538385"/>
                </a:cubicBezTo>
                <a:cubicBezTo>
                  <a:pt x="1316693" y="533792"/>
                  <a:pt x="1324598" y="526991"/>
                  <a:pt x="1333144" y="521294"/>
                </a:cubicBezTo>
                <a:cubicBezTo>
                  <a:pt x="1378724" y="452924"/>
                  <a:pt x="1318900" y="535538"/>
                  <a:pt x="1375873" y="478565"/>
                </a:cubicBezTo>
                <a:cubicBezTo>
                  <a:pt x="1383136" y="471302"/>
                  <a:pt x="1386390" y="460817"/>
                  <a:pt x="1392965" y="452927"/>
                </a:cubicBezTo>
                <a:cubicBezTo>
                  <a:pt x="1400702" y="443643"/>
                  <a:pt x="1410865" y="436574"/>
                  <a:pt x="1418602" y="427290"/>
                </a:cubicBezTo>
                <a:cubicBezTo>
                  <a:pt x="1425177" y="419400"/>
                  <a:pt x="1429119" y="409543"/>
                  <a:pt x="1435694" y="401653"/>
                </a:cubicBezTo>
                <a:cubicBezTo>
                  <a:pt x="1443431" y="392369"/>
                  <a:pt x="1453594" y="385299"/>
                  <a:pt x="1461331" y="376015"/>
                </a:cubicBezTo>
                <a:cubicBezTo>
                  <a:pt x="1467906" y="368125"/>
                  <a:pt x="1471160" y="357641"/>
                  <a:pt x="1478423" y="350378"/>
                </a:cubicBezTo>
                <a:cubicBezTo>
                  <a:pt x="1485686" y="343115"/>
                  <a:pt x="1495514" y="338983"/>
                  <a:pt x="1504060" y="333286"/>
                </a:cubicBezTo>
                <a:cubicBezTo>
                  <a:pt x="1543940" y="273465"/>
                  <a:pt x="1521151" y="293405"/>
                  <a:pt x="1563881" y="264920"/>
                </a:cubicBezTo>
                <a:cubicBezTo>
                  <a:pt x="1595214" y="217919"/>
                  <a:pt x="1563881" y="257798"/>
                  <a:pt x="1606610" y="222191"/>
                </a:cubicBezTo>
                <a:cubicBezTo>
                  <a:pt x="1672415" y="167353"/>
                  <a:pt x="1594226" y="221902"/>
                  <a:pt x="1657884" y="179462"/>
                </a:cubicBezTo>
                <a:cubicBezTo>
                  <a:pt x="1689465" y="132093"/>
                  <a:pt x="1656907" y="169560"/>
                  <a:pt x="1700613" y="145279"/>
                </a:cubicBezTo>
                <a:cubicBezTo>
                  <a:pt x="1718570" y="135303"/>
                  <a:pt x="1734796" y="122490"/>
                  <a:pt x="1751888" y="111096"/>
                </a:cubicBezTo>
                <a:cubicBezTo>
                  <a:pt x="1760434" y="105399"/>
                  <a:pt x="1767781" y="97252"/>
                  <a:pt x="1777525" y="94004"/>
                </a:cubicBezTo>
                <a:lnTo>
                  <a:pt x="1828800" y="76912"/>
                </a:lnTo>
                <a:lnTo>
                  <a:pt x="1880075" y="59821"/>
                </a:lnTo>
                <a:lnTo>
                  <a:pt x="1905712" y="51275"/>
                </a:lnTo>
                <a:cubicBezTo>
                  <a:pt x="2117178" y="60887"/>
                  <a:pt x="2032862" y="44606"/>
                  <a:pt x="2162086" y="76912"/>
                </a:cubicBezTo>
                <a:cubicBezTo>
                  <a:pt x="2181194" y="81689"/>
                  <a:pt x="2235061" y="94228"/>
                  <a:pt x="2247544" y="102550"/>
                </a:cubicBezTo>
                <a:lnTo>
                  <a:pt x="2350094" y="170916"/>
                </a:lnTo>
                <a:lnTo>
                  <a:pt x="2375731" y="188008"/>
                </a:lnTo>
                <a:cubicBezTo>
                  <a:pt x="2384277" y="193705"/>
                  <a:pt x="2394106" y="197837"/>
                  <a:pt x="2401368" y="205099"/>
                </a:cubicBezTo>
                <a:cubicBezTo>
                  <a:pt x="2409914" y="213645"/>
                  <a:pt x="2417721" y="223000"/>
                  <a:pt x="2427006" y="230737"/>
                </a:cubicBezTo>
                <a:cubicBezTo>
                  <a:pt x="2434896" y="237312"/>
                  <a:pt x="2444967" y="241005"/>
                  <a:pt x="2452643" y="247828"/>
                </a:cubicBezTo>
                <a:cubicBezTo>
                  <a:pt x="2470709" y="263886"/>
                  <a:pt x="2486826" y="282011"/>
                  <a:pt x="2503918" y="299103"/>
                </a:cubicBezTo>
                <a:cubicBezTo>
                  <a:pt x="2512464" y="307649"/>
                  <a:pt x="2519499" y="318036"/>
                  <a:pt x="2529555" y="324740"/>
                </a:cubicBezTo>
                <a:cubicBezTo>
                  <a:pt x="2554763" y="341546"/>
                  <a:pt x="2560268" y="342794"/>
                  <a:pt x="2580830" y="367469"/>
                </a:cubicBezTo>
                <a:cubicBezTo>
                  <a:pt x="2587405" y="375359"/>
                  <a:pt x="2591347" y="385217"/>
                  <a:pt x="2597922" y="393107"/>
                </a:cubicBezTo>
                <a:cubicBezTo>
                  <a:pt x="2605659" y="402391"/>
                  <a:pt x="2616139" y="409204"/>
                  <a:pt x="2623559" y="418744"/>
                </a:cubicBezTo>
                <a:cubicBezTo>
                  <a:pt x="2636170" y="434959"/>
                  <a:pt x="2646348" y="452927"/>
                  <a:pt x="2657742" y="470019"/>
                </a:cubicBezTo>
                <a:cubicBezTo>
                  <a:pt x="2663439" y="478565"/>
                  <a:pt x="2667572" y="488393"/>
                  <a:pt x="2674834" y="495656"/>
                </a:cubicBezTo>
                <a:cubicBezTo>
                  <a:pt x="2683380" y="504202"/>
                  <a:pt x="2693051" y="511754"/>
                  <a:pt x="2700471" y="521294"/>
                </a:cubicBezTo>
                <a:cubicBezTo>
                  <a:pt x="2754154" y="590316"/>
                  <a:pt x="2710661" y="556573"/>
                  <a:pt x="2760292" y="589660"/>
                </a:cubicBezTo>
                <a:cubicBezTo>
                  <a:pt x="2779537" y="647394"/>
                  <a:pt x="2752847" y="584813"/>
                  <a:pt x="2794475" y="632389"/>
                </a:cubicBezTo>
                <a:cubicBezTo>
                  <a:pt x="2808002" y="647848"/>
                  <a:pt x="2814133" y="669139"/>
                  <a:pt x="2828658" y="683664"/>
                </a:cubicBezTo>
                <a:cubicBezTo>
                  <a:pt x="2837204" y="692210"/>
                  <a:pt x="2846876" y="699761"/>
                  <a:pt x="2854296" y="709301"/>
                </a:cubicBezTo>
                <a:cubicBezTo>
                  <a:pt x="2866907" y="725515"/>
                  <a:pt x="2877085" y="743484"/>
                  <a:pt x="2888479" y="760576"/>
                </a:cubicBezTo>
                <a:cubicBezTo>
                  <a:pt x="2894176" y="769122"/>
                  <a:pt x="2897024" y="780516"/>
                  <a:pt x="2905570" y="786213"/>
                </a:cubicBezTo>
                <a:lnTo>
                  <a:pt x="2931208" y="803305"/>
                </a:lnTo>
                <a:cubicBezTo>
                  <a:pt x="2936905" y="811851"/>
                  <a:pt x="2941037" y="821680"/>
                  <a:pt x="2948299" y="828942"/>
                </a:cubicBezTo>
                <a:cubicBezTo>
                  <a:pt x="2955562" y="836205"/>
                  <a:pt x="2967173" y="838304"/>
                  <a:pt x="2973937" y="846034"/>
                </a:cubicBezTo>
                <a:cubicBezTo>
                  <a:pt x="3043727" y="925794"/>
                  <a:pt x="2976074" y="875945"/>
                  <a:pt x="3033757" y="914400"/>
                </a:cubicBezTo>
                <a:cubicBezTo>
                  <a:pt x="3082185" y="987041"/>
                  <a:pt x="3002422" y="874519"/>
                  <a:pt x="3102124" y="974221"/>
                </a:cubicBezTo>
                <a:cubicBezTo>
                  <a:pt x="3142287" y="1014384"/>
                  <a:pt x="3117703" y="993152"/>
                  <a:pt x="3179036" y="1034041"/>
                </a:cubicBezTo>
                <a:lnTo>
                  <a:pt x="3204673" y="1051133"/>
                </a:lnTo>
                <a:cubicBezTo>
                  <a:pt x="3213219" y="1056830"/>
                  <a:pt x="3220566" y="1064977"/>
                  <a:pt x="3230310" y="1068225"/>
                </a:cubicBezTo>
                <a:lnTo>
                  <a:pt x="3255948" y="1076770"/>
                </a:lnTo>
                <a:cubicBezTo>
                  <a:pt x="3264494" y="1082467"/>
                  <a:pt x="3272200" y="1089691"/>
                  <a:pt x="3281585" y="1093862"/>
                </a:cubicBezTo>
                <a:cubicBezTo>
                  <a:pt x="3298048" y="1101179"/>
                  <a:pt x="3315768" y="1105257"/>
                  <a:pt x="3332860" y="1110954"/>
                </a:cubicBezTo>
                <a:cubicBezTo>
                  <a:pt x="3341406" y="1113803"/>
                  <a:pt x="3349580" y="1118225"/>
                  <a:pt x="3358497" y="1119499"/>
                </a:cubicBezTo>
                <a:lnTo>
                  <a:pt x="3418318" y="1128045"/>
                </a:lnTo>
                <a:cubicBezTo>
                  <a:pt x="3440734" y="1126644"/>
                  <a:pt x="3563920" y="1130678"/>
                  <a:pt x="3606325" y="1102408"/>
                </a:cubicBezTo>
                <a:lnTo>
                  <a:pt x="3683238" y="1051133"/>
                </a:lnTo>
                <a:lnTo>
                  <a:pt x="3708875" y="1034041"/>
                </a:lnTo>
                <a:cubicBezTo>
                  <a:pt x="3754454" y="965676"/>
                  <a:pt x="3694632" y="1048284"/>
                  <a:pt x="3751604" y="991312"/>
                </a:cubicBezTo>
                <a:cubicBezTo>
                  <a:pt x="3808576" y="934340"/>
                  <a:pt x="3725968" y="994162"/>
                  <a:pt x="3794333" y="948583"/>
                </a:cubicBezTo>
                <a:cubicBezTo>
                  <a:pt x="3800030" y="940037"/>
                  <a:pt x="3804162" y="930209"/>
                  <a:pt x="3811425" y="922946"/>
                </a:cubicBezTo>
                <a:cubicBezTo>
                  <a:pt x="3839432" y="894939"/>
                  <a:pt x="3837062" y="918714"/>
                  <a:pt x="3837062" y="897309"/>
                </a:cubicBezTo>
              </a:path>
            </a:pathLst>
          </a:cu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Flowchart: Connector 225"/>
          <p:cNvSpPr/>
          <p:nvPr/>
        </p:nvSpPr>
        <p:spPr>
          <a:xfrm>
            <a:off x="5009359" y="4606919"/>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226"/>
          <p:cNvSpPr/>
          <p:nvPr/>
        </p:nvSpPr>
        <p:spPr>
          <a:xfrm>
            <a:off x="6274221" y="4966970"/>
            <a:ext cx="2770930" cy="1281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8" name="Table 227"/>
          <p:cNvGraphicFramePr>
            <a:graphicFrameLocks noGrp="1"/>
          </p:cNvGraphicFramePr>
          <p:nvPr>
            <p:extLst>
              <p:ext uri="{D42A27DB-BD31-4B8C-83A1-F6EECF244321}">
                <p14:modId xmlns:p14="http://schemas.microsoft.com/office/powerpoint/2010/main" val="2408876302"/>
              </p:ext>
            </p:extLst>
          </p:nvPr>
        </p:nvGraphicFramePr>
        <p:xfrm>
          <a:off x="2925511" y="2388312"/>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CA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graphicFrame>
        <p:nvGraphicFramePr>
          <p:cNvPr id="229" name="Table 228"/>
          <p:cNvGraphicFramePr>
            <a:graphicFrameLocks noGrp="1"/>
          </p:cNvGraphicFramePr>
          <p:nvPr>
            <p:extLst>
              <p:ext uri="{D42A27DB-BD31-4B8C-83A1-F6EECF244321}">
                <p14:modId xmlns:p14="http://schemas.microsoft.com/office/powerpoint/2010/main" val="440881608"/>
              </p:ext>
            </p:extLst>
          </p:nvPr>
        </p:nvGraphicFramePr>
        <p:xfrm>
          <a:off x="509743" y="4880425"/>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CA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graphicFrame>
        <p:nvGraphicFramePr>
          <p:cNvPr id="230" name="Table 229"/>
          <p:cNvGraphicFramePr>
            <a:graphicFrameLocks noGrp="1"/>
          </p:cNvGraphicFramePr>
          <p:nvPr>
            <p:extLst>
              <p:ext uri="{D42A27DB-BD31-4B8C-83A1-F6EECF244321}">
                <p14:modId xmlns:p14="http://schemas.microsoft.com/office/powerpoint/2010/main" val="2803695522"/>
              </p:ext>
            </p:extLst>
          </p:nvPr>
        </p:nvGraphicFramePr>
        <p:xfrm>
          <a:off x="3439765" y="5462493"/>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CA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graphicFrame>
        <p:nvGraphicFramePr>
          <p:cNvPr id="231" name="Table 230"/>
          <p:cNvGraphicFramePr>
            <a:graphicFrameLocks noGrp="1"/>
          </p:cNvGraphicFramePr>
          <p:nvPr>
            <p:extLst>
              <p:ext uri="{D42A27DB-BD31-4B8C-83A1-F6EECF244321}">
                <p14:modId xmlns:p14="http://schemas.microsoft.com/office/powerpoint/2010/main" val="1243693588"/>
              </p:ext>
            </p:extLst>
          </p:nvPr>
        </p:nvGraphicFramePr>
        <p:xfrm>
          <a:off x="2892145" y="2354844"/>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GA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graphicFrame>
        <p:nvGraphicFramePr>
          <p:cNvPr id="232" name="Table 231"/>
          <p:cNvGraphicFramePr>
            <a:graphicFrameLocks noGrp="1"/>
          </p:cNvGraphicFramePr>
          <p:nvPr>
            <p:extLst>
              <p:ext uri="{D42A27DB-BD31-4B8C-83A1-F6EECF244321}">
                <p14:modId xmlns:p14="http://schemas.microsoft.com/office/powerpoint/2010/main" val="625063812"/>
              </p:ext>
            </p:extLst>
          </p:nvPr>
        </p:nvGraphicFramePr>
        <p:xfrm>
          <a:off x="494695" y="4855739"/>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GA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sp>
        <p:nvSpPr>
          <p:cNvPr id="235" name="Rounded Rectangle 234"/>
          <p:cNvSpPr/>
          <p:nvPr/>
        </p:nvSpPr>
        <p:spPr>
          <a:xfrm>
            <a:off x="6361639" y="5103095"/>
            <a:ext cx="2553759" cy="5103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Object Movement</a:t>
            </a:r>
            <a:endParaRPr lang="en-US" dirty="0">
              <a:solidFill>
                <a:schemeClr val="bg1"/>
              </a:solidFill>
            </a:endParaRPr>
          </a:p>
        </p:txBody>
      </p:sp>
      <p:sp>
        <p:nvSpPr>
          <p:cNvPr id="236" name="Rounded Rectangle 235"/>
          <p:cNvSpPr/>
          <p:nvPr/>
        </p:nvSpPr>
        <p:spPr>
          <a:xfrm>
            <a:off x="6361640" y="5668090"/>
            <a:ext cx="2553759" cy="5103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Directory Updates</a:t>
            </a:r>
            <a:endParaRPr lang="en-US" dirty="0">
              <a:solidFill>
                <a:schemeClr val="bg1"/>
              </a:solidFill>
            </a:endParaRPr>
          </a:p>
        </p:txBody>
      </p:sp>
      <p:sp>
        <p:nvSpPr>
          <p:cNvPr id="237" name="Flowchart: Data 236"/>
          <p:cNvSpPr/>
          <p:nvPr/>
        </p:nvSpPr>
        <p:spPr>
          <a:xfrm>
            <a:off x="4914815" y="5123677"/>
            <a:ext cx="584901" cy="297585"/>
          </a:xfrm>
          <a:prstGeom prst="flowChartInputOutput">
            <a:avLst/>
          </a:prstGeom>
          <a:solidFill>
            <a:srgbClr val="FF0000">
              <a:alpha val="59000"/>
            </a:srgbClr>
          </a:solidFill>
          <a:ln>
            <a:solidFill>
              <a:srgbClr val="FF0000">
                <a:alpha val="1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U1</a:t>
            </a:r>
            <a:endParaRPr lang="en-US" sz="1100" dirty="0"/>
          </a:p>
        </p:txBody>
      </p:sp>
      <p:cxnSp>
        <p:nvCxnSpPr>
          <p:cNvPr id="223" name="Elbow Connector 222"/>
          <p:cNvCxnSpPr>
            <a:stCxn id="221" idx="5"/>
            <a:endCxn id="237" idx="2"/>
          </p:cNvCxnSpPr>
          <p:nvPr/>
        </p:nvCxnSpPr>
        <p:spPr>
          <a:xfrm>
            <a:off x="1052268" y="4639495"/>
            <a:ext cx="3921037" cy="632975"/>
          </a:xfrm>
          <a:prstGeom prst="bentConnector3">
            <a:avLst>
              <a:gd name="adj1" fmla="val 61660"/>
            </a:avLst>
          </a:prstGeom>
          <a:ln w="1397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1" name="Elbow Connector 250"/>
          <p:cNvCxnSpPr>
            <a:stCxn id="236" idx="1"/>
            <a:endCxn id="228" idx="3"/>
          </p:cNvCxnSpPr>
          <p:nvPr/>
        </p:nvCxnSpPr>
        <p:spPr>
          <a:xfrm rot="10800000">
            <a:off x="5661802" y="2754073"/>
            <a:ext cx="699839" cy="3169189"/>
          </a:xfrm>
          <a:prstGeom prst="bentConnector3">
            <a:avLst/>
          </a:prstGeom>
          <a:ln w="1397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2" name="Elbow Connector 251"/>
          <p:cNvCxnSpPr>
            <a:stCxn id="236" idx="1"/>
            <a:endCxn id="229" idx="3"/>
          </p:cNvCxnSpPr>
          <p:nvPr/>
        </p:nvCxnSpPr>
        <p:spPr>
          <a:xfrm rot="10800000">
            <a:off x="3246034" y="5246185"/>
            <a:ext cx="3115607" cy="677076"/>
          </a:xfrm>
          <a:prstGeom prst="bentConnector3">
            <a:avLst/>
          </a:prstGeom>
          <a:ln w="1397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5" name="Elbow Connector 254"/>
          <p:cNvCxnSpPr>
            <a:stCxn id="236" idx="1"/>
          </p:cNvCxnSpPr>
          <p:nvPr/>
        </p:nvCxnSpPr>
        <p:spPr>
          <a:xfrm rot="10800000" flipV="1">
            <a:off x="4738116" y="5923261"/>
            <a:ext cx="1623525" cy="270752"/>
          </a:xfrm>
          <a:prstGeom prst="bentConnector4">
            <a:avLst>
              <a:gd name="adj1" fmla="val 7865"/>
              <a:gd name="adj2" fmla="val 184432"/>
            </a:avLst>
          </a:prstGeom>
          <a:ln w="1397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63" name="Multiply 262"/>
          <p:cNvSpPr/>
          <p:nvPr/>
        </p:nvSpPr>
        <p:spPr>
          <a:xfrm>
            <a:off x="5363524" y="6324600"/>
            <a:ext cx="228600" cy="201823"/>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quot;No&quot; Symbol 263"/>
          <p:cNvSpPr/>
          <p:nvPr/>
        </p:nvSpPr>
        <p:spPr>
          <a:xfrm>
            <a:off x="6705957" y="4788693"/>
            <a:ext cx="1752600" cy="1722702"/>
          </a:xfrm>
          <a:prstGeom prst="noSmoking">
            <a:avLst/>
          </a:prstGeom>
          <a:solidFill>
            <a:srgbClr val="FF0000"/>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80" name="Elbow Connector 279"/>
          <p:cNvCxnSpPr>
            <a:stCxn id="235" idx="1"/>
            <a:endCxn id="236" idx="1"/>
          </p:cNvCxnSpPr>
          <p:nvPr/>
        </p:nvCxnSpPr>
        <p:spPr>
          <a:xfrm rot="10800000" flipH="1" flipV="1">
            <a:off x="6361638" y="5358265"/>
            <a:ext cx="1" cy="564995"/>
          </a:xfrm>
          <a:prstGeom prst="bentConnector3">
            <a:avLst>
              <a:gd name="adj1" fmla="val -22860000000"/>
            </a:avLst>
          </a:prstGeom>
          <a:ln w="2540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91" name="Oval 290"/>
          <p:cNvSpPr/>
          <p:nvPr/>
        </p:nvSpPr>
        <p:spPr>
          <a:xfrm>
            <a:off x="4549954" y="2584312"/>
            <a:ext cx="773440" cy="255164"/>
          </a:xfrm>
          <a:prstGeom prst="ellipse">
            <a:avLst/>
          </a:prstGeom>
          <a:noFill/>
          <a:ln>
            <a:solidFill>
              <a:schemeClr val="bg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p:cNvSpPr/>
          <p:nvPr/>
        </p:nvSpPr>
        <p:spPr>
          <a:xfrm>
            <a:off x="2165042" y="5091346"/>
            <a:ext cx="773440" cy="255164"/>
          </a:xfrm>
          <a:prstGeom prst="ellipse">
            <a:avLst/>
          </a:prstGeom>
          <a:noFill/>
          <a:ln>
            <a:solidFill>
              <a:schemeClr val="bg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p:cNvSpPr/>
          <p:nvPr/>
        </p:nvSpPr>
        <p:spPr>
          <a:xfrm>
            <a:off x="5112996" y="5700671"/>
            <a:ext cx="773440" cy="255164"/>
          </a:xfrm>
          <a:prstGeom prst="ellipse">
            <a:avLst/>
          </a:prstGeom>
          <a:noFill/>
          <a:ln>
            <a:solidFill>
              <a:schemeClr val="bg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3" name="Straight Connector 292"/>
          <p:cNvCxnSpPr>
            <a:stCxn id="291" idx="4"/>
            <a:endCxn id="295" idx="6"/>
          </p:cNvCxnSpPr>
          <p:nvPr/>
        </p:nvCxnSpPr>
        <p:spPr>
          <a:xfrm flipH="1">
            <a:off x="2938482" y="2839476"/>
            <a:ext cx="1998192" cy="2379452"/>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a:stCxn id="291" idx="4"/>
            <a:endCxn id="296" idx="2"/>
          </p:cNvCxnSpPr>
          <p:nvPr/>
        </p:nvCxnSpPr>
        <p:spPr>
          <a:xfrm>
            <a:off x="4936674" y="2839476"/>
            <a:ext cx="176322" cy="2988777"/>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a:stCxn id="295" idx="6"/>
            <a:endCxn id="296" idx="2"/>
          </p:cNvCxnSpPr>
          <p:nvPr/>
        </p:nvCxnSpPr>
        <p:spPr>
          <a:xfrm>
            <a:off x="2938482" y="5218928"/>
            <a:ext cx="2174514" cy="609325"/>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08" name="Rounded Rectangle 307"/>
          <p:cNvSpPr/>
          <p:nvPr/>
        </p:nvSpPr>
        <p:spPr>
          <a:xfrm>
            <a:off x="-18605" y="6855609"/>
            <a:ext cx="8458200" cy="13445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Single Point of Failure!</a:t>
            </a:r>
            <a:endParaRPr lang="en-US" sz="3600" dirty="0"/>
          </a:p>
        </p:txBody>
      </p:sp>
      <p:sp>
        <p:nvSpPr>
          <p:cNvPr id="1024" name="Slide Number Placeholder 1023"/>
          <p:cNvSpPr>
            <a:spLocks noGrp="1"/>
          </p:cNvSpPr>
          <p:nvPr>
            <p:ph type="sldNum" sz="quarter" idx="12"/>
          </p:nvPr>
        </p:nvSpPr>
        <p:spPr/>
        <p:txBody>
          <a:bodyPr/>
          <a:lstStyle/>
          <a:p>
            <a:fld id="{8AB1C761-9FE2-4952-8BCD-2D639D168F1E}" type="slidenum">
              <a:rPr lang="en-US" smtClean="0"/>
              <a:t>7</a:t>
            </a:fld>
            <a:endParaRPr lang="en-US"/>
          </a:p>
        </p:txBody>
      </p:sp>
    </p:spTree>
    <p:custDataLst>
      <p:tags r:id="rId1"/>
    </p:custDataLst>
    <p:extLst>
      <p:ext uri="{BB962C8B-B14F-4D97-AF65-F5344CB8AC3E}">
        <p14:creationId xmlns:p14="http://schemas.microsoft.com/office/powerpoint/2010/main" val="1703835028"/>
      </p:ext>
    </p:extLst>
  </p:cSld>
  <p:clrMapOvr>
    <a:masterClrMapping/>
  </p:clrMapOvr>
  <mc:AlternateContent xmlns:mc="http://schemas.openxmlformats.org/markup-compatibility/2006" xmlns:p14="http://schemas.microsoft.com/office/powerpoint/2010/main">
    <mc:Choice Requires="p14">
      <p:transition spd="slow" p14:dur="2000" advTm="22055"/>
    </mc:Choice>
    <mc:Fallback xmlns="">
      <p:transition spd="slow" advTm="220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25"/>
                                        </p:tgtEl>
                                        <p:attrNameLst>
                                          <p:attrName>style.visibility</p:attrName>
                                        </p:attrNameLst>
                                      </p:cBhvr>
                                      <p:to>
                                        <p:strVal val="visible"/>
                                      </p:to>
                                    </p:set>
                                    <p:animEffect transition="in" filter="wipe(down)">
                                      <p:cBhvr>
                                        <p:cTn id="23" dur="500"/>
                                        <p:tgtEl>
                                          <p:spTgt spid="225"/>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21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26"/>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27"/>
                                        </p:tgtEl>
                                        <p:attrNameLst>
                                          <p:attrName>style.visibility</p:attrName>
                                        </p:attrNameLst>
                                      </p:cBhvr>
                                      <p:to>
                                        <p:strVal val="visible"/>
                                      </p:to>
                                    </p:set>
                                  </p:childTnLst>
                                </p:cTn>
                              </p:par>
                              <p:par>
                                <p:cTn id="34" presetID="1" presetClass="entr" presetSubtype="0" fill="hold" grpId="1" nodeType="withEffect">
                                  <p:stCondLst>
                                    <p:cond delay="0"/>
                                  </p:stCondLst>
                                  <p:childTnLst>
                                    <p:set>
                                      <p:cBhvr>
                                        <p:cTn id="35" dur="1" fill="hold">
                                          <p:stCondLst>
                                            <p:cond delay="0"/>
                                          </p:stCondLst>
                                        </p:cTn>
                                        <p:tgtEl>
                                          <p:spTgt spid="235"/>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3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23"/>
                                        </p:tgtEl>
                                        <p:attrNameLst>
                                          <p:attrName>style.visibility</p:attrName>
                                        </p:attrNameLst>
                                      </p:cBhvr>
                                      <p:to>
                                        <p:strVal val="visible"/>
                                      </p:to>
                                    </p:set>
                                    <p:animEffect transition="in" filter="wipe(down)">
                                      <p:cBhvr>
                                        <p:cTn id="42" dur="500"/>
                                        <p:tgtEl>
                                          <p:spTgt spid="223"/>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mph" presetSubtype="2" fill="hold" grpId="0" nodeType="clickEffect">
                                  <p:stCondLst>
                                    <p:cond delay="0"/>
                                  </p:stCondLst>
                                  <p:childTnLst>
                                    <p:animClr clrSpc="rgb" dir="cw">
                                      <p:cBhvr>
                                        <p:cTn id="50" dur="2000" fill="hold"/>
                                        <p:tgtEl>
                                          <p:spTgt spid="235"/>
                                        </p:tgtEl>
                                        <p:attrNameLst>
                                          <p:attrName>fillcolor</p:attrName>
                                        </p:attrNameLst>
                                      </p:cBhvr>
                                      <p:to>
                                        <a:srgbClr val="CCEF1F"/>
                                      </p:to>
                                    </p:animClr>
                                    <p:set>
                                      <p:cBhvr>
                                        <p:cTn id="51" dur="2000" fill="hold"/>
                                        <p:tgtEl>
                                          <p:spTgt spid="235"/>
                                        </p:tgtEl>
                                        <p:attrNameLst>
                                          <p:attrName>fill.type</p:attrName>
                                        </p:attrNameLst>
                                      </p:cBhvr>
                                      <p:to>
                                        <p:strVal val="solid"/>
                                      </p:to>
                                    </p:set>
                                    <p:set>
                                      <p:cBhvr>
                                        <p:cTn id="52" dur="2000" fill="hold"/>
                                        <p:tgtEl>
                                          <p:spTgt spid="235"/>
                                        </p:tgtEl>
                                        <p:attrNameLst>
                                          <p:attrName>fill.on</p:attrName>
                                        </p:attrNameLst>
                                      </p:cBhvr>
                                      <p:to>
                                        <p:strVal val="tru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280"/>
                                        </p:tgtEl>
                                        <p:attrNameLst>
                                          <p:attrName>style.visibility</p:attrName>
                                        </p:attrNameLst>
                                      </p:cBhvr>
                                      <p:to>
                                        <p:strVal val="visible"/>
                                      </p:to>
                                    </p:set>
                                    <p:animEffect transition="in" filter="wipe(down)">
                                      <p:cBhvr>
                                        <p:cTn id="57" dur="500"/>
                                        <p:tgtEl>
                                          <p:spTgt spid="28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251"/>
                                        </p:tgtEl>
                                        <p:attrNameLst>
                                          <p:attrName>style.visibility</p:attrName>
                                        </p:attrNameLst>
                                      </p:cBhvr>
                                      <p:to>
                                        <p:strVal val="visible"/>
                                      </p:to>
                                    </p:set>
                                    <p:animEffect transition="in" filter="wipe(down)">
                                      <p:cBhvr>
                                        <p:cTn id="62" dur="500"/>
                                        <p:tgtEl>
                                          <p:spTgt spid="251"/>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nodeType="clickEffect">
                                  <p:stCondLst>
                                    <p:cond delay="0"/>
                                  </p:stCondLst>
                                  <p:childTnLst>
                                    <p:set>
                                      <p:cBhvr>
                                        <p:cTn id="66" dur="1" fill="hold">
                                          <p:stCondLst>
                                            <p:cond delay="0"/>
                                          </p:stCondLst>
                                        </p:cTn>
                                        <p:tgtEl>
                                          <p:spTgt spid="228"/>
                                        </p:tgtEl>
                                        <p:attrNameLst>
                                          <p:attrName>style.visibility</p:attrName>
                                        </p:attrNameLst>
                                      </p:cBhvr>
                                      <p:to>
                                        <p:strVal val="hidden"/>
                                      </p:to>
                                    </p:set>
                                  </p:childTnLst>
                                </p:cTn>
                              </p:par>
                              <p:par>
                                <p:cTn id="67" presetID="1" presetClass="entr" presetSubtype="0" fill="hold" nodeType="withEffect">
                                  <p:stCondLst>
                                    <p:cond delay="0"/>
                                  </p:stCondLst>
                                  <p:childTnLst>
                                    <p:set>
                                      <p:cBhvr>
                                        <p:cTn id="68" dur="1" fill="hold">
                                          <p:stCondLst>
                                            <p:cond delay="0"/>
                                          </p:stCondLst>
                                        </p:cTn>
                                        <p:tgtEl>
                                          <p:spTgt spid="23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252"/>
                                        </p:tgtEl>
                                        <p:attrNameLst>
                                          <p:attrName>style.visibility</p:attrName>
                                        </p:attrNameLst>
                                      </p:cBhvr>
                                      <p:to>
                                        <p:strVal val="visible"/>
                                      </p:to>
                                    </p:set>
                                    <p:animEffect transition="in" filter="wipe(down)">
                                      <p:cBhvr>
                                        <p:cTn id="73" dur="500"/>
                                        <p:tgtEl>
                                          <p:spTgt spid="252"/>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xit" presetSubtype="0" fill="hold" nodeType="clickEffect">
                                  <p:stCondLst>
                                    <p:cond delay="0"/>
                                  </p:stCondLst>
                                  <p:childTnLst>
                                    <p:set>
                                      <p:cBhvr>
                                        <p:cTn id="77" dur="1" fill="hold">
                                          <p:stCondLst>
                                            <p:cond delay="0"/>
                                          </p:stCondLst>
                                        </p:cTn>
                                        <p:tgtEl>
                                          <p:spTgt spid="229"/>
                                        </p:tgtEl>
                                        <p:attrNameLst>
                                          <p:attrName>style.visibility</p:attrName>
                                        </p:attrNameLst>
                                      </p:cBhvr>
                                      <p:to>
                                        <p:strVal val="hidden"/>
                                      </p:to>
                                    </p:set>
                                  </p:childTnLst>
                                </p:cTn>
                              </p:par>
                              <p:par>
                                <p:cTn id="78" presetID="1" presetClass="entr" presetSubtype="0" fill="hold" nodeType="withEffect">
                                  <p:stCondLst>
                                    <p:cond delay="0"/>
                                  </p:stCondLst>
                                  <p:childTnLst>
                                    <p:set>
                                      <p:cBhvr>
                                        <p:cTn id="79" dur="1" fill="hold">
                                          <p:stCondLst>
                                            <p:cond delay="0"/>
                                          </p:stCondLst>
                                        </p:cTn>
                                        <p:tgtEl>
                                          <p:spTgt spid="232"/>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nodeType="clickEffect">
                                  <p:stCondLst>
                                    <p:cond delay="0"/>
                                  </p:stCondLst>
                                  <p:childTnLst>
                                    <p:set>
                                      <p:cBhvr>
                                        <p:cTn id="83" dur="1" fill="hold">
                                          <p:stCondLst>
                                            <p:cond delay="0"/>
                                          </p:stCondLst>
                                        </p:cTn>
                                        <p:tgtEl>
                                          <p:spTgt spid="255"/>
                                        </p:tgtEl>
                                        <p:attrNameLst>
                                          <p:attrName>style.visibility</p:attrName>
                                        </p:attrNameLst>
                                      </p:cBhvr>
                                      <p:to>
                                        <p:strVal val="visible"/>
                                      </p:to>
                                    </p:set>
                                    <p:animEffect transition="in" filter="wipe(down)">
                                      <p:cBhvr>
                                        <p:cTn id="84" dur="500"/>
                                        <p:tgtEl>
                                          <p:spTgt spid="255"/>
                                        </p:tgtEl>
                                      </p:cBhvr>
                                    </p:animEffec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64"/>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63"/>
                                        </p:tgtEl>
                                        <p:attrNameLst>
                                          <p:attrName>style.visibility</p:attrName>
                                        </p:attrNameLst>
                                      </p:cBhvr>
                                      <p:to>
                                        <p:strVal val="visible"/>
                                      </p:to>
                                    </p:set>
                                  </p:childTnLst>
                                </p:cTn>
                              </p:par>
                              <p:par>
                                <p:cTn id="91" presetID="26" presetClass="emph" presetSubtype="0" fill="hold" grpId="1" nodeType="withEffect">
                                  <p:stCondLst>
                                    <p:cond delay="0"/>
                                  </p:stCondLst>
                                  <p:childTnLst>
                                    <p:animEffect transition="out" filter="fade">
                                      <p:cBhvr>
                                        <p:cTn id="92" dur="500" tmFilter="0, 0; .2, .5; .8, .5; 1, 0"/>
                                        <p:tgtEl>
                                          <p:spTgt spid="264"/>
                                        </p:tgtEl>
                                      </p:cBhvr>
                                    </p:animEffect>
                                    <p:animScale>
                                      <p:cBhvr>
                                        <p:cTn id="93" dur="250" autoRev="1" fill="hold"/>
                                        <p:tgtEl>
                                          <p:spTgt spid="264"/>
                                        </p:tgtEl>
                                      </p:cBhvr>
                                      <p:by x="105000" y="105000"/>
                                    </p:animScale>
                                  </p:childTnLst>
                                </p:cTn>
                              </p:par>
                              <p:par>
                                <p:cTn id="94" presetID="26" presetClass="emph" presetSubtype="0" fill="hold" grpId="2" nodeType="withEffect">
                                  <p:stCondLst>
                                    <p:cond delay="0"/>
                                  </p:stCondLst>
                                  <p:childTnLst>
                                    <p:animEffect transition="out" filter="fade">
                                      <p:cBhvr>
                                        <p:cTn id="95" dur="500" tmFilter="0, 0; .2, .5; .8, .5; 1, 0"/>
                                        <p:tgtEl>
                                          <p:spTgt spid="264"/>
                                        </p:tgtEl>
                                      </p:cBhvr>
                                    </p:animEffect>
                                    <p:animScale>
                                      <p:cBhvr>
                                        <p:cTn id="96" dur="250" autoRev="1" fill="hold"/>
                                        <p:tgtEl>
                                          <p:spTgt spid="264"/>
                                        </p:tgtEl>
                                      </p:cBhvr>
                                      <p:by x="105000" y="105000"/>
                                    </p:animScale>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nodeType="clickEffect">
                                  <p:stCondLst>
                                    <p:cond delay="0"/>
                                  </p:stCondLst>
                                  <p:childTnLst>
                                    <p:set>
                                      <p:cBhvr>
                                        <p:cTn id="100" dur="1" fill="hold">
                                          <p:stCondLst>
                                            <p:cond delay="0"/>
                                          </p:stCondLst>
                                        </p:cTn>
                                        <p:tgtEl>
                                          <p:spTgt spid="293"/>
                                        </p:tgtEl>
                                        <p:attrNameLst>
                                          <p:attrName>style.visibility</p:attrName>
                                        </p:attrNameLst>
                                      </p:cBhvr>
                                      <p:to>
                                        <p:strVal val="visible"/>
                                      </p:to>
                                    </p:set>
                                    <p:animEffect transition="in" filter="wipe(down)">
                                      <p:cBhvr>
                                        <p:cTn id="101" dur="500"/>
                                        <p:tgtEl>
                                          <p:spTgt spid="293"/>
                                        </p:tgtEl>
                                      </p:cBhvr>
                                    </p:animEffect>
                                  </p:childTnLst>
                                </p:cTn>
                              </p:par>
                              <p:par>
                                <p:cTn id="102" presetID="22" presetClass="entr" presetSubtype="4" fill="hold" nodeType="withEffect">
                                  <p:stCondLst>
                                    <p:cond delay="0"/>
                                  </p:stCondLst>
                                  <p:childTnLst>
                                    <p:set>
                                      <p:cBhvr>
                                        <p:cTn id="103" dur="1" fill="hold">
                                          <p:stCondLst>
                                            <p:cond delay="0"/>
                                          </p:stCondLst>
                                        </p:cTn>
                                        <p:tgtEl>
                                          <p:spTgt spid="299"/>
                                        </p:tgtEl>
                                        <p:attrNameLst>
                                          <p:attrName>style.visibility</p:attrName>
                                        </p:attrNameLst>
                                      </p:cBhvr>
                                      <p:to>
                                        <p:strVal val="visible"/>
                                      </p:to>
                                    </p:set>
                                    <p:animEffect transition="in" filter="wipe(down)">
                                      <p:cBhvr>
                                        <p:cTn id="104" dur="500"/>
                                        <p:tgtEl>
                                          <p:spTgt spid="299"/>
                                        </p:tgtEl>
                                      </p:cBhvr>
                                    </p:animEffect>
                                  </p:childTnLst>
                                </p:cTn>
                              </p:par>
                              <p:par>
                                <p:cTn id="105" presetID="22" presetClass="entr" presetSubtype="4" fill="hold" nodeType="withEffect">
                                  <p:stCondLst>
                                    <p:cond delay="0"/>
                                  </p:stCondLst>
                                  <p:childTnLst>
                                    <p:set>
                                      <p:cBhvr>
                                        <p:cTn id="106" dur="1" fill="hold">
                                          <p:stCondLst>
                                            <p:cond delay="0"/>
                                          </p:stCondLst>
                                        </p:cTn>
                                        <p:tgtEl>
                                          <p:spTgt spid="304"/>
                                        </p:tgtEl>
                                        <p:attrNameLst>
                                          <p:attrName>style.visibility</p:attrName>
                                        </p:attrNameLst>
                                      </p:cBhvr>
                                      <p:to>
                                        <p:strVal val="visible"/>
                                      </p:to>
                                    </p:set>
                                    <p:animEffect transition="in" filter="wipe(down)">
                                      <p:cBhvr>
                                        <p:cTn id="107" dur="500"/>
                                        <p:tgtEl>
                                          <p:spTgt spid="304"/>
                                        </p:tgtEl>
                                      </p:cBhvr>
                                    </p:animEffect>
                                  </p:childTnLst>
                                </p:cTn>
                              </p:par>
                              <p:par>
                                <p:cTn id="108" presetID="22" presetClass="entr" presetSubtype="4" fill="hold" grpId="0" nodeType="withEffect">
                                  <p:stCondLst>
                                    <p:cond delay="0"/>
                                  </p:stCondLst>
                                  <p:childTnLst>
                                    <p:set>
                                      <p:cBhvr>
                                        <p:cTn id="109" dur="1" fill="hold">
                                          <p:stCondLst>
                                            <p:cond delay="0"/>
                                          </p:stCondLst>
                                        </p:cTn>
                                        <p:tgtEl>
                                          <p:spTgt spid="291"/>
                                        </p:tgtEl>
                                        <p:attrNameLst>
                                          <p:attrName>style.visibility</p:attrName>
                                        </p:attrNameLst>
                                      </p:cBhvr>
                                      <p:to>
                                        <p:strVal val="visible"/>
                                      </p:to>
                                    </p:set>
                                    <p:animEffect transition="in" filter="wipe(down)">
                                      <p:cBhvr>
                                        <p:cTn id="110" dur="500"/>
                                        <p:tgtEl>
                                          <p:spTgt spid="291"/>
                                        </p:tgtEl>
                                      </p:cBhvr>
                                    </p:animEffect>
                                  </p:childTnLst>
                                </p:cTn>
                              </p:par>
                              <p:par>
                                <p:cTn id="111" presetID="22" presetClass="entr" presetSubtype="4" fill="hold" grpId="0" nodeType="withEffect">
                                  <p:stCondLst>
                                    <p:cond delay="0"/>
                                  </p:stCondLst>
                                  <p:childTnLst>
                                    <p:set>
                                      <p:cBhvr>
                                        <p:cTn id="112" dur="1" fill="hold">
                                          <p:stCondLst>
                                            <p:cond delay="0"/>
                                          </p:stCondLst>
                                        </p:cTn>
                                        <p:tgtEl>
                                          <p:spTgt spid="295"/>
                                        </p:tgtEl>
                                        <p:attrNameLst>
                                          <p:attrName>style.visibility</p:attrName>
                                        </p:attrNameLst>
                                      </p:cBhvr>
                                      <p:to>
                                        <p:strVal val="visible"/>
                                      </p:to>
                                    </p:set>
                                    <p:animEffect transition="in" filter="wipe(down)">
                                      <p:cBhvr>
                                        <p:cTn id="113" dur="500"/>
                                        <p:tgtEl>
                                          <p:spTgt spid="295"/>
                                        </p:tgtEl>
                                      </p:cBhvr>
                                    </p:animEffect>
                                  </p:childTnLst>
                                </p:cTn>
                              </p:par>
                              <p:par>
                                <p:cTn id="114" presetID="22" presetClass="entr" presetSubtype="4" fill="hold" grpId="0" nodeType="withEffect">
                                  <p:stCondLst>
                                    <p:cond delay="0"/>
                                  </p:stCondLst>
                                  <p:childTnLst>
                                    <p:set>
                                      <p:cBhvr>
                                        <p:cTn id="115" dur="1" fill="hold">
                                          <p:stCondLst>
                                            <p:cond delay="0"/>
                                          </p:stCondLst>
                                        </p:cTn>
                                        <p:tgtEl>
                                          <p:spTgt spid="296"/>
                                        </p:tgtEl>
                                        <p:attrNameLst>
                                          <p:attrName>style.visibility</p:attrName>
                                        </p:attrNameLst>
                                      </p:cBhvr>
                                      <p:to>
                                        <p:strVal val="visible"/>
                                      </p:to>
                                    </p:set>
                                    <p:animEffect transition="in" filter="wipe(down)">
                                      <p:cBhvr>
                                        <p:cTn id="116" dur="500"/>
                                        <p:tgtEl>
                                          <p:spTgt spid="296"/>
                                        </p:tgtEl>
                                      </p:cBhvr>
                                    </p:animEffect>
                                  </p:childTnLst>
                                </p:cTn>
                              </p:par>
                            </p:childTnLst>
                          </p:cTn>
                        </p:par>
                      </p:childTnLst>
                    </p:cTn>
                  </p:par>
                  <p:par>
                    <p:cTn id="117" fill="hold">
                      <p:stCondLst>
                        <p:cond delay="indefinite"/>
                      </p:stCondLst>
                      <p:childTnLst>
                        <p:par>
                          <p:cTn id="118" fill="hold">
                            <p:stCondLst>
                              <p:cond delay="0"/>
                            </p:stCondLst>
                            <p:childTnLst>
                              <p:par>
                                <p:cTn id="119" presetID="16" presetClass="entr" presetSubtype="21" fill="hold" grpId="0" nodeType="clickEffect">
                                  <p:stCondLst>
                                    <p:cond delay="0"/>
                                  </p:stCondLst>
                                  <p:childTnLst>
                                    <p:set>
                                      <p:cBhvr>
                                        <p:cTn id="120" dur="1" fill="hold">
                                          <p:stCondLst>
                                            <p:cond delay="0"/>
                                          </p:stCondLst>
                                        </p:cTn>
                                        <p:tgtEl>
                                          <p:spTgt spid="308"/>
                                        </p:tgtEl>
                                        <p:attrNameLst>
                                          <p:attrName>style.visibility</p:attrName>
                                        </p:attrNameLst>
                                      </p:cBhvr>
                                      <p:to>
                                        <p:strVal val="visible"/>
                                      </p:to>
                                    </p:set>
                                    <p:animEffect transition="in" filter="barn(inVertical)">
                                      <p:cBhvr>
                                        <p:cTn id="121" dur="500"/>
                                        <p:tgtEl>
                                          <p:spTgt spid="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animBg="1"/>
      <p:bldP spid="219" grpId="1" animBg="1"/>
      <p:bldP spid="220" grpId="0" animBg="1"/>
      <p:bldP spid="221" grpId="0" animBg="1"/>
      <p:bldP spid="225" grpId="0" animBg="1"/>
      <p:bldP spid="226" grpId="0" animBg="1"/>
      <p:bldP spid="227" grpId="0" animBg="1"/>
      <p:bldP spid="235" grpId="0" animBg="1"/>
      <p:bldP spid="235" grpId="1" animBg="1"/>
      <p:bldP spid="236" grpId="0" animBg="1"/>
      <p:bldP spid="237" grpId="0" animBg="1"/>
      <p:bldP spid="263" grpId="0" animBg="1"/>
      <p:bldP spid="264" grpId="0" animBg="1"/>
      <p:bldP spid="264" grpId="1" animBg="1"/>
      <p:bldP spid="264" grpId="2" animBg="1"/>
      <p:bldP spid="291" grpId="0" animBg="1"/>
      <p:bldP spid="295" grpId="0" animBg="1"/>
      <p:bldP spid="296" grpId="0" animBg="1"/>
      <p:bldP spid="30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872788837"/>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8AB1C761-9FE2-4952-8BCD-2D639D168F1E}" type="slidenum">
              <a:rPr lang="en-US" smtClean="0"/>
              <a:t>8</a:t>
            </a:fld>
            <a:endParaRPr lang="en-US"/>
          </a:p>
        </p:txBody>
      </p:sp>
      <p:sp>
        <p:nvSpPr>
          <p:cNvPr id="5" name="Title 236"/>
          <p:cNvSpPr txBox="1">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dirty="0" err="1" smtClean="0"/>
              <a:t>Paxos</a:t>
            </a:r>
            <a:endParaRPr lang="en-US" sz="3600" dirty="0"/>
          </a:p>
        </p:txBody>
      </p:sp>
    </p:spTree>
    <p:extLst>
      <p:ext uri="{BB962C8B-B14F-4D97-AF65-F5344CB8AC3E}">
        <p14:creationId xmlns:p14="http://schemas.microsoft.com/office/powerpoint/2010/main" val="20523395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txBox="1">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dirty="0" err="1" smtClean="0"/>
              <a:t>JPaxos</a:t>
            </a:r>
            <a:endParaRPr lang="en-US" sz="3600" dirty="0"/>
          </a:p>
        </p:txBody>
      </p:sp>
      <p:graphicFrame>
        <p:nvGraphicFramePr>
          <p:cNvPr id="5" name="Diagram 4"/>
          <p:cNvGraphicFramePr/>
          <p:nvPr>
            <p:extLst>
              <p:ext uri="{D42A27DB-BD31-4B8C-83A1-F6EECF244321}">
                <p14:modId xmlns:p14="http://schemas.microsoft.com/office/powerpoint/2010/main" val="4064947967"/>
              </p:ext>
            </p:extLst>
          </p:nvPr>
        </p:nvGraphicFramePr>
        <p:xfrm>
          <a:off x="457200" y="1676400"/>
          <a:ext cx="82296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p:cNvSpPr>
            <a:spLocks noGrp="1"/>
          </p:cNvSpPr>
          <p:nvPr>
            <p:ph type="sldNum" sz="quarter" idx="12"/>
          </p:nvPr>
        </p:nvSpPr>
        <p:spPr/>
        <p:txBody>
          <a:bodyPr/>
          <a:lstStyle/>
          <a:p>
            <a:fld id="{8AB1C761-9FE2-4952-8BCD-2D639D168F1E}" type="slidenum">
              <a:rPr lang="en-US" smtClean="0"/>
              <a:t>9</a:t>
            </a:fld>
            <a:endParaRPr lang="en-US"/>
          </a:p>
        </p:txBody>
      </p:sp>
    </p:spTree>
    <p:extLst>
      <p:ext uri="{BB962C8B-B14F-4D97-AF65-F5344CB8AC3E}">
        <p14:creationId xmlns:p14="http://schemas.microsoft.com/office/powerpoint/2010/main" val="140378279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1.7|1|0.6|6.2|0.4|1.5|3.4|1|0.3|2.5|2.6|4.3|12.5"/>
</p:tagLst>
</file>

<file path=ppt/tags/tag2.xml><?xml version="1.0" encoding="utf-8"?>
<p:tagLst xmlns:a="http://schemas.openxmlformats.org/drawingml/2006/main" xmlns:r="http://schemas.openxmlformats.org/officeDocument/2006/relationships" xmlns:p="http://schemas.openxmlformats.org/presentationml/2006/main">
  <p:tag name="TIMING" val="|15|0|0|0|0|0|0|0|0|0|0|0|0|0|0|0|0|0|0|0|0|0|0|0|0|0|0|0|0|0|0|0|0|0|0|0|0|0|0|0|0|0|0|0|0|0|0|0"/>
</p:tagLst>
</file>

<file path=ppt/tags/tag3.xml><?xml version="1.0" encoding="utf-8"?>
<p:tagLst xmlns:a="http://schemas.openxmlformats.org/drawingml/2006/main" xmlns:r="http://schemas.openxmlformats.org/officeDocument/2006/relationships" xmlns:p="http://schemas.openxmlformats.org/presentationml/2006/main">
  <p:tag name="TIMING" val="|0.5"/>
</p:tagLst>
</file>

<file path=ppt/tags/tag4.xml><?xml version="1.0" encoding="utf-8"?>
<p:tagLst xmlns:a="http://schemas.openxmlformats.org/drawingml/2006/main" xmlns:r="http://schemas.openxmlformats.org/officeDocument/2006/relationships" xmlns:p="http://schemas.openxmlformats.org/presentationml/2006/main">
  <p:tag name="TIMING" val="|15.7|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3575</TotalTime>
  <Words>2854</Words>
  <Application>Microsoft Office PowerPoint</Application>
  <PresentationFormat>On-screen Show (4:3)</PresentationFormat>
  <Paragraphs>1004</Paragraphs>
  <Slides>48</Slides>
  <Notes>11</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Paxos based directory updates for geo-replicated cloud storage</vt:lpstr>
      <vt:lpstr>Geo-Replicated Cloud Storage</vt:lpstr>
      <vt:lpstr>Classes of Geo-Replicated Cloud Storage</vt:lpstr>
      <vt:lpstr>Roadmap</vt:lpstr>
      <vt:lpstr>Goals and Contributions</vt:lpstr>
      <vt:lpstr>Roadmap</vt:lpstr>
      <vt:lpstr>Single Coordinator Scheme</vt:lpstr>
      <vt:lpstr>Paxos</vt:lpstr>
      <vt:lpstr>JPaxos</vt:lpstr>
      <vt:lpstr>Roadmap</vt:lpstr>
      <vt:lpstr>The Players</vt:lpstr>
      <vt:lpstr>Directory Service: DB state</vt:lpstr>
      <vt:lpstr>Directories</vt:lpstr>
      <vt:lpstr>Migration Agents</vt:lpstr>
      <vt:lpstr>Migration Protocol</vt:lpstr>
      <vt:lpstr>Migration Protocol: State Machine</vt:lpstr>
      <vt:lpstr>Migration Protocol: The DB state</vt:lpstr>
      <vt:lpstr>Logging Framework</vt:lpstr>
      <vt:lpstr>DB: PostgreSQL</vt:lpstr>
      <vt:lpstr>Roadmap</vt:lpstr>
      <vt:lpstr>Experimental Testbed: PRObE</vt:lpstr>
      <vt:lpstr>Experimental Setup and Config</vt:lpstr>
      <vt:lpstr>Roadmap</vt:lpstr>
      <vt:lpstr>The Graphs</vt:lpstr>
      <vt:lpstr>Understanding Expectations</vt:lpstr>
      <vt:lpstr>Expected Results</vt:lpstr>
      <vt:lpstr>Results:DummyNet with East coast – West coast setup</vt:lpstr>
      <vt:lpstr>Results: No DummyNet</vt:lpstr>
      <vt:lpstr>Results: DummyNet with no delay</vt:lpstr>
      <vt:lpstr>Roadmap</vt:lpstr>
      <vt:lpstr>Conclusion</vt:lpstr>
      <vt:lpstr>Single Coordinator Scheme</vt:lpstr>
      <vt:lpstr>Geo-Replicated Cloud Storage</vt:lpstr>
      <vt:lpstr>What do we need?</vt:lpstr>
      <vt:lpstr>Faulty Directories</vt:lpstr>
      <vt:lpstr>Heterogeneous, adaptive replication</vt:lpstr>
      <vt:lpstr>Directory Service: Recovery</vt:lpstr>
      <vt:lpstr>Directory Service: Snapshotting + Restoration</vt:lpstr>
      <vt:lpstr>Paxos</vt:lpstr>
      <vt:lpstr>Paxos</vt:lpstr>
      <vt:lpstr>Paxos</vt:lpstr>
      <vt:lpstr>Paxos</vt:lpstr>
      <vt:lpstr>JPaxos: Everyone is everything!</vt:lpstr>
      <vt:lpstr>ER diagram?</vt:lpstr>
      <vt:lpstr>Idempotency and leader change</vt:lpstr>
      <vt:lpstr>Paxos dueling proposers</vt:lpstr>
      <vt:lpstr>Graphs – individual, large</vt:lpstr>
      <vt:lpstr>Backup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Paxos based directory updates for geo-replicated cloud storage</dc:title>
  <dc:creator>Sripras</dc:creator>
  <cp:lastModifiedBy>Sripras</cp:lastModifiedBy>
  <cp:revision>202</cp:revision>
  <dcterms:created xsi:type="dcterms:W3CDTF">2014-05-20T19:40:14Z</dcterms:created>
  <dcterms:modified xsi:type="dcterms:W3CDTF">2014-06-03T19:04:07Z</dcterms:modified>
</cp:coreProperties>
</file>