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9" r:id="rId3"/>
    <p:sldId id="300" r:id="rId4"/>
    <p:sldId id="260" r:id="rId5"/>
    <p:sldId id="261" r:id="rId6"/>
    <p:sldId id="305" r:id="rId7"/>
    <p:sldId id="303" r:id="rId8"/>
    <p:sldId id="309" r:id="rId9"/>
    <p:sldId id="267" r:id="rId10"/>
    <p:sldId id="311" r:id="rId11"/>
    <p:sldId id="269" r:id="rId12"/>
    <p:sldId id="270" r:id="rId13"/>
    <p:sldId id="273" r:id="rId14"/>
    <p:sldId id="274" r:id="rId15"/>
    <p:sldId id="275" r:id="rId16"/>
    <p:sldId id="276" r:id="rId17"/>
    <p:sldId id="298" r:id="rId18"/>
    <p:sldId id="295" r:id="rId19"/>
    <p:sldId id="312" r:id="rId20"/>
    <p:sldId id="277" r:id="rId21"/>
    <p:sldId id="279" r:id="rId22"/>
    <p:sldId id="313" r:id="rId23"/>
    <p:sldId id="296" r:id="rId24"/>
    <p:sldId id="319" r:id="rId25"/>
    <p:sldId id="318" r:id="rId26"/>
    <p:sldId id="282" r:id="rId27"/>
    <p:sldId id="280" r:id="rId28"/>
    <p:sldId id="297" r:id="rId29"/>
    <p:sldId id="314" r:id="rId30"/>
    <p:sldId id="284" r:id="rId31"/>
    <p:sldId id="301" r:id="rId32"/>
    <p:sldId id="302" r:id="rId33"/>
    <p:sldId id="304" r:id="rId34"/>
    <p:sldId id="315" r:id="rId35"/>
    <p:sldId id="316" r:id="rId36"/>
    <p:sldId id="317" r:id="rId37"/>
    <p:sldId id="292" r:id="rId38"/>
    <p:sldId id="293" r:id="rId39"/>
    <p:sldId id="306" r:id="rId40"/>
    <p:sldId id="307" r:id="rId41"/>
    <p:sldId id="310" r:id="rId42"/>
    <p:sldId id="285"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99" autoAdjust="0"/>
  </p:normalViewPr>
  <p:slideViewPr>
    <p:cSldViewPr>
      <p:cViewPr>
        <p:scale>
          <a:sx n="125" d="100"/>
          <a:sy n="125" d="100"/>
        </p:scale>
        <p:origin x="186" y="30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Consistent </a:t>
          </a:r>
          <a:r>
            <a:rPr lang="en-US" dirty="0" smtClean="0"/>
            <a:t>directory update system</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Distributed instrumentation </a:t>
          </a:r>
          <a:r>
            <a:rPr lang="en-US" dirty="0" smtClean="0"/>
            <a:t>and </a:t>
          </a:r>
          <a:r>
            <a:rPr lang="en-US" dirty="0" smtClean="0"/>
            <a:t>evaluation of system in different WAN 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0C593CE8-6246-4D3D-9F5B-385ACD25929E}">
      <dgm:prSet phldrT="[Text]"/>
      <dgm:spPr/>
      <dgm:t>
        <a:bodyPr/>
        <a:lstStyle/>
        <a:p>
          <a:r>
            <a:rPr lang="en-US" dirty="0" smtClean="0"/>
            <a:t>Detailed per-request, per-phase timing breakup of </a:t>
          </a:r>
          <a:r>
            <a:rPr lang="en-US" dirty="0" err="1" smtClean="0"/>
            <a:t>Paxos</a:t>
          </a:r>
          <a:r>
            <a:rPr lang="en-US" dirty="0" smtClean="0"/>
            <a:t> rounds</a:t>
          </a:r>
          <a:endParaRPr lang="en-US" dirty="0"/>
        </a:p>
      </dgm:t>
    </dgm:pt>
    <dgm:pt modelId="{E53BB210-D076-45CA-86FB-461605FA77A0}" type="parTrans" cxnId="{E14D8E37-7978-46E1-AF7D-97232B843ACB}">
      <dgm:prSet/>
      <dgm:spPr/>
      <dgm:t>
        <a:bodyPr/>
        <a:lstStyle/>
        <a:p>
          <a:endParaRPr lang="en-US"/>
        </a:p>
      </dgm:t>
    </dgm:pt>
    <dgm:pt modelId="{7D3899CA-A2A6-41D8-A780-3B140DD3F9C2}" type="sibTrans" cxnId="{E14D8E37-7978-46E1-AF7D-97232B843AC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3" custScaleY="49446"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3" custScaleY="53629">
        <dgm:presLayoutVars>
          <dgm:chMax val="0"/>
          <dgm:bulletEnabled val="1"/>
        </dgm:presLayoutVars>
      </dgm:prSet>
      <dgm:spPr/>
      <dgm:t>
        <a:bodyPr/>
        <a:lstStyle/>
        <a:p>
          <a:endParaRPr lang="en-US"/>
        </a:p>
      </dgm:t>
    </dgm:pt>
    <dgm:pt modelId="{85CCD92D-102F-444F-B1D4-3FDDC0E99CC4}" type="pres">
      <dgm:prSet presAssocID="{95465DBB-E5CB-4A58-B8EC-A50E5CD5AEED}" presName="spacer" presStyleCnt="0"/>
      <dgm:spPr/>
    </dgm:pt>
    <dgm:pt modelId="{AFF8528B-C4F6-4EC5-B522-9E0430F58A6F}" type="pres">
      <dgm:prSet presAssocID="{0C593CE8-6246-4D3D-9F5B-385ACD25929E}" presName="parentText" presStyleLbl="node1" presStyleIdx="2" presStyleCnt="3" custScaleY="53906">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E14D8E37-7978-46E1-AF7D-97232B843ACB}" srcId="{4AC1334F-09F8-4ECD-8AF7-3B9AFA669D1C}" destId="{0C593CE8-6246-4D3D-9F5B-385ACD25929E}" srcOrd="2" destOrd="0" parTransId="{E53BB210-D076-45CA-86FB-461605FA77A0}" sibTransId="{7D3899CA-A2A6-41D8-A780-3B140DD3F9C2}"/>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29E30023-0F17-4226-B34A-623200FCEC46}" type="presOf" srcId="{4AC1334F-09F8-4ECD-8AF7-3B9AFA669D1C}" destId="{F23CBC24-347A-4BAF-9127-8001EED037B5}" srcOrd="0" destOrd="0" presId="urn:microsoft.com/office/officeart/2005/8/layout/vList2"/>
    <dgm:cxn modelId="{74ED6F62-244F-4E7C-AC44-BF225EDC1F6E}" type="presOf" srcId="{0C593CE8-6246-4D3D-9F5B-385ACD25929E}" destId="{AFF8528B-C4F6-4EC5-B522-9E0430F58A6F}"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 modelId="{65BF4DC5-10C7-4D34-A15A-9C87FCFD67EF}" type="presParOf" srcId="{F23CBC24-347A-4BAF-9127-8001EED037B5}" destId="{85CCD92D-102F-444F-B1D4-3FDDC0E99CC4}" srcOrd="3" destOrd="0" presId="urn:microsoft.com/office/officeart/2005/8/layout/vList2"/>
    <dgm:cxn modelId="{A7A23AD1-EA27-4E76-871D-5345A11CE926}" type="presParOf" srcId="{F23CBC24-347A-4BAF-9127-8001EED037B5}" destId="{AFF8528B-C4F6-4EC5-B522-9E0430F58A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t>
        <a:bodyPr/>
        <a:lstStyle/>
        <a:p>
          <a:endParaRPr lang="en-US"/>
        </a:p>
      </dgm:t>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t>
        <a:bodyPr/>
        <a:lstStyle/>
        <a:p>
          <a:endParaRPr lang="en-US"/>
        </a:p>
      </dgm:t>
    </dgm:pt>
  </dgm:ptLst>
  <dgm:cxnLst>
    <dgm:cxn modelId="{328D2759-9C9E-42B2-9BBF-8D3675163E68}" type="presOf" srcId="{250FE23C-8573-47C8-BD24-ADB096A7A394}" destId="{DB88B774-457B-47F2-8D62-344D4A111CF4}" srcOrd="0" destOrd="0" presId="urn:microsoft.com/office/officeart/2005/8/layout/vList2"/>
    <dgm:cxn modelId="{1EC5D912-EDE2-4FFF-B06B-436D3460B101}" srcId="{250FE23C-8573-47C8-BD24-ADB096A7A394}" destId="{0CD42C80-AB31-425A-80FE-35AB30766E80}" srcOrd="2" destOrd="0" parTransId="{20C73C64-4905-48A6-B3EE-76852133F479}" sibTransId="{38CAD61E-A285-484F-8058-E6A0078CB747}"/>
    <dgm:cxn modelId="{D0565852-12C2-49C7-A86E-674D9578D023}" type="presOf" srcId="{4D631D0F-B559-4719-AD8A-9D5D0604A313}" destId="{432F9F3A-6088-458F-A8B8-B362EBE483A8}" srcOrd="0" destOrd="3" presId="urn:microsoft.com/office/officeart/2005/8/layout/vList2"/>
    <dgm:cxn modelId="{257468DE-EE27-4019-9903-FB40D94CB7B5}" type="presOf" srcId="{4ACF8340-E327-4477-963F-9CCB23AA23CC}" destId="{83021344-8E51-4474-9F94-927F223939E1}" srcOrd="0" destOrd="0"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8D1D7A19-080F-4A7F-BAE6-E2907031A60F}" type="presOf" srcId="{31D38D29-FB29-4FA4-AEBA-23445E9D7F0D}" destId="{432F9F3A-6088-458F-A8B8-B362EBE483A8}" srcOrd="0" destOrd="0" presId="urn:microsoft.com/office/officeart/2005/8/layout/vList2"/>
    <dgm:cxn modelId="{D24D8AF6-95C5-4896-8CEF-F71CBE7E8974}" type="presOf" srcId="{A81DAD31-AA9F-4B76-9993-90AFB3241747}" destId="{432F9F3A-6088-458F-A8B8-B362EBE483A8}" srcOrd="0" destOrd="2" presId="urn:microsoft.com/office/officeart/2005/8/layout/vList2"/>
    <dgm:cxn modelId="{7BE0841F-D9E5-4A8D-AC79-B98CC4773950}" type="presOf" srcId="{754CA9B4-3503-46EB-9D5A-93FB20C36DEE}" destId="{891139A0-FE8D-49A1-ABE1-91702125B1E9}" srcOrd="0" destOrd="0" presId="urn:microsoft.com/office/officeart/2005/8/layout/vList2"/>
    <dgm:cxn modelId="{17AFB907-4884-4C44-BEE1-8AE096DADD14}" srcId="{754CA9B4-3503-46EB-9D5A-93FB20C36DEE}" destId="{A81DAD31-AA9F-4B76-9993-90AFB3241747}" srcOrd="2" destOrd="0" parTransId="{EF59E97E-F4AD-484B-BD13-5604DF60ACC3}" sibTransId="{C978DE13-F3EF-4197-B8CE-77BAC49D283E}"/>
    <dgm:cxn modelId="{C7E02D58-5C06-430D-986A-6A229B39097B}" srcId="{250FE23C-8573-47C8-BD24-ADB096A7A394}" destId="{754CA9B4-3503-46EB-9D5A-93FB20C36DEE}" srcOrd="1" destOrd="0" parTransId="{9E13F01C-0C80-4FBD-9D6E-BCD16C93A352}" sibTransId="{F6B4C7BB-6369-4DBD-92A9-3918E3E2A959}"/>
    <dgm:cxn modelId="{1CAD4D15-05DB-4BEE-91B2-7DFEDB46D631}" srcId="{754CA9B4-3503-46EB-9D5A-93FB20C36DEE}" destId="{31D38D29-FB29-4FA4-AEBA-23445E9D7F0D}" srcOrd="0" destOrd="0" parTransId="{02D2ABBE-6547-4972-B4B9-266BE61B077C}" sibTransId="{6C0C3718-2B40-4830-93BF-077BA9726868}"/>
    <dgm:cxn modelId="{4BFC5435-B538-44D0-8A68-A23E5A74308B}" type="presOf" srcId="{0CD42C80-AB31-425A-80FE-35AB30766E80}" destId="{4BB9618E-51C5-4A05-A37A-9BB6998281A1}" srcOrd="0" destOrd="0" presId="urn:microsoft.com/office/officeart/2005/8/layout/vList2"/>
    <dgm:cxn modelId="{7041AD1F-5FE8-417B-B1E8-77DF398B94BF}" type="presOf" srcId="{52B90D80-DA4D-4278-B527-B00E8329A382}" destId="{432F9F3A-6088-458F-A8B8-B362EBE483A8}" srcOrd="0" destOrd="1"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802407F7-E452-4611-A978-934F4BF9E61F}" srcId="{250FE23C-8573-47C8-BD24-ADB096A7A394}" destId="{4ACF8340-E327-4477-963F-9CCB23AA23CC}" srcOrd="0" destOrd="0" parTransId="{6AF9E977-CC41-4957-819A-1B1C07368811}" sibTransId="{72E9353A-8430-4ED2-AF35-73D611EFA632}"/>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16529-FED8-463D-89B6-5EC35621A4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E3F0B9-A230-4F34-8BF2-EF145E85BC2A}">
      <dgm:prSet phldrT="[Text]"/>
      <dgm:spPr/>
      <dgm:t>
        <a:bodyPr/>
        <a:lstStyle/>
        <a:p>
          <a:r>
            <a:rPr lang="en-US" dirty="0" smtClean="0"/>
            <a:t>Convergence time of single </a:t>
          </a:r>
          <a:r>
            <a:rPr lang="en-US" dirty="0" err="1" smtClean="0"/>
            <a:t>Paxos</a:t>
          </a:r>
          <a:r>
            <a:rPr lang="en-US" dirty="0" smtClean="0"/>
            <a:t> round ~1 in-clique RTT</a:t>
          </a:r>
          <a:endParaRPr lang="en-US" dirty="0"/>
        </a:p>
      </dgm:t>
    </dgm:pt>
    <dgm:pt modelId="{B07F8718-C91F-478F-AFD8-0E770FF6A842}" type="parTrans" cxnId="{3BC6EFC1-68B7-4952-94F9-0AED05E4E67A}">
      <dgm:prSet/>
      <dgm:spPr/>
      <dgm:t>
        <a:bodyPr/>
        <a:lstStyle/>
        <a:p>
          <a:endParaRPr lang="en-US"/>
        </a:p>
      </dgm:t>
    </dgm:pt>
    <dgm:pt modelId="{C4894B6B-730A-43F0-8389-996794851656}" type="sibTrans" cxnId="{3BC6EFC1-68B7-4952-94F9-0AED05E4E67A}">
      <dgm:prSet/>
      <dgm:spPr/>
      <dgm:t>
        <a:bodyPr/>
        <a:lstStyle/>
        <a:p>
          <a:endParaRPr lang="en-US"/>
        </a:p>
      </dgm:t>
    </dgm:pt>
    <dgm:pt modelId="{CC1F8EF3-1C04-4E25-BDEE-CEB233DE2393}">
      <dgm:prSet phldrT="[Text]"/>
      <dgm:spPr/>
      <dgm:t>
        <a:bodyPr/>
        <a:lstStyle/>
        <a:p>
          <a:r>
            <a:rPr lang="en-US" dirty="0" smtClean="0"/>
            <a:t>Client end to end latency = </a:t>
          </a:r>
          <a:r>
            <a:rPr lang="en-US" dirty="0" err="1" smtClean="0"/>
            <a:t>Paxos</a:t>
          </a:r>
          <a:r>
            <a:rPr lang="en-US" dirty="0" smtClean="0"/>
            <a:t> round latency + 1RTT link delay + service time (code + DB access)</a:t>
          </a:r>
          <a:endParaRPr lang="en-US" dirty="0"/>
        </a:p>
      </dgm:t>
    </dgm:pt>
    <dgm:pt modelId="{11596FEB-4190-4EC8-A4CD-BEDA3BB52CA6}" type="parTrans" cxnId="{BAC1B37B-73E3-4521-84F0-0D760428A4DE}">
      <dgm:prSet/>
      <dgm:spPr/>
      <dgm:t>
        <a:bodyPr/>
        <a:lstStyle/>
        <a:p>
          <a:endParaRPr lang="en-US"/>
        </a:p>
      </dgm:t>
    </dgm:pt>
    <dgm:pt modelId="{A8A8D772-5A86-4424-B3E6-D078831CFA89}" type="sibTrans" cxnId="{BAC1B37B-73E3-4521-84F0-0D760428A4DE}">
      <dgm:prSet/>
      <dgm:spPr/>
      <dgm:t>
        <a:bodyPr/>
        <a:lstStyle/>
        <a:p>
          <a:endParaRPr lang="en-US"/>
        </a:p>
      </dgm:t>
    </dgm:pt>
    <dgm:pt modelId="{8F28B644-4B8C-46B1-81EB-A05ABE5B1544}" type="pres">
      <dgm:prSet presAssocID="{7E816529-FED8-463D-89B6-5EC35621A47A}" presName="linear" presStyleCnt="0">
        <dgm:presLayoutVars>
          <dgm:animLvl val="lvl"/>
          <dgm:resizeHandles val="exact"/>
        </dgm:presLayoutVars>
      </dgm:prSet>
      <dgm:spPr/>
      <dgm:t>
        <a:bodyPr/>
        <a:lstStyle/>
        <a:p>
          <a:endParaRPr lang="en-US"/>
        </a:p>
      </dgm:t>
    </dgm:pt>
    <dgm:pt modelId="{40D48F7A-F43B-4531-9967-69A1BCD791C8}" type="pres">
      <dgm:prSet presAssocID="{ABE3F0B9-A230-4F34-8BF2-EF145E85BC2A}" presName="parentText" presStyleLbl="node1" presStyleIdx="0" presStyleCnt="2">
        <dgm:presLayoutVars>
          <dgm:chMax val="0"/>
          <dgm:bulletEnabled val="1"/>
        </dgm:presLayoutVars>
      </dgm:prSet>
      <dgm:spPr/>
      <dgm:t>
        <a:bodyPr/>
        <a:lstStyle/>
        <a:p>
          <a:endParaRPr lang="en-US"/>
        </a:p>
      </dgm:t>
    </dgm:pt>
    <dgm:pt modelId="{58D0FBE6-2115-4B9C-BB4E-E619843E8A98}" type="pres">
      <dgm:prSet presAssocID="{C4894B6B-730A-43F0-8389-996794851656}" presName="spacer" presStyleCnt="0"/>
      <dgm:spPr/>
    </dgm:pt>
    <dgm:pt modelId="{64EED991-DB90-4C77-839D-0A0621BB127D}" type="pres">
      <dgm:prSet presAssocID="{CC1F8EF3-1C04-4E25-BDEE-CEB233DE2393}" presName="parentText" presStyleLbl="node1" presStyleIdx="1" presStyleCnt="2">
        <dgm:presLayoutVars>
          <dgm:chMax val="0"/>
          <dgm:bulletEnabled val="1"/>
        </dgm:presLayoutVars>
      </dgm:prSet>
      <dgm:spPr/>
      <dgm:t>
        <a:bodyPr/>
        <a:lstStyle/>
        <a:p>
          <a:endParaRPr lang="en-US"/>
        </a:p>
      </dgm:t>
    </dgm:pt>
  </dgm:ptLst>
  <dgm:cxnLst>
    <dgm:cxn modelId="{DB0A51BA-9099-4DA7-AC55-64C617FA9040}" type="presOf" srcId="{CC1F8EF3-1C04-4E25-BDEE-CEB233DE2393}" destId="{64EED991-DB90-4C77-839D-0A0621BB127D}" srcOrd="0" destOrd="0" presId="urn:microsoft.com/office/officeart/2005/8/layout/vList2"/>
    <dgm:cxn modelId="{B2EFAEAE-5F4D-4771-920D-C11706B6A1FC}" type="presOf" srcId="{7E816529-FED8-463D-89B6-5EC35621A47A}" destId="{8F28B644-4B8C-46B1-81EB-A05ABE5B1544}" srcOrd="0" destOrd="0" presId="urn:microsoft.com/office/officeart/2005/8/layout/vList2"/>
    <dgm:cxn modelId="{3BC6EFC1-68B7-4952-94F9-0AED05E4E67A}" srcId="{7E816529-FED8-463D-89B6-5EC35621A47A}" destId="{ABE3F0B9-A230-4F34-8BF2-EF145E85BC2A}" srcOrd="0" destOrd="0" parTransId="{B07F8718-C91F-478F-AFD8-0E770FF6A842}" sibTransId="{C4894B6B-730A-43F0-8389-996794851656}"/>
    <dgm:cxn modelId="{BAC1B37B-73E3-4521-84F0-0D760428A4DE}" srcId="{7E816529-FED8-463D-89B6-5EC35621A47A}" destId="{CC1F8EF3-1C04-4E25-BDEE-CEB233DE2393}" srcOrd="1" destOrd="0" parTransId="{11596FEB-4190-4EC8-A4CD-BEDA3BB52CA6}" sibTransId="{A8A8D772-5A86-4424-B3E6-D078831CFA89}"/>
    <dgm:cxn modelId="{D33709DE-9E4B-4279-8359-FC9CB474DA49}" type="presOf" srcId="{ABE3F0B9-A230-4F34-8BF2-EF145E85BC2A}" destId="{40D48F7A-F43B-4531-9967-69A1BCD791C8}" srcOrd="0" destOrd="0" presId="urn:microsoft.com/office/officeart/2005/8/layout/vList2"/>
    <dgm:cxn modelId="{96D8D644-4346-4D5C-BEC2-079279ADBF57}" type="presParOf" srcId="{8F28B644-4B8C-46B1-81EB-A05ABE5B1544}" destId="{40D48F7A-F43B-4531-9967-69A1BCD791C8}" srcOrd="0" destOrd="0" presId="urn:microsoft.com/office/officeart/2005/8/layout/vList2"/>
    <dgm:cxn modelId="{2378B840-81AC-4D21-9112-2B0B73D21F6A}" type="presParOf" srcId="{8F28B644-4B8C-46B1-81EB-A05ABE5B1544}" destId="{58D0FBE6-2115-4B9C-BB4E-E619843E8A98}" srcOrd="1" destOrd="0" presId="urn:microsoft.com/office/officeart/2005/8/layout/vList2"/>
    <dgm:cxn modelId="{2E69A543-CFFD-476A-BADA-63B19F048BE2}" type="presParOf" srcId="{8F28B644-4B8C-46B1-81EB-A05ABE5B1544}" destId="{64EED991-DB90-4C77-839D-0A0621BB12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667845"/>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Consistent </a:t>
          </a:r>
          <a:r>
            <a:rPr lang="en-US" sz="1900" kern="1200" dirty="0" smtClean="0"/>
            <a:t>directory update system</a:t>
          </a:r>
          <a:endParaRPr lang="en-US" sz="1900" kern="1200" dirty="0"/>
        </a:p>
      </dsp:txBody>
      <dsp:txXfrm>
        <a:off x="32602" y="32602"/>
        <a:ext cx="8240596" cy="602641"/>
      </dsp:txXfrm>
    </dsp:sp>
    <dsp:sp modelId="{21EEE1A2-C4F8-4B87-A80C-88FC25C62477}">
      <dsp:nvSpPr>
        <dsp:cNvPr id="0" name=""/>
        <dsp:cNvSpPr/>
      </dsp:nvSpPr>
      <dsp:spPr>
        <a:xfrm>
          <a:off x="0" y="788808"/>
          <a:ext cx="8305800" cy="724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Distributed instrumentation </a:t>
          </a:r>
          <a:r>
            <a:rPr lang="en-US" sz="1900" kern="1200" dirty="0" smtClean="0"/>
            <a:t>and </a:t>
          </a:r>
          <a:r>
            <a:rPr lang="en-US" sz="1900" kern="1200" dirty="0" smtClean="0"/>
            <a:t>evaluation of system in different WAN settings</a:t>
          </a:r>
          <a:endParaRPr lang="en-US" sz="1900" kern="1200" dirty="0"/>
        </a:p>
      </dsp:txBody>
      <dsp:txXfrm>
        <a:off x="35359" y="824167"/>
        <a:ext cx="8235082" cy="653624"/>
      </dsp:txXfrm>
    </dsp:sp>
    <dsp:sp modelId="{AFF8528B-C4F6-4EC5-B522-9E0430F58A6F}">
      <dsp:nvSpPr>
        <dsp:cNvPr id="0" name=""/>
        <dsp:cNvSpPr/>
      </dsp:nvSpPr>
      <dsp:spPr>
        <a:xfrm>
          <a:off x="0" y="1611071"/>
          <a:ext cx="8305800" cy="7280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Detailed per-request, per-phase timing breakup of </a:t>
          </a:r>
          <a:r>
            <a:rPr lang="en-US" sz="1900" kern="1200" dirty="0" err="1" smtClean="0"/>
            <a:t>Paxos</a:t>
          </a:r>
          <a:r>
            <a:rPr lang="en-US" sz="1900" kern="1200" dirty="0" smtClean="0"/>
            <a:t> rounds</a:t>
          </a:r>
          <a:endParaRPr lang="en-US" sz="1900" kern="1200" dirty="0"/>
        </a:p>
      </dsp:txBody>
      <dsp:txXfrm>
        <a:off x="35542" y="1646613"/>
        <a:ext cx="8234716" cy="65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8F7A-F43B-4531-9967-69A1BCD791C8}">
      <dsp:nvSpPr>
        <dsp:cNvPr id="0" name=""/>
        <dsp:cNvSpPr/>
      </dsp:nvSpPr>
      <dsp:spPr>
        <a:xfrm>
          <a:off x="0" y="37671"/>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Convergence time of single </a:t>
          </a:r>
          <a:r>
            <a:rPr lang="en-US" sz="2500" kern="1200" dirty="0" err="1" smtClean="0"/>
            <a:t>Paxos</a:t>
          </a:r>
          <a:r>
            <a:rPr lang="en-US" sz="2500" kern="1200" dirty="0" smtClean="0"/>
            <a:t> round ~1 in-clique RTT</a:t>
          </a:r>
          <a:endParaRPr lang="en-US" sz="2500" kern="1200" dirty="0"/>
        </a:p>
      </dsp:txBody>
      <dsp:txXfrm>
        <a:off x="48481" y="86152"/>
        <a:ext cx="8132638" cy="896166"/>
      </dsp:txXfrm>
    </dsp:sp>
    <dsp:sp modelId="{64EED991-DB90-4C77-839D-0A0621BB127D}">
      <dsp:nvSpPr>
        <dsp:cNvPr id="0" name=""/>
        <dsp:cNvSpPr/>
      </dsp:nvSpPr>
      <dsp:spPr>
        <a:xfrm>
          <a:off x="0" y="1102800"/>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Client end to end latency = </a:t>
          </a:r>
          <a:r>
            <a:rPr lang="en-US" sz="2500" kern="1200" dirty="0" err="1" smtClean="0"/>
            <a:t>Paxos</a:t>
          </a:r>
          <a:r>
            <a:rPr lang="en-US" sz="2500" kern="1200" dirty="0" smtClean="0"/>
            <a:t> round latency + 1RTT link delay + service time (code + DB access)</a:t>
          </a:r>
          <a:endParaRPr lang="en-US" sz="2500" kern="1200" dirty="0"/>
        </a:p>
      </dsp:txBody>
      <dsp:txXfrm>
        <a:off x="48481" y="1151281"/>
        <a:ext cx="8132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6/2/2014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26</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40</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02A7-64AD-432C-B8DE-DD28E979A99E}"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8CBEE-1681-461B-8922-95866B9FFC20}"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5EF98-F8D9-41A5-9A82-28CB866D5F9B}"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C41A0-A310-4BD5-A6C7-26DDCF6108A6}"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D80B-35FB-4610-ABDA-FA5A49E4C3D5}"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4287B-0580-4FFC-9E5B-F63B6D89E365}"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4D9BD-AF5D-42C0-9E13-A5A05A4C5CE7}" type="datetime1">
              <a:rPr lang="en-US" smtClean="0"/>
              <a:t>6/2/2014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D3A8-16DB-4D49-A344-9DCA5D1FCC1C}" type="datetime1">
              <a:rPr lang="en-US" smtClean="0"/>
              <a:t>6/2/2014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43DB-0CD7-4A32-B48E-DBA87DEC7EB3}" type="datetime1">
              <a:rPr lang="en-US" smtClean="0"/>
              <a:t>6/2/2014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E0E29-127E-4E63-B4F5-0C86CFC09938}"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2F2-DDDD-43B9-8B7A-FFC222586341}"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C732-54D1-4104-BA2F-5CC41B5F1519}" type="datetime1">
              <a:rPr lang="en-US" smtClean="0"/>
              <a:t>6/2/2014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a:p>
          <a:p>
            <a:r>
              <a:rPr lang="en-US" dirty="0" err="1" smtClean="0"/>
              <a:t>Srivathsava</a:t>
            </a:r>
            <a:r>
              <a:rPr lang="en-US" dirty="0" smtClean="0"/>
              <a:t> </a:t>
            </a:r>
            <a:r>
              <a:rPr lang="en-US" dirty="0" err="1" smtClean="0"/>
              <a:t>Rangarajan</a:t>
            </a:r>
            <a:endParaRPr lang="en-US" dirty="0" smtClean="0"/>
          </a:p>
          <a:p>
            <a:r>
              <a:rPr lang="en-US" dirty="0" smtClean="0"/>
              <a:t>Thesis Advisor: Dr. Sanjay </a:t>
            </a:r>
            <a:r>
              <a:rPr lang="en-US" dirty="0" err="1" smtClean="0"/>
              <a:t>Rao</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1</a:t>
            </a:fld>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11</a:t>
            </a:fld>
            <a:endParaRPr lang="en-US"/>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12</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13</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14</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15</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16</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17</a:t>
            </a:fld>
            <a:endParaRPr lang="en-US"/>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18</a:t>
            </a:fld>
            <a:endParaRPr lang="en-US"/>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19</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
        <p:nvSpPr>
          <p:cNvPr id="2" name="Slide Number Placeholder 1"/>
          <p:cNvSpPr>
            <a:spLocks noGrp="1"/>
          </p:cNvSpPr>
          <p:nvPr>
            <p:ph type="sldNum" sz="quarter" idx="12"/>
          </p:nvPr>
        </p:nvSpPr>
        <p:spPr/>
        <p:txBody>
          <a:bodyPr/>
          <a:lstStyle/>
          <a:p>
            <a:fld id="{8AB1C761-9FE2-4952-8BCD-2D639D168F1E}" type="slidenum">
              <a:rPr lang="en-US" smtClean="0"/>
              <a:t>2</a:t>
            </a:fld>
            <a:endParaRPr lang="en-US" dirty="0"/>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20</a:t>
            </a:fld>
            <a:endParaRPr lang="en-US"/>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21</a:t>
            </a:fld>
            <a:endParaRPr lang="en-US"/>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22</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23</a:t>
            </a:fld>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24</a:t>
            </a:fld>
            <a:endParaRPr lang="en-US"/>
          </a:p>
        </p:txBody>
      </p:sp>
      <p:sp>
        <p:nvSpPr>
          <p:cNvPr id="45" name="Rectangle 44"/>
          <p:cNvSpPr/>
          <p:nvPr/>
        </p:nvSpPr>
        <p:spPr>
          <a:xfrm>
            <a:off x="1066800" y="2434966"/>
            <a:ext cx="1942268"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46" name="Cloud"/>
          <p:cNvSpPr>
            <a:spLocks noChangeAspect="1" noEditPoints="1" noChangeArrowheads="1"/>
          </p:cNvSpPr>
          <p:nvPr/>
        </p:nvSpPr>
        <p:spPr bwMode="auto">
          <a:xfrm>
            <a:off x="3981864" y="3626019"/>
            <a:ext cx="2057796" cy="13790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47" name="Picture 3" descr="C:\Users\Sripras\AppData\Local\Microsoft\Windows\Temporary Internet Files\Content.IE5\S5NU6IIH\MC900320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2838" y="2546876"/>
            <a:ext cx="1700992" cy="48526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479388" y="3502976"/>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0800000">
            <a:off x="5823750" y="4508066"/>
            <a:ext cx="1339362" cy="20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312184" y="4511238"/>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318" y="3304892"/>
            <a:ext cx="373890" cy="462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11" y="4280074"/>
            <a:ext cx="373890" cy="46232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p:cNvCxnSpPr>
            <a:stCxn id="45" idx="2"/>
            <a:endCxn id="59" idx="0"/>
          </p:cNvCxnSpPr>
          <p:nvPr/>
        </p:nvCxnSpPr>
        <p:spPr>
          <a:xfrm>
            <a:off x="2037934" y="2775882"/>
            <a:ext cx="0" cy="587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7" idx="3"/>
            <a:endCxn id="48" idx="3"/>
          </p:cNvCxnSpPr>
          <p:nvPr/>
        </p:nvCxnSpPr>
        <p:spPr>
          <a:xfrm flipH="1">
            <a:off x="5818748" y="2789510"/>
            <a:ext cx="155082" cy="815732"/>
          </a:xfrm>
          <a:prstGeom prst="bentConnector3">
            <a:avLst>
              <a:gd name="adj1" fmla="val -1474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8" idx="3"/>
            <a:endCxn id="49" idx="2"/>
          </p:cNvCxnSpPr>
          <p:nvPr/>
        </p:nvCxnSpPr>
        <p:spPr>
          <a:xfrm>
            <a:off x="5818748" y="3605242"/>
            <a:ext cx="674683" cy="9028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0"/>
            <a:endCxn id="50" idx="2"/>
          </p:cNvCxnSpPr>
          <p:nvPr/>
        </p:nvCxnSpPr>
        <p:spPr>
          <a:xfrm rot="5400000">
            <a:off x="5236063" y="3458402"/>
            <a:ext cx="3170" cy="2511567"/>
          </a:xfrm>
          <a:prstGeom prst="curvedConnector3">
            <a:avLst>
              <a:gd name="adj1" fmla="val 7311356"/>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0" idx="0"/>
            <a:endCxn id="48" idx="1"/>
          </p:cNvCxnSpPr>
          <p:nvPr/>
        </p:nvCxnSpPr>
        <p:spPr>
          <a:xfrm rot="5400000" flipH="1" flipV="1">
            <a:off x="3777628" y="3809478"/>
            <a:ext cx="905996" cy="4975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2"/>
            <a:endCxn id="52" idx="2"/>
          </p:cNvCxnSpPr>
          <p:nvPr/>
        </p:nvCxnSpPr>
        <p:spPr>
          <a:xfrm rot="5400000">
            <a:off x="3485544" y="4246082"/>
            <a:ext cx="26632" cy="966008"/>
          </a:xfrm>
          <a:prstGeom prst="bentConnector3">
            <a:avLst>
              <a:gd name="adj1" fmla="val 958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59988" y="3363734"/>
            <a:ext cx="2155892" cy="332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60" name="Straight Arrow Connector 59"/>
          <p:cNvCxnSpPr>
            <a:stCxn id="59" idx="6"/>
            <a:endCxn id="47" idx="1"/>
          </p:cNvCxnSpPr>
          <p:nvPr/>
        </p:nvCxnSpPr>
        <p:spPr>
          <a:xfrm flipV="1">
            <a:off x="3115880" y="2789510"/>
            <a:ext cx="1156958" cy="740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2209800" y="2899285"/>
            <a:ext cx="324586" cy="341045"/>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5044612" y="2092472"/>
            <a:ext cx="327032" cy="342494"/>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63"/>
          <p:cNvSpPr/>
          <p:nvPr/>
        </p:nvSpPr>
        <p:spPr>
          <a:xfrm>
            <a:off x="3312184" y="5010150"/>
            <a:ext cx="348392" cy="335280"/>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5" descr="C:\Users\Sripras\AppData\Local\Microsoft\Windows\Temporary Internet Files\Content.IE5\24UHWFW8\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287" y="3508952"/>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Elbow Connector 81"/>
          <p:cNvCxnSpPr>
            <a:stCxn id="48" idx="2"/>
            <a:endCxn id="51" idx="2"/>
          </p:cNvCxnSpPr>
          <p:nvPr/>
        </p:nvCxnSpPr>
        <p:spPr>
          <a:xfrm rot="5400000">
            <a:off x="4623810" y="3241962"/>
            <a:ext cx="59712" cy="990805"/>
          </a:xfrm>
          <a:prstGeom prst="bentConnector3">
            <a:avLst>
              <a:gd name="adj1" fmla="val 482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9" idx="0"/>
            <a:endCxn id="90" idx="2"/>
          </p:cNvCxnSpPr>
          <p:nvPr/>
        </p:nvCxnSpPr>
        <p:spPr>
          <a:xfrm rot="5400000">
            <a:off x="5982145" y="4278078"/>
            <a:ext cx="76764" cy="945809"/>
          </a:xfrm>
          <a:prstGeom prst="bentConnector3">
            <a:avLst>
              <a:gd name="adj1" fmla="val 3977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0875" y="4327526"/>
            <a:ext cx="373493" cy="461838"/>
          </a:xfrm>
          <a:prstGeom prst="rect">
            <a:avLst/>
          </a:prstGeom>
          <a:noFill/>
          <a:extLst>
            <a:ext uri="{909E8E84-426E-40DD-AFC4-6F175D3DCCD1}">
              <a14:hiddenFill xmlns:a14="http://schemas.microsoft.com/office/drawing/2010/main">
                <a:solidFill>
                  <a:srgbClr val="FFFFFF"/>
                </a:solidFill>
              </a14:hiddenFill>
            </a:ext>
          </a:extLst>
        </p:spPr>
      </p:pic>
      <p:sp>
        <p:nvSpPr>
          <p:cNvPr id="9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Expectations</a:t>
            </a:r>
            <a:endParaRPr lang="en-US" sz="4000" dirty="0"/>
          </a:p>
        </p:txBody>
      </p:sp>
    </p:spTree>
    <p:extLst>
      <p:ext uri="{BB962C8B-B14F-4D97-AF65-F5344CB8AC3E}">
        <p14:creationId xmlns:p14="http://schemas.microsoft.com/office/powerpoint/2010/main" val="62580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inVertic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down)">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par>
                                <p:cTn id="62" presetID="22" presetClass="entr" presetSubtype="4"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par>
                                <p:cTn id="65" presetID="22" presetClass="entr" presetSubtype="4"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dow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5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22" presetClass="entr" presetSubtype="4"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down)">
                                      <p:cBhvr>
                                        <p:cTn id="82" dur="500"/>
                                        <p:tgtEl>
                                          <p:spTgt spid="58"/>
                                        </p:tgtEl>
                                      </p:cBhvr>
                                    </p:animEffect>
                                  </p:childTnLst>
                                </p:cTn>
                              </p:par>
                              <p:par>
                                <p:cTn id="83" presetID="22" presetClass="entr" presetSubtype="4"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down)">
                                      <p:cBhvr>
                                        <p:cTn id="85" dur="500"/>
                                        <p:tgtEl>
                                          <p:spTgt spid="82"/>
                                        </p:tgtEl>
                                      </p:cBhvr>
                                    </p:animEffect>
                                  </p:childTnLst>
                                </p:cTn>
                              </p:par>
                              <p:par>
                                <p:cTn id="86" presetID="22" presetClass="entr" presetSubtype="4"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down)">
                                      <p:cBhvr>
                                        <p:cTn id="88" dur="500"/>
                                        <p:tgtEl>
                                          <p:spTgt spid="83"/>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54"/>
                                        </p:tgtEl>
                                      </p:cBhvr>
                                    </p:animEffect>
                                    <p:animScale>
                                      <p:cBhvr>
                                        <p:cTn id="93" dur="250" autoRev="1" fill="hold"/>
                                        <p:tgtEl>
                                          <p:spTgt spid="54"/>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53"/>
                                        </p:tgtEl>
                                      </p:cBhvr>
                                    </p:animEffect>
                                    <p:animScale>
                                      <p:cBhvr>
                                        <p:cTn id="103"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59" grpId="0" animBg="1"/>
      <p:bldP spid="61" grpId="0" animBg="1"/>
      <p:bldP spid="62"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25</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Expectations</a:t>
            </a:r>
            <a:endParaRPr lang="en-US" sz="4000" dirty="0"/>
          </a:p>
        </p:txBody>
      </p:sp>
      <p:graphicFrame>
        <p:nvGraphicFramePr>
          <p:cNvPr id="6" name="Diagram 5"/>
          <p:cNvGraphicFramePr/>
          <p:nvPr>
            <p:extLst>
              <p:ext uri="{D42A27DB-BD31-4B8C-83A1-F6EECF244321}">
                <p14:modId xmlns:p14="http://schemas.microsoft.com/office/powerpoint/2010/main" val="2251449691"/>
              </p:ext>
            </p:extLst>
          </p:nvPr>
        </p:nvGraphicFramePr>
        <p:xfrm>
          <a:off x="457200" y="1752600"/>
          <a:ext cx="8229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443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a:t>
            </a:r>
            <a:r>
              <a:rPr lang="en-US" sz="2000" dirty="0" smtClean="0"/>
              <a:t>East coast – West coast setup</a:t>
            </a:r>
            <a:endParaRPr lang="en-US" sz="2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26</a:t>
            </a:fld>
            <a:endParaRPr lang="en-US"/>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smtClean="0"/>
              <a:t>DummyNet</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27</a:t>
            </a:fld>
            <a:endParaRPr lang="en-US"/>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a:t>
            </a:r>
            <a:r>
              <a:rPr lang="en-US" sz="2400" dirty="0" smtClean="0"/>
              <a:t>no delay</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28</a:t>
            </a:fld>
            <a:endParaRPr lang="en-US"/>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29</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3669103291"/>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
                      </a:r>
                      <a:r>
                        <a:rPr lang="en-US" baseline="0" dirty="0" smtClean="0"/>
                        <a:t>o predictability in data placement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Flexibility</a:t>
                      </a:r>
                      <a:r>
                        <a:rPr lang="en-US" baseline="0" dirty="0" smtClean="0"/>
                        <a:t> and predictability </a:t>
                      </a:r>
                      <a:r>
                        <a:rPr lang="en-US" dirty="0" smtClean="0"/>
                        <a:t>in data placement</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Cassandra, Dynamo</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r>
                        <a:rPr lang="en-US" dirty="0" smtClean="0"/>
                        <a:t>, Spanner</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3</a:t>
            </a:fld>
            <a:endParaRPr lang="en-US"/>
          </a:p>
        </p:txBody>
      </p:sp>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30</a:t>
            </a:fld>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AB1C761-9FE2-4952-8BCD-2D639D168F1E}" type="slidenum">
              <a:rPr lang="en-US" smtClean="0"/>
              <a:t>31</a:t>
            </a:fld>
            <a:endParaRPr lang="en-US"/>
          </a:p>
        </p:txBody>
      </p:sp>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32</a:t>
            </a:fld>
            <a:endParaRPr lang="en-US"/>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33</a:t>
            </a:fld>
            <a:endParaRPr lang="en-US"/>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AB1C761-9FE2-4952-8BCD-2D639D168F1E}" type="slidenum">
              <a:rPr lang="en-US" smtClean="0"/>
              <a:t>34</a:t>
            </a:fld>
            <a:endParaRPr lang="en-US"/>
          </a:p>
        </p:txBody>
      </p: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35</a:t>
            </a:fld>
            <a:endParaRPr lang="en-US"/>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36</a:t>
            </a:fld>
            <a:endParaRPr lang="en-US"/>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37</a:t>
            </a:fld>
            <a:endParaRPr lang="en-US"/>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
        <p:nvSpPr>
          <p:cNvPr id="4" name="Slide Number Placeholder 3"/>
          <p:cNvSpPr>
            <a:spLocks noGrp="1"/>
          </p:cNvSpPr>
          <p:nvPr>
            <p:ph type="sldNum" sz="quarter" idx="12"/>
          </p:nvPr>
        </p:nvSpPr>
        <p:spPr/>
        <p:txBody>
          <a:bodyPr/>
          <a:lstStyle/>
          <a:p>
            <a:fld id="{8AB1C761-9FE2-4952-8BCD-2D639D168F1E}" type="slidenum">
              <a:rPr lang="en-US" smtClean="0"/>
              <a:t>38</a:t>
            </a:fld>
            <a:endParaRPr lang="en-US"/>
          </a:p>
        </p:txBody>
      </p:sp>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
        <p:nvSpPr>
          <p:cNvPr id="2" name="Slide Number Placeholder 1"/>
          <p:cNvSpPr>
            <a:spLocks noGrp="1"/>
          </p:cNvSpPr>
          <p:nvPr>
            <p:ph type="sldNum" sz="quarter" idx="12"/>
          </p:nvPr>
        </p:nvSpPr>
        <p:spPr/>
        <p:txBody>
          <a:bodyPr/>
          <a:lstStyle/>
          <a:p>
            <a:fld id="{8AB1C761-9FE2-4952-8BCD-2D639D168F1E}" type="slidenum">
              <a:rPr lang="en-US" smtClean="0"/>
              <a:t>39</a:t>
            </a:fld>
            <a:endParaRPr lang="en-US"/>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4</a:t>
            </a:fld>
            <a:endParaRPr lang="en-US"/>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40</a:t>
            </a:fld>
            <a:endParaRPr lang="en-US"/>
          </a:p>
        </p:txBody>
      </p:sp>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41</a:t>
            </a:fld>
            <a:endParaRPr lang="en-US"/>
          </a:p>
        </p:txBody>
      </p:sp>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42</a:t>
            </a:fld>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43</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44</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45</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46</a:t>
            </a:fld>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 and Contributions</a:t>
            </a:r>
            <a:endParaRPr lang="en-US" sz="4000" dirty="0"/>
          </a:p>
        </p:txBody>
      </p:sp>
      <p:graphicFrame>
        <p:nvGraphicFramePr>
          <p:cNvPr id="2" name="Diagram 1"/>
          <p:cNvGraphicFramePr/>
          <p:nvPr>
            <p:extLst>
              <p:ext uri="{D42A27DB-BD31-4B8C-83A1-F6EECF244321}">
                <p14:modId xmlns:p14="http://schemas.microsoft.com/office/powerpoint/2010/main" val="1601514587"/>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5</a:t>
            </a:fld>
            <a:endParaRPr lang="en-US"/>
          </a:p>
        </p:txBody>
      </p:sp>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6</a:t>
            </a:fld>
            <a:endParaRPr lang="en-US"/>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Single Coordinator Scheme: 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
        <p:nvSpPr>
          <p:cNvPr id="1024" name="Slide Number Placeholder 1023"/>
          <p:cNvSpPr>
            <a:spLocks noGrp="1"/>
          </p:cNvSpPr>
          <p:nvPr>
            <p:ph type="sldNum" sz="quarter" idx="12"/>
          </p:nvPr>
        </p:nvSpPr>
        <p:spPr/>
        <p:txBody>
          <a:bodyPr/>
          <a:lstStyle/>
          <a:p>
            <a:fld id="{8AB1C761-9FE2-4952-8BCD-2D639D168F1E}" type="slidenum">
              <a:rPr lang="en-US" smtClean="0"/>
              <a:t>7</a:t>
            </a:fld>
            <a:endParaRPr lang="en-US"/>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Slide Number Placeholder 1023"/>
          <p:cNvSpPr>
            <a:spLocks noGrp="1"/>
          </p:cNvSpPr>
          <p:nvPr>
            <p:ph type="sldNum" sz="quarter" idx="12"/>
          </p:nvPr>
        </p:nvSpPr>
        <p:spPr/>
        <p:txBody>
          <a:bodyPr/>
          <a:lstStyle/>
          <a:p>
            <a:fld id="{8AB1C761-9FE2-4952-8BCD-2D639D168F1E}" type="slidenum">
              <a:rPr lang="en-US" smtClean="0"/>
              <a:t>8</a:t>
            </a:fld>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9</a:t>
            </a:fld>
            <a:endParaRPr lang="en-US"/>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3425</TotalTime>
  <Words>2682</Words>
  <Application>Microsoft Office PowerPoint</Application>
  <PresentationFormat>On-screen Show (4:3)</PresentationFormat>
  <Paragraphs>978</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Paxos based directory updates for geo-replicated cloud storage</vt:lpstr>
      <vt:lpstr>Geo-Replication</vt:lpstr>
      <vt:lpstr>Consistent Hashing vs. Directories</vt:lpstr>
      <vt:lpstr>Roadmap</vt:lpstr>
      <vt:lpstr>Goals and Contributions</vt:lpstr>
      <vt:lpstr>Roadmap</vt:lpstr>
      <vt:lpstr>Single Coordinator Scheme</vt:lpstr>
      <vt:lpstr>Single Coordinator Scheme</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Experimental Setup and Config</vt:lpstr>
      <vt:lpstr>Roadmap</vt:lpstr>
      <vt:lpstr>The Graphs</vt:lpstr>
      <vt:lpstr>Understanding Expectations</vt:lpstr>
      <vt:lpstr>Expectations</vt:lpstr>
      <vt:lpstr>Results:DummyNet with East coast – West coast setup</vt:lpstr>
      <vt:lpstr>Results: No DummyNet</vt:lpstr>
      <vt:lpstr>Results: DummyNet with no delay</vt:lpstr>
      <vt:lpstr>Roadmap</vt:lpstr>
      <vt:lpstr>Conclusion</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180</cp:revision>
  <dcterms:created xsi:type="dcterms:W3CDTF">2014-05-20T19:40:14Z</dcterms:created>
  <dcterms:modified xsi:type="dcterms:W3CDTF">2014-06-02T17:29:58Z</dcterms:modified>
</cp:coreProperties>
</file>