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9" r:id="rId3"/>
    <p:sldId id="300" r:id="rId4"/>
    <p:sldId id="257" r:id="rId5"/>
    <p:sldId id="260" r:id="rId6"/>
    <p:sldId id="261" r:id="rId7"/>
    <p:sldId id="262" r:id="rId8"/>
    <p:sldId id="305" r:id="rId9"/>
    <p:sldId id="303" r:id="rId10"/>
    <p:sldId id="309" r:id="rId11"/>
    <p:sldId id="267" r:id="rId12"/>
    <p:sldId id="311" r:id="rId13"/>
    <p:sldId id="269" r:id="rId14"/>
    <p:sldId id="270" r:id="rId15"/>
    <p:sldId id="271" r:id="rId16"/>
    <p:sldId id="272" r:id="rId17"/>
    <p:sldId id="273" r:id="rId18"/>
    <p:sldId id="274" r:id="rId19"/>
    <p:sldId id="275" r:id="rId20"/>
    <p:sldId id="276" r:id="rId21"/>
    <p:sldId id="298" r:id="rId22"/>
    <p:sldId id="295" r:id="rId23"/>
    <p:sldId id="312" r:id="rId24"/>
    <p:sldId id="277" r:id="rId25"/>
    <p:sldId id="278" r:id="rId26"/>
    <p:sldId id="279" r:id="rId27"/>
    <p:sldId id="313" r:id="rId28"/>
    <p:sldId id="296" r:id="rId29"/>
    <p:sldId id="280" r:id="rId30"/>
    <p:sldId id="297" r:id="rId31"/>
    <p:sldId id="282" r:id="rId32"/>
    <p:sldId id="314" r:id="rId33"/>
    <p:sldId id="284" r:id="rId34"/>
    <p:sldId id="301" r:id="rId35"/>
    <p:sldId id="302" r:id="rId36"/>
    <p:sldId id="304" r:id="rId37"/>
    <p:sldId id="292" r:id="rId38"/>
    <p:sldId id="293" r:id="rId39"/>
    <p:sldId id="306" r:id="rId40"/>
    <p:sldId id="307" r:id="rId41"/>
    <p:sldId id="310" r:id="rId42"/>
    <p:sldId id="285" r:id="rId43"/>
    <p:sldId id="286" r:id="rId44"/>
    <p:sldId id="287" r:id="rId45"/>
    <p:sldId id="288" r:id="rId46"/>
    <p:sldId id="28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591" autoAdjust="0"/>
  </p:normalViewPr>
  <p:slideViewPr>
    <p:cSldViewPr>
      <p:cViewPr>
        <p:scale>
          <a:sx n="125" d="100"/>
          <a:sy n="125" d="100"/>
        </p:scale>
        <p:origin x="-63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1334F-09F8-4ECD-8AF7-3B9AFA669D1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77CF824-A9C7-4ED1-93C5-7DD2E12A9BFD}">
      <dgm:prSet phldrT="[Text]"/>
      <dgm:spPr>
        <a:solidFill>
          <a:schemeClr val="accent1">
            <a:hueOff val="0"/>
            <a:satOff val="0"/>
            <a:lumOff val="0"/>
          </a:schemeClr>
        </a:solidFill>
      </dgm:spPr>
      <dgm:t>
        <a:bodyPr/>
        <a:lstStyle/>
        <a:p>
          <a:r>
            <a:rPr lang="en-US" dirty="0" smtClean="0"/>
            <a:t>Realize fault-tolerant, flexible object placement scheme (</a:t>
          </a:r>
          <a:r>
            <a:rPr lang="en-US" dirty="0" err="1" smtClean="0"/>
            <a:t>SpanStore</a:t>
          </a:r>
          <a:r>
            <a:rPr lang="en-US" dirty="0" smtClean="0"/>
            <a:t>, </a:t>
          </a:r>
          <a:r>
            <a:rPr lang="en-US" dirty="0" err="1" smtClean="0"/>
            <a:t>Dtunes</a:t>
          </a:r>
          <a:r>
            <a:rPr lang="en-US" dirty="0" smtClean="0"/>
            <a:t>)</a:t>
          </a:r>
          <a:endParaRPr lang="en-US" dirty="0"/>
        </a:p>
      </dgm:t>
    </dgm:pt>
    <dgm:pt modelId="{82CB128D-1223-4B55-86A3-E71D1108E9E9}" type="parTrans" cxnId="{90E0982E-DF61-4E19-978B-26BEFB0FE63E}">
      <dgm:prSet/>
      <dgm:spPr/>
      <dgm:t>
        <a:bodyPr/>
        <a:lstStyle/>
        <a:p>
          <a:endParaRPr lang="en-US"/>
        </a:p>
      </dgm:t>
    </dgm:pt>
    <dgm:pt modelId="{D83690D2-D504-43B1-8C64-562B44A804A1}" type="sibTrans" cxnId="{90E0982E-DF61-4E19-978B-26BEFB0FE63E}">
      <dgm:prSet/>
      <dgm:spPr/>
      <dgm:t>
        <a:bodyPr/>
        <a:lstStyle/>
        <a:p>
          <a:endParaRPr lang="en-US"/>
        </a:p>
      </dgm:t>
    </dgm:pt>
    <dgm:pt modelId="{C31AD97E-C79E-4FC6-B694-ECA92D603BDC}">
      <dgm:prSet phldrT="[Text]"/>
      <dgm:spPr/>
      <dgm:t>
        <a:bodyPr/>
        <a:lstStyle/>
        <a:p>
          <a:r>
            <a:rPr lang="en-US" dirty="0" smtClean="0"/>
            <a:t>Instrument and evaluate implementation in WAN settings</a:t>
          </a:r>
          <a:endParaRPr lang="en-US" dirty="0"/>
        </a:p>
      </dgm:t>
    </dgm:pt>
    <dgm:pt modelId="{FB1A5ACF-A37C-42A8-8CAC-AE674B9CC35A}" type="parTrans" cxnId="{FAA4DA49-E488-489F-B577-C13D269E05EB}">
      <dgm:prSet/>
      <dgm:spPr/>
      <dgm:t>
        <a:bodyPr/>
        <a:lstStyle/>
        <a:p>
          <a:endParaRPr lang="en-US"/>
        </a:p>
      </dgm:t>
    </dgm:pt>
    <dgm:pt modelId="{95465DBB-E5CB-4A58-B8EC-A50E5CD5AEED}" type="sibTrans" cxnId="{FAA4DA49-E488-489F-B577-C13D269E05EB}">
      <dgm:prSet/>
      <dgm:spPr/>
      <dgm:t>
        <a:bodyPr/>
        <a:lstStyle/>
        <a:p>
          <a:endParaRPr lang="en-US"/>
        </a:p>
      </dgm:t>
    </dgm:pt>
    <dgm:pt modelId="{F23CBC24-347A-4BAF-9127-8001EED037B5}" type="pres">
      <dgm:prSet presAssocID="{4AC1334F-09F8-4ECD-8AF7-3B9AFA669D1C}" presName="linear" presStyleCnt="0">
        <dgm:presLayoutVars>
          <dgm:animLvl val="lvl"/>
          <dgm:resizeHandles val="exact"/>
        </dgm:presLayoutVars>
      </dgm:prSet>
      <dgm:spPr/>
      <dgm:t>
        <a:bodyPr/>
        <a:lstStyle/>
        <a:p>
          <a:endParaRPr lang="en-US"/>
        </a:p>
      </dgm:t>
    </dgm:pt>
    <dgm:pt modelId="{7935E793-0459-4651-8DEB-E8C507FEA313}" type="pres">
      <dgm:prSet presAssocID="{677CF824-A9C7-4ED1-93C5-7DD2E12A9BFD}" presName="parentText" presStyleLbl="node1" presStyleIdx="0" presStyleCnt="2" custScaleY="36288" custLinFactX="-25926" custLinFactY="-587230" custLinFactNeighborX="-100000" custLinFactNeighborY="-600000">
        <dgm:presLayoutVars>
          <dgm:chMax val="0"/>
          <dgm:bulletEnabled val="1"/>
        </dgm:presLayoutVars>
      </dgm:prSet>
      <dgm:spPr/>
      <dgm:t>
        <a:bodyPr/>
        <a:lstStyle/>
        <a:p>
          <a:endParaRPr lang="en-US"/>
        </a:p>
      </dgm:t>
    </dgm:pt>
    <dgm:pt modelId="{197673F0-2F0B-4619-9E25-A901F049B31A}" type="pres">
      <dgm:prSet presAssocID="{D83690D2-D504-43B1-8C64-562B44A804A1}" presName="spacer" presStyleCnt="0"/>
      <dgm:spPr/>
    </dgm:pt>
    <dgm:pt modelId="{21EEE1A2-C4F8-4B87-A80C-88FC25C62477}" type="pres">
      <dgm:prSet presAssocID="{C31AD97E-C79E-4FC6-B694-ECA92D603BDC}" presName="parentText" presStyleLbl="node1" presStyleIdx="1" presStyleCnt="2" custScaleY="33090">
        <dgm:presLayoutVars>
          <dgm:chMax val="0"/>
          <dgm:bulletEnabled val="1"/>
        </dgm:presLayoutVars>
      </dgm:prSet>
      <dgm:spPr/>
      <dgm:t>
        <a:bodyPr/>
        <a:lstStyle/>
        <a:p>
          <a:endParaRPr lang="en-US"/>
        </a:p>
      </dgm:t>
    </dgm:pt>
  </dgm:ptLst>
  <dgm:cxnLst>
    <dgm:cxn modelId="{90E0982E-DF61-4E19-978B-26BEFB0FE63E}" srcId="{4AC1334F-09F8-4ECD-8AF7-3B9AFA669D1C}" destId="{677CF824-A9C7-4ED1-93C5-7DD2E12A9BFD}" srcOrd="0" destOrd="0" parTransId="{82CB128D-1223-4B55-86A3-E71D1108E9E9}" sibTransId="{D83690D2-D504-43B1-8C64-562B44A804A1}"/>
    <dgm:cxn modelId="{87368718-0D19-4045-9376-8E9F4B179DA2}" type="presOf" srcId="{677CF824-A9C7-4ED1-93C5-7DD2E12A9BFD}" destId="{7935E793-0459-4651-8DEB-E8C507FEA313}" srcOrd="0" destOrd="0" presId="urn:microsoft.com/office/officeart/2005/8/layout/vList2"/>
    <dgm:cxn modelId="{FAA4DA49-E488-489F-B577-C13D269E05EB}" srcId="{4AC1334F-09F8-4ECD-8AF7-3B9AFA669D1C}" destId="{C31AD97E-C79E-4FC6-B694-ECA92D603BDC}" srcOrd="1" destOrd="0" parTransId="{FB1A5ACF-A37C-42A8-8CAC-AE674B9CC35A}" sibTransId="{95465DBB-E5CB-4A58-B8EC-A50E5CD5AEED}"/>
    <dgm:cxn modelId="{29E30023-0F17-4226-B34A-623200FCEC46}" type="presOf" srcId="{4AC1334F-09F8-4ECD-8AF7-3B9AFA669D1C}" destId="{F23CBC24-347A-4BAF-9127-8001EED037B5}" srcOrd="0" destOrd="0" presId="urn:microsoft.com/office/officeart/2005/8/layout/vList2"/>
    <dgm:cxn modelId="{A20495D4-AB5E-4B2A-B1E8-1ED0345F8F03}" type="presOf" srcId="{C31AD97E-C79E-4FC6-B694-ECA92D603BDC}" destId="{21EEE1A2-C4F8-4B87-A80C-88FC25C62477}" srcOrd="0" destOrd="0" presId="urn:microsoft.com/office/officeart/2005/8/layout/vList2"/>
    <dgm:cxn modelId="{5EC0CA63-40F0-4782-B375-9B9C8DA8845D}" type="presParOf" srcId="{F23CBC24-347A-4BAF-9127-8001EED037B5}" destId="{7935E793-0459-4651-8DEB-E8C507FEA313}" srcOrd="0" destOrd="0" presId="urn:microsoft.com/office/officeart/2005/8/layout/vList2"/>
    <dgm:cxn modelId="{720C5ACD-DA6C-4B76-A473-8F54DCE93737}" type="presParOf" srcId="{F23CBC24-347A-4BAF-9127-8001EED037B5}" destId="{197673F0-2F0B-4619-9E25-A901F049B31A}" srcOrd="1" destOrd="0" presId="urn:microsoft.com/office/officeart/2005/8/layout/vList2"/>
    <dgm:cxn modelId="{2609B8A0-9757-46A0-8F0A-679338EB3458}" type="presParOf" srcId="{F23CBC24-347A-4BAF-9127-8001EED037B5}" destId="{21EEE1A2-C4F8-4B87-A80C-88FC25C6247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36E724-ACF0-457E-A9FB-50CBCDE436A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2B19118-E970-4352-8D87-2BF6619C5BF5}">
      <dgm:prSet phldrT="[Text]"/>
      <dgm:spPr/>
      <dgm:t>
        <a:bodyPr/>
        <a:lstStyle/>
        <a:p>
          <a:r>
            <a:rPr lang="en-US" dirty="0" smtClean="0"/>
            <a:t>Design, implementation and evaluation of system for consistent updates in geo-replicated cloud </a:t>
          </a:r>
          <a:r>
            <a:rPr lang="en-US" dirty="0" err="1" smtClean="0"/>
            <a:t>datastores</a:t>
          </a:r>
          <a:endParaRPr lang="en-US" dirty="0"/>
        </a:p>
      </dgm:t>
    </dgm:pt>
    <dgm:pt modelId="{8F100479-96B6-4A86-B035-3A11BFCC91BE}" type="parTrans" cxnId="{FD24A03D-CDD3-462E-84FB-F63F0E02AE26}">
      <dgm:prSet/>
      <dgm:spPr/>
      <dgm:t>
        <a:bodyPr/>
        <a:lstStyle/>
        <a:p>
          <a:endParaRPr lang="en-US"/>
        </a:p>
      </dgm:t>
    </dgm:pt>
    <dgm:pt modelId="{EE8610C8-35F2-4B38-9A89-BD3932D64A06}" type="sibTrans" cxnId="{FD24A03D-CDD3-462E-84FB-F63F0E02AE26}">
      <dgm:prSet/>
      <dgm:spPr/>
      <dgm:t>
        <a:bodyPr/>
        <a:lstStyle/>
        <a:p>
          <a:endParaRPr lang="en-US"/>
        </a:p>
      </dgm:t>
    </dgm:pt>
    <dgm:pt modelId="{0DBC453F-FCDF-4CCB-810B-28E50AA365F9}" type="pres">
      <dgm:prSet presAssocID="{AA36E724-ACF0-457E-A9FB-50CBCDE436A6}" presName="linear" presStyleCnt="0">
        <dgm:presLayoutVars>
          <dgm:animLvl val="lvl"/>
          <dgm:resizeHandles val="exact"/>
        </dgm:presLayoutVars>
      </dgm:prSet>
      <dgm:spPr/>
      <dgm:t>
        <a:bodyPr/>
        <a:lstStyle/>
        <a:p>
          <a:endParaRPr lang="en-US"/>
        </a:p>
      </dgm:t>
    </dgm:pt>
    <dgm:pt modelId="{19C40572-7F5C-4D54-B2D1-B628F92C2E5A}" type="pres">
      <dgm:prSet presAssocID="{22B19118-E970-4352-8D87-2BF6619C5BF5}" presName="parentText" presStyleLbl="node1" presStyleIdx="0" presStyleCnt="1" custLinFactX="-76471" custLinFactY="-100000" custLinFactNeighborX="-100000" custLinFactNeighborY="-115807">
        <dgm:presLayoutVars>
          <dgm:chMax val="0"/>
          <dgm:bulletEnabled val="1"/>
        </dgm:presLayoutVars>
      </dgm:prSet>
      <dgm:spPr/>
      <dgm:t>
        <a:bodyPr/>
        <a:lstStyle/>
        <a:p>
          <a:endParaRPr lang="en-US"/>
        </a:p>
      </dgm:t>
    </dgm:pt>
  </dgm:ptLst>
  <dgm:cxnLst>
    <dgm:cxn modelId="{FD24A03D-CDD3-462E-84FB-F63F0E02AE26}" srcId="{AA36E724-ACF0-457E-A9FB-50CBCDE436A6}" destId="{22B19118-E970-4352-8D87-2BF6619C5BF5}" srcOrd="0" destOrd="0" parTransId="{8F100479-96B6-4A86-B035-3A11BFCC91BE}" sibTransId="{EE8610C8-35F2-4B38-9A89-BD3932D64A06}"/>
    <dgm:cxn modelId="{9FA73036-B669-4FC5-9571-410E26AD1948}" type="presOf" srcId="{AA36E724-ACF0-457E-A9FB-50CBCDE436A6}" destId="{0DBC453F-FCDF-4CCB-810B-28E50AA365F9}" srcOrd="0" destOrd="0" presId="urn:microsoft.com/office/officeart/2005/8/layout/vList2"/>
    <dgm:cxn modelId="{6FD16056-B522-4E81-B5E1-D30CF9A94B83}" type="presOf" srcId="{22B19118-E970-4352-8D87-2BF6619C5BF5}" destId="{19C40572-7F5C-4D54-B2D1-B628F92C2E5A}" srcOrd="0" destOrd="0" presId="urn:microsoft.com/office/officeart/2005/8/layout/vList2"/>
    <dgm:cxn modelId="{7F4851FF-5829-4570-A5ED-1A38D69FD36D}" type="presParOf" srcId="{0DBC453F-FCDF-4CCB-810B-28E50AA365F9}" destId="{19C40572-7F5C-4D54-B2D1-B628F92C2E5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FE23C-8573-47C8-BD24-ADB096A7A39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CF8340-E327-4477-963F-9CCB23AA23CC}">
      <dgm:prSet phldrT="[Text]"/>
      <dgm:spPr/>
      <dgm:t>
        <a:bodyPr/>
        <a:lstStyle/>
        <a:p>
          <a:r>
            <a:rPr lang="en-US" dirty="0" smtClean="0"/>
            <a:t>High performance, open sourced Java implementation</a:t>
          </a:r>
          <a:endParaRPr lang="en-US" dirty="0"/>
        </a:p>
      </dgm:t>
    </dgm:pt>
    <dgm:pt modelId="{6AF9E977-CC41-4957-819A-1B1C07368811}" type="parTrans" cxnId="{802407F7-E452-4611-A978-934F4BF9E61F}">
      <dgm:prSet/>
      <dgm:spPr/>
      <dgm:t>
        <a:bodyPr/>
        <a:lstStyle/>
        <a:p>
          <a:endParaRPr lang="en-US"/>
        </a:p>
      </dgm:t>
    </dgm:pt>
    <dgm:pt modelId="{72E9353A-8430-4ED2-AF35-73D611EFA632}" type="sibTrans" cxnId="{802407F7-E452-4611-A978-934F4BF9E61F}">
      <dgm:prSet/>
      <dgm:spPr/>
      <dgm:t>
        <a:bodyPr/>
        <a:lstStyle/>
        <a:p>
          <a:endParaRPr lang="en-US"/>
        </a:p>
      </dgm:t>
    </dgm:pt>
    <dgm:pt modelId="{754CA9B4-3503-46EB-9D5A-93FB20C36DEE}">
      <dgm:prSet phldrT="[Text]"/>
      <dgm:spPr/>
      <dgm:t>
        <a:bodyPr/>
        <a:lstStyle/>
        <a:p>
          <a:r>
            <a:rPr lang="en-US" dirty="0" smtClean="0"/>
            <a:t>Deviations and Details:</a:t>
          </a:r>
          <a:endParaRPr lang="en-US" dirty="0"/>
        </a:p>
      </dgm:t>
    </dgm:pt>
    <dgm:pt modelId="{9E13F01C-0C80-4FBD-9D6E-BCD16C93A352}" type="parTrans" cxnId="{C7E02D58-5C06-430D-986A-6A229B39097B}">
      <dgm:prSet/>
      <dgm:spPr/>
      <dgm:t>
        <a:bodyPr/>
        <a:lstStyle/>
        <a:p>
          <a:endParaRPr lang="en-US"/>
        </a:p>
      </dgm:t>
    </dgm:pt>
    <dgm:pt modelId="{F6B4C7BB-6369-4DBD-92A9-3918E3E2A959}" type="sibTrans" cxnId="{C7E02D58-5C06-430D-986A-6A229B39097B}">
      <dgm:prSet/>
      <dgm:spPr/>
      <dgm:t>
        <a:bodyPr/>
        <a:lstStyle/>
        <a:p>
          <a:endParaRPr lang="en-US"/>
        </a:p>
      </dgm:t>
    </dgm:pt>
    <dgm:pt modelId="{31D38D29-FB29-4FA4-AEBA-23445E9D7F0D}">
      <dgm:prSet phldrT="[Text]"/>
      <dgm:spPr/>
      <dgm:t>
        <a:bodyPr/>
        <a:lstStyle/>
        <a:p>
          <a:r>
            <a:rPr lang="en-US" dirty="0" smtClean="0"/>
            <a:t>Round robin view-based leader election</a:t>
          </a:r>
          <a:endParaRPr lang="en-US" dirty="0"/>
        </a:p>
      </dgm:t>
    </dgm:pt>
    <dgm:pt modelId="{02D2ABBE-6547-4972-B4B9-266BE61B077C}" type="parTrans" cxnId="{1CAD4D15-05DB-4BEE-91B2-7DFEDB46D631}">
      <dgm:prSet/>
      <dgm:spPr/>
      <dgm:t>
        <a:bodyPr/>
        <a:lstStyle/>
        <a:p>
          <a:endParaRPr lang="en-US"/>
        </a:p>
      </dgm:t>
    </dgm:pt>
    <dgm:pt modelId="{6C0C3718-2B40-4830-93BF-077BA9726868}" type="sibTrans" cxnId="{1CAD4D15-05DB-4BEE-91B2-7DFEDB46D631}">
      <dgm:prSet/>
      <dgm:spPr/>
      <dgm:t>
        <a:bodyPr/>
        <a:lstStyle/>
        <a:p>
          <a:endParaRPr lang="en-US"/>
        </a:p>
      </dgm:t>
    </dgm:pt>
    <dgm:pt modelId="{4D631D0F-B559-4719-AD8A-9D5D0604A313}">
      <dgm:prSet phldrT="[Text]"/>
      <dgm:spPr/>
      <dgm:t>
        <a:bodyPr/>
        <a:lstStyle/>
        <a:p>
          <a:r>
            <a:rPr lang="en-US" dirty="0" smtClean="0"/>
            <a:t>Unique request ID: &lt;</a:t>
          </a:r>
          <a:r>
            <a:rPr lang="en-US" dirty="0" err="1" smtClean="0"/>
            <a:t>clientID</a:t>
          </a:r>
          <a:r>
            <a:rPr lang="en-US" dirty="0" smtClean="0"/>
            <a:t>, </a:t>
          </a:r>
          <a:r>
            <a:rPr lang="en-US" dirty="0" err="1" smtClean="0"/>
            <a:t>seqNo</a:t>
          </a:r>
          <a:r>
            <a:rPr lang="en-US" dirty="0" smtClean="0"/>
            <a:t>&gt; pair</a:t>
          </a:r>
          <a:endParaRPr lang="en-US" dirty="0"/>
        </a:p>
      </dgm:t>
    </dgm:pt>
    <dgm:pt modelId="{54B35F89-44CF-4F21-9B3F-143A5BFA180E}" type="parTrans" cxnId="{885F213B-A7F8-4404-8FCF-800A67AF0E61}">
      <dgm:prSet/>
      <dgm:spPr/>
      <dgm:t>
        <a:bodyPr/>
        <a:lstStyle/>
        <a:p>
          <a:endParaRPr lang="en-US"/>
        </a:p>
      </dgm:t>
    </dgm:pt>
    <dgm:pt modelId="{231547EB-116F-4B28-84B0-BE28105B22B9}" type="sibTrans" cxnId="{885F213B-A7F8-4404-8FCF-800A67AF0E61}">
      <dgm:prSet/>
      <dgm:spPr/>
      <dgm:t>
        <a:bodyPr/>
        <a:lstStyle/>
        <a:p>
          <a:endParaRPr lang="en-US"/>
        </a:p>
      </dgm:t>
    </dgm:pt>
    <dgm:pt modelId="{A81DAD31-AA9F-4B76-9993-90AFB3241747}">
      <dgm:prSet phldrT="[Text]"/>
      <dgm:spPr/>
      <dgm:t>
        <a:bodyPr/>
        <a:lstStyle/>
        <a:p>
          <a:r>
            <a:rPr lang="en-US" dirty="0" err="1" smtClean="0"/>
            <a:t>seqNo</a:t>
          </a:r>
          <a:r>
            <a:rPr lang="en-US" dirty="0" smtClean="0"/>
            <a:t>: strictly monotonic, per view</a:t>
          </a:r>
          <a:endParaRPr lang="en-US" dirty="0"/>
        </a:p>
      </dgm:t>
    </dgm:pt>
    <dgm:pt modelId="{EF59E97E-F4AD-484B-BD13-5604DF60ACC3}" type="parTrans" cxnId="{17AFB907-4884-4C44-BEE1-8AE096DADD14}">
      <dgm:prSet/>
      <dgm:spPr/>
      <dgm:t>
        <a:bodyPr/>
        <a:lstStyle/>
        <a:p>
          <a:endParaRPr lang="en-US"/>
        </a:p>
      </dgm:t>
    </dgm:pt>
    <dgm:pt modelId="{C978DE13-F3EF-4197-B8CE-77BAC49D283E}" type="sibTrans" cxnId="{17AFB907-4884-4C44-BEE1-8AE096DADD14}">
      <dgm:prSet/>
      <dgm:spPr/>
      <dgm:t>
        <a:bodyPr/>
        <a:lstStyle/>
        <a:p>
          <a:endParaRPr lang="en-US"/>
        </a:p>
      </dgm:t>
    </dgm:pt>
    <dgm:pt modelId="{52B90D80-DA4D-4278-B527-B00E8329A382}">
      <dgm:prSet phldrT="[Text]"/>
      <dgm:spPr/>
      <dgm:t>
        <a:bodyPr/>
        <a:lstStyle/>
        <a:p>
          <a:r>
            <a:rPr lang="en-US" smtClean="0"/>
            <a:t>clientID: modulo schemed or time based</a:t>
          </a:r>
          <a:endParaRPr lang="en-US" dirty="0"/>
        </a:p>
      </dgm:t>
    </dgm:pt>
    <dgm:pt modelId="{0F065E9D-356B-4B32-B6CA-3C108BAA76AC}" type="parTrans" cxnId="{9A11DC33-C660-4A86-870F-13C84F3810BC}">
      <dgm:prSet/>
      <dgm:spPr/>
      <dgm:t>
        <a:bodyPr/>
        <a:lstStyle/>
        <a:p>
          <a:endParaRPr lang="en-US"/>
        </a:p>
      </dgm:t>
    </dgm:pt>
    <dgm:pt modelId="{1E666314-6896-4686-B6E6-385AEAAE5476}" type="sibTrans" cxnId="{9A11DC33-C660-4A86-870F-13C84F3810BC}">
      <dgm:prSet/>
      <dgm:spPr/>
      <dgm:t>
        <a:bodyPr/>
        <a:lstStyle/>
        <a:p>
          <a:endParaRPr lang="en-US"/>
        </a:p>
      </dgm:t>
    </dgm:pt>
    <dgm:pt modelId="{0CD42C80-AB31-425A-80FE-35AB30766E80}">
      <dgm:prSet phldrT="[Text]"/>
      <dgm:spPr/>
      <dgm:t>
        <a:bodyPr/>
        <a:lstStyle/>
        <a:p>
          <a:r>
            <a:rPr lang="en-US" dirty="0" smtClean="0"/>
            <a:t>Every process plays every role (Proposer, Acceptor, Learner)</a:t>
          </a:r>
          <a:endParaRPr lang="en-US" dirty="0"/>
        </a:p>
      </dgm:t>
    </dgm:pt>
    <dgm:pt modelId="{20C73C64-4905-48A6-B3EE-76852133F479}" type="parTrans" cxnId="{1EC5D912-EDE2-4FFF-B06B-436D3460B101}">
      <dgm:prSet/>
      <dgm:spPr/>
      <dgm:t>
        <a:bodyPr/>
        <a:lstStyle/>
        <a:p>
          <a:endParaRPr lang="en-US"/>
        </a:p>
      </dgm:t>
    </dgm:pt>
    <dgm:pt modelId="{38CAD61E-A285-484F-8058-E6A0078CB747}" type="sibTrans" cxnId="{1EC5D912-EDE2-4FFF-B06B-436D3460B101}">
      <dgm:prSet/>
      <dgm:spPr/>
      <dgm:t>
        <a:bodyPr/>
        <a:lstStyle/>
        <a:p>
          <a:endParaRPr lang="en-US"/>
        </a:p>
      </dgm:t>
    </dgm:pt>
    <dgm:pt modelId="{DB88B774-457B-47F2-8D62-344D4A111CF4}" type="pres">
      <dgm:prSet presAssocID="{250FE23C-8573-47C8-BD24-ADB096A7A394}" presName="linear" presStyleCnt="0">
        <dgm:presLayoutVars>
          <dgm:animLvl val="lvl"/>
          <dgm:resizeHandles val="exact"/>
        </dgm:presLayoutVars>
      </dgm:prSet>
      <dgm:spPr/>
      <dgm:t>
        <a:bodyPr/>
        <a:lstStyle/>
        <a:p>
          <a:endParaRPr lang="en-US"/>
        </a:p>
      </dgm:t>
    </dgm:pt>
    <dgm:pt modelId="{83021344-8E51-4474-9F94-927F223939E1}" type="pres">
      <dgm:prSet presAssocID="{4ACF8340-E327-4477-963F-9CCB23AA23CC}" presName="parentText" presStyleLbl="node1" presStyleIdx="0" presStyleCnt="3" custScaleY="55637" custLinFactY="-164607" custLinFactNeighborX="-5000" custLinFactNeighborY="-200000">
        <dgm:presLayoutVars>
          <dgm:chMax val="0"/>
          <dgm:bulletEnabled val="1"/>
        </dgm:presLayoutVars>
      </dgm:prSet>
      <dgm:spPr/>
      <dgm:t>
        <a:bodyPr/>
        <a:lstStyle/>
        <a:p>
          <a:endParaRPr lang="en-US"/>
        </a:p>
      </dgm:t>
    </dgm:pt>
    <dgm:pt modelId="{CB05E43F-32A5-4A8D-AF38-A0663CE08AD2}" type="pres">
      <dgm:prSet presAssocID="{72E9353A-8430-4ED2-AF35-73D611EFA632}" presName="spacer" presStyleCnt="0"/>
      <dgm:spPr/>
    </dgm:pt>
    <dgm:pt modelId="{891139A0-FE8D-49A1-ABE1-91702125B1E9}" type="pres">
      <dgm:prSet presAssocID="{754CA9B4-3503-46EB-9D5A-93FB20C36DEE}" presName="parentText" presStyleLbl="node1" presStyleIdx="1" presStyleCnt="3" custScaleY="55003">
        <dgm:presLayoutVars>
          <dgm:chMax val="0"/>
          <dgm:bulletEnabled val="1"/>
        </dgm:presLayoutVars>
      </dgm:prSet>
      <dgm:spPr/>
      <dgm:t>
        <a:bodyPr/>
        <a:lstStyle/>
        <a:p>
          <a:endParaRPr lang="en-US"/>
        </a:p>
      </dgm:t>
    </dgm:pt>
    <dgm:pt modelId="{432F9F3A-6088-458F-A8B8-B362EBE483A8}" type="pres">
      <dgm:prSet presAssocID="{754CA9B4-3503-46EB-9D5A-93FB20C36DEE}" presName="childText" presStyleLbl="revTx" presStyleIdx="0" presStyleCnt="1">
        <dgm:presLayoutVars>
          <dgm:bulletEnabled val="1"/>
        </dgm:presLayoutVars>
      </dgm:prSet>
      <dgm:spPr/>
      <dgm:t>
        <a:bodyPr/>
        <a:lstStyle/>
        <a:p>
          <a:endParaRPr lang="en-US"/>
        </a:p>
      </dgm:t>
    </dgm:pt>
    <dgm:pt modelId="{4BB9618E-51C5-4A05-A37A-9BB6998281A1}" type="pres">
      <dgm:prSet presAssocID="{0CD42C80-AB31-425A-80FE-35AB30766E80}" presName="parentText" presStyleLbl="node1" presStyleIdx="2" presStyleCnt="3" custScaleY="59724" custLinFactNeighborY="-22419">
        <dgm:presLayoutVars>
          <dgm:chMax val="0"/>
          <dgm:bulletEnabled val="1"/>
        </dgm:presLayoutVars>
      </dgm:prSet>
      <dgm:spPr/>
      <dgm:t>
        <a:bodyPr/>
        <a:lstStyle/>
        <a:p>
          <a:endParaRPr lang="en-US"/>
        </a:p>
      </dgm:t>
    </dgm:pt>
  </dgm:ptLst>
  <dgm:cxnLst>
    <dgm:cxn modelId="{7041AD1F-5FE8-417B-B1E8-77DF398B94BF}" type="presOf" srcId="{52B90D80-DA4D-4278-B527-B00E8329A382}" destId="{432F9F3A-6088-458F-A8B8-B362EBE483A8}" srcOrd="0" destOrd="1" presId="urn:microsoft.com/office/officeart/2005/8/layout/vList2"/>
    <dgm:cxn modelId="{885F213B-A7F8-4404-8FCF-800A67AF0E61}" srcId="{754CA9B4-3503-46EB-9D5A-93FB20C36DEE}" destId="{4D631D0F-B559-4719-AD8A-9D5D0604A313}" srcOrd="3" destOrd="0" parTransId="{54B35F89-44CF-4F21-9B3F-143A5BFA180E}" sibTransId="{231547EB-116F-4B28-84B0-BE28105B22B9}"/>
    <dgm:cxn modelId="{D0565852-12C2-49C7-A86E-674D9578D023}" type="presOf" srcId="{4D631D0F-B559-4719-AD8A-9D5D0604A313}" destId="{432F9F3A-6088-458F-A8B8-B362EBE483A8}" srcOrd="0" destOrd="3" presId="urn:microsoft.com/office/officeart/2005/8/layout/vList2"/>
    <dgm:cxn modelId="{C7E02D58-5C06-430D-986A-6A229B39097B}" srcId="{250FE23C-8573-47C8-BD24-ADB096A7A394}" destId="{754CA9B4-3503-46EB-9D5A-93FB20C36DEE}" srcOrd="1" destOrd="0" parTransId="{9E13F01C-0C80-4FBD-9D6E-BCD16C93A352}" sibTransId="{F6B4C7BB-6369-4DBD-92A9-3918E3E2A959}"/>
    <dgm:cxn modelId="{4BFC5435-B538-44D0-8A68-A23E5A74308B}" type="presOf" srcId="{0CD42C80-AB31-425A-80FE-35AB30766E80}" destId="{4BB9618E-51C5-4A05-A37A-9BB6998281A1}" srcOrd="0" destOrd="0" presId="urn:microsoft.com/office/officeart/2005/8/layout/vList2"/>
    <dgm:cxn modelId="{9A11DC33-C660-4A86-870F-13C84F3810BC}" srcId="{754CA9B4-3503-46EB-9D5A-93FB20C36DEE}" destId="{52B90D80-DA4D-4278-B527-B00E8329A382}" srcOrd="1" destOrd="0" parTransId="{0F065E9D-356B-4B32-B6CA-3C108BAA76AC}" sibTransId="{1E666314-6896-4686-B6E6-385AEAAE5476}"/>
    <dgm:cxn modelId="{D24D8AF6-95C5-4896-8CEF-F71CBE7E8974}" type="presOf" srcId="{A81DAD31-AA9F-4B76-9993-90AFB3241747}" destId="{432F9F3A-6088-458F-A8B8-B362EBE483A8}" srcOrd="0" destOrd="2" presId="urn:microsoft.com/office/officeart/2005/8/layout/vList2"/>
    <dgm:cxn modelId="{1CAD4D15-05DB-4BEE-91B2-7DFEDB46D631}" srcId="{754CA9B4-3503-46EB-9D5A-93FB20C36DEE}" destId="{31D38D29-FB29-4FA4-AEBA-23445E9D7F0D}" srcOrd="0" destOrd="0" parTransId="{02D2ABBE-6547-4972-B4B9-266BE61B077C}" sibTransId="{6C0C3718-2B40-4830-93BF-077BA9726868}"/>
    <dgm:cxn modelId="{8D1D7A19-080F-4A7F-BAE6-E2907031A60F}" type="presOf" srcId="{31D38D29-FB29-4FA4-AEBA-23445E9D7F0D}" destId="{432F9F3A-6088-458F-A8B8-B362EBE483A8}" srcOrd="0" destOrd="0" presId="urn:microsoft.com/office/officeart/2005/8/layout/vList2"/>
    <dgm:cxn modelId="{7BE0841F-D9E5-4A8D-AC79-B98CC4773950}" type="presOf" srcId="{754CA9B4-3503-46EB-9D5A-93FB20C36DEE}" destId="{891139A0-FE8D-49A1-ABE1-91702125B1E9}" srcOrd="0" destOrd="0" presId="urn:microsoft.com/office/officeart/2005/8/layout/vList2"/>
    <dgm:cxn modelId="{17AFB907-4884-4C44-BEE1-8AE096DADD14}" srcId="{754CA9B4-3503-46EB-9D5A-93FB20C36DEE}" destId="{A81DAD31-AA9F-4B76-9993-90AFB3241747}" srcOrd="2" destOrd="0" parTransId="{EF59E97E-F4AD-484B-BD13-5604DF60ACC3}" sibTransId="{C978DE13-F3EF-4197-B8CE-77BAC49D283E}"/>
    <dgm:cxn modelId="{328D2759-9C9E-42B2-9BBF-8D3675163E68}" type="presOf" srcId="{250FE23C-8573-47C8-BD24-ADB096A7A394}" destId="{DB88B774-457B-47F2-8D62-344D4A111CF4}" srcOrd="0" destOrd="0" presId="urn:microsoft.com/office/officeart/2005/8/layout/vList2"/>
    <dgm:cxn modelId="{257468DE-EE27-4019-9903-FB40D94CB7B5}" type="presOf" srcId="{4ACF8340-E327-4477-963F-9CCB23AA23CC}" destId="{83021344-8E51-4474-9F94-927F223939E1}" srcOrd="0" destOrd="0" presId="urn:microsoft.com/office/officeart/2005/8/layout/vList2"/>
    <dgm:cxn modelId="{802407F7-E452-4611-A978-934F4BF9E61F}" srcId="{250FE23C-8573-47C8-BD24-ADB096A7A394}" destId="{4ACF8340-E327-4477-963F-9CCB23AA23CC}" srcOrd="0" destOrd="0" parTransId="{6AF9E977-CC41-4957-819A-1B1C07368811}" sibTransId="{72E9353A-8430-4ED2-AF35-73D611EFA632}"/>
    <dgm:cxn modelId="{1EC5D912-EDE2-4FFF-B06B-436D3460B101}" srcId="{250FE23C-8573-47C8-BD24-ADB096A7A394}" destId="{0CD42C80-AB31-425A-80FE-35AB30766E80}" srcOrd="2" destOrd="0" parTransId="{20C73C64-4905-48A6-B3EE-76852133F479}" sibTransId="{38CAD61E-A285-484F-8058-E6A0078CB747}"/>
    <dgm:cxn modelId="{67CB9AEC-4C4B-4A25-8046-C906AB650957}" type="presParOf" srcId="{DB88B774-457B-47F2-8D62-344D4A111CF4}" destId="{83021344-8E51-4474-9F94-927F223939E1}" srcOrd="0" destOrd="0" presId="urn:microsoft.com/office/officeart/2005/8/layout/vList2"/>
    <dgm:cxn modelId="{F865D9C7-18CB-4FF2-B857-0068234F1CBD}" type="presParOf" srcId="{DB88B774-457B-47F2-8D62-344D4A111CF4}" destId="{CB05E43F-32A5-4A8D-AF38-A0663CE08AD2}" srcOrd="1" destOrd="0" presId="urn:microsoft.com/office/officeart/2005/8/layout/vList2"/>
    <dgm:cxn modelId="{FC3BAB5B-AE3C-4BB3-A4DE-B08C160D9F7F}" type="presParOf" srcId="{DB88B774-457B-47F2-8D62-344D4A111CF4}" destId="{891139A0-FE8D-49A1-ABE1-91702125B1E9}" srcOrd="2" destOrd="0" presId="urn:microsoft.com/office/officeart/2005/8/layout/vList2"/>
    <dgm:cxn modelId="{476FC565-853F-4978-9E98-AEFB30F37ACB}" type="presParOf" srcId="{DB88B774-457B-47F2-8D62-344D4A111CF4}" destId="{432F9F3A-6088-458F-A8B8-B362EBE483A8}" srcOrd="3" destOrd="0" presId="urn:microsoft.com/office/officeart/2005/8/layout/vList2"/>
    <dgm:cxn modelId="{FB6C21F3-9E3A-4760-8A6F-6ACF07DFD4DE}" type="presParOf" srcId="{DB88B774-457B-47F2-8D62-344D4A111CF4}" destId="{4BB9618E-51C5-4A05-A37A-9BB6998281A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BE09CA-E28C-45DF-9F2A-FFC8670DDB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DC80DC-CE31-4AF1-AA96-64F2B17D433A}">
      <dgm:prSet phldrT="[Text]"/>
      <dgm:spPr/>
      <dgm:t>
        <a:bodyPr/>
        <a:lstStyle/>
        <a:p>
          <a:r>
            <a:rPr lang="en-US" dirty="0" smtClean="0"/>
            <a:t>Well provisioned (&gt;700 free nodes), public research </a:t>
          </a:r>
          <a:r>
            <a:rPr lang="en-US" dirty="0" err="1" smtClean="0"/>
            <a:t>testbed</a:t>
          </a:r>
          <a:endParaRPr lang="en-US" dirty="0"/>
        </a:p>
      </dgm:t>
    </dgm:pt>
    <dgm:pt modelId="{9633BEDD-6F79-4811-80DA-690D53738D82}" type="parTrans" cxnId="{06C29A8C-5381-46CD-9D0D-401D5CD2E4EA}">
      <dgm:prSet/>
      <dgm:spPr/>
      <dgm:t>
        <a:bodyPr/>
        <a:lstStyle/>
        <a:p>
          <a:endParaRPr lang="en-US"/>
        </a:p>
      </dgm:t>
    </dgm:pt>
    <dgm:pt modelId="{9EA06E78-EE75-4FB5-A2EE-4CE4FD3E946B}" type="sibTrans" cxnId="{06C29A8C-5381-46CD-9D0D-401D5CD2E4EA}">
      <dgm:prSet/>
      <dgm:spPr/>
      <dgm:t>
        <a:bodyPr/>
        <a:lstStyle/>
        <a:p>
          <a:endParaRPr lang="en-US"/>
        </a:p>
      </dgm:t>
    </dgm:pt>
    <dgm:pt modelId="{2EF0D564-6A2A-459A-A8E8-7898C3E4E440}">
      <dgm:prSet phldrT="[Text]"/>
      <dgm:spPr/>
      <dgm:t>
        <a:bodyPr/>
        <a:lstStyle/>
        <a:p>
          <a:r>
            <a:rPr lang="en-US" dirty="0" smtClean="0"/>
            <a:t>NTP synchronized</a:t>
          </a:r>
          <a:endParaRPr lang="en-US" dirty="0"/>
        </a:p>
      </dgm:t>
    </dgm:pt>
    <dgm:pt modelId="{F7AF6ACE-0B9B-461B-A22E-79F3DAD7D393}" type="parTrans" cxnId="{FC172610-1130-48E0-A276-05B7B9675642}">
      <dgm:prSet/>
      <dgm:spPr/>
      <dgm:t>
        <a:bodyPr/>
        <a:lstStyle/>
        <a:p>
          <a:endParaRPr lang="en-US"/>
        </a:p>
      </dgm:t>
    </dgm:pt>
    <dgm:pt modelId="{7303C6A3-3643-48C5-A368-257D81ADCFD6}" type="sibTrans" cxnId="{FC172610-1130-48E0-A276-05B7B9675642}">
      <dgm:prSet/>
      <dgm:spPr/>
      <dgm:t>
        <a:bodyPr/>
        <a:lstStyle/>
        <a:p>
          <a:endParaRPr lang="en-US"/>
        </a:p>
      </dgm:t>
    </dgm:pt>
    <dgm:pt modelId="{763A6580-4CE3-4623-AC60-F7EA3BA983C0}">
      <dgm:prSet phldrT="[Text]"/>
      <dgm:spPr/>
      <dgm:t>
        <a:bodyPr/>
        <a:lstStyle/>
        <a:p>
          <a:r>
            <a:rPr lang="en-US" dirty="0" err="1" smtClean="0"/>
            <a:t>Infiniband</a:t>
          </a:r>
          <a:r>
            <a:rPr lang="en-US" dirty="0" smtClean="0"/>
            <a:t> network fabric</a:t>
          </a:r>
          <a:endParaRPr lang="en-US" dirty="0"/>
        </a:p>
      </dgm:t>
    </dgm:pt>
    <dgm:pt modelId="{6A40B6CC-423E-4960-98EB-77DB8203E4BD}" type="parTrans" cxnId="{395D05DD-910A-4DD6-AFBA-A38F2485B4C3}">
      <dgm:prSet/>
      <dgm:spPr/>
      <dgm:t>
        <a:bodyPr/>
        <a:lstStyle/>
        <a:p>
          <a:endParaRPr lang="en-US"/>
        </a:p>
      </dgm:t>
    </dgm:pt>
    <dgm:pt modelId="{966C8A97-9124-47B4-A9C1-B3DF7E44C753}" type="sibTrans" cxnId="{395D05DD-910A-4DD6-AFBA-A38F2485B4C3}">
      <dgm:prSet/>
      <dgm:spPr/>
      <dgm:t>
        <a:bodyPr/>
        <a:lstStyle/>
        <a:p>
          <a:endParaRPr lang="en-US"/>
        </a:p>
      </dgm:t>
    </dgm:pt>
    <dgm:pt modelId="{BD7D2DCC-4AE8-4C53-AD2E-117F8E76D21C}">
      <dgm:prSet phldrT="[Text]"/>
      <dgm:spPr/>
      <dgm:t>
        <a:bodyPr/>
        <a:lstStyle/>
        <a:p>
          <a:r>
            <a:rPr lang="en-US" dirty="0" smtClean="0"/>
            <a:t>NS file based</a:t>
          </a:r>
          <a:endParaRPr lang="en-US" dirty="0"/>
        </a:p>
      </dgm:t>
    </dgm:pt>
    <dgm:pt modelId="{2149B0D3-11A6-40A9-8453-133CBE11BD54}" type="parTrans" cxnId="{B5880D08-BCEF-465F-A62C-2B2BE0FB61EA}">
      <dgm:prSet/>
      <dgm:spPr/>
      <dgm:t>
        <a:bodyPr/>
        <a:lstStyle/>
        <a:p>
          <a:endParaRPr lang="en-US"/>
        </a:p>
      </dgm:t>
    </dgm:pt>
    <dgm:pt modelId="{20905966-F0C5-4BAE-8578-67E69A3FFAC6}" type="sibTrans" cxnId="{B5880D08-BCEF-465F-A62C-2B2BE0FB61EA}">
      <dgm:prSet/>
      <dgm:spPr/>
      <dgm:t>
        <a:bodyPr/>
        <a:lstStyle/>
        <a:p>
          <a:endParaRPr lang="en-US"/>
        </a:p>
      </dgm:t>
    </dgm:pt>
    <dgm:pt modelId="{0E44B5A1-EAEE-40E0-B26C-23EC2AA080A7}">
      <dgm:prSet phldrT="[Text]"/>
      <dgm:spPr/>
      <dgm:t>
        <a:bodyPr/>
        <a:lstStyle/>
        <a:p>
          <a:r>
            <a:rPr lang="en-US" dirty="0" smtClean="0"/>
            <a:t>Possible to snapshot disk images (custom OS + 3</a:t>
          </a:r>
          <a:r>
            <a:rPr lang="en-US" baseline="30000" dirty="0" smtClean="0"/>
            <a:t>rd</a:t>
          </a:r>
          <a:r>
            <a:rPr lang="en-US" dirty="0" smtClean="0"/>
            <a:t> party modules)</a:t>
          </a:r>
          <a:endParaRPr lang="en-US" dirty="0"/>
        </a:p>
      </dgm:t>
    </dgm:pt>
    <dgm:pt modelId="{BA7669D3-B72F-439E-BBCD-181F1E60824E}" type="parTrans" cxnId="{99FA59F9-D7ED-47DE-97D7-C0955FE6B0CC}">
      <dgm:prSet/>
      <dgm:spPr/>
      <dgm:t>
        <a:bodyPr/>
        <a:lstStyle/>
        <a:p>
          <a:endParaRPr lang="en-US"/>
        </a:p>
      </dgm:t>
    </dgm:pt>
    <dgm:pt modelId="{B7718ACC-78EE-4D66-A42C-595F9621E0E5}" type="sibTrans" cxnId="{99FA59F9-D7ED-47DE-97D7-C0955FE6B0CC}">
      <dgm:prSet/>
      <dgm:spPr/>
      <dgm:t>
        <a:bodyPr/>
        <a:lstStyle/>
        <a:p>
          <a:endParaRPr lang="en-US"/>
        </a:p>
      </dgm:t>
    </dgm:pt>
    <dgm:pt modelId="{9BA8989F-2507-416C-A1C9-3C6ED633C613}">
      <dgm:prSet phldrT="[Text]"/>
      <dgm:spPr/>
      <dgm:t>
        <a:bodyPr/>
        <a:lstStyle/>
        <a:p>
          <a:r>
            <a:rPr lang="en-US" dirty="0" smtClean="0"/>
            <a:t>OPS node only node with Internet access, data shuttle point</a:t>
          </a:r>
          <a:endParaRPr lang="en-US" dirty="0"/>
        </a:p>
      </dgm:t>
    </dgm:pt>
    <dgm:pt modelId="{CC4CB93E-FFB6-4249-8E79-E3A87AE2CF32}" type="parTrans" cxnId="{FDAF9B58-BA1F-4BB5-8FFA-D22AE576B0E4}">
      <dgm:prSet/>
      <dgm:spPr/>
      <dgm:t>
        <a:bodyPr/>
        <a:lstStyle/>
        <a:p>
          <a:endParaRPr lang="en-US"/>
        </a:p>
      </dgm:t>
    </dgm:pt>
    <dgm:pt modelId="{F21C311E-C980-492E-B975-FF40297EA394}" type="sibTrans" cxnId="{FDAF9B58-BA1F-4BB5-8FFA-D22AE576B0E4}">
      <dgm:prSet/>
      <dgm:spPr/>
      <dgm:t>
        <a:bodyPr/>
        <a:lstStyle/>
        <a:p>
          <a:endParaRPr lang="en-US"/>
        </a:p>
      </dgm:t>
    </dgm:pt>
    <dgm:pt modelId="{65A05BA6-058B-4093-B3C8-3FA1FE013E4E}" type="pres">
      <dgm:prSet presAssocID="{D0BE09CA-E28C-45DF-9F2A-FFC8670DDBDF}" presName="linear" presStyleCnt="0">
        <dgm:presLayoutVars>
          <dgm:animLvl val="lvl"/>
          <dgm:resizeHandles val="exact"/>
        </dgm:presLayoutVars>
      </dgm:prSet>
      <dgm:spPr/>
      <dgm:t>
        <a:bodyPr/>
        <a:lstStyle/>
        <a:p>
          <a:endParaRPr lang="en-US"/>
        </a:p>
      </dgm:t>
    </dgm:pt>
    <dgm:pt modelId="{434AE77E-DB86-4FB8-9498-5749A9FF22EA}" type="pres">
      <dgm:prSet presAssocID="{21DC80DC-CE31-4AF1-AA96-64F2B17D433A}" presName="parentText" presStyleLbl="node1" presStyleIdx="0" presStyleCnt="6">
        <dgm:presLayoutVars>
          <dgm:chMax val="0"/>
          <dgm:bulletEnabled val="1"/>
        </dgm:presLayoutVars>
      </dgm:prSet>
      <dgm:spPr/>
      <dgm:t>
        <a:bodyPr/>
        <a:lstStyle/>
        <a:p>
          <a:endParaRPr lang="en-US"/>
        </a:p>
      </dgm:t>
    </dgm:pt>
    <dgm:pt modelId="{1B8CBC0C-3E04-4100-89B0-FFC5E5488559}" type="pres">
      <dgm:prSet presAssocID="{9EA06E78-EE75-4FB5-A2EE-4CE4FD3E946B}" presName="spacer" presStyleCnt="0"/>
      <dgm:spPr/>
    </dgm:pt>
    <dgm:pt modelId="{F455C9D9-077F-4363-B824-90910C780DDF}" type="pres">
      <dgm:prSet presAssocID="{763A6580-4CE3-4623-AC60-F7EA3BA983C0}" presName="parentText" presStyleLbl="node1" presStyleIdx="1" presStyleCnt="6">
        <dgm:presLayoutVars>
          <dgm:chMax val="0"/>
          <dgm:bulletEnabled val="1"/>
        </dgm:presLayoutVars>
      </dgm:prSet>
      <dgm:spPr/>
      <dgm:t>
        <a:bodyPr/>
        <a:lstStyle/>
        <a:p>
          <a:endParaRPr lang="en-US"/>
        </a:p>
      </dgm:t>
    </dgm:pt>
    <dgm:pt modelId="{6F123A55-9E3E-4CA7-AABB-C3EF480DF9B2}" type="pres">
      <dgm:prSet presAssocID="{966C8A97-9124-47B4-A9C1-B3DF7E44C753}" presName="spacer" presStyleCnt="0"/>
      <dgm:spPr/>
    </dgm:pt>
    <dgm:pt modelId="{5FF55403-271A-4BC1-A7F8-B0102DDB0593}" type="pres">
      <dgm:prSet presAssocID="{BD7D2DCC-4AE8-4C53-AD2E-117F8E76D21C}" presName="parentText" presStyleLbl="node1" presStyleIdx="2" presStyleCnt="6">
        <dgm:presLayoutVars>
          <dgm:chMax val="0"/>
          <dgm:bulletEnabled val="1"/>
        </dgm:presLayoutVars>
      </dgm:prSet>
      <dgm:spPr/>
      <dgm:t>
        <a:bodyPr/>
        <a:lstStyle/>
        <a:p>
          <a:endParaRPr lang="en-US"/>
        </a:p>
      </dgm:t>
    </dgm:pt>
    <dgm:pt modelId="{799970B0-7CB6-40DD-A899-1F54454CABEC}" type="pres">
      <dgm:prSet presAssocID="{20905966-F0C5-4BAE-8578-67E69A3FFAC6}" presName="spacer" presStyleCnt="0"/>
      <dgm:spPr/>
    </dgm:pt>
    <dgm:pt modelId="{90875215-C58E-4117-8498-42A5FF7DB6BA}" type="pres">
      <dgm:prSet presAssocID="{0E44B5A1-EAEE-40E0-B26C-23EC2AA080A7}" presName="parentText" presStyleLbl="node1" presStyleIdx="3" presStyleCnt="6">
        <dgm:presLayoutVars>
          <dgm:chMax val="0"/>
          <dgm:bulletEnabled val="1"/>
        </dgm:presLayoutVars>
      </dgm:prSet>
      <dgm:spPr/>
      <dgm:t>
        <a:bodyPr/>
        <a:lstStyle/>
        <a:p>
          <a:endParaRPr lang="en-US"/>
        </a:p>
      </dgm:t>
    </dgm:pt>
    <dgm:pt modelId="{51357EC3-8E2E-4866-8C9E-6219FBF4D02E}" type="pres">
      <dgm:prSet presAssocID="{B7718ACC-78EE-4D66-A42C-595F9621E0E5}" presName="spacer" presStyleCnt="0"/>
      <dgm:spPr/>
    </dgm:pt>
    <dgm:pt modelId="{65ACB61E-593D-402C-BA6E-FA5D186D0DC7}" type="pres">
      <dgm:prSet presAssocID="{2EF0D564-6A2A-459A-A8E8-7898C3E4E440}" presName="parentText" presStyleLbl="node1" presStyleIdx="4" presStyleCnt="6">
        <dgm:presLayoutVars>
          <dgm:chMax val="0"/>
          <dgm:bulletEnabled val="1"/>
        </dgm:presLayoutVars>
      </dgm:prSet>
      <dgm:spPr/>
      <dgm:t>
        <a:bodyPr/>
        <a:lstStyle/>
        <a:p>
          <a:endParaRPr lang="en-US"/>
        </a:p>
      </dgm:t>
    </dgm:pt>
    <dgm:pt modelId="{A4743DC5-9736-4E4C-856A-74A73987C20C}" type="pres">
      <dgm:prSet presAssocID="{7303C6A3-3643-48C5-A368-257D81ADCFD6}" presName="spacer" presStyleCnt="0"/>
      <dgm:spPr/>
    </dgm:pt>
    <dgm:pt modelId="{64A98772-AB6D-41D4-A934-9C71C68CD370}" type="pres">
      <dgm:prSet presAssocID="{9BA8989F-2507-416C-A1C9-3C6ED633C613}" presName="parentText" presStyleLbl="node1" presStyleIdx="5" presStyleCnt="6">
        <dgm:presLayoutVars>
          <dgm:chMax val="0"/>
          <dgm:bulletEnabled val="1"/>
        </dgm:presLayoutVars>
      </dgm:prSet>
      <dgm:spPr/>
      <dgm:t>
        <a:bodyPr/>
        <a:lstStyle/>
        <a:p>
          <a:endParaRPr lang="en-US"/>
        </a:p>
      </dgm:t>
    </dgm:pt>
  </dgm:ptLst>
  <dgm:cxnLst>
    <dgm:cxn modelId="{06C29A8C-5381-46CD-9D0D-401D5CD2E4EA}" srcId="{D0BE09CA-E28C-45DF-9F2A-FFC8670DDBDF}" destId="{21DC80DC-CE31-4AF1-AA96-64F2B17D433A}" srcOrd="0" destOrd="0" parTransId="{9633BEDD-6F79-4811-80DA-690D53738D82}" sibTransId="{9EA06E78-EE75-4FB5-A2EE-4CE4FD3E946B}"/>
    <dgm:cxn modelId="{FDAF9B58-BA1F-4BB5-8FFA-D22AE576B0E4}" srcId="{D0BE09CA-E28C-45DF-9F2A-FFC8670DDBDF}" destId="{9BA8989F-2507-416C-A1C9-3C6ED633C613}" srcOrd="5" destOrd="0" parTransId="{CC4CB93E-FFB6-4249-8E79-E3A87AE2CF32}" sibTransId="{F21C311E-C980-492E-B975-FF40297EA394}"/>
    <dgm:cxn modelId="{56CC736B-CF2C-4039-91A7-9710363E92DA}" type="presOf" srcId="{BD7D2DCC-4AE8-4C53-AD2E-117F8E76D21C}" destId="{5FF55403-271A-4BC1-A7F8-B0102DDB0593}" srcOrd="0" destOrd="0" presId="urn:microsoft.com/office/officeart/2005/8/layout/vList2"/>
    <dgm:cxn modelId="{32F3B133-5B4B-4CDE-AF2C-554368F19A8C}" type="presOf" srcId="{9BA8989F-2507-416C-A1C9-3C6ED633C613}" destId="{64A98772-AB6D-41D4-A934-9C71C68CD370}" srcOrd="0" destOrd="0" presId="urn:microsoft.com/office/officeart/2005/8/layout/vList2"/>
    <dgm:cxn modelId="{481BA321-6DFE-4CBA-B7CA-83DF7CD1D32C}" type="presOf" srcId="{763A6580-4CE3-4623-AC60-F7EA3BA983C0}" destId="{F455C9D9-077F-4363-B824-90910C780DDF}" srcOrd="0" destOrd="0" presId="urn:microsoft.com/office/officeart/2005/8/layout/vList2"/>
    <dgm:cxn modelId="{99FA59F9-D7ED-47DE-97D7-C0955FE6B0CC}" srcId="{D0BE09CA-E28C-45DF-9F2A-FFC8670DDBDF}" destId="{0E44B5A1-EAEE-40E0-B26C-23EC2AA080A7}" srcOrd="3" destOrd="0" parTransId="{BA7669D3-B72F-439E-BBCD-181F1E60824E}" sibTransId="{B7718ACC-78EE-4D66-A42C-595F9621E0E5}"/>
    <dgm:cxn modelId="{226F2636-E1BA-4A3D-8D61-A39BB667EA15}" type="presOf" srcId="{0E44B5A1-EAEE-40E0-B26C-23EC2AA080A7}" destId="{90875215-C58E-4117-8498-42A5FF7DB6BA}" srcOrd="0" destOrd="0" presId="urn:microsoft.com/office/officeart/2005/8/layout/vList2"/>
    <dgm:cxn modelId="{97F5AD50-D6E4-4F82-8728-FE83DB7799EB}" type="presOf" srcId="{2EF0D564-6A2A-459A-A8E8-7898C3E4E440}" destId="{65ACB61E-593D-402C-BA6E-FA5D186D0DC7}" srcOrd="0" destOrd="0" presId="urn:microsoft.com/office/officeart/2005/8/layout/vList2"/>
    <dgm:cxn modelId="{B5880D08-BCEF-465F-A62C-2B2BE0FB61EA}" srcId="{D0BE09CA-E28C-45DF-9F2A-FFC8670DDBDF}" destId="{BD7D2DCC-4AE8-4C53-AD2E-117F8E76D21C}" srcOrd="2" destOrd="0" parTransId="{2149B0D3-11A6-40A9-8453-133CBE11BD54}" sibTransId="{20905966-F0C5-4BAE-8578-67E69A3FFAC6}"/>
    <dgm:cxn modelId="{400839E7-B9BC-4C8F-86EF-615908E3C41A}" type="presOf" srcId="{21DC80DC-CE31-4AF1-AA96-64F2B17D433A}" destId="{434AE77E-DB86-4FB8-9498-5749A9FF22EA}" srcOrd="0" destOrd="0" presId="urn:microsoft.com/office/officeart/2005/8/layout/vList2"/>
    <dgm:cxn modelId="{C48811B9-62C2-422D-9FDF-030C933DA760}" type="presOf" srcId="{D0BE09CA-E28C-45DF-9F2A-FFC8670DDBDF}" destId="{65A05BA6-058B-4093-B3C8-3FA1FE013E4E}" srcOrd="0" destOrd="0" presId="urn:microsoft.com/office/officeart/2005/8/layout/vList2"/>
    <dgm:cxn modelId="{FC172610-1130-48E0-A276-05B7B9675642}" srcId="{D0BE09CA-E28C-45DF-9F2A-FFC8670DDBDF}" destId="{2EF0D564-6A2A-459A-A8E8-7898C3E4E440}" srcOrd="4" destOrd="0" parTransId="{F7AF6ACE-0B9B-461B-A22E-79F3DAD7D393}" sibTransId="{7303C6A3-3643-48C5-A368-257D81ADCFD6}"/>
    <dgm:cxn modelId="{395D05DD-910A-4DD6-AFBA-A38F2485B4C3}" srcId="{D0BE09CA-E28C-45DF-9F2A-FFC8670DDBDF}" destId="{763A6580-4CE3-4623-AC60-F7EA3BA983C0}" srcOrd="1" destOrd="0" parTransId="{6A40B6CC-423E-4960-98EB-77DB8203E4BD}" sibTransId="{966C8A97-9124-47B4-A9C1-B3DF7E44C753}"/>
    <dgm:cxn modelId="{6A66CF4A-8419-4E61-8616-700D9A1377B6}" type="presParOf" srcId="{65A05BA6-058B-4093-B3C8-3FA1FE013E4E}" destId="{434AE77E-DB86-4FB8-9498-5749A9FF22EA}" srcOrd="0" destOrd="0" presId="urn:microsoft.com/office/officeart/2005/8/layout/vList2"/>
    <dgm:cxn modelId="{1FEC1A73-F9BD-466A-8E2C-C77C1F2EDC73}" type="presParOf" srcId="{65A05BA6-058B-4093-B3C8-3FA1FE013E4E}" destId="{1B8CBC0C-3E04-4100-89B0-FFC5E5488559}" srcOrd="1" destOrd="0" presId="urn:microsoft.com/office/officeart/2005/8/layout/vList2"/>
    <dgm:cxn modelId="{CAA1A478-8310-443C-A0F7-DD040B622E98}" type="presParOf" srcId="{65A05BA6-058B-4093-B3C8-3FA1FE013E4E}" destId="{F455C9D9-077F-4363-B824-90910C780DDF}" srcOrd="2" destOrd="0" presId="urn:microsoft.com/office/officeart/2005/8/layout/vList2"/>
    <dgm:cxn modelId="{3A5BEF0C-1972-4322-B4F6-70DF71930739}" type="presParOf" srcId="{65A05BA6-058B-4093-B3C8-3FA1FE013E4E}" destId="{6F123A55-9E3E-4CA7-AABB-C3EF480DF9B2}" srcOrd="3" destOrd="0" presId="urn:microsoft.com/office/officeart/2005/8/layout/vList2"/>
    <dgm:cxn modelId="{7BF59154-CB07-47A9-B38B-2AF377AB620C}" type="presParOf" srcId="{65A05BA6-058B-4093-B3C8-3FA1FE013E4E}" destId="{5FF55403-271A-4BC1-A7F8-B0102DDB0593}" srcOrd="4" destOrd="0" presId="urn:microsoft.com/office/officeart/2005/8/layout/vList2"/>
    <dgm:cxn modelId="{9FE7E558-06BA-4A72-A9E0-06BA47E390B0}" type="presParOf" srcId="{65A05BA6-058B-4093-B3C8-3FA1FE013E4E}" destId="{799970B0-7CB6-40DD-A899-1F54454CABEC}" srcOrd="5" destOrd="0" presId="urn:microsoft.com/office/officeart/2005/8/layout/vList2"/>
    <dgm:cxn modelId="{EB6A47F0-1688-4369-862C-1A75C30C4BEB}" type="presParOf" srcId="{65A05BA6-058B-4093-B3C8-3FA1FE013E4E}" destId="{90875215-C58E-4117-8498-42A5FF7DB6BA}" srcOrd="6" destOrd="0" presId="urn:microsoft.com/office/officeart/2005/8/layout/vList2"/>
    <dgm:cxn modelId="{2E3A1C08-3783-47E6-951F-3D4931F6C8A1}" type="presParOf" srcId="{65A05BA6-058B-4093-B3C8-3FA1FE013E4E}" destId="{51357EC3-8E2E-4866-8C9E-6219FBF4D02E}" srcOrd="7" destOrd="0" presId="urn:microsoft.com/office/officeart/2005/8/layout/vList2"/>
    <dgm:cxn modelId="{DC8465FB-94F7-4EB3-A617-93C8690D0BD2}" type="presParOf" srcId="{65A05BA6-058B-4093-B3C8-3FA1FE013E4E}" destId="{65ACB61E-593D-402C-BA6E-FA5D186D0DC7}" srcOrd="8" destOrd="0" presId="urn:microsoft.com/office/officeart/2005/8/layout/vList2"/>
    <dgm:cxn modelId="{A81858A4-B3C4-4EA4-A789-23377D686583}" type="presParOf" srcId="{65A05BA6-058B-4093-B3C8-3FA1FE013E4E}" destId="{A4743DC5-9736-4E4C-856A-74A73987C20C}" srcOrd="9" destOrd="0" presId="urn:microsoft.com/office/officeart/2005/8/layout/vList2"/>
    <dgm:cxn modelId="{6AEF6399-3964-4CC5-BF3C-FBE6197FAE5B}" type="presParOf" srcId="{65A05BA6-058B-4093-B3C8-3FA1FE013E4E}" destId="{64A98772-AB6D-41D4-A934-9C71C68CD370}"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185FB6-D734-40E7-95D9-2EB29354A45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EAD9231-2A4C-4CC7-81B1-DA45A1DA655D}">
      <dgm:prSet phldrT="[Text]"/>
      <dgm:spPr/>
      <dgm:t>
        <a:bodyPr/>
        <a:lstStyle/>
        <a:p>
          <a:r>
            <a:rPr lang="en-US" dirty="0" smtClean="0"/>
            <a:t>Network emulation tool</a:t>
          </a:r>
          <a:endParaRPr lang="en-US" dirty="0"/>
        </a:p>
      </dgm:t>
    </dgm:pt>
    <dgm:pt modelId="{D1D364ED-03BA-450E-98F5-8EBAB1541149}" type="parTrans" cxnId="{08672502-5621-4371-AF12-BCE20FC2CCDA}">
      <dgm:prSet/>
      <dgm:spPr/>
      <dgm:t>
        <a:bodyPr/>
        <a:lstStyle/>
        <a:p>
          <a:endParaRPr lang="en-US"/>
        </a:p>
      </dgm:t>
    </dgm:pt>
    <dgm:pt modelId="{277280F2-C625-4C73-BB1C-52E4244F7024}" type="sibTrans" cxnId="{08672502-5621-4371-AF12-BCE20FC2CCDA}">
      <dgm:prSet/>
      <dgm:spPr/>
      <dgm:t>
        <a:bodyPr/>
        <a:lstStyle/>
        <a:p>
          <a:endParaRPr lang="en-US"/>
        </a:p>
      </dgm:t>
    </dgm:pt>
    <dgm:pt modelId="{36021181-7207-40A2-8BCE-6904703C897F}">
      <dgm:prSet phldrT="[Text]"/>
      <dgm:spPr/>
      <dgm:t>
        <a:bodyPr/>
        <a:lstStyle/>
        <a:p>
          <a:r>
            <a:rPr lang="en-US" dirty="0" smtClean="0"/>
            <a:t>Install as kernel module, bash scriptable</a:t>
          </a:r>
          <a:endParaRPr lang="en-US" dirty="0"/>
        </a:p>
      </dgm:t>
    </dgm:pt>
    <dgm:pt modelId="{B2054FAF-84E4-40A6-A220-39D3D01B9E26}" type="parTrans" cxnId="{C2CDA7C8-9506-48F4-B2C1-92F4C3861D71}">
      <dgm:prSet/>
      <dgm:spPr/>
      <dgm:t>
        <a:bodyPr/>
        <a:lstStyle/>
        <a:p>
          <a:endParaRPr lang="en-US"/>
        </a:p>
      </dgm:t>
    </dgm:pt>
    <dgm:pt modelId="{F4F4DB0D-AC09-441D-B63E-593911DBC751}" type="sibTrans" cxnId="{C2CDA7C8-9506-48F4-B2C1-92F4C3861D71}">
      <dgm:prSet/>
      <dgm:spPr/>
      <dgm:t>
        <a:bodyPr/>
        <a:lstStyle/>
        <a:p>
          <a:endParaRPr lang="en-US"/>
        </a:p>
      </dgm:t>
    </dgm:pt>
    <dgm:pt modelId="{0046C102-05ED-42FB-B9A2-9DBAAA723080}">
      <dgm:prSet phldrT="[Text]"/>
      <dgm:spPr/>
      <dgm:t>
        <a:bodyPr/>
        <a:lstStyle/>
        <a:p>
          <a:r>
            <a:rPr lang="en-US" dirty="0" smtClean="0"/>
            <a:t>Bandwidth limitations</a:t>
          </a:r>
          <a:endParaRPr lang="en-US" dirty="0"/>
        </a:p>
      </dgm:t>
    </dgm:pt>
    <dgm:pt modelId="{C6E57C21-5A80-4D8F-B358-B00D1F554349}" type="parTrans" cxnId="{C0569CF9-C331-4539-8F35-2058373CCC93}">
      <dgm:prSet/>
      <dgm:spPr/>
      <dgm:t>
        <a:bodyPr/>
        <a:lstStyle/>
        <a:p>
          <a:endParaRPr lang="en-US"/>
        </a:p>
      </dgm:t>
    </dgm:pt>
    <dgm:pt modelId="{3861DBEB-AB37-4EA6-B6A7-AE616085EC14}" type="sibTrans" cxnId="{C0569CF9-C331-4539-8F35-2058373CCC93}">
      <dgm:prSet/>
      <dgm:spPr/>
      <dgm:t>
        <a:bodyPr/>
        <a:lstStyle/>
        <a:p>
          <a:endParaRPr lang="en-US"/>
        </a:p>
      </dgm:t>
    </dgm:pt>
    <dgm:pt modelId="{0D1BF0BA-F03A-4A65-A2CA-A550BEE0A3CE}">
      <dgm:prSet phldrT="[Text]"/>
      <dgm:spPr/>
      <dgm:t>
        <a:bodyPr/>
        <a:lstStyle/>
        <a:p>
          <a:r>
            <a:rPr lang="en-US" dirty="0" smtClean="0"/>
            <a:t>Delays</a:t>
          </a:r>
          <a:endParaRPr lang="en-US" dirty="0"/>
        </a:p>
      </dgm:t>
    </dgm:pt>
    <dgm:pt modelId="{46404323-9F3B-4C1F-AC36-7118D97126F2}" type="parTrans" cxnId="{465FA49C-7440-4F1B-AD78-363A7DD4200A}">
      <dgm:prSet/>
      <dgm:spPr/>
      <dgm:t>
        <a:bodyPr/>
        <a:lstStyle/>
        <a:p>
          <a:endParaRPr lang="en-US"/>
        </a:p>
      </dgm:t>
    </dgm:pt>
    <dgm:pt modelId="{D357DF48-1F12-4A5A-83CA-CFD38B00774D}" type="sibTrans" cxnId="{465FA49C-7440-4F1B-AD78-363A7DD4200A}">
      <dgm:prSet/>
      <dgm:spPr/>
      <dgm:t>
        <a:bodyPr/>
        <a:lstStyle/>
        <a:p>
          <a:endParaRPr lang="en-US"/>
        </a:p>
      </dgm:t>
    </dgm:pt>
    <dgm:pt modelId="{C687B522-7E33-4093-ABA8-BD97A0937681}">
      <dgm:prSet phldrT="[Text]"/>
      <dgm:spPr/>
      <dgm:t>
        <a:bodyPr/>
        <a:lstStyle/>
        <a:p>
          <a:r>
            <a:rPr lang="en-US" dirty="0" smtClean="0"/>
            <a:t>Packet losses</a:t>
          </a:r>
          <a:endParaRPr lang="en-US" dirty="0"/>
        </a:p>
      </dgm:t>
    </dgm:pt>
    <dgm:pt modelId="{F73DE76F-A995-4C95-941F-AE9C6D63F7F3}" type="parTrans" cxnId="{AAC3BA86-9F41-4DBE-B96E-39DE8857DAC7}">
      <dgm:prSet/>
      <dgm:spPr/>
      <dgm:t>
        <a:bodyPr/>
        <a:lstStyle/>
        <a:p>
          <a:endParaRPr lang="en-US"/>
        </a:p>
      </dgm:t>
    </dgm:pt>
    <dgm:pt modelId="{23333474-DACE-448C-AFA0-50448A26D99F}" type="sibTrans" cxnId="{AAC3BA86-9F41-4DBE-B96E-39DE8857DAC7}">
      <dgm:prSet/>
      <dgm:spPr/>
      <dgm:t>
        <a:bodyPr/>
        <a:lstStyle/>
        <a:p>
          <a:endParaRPr lang="en-US"/>
        </a:p>
      </dgm:t>
    </dgm:pt>
    <dgm:pt modelId="{09F74681-11F6-4948-89CF-EA89A7E6C3B6}">
      <dgm:prSet phldrT="[Text]"/>
      <dgm:spPr/>
      <dgm:t>
        <a:bodyPr/>
        <a:lstStyle/>
        <a:p>
          <a:r>
            <a:rPr lang="en-US" dirty="0" smtClean="0"/>
            <a:t>Multipath effects</a:t>
          </a:r>
          <a:endParaRPr lang="en-US" dirty="0"/>
        </a:p>
      </dgm:t>
    </dgm:pt>
    <dgm:pt modelId="{C6094ED8-E7B8-4A36-8430-3F5DD41D954D}" type="parTrans" cxnId="{9DEF7A0B-75C8-4B5A-8DF8-B3A6B83CABDD}">
      <dgm:prSet/>
      <dgm:spPr/>
      <dgm:t>
        <a:bodyPr/>
        <a:lstStyle/>
        <a:p>
          <a:endParaRPr lang="en-US"/>
        </a:p>
      </dgm:t>
    </dgm:pt>
    <dgm:pt modelId="{9F6F39EA-6311-459E-B27D-F8A1D0E47072}" type="sibTrans" cxnId="{9DEF7A0B-75C8-4B5A-8DF8-B3A6B83CABDD}">
      <dgm:prSet/>
      <dgm:spPr/>
      <dgm:t>
        <a:bodyPr/>
        <a:lstStyle/>
        <a:p>
          <a:endParaRPr lang="en-US"/>
        </a:p>
      </dgm:t>
    </dgm:pt>
    <dgm:pt modelId="{7C11B97B-2DE1-465E-9A61-1F32C6A6962F}">
      <dgm:prSet phldrT="[Text]"/>
      <dgm:spPr/>
      <dgm:t>
        <a:bodyPr/>
        <a:lstStyle/>
        <a:p>
          <a:r>
            <a:rPr lang="en-US" dirty="0" smtClean="0"/>
            <a:t>Coupled with </a:t>
          </a:r>
          <a:r>
            <a:rPr lang="en-US" dirty="0" err="1" smtClean="0"/>
            <a:t>infiniband</a:t>
          </a:r>
          <a:r>
            <a:rPr lang="en-US" dirty="0" smtClean="0"/>
            <a:t>, can shape delays very well</a:t>
          </a:r>
          <a:endParaRPr lang="en-US" dirty="0"/>
        </a:p>
      </dgm:t>
    </dgm:pt>
    <dgm:pt modelId="{F7DB20E4-167B-4F43-B2B8-9BB84F151D58}" type="parTrans" cxnId="{8A5F810F-FA6E-436C-B581-6EECA23BE95E}">
      <dgm:prSet/>
      <dgm:spPr/>
      <dgm:t>
        <a:bodyPr/>
        <a:lstStyle/>
        <a:p>
          <a:endParaRPr lang="en-US"/>
        </a:p>
      </dgm:t>
    </dgm:pt>
    <dgm:pt modelId="{1D972258-9718-4D4D-B47D-EAE50AA5E92F}" type="sibTrans" cxnId="{8A5F810F-FA6E-436C-B581-6EECA23BE95E}">
      <dgm:prSet/>
      <dgm:spPr/>
      <dgm:t>
        <a:bodyPr/>
        <a:lstStyle/>
        <a:p>
          <a:endParaRPr lang="en-US"/>
        </a:p>
      </dgm:t>
    </dgm:pt>
    <dgm:pt modelId="{FB11BE6D-0359-43E0-98E1-C3D1744FCA98}">
      <dgm:prSet phldrT="[Text]"/>
      <dgm:spPr/>
      <dgm:t>
        <a:bodyPr/>
        <a:lstStyle/>
        <a:p>
          <a:r>
            <a:rPr lang="en-US" dirty="0" smtClean="0"/>
            <a:t>Shaky at low latencies, reasonable around 20ms, precision increases with delay</a:t>
          </a:r>
          <a:endParaRPr lang="en-US" dirty="0"/>
        </a:p>
      </dgm:t>
    </dgm:pt>
    <dgm:pt modelId="{BA3E49E2-10A6-420A-B794-F0DDAA69399F}" type="parTrans" cxnId="{746E2F32-6A43-4D1C-A422-3F47369F88D1}">
      <dgm:prSet/>
      <dgm:spPr/>
      <dgm:t>
        <a:bodyPr/>
        <a:lstStyle/>
        <a:p>
          <a:endParaRPr lang="en-US"/>
        </a:p>
      </dgm:t>
    </dgm:pt>
    <dgm:pt modelId="{1D5328DA-D114-4826-9AC2-6298347AD3D7}" type="sibTrans" cxnId="{746E2F32-6A43-4D1C-A422-3F47369F88D1}">
      <dgm:prSet/>
      <dgm:spPr/>
      <dgm:t>
        <a:bodyPr/>
        <a:lstStyle/>
        <a:p>
          <a:endParaRPr lang="en-US"/>
        </a:p>
      </dgm:t>
    </dgm:pt>
    <dgm:pt modelId="{5A909380-C162-45EB-91F4-EC2125A49C10}" type="pres">
      <dgm:prSet presAssocID="{78185FB6-D734-40E7-95D9-2EB29354A45B}" presName="linear" presStyleCnt="0">
        <dgm:presLayoutVars>
          <dgm:animLvl val="lvl"/>
          <dgm:resizeHandles val="exact"/>
        </dgm:presLayoutVars>
      </dgm:prSet>
      <dgm:spPr/>
      <dgm:t>
        <a:bodyPr/>
        <a:lstStyle/>
        <a:p>
          <a:endParaRPr lang="en-US"/>
        </a:p>
      </dgm:t>
    </dgm:pt>
    <dgm:pt modelId="{6C25CFCA-C9BF-4DEA-ADD2-2D8CB6382135}" type="pres">
      <dgm:prSet presAssocID="{9EAD9231-2A4C-4CC7-81B1-DA45A1DA655D}" presName="parentText" presStyleLbl="node1" presStyleIdx="0" presStyleCnt="4">
        <dgm:presLayoutVars>
          <dgm:chMax val="0"/>
          <dgm:bulletEnabled val="1"/>
        </dgm:presLayoutVars>
      </dgm:prSet>
      <dgm:spPr/>
      <dgm:t>
        <a:bodyPr/>
        <a:lstStyle/>
        <a:p>
          <a:endParaRPr lang="en-US"/>
        </a:p>
      </dgm:t>
    </dgm:pt>
    <dgm:pt modelId="{63EBC7C4-C03E-427D-9ACB-A9B771CDB3E0}" type="pres">
      <dgm:prSet presAssocID="{9EAD9231-2A4C-4CC7-81B1-DA45A1DA655D}" presName="childText" presStyleLbl="revTx" presStyleIdx="0" presStyleCnt="1">
        <dgm:presLayoutVars>
          <dgm:bulletEnabled val="1"/>
        </dgm:presLayoutVars>
      </dgm:prSet>
      <dgm:spPr/>
      <dgm:t>
        <a:bodyPr/>
        <a:lstStyle/>
        <a:p>
          <a:endParaRPr lang="en-US"/>
        </a:p>
      </dgm:t>
    </dgm:pt>
    <dgm:pt modelId="{8BEAF4B8-2337-42D8-972A-97D3D0C1E53B}" type="pres">
      <dgm:prSet presAssocID="{36021181-7207-40A2-8BCE-6904703C897F}" presName="parentText" presStyleLbl="node1" presStyleIdx="1" presStyleCnt="4">
        <dgm:presLayoutVars>
          <dgm:chMax val="0"/>
          <dgm:bulletEnabled val="1"/>
        </dgm:presLayoutVars>
      </dgm:prSet>
      <dgm:spPr/>
      <dgm:t>
        <a:bodyPr/>
        <a:lstStyle/>
        <a:p>
          <a:endParaRPr lang="en-US"/>
        </a:p>
      </dgm:t>
    </dgm:pt>
    <dgm:pt modelId="{7B3982D6-AE6F-4204-8818-55CDB4162405}" type="pres">
      <dgm:prSet presAssocID="{F4F4DB0D-AC09-441D-B63E-593911DBC751}" presName="spacer" presStyleCnt="0"/>
      <dgm:spPr/>
    </dgm:pt>
    <dgm:pt modelId="{039AFAA0-EFD6-4748-BA8A-6FF72C36D718}" type="pres">
      <dgm:prSet presAssocID="{7C11B97B-2DE1-465E-9A61-1F32C6A6962F}" presName="parentText" presStyleLbl="node1" presStyleIdx="2" presStyleCnt="4">
        <dgm:presLayoutVars>
          <dgm:chMax val="0"/>
          <dgm:bulletEnabled val="1"/>
        </dgm:presLayoutVars>
      </dgm:prSet>
      <dgm:spPr/>
      <dgm:t>
        <a:bodyPr/>
        <a:lstStyle/>
        <a:p>
          <a:endParaRPr lang="en-US"/>
        </a:p>
      </dgm:t>
    </dgm:pt>
    <dgm:pt modelId="{ED8933B1-77D3-42E7-9C74-72D71F5676AE}" type="pres">
      <dgm:prSet presAssocID="{1D972258-9718-4D4D-B47D-EAE50AA5E92F}" presName="spacer" presStyleCnt="0"/>
      <dgm:spPr/>
    </dgm:pt>
    <dgm:pt modelId="{95BC3743-6EAF-469D-BBBB-8A079D5AF191}" type="pres">
      <dgm:prSet presAssocID="{FB11BE6D-0359-43E0-98E1-C3D1744FCA98}" presName="parentText" presStyleLbl="node1" presStyleIdx="3" presStyleCnt="4">
        <dgm:presLayoutVars>
          <dgm:chMax val="0"/>
          <dgm:bulletEnabled val="1"/>
        </dgm:presLayoutVars>
      </dgm:prSet>
      <dgm:spPr/>
      <dgm:t>
        <a:bodyPr/>
        <a:lstStyle/>
        <a:p>
          <a:endParaRPr lang="en-US"/>
        </a:p>
      </dgm:t>
    </dgm:pt>
  </dgm:ptLst>
  <dgm:cxnLst>
    <dgm:cxn modelId="{22B2768C-D842-4455-A906-AEE36BA09118}" type="presOf" srcId="{C687B522-7E33-4093-ABA8-BD97A0937681}" destId="{63EBC7C4-C03E-427D-9ACB-A9B771CDB3E0}" srcOrd="0" destOrd="2" presId="urn:microsoft.com/office/officeart/2005/8/layout/vList2"/>
    <dgm:cxn modelId="{566E768D-DDEF-4314-8728-92D1389B51AC}" type="presOf" srcId="{78185FB6-D734-40E7-95D9-2EB29354A45B}" destId="{5A909380-C162-45EB-91F4-EC2125A49C10}" srcOrd="0" destOrd="0" presId="urn:microsoft.com/office/officeart/2005/8/layout/vList2"/>
    <dgm:cxn modelId="{D9F14668-FA23-4E83-82D0-CB872B499E0E}" type="presOf" srcId="{9EAD9231-2A4C-4CC7-81B1-DA45A1DA655D}" destId="{6C25CFCA-C9BF-4DEA-ADD2-2D8CB6382135}" srcOrd="0" destOrd="0" presId="urn:microsoft.com/office/officeart/2005/8/layout/vList2"/>
    <dgm:cxn modelId="{08672502-5621-4371-AF12-BCE20FC2CCDA}" srcId="{78185FB6-D734-40E7-95D9-2EB29354A45B}" destId="{9EAD9231-2A4C-4CC7-81B1-DA45A1DA655D}" srcOrd="0" destOrd="0" parTransId="{D1D364ED-03BA-450E-98F5-8EBAB1541149}" sibTransId="{277280F2-C625-4C73-BB1C-52E4244F7024}"/>
    <dgm:cxn modelId="{805BA86F-4BE7-4B5F-A660-F71F971A15C6}" type="presOf" srcId="{FB11BE6D-0359-43E0-98E1-C3D1744FCA98}" destId="{95BC3743-6EAF-469D-BBBB-8A079D5AF191}" srcOrd="0" destOrd="0" presId="urn:microsoft.com/office/officeart/2005/8/layout/vList2"/>
    <dgm:cxn modelId="{8A5F810F-FA6E-436C-B581-6EECA23BE95E}" srcId="{78185FB6-D734-40E7-95D9-2EB29354A45B}" destId="{7C11B97B-2DE1-465E-9A61-1F32C6A6962F}" srcOrd="2" destOrd="0" parTransId="{F7DB20E4-167B-4F43-B2B8-9BB84F151D58}" sibTransId="{1D972258-9718-4D4D-B47D-EAE50AA5E92F}"/>
    <dgm:cxn modelId="{2E6B2C5D-8119-4A89-9E6D-7B91B6A03BE6}" type="presOf" srcId="{7C11B97B-2DE1-465E-9A61-1F32C6A6962F}" destId="{039AFAA0-EFD6-4748-BA8A-6FF72C36D718}" srcOrd="0" destOrd="0" presId="urn:microsoft.com/office/officeart/2005/8/layout/vList2"/>
    <dgm:cxn modelId="{9DEF7A0B-75C8-4B5A-8DF8-B3A6B83CABDD}" srcId="{9EAD9231-2A4C-4CC7-81B1-DA45A1DA655D}" destId="{09F74681-11F6-4948-89CF-EA89A7E6C3B6}" srcOrd="3" destOrd="0" parTransId="{C6094ED8-E7B8-4A36-8430-3F5DD41D954D}" sibTransId="{9F6F39EA-6311-459E-B27D-F8A1D0E47072}"/>
    <dgm:cxn modelId="{746E2F32-6A43-4D1C-A422-3F47369F88D1}" srcId="{78185FB6-D734-40E7-95D9-2EB29354A45B}" destId="{FB11BE6D-0359-43E0-98E1-C3D1744FCA98}" srcOrd="3" destOrd="0" parTransId="{BA3E49E2-10A6-420A-B794-F0DDAA69399F}" sibTransId="{1D5328DA-D114-4826-9AC2-6298347AD3D7}"/>
    <dgm:cxn modelId="{ED35A69D-26CE-4C79-8D71-9B72B27FC846}" type="presOf" srcId="{09F74681-11F6-4948-89CF-EA89A7E6C3B6}" destId="{63EBC7C4-C03E-427D-9ACB-A9B771CDB3E0}" srcOrd="0" destOrd="3" presId="urn:microsoft.com/office/officeart/2005/8/layout/vList2"/>
    <dgm:cxn modelId="{461238A1-A365-4B2C-8DAC-DF684DE94518}" type="presOf" srcId="{36021181-7207-40A2-8BCE-6904703C897F}" destId="{8BEAF4B8-2337-42D8-972A-97D3D0C1E53B}" srcOrd="0" destOrd="0" presId="urn:microsoft.com/office/officeart/2005/8/layout/vList2"/>
    <dgm:cxn modelId="{C0569CF9-C331-4539-8F35-2058373CCC93}" srcId="{9EAD9231-2A4C-4CC7-81B1-DA45A1DA655D}" destId="{0046C102-05ED-42FB-B9A2-9DBAAA723080}" srcOrd="0" destOrd="0" parTransId="{C6E57C21-5A80-4D8F-B358-B00D1F554349}" sibTransId="{3861DBEB-AB37-4EA6-B6A7-AE616085EC14}"/>
    <dgm:cxn modelId="{465FA49C-7440-4F1B-AD78-363A7DD4200A}" srcId="{9EAD9231-2A4C-4CC7-81B1-DA45A1DA655D}" destId="{0D1BF0BA-F03A-4A65-A2CA-A550BEE0A3CE}" srcOrd="1" destOrd="0" parTransId="{46404323-9F3B-4C1F-AC36-7118D97126F2}" sibTransId="{D357DF48-1F12-4A5A-83CA-CFD38B00774D}"/>
    <dgm:cxn modelId="{C5403D11-0C54-461B-B00F-49D8E5EA0F4F}" type="presOf" srcId="{0046C102-05ED-42FB-B9A2-9DBAAA723080}" destId="{63EBC7C4-C03E-427D-9ACB-A9B771CDB3E0}" srcOrd="0" destOrd="0" presId="urn:microsoft.com/office/officeart/2005/8/layout/vList2"/>
    <dgm:cxn modelId="{C2CDA7C8-9506-48F4-B2C1-92F4C3861D71}" srcId="{78185FB6-D734-40E7-95D9-2EB29354A45B}" destId="{36021181-7207-40A2-8BCE-6904703C897F}" srcOrd="1" destOrd="0" parTransId="{B2054FAF-84E4-40A6-A220-39D3D01B9E26}" sibTransId="{F4F4DB0D-AC09-441D-B63E-593911DBC751}"/>
    <dgm:cxn modelId="{C0FD2DB4-F2EC-454F-A3FC-F57373BE3FB1}" type="presOf" srcId="{0D1BF0BA-F03A-4A65-A2CA-A550BEE0A3CE}" destId="{63EBC7C4-C03E-427D-9ACB-A9B771CDB3E0}" srcOrd="0" destOrd="1" presId="urn:microsoft.com/office/officeart/2005/8/layout/vList2"/>
    <dgm:cxn modelId="{AAC3BA86-9F41-4DBE-B96E-39DE8857DAC7}" srcId="{9EAD9231-2A4C-4CC7-81B1-DA45A1DA655D}" destId="{C687B522-7E33-4093-ABA8-BD97A0937681}" srcOrd="2" destOrd="0" parTransId="{F73DE76F-A995-4C95-941F-AE9C6D63F7F3}" sibTransId="{23333474-DACE-448C-AFA0-50448A26D99F}"/>
    <dgm:cxn modelId="{73ED6DCA-C02C-4A95-ADF8-4FE5DF67186A}" type="presParOf" srcId="{5A909380-C162-45EB-91F4-EC2125A49C10}" destId="{6C25CFCA-C9BF-4DEA-ADD2-2D8CB6382135}" srcOrd="0" destOrd="0" presId="urn:microsoft.com/office/officeart/2005/8/layout/vList2"/>
    <dgm:cxn modelId="{049E1863-6AF0-4989-BB0B-F04C1FEC8C08}" type="presParOf" srcId="{5A909380-C162-45EB-91F4-EC2125A49C10}" destId="{63EBC7C4-C03E-427D-9ACB-A9B771CDB3E0}" srcOrd="1" destOrd="0" presId="urn:microsoft.com/office/officeart/2005/8/layout/vList2"/>
    <dgm:cxn modelId="{9093CAA2-CA87-4238-BC7B-FE1A6738C042}" type="presParOf" srcId="{5A909380-C162-45EB-91F4-EC2125A49C10}" destId="{8BEAF4B8-2337-42D8-972A-97D3D0C1E53B}" srcOrd="2" destOrd="0" presId="urn:microsoft.com/office/officeart/2005/8/layout/vList2"/>
    <dgm:cxn modelId="{6829E296-10B5-4311-BC2D-9D8F58B52118}" type="presParOf" srcId="{5A909380-C162-45EB-91F4-EC2125A49C10}" destId="{7B3982D6-AE6F-4204-8818-55CDB4162405}" srcOrd="3" destOrd="0" presId="urn:microsoft.com/office/officeart/2005/8/layout/vList2"/>
    <dgm:cxn modelId="{70FB84C6-9B1B-4D10-B90D-A4F597BED45A}" type="presParOf" srcId="{5A909380-C162-45EB-91F4-EC2125A49C10}" destId="{039AFAA0-EFD6-4748-BA8A-6FF72C36D718}" srcOrd="4" destOrd="0" presId="urn:microsoft.com/office/officeart/2005/8/layout/vList2"/>
    <dgm:cxn modelId="{72796749-CD9C-484A-A110-F8F79DA3878B}" type="presParOf" srcId="{5A909380-C162-45EB-91F4-EC2125A49C10}" destId="{ED8933B1-77D3-42E7-9C74-72D71F5676AE}" srcOrd="5" destOrd="0" presId="urn:microsoft.com/office/officeart/2005/8/layout/vList2"/>
    <dgm:cxn modelId="{E3A11F61-A8DD-4D51-B204-85B3C79915D0}" type="presParOf" srcId="{5A909380-C162-45EB-91F4-EC2125A49C10}" destId="{95BC3743-6EAF-469D-BBBB-8A079D5AF19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5E793-0459-4651-8DEB-E8C507FEA313}">
      <dsp:nvSpPr>
        <dsp:cNvPr id="0" name=""/>
        <dsp:cNvSpPr/>
      </dsp:nvSpPr>
      <dsp:spPr>
        <a:xfrm>
          <a:off x="0" y="0"/>
          <a:ext cx="8305800" cy="1037648"/>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Realize fault-tolerant, flexible object placement scheme (</a:t>
          </a:r>
          <a:r>
            <a:rPr lang="en-US" sz="2600" kern="1200" dirty="0" err="1" smtClean="0"/>
            <a:t>SpanStore</a:t>
          </a:r>
          <a:r>
            <a:rPr lang="en-US" sz="2600" kern="1200" dirty="0" smtClean="0"/>
            <a:t>, </a:t>
          </a:r>
          <a:r>
            <a:rPr lang="en-US" sz="2600" kern="1200" dirty="0" err="1" smtClean="0"/>
            <a:t>Dtunes</a:t>
          </a:r>
          <a:r>
            <a:rPr lang="en-US" sz="2600" kern="1200" dirty="0" smtClean="0"/>
            <a:t>)</a:t>
          </a:r>
          <a:endParaRPr lang="en-US" sz="2600" kern="1200" dirty="0"/>
        </a:p>
      </dsp:txBody>
      <dsp:txXfrm>
        <a:off x="50654" y="50654"/>
        <a:ext cx="8204492" cy="936340"/>
      </dsp:txXfrm>
    </dsp:sp>
    <dsp:sp modelId="{21EEE1A2-C4F8-4B87-A80C-88FC25C62477}">
      <dsp:nvSpPr>
        <dsp:cNvPr id="0" name=""/>
        <dsp:cNvSpPr/>
      </dsp:nvSpPr>
      <dsp:spPr>
        <a:xfrm>
          <a:off x="0" y="1301703"/>
          <a:ext cx="8305800" cy="9462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Instrument and evaluate implementation in WAN settings</a:t>
          </a:r>
          <a:endParaRPr lang="en-US" sz="2600" kern="1200" dirty="0"/>
        </a:p>
      </dsp:txBody>
      <dsp:txXfrm>
        <a:off x="46190" y="1347893"/>
        <a:ext cx="8213420" cy="8538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40572-7F5C-4D54-B2D1-B628F92C2E5A}">
      <dsp:nvSpPr>
        <dsp:cNvPr id="0" name=""/>
        <dsp:cNvSpPr/>
      </dsp:nvSpPr>
      <dsp:spPr>
        <a:xfrm>
          <a:off x="0" y="0"/>
          <a:ext cx="8229600" cy="1034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Design, implementation and evaluation of system for consistent updates in geo-replicated cloud </a:t>
          </a:r>
          <a:r>
            <a:rPr lang="en-US" sz="2600" kern="1200" dirty="0" err="1" smtClean="0"/>
            <a:t>datastores</a:t>
          </a:r>
          <a:endParaRPr lang="en-US" sz="2600" kern="1200" dirty="0"/>
        </a:p>
      </dsp:txBody>
      <dsp:txXfrm>
        <a:off x="50489" y="50489"/>
        <a:ext cx="8128622" cy="933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21344-8E51-4474-9F94-927F223939E1}">
      <dsp:nvSpPr>
        <dsp:cNvPr id="0" name=""/>
        <dsp:cNvSpPr/>
      </dsp:nvSpPr>
      <dsp:spPr>
        <a:xfrm>
          <a:off x="0" y="0"/>
          <a:ext cx="8229600" cy="7746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High performance, open sourced Java implementation</a:t>
          </a:r>
          <a:endParaRPr lang="en-US" sz="2500" kern="1200" dirty="0"/>
        </a:p>
      </dsp:txBody>
      <dsp:txXfrm>
        <a:off x="37814" y="37814"/>
        <a:ext cx="8153972" cy="699005"/>
      </dsp:txXfrm>
    </dsp:sp>
    <dsp:sp modelId="{891139A0-FE8D-49A1-ABE1-91702125B1E9}">
      <dsp:nvSpPr>
        <dsp:cNvPr id="0" name=""/>
        <dsp:cNvSpPr/>
      </dsp:nvSpPr>
      <dsp:spPr>
        <a:xfrm>
          <a:off x="0" y="925107"/>
          <a:ext cx="8229600" cy="76580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Deviations and Details:</a:t>
          </a:r>
          <a:endParaRPr lang="en-US" sz="2500" kern="1200" dirty="0"/>
        </a:p>
      </dsp:txBody>
      <dsp:txXfrm>
        <a:off x="37384" y="962491"/>
        <a:ext cx="8154832" cy="691038"/>
      </dsp:txXfrm>
    </dsp:sp>
    <dsp:sp modelId="{432F9F3A-6088-458F-A8B8-B362EBE483A8}">
      <dsp:nvSpPr>
        <dsp:cNvPr id="0" name=""/>
        <dsp:cNvSpPr/>
      </dsp:nvSpPr>
      <dsp:spPr>
        <a:xfrm>
          <a:off x="0" y="1690914"/>
          <a:ext cx="8229600" cy="1847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Round robin view-based leader election</a:t>
          </a:r>
          <a:endParaRPr lang="en-US" sz="2000" kern="1200" dirty="0"/>
        </a:p>
        <a:p>
          <a:pPr marL="228600" lvl="1" indent="-228600" algn="l" defTabSz="889000">
            <a:lnSpc>
              <a:spcPct val="90000"/>
            </a:lnSpc>
            <a:spcBef>
              <a:spcPct val="0"/>
            </a:spcBef>
            <a:spcAft>
              <a:spcPct val="20000"/>
            </a:spcAft>
            <a:buChar char="••"/>
          </a:pPr>
          <a:r>
            <a:rPr lang="en-US" sz="2000" kern="1200" smtClean="0"/>
            <a:t>clientID: modulo schemed or time based</a:t>
          </a:r>
          <a:endParaRPr lang="en-US" sz="2000" kern="1200" dirty="0"/>
        </a:p>
        <a:p>
          <a:pPr marL="228600" lvl="1" indent="-228600" algn="l" defTabSz="889000">
            <a:lnSpc>
              <a:spcPct val="90000"/>
            </a:lnSpc>
            <a:spcBef>
              <a:spcPct val="0"/>
            </a:spcBef>
            <a:spcAft>
              <a:spcPct val="20000"/>
            </a:spcAft>
            <a:buChar char="••"/>
          </a:pPr>
          <a:r>
            <a:rPr lang="en-US" sz="2000" kern="1200" dirty="0" err="1" smtClean="0"/>
            <a:t>seqNo</a:t>
          </a:r>
          <a:r>
            <a:rPr lang="en-US" sz="2000" kern="1200" dirty="0" smtClean="0"/>
            <a:t>: strictly monotonic, per view</a:t>
          </a:r>
          <a:endParaRPr lang="en-US" sz="2000" kern="1200" dirty="0"/>
        </a:p>
        <a:p>
          <a:pPr marL="228600" lvl="1" indent="-228600" algn="l" defTabSz="889000">
            <a:lnSpc>
              <a:spcPct val="90000"/>
            </a:lnSpc>
            <a:spcBef>
              <a:spcPct val="0"/>
            </a:spcBef>
            <a:spcAft>
              <a:spcPct val="20000"/>
            </a:spcAft>
            <a:buChar char="••"/>
          </a:pPr>
          <a:r>
            <a:rPr lang="en-US" sz="2000" kern="1200" dirty="0" smtClean="0"/>
            <a:t>Unique request ID: &lt;</a:t>
          </a:r>
          <a:r>
            <a:rPr lang="en-US" sz="2000" kern="1200" dirty="0" err="1" smtClean="0"/>
            <a:t>clientID</a:t>
          </a:r>
          <a:r>
            <a:rPr lang="en-US" sz="2000" kern="1200" dirty="0" smtClean="0"/>
            <a:t>, </a:t>
          </a:r>
          <a:r>
            <a:rPr lang="en-US" sz="2000" kern="1200" dirty="0" err="1" smtClean="0"/>
            <a:t>seqNo</a:t>
          </a:r>
          <a:r>
            <a:rPr lang="en-US" sz="2000" kern="1200" dirty="0" smtClean="0"/>
            <a:t>&gt; pair</a:t>
          </a:r>
          <a:endParaRPr lang="en-US" sz="2000" kern="1200" dirty="0"/>
        </a:p>
      </dsp:txBody>
      <dsp:txXfrm>
        <a:off x="0" y="1690914"/>
        <a:ext cx="8229600" cy="1847475"/>
      </dsp:txXfrm>
    </dsp:sp>
    <dsp:sp modelId="{4BB9618E-51C5-4A05-A37A-9BB6998281A1}">
      <dsp:nvSpPr>
        <dsp:cNvPr id="0" name=""/>
        <dsp:cNvSpPr/>
      </dsp:nvSpPr>
      <dsp:spPr>
        <a:xfrm>
          <a:off x="0" y="3124203"/>
          <a:ext cx="8229600" cy="8315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Every process plays every role (Proposer, Acceptor, Learner)</a:t>
          </a:r>
          <a:endParaRPr lang="en-US" sz="2500" kern="1200" dirty="0"/>
        </a:p>
      </dsp:txBody>
      <dsp:txXfrm>
        <a:off x="40592" y="3164795"/>
        <a:ext cx="8148416" cy="750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AE77E-DB86-4FB8-9498-5749A9FF22EA}">
      <dsp:nvSpPr>
        <dsp:cNvPr id="0" name=""/>
        <dsp:cNvSpPr/>
      </dsp:nvSpPr>
      <dsp:spPr>
        <a:xfrm>
          <a:off x="0" y="57973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Well provisioned (&gt;700 free nodes), public research </a:t>
          </a:r>
          <a:r>
            <a:rPr lang="en-US" sz="2300" kern="1200" dirty="0" err="1" smtClean="0"/>
            <a:t>testbed</a:t>
          </a:r>
          <a:endParaRPr lang="en-US" sz="2300" kern="1200" dirty="0"/>
        </a:p>
      </dsp:txBody>
      <dsp:txXfrm>
        <a:off x="26930" y="606664"/>
        <a:ext cx="8175740" cy="497795"/>
      </dsp:txXfrm>
    </dsp:sp>
    <dsp:sp modelId="{F455C9D9-077F-4363-B824-90910C780DDF}">
      <dsp:nvSpPr>
        <dsp:cNvPr id="0" name=""/>
        <dsp:cNvSpPr/>
      </dsp:nvSpPr>
      <dsp:spPr>
        <a:xfrm>
          <a:off x="0" y="119762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err="1" smtClean="0"/>
            <a:t>Infiniband</a:t>
          </a:r>
          <a:r>
            <a:rPr lang="en-US" sz="2300" kern="1200" dirty="0" smtClean="0"/>
            <a:t> network fabric</a:t>
          </a:r>
          <a:endParaRPr lang="en-US" sz="2300" kern="1200" dirty="0"/>
        </a:p>
      </dsp:txBody>
      <dsp:txXfrm>
        <a:off x="26930" y="1224559"/>
        <a:ext cx="8175740" cy="497795"/>
      </dsp:txXfrm>
    </dsp:sp>
    <dsp:sp modelId="{5FF55403-271A-4BC1-A7F8-B0102DDB0593}">
      <dsp:nvSpPr>
        <dsp:cNvPr id="0" name=""/>
        <dsp:cNvSpPr/>
      </dsp:nvSpPr>
      <dsp:spPr>
        <a:xfrm>
          <a:off x="0" y="181552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NS file based</a:t>
          </a:r>
          <a:endParaRPr lang="en-US" sz="2300" kern="1200" dirty="0"/>
        </a:p>
      </dsp:txBody>
      <dsp:txXfrm>
        <a:off x="26930" y="1842454"/>
        <a:ext cx="8175740" cy="497795"/>
      </dsp:txXfrm>
    </dsp:sp>
    <dsp:sp modelId="{90875215-C58E-4117-8498-42A5FF7DB6BA}">
      <dsp:nvSpPr>
        <dsp:cNvPr id="0" name=""/>
        <dsp:cNvSpPr/>
      </dsp:nvSpPr>
      <dsp:spPr>
        <a:xfrm>
          <a:off x="0" y="243342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Possible to snapshot disk images (custom OS + 3</a:t>
          </a:r>
          <a:r>
            <a:rPr lang="en-US" sz="2300" kern="1200" baseline="30000" dirty="0" smtClean="0"/>
            <a:t>rd</a:t>
          </a:r>
          <a:r>
            <a:rPr lang="en-US" sz="2300" kern="1200" dirty="0" smtClean="0"/>
            <a:t> party modules)</a:t>
          </a:r>
          <a:endParaRPr lang="en-US" sz="2300" kern="1200" dirty="0"/>
        </a:p>
      </dsp:txBody>
      <dsp:txXfrm>
        <a:off x="26930" y="2460350"/>
        <a:ext cx="8175740" cy="497795"/>
      </dsp:txXfrm>
    </dsp:sp>
    <dsp:sp modelId="{65ACB61E-593D-402C-BA6E-FA5D186D0DC7}">
      <dsp:nvSpPr>
        <dsp:cNvPr id="0" name=""/>
        <dsp:cNvSpPr/>
      </dsp:nvSpPr>
      <dsp:spPr>
        <a:xfrm>
          <a:off x="0" y="305131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NTP synchronized</a:t>
          </a:r>
          <a:endParaRPr lang="en-US" sz="2300" kern="1200" dirty="0"/>
        </a:p>
      </dsp:txBody>
      <dsp:txXfrm>
        <a:off x="26930" y="3078244"/>
        <a:ext cx="8175740" cy="497795"/>
      </dsp:txXfrm>
    </dsp:sp>
    <dsp:sp modelId="{64A98772-AB6D-41D4-A934-9C71C68CD370}">
      <dsp:nvSpPr>
        <dsp:cNvPr id="0" name=""/>
        <dsp:cNvSpPr/>
      </dsp:nvSpPr>
      <dsp:spPr>
        <a:xfrm>
          <a:off x="0" y="3669210"/>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OPS node only node with Internet access, data shuttle point</a:t>
          </a:r>
          <a:endParaRPr lang="en-US" sz="2300" kern="1200" dirty="0"/>
        </a:p>
      </dsp:txBody>
      <dsp:txXfrm>
        <a:off x="26930" y="3696140"/>
        <a:ext cx="8175740" cy="497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5CFCA-C9BF-4DEA-ADD2-2D8CB6382135}">
      <dsp:nvSpPr>
        <dsp:cNvPr id="0" name=""/>
        <dsp:cNvSpPr/>
      </dsp:nvSpPr>
      <dsp:spPr>
        <a:xfrm>
          <a:off x="0" y="5274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Network emulation tool</a:t>
          </a:r>
          <a:endParaRPr lang="en-US" sz="2000" kern="1200" dirty="0"/>
        </a:p>
      </dsp:txBody>
      <dsp:txXfrm>
        <a:off x="38784" y="91527"/>
        <a:ext cx="8152032" cy="716935"/>
      </dsp:txXfrm>
    </dsp:sp>
    <dsp:sp modelId="{63EBC7C4-C03E-427D-9ACB-A9B771CDB3E0}">
      <dsp:nvSpPr>
        <dsp:cNvPr id="0" name=""/>
        <dsp:cNvSpPr/>
      </dsp:nvSpPr>
      <dsp:spPr>
        <a:xfrm>
          <a:off x="0" y="847246"/>
          <a:ext cx="8229600" cy="1097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Bandwidth limitations</a:t>
          </a:r>
          <a:endParaRPr lang="en-US" sz="1600" kern="1200" dirty="0"/>
        </a:p>
        <a:p>
          <a:pPr marL="171450" lvl="1" indent="-171450" algn="l" defTabSz="711200">
            <a:lnSpc>
              <a:spcPct val="90000"/>
            </a:lnSpc>
            <a:spcBef>
              <a:spcPct val="0"/>
            </a:spcBef>
            <a:spcAft>
              <a:spcPct val="20000"/>
            </a:spcAft>
            <a:buChar char="••"/>
          </a:pPr>
          <a:r>
            <a:rPr lang="en-US" sz="1600" kern="1200" dirty="0" smtClean="0"/>
            <a:t>Delays</a:t>
          </a:r>
          <a:endParaRPr lang="en-US" sz="1600" kern="1200" dirty="0"/>
        </a:p>
        <a:p>
          <a:pPr marL="171450" lvl="1" indent="-171450" algn="l" defTabSz="711200">
            <a:lnSpc>
              <a:spcPct val="90000"/>
            </a:lnSpc>
            <a:spcBef>
              <a:spcPct val="0"/>
            </a:spcBef>
            <a:spcAft>
              <a:spcPct val="20000"/>
            </a:spcAft>
            <a:buChar char="••"/>
          </a:pPr>
          <a:r>
            <a:rPr lang="en-US" sz="1600" kern="1200" dirty="0" smtClean="0"/>
            <a:t>Packet losses</a:t>
          </a:r>
          <a:endParaRPr lang="en-US" sz="1600" kern="1200" dirty="0"/>
        </a:p>
        <a:p>
          <a:pPr marL="171450" lvl="1" indent="-171450" algn="l" defTabSz="711200">
            <a:lnSpc>
              <a:spcPct val="90000"/>
            </a:lnSpc>
            <a:spcBef>
              <a:spcPct val="0"/>
            </a:spcBef>
            <a:spcAft>
              <a:spcPct val="20000"/>
            </a:spcAft>
            <a:buChar char="••"/>
          </a:pPr>
          <a:r>
            <a:rPr lang="en-US" sz="1600" kern="1200" dirty="0" smtClean="0"/>
            <a:t>Multipath effects</a:t>
          </a:r>
          <a:endParaRPr lang="en-US" sz="1600" kern="1200" dirty="0"/>
        </a:p>
      </dsp:txBody>
      <dsp:txXfrm>
        <a:off x="0" y="847246"/>
        <a:ext cx="8229600" cy="1097100"/>
      </dsp:txXfrm>
    </dsp:sp>
    <dsp:sp modelId="{8BEAF4B8-2337-42D8-972A-97D3D0C1E53B}">
      <dsp:nvSpPr>
        <dsp:cNvPr id="0" name=""/>
        <dsp:cNvSpPr/>
      </dsp:nvSpPr>
      <dsp:spPr>
        <a:xfrm>
          <a:off x="0" y="1944346"/>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Install as kernel module, bash scriptable</a:t>
          </a:r>
          <a:endParaRPr lang="en-US" sz="2000" kern="1200" dirty="0"/>
        </a:p>
      </dsp:txBody>
      <dsp:txXfrm>
        <a:off x="38784" y="1983130"/>
        <a:ext cx="8152032" cy="716935"/>
      </dsp:txXfrm>
    </dsp:sp>
    <dsp:sp modelId="{039AFAA0-EFD6-4748-BA8A-6FF72C36D718}">
      <dsp:nvSpPr>
        <dsp:cNvPr id="0" name=""/>
        <dsp:cNvSpPr/>
      </dsp:nvSpPr>
      <dsp:spPr>
        <a:xfrm>
          <a:off x="0" y="2796450"/>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Coupled with </a:t>
          </a:r>
          <a:r>
            <a:rPr lang="en-US" sz="2000" kern="1200" dirty="0" err="1" smtClean="0"/>
            <a:t>infiniband</a:t>
          </a:r>
          <a:r>
            <a:rPr lang="en-US" sz="2000" kern="1200" dirty="0" smtClean="0"/>
            <a:t>, can shape delays very well</a:t>
          </a:r>
          <a:endParaRPr lang="en-US" sz="2000" kern="1200" dirty="0"/>
        </a:p>
      </dsp:txBody>
      <dsp:txXfrm>
        <a:off x="38784" y="2835234"/>
        <a:ext cx="8152032" cy="716935"/>
      </dsp:txXfrm>
    </dsp:sp>
    <dsp:sp modelId="{95BC3743-6EAF-469D-BBBB-8A079D5AF191}">
      <dsp:nvSpPr>
        <dsp:cNvPr id="0" name=""/>
        <dsp:cNvSpPr/>
      </dsp:nvSpPr>
      <dsp:spPr>
        <a:xfrm>
          <a:off x="0" y="3648553"/>
          <a:ext cx="8229600" cy="7945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Shaky at low latencies, reasonable around 20ms, precision increases with delay</a:t>
          </a:r>
          <a:endParaRPr lang="en-US" sz="2000" kern="1200" dirty="0"/>
        </a:p>
      </dsp:txBody>
      <dsp:txXfrm>
        <a:off x="38784" y="3687337"/>
        <a:ext cx="8152032" cy="716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7C8BB2-989B-4524-A93D-7328B1F5ECCA}" type="datetimeFigureOut">
              <a:rPr lang="en-US" smtClean="0"/>
              <a:t>5/26/2014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61B59E-A863-41DD-8CA2-812EBEFB0AB4}" type="slidenum">
              <a:rPr lang="en-US" smtClean="0"/>
              <a:t>‹#›</a:t>
            </a:fld>
            <a:endParaRPr lang="en-US"/>
          </a:p>
        </p:txBody>
      </p:sp>
    </p:spTree>
    <p:extLst>
      <p:ext uri="{BB962C8B-B14F-4D97-AF65-F5344CB8AC3E}">
        <p14:creationId xmlns:p14="http://schemas.microsoft.com/office/powerpoint/2010/main" val="3809529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Server end to end </a:t>
            </a:r>
            <a:r>
              <a:rPr lang="en-US" dirty="0" smtClean="0"/>
              <a:t>latencies from </a:t>
            </a:r>
            <a:r>
              <a:rPr lang="en-US" dirty="0" err="1" smtClean="0"/>
              <a:t>enqueued</a:t>
            </a:r>
            <a:r>
              <a:rPr lang="en-US" baseline="0" dirty="0" smtClean="0"/>
              <a:t> to decided should be ~1RTT, so only a few milliseconds. (code + </a:t>
            </a:r>
            <a:r>
              <a:rPr lang="en-US" baseline="0" dirty="0" err="1" smtClean="0"/>
              <a:t>queueing</a:t>
            </a:r>
            <a:r>
              <a:rPr lang="en-US" baseline="0" dirty="0" smtClean="0"/>
              <a:t>)</a:t>
            </a:r>
          </a:p>
          <a:p>
            <a:r>
              <a:rPr lang="en-US" baseline="0" dirty="0" smtClean="0"/>
              <a:t>Client end to end dominated by service time. (state machine code + DB access)</a:t>
            </a:r>
          </a:p>
          <a:p>
            <a:endParaRPr lang="en-US" baseline="0" dirty="0" smtClean="0"/>
          </a:p>
          <a:p>
            <a:r>
              <a:rPr lang="en-US" baseline="0" dirty="0" smtClean="0"/>
              <a:t>Non-Uniform, why?</a:t>
            </a:r>
          </a:p>
          <a:p>
            <a:pPr lvl="0"/>
            <a:r>
              <a:rPr lang="en-US" sz="1200" kern="1200" dirty="0" smtClean="0">
                <a:solidFill>
                  <a:schemeClr val="tx1"/>
                </a:solidFill>
                <a:effectLst/>
                <a:latin typeface="+mn-lt"/>
                <a:ea typeface="+mn-ea"/>
                <a:cs typeface="+mn-cs"/>
              </a:rPr>
              <a:t>Migration Initiator and Migration Agent processes run on different machines from the leader process, and will hence experience link delays.</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client for the other rounds is the Protocol process which is running co-hosted with the leader replica, and will only experience inter-process communication delay.</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29</a:t>
            </a:fld>
            <a:endParaRPr lang="en-US"/>
          </a:p>
        </p:txBody>
      </p:sp>
    </p:spTree>
    <p:extLst>
      <p:ext uri="{BB962C8B-B14F-4D97-AF65-F5344CB8AC3E}">
        <p14:creationId xmlns:p14="http://schemas.microsoft.com/office/powerpoint/2010/main" val="89736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Expected to be very similar to no</a:t>
            </a:r>
            <a:r>
              <a:rPr lang="en-US" baseline="0" dirty="0" smtClean="0"/>
              <a:t> </a:t>
            </a:r>
            <a:r>
              <a:rPr lang="en-US" baseline="0" dirty="0" err="1" smtClean="0"/>
              <a:t>DummyNet</a:t>
            </a:r>
            <a:r>
              <a:rPr lang="en-US" baseline="0" dirty="0" smtClean="0"/>
              <a:t> but large deviation!</a:t>
            </a:r>
          </a:p>
          <a:p>
            <a:r>
              <a:rPr lang="en-US" baseline="0" dirty="0" smtClean="0"/>
              <a:t>Attribute deviation to introduction of </a:t>
            </a:r>
            <a:r>
              <a:rPr lang="en-US" baseline="0" dirty="0" err="1" smtClean="0"/>
              <a:t>DummyNet</a:t>
            </a:r>
            <a:r>
              <a:rPr lang="en-US" baseline="0" dirty="0" smtClean="0"/>
              <a:t>. Flat 20ms increase across the board for some reason.</a:t>
            </a:r>
          </a:p>
          <a:p>
            <a:r>
              <a:rPr lang="en-US" baseline="0" dirty="0" smtClean="0"/>
              <a:t>Apart from that </a:t>
            </a:r>
            <a:r>
              <a:rPr lang="en-US" baseline="0" dirty="0" err="1" smtClean="0"/>
              <a:t>DummyNet</a:t>
            </a:r>
            <a:r>
              <a:rPr lang="en-US" baseline="0" dirty="0" smtClean="0"/>
              <a:t> is very imprecise at lower delays – 0ms is emulated as 4-6ms.</a:t>
            </a:r>
          </a:p>
          <a:p>
            <a:endParaRPr lang="en-US" baseline="0" dirty="0" smtClean="0"/>
          </a:p>
          <a:p>
            <a:endParaRPr lang="en-US" baseline="0" dirty="0" smtClean="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30</a:t>
            </a:fld>
            <a:endParaRPr lang="en-US"/>
          </a:p>
        </p:txBody>
      </p:sp>
    </p:spTree>
    <p:extLst>
      <p:ext uri="{BB962C8B-B14F-4D97-AF65-F5344CB8AC3E}">
        <p14:creationId xmlns:p14="http://schemas.microsoft.com/office/powerpoint/2010/main" val="9729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West coast / East</a:t>
            </a:r>
            <a:r>
              <a:rPr lang="en-US" baseline="0" dirty="0" smtClean="0"/>
              <a:t> coast simulation</a:t>
            </a:r>
          </a:p>
          <a:p>
            <a:r>
              <a:rPr lang="en-US" baseline="0" dirty="0" smtClean="0"/>
              <a:t>Server end to end convergence:</a:t>
            </a:r>
          </a:p>
          <a:p>
            <a:r>
              <a:rPr lang="en-US" sz="1200" kern="1200" dirty="0" smtClean="0">
                <a:solidFill>
                  <a:schemeClr val="tx1"/>
                </a:solidFill>
                <a:effectLst/>
                <a:latin typeface="+mn-lt"/>
                <a:ea typeface="+mn-ea"/>
                <a:cs typeface="+mn-cs"/>
              </a:rPr>
              <a:t>Code execution time and threading overhead.</a:t>
            </a:r>
          </a:p>
          <a:p>
            <a:r>
              <a:rPr lang="en-US" sz="1200" kern="1200" dirty="0" smtClean="0">
                <a:solidFill>
                  <a:schemeClr val="tx1"/>
                </a:solidFill>
                <a:effectLst/>
                <a:latin typeface="+mn-lt"/>
                <a:ea typeface="+mn-ea"/>
                <a:cs typeface="+mn-cs"/>
              </a:rPr>
              <a:t>Queuing latencies between the multiple asynchronous parts of the application</a:t>
            </a:r>
          </a:p>
          <a:p>
            <a:r>
              <a:rPr lang="en-US" sz="1200" kern="1200" dirty="0" smtClean="0">
                <a:solidFill>
                  <a:schemeClr val="tx1"/>
                </a:solidFill>
                <a:effectLst/>
                <a:latin typeface="+mn-lt"/>
                <a:ea typeface="+mn-ea"/>
                <a:cs typeface="+mn-cs"/>
              </a:rPr>
              <a:t>The convergence time for a single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round would still be expected to be around 20ms as the leader replica has the ability to form a majority with the 2 other east coast replicas.</a:t>
            </a:r>
          </a:p>
          <a:p>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The client end to end latencies can be split into dominant factors:</a:t>
            </a:r>
          </a:p>
          <a:p>
            <a:pPr lvl="0"/>
            <a:r>
              <a:rPr lang="en-US" sz="1200" kern="1200" dirty="0" smtClean="0">
                <a:solidFill>
                  <a:schemeClr val="tx1"/>
                </a:solidFill>
                <a:effectLst/>
                <a:latin typeface="+mn-lt"/>
                <a:ea typeface="+mn-ea"/>
                <a:cs typeface="+mn-cs"/>
              </a:rPr>
              <a:t>The client-leader RTTs for the initiation and migration agent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rounds – ~20ms</a:t>
            </a:r>
          </a:p>
          <a:p>
            <a:pPr lvl="0"/>
            <a:r>
              <a:rPr lang="en-US" sz="1200" kern="1200" dirty="0" smtClean="0">
                <a:solidFill>
                  <a:schemeClr val="tx1"/>
                </a:solidFill>
                <a:effectLst/>
                <a:latin typeface="+mn-lt"/>
                <a:ea typeface="+mn-ea"/>
                <a:cs typeface="+mn-cs"/>
              </a:rPr>
              <a:t>The service time for the request – DB + code execution time</a:t>
            </a:r>
          </a:p>
          <a:p>
            <a:pPr lvl="0"/>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time itself - ~20ms (1 RTT)</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expect a 20ms (for initiation and 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+ 20ms + 3-5ms (baseline </a:t>
            </a:r>
            <a:r>
              <a:rPr lang="en-US" sz="1200" kern="1200" dirty="0" err="1" smtClean="0">
                <a:solidFill>
                  <a:schemeClr val="tx1"/>
                </a:solidFill>
                <a:effectLst/>
                <a:latin typeface="+mn-lt"/>
                <a:ea typeface="+mn-ea"/>
                <a:cs typeface="+mn-cs"/>
              </a:rPr>
              <a:t>Paxos</a:t>
            </a:r>
            <a:r>
              <a:rPr lang="en-US" sz="1200" kern="1200" dirty="0" smtClean="0">
                <a:solidFill>
                  <a:schemeClr val="tx1"/>
                </a:solidFill>
                <a:effectLst/>
                <a:latin typeface="+mn-lt"/>
                <a:ea typeface="+mn-ea"/>
                <a:cs typeface="+mn-cs"/>
              </a:rPr>
              <a:t>) + 20ms </a:t>
            </a:r>
            <a:r>
              <a:rPr lang="en-US" sz="1200" kern="1200" dirty="0" err="1" smtClean="0">
                <a:solidFill>
                  <a:schemeClr val="tx1"/>
                </a:solidFill>
                <a:effectLst/>
                <a:latin typeface="+mn-lt"/>
                <a:ea typeface="+mn-ea"/>
                <a:cs typeface="+mn-cs"/>
              </a:rPr>
              <a:t>dummynet</a:t>
            </a:r>
            <a:r>
              <a:rPr lang="en-US" sz="1200" kern="1200" dirty="0" smtClean="0">
                <a:solidFill>
                  <a:schemeClr val="tx1"/>
                </a:solidFill>
                <a:effectLst/>
                <a:latin typeface="+mn-lt"/>
                <a:ea typeface="+mn-ea"/>
                <a:cs typeface="+mn-cs"/>
              </a:rPr>
              <a:t> overhead + DB + code execution time.</a:t>
            </a:r>
          </a:p>
          <a:p>
            <a:pPr lvl="0"/>
            <a:endParaRPr lang="en-US"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Across the results observation:</a:t>
            </a:r>
          </a:p>
          <a:p>
            <a:pPr lvl="0"/>
            <a:r>
              <a:rPr lang="en-US" sz="1200" kern="1200" dirty="0" smtClean="0">
                <a:solidFill>
                  <a:schemeClr val="tx1"/>
                </a:solidFill>
                <a:effectLst/>
                <a:latin typeface="+mn-lt"/>
                <a:ea typeface="+mn-ea"/>
                <a:cs typeface="+mn-cs"/>
              </a:rPr>
              <a:t>Database – Initiation is an insert operation. The other operations are all update operations. This leads us to believe that the DB optimizer somehow seems to favor performance of one over the other.</a:t>
            </a:r>
          </a:p>
          <a:p>
            <a:pPr lvl="0"/>
            <a:r>
              <a:rPr lang="en-US" sz="1200" kern="1200" dirty="0" smtClean="0">
                <a:solidFill>
                  <a:schemeClr val="tx1"/>
                </a:solidFill>
                <a:effectLst/>
                <a:latin typeface="+mn-lt"/>
                <a:ea typeface="+mn-ea"/>
                <a:cs typeface="+mn-cs"/>
              </a:rPr>
              <a:t>Migration Agent </a:t>
            </a:r>
            <a:r>
              <a:rPr lang="en-US" sz="1200" kern="1200" dirty="0" err="1" smtClean="0">
                <a:solidFill>
                  <a:schemeClr val="tx1"/>
                </a:solidFill>
                <a:effectLst/>
                <a:latin typeface="+mn-lt"/>
                <a:ea typeface="+mn-ea"/>
                <a:cs typeface="+mn-cs"/>
              </a:rPr>
              <a:t>Acks</a:t>
            </a:r>
            <a:r>
              <a:rPr lang="en-US" sz="1200" kern="1200" dirty="0" smtClean="0">
                <a:solidFill>
                  <a:schemeClr val="tx1"/>
                </a:solidFill>
                <a:effectLst/>
                <a:latin typeface="+mn-lt"/>
                <a:ea typeface="+mn-ea"/>
                <a:cs typeface="+mn-cs"/>
              </a:rPr>
              <a:t> by design is a 3 step database operation due to its asynchronous nature.</a:t>
            </a:r>
          </a:p>
          <a:p>
            <a:pPr lvl="1"/>
            <a:r>
              <a:rPr lang="en-US" sz="1200" kern="1200" dirty="0" smtClean="0">
                <a:solidFill>
                  <a:schemeClr val="tx1"/>
                </a:solidFill>
                <a:effectLst/>
                <a:latin typeface="+mn-lt"/>
                <a:ea typeface="+mn-ea"/>
                <a:cs typeface="+mn-cs"/>
              </a:rPr>
              <a:t>First the migration agent </a:t>
            </a:r>
            <a:r>
              <a:rPr lang="en-US" sz="1200" kern="1200" dirty="0" err="1" smtClean="0">
                <a:solidFill>
                  <a:schemeClr val="tx1"/>
                </a:solidFill>
                <a:effectLst/>
                <a:latin typeface="+mn-lt"/>
                <a:ea typeface="+mn-ea"/>
                <a:cs typeface="+mn-cs"/>
              </a:rPr>
              <a:t>acking</a:t>
            </a:r>
            <a:r>
              <a:rPr lang="en-US" sz="1200" kern="1200" dirty="0" smtClean="0">
                <a:solidFill>
                  <a:schemeClr val="tx1"/>
                </a:solidFill>
                <a:effectLst/>
                <a:latin typeface="+mn-lt"/>
                <a:ea typeface="+mn-ea"/>
                <a:cs typeface="+mn-cs"/>
              </a:rPr>
              <a:t> is identified through its IP and port information.</a:t>
            </a:r>
          </a:p>
          <a:p>
            <a:pPr lvl="1"/>
            <a:r>
              <a:rPr lang="en-US" sz="1200" kern="1200" dirty="0" smtClean="0">
                <a:solidFill>
                  <a:schemeClr val="tx1"/>
                </a:solidFill>
                <a:effectLst/>
                <a:latin typeface="+mn-lt"/>
                <a:ea typeface="+mn-ea"/>
                <a:cs typeface="+mn-cs"/>
              </a:rPr>
              <a:t>Then the current migration progress for the object being migrated is looked up.</a:t>
            </a:r>
          </a:p>
          <a:p>
            <a:pPr lvl="1"/>
            <a:r>
              <a:rPr lang="en-US" sz="1200" kern="1200" dirty="0" smtClean="0">
                <a:solidFill>
                  <a:schemeClr val="tx1"/>
                </a:solidFill>
                <a:effectLst/>
                <a:latin typeface="+mn-lt"/>
                <a:ea typeface="+mn-ea"/>
                <a:cs typeface="+mn-cs"/>
              </a:rPr>
              <a:t>Finally, if this is an </a:t>
            </a:r>
            <a:r>
              <a:rPr lang="en-US" sz="1200" kern="1200" dirty="0" err="1" smtClean="0">
                <a:solidFill>
                  <a:schemeClr val="tx1"/>
                </a:solidFill>
                <a:effectLst/>
                <a:latin typeface="+mn-lt"/>
                <a:ea typeface="+mn-ea"/>
                <a:cs typeface="+mn-cs"/>
              </a:rPr>
              <a:t>ack</a:t>
            </a:r>
            <a:r>
              <a:rPr lang="en-US" sz="1200" kern="1200" dirty="0" smtClean="0">
                <a:solidFill>
                  <a:schemeClr val="tx1"/>
                </a:solidFill>
                <a:effectLst/>
                <a:latin typeface="+mn-lt"/>
                <a:ea typeface="+mn-ea"/>
                <a:cs typeface="+mn-cs"/>
              </a:rPr>
              <a:t> from an agent that hasn’t already </a:t>
            </a:r>
            <a:r>
              <a:rPr lang="en-US" sz="1200" kern="1200" dirty="0" err="1" smtClean="0">
                <a:solidFill>
                  <a:schemeClr val="tx1"/>
                </a:solidFill>
                <a:effectLst/>
                <a:latin typeface="+mn-lt"/>
                <a:ea typeface="+mn-ea"/>
                <a:cs typeface="+mn-cs"/>
              </a:rPr>
              <a:t>acked</a:t>
            </a:r>
            <a:r>
              <a:rPr lang="en-US" sz="1200" kern="1200" dirty="0" smtClean="0">
                <a:solidFill>
                  <a:schemeClr val="tx1"/>
                </a:solidFill>
                <a:effectLst/>
                <a:latin typeface="+mn-lt"/>
                <a:ea typeface="+mn-ea"/>
                <a:cs typeface="+mn-cs"/>
              </a:rPr>
              <a:t>, the entry is recorded.</a:t>
            </a:r>
          </a:p>
          <a:p>
            <a:pPr lvl="0"/>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31</a:t>
            </a:fld>
            <a:endParaRPr lang="en-US"/>
          </a:p>
        </p:txBody>
      </p:sp>
    </p:spTree>
    <p:extLst>
      <p:ext uri="{BB962C8B-B14F-4D97-AF65-F5344CB8AC3E}">
        <p14:creationId xmlns:p14="http://schemas.microsoft.com/office/powerpoint/2010/main" val="82743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p>
          <a:p>
            <a:endParaRPr lang="en-US" dirty="0"/>
          </a:p>
        </p:txBody>
      </p:sp>
      <p:sp>
        <p:nvSpPr>
          <p:cNvPr id="4" name="Slide Number Placeholder 3"/>
          <p:cNvSpPr>
            <a:spLocks noGrp="1"/>
          </p:cNvSpPr>
          <p:nvPr>
            <p:ph type="sldNum" sz="quarter" idx="10"/>
          </p:nvPr>
        </p:nvSpPr>
        <p:spPr/>
        <p:txBody>
          <a:bodyPr/>
          <a:lstStyle/>
          <a:p>
            <a:fld id="{C161B59E-A863-41DD-8CA2-812EBEFB0AB4}" type="slidenum">
              <a:rPr lang="en-US" smtClean="0"/>
              <a:t>40</a:t>
            </a:fld>
            <a:endParaRPr lang="en-US"/>
          </a:p>
        </p:txBody>
      </p:sp>
    </p:spTree>
    <p:extLst>
      <p:ext uri="{BB962C8B-B14F-4D97-AF65-F5344CB8AC3E}">
        <p14:creationId xmlns:p14="http://schemas.microsoft.com/office/powerpoint/2010/main" val="79092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42482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5154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04602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8505B0-739C-49BB-918F-3A3FD323C9EF}"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3549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8505B0-739C-49BB-918F-3A3FD323C9EF}" type="datetimeFigureOut">
              <a:rPr lang="en-US" smtClean="0"/>
              <a:t>5/26/2014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90764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8505B0-739C-49BB-918F-3A3FD323C9EF}" type="datetimeFigureOut">
              <a:rPr lang="en-US" smtClean="0"/>
              <a:t>5/26/2014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84785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8505B0-739C-49BB-918F-3A3FD323C9EF}" type="datetimeFigureOut">
              <a:rPr lang="en-US" smtClean="0"/>
              <a:t>5/26/2014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99022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8505B0-739C-49BB-918F-3A3FD323C9EF}" type="datetimeFigureOut">
              <a:rPr lang="en-US" smtClean="0"/>
              <a:t>5/26/2014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357544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505B0-739C-49BB-918F-3A3FD323C9EF}" type="datetimeFigureOut">
              <a:rPr lang="en-US" smtClean="0"/>
              <a:t>5/26/2014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4171868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148039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8505B0-739C-49BB-918F-3A3FD323C9EF}" type="datetimeFigureOut">
              <a:rPr lang="en-US" smtClean="0"/>
              <a:t>5/26/2014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B1C761-9FE2-4952-8BCD-2D639D168F1E}" type="slidenum">
              <a:rPr lang="en-US" smtClean="0"/>
              <a:t>‹#›</a:t>
            </a:fld>
            <a:endParaRPr lang="en-US"/>
          </a:p>
        </p:txBody>
      </p:sp>
    </p:spTree>
    <p:extLst>
      <p:ext uri="{BB962C8B-B14F-4D97-AF65-F5344CB8AC3E}">
        <p14:creationId xmlns:p14="http://schemas.microsoft.com/office/powerpoint/2010/main" val="2581587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505B0-739C-49BB-918F-3A3FD323C9EF}" type="datetimeFigureOut">
              <a:rPr lang="en-US" smtClean="0"/>
              <a:t>5/26/2014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B1C761-9FE2-4952-8BCD-2D639D168F1E}" type="slidenum">
              <a:rPr lang="en-US" smtClean="0"/>
              <a:t>‹#›</a:t>
            </a:fld>
            <a:endParaRPr lang="en-US"/>
          </a:p>
        </p:txBody>
      </p:sp>
    </p:spTree>
    <p:extLst>
      <p:ext uri="{BB962C8B-B14F-4D97-AF65-F5344CB8AC3E}">
        <p14:creationId xmlns:p14="http://schemas.microsoft.com/office/powerpoint/2010/main" val="1295026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jpeg"/><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Paxos</a:t>
            </a:r>
            <a:r>
              <a:rPr lang="en-US" dirty="0" smtClean="0"/>
              <a:t> based directory updates for geo-replicated cloud storage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9556250"/>
      </p:ext>
    </p:extLst>
  </p:cSld>
  <p:clrMapOvr>
    <a:masterClrMapping/>
  </p:clrMapOvr>
  <mc:AlternateContent xmlns:mc="http://schemas.openxmlformats.org/markup-compatibility/2006" xmlns:p14="http://schemas.microsoft.com/office/powerpoint/2010/main">
    <mc:Choice Requires="p14">
      <p:transition spd="slow" p14:dur="2000" advTm="16194"/>
    </mc:Choice>
    <mc:Fallback xmlns="">
      <p:transition spd="slow" advTm="1619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Paxos</a:t>
            </a:r>
            <a:r>
              <a:rPr lang="en-US" sz="3600" dirty="0" smtClean="0"/>
              <a:t>: Fault Tolerance through Consensus</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30" name="Table 229"/>
          <p:cNvGraphicFramePr>
            <a:graphicFrameLocks noGrp="1"/>
          </p:cNvGraphicFramePr>
          <p:nvPr>
            <p:extLst>
              <p:ext uri="{D42A27DB-BD31-4B8C-83A1-F6EECF244321}">
                <p14:modId xmlns:p14="http://schemas.microsoft.com/office/powerpoint/2010/main" val="3811056399"/>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808582149"/>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241670049"/>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51" name="Elbow Connector 250"/>
          <p:cNvCxnSpPr>
            <a:stCxn id="236" idx="1"/>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7161475" y="4853416"/>
            <a:ext cx="954086" cy="926068"/>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sp>
        <p:nvSpPr>
          <p:cNvPr id="265" name="Rectangle 264"/>
          <p:cNvSpPr/>
          <p:nvPr/>
        </p:nvSpPr>
        <p:spPr>
          <a:xfrm>
            <a:off x="89100" y="564153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ounded Rectangle 265"/>
          <p:cNvSpPr/>
          <p:nvPr/>
        </p:nvSpPr>
        <p:spPr>
          <a:xfrm>
            <a:off x="144487" y="571050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67" name="Rounded Rectangle 266"/>
          <p:cNvSpPr/>
          <p:nvPr/>
        </p:nvSpPr>
        <p:spPr>
          <a:xfrm>
            <a:off x="144485" y="607309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0" name="Rounded Rectangle 269"/>
          <p:cNvSpPr/>
          <p:nvPr/>
        </p:nvSpPr>
        <p:spPr>
          <a:xfrm>
            <a:off x="159890" y="646085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900" dirty="0">
              <a:solidFill>
                <a:schemeClr val="bg1"/>
              </a:solidFill>
            </a:endParaRPr>
          </a:p>
        </p:txBody>
      </p:sp>
      <p:sp>
        <p:nvSpPr>
          <p:cNvPr id="271" name="Rectangle 270"/>
          <p:cNvSpPr/>
          <p:nvPr/>
        </p:nvSpPr>
        <p:spPr>
          <a:xfrm>
            <a:off x="7049840" y="1690256"/>
            <a:ext cx="1219691" cy="1171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Rounded Rectangle 272"/>
          <p:cNvSpPr/>
          <p:nvPr/>
        </p:nvSpPr>
        <p:spPr>
          <a:xfrm>
            <a:off x="7105227" y="1759220"/>
            <a:ext cx="1096172" cy="30247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Decision Phase</a:t>
            </a:r>
            <a:endParaRPr lang="en-US" sz="1100" dirty="0">
              <a:solidFill>
                <a:schemeClr val="bg1"/>
              </a:solidFill>
            </a:endParaRPr>
          </a:p>
        </p:txBody>
      </p:sp>
      <p:sp>
        <p:nvSpPr>
          <p:cNvPr id="274" name="Rounded Rectangle 273"/>
          <p:cNvSpPr/>
          <p:nvPr/>
        </p:nvSpPr>
        <p:spPr>
          <a:xfrm>
            <a:off x="7105225" y="2121813"/>
            <a:ext cx="1096173" cy="29883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Object Movement</a:t>
            </a:r>
            <a:endParaRPr lang="en-US" sz="900" dirty="0">
              <a:solidFill>
                <a:schemeClr val="bg1"/>
              </a:solidFill>
            </a:endParaRPr>
          </a:p>
        </p:txBody>
      </p:sp>
      <p:sp>
        <p:nvSpPr>
          <p:cNvPr id="275" name="Rounded Rectangle 274"/>
          <p:cNvSpPr/>
          <p:nvPr/>
        </p:nvSpPr>
        <p:spPr>
          <a:xfrm>
            <a:off x="7120630" y="2509571"/>
            <a:ext cx="1080767" cy="2789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bg1"/>
                </a:solidFill>
              </a:rPr>
              <a:t>Directory Updates</a:t>
            </a:r>
            <a:endParaRPr lang="en-US" sz="1100" dirty="0">
              <a:solidFill>
                <a:schemeClr val="bg1"/>
              </a:solidFill>
            </a:endParaRPr>
          </a:p>
        </p:txBody>
      </p:sp>
      <p:cxnSp>
        <p:nvCxnSpPr>
          <p:cNvPr id="1033" name="Elbow Connector 1032"/>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37" name="Curved Connector 1036"/>
          <p:cNvCxnSpPr>
            <a:endCxn id="273" idx="3"/>
          </p:cNvCxnSpPr>
          <p:nvPr/>
        </p:nvCxnSpPr>
        <p:spPr>
          <a:xfrm rot="16200000" flipV="1">
            <a:off x="7121413" y="2990443"/>
            <a:ext cx="2873974" cy="714001"/>
          </a:xfrm>
          <a:prstGeom prst="curvedConnector2">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7" name="Curved Connector 276"/>
          <p:cNvCxnSpPr>
            <a:stCxn id="266" idx="1"/>
            <a:endCxn id="273" idx="1"/>
          </p:cNvCxnSpPr>
          <p:nvPr/>
        </p:nvCxnSpPr>
        <p:spPr>
          <a:xfrm rot="10800000" flipH="1">
            <a:off x="144487" y="1910457"/>
            <a:ext cx="6960740" cy="3951280"/>
          </a:xfrm>
          <a:prstGeom prst="curvedConnector3">
            <a:avLst>
              <a:gd name="adj1" fmla="val -1074"/>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1" name="Curved Connector 280"/>
          <p:cNvCxnSpPr>
            <a:stCxn id="266" idx="3"/>
            <a:endCxn id="3" idx="1"/>
          </p:cNvCxnSpPr>
          <p:nvPr/>
        </p:nvCxnSpPr>
        <p:spPr>
          <a:xfrm flipV="1">
            <a:off x="1240659" y="4795357"/>
            <a:ext cx="5120982" cy="1066380"/>
          </a:xfrm>
          <a:prstGeom prst="curvedConnector3">
            <a:avLst>
              <a:gd name="adj1" fmla="val 50000"/>
            </a:avLst>
          </a:prstGeom>
          <a:ln w="25400">
            <a:solidFill>
              <a:schemeClr val="tx2"/>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9" name="Elbow Connector 1048"/>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2" name="Curved Connector 291"/>
          <p:cNvCxnSpPr>
            <a:stCxn id="267" idx="1"/>
            <a:endCxn id="274" idx="1"/>
          </p:cNvCxnSpPr>
          <p:nvPr/>
        </p:nvCxnSpPr>
        <p:spPr>
          <a:xfrm rot="10800000" flipH="1">
            <a:off x="144485" y="2271231"/>
            <a:ext cx="6960740" cy="3951280"/>
          </a:xfrm>
          <a:prstGeom prst="curvedConnector3">
            <a:avLst>
              <a:gd name="adj1" fmla="val -829"/>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Curved Connector 296"/>
          <p:cNvCxnSpPr>
            <a:stCxn id="235" idx="3"/>
            <a:endCxn id="274" idx="3"/>
          </p:cNvCxnSpPr>
          <p:nvPr/>
        </p:nvCxnSpPr>
        <p:spPr>
          <a:xfrm flipH="1" flipV="1">
            <a:off x="8201398" y="2271231"/>
            <a:ext cx="714000" cy="3087035"/>
          </a:xfrm>
          <a:prstGeom prst="curvedConnector3">
            <a:avLst>
              <a:gd name="adj1" fmla="val -18851"/>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0" name="Curved Connector 299"/>
          <p:cNvCxnSpPr>
            <a:stCxn id="267" idx="3"/>
            <a:endCxn id="235" idx="1"/>
          </p:cNvCxnSpPr>
          <p:nvPr/>
        </p:nvCxnSpPr>
        <p:spPr>
          <a:xfrm flipV="1">
            <a:off x="1240658" y="5358266"/>
            <a:ext cx="5120981" cy="864245"/>
          </a:xfrm>
          <a:prstGeom prst="curvedConnector3">
            <a:avLst>
              <a:gd name="adj1" fmla="val 50000"/>
            </a:avLst>
          </a:prstGeom>
          <a:ln w="25400">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6" name="Elbow Connector 305"/>
          <p:cNvCxnSpPr>
            <a:stCxn id="235" idx="1"/>
            <a:endCxn id="236" idx="1"/>
          </p:cNvCxnSpPr>
          <p:nvPr/>
        </p:nvCxnSpPr>
        <p:spPr>
          <a:xfrm rot="10800000" flipH="1" flipV="1">
            <a:off x="6361638" y="5358265"/>
            <a:ext cx="1" cy="564995"/>
          </a:xfrm>
          <a:prstGeom prst="bentConnector3">
            <a:avLst>
              <a:gd name="adj1" fmla="val -22860000000"/>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9" name="Curved Connector 308"/>
          <p:cNvCxnSpPr>
            <a:stCxn id="270" idx="3"/>
            <a:endCxn id="236" idx="1"/>
          </p:cNvCxnSpPr>
          <p:nvPr/>
        </p:nvCxnSpPr>
        <p:spPr>
          <a:xfrm flipV="1">
            <a:off x="1240657" y="5923261"/>
            <a:ext cx="5120983" cy="677069"/>
          </a:xfrm>
          <a:prstGeom prst="curvedConnector3">
            <a:avLst>
              <a:gd name="adj1" fmla="val 50000"/>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 name="Curved Connector 311"/>
          <p:cNvCxnSpPr>
            <a:stCxn id="270" idx="1"/>
            <a:endCxn id="275" idx="1"/>
          </p:cNvCxnSpPr>
          <p:nvPr/>
        </p:nvCxnSpPr>
        <p:spPr>
          <a:xfrm rot="10800000" flipH="1">
            <a:off x="159890" y="2649050"/>
            <a:ext cx="6960740" cy="3951280"/>
          </a:xfrm>
          <a:prstGeom prst="curvedConnector3">
            <a:avLst>
              <a:gd name="adj1" fmla="val -951"/>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7" name="Curved Connector 316"/>
          <p:cNvCxnSpPr>
            <a:stCxn id="236" idx="3"/>
            <a:endCxn id="275" idx="3"/>
          </p:cNvCxnSpPr>
          <p:nvPr/>
        </p:nvCxnSpPr>
        <p:spPr>
          <a:xfrm flipH="1" flipV="1">
            <a:off x="8201397" y="2649050"/>
            <a:ext cx="714002" cy="3274211"/>
          </a:xfrm>
          <a:prstGeom prst="curvedConnector3">
            <a:avLst>
              <a:gd name="adj1" fmla="val -28426"/>
            </a:avLst>
          </a:prstGeom>
          <a:ln w="25400">
            <a:solidFill>
              <a:schemeClr val="accent3"/>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321" name="Table 320"/>
          <p:cNvGraphicFramePr>
            <a:graphicFrameLocks noGrp="1"/>
          </p:cNvGraphicFramePr>
          <p:nvPr>
            <p:extLst>
              <p:ext uri="{D42A27DB-BD31-4B8C-83A1-F6EECF244321}">
                <p14:modId xmlns:p14="http://schemas.microsoft.com/office/powerpoint/2010/main" val="747187146"/>
              </p:ext>
            </p:extLst>
          </p:nvPr>
        </p:nvGraphicFramePr>
        <p:xfrm>
          <a:off x="2943564" y="243197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322" name="Table 321"/>
          <p:cNvGraphicFramePr>
            <a:graphicFrameLocks noGrp="1"/>
          </p:cNvGraphicFramePr>
          <p:nvPr>
            <p:extLst>
              <p:ext uri="{D42A27DB-BD31-4B8C-83A1-F6EECF244321}">
                <p14:modId xmlns:p14="http://schemas.microsoft.com/office/powerpoint/2010/main" val="195496918"/>
              </p:ext>
            </p:extLst>
          </p:nvPr>
        </p:nvGraphicFramePr>
        <p:xfrm>
          <a:off x="509743" y="489498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cxnSp>
        <p:nvCxnSpPr>
          <p:cNvPr id="1072" name="Elbow Connector 1071"/>
          <p:cNvCxnSpPr>
            <a:stCxn id="270" idx="3"/>
            <a:endCxn id="230" idx="2"/>
          </p:cNvCxnSpPr>
          <p:nvPr/>
        </p:nvCxnSpPr>
        <p:spPr>
          <a:xfrm flipV="1">
            <a:off x="1240657" y="6194013"/>
            <a:ext cx="3567253" cy="406317"/>
          </a:xfrm>
          <a:prstGeom prst="bentConnector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graphicFrame>
        <p:nvGraphicFramePr>
          <p:cNvPr id="326" name="Table 325"/>
          <p:cNvGraphicFramePr>
            <a:graphicFrameLocks noGrp="1"/>
          </p:cNvGraphicFramePr>
          <p:nvPr>
            <p:extLst>
              <p:ext uri="{D42A27DB-BD31-4B8C-83A1-F6EECF244321}">
                <p14:modId xmlns:p14="http://schemas.microsoft.com/office/powerpoint/2010/main" val="1357828131"/>
              </p:ext>
            </p:extLst>
          </p:nvPr>
        </p:nvGraphicFramePr>
        <p:xfrm>
          <a:off x="3346284" y="54469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327" name="Freeform 326"/>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97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wipe(down)">
                                      <p:cBhvr>
                                        <p:cTn id="7" dur="500"/>
                                        <p:tgtEl>
                                          <p:spTgt spid="10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81"/>
                                        </p:tgtEl>
                                        <p:attrNameLst>
                                          <p:attrName>style.visibility</p:attrName>
                                        </p:attrNameLst>
                                      </p:cBhvr>
                                      <p:to>
                                        <p:strVal val="visible"/>
                                      </p:to>
                                    </p:set>
                                    <p:animEffect transition="in" filter="wipe(down)">
                                      <p:cBhvr>
                                        <p:cTn id="12" dur="500"/>
                                        <p:tgtEl>
                                          <p:spTgt spid="2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7"/>
                                        </p:tgtEl>
                                        <p:attrNameLst>
                                          <p:attrName>style.visibility</p:attrName>
                                        </p:attrNameLst>
                                      </p:cBhvr>
                                      <p:to>
                                        <p:strVal val="visible"/>
                                      </p:to>
                                    </p:set>
                                    <p:animEffect transition="in" filter="wipe(down)">
                                      <p:cBhvr>
                                        <p:cTn id="17" dur="500"/>
                                        <p:tgtEl>
                                          <p:spTgt spid="2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wipe(down)">
                                      <p:cBhvr>
                                        <p:cTn id="22" dur="500"/>
                                        <p:tgtEl>
                                          <p:spTgt spid="103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50" fill="hold"/>
                                        <p:tgtEl>
                                          <p:spTgt spid="266"/>
                                        </p:tgtEl>
                                        <p:attrNameLst>
                                          <p:attrName>fillcolor</p:attrName>
                                        </p:attrNameLst>
                                      </p:cBhvr>
                                      <p:to>
                                        <a:srgbClr val="CCEF1F"/>
                                      </p:to>
                                    </p:animClr>
                                    <p:set>
                                      <p:cBhvr>
                                        <p:cTn id="35" dur="250" fill="hold"/>
                                        <p:tgtEl>
                                          <p:spTgt spid="266"/>
                                        </p:tgtEl>
                                        <p:attrNameLst>
                                          <p:attrName>fill.type</p:attrName>
                                        </p:attrNameLst>
                                      </p:cBhvr>
                                      <p:to>
                                        <p:strVal val="solid"/>
                                      </p:to>
                                    </p:set>
                                    <p:set>
                                      <p:cBhvr>
                                        <p:cTn id="36" dur="250" fill="hold"/>
                                        <p:tgtEl>
                                          <p:spTgt spid="266"/>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250" fill="hold"/>
                                        <p:tgtEl>
                                          <p:spTgt spid="3"/>
                                        </p:tgtEl>
                                        <p:attrNameLst>
                                          <p:attrName>fillcolor</p:attrName>
                                        </p:attrNameLst>
                                      </p:cBhvr>
                                      <p:to>
                                        <a:srgbClr val="CCEF1F"/>
                                      </p:to>
                                    </p:animClr>
                                    <p:set>
                                      <p:cBhvr>
                                        <p:cTn id="39" dur="250" fill="hold"/>
                                        <p:tgtEl>
                                          <p:spTgt spid="3"/>
                                        </p:tgtEl>
                                        <p:attrNameLst>
                                          <p:attrName>fill.type</p:attrName>
                                        </p:attrNameLst>
                                      </p:cBhvr>
                                      <p:to>
                                        <p:strVal val="solid"/>
                                      </p:to>
                                    </p:set>
                                    <p:set>
                                      <p:cBhvr>
                                        <p:cTn id="40" dur="250" fill="hold"/>
                                        <p:tgtEl>
                                          <p:spTgt spid="3"/>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250" fill="hold"/>
                                        <p:tgtEl>
                                          <p:spTgt spid="273"/>
                                        </p:tgtEl>
                                        <p:attrNameLst>
                                          <p:attrName>fillcolor</p:attrName>
                                        </p:attrNameLst>
                                      </p:cBhvr>
                                      <p:to>
                                        <a:srgbClr val="CCEF1F"/>
                                      </p:to>
                                    </p:animClr>
                                    <p:set>
                                      <p:cBhvr>
                                        <p:cTn id="43" dur="250" fill="hold"/>
                                        <p:tgtEl>
                                          <p:spTgt spid="273"/>
                                        </p:tgtEl>
                                        <p:attrNameLst>
                                          <p:attrName>fill.type</p:attrName>
                                        </p:attrNameLst>
                                      </p:cBhvr>
                                      <p:to>
                                        <p:strVal val="solid"/>
                                      </p:to>
                                    </p:set>
                                    <p:set>
                                      <p:cBhvr>
                                        <p:cTn id="44" dur="250" fill="hold"/>
                                        <p:tgtEl>
                                          <p:spTgt spid="273"/>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77"/>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03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49"/>
                                        </p:tgtEl>
                                        <p:attrNameLst>
                                          <p:attrName>style.visibility</p:attrName>
                                        </p:attrNameLst>
                                      </p:cBhvr>
                                      <p:to>
                                        <p:strVal val="visible"/>
                                      </p:to>
                                    </p:set>
                                    <p:animEffect transition="in" filter="wipe(down)">
                                      <p:cBhvr>
                                        <p:cTn id="57" dur="500"/>
                                        <p:tgtEl>
                                          <p:spTgt spid="10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00"/>
                                        </p:tgtEl>
                                        <p:attrNameLst>
                                          <p:attrName>style.visibility</p:attrName>
                                        </p:attrNameLst>
                                      </p:cBhvr>
                                      <p:to>
                                        <p:strVal val="visible"/>
                                      </p:to>
                                    </p:set>
                                    <p:animEffect transition="in" filter="wipe(down)">
                                      <p:cBhvr>
                                        <p:cTn id="62" dur="500"/>
                                        <p:tgtEl>
                                          <p:spTgt spid="3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92"/>
                                        </p:tgtEl>
                                        <p:attrNameLst>
                                          <p:attrName>style.visibility</p:attrName>
                                        </p:attrNameLst>
                                      </p:cBhvr>
                                      <p:to>
                                        <p:strVal val="visible"/>
                                      </p:to>
                                    </p:set>
                                    <p:animEffect transition="in" filter="wipe(down)">
                                      <p:cBhvr>
                                        <p:cTn id="67" dur="500"/>
                                        <p:tgtEl>
                                          <p:spTgt spid="29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97"/>
                                        </p:tgtEl>
                                        <p:attrNameLst>
                                          <p:attrName>style.visibility</p:attrName>
                                        </p:attrNameLst>
                                      </p:cBhvr>
                                      <p:to>
                                        <p:strVal val="visible"/>
                                      </p:to>
                                    </p:set>
                                    <p:animEffect transition="in" filter="wipe(down)">
                                      <p:cBhvr>
                                        <p:cTn id="72" dur="500"/>
                                        <p:tgtEl>
                                          <p:spTgt spid="29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50" fill="hold"/>
                                        <p:tgtEl>
                                          <p:spTgt spid="235"/>
                                        </p:tgtEl>
                                        <p:attrNameLst>
                                          <p:attrName>fillcolor</p:attrName>
                                        </p:attrNameLst>
                                      </p:cBhvr>
                                      <p:to>
                                        <a:srgbClr val="CCEF1F"/>
                                      </p:to>
                                    </p:animClr>
                                    <p:set>
                                      <p:cBhvr>
                                        <p:cTn id="81" dur="250" fill="hold"/>
                                        <p:tgtEl>
                                          <p:spTgt spid="235"/>
                                        </p:tgtEl>
                                        <p:attrNameLst>
                                          <p:attrName>fill.type</p:attrName>
                                        </p:attrNameLst>
                                      </p:cBhvr>
                                      <p:to>
                                        <p:strVal val="solid"/>
                                      </p:to>
                                    </p:set>
                                    <p:set>
                                      <p:cBhvr>
                                        <p:cTn id="82" dur="250" fill="hold"/>
                                        <p:tgtEl>
                                          <p:spTgt spid="235"/>
                                        </p:tgtEl>
                                        <p:attrNameLst>
                                          <p:attrName>fill.on</p:attrName>
                                        </p:attrNameLst>
                                      </p:cBhvr>
                                      <p:to>
                                        <p:strVal val="true"/>
                                      </p:to>
                                    </p:set>
                                  </p:childTnLst>
                                </p:cTn>
                              </p:par>
                              <p:par>
                                <p:cTn id="83" presetID="1" presetClass="emph" presetSubtype="2" fill="hold" nodeType="withEffect">
                                  <p:stCondLst>
                                    <p:cond delay="0"/>
                                  </p:stCondLst>
                                  <p:childTnLst>
                                    <p:animClr clrSpc="rgb" dir="cw">
                                      <p:cBhvr>
                                        <p:cTn id="84" dur="250" fill="hold"/>
                                        <p:tgtEl>
                                          <p:spTgt spid="267"/>
                                        </p:tgtEl>
                                        <p:attrNameLst>
                                          <p:attrName>fillcolor</p:attrName>
                                        </p:attrNameLst>
                                      </p:cBhvr>
                                      <p:to>
                                        <a:srgbClr val="CCEF1F"/>
                                      </p:to>
                                    </p:animClr>
                                    <p:set>
                                      <p:cBhvr>
                                        <p:cTn id="85" dur="250" fill="hold"/>
                                        <p:tgtEl>
                                          <p:spTgt spid="267"/>
                                        </p:tgtEl>
                                        <p:attrNameLst>
                                          <p:attrName>fill.type</p:attrName>
                                        </p:attrNameLst>
                                      </p:cBhvr>
                                      <p:to>
                                        <p:strVal val="solid"/>
                                      </p:to>
                                    </p:set>
                                    <p:set>
                                      <p:cBhvr>
                                        <p:cTn id="86" dur="250" fill="hold"/>
                                        <p:tgtEl>
                                          <p:spTgt spid="267"/>
                                        </p:tgtEl>
                                        <p:attrNameLst>
                                          <p:attrName>fill.on</p:attrName>
                                        </p:attrNameLst>
                                      </p:cBhvr>
                                      <p:to>
                                        <p:strVal val="true"/>
                                      </p:to>
                                    </p:set>
                                  </p:childTnLst>
                                </p:cTn>
                              </p:par>
                              <p:par>
                                <p:cTn id="87" presetID="1" presetClass="emph" presetSubtype="2" fill="hold" nodeType="withEffect">
                                  <p:stCondLst>
                                    <p:cond delay="0"/>
                                  </p:stCondLst>
                                  <p:childTnLst>
                                    <p:animClr clrSpc="rgb" dir="cw">
                                      <p:cBhvr>
                                        <p:cTn id="88" dur="250" fill="hold"/>
                                        <p:tgtEl>
                                          <p:spTgt spid="274"/>
                                        </p:tgtEl>
                                        <p:attrNameLst>
                                          <p:attrName>fillcolor</p:attrName>
                                        </p:attrNameLst>
                                      </p:cBhvr>
                                      <p:to>
                                        <a:srgbClr val="CCEF1F"/>
                                      </p:to>
                                    </p:animClr>
                                    <p:set>
                                      <p:cBhvr>
                                        <p:cTn id="89" dur="250" fill="hold"/>
                                        <p:tgtEl>
                                          <p:spTgt spid="274"/>
                                        </p:tgtEl>
                                        <p:attrNameLst>
                                          <p:attrName>fill.type</p:attrName>
                                        </p:attrNameLst>
                                      </p:cBhvr>
                                      <p:to>
                                        <p:strVal val="solid"/>
                                      </p:to>
                                    </p:set>
                                    <p:set>
                                      <p:cBhvr>
                                        <p:cTn id="90" dur="250" fill="hold"/>
                                        <p:tgtEl>
                                          <p:spTgt spid="27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300"/>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92"/>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9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6"/>
                                        </p:tgtEl>
                                        <p:attrNameLst>
                                          <p:attrName>style.visibility</p:attrName>
                                        </p:attrNameLst>
                                      </p:cBhvr>
                                      <p:to>
                                        <p:strVal val="visible"/>
                                      </p:to>
                                    </p:set>
                                    <p:animEffect transition="in" filter="wipe(down)">
                                      <p:cBhvr>
                                        <p:cTn id="103" dur="500"/>
                                        <p:tgtEl>
                                          <p:spTgt spid="30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9"/>
                                        </p:tgtEl>
                                        <p:attrNameLst>
                                          <p:attrName>style.visibility</p:attrName>
                                        </p:attrNameLst>
                                      </p:cBhvr>
                                      <p:to>
                                        <p:strVal val="visible"/>
                                      </p:to>
                                    </p:set>
                                    <p:animEffect transition="in" filter="wipe(down)">
                                      <p:cBhvr>
                                        <p:cTn id="108" dur="500"/>
                                        <p:tgtEl>
                                          <p:spTgt spid="309"/>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nodeType="clickEffect">
                                  <p:stCondLst>
                                    <p:cond delay="0"/>
                                  </p:stCondLst>
                                  <p:childTnLst>
                                    <p:set>
                                      <p:cBhvr>
                                        <p:cTn id="112" dur="1" fill="hold">
                                          <p:stCondLst>
                                            <p:cond delay="0"/>
                                          </p:stCondLst>
                                        </p:cTn>
                                        <p:tgtEl>
                                          <p:spTgt spid="312"/>
                                        </p:tgtEl>
                                        <p:attrNameLst>
                                          <p:attrName>style.visibility</p:attrName>
                                        </p:attrNameLst>
                                      </p:cBhvr>
                                      <p:to>
                                        <p:strVal val="visible"/>
                                      </p:to>
                                    </p:set>
                                    <p:animEffect transition="in" filter="wipe(down)">
                                      <p:cBhvr>
                                        <p:cTn id="113" dur="500"/>
                                        <p:tgtEl>
                                          <p:spTgt spid="31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317"/>
                                        </p:tgtEl>
                                        <p:attrNameLst>
                                          <p:attrName>style.visibility</p:attrName>
                                        </p:attrNameLst>
                                      </p:cBhvr>
                                      <p:to>
                                        <p:strVal val="visible"/>
                                      </p:to>
                                    </p:set>
                                    <p:animEffect transition="in" filter="wipe(down)">
                                      <p:cBhvr>
                                        <p:cTn id="118" dur="500"/>
                                        <p:tgtEl>
                                          <p:spTgt spid="31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251"/>
                                        </p:tgtEl>
                                        <p:attrNameLst>
                                          <p:attrName>style.visibility</p:attrName>
                                        </p:attrNameLst>
                                      </p:cBhvr>
                                      <p:to>
                                        <p:strVal val="visible"/>
                                      </p:to>
                                    </p:set>
                                    <p:animEffect transition="in" filter="wipe(down)">
                                      <p:cBhvr>
                                        <p:cTn id="123" dur="500"/>
                                        <p:tgtEl>
                                          <p:spTgt spid="251"/>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nodeType="clickEffect">
                                  <p:stCondLst>
                                    <p:cond delay="0"/>
                                  </p:stCondLst>
                                  <p:childTnLst>
                                    <p:set>
                                      <p:cBhvr>
                                        <p:cTn id="127" dur="1" fill="hold">
                                          <p:stCondLst>
                                            <p:cond delay="0"/>
                                          </p:stCondLst>
                                        </p:cTn>
                                        <p:tgtEl>
                                          <p:spTgt spid="309"/>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1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321"/>
                                        </p:tgtEl>
                                        <p:attrNameLst>
                                          <p:attrName>style.visibility</p:attrName>
                                        </p:attrNameLst>
                                      </p:cBhvr>
                                      <p:to>
                                        <p:strVal val="visible"/>
                                      </p:to>
                                    </p:set>
                                  </p:childTnLst>
                                </p:cTn>
                              </p:par>
                              <p:par>
                                <p:cTn id="136" presetID="1" presetClass="exit" presetSubtype="0" fill="hold" nodeType="withEffect">
                                  <p:stCondLst>
                                    <p:cond delay="0"/>
                                  </p:stCondLst>
                                  <p:childTnLst>
                                    <p:set>
                                      <p:cBhvr>
                                        <p:cTn id="137" dur="1" fill="hold">
                                          <p:stCondLst>
                                            <p:cond delay="0"/>
                                          </p:stCondLst>
                                        </p:cTn>
                                        <p:tgtEl>
                                          <p:spTgt spid="231"/>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2"/>
                                        </p:tgtEl>
                                        <p:attrNameLst>
                                          <p:attrName>style.visibility</p:attrName>
                                        </p:attrNameLst>
                                      </p:cBhvr>
                                      <p:to>
                                        <p:strVal val="visible"/>
                                      </p:to>
                                    </p:set>
                                    <p:animEffect transition="in" filter="wipe(down)">
                                      <p:cBhvr>
                                        <p:cTn id="142" dur="500"/>
                                        <p:tgtEl>
                                          <p:spTgt spid="252"/>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22"/>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32"/>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55"/>
                                        </p:tgtEl>
                                        <p:attrNameLst>
                                          <p:attrName>style.visibility</p:attrName>
                                        </p:attrNameLst>
                                      </p:cBhvr>
                                      <p:to>
                                        <p:strVal val="visible"/>
                                      </p:to>
                                    </p:set>
                                    <p:animEffect transition="in" filter="wipe(down)">
                                      <p:cBhvr>
                                        <p:cTn id="153" dur="500"/>
                                        <p:tgtEl>
                                          <p:spTgt spid="255"/>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263"/>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264"/>
                                        </p:tgtEl>
                                        <p:attrNameLst>
                                          <p:attrName>style.visibility</p:attrName>
                                        </p:attrNameLst>
                                      </p:cBhvr>
                                      <p:to>
                                        <p:strVal val="visible"/>
                                      </p:to>
                                    </p:set>
                                  </p:childTnLst>
                                </p:cTn>
                              </p:par>
                              <p:par>
                                <p:cTn id="160" presetID="26" presetClass="emph" presetSubtype="0" fill="hold" grpId="1" nodeType="withEffect">
                                  <p:stCondLst>
                                    <p:cond delay="0"/>
                                  </p:stCondLst>
                                  <p:childTnLst>
                                    <p:animEffect transition="out" filter="fade">
                                      <p:cBhvr>
                                        <p:cTn id="161" dur="500" tmFilter="0, 0; .2, .5; .8, .5; 1, 0"/>
                                        <p:tgtEl>
                                          <p:spTgt spid="264"/>
                                        </p:tgtEl>
                                      </p:cBhvr>
                                    </p:animEffect>
                                    <p:animScale>
                                      <p:cBhvr>
                                        <p:cTn id="162" dur="250" autoRev="1" fill="hold"/>
                                        <p:tgtEl>
                                          <p:spTgt spid="264"/>
                                        </p:tgtEl>
                                      </p:cBhvr>
                                      <p:by x="105000" y="105000"/>
                                    </p:animScale>
                                  </p:childTnLst>
                                </p:cTn>
                              </p:par>
                              <p:par>
                                <p:cTn id="163" presetID="1" presetClass="emph" presetSubtype="2" fill="hold" nodeType="withEffect">
                                  <p:stCondLst>
                                    <p:cond delay="0"/>
                                  </p:stCondLst>
                                  <p:childTnLst>
                                    <p:animClr clrSpc="rgb" dir="cw">
                                      <p:cBhvr>
                                        <p:cTn id="164" dur="2000" fill="hold"/>
                                        <p:tgtEl>
                                          <p:spTgt spid="227"/>
                                        </p:tgtEl>
                                        <p:attrNameLst>
                                          <p:attrName>fillcolor</p:attrName>
                                        </p:attrNameLst>
                                      </p:cBhvr>
                                      <p:to>
                                        <a:srgbClr val="EB23B2"/>
                                      </p:to>
                                    </p:animClr>
                                    <p:set>
                                      <p:cBhvr>
                                        <p:cTn id="165" dur="2000" fill="hold"/>
                                        <p:tgtEl>
                                          <p:spTgt spid="227"/>
                                        </p:tgtEl>
                                        <p:attrNameLst>
                                          <p:attrName>fill.type</p:attrName>
                                        </p:attrNameLst>
                                      </p:cBhvr>
                                      <p:to>
                                        <p:strVal val="solid"/>
                                      </p:to>
                                    </p:set>
                                    <p:set>
                                      <p:cBhvr>
                                        <p:cTn id="166" dur="2000" fill="hold"/>
                                        <p:tgtEl>
                                          <p:spTgt spid="227"/>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26" presetClass="emph" presetSubtype="0" fill="hold" grpId="0" nodeType="clickEffect">
                                  <p:stCondLst>
                                    <p:cond delay="0"/>
                                  </p:stCondLst>
                                  <p:childTnLst>
                                    <p:animEffect transition="out" filter="fade">
                                      <p:cBhvr>
                                        <p:cTn id="170" dur="500" tmFilter="0, 0; .2, .5; .8, .5; 1, 0"/>
                                        <p:tgtEl>
                                          <p:spTgt spid="265"/>
                                        </p:tgtEl>
                                      </p:cBhvr>
                                    </p:animEffect>
                                    <p:animScale>
                                      <p:cBhvr>
                                        <p:cTn id="171" dur="250" autoRev="1" fill="hold"/>
                                        <p:tgtEl>
                                          <p:spTgt spid="265"/>
                                        </p:tgtEl>
                                      </p:cBhvr>
                                      <p:by x="105000" y="105000"/>
                                    </p:animScale>
                                  </p:childTnLst>
                                </p:cTn>
                              </p:par>
                              <p:par>
                                <p:cTn id="172" presetID="1" presetClass="emph" presetSubtype="2" fill="hold" nodeType="withEffect">
                                  <p:stCondLst>
                                    <p:cond delay="0"/>
                                  </p:stCondLst>
                                  <p:childTnLst>
                                    <p:animClr clrSpc="rgb" dir="cw">
                                      <p:cBhvr>
                                        <p:cTn id="173" dur="2000" fill="hold"/>
                                        <p:tgtEl>
                                          <p:spTgt spid="265"/>
                                        </p:tgtEl>
                                        <p:attrNameLst>
                                          <p:attrName>fillcolor</p:attrName>
                                        </p:attrNameLst>
                                      </p:cBhvr>
                                      <p:to>
                                        <a:srgbClr val="44E529"/>
                                      </p:to>
                                    </p:animClr>
                                    <p:set>
                                      <p:cBhvr>
                                        <p:cTn id="174" dur="2000" fill="hold"/>
                                        <p:tgtEl>
                                          <p:spTgt spid="265"/>
                                        </p:tgtEl>
                                        <p:attrNameLst>
                                          <p:attrName>fill.type</p:attrName>
                                        </p:attrNameLst>
                                      </p:cBhvr>
                                      <p:to>
                                        <p:strVal val="solid"/>
                                      </p:to>
                                    </p:set>
                                    <p:set>
                                      <p:cBhvr>
                                        <p:cTn id="175" dur="2000" fill="hold"/>
                                        <p:tgtEl>
                                          <p:spTgt spid="265"/>
                                        </p:tgtEl>
                                        <p:attrNameLst>
                                          <p:attrName>fill.on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072"/>
                                        </p:tgtEl>
                                        <p:attrNameLst>
                                          <p:attrName>style.visibility</p:attrName>
                                        </p:attrNameLst>
                                      </p:cBhvr>
                                      <p:to>
                                        <p:strVal val="visible"/>
                                      </p:to>
                                    </p:set>
                                    <p:animEffect transition="in" filter="wipe(down)">
                                      <p:cBhvr>
                                        <p:cTn id="180" dur="500"/>
                                        <p:tgtEl>
                                          <p:spTgt spid="1072"/>
                                        </p:tgtEl>
                                      </p:cBhvr>
                                    </p:animEffec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26"/>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230"/>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nodeType="clickEffect">
                                  <p:stCondLst>
                                    <p:cond delay="0"/>
                                  </p:stCondLst>
                                  <p:childTnLst>
                                    <p:set>
                                      <p:cBhvr>
                                        <p:cTn id="190" dur="1" fill="hold">
                                          <p:stCondLst>
                                            <p:cond delay="0"/>
                                          </p:stCondLst>
                                        </p:cTn>
                                        <p:tgtEl>
                                          <p:spTgt spid="312"/>
                                        </p:tgtEl>
                                        <p:attrNameLst>
                                          <p:attrName>style.visibility</p:attrName>
                                        </p:attrNameLst>
                                      </p:cBhvr>
                                      <p:to>
                                        <p:strVal val="visible"/>
                                      </p:to>
                                    </p:set>
                                    <p:animEffect transition="in" filter="wipe(down)">
                                      <p:cBhvr>
                                        <p:cTn id="191" dur="500"/>
                                        <p:tgtEl>
                                          <p:spTgt spid="312"/>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1026"/>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268"/>
                                        </p:tgtEl>
                                        <p:attrNameLst>
                                          <p:attrName>style.visibility</p:attrName>
                                        </p:attrNameLst>
                                      </p:cBhvr>
                                      <p:to>
                                        <p:strVal val="hidden"/>
                                      </p:to>
                                    </p:set>
                                  </p:childTnLst>
                                </p:cTn>
                              </p:par>
                              <p:par>
                                <p:cTn id="198" presetID="1" presetClass="exit" presetSubtype="0" fill="hold" nodeType="withEffect">
                                  <p:stCondLst>
                                    <p:cond delay="0"/>
                                  </p:stCondLst>
                                  <p:childTnLst>
                                    <p:set>
                                      <p:cBhvr>
                                        <p:cTn id="199" dur="1" fill="hold">
                                          <p:stCondLst>
                                            <p:cond delay="0"/>
                                          </p:stCondLst>
                                        </p:cTn>
                                        <p:tgtEl>
                                          <p:spTgt spid="269"/>
                                        </p:tgtEl>
                                        <p:attrNameLst>
                                          <p:attrName>style.visibility</p:attrName>
                                        </p:attrNameLst>
                                      </p:cBhvr>
                                      <p:to>
                                        <p:strVal val="hidden"/>
                                      </p:to>
                                    </p:set>
                                  </p:childTnLst>
                                </p:cTn>
                              </p:par>
                              <p:par>
                                <p:cTn id="200" presetID="1" presetClass="emph" presetSubtype="2" fill="hold" nodeType="withEffect">
                                  <p:stCondLst>
                                    <p:cond delay="0"/>
                                  </p:stCondLst>
                                  <p:childTnLst>
                                    <p:animClr clrSpc="rgb" dir="cw">
                                      <p:cBhvr>
                                        <p:cTn id="201" dur="2000" fill="hold"/>
                                        <p:tgtEl>
                                          <p:spTgt spid="270"/>
                                        </p:tgtEl>
                                        <p:attrNameLst>
                                          <p:attrName>fillcolor</p:attrName>
                                        </p:attrNameLst>
                                      </p:cBhvr>
                                      <p:to>
                                        <a:srgbClr val="CCEF1F"/>
                                      </p:to>
                                    </p:animClr>
                                    <p:set>
                                      <p:cBhvr>
                                        <p:cTn id="202" dur="2000" fill="hold"/>
                                        <p:tgtEl>
                                          <p:spTgt spid="270"/>
                                        </p:tgtEl>
                                        <p:attrNameLst>
                                          <p:attrName>fill.type</p:attrName>
                                        </p:attrNameLst>
                                      </p:cBhvr>
                                      <p:to>
                                        <p:strVal val="solid"/>
                                      </p:to>
                                    </p:set>
                                    <p:set>
                                      <p:cBhvr>
                                        <p:cTn id="203" dur="2000" fill="hold"/>
                                        <p:tgtEl>
                                          <p:spTgt spid="270"/>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000" fill="hold"/>
                                        <p:tgtEl>
                                          <p:spTgt spid="275"/>
                                        </p:tgtEl>
                                        <p:attrNameLst>
                                          <p:attrName>fillcolor</p:attrName>
                                        </p:attrNameLst>
                                      </p:cBhvr>
                                      <p:to>
                                        <a:srgbClr val="CCEF1F"/>
                                      </p:to>
                                    </p:animClr>
                                    <p:set>
                                      <p:cBhvr>
                                        <p:cTn id="206" dur="2000" fill="hold"/>
                                        <p:tgtEl>
                                          <p:spTgt spid="275"/>
                                        </p:tgtEl>
                                        <p:attrNameLst>
                                          <p:attrName>fill.type</p:attrName>
                                        </p:attrNameLst>
                                      </p:cBhvr>
                                      <p:to>
                                        <p:strVal val="solid"/>
                                      </p:to>
                                    </p:set>
                                    <p:set>
                                      <p:cBhvr>
                                        <p:cTn id="207" dur="2000" fill="hold"/>
                                        <p:tgtEl>
                                          <p:spTgt spid="27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63" grpId="0" animBg="1"/>
      <p:bldP spid="264" grpId="0" animBg="1"/>
      <p:bldP spid="264" grpId="1" animBg="1"/>
      <p:bldP spid="2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err="1" smtClean="0"/>
              <a:t>JPaxos</a:t>
            </a:r>
            <a:endParaRPr lang="en-US" sz="3600" dirty="0"/>
          </a:p>
        </p:txBody>
      </p:sp>
      <p:graphicFrame>
        <p:nvGraphicFramePr>
          <p:cNvPr id="5" name="Diagram 4"/>
          <p:cNvGraphicFramePr/>
          <p:nvPr>
            <p:extLst>
              <p:ext uri="{D42A27DB-BD31-4B8C-83A1-F6EECF244321}">
                <p14:modId xmlns:p14="http://schemas.microsoft.com/office/powerpoint/2010/main" val="2473439926"/>
              </p:ext>
            </p:extLst>
          </p:nvPr>
        </p:nvGraphicFramePr>
        <p:xfrm>
          <a:off x="457200" y="1676400"/>
          <a:ext cx="822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782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8"/>
                                        </p:tgtEl>
                                        <p:attrNameLst>
                                          <p:attrName>fillcolor</p:attrName>
                                        </p:attrNameLst>
                                      </p:cBhvr>
                                      <p:to>
                                        <a:schemeClr val="accent2"/>
                                      </p:to>
                                    </p:animClr>
                                    <p:set>
                                      <p:cBhvr>
                                        <p:cTn id="7" dur="250" fill="hold"/>
                                        <p:tgtEl>
                                          <p:spTgt spid="48"/>
                                        </p:tgtEl>
                                        <p:attrNameLst>
                                          <p:attrName>fill.type</p:attrName>
                                        </p:attrNameLst>
                                      </p:cBhvr>
                                      <p:to>
                                        <p:strVal val="solid"/>
                                      </p:to>
                                    </p:set>
                                    <p:set>
                                      <p:cBhvr>
                                        <p:cTn id="8" dur="250" fill="hold"/>
                                        <p:tgtEl>
                                          <p:spTgt spid="4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iamond 46"/>
          <p:cNvSpPr/>
          <p:nvPr/>
        </p:nvSpPr>
        <p:spPr>
          <a:xfrm>
            <a:off x="368739" y="5077443"/>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48" name="Diamond 47"/>
          <p:cNvSpPr/>
          <p:nvPr/>
        </p:nvSpPr>
        <p:spPr>
          <a:xfrm>
            <a:off x="345879" y="4901041"/>
            <a:ext cx="2156661" cy="901679"/>
          </a:xfrm>
          <a:prstGeom prst="diamond">
            <a:avLst/>
          </a:prstGeom>
          <a:solidFill>
            <a:schemeClr val="accent1">
              <a:alpha val="37000"/>
            </a:schemeClr>
          </a:solidFill>
          <a:ln>
            <a:solidFill>
              <a:schemeClr val="accent1">
                <a:shade val="50000"/>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19" name="Rectangle 18"/>
          <p:cNvSpPr/>
          <p:nvPr/>
        </p:nvSpPr>
        <p:spPr>
          <a:xfrm>
            <a:off x="4873717" y="3064012"/>
            <a:ext cx="2274163" cy="1752600"/>
          </a:xfrm>
          <a:prstGeom prst="rect">
            <a:avLst/>
          </a:prstGeom>
          <a:solidFill>
            <a:schemeClr val="accent1">
              <a:alpha val="37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2274" y="4348605"/>
            <a:ext cx="482885" cy="59710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4" descr="C:\Users\Sripras\AppData\Local\Microsoft\Windows\Temporary Internet Files\Content.IE5\X72G4L8O\MC900048283[1].wmf"/>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70661" y="4086303"/>
            <a:ext cx="482885" cy="597103"/>
          </a:xfrm>
          <a:prstGeom prst="rect">
            <a:avLst/>
          </a:prstGeom>
          <a:noFill/>
          <a:extLst>
            <a:ext uri="{909E8E84-426E-40DD-AFC4-6F175D3DCCD1}">
              <a14:hiddenFill xmlns:a14="http://schemas.microsoft.com/office/drawing/2010/main">
                <a:solidFill>
                  <a:srgbClr val="FFFFFF"/>
                </a:solidFill>
              </a14:hiddenFill>
            </a:ext>
          </a:extLst>
        </p:spPr>
      </p:pic>
      <p:sp>
        <p:nvSpPr>
          <p:cNvPr id="55" name="Oval 54"/>
          <p:cNvSpPr/>
          <p:nvPr/>
        </p:nvSpPr>
        <p:spPr>
          <a:xfrm>
            <a:off x="1525111" y="248787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40" name="Oval 39"/>
          <p:cNvSpPr/>
          <p:nvPr/>
        </p:nvSpPr>
        <p:spPr>
          <a:xfrm>
            <a:off x="1520672" y="2118297"/>
            <a:ext cx="1828800" cy="1066259"/>
          </a:xfrm>
          <a:prstGeom prst="ellipse">
            <a:avLst/>
          </a:prstGeom>
          <a:solidFill>
            <a:schemeClr val="accent1">
              <a:alpha val="31000"/>
            </a:schemeClr>
          </a:solid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24" name="Rectangle 23"/>
          <p:cNvSpPr/>
          <p:nvPr/>
        </p:nvSpPr>
        <p:spPr>
          <a:xfrm>
            <a:off x="5506251" y="2724444"/>
            <a:ext cx="2274163" cy="1752600"/>
          </a:xfrm>
          <a:prstGeom prst="rect">
            <a:avLst/>
          </a:prstGeom>
          <a:solidFill>
            <a:schemeClr val="accent1">
              <a:alpha val="10000"/>
            </a:schemeClr>
          </a:solid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4200249" y="1943100"/>
            <a:ext cx="3421639" cy="1066800"/>
          </a:xfrm>
          <a:prstGeom prst="rect">
            <a:avLst/>
          </a:prstGeom>
          <a:noFill/>
          <a:ln>
            <a:noFill/>
          </a:ln>
        </p:spPr>
      </p:pic>
      <p:sp>
        <p:nvSpPr>
          <p:cNvPr id="5" name="Oval 4"/>
          <p:cNvSpPr/>
          <p:nvPr/>
        </p:nvSpPr>
        <p:spPr>
          <a:xfrm>
            <a:off x="6919035" y="2499064"/>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6397473" y="2933700"/>
            <a:ext cx="521562" cy="381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5"/>
          </p:cNvCxnSpPr>
          <p:nvPr/>
        </p:nvCxnSpPr>
        <p:spPr>
          <a:xfrm flipH="1">
            <a:off x="7311872" y="3008971"/>
            <a:ext cx="127489" cy="3678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69745" y="3344401"/>
            <a:ext cx="2274163"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endParaRPr lang="en-US" dirty="0"/>
          </a:p>
        </p:txBody>
      </p:sp>
      <p:sp>
        <p:nvSpPr>
          <p:cNvPr id="16" name="Oval 15"/>
          <p:cNvSpPr/>
          <p:nvPr/>
        </p:nvSpPr>
        <p:spPr>
          <a:xfrm>
            <a:off x="6286501" y="2218675"/>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H="1">
            <a:off x="5764939" y="2653311"/>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6" idx="5"/>
          </p:cNvCxnSpPr>
          <p:nvPr/>
        </p:nvCxnSpPr>
        <p:spPr>
          <a:xfrm flipH="1">
            <a:off x="6679338" y="2728582"/>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919035" y="1879107"/>
            <a:ext cx="609600" cy="597393"/>
          </a:xfrm>
          <a:prstGeom prst="ellipse">
            <a:avLst/>
          </a:prstGeom>
          <a:noFill/>
          <a:ln>
            <a:solidFill>
              <a:schemeClr val="accent1">
                <a:shade val="95000"/>
                <a:satMod val="105000"/>
                <a:alpha val="5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6397473" y="2313743"/>
            <a:ext cx="521562" cy="381000"/>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flipH="1">
            <a:off x="7311872" y="2389014"/>
            <a:ext cx="127489" cy="367875"/>
          </a:xfrm>
          <a:prstGeom prst="line">
            <a:avLst/>
          </a:prstGeom>
          <a:ln>
            <a:solidFill>
              <a:schemeClr val="accent1">
                <a:shade val="95000"/>
                <a:satMod val="105000"/>
                <a:alpha val="53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4282370" y="1827953"/>
            <a:ext cx="609600" cy="5973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8" idx="2"/>
          </p:cNvCxnSpPr>
          <p:nvPr/>
        </p:nvCxnSpPr>
        <p:spPr>
          <a:xfrm flipH="1">
            <a:off x="3197072" y="2126650"/>
            <a:ext cx="108529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8" idx="3"/>
            <a:endCxn id="34" idx="5"/>
          </p:cNvCxnSpPr>
          <p:nvPr/>
        </p:nvCxnSpPr>
        <p:spPr>
          <a:xfrm flipH="1">
            <a:off x="3081650" y="2337860"/>
            <a:ext cx="1289994" cy="38901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1520672" y="1816767"/>
            <a:ext cx="1828800" cy="10662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Client</a:t>
            </a:r>
            <a:endParaRPr lang="en-US" dirty="0"/>
          </a:p>
        </p:txBody>
      </p:sp>
      <p:sp>
        <p:nvSpPr>
          <p:cNvPr id="37" name="Oval 36"/>
          <p:cNvSpPr/>
          <p:nvPr/>
        </p:nvSpPr>
        <p:spPr>
          <a:xfrm>
            <a:off x="4282370" y="212948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stCxn id="37" idx="2"/>
          </p:cNvCxnSpPr>
          <p:nvPr/>
        </p:nvCxnSpPr>
        <p:spPr>
          <a:xfrm flipH="1">
            <a:off x="3197072" y="242818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7" idx="3"/>
            <a:endCxn id="40" idx="5"/>
          </p:cNvCxnSpPr>
          <p:nvPr/>
        </p:nvCxnSpPr>
        <p:spPr>
          <a:xfrm flipH="1">
            <a:off x="3081650" y="263939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286809" y="2499063"/>
            <a:ext cx="609600" cy="597393"/>
          </a:xfrm>
          <a:prstGeom prst="ellipse">
            <a:avLst/>
          </a:prstGeom>
          <a:noFill/>
          <a:ln>
            <a:solidFill>
              <a:schemeClr val="accent1">
                <a:shade val="95000"/>
                <a:satMod val="105000"/>
                <a:alpha val="3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2"/>
          </p:cNvCxnSpPr>
          <p:nvPr/>
        </p:nvCxnSpPr>
        <p:spPr>
          <a:xfrm flipH="1">
            <a:off x="3201511" y="2797760"/>
            <a:ext cx="1085298" cy="0"/>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3"/>
            <a:endCxn id="55" idx="5"/>
          </p:cNvCxnSpPr>
          <p:nvPr/>
        </p:nvCxnSpPr>
        <p:spPr>
          <a:xfrm flipH="1">
            <a:off x="3086089" y="3008970"/>
            <a:ext cx="1289994" cy="389016"/>
          </a:xfrm>
          <a:prstGeom prst="line">
            <a:avLst/>
          </a:prstGeom>
          <a:ln>
            <a:solidFill>
              <a:schemeClr val="accent1">
                <a:shade val="95000"/>
                <a:satMod val="105000"/>
                <a:alpha val="36000"/>
              </a:schemeClr>
            </a:solidFill>
            <a:prstDash val="dash"/>
          </a:ln>
        </p:spPr>
        <p:style>
          <a:lnRef idx="1">
            <a:schemeClr val="accent1"/>
          </a:lnRef>
          <a:fillRef idx="0">
            <a:schemeClr val="accent1"/>
          </a:fillRef>
          <a:effectRef idx="0">
            <a:schemeClr val="accent1"/>
          </a:effectRef>
          <a:fontRef idx="minor">
            <a:schemeClr val="tx1"/>
          </a:fontRef>
        </p:style>
      </p:cxnSp>
      <p:pic>
        <p:nvPicPr>
          <p:cNvPr id="4099"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2884" y="4920555"/>
            <a:ext cx="509489" cy="630000"/>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4104" name="Straight Connector 4103"/>
          <p:cNvCxnSpPr>
            <a:stCxn id="70" idx="0"/>
            <a:endCxn id="34" idx="2"/>
          </p:cNvCxnSpPr>
          <p:nvPr/>
        </p:nvCxnSpPr>
        <p:spPr>
          <a:xfrm flipV="1">
            <a:off x="870069" y="2349897"/>
            <a:ext cx="650603" cy="1460103"/>
          </a:xfrm>
          <a:prstGeom prst="line">
            <a:avLst/>
          </a:prstGeom>
          <a:ln cap="r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endCxn id="4099" idx="1"/>
          </p:cNvCxnSpPr>
          <p:nvPr/>
        </p:nvCxnSpPr>
        <p:spPr>
          <a:xfrm flipV="1">
            <a:off x="2435072" y="5235555"/>
            <a:ext cx="3097812" cy="420013"/>
          </a:xfrm>
          <a:prstGeom prst="line">
            <a:avLst/>
          </a:prstGeom>
          <a:ln>
            <a:prstDash val="lgDashDot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endCxn id="124" idx="1"/>
          </p:cNvCxnSpPr>
          <p:nvPr/>
        </p:nvCxnSpPr>
        <p:spPr>
          <a:xfrm>
            <a:off x="2435072" y="5655568"/>
            <a:ext cx="1714530" cy="611948"/>
          </a:xfrm>
          <a:prstGeom prst="line">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21" idx="3"/>
          </p:cNvCxnSpPr>
          <p:nvPr/>
        </p:nvCxnSpPr>
        <p:spPr>
          <a:xfrm flipH="1" flipV="1">
            <a:off x="2435073" y="5655568"/>
            <a:ext cx="4788762" cy="111755"/>
          </a:xfrm>
          <a:prstGeom prst="line">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13" idx="2"/>
          </p:cNvCxnSpPr>
          <p:nvPr/>
        </p:nvCxnSpPr>
        <p:spPr>
          <a:xfrm rot="5400000">
            <a:off x="6319668" y="4819706"/>
            <a:ext cx="209865" cy="764454"/>
          </a:xfrm>
          <a:prstGeom prst="bentConnector2">
            <a:avLst/>
          </a:prstGeom>
          <a:ln>
            <a:prstDash val="lgDashDot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endCxn id="34" idx="4"/>
          </p:cNvCxnSpPr>
          <p:nvPr/>
        </p:nvCxnSpPr>
        <p:spPr>
          <a:xfrm flipV="1">
            <a:off x="2435072" y="2883026"/>
            <a:ext cx="0" cy="2772542"/>
          </a:xfrm>
          <a:prstGeom prst="line">
            <a:avLst/>
          </a:prstGeom>
          <a:ln cap="rnd">
            <a:headEnd type="none"/>
            <a:tailEnd type="triangle"/>
          </a:ln>
        </p:spPr>
        <p:style>
          <a:lnRef idx="1">
            <a:schemeClr val="accent1"/>
          </a:lnRef>
          <a:fillRef idx="0">
            <a:schemeClr val="accent1"/>
          </a:fillRef>
          <a:effectRef idx="0">
            <a:schemeClr val="accent1"/>
          </a:effectRef>
          <a:fontRef idx="minor">
            <a:schemeClr val="tx1"/>
          </a:fontRef>
        </p:style>
      </p:cxnSp>
      <p:sp>
        <p:nvSpPr>
          <p:cNvPr id="70" name="Rounded Rectangle 69"/>
          <p:cNvSpPr/>
          <p:nvPr/>
        </p:nvSpPr>
        <p:spPr>
          <a:xfrm>
            <a:off x="353499" y="3810000"/>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118" name="Rectangle 117"/>
          <p:cNvSpPr/>
          <p:nvPr/>
        </p:nvSpPr>
        <p:spPr>
          <a:xfrm>
            <a:off x="4282369" y="6194216"/>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76" name="Diamond 75"/>
          <p:cNvSpPr/>
          <p:nvPr/>
        </p:nvSpPr>
        <p:spPr>
          <a:xfrm>
            <a:off x="228600" y="5204728"/>
            <a:ext cx="2156661" cy="90167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a:t>
            </a:r>
            <a:endParaRPr lang="en-US" dirty="0"/>
          </a:p>
        </p:txBody>
      </p:sp>
      <p:sp>
        <p:nvSpPr>
          <p:cNvPr id="77" name="Round Diagonal Corner Rectangle 76"/>
          <p:cNvSpPr/>
          <p:nvPr/>
        </p:nvSpPr>
        <p:spPr>
          <a:xfrm>
            <a:off x="6248400" y="5883234"/>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1" name="Round Diagonal Corner Rectangle 120"/>
          <p:cNvSpPr/>
          <p:nvPr/>
        </p:nvSpPr>
        <p:spPr>
          <a:xfrm>
            <a:off x="6457828" y="576732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2" name="Round Diagonal Corner Rectangle 121"/>
          <p:cNvSpPr/>
          <p:nvPr/>
        </p:nvSpPr>
        <p:spPr>
          <a:xfrm>
            <a:off x="6010798" y="6004721"/>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23" name="Rectangle 122"/>
          <p:cNvSpPr/>
          <p:nvPr/>
        </p:nvSpPr>
        <p:spPr>
          <a:xfrm>
            <a:off x="4456622" y="6092675"/>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24" name="Rectangle 123"/>
          <p:cNvSpPr/>
          <p:nvPr/>
        </p:nvSpPr>
        <p:spPr>
          <a:xfrm>
            <a:off x="4149602" y="6004721"/>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cxnSp>
        <p:nvCxnSpPr>
          <p:cNvPr id="88" name="Elbow Connector 87"/>
          <p:cNvCxnSpPr>
            <a:stCxn id="70" idx="1"/>
            <a:endCxn id="124" idx="1"/>
          </p:cNvCxnSpPr>
          <p:nvPr/>
        </p:nvCxnSpPr>
        <p:spPr>
          <a:xfrm rot="10800000" flipH="1" flipV="1">
            <a:off x="353498" y="4143522"/>
            <a:ext cx="3796103" cy="2123994"/>
          </a:xfrm>
          <a:prstGeom prst="bentConnector3">
            <a:avLst>
              <a:gd name="adj1" fmla="val -602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Players</a:t>
            </a:r>
            <a:endParaRPr lang="en-US" sz="4000" dirty="0"/>
          </a:p>
        </p:txBody>
      </p:sp>
    </p:spTree>
    <p:extLst>
      <p:ext uri="{BB962C8B-B14F-4D97-AF65-F5344CB8AC3E}">
        <p14:creationId xmlns:p14="http://schemas.microsoft.com/office/powerpoint/2010/main" val="2967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22" presetClass="entr" presetSubtype="4" fill="hold" nodeType="with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down)">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wipe(down)">
                                      <p:cBhvr>
                                        <p:cTn id="37" dur="500"/>
                                        <p:tgtEl>
                                          <p:spTgt spid="30"/>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par>
                                <p:cTn id="41" presetID="22" presetClass="entr" presetSubtype="4"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500"/>
                                        <p:tgtEl>
                                          <p:spTgt spid="7"/>
                                        </p:tgtEl>
                                      </p:cBhvr>
                                    </p:animEffect>
                                  </p:childTnLst>
                                </p:cTn>
                              </p:par>
                              <p:par>
                                <p:cTn id="44" presetID="22" presetClass="entr" presetSubtype="4"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down)">
                                      <p:cBhvr>
                                        <p:cTn id="46" dur="500"/>
                                        <p:tgtEl>
                                          <p:spTgt spid="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wipe(down)">
                                      <p:cBhvr>
                                        <p:cTn id="57" dur="500"/>
                                        <p:tgtEl>
                                          <p:spTgt spid="64"/>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4"/>
                                        </p:tgtEl>
                                        <p:attrNameLst>
                                          <p:attrName>style.visibility</p:attrName>
                                        </p:attrNameLst>
                                      </p:cBhvr>
                                      <p:to>
                                        <p:strVal val="visible"/>
                                      </p:to>
                                    </p:set>
                                    <p:animEffect transition="in" filter="wipe(down)">
                                      <p:cBhvr>
                                        <p:cTn id="66" dur="500"/>
                                        <p:tgtEl>
                                          <p:spTgt spid="9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wipe(down)">
                                      <p:cBhvr>
                                        <p:cTn id="71" dur="500"/>
                                        <p:tgtEl>
                                          <p:spTgt spid="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12"/>
                                        </p:tgtEl>
                                        <p:attrNameLst>
                                          <p:attrName>style.visibility</p:attrName>
                                        </p:attrNameLst>
                                      </p:cBhvr>
                                      <p:to>
                                        <p:strVal val="visible"/>
                                      </p:to>
                                    </p:set>
                                    <p:animEffect transition="in" filter="wipe(down)">
                                      <p:cBhvr>
                                        <p:cTn id="76" dur="500"/>
                                        <p:tgtEl>
                                          <p:spTgt spid="11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00"/>
                                        </p:tgtEl>
                                        <p:attrNameLst>
                                          <p:attrName>style.visibility</p:attrName>
                                        </p:attrNameLst>
                                      </p:cBhvr>
                                      <p:to>
                                        <p:strVal val="visible"/>
                                      </p:to>
                                    </p:set>
                                    <p:animEffect transition="in" filter="wipe(down)">
                                      <p:cBhvr>
                                        <p:cTn id="89" dur="500"/>
                                        <p:tgtEl>
                                          <p:spTgt spid="100"/>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0"/>
                                        </p:tgtEl>
                                        <p:attrNameLst>
                                          <p:attrName>style.visibility</p:attrName>
                                        </p:attrNameLst>
                                      </p:cBhvr>
                                      <p:to>
                                        <p:strVal val="visible"/>
                                      </p:to>
                                    </p:set>
                                  </p:childTnLst>
                                </p:cTn>
                              </p:par>
                              <p:par>
                                <p:cTn id="96" presetID="22" presetClass="entr" presetSubtype="4"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down)">
                                      <p:cBhvr>
                                        <p:cTn id="98" dur="500"/>
                                        <p:tgtEl>
                                          <p:spTgt spid="38"/>
                                        </p:tgtEl>
                                      </p:cBhvr>
                                    </p:animEffect>
                                  </p:childTnLst>
                                </p:cTn>
                              </p:par>
                              <p:par>
                                <p:cTn id="99" presetID="22" presetClass="entr" presetSubtype="4" fill="hold" nodeType="withEffect">
                                  <p:stCondLst>
                                    <p:cond delay="0"/>
                                  </p:stCondLst>
                                  <p:childTnLst>
                                    <p:set>
                                      <p:cBhvr>
                                        <p:cTn id="100" dur="1" fill="hold">
                                          <p:stCondLst>
                                            <p:cond delay="0"/>
                                          </p:stCondLst>
                                        </p:cTn>
                                        <p:tgtEl>
                                          <p:spTgt spid="57"/>
                                        </p:tgtEl>
                                        <p:attrNameLst>
                                          <p:attrName>style.visibility</p:attrName>
                                        </p:attrNameLst>
                                      </p:cBhvr>
                                      <p:to>
                                        <p:strVal val="visible"/>
                                      </p:to>
                                    </p:set>
                                    <p:animEffect transition="in" filter="wipe(down)">
                                      <p:cBhvr>
                                        <p:cTn id="101" dur="500"/>
                                        <p:tgtEl>
                                          <p:spTgt spid="57"/>
                                        </p:tgtEl>
                                      </p:cBhvr>
                                    </p:animEffect>
                                  </p:childTnLst>
                                </p:cTn>
                              </p:par>
                              <p:par>
                                <p:cTn id="102" presetID="22" presetClass="entr" presetSubtype="4" fill="hold" nodeType="with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par>
                                <p:cTn id="105" presetID="22" presetClass="entr" presetSubtype="4" fill="hold" nodeType="with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down)">
                                      <p:cBhvr>
                                        <p:cTn id="107" dur="500"/>
                                        <p:tgtEl>
                                          <p:spTgt spid="58"/>
                                        </p:tgtEl>
                                      </p:cBhvr>
                                    </p:animEffect>
                                  </p:childTnLst>
                                </p:cTn>
                              </p:par>
                              <p:par>
                                <p:cTn id="108" presetID="1" presetClass="entr" presetSubtype="0" fill="hold" grpId="0" nodeType="withEffect">
                                  <p:stCondLst>
                                    <p:cond delay="0"/>
                                  </p:stCondLst>
                                  <p:childTnLst>
                                    <p:set>
                                      <p:cBhvr>
                                        <p:cTn id="109" dur="1" fill="hold">
                                          <p:stCondLst>
                                            <p:cond delay="0"/>
                                          </p:stCondLst>
                                        </p:cTn>
                                        <p:tgtEl>
                                          <p:spTgt spid="5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par>
                                <p:cTn id="112" presetID="22" presetClass="entr" presetSubtype="4" fill="hold" nodeType="withEffect">
                                  <p:stCondLst>
                                    <p:cond delay="0"/>
                                  </p:stCondLst>
                                  <p:childTnLst>
                                    <p:set>
                                      <p:cBhvr>
                                        <p:cTn id="113" dur="1" fill="hold">
                                          <p:stCondLst>
                                            <p:cond delay="0"/>
                                          </p:stCondLst>
                                        </p:cTn>
                                        <p:tgtEl>
                                          <p:spTgt spid="17"/>
                                        </p:tgtEl>
                                        <p:attrNameLst>
                                          <p:attrName>style.visibility</p:attrName>
                                        </p:attrNameLst>
                                      </p:cBhvr>
                                      <p:to>
                                        <p:strVal val="visible"/>
                                      </p:to>
                                    </p:set>
                                    <p:animEffect transition="in" filter="wipe(down)">
                                      <p:cBhvr>
                                        <p:cTn id="114" dur="500"/>
                                        <p:tgtEl>
                                          <p:spTgt spid="17"/>
                                        </p:tgtEl>
                                      </p:cBhvr>
                                    </p:animEffect>
                                  </p:childTnLst>
                                </p:cTn>
                              </p:par>
                              <p:par>
                                <p:cTn id="115" presetID="22" presetClass="entr" presetSubtype="4" fill="hold" nodeType="withEffect">
                                  <p:stCondLst>
                                    <p:cond delay="0"/>
                                  </p:stCondLst>
                                  <p:childTnLst>
                                    <p:set>
                                      <p:cBhvr>
                                        <p:cTn id="116" dur="1" fill="hold">
                                          <p:stCondLst>
                                            <p:cond delay="0"/>
                                          </p:stCondLst>
                                        </p:cTn>
                                        <p:tgtEl>
                                          <p:spTgt spid="26"/>
                                        </p:tgtEl>
                                        <p:attrNameLst>
                                          <p:attrName>style.visibility</p:attrName>
                                        </p:attrNameLst>
                                      </p:cBhvr>
                                      <p:to>
                                        <p:strVal val="visible"/>
                                      </p:to>
                                    </p:set>
                                    <p:animEffect transition="in" filter="wipe(down)">
                                      <p:cBhvr>
                                        <p:cTn id="117" dur="500"/>
                                        <p:tgtEl>
                                          <p:spTgt spid="26"/>
                                        </p:tgtEl>
                                      </p:cBhvr>
                                    </p:animEffect>
                                  </p:childTnLst>
                                </p:cTn>
                              </p:par>
                              <p:par>
                                <p:cTn id="118" presetID="1" presetClass="entr" presetSubtype="0" fill="hold" grpId="0" nodeType="withEffect">
                                  <p:stCondLst>
                                    <p:cond delay="0"/>
                                  </p:stCondLst>
                                  <p:childTnLst>
                                    <p:set>
                                      <p:cBhvr>
                                        <p:cTn id="119" dur="1" fill="hold">
                                          <p:stCondLst>
                                            <p:cond delay="0"/>
                                          </p:stCondLst>
                                        </p:cTn>
                                        <p:tgtEl>
                                          <p:spTgt spid="16"/>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5"/>
                                        </p:tgtEl>
                                        <p:attrNameLst>
                                          <p:attrName>style.visibility</p:attrName>
                                        </p:attrNameLst>
                                      </p:cBhvr>
                                      <p:to>
                                        <p:strVal val="visible"/>
                                      </p:to>
                                    </p:set>
                                  </p:childTnLst>
                                </p:cTn>
                              </p:par>
                              <p:par>
                                <p:cTn id="122" presetID="22" presetClass="entr" presetSubtype="4" fill="hold" nodeType="withEffect">
                                  <p:stCondLst>
                                    <p:cond delay="0"/>
                                  </p:stCondLst>
                                  <p:childTnLst>
                                    <p:set>
                                      <p:cBhvr>
                                        <p:cTn id="123" dur="1" fill="hold">
                                          <p:stCondLst>
                                            <p:cond delay="0"/>
                                          </p:stCondLst>
                                        </p:cTn>
                                        <p:tgtEl>
                                          <p:spTgt spid="18"/>
                                        </p:tgtEl>
                                        <p:attrNameLst>
                                          <p:attrName>style.visibility</p:attrName>
                                        </p:attrNameLst>
                                      </p:cBhvr>
                                      <p:to>
                                        <p:strVal val="visible"/>
                                      </p:to>
                                    </p:set>
                                    <p:animEffect transition="in" filter="wipe(down)">
                                      <p:cBhvr>
                                        <p:cTn id="124" dur="500"/>
                                        <p:tgtEl>
                                          <p:spTgt spid="18"/>
                                        </p:tgtEl>
                                      </p:cBhvr>
                                    </p:animEffect>
                                  </p:childTnLst>
                                </p:cTn>
                              </p:par>
                              <p:par>
                                <p:cTn id="125" presetID="22" presetClass="entr" presetSubtype="4" fill="hold" nodeType="with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wipe(down)">
                                      <p:cBhvr>
                                        <p:cTn id="127" dur="500"/>
                                        <p:tgtEl>
                                          <p:spTgt spid="27"/>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2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68"/>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10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19" grpId="0" animBg="1"/>
      <p:bldP spid="55" grpId="0" animBg="1"/>
      <p:bldP spid="40" grpId="0" animBg="1"/>
      <p:bldP spid="24" grpId="0" animBg="1"/>
      <p:bldP spid="5" grpId="0" animBg="1"/>
      <p:bldP spid="13" grpId="0" animBg="1"/>
      <p:bldP spid="16" grpId="0" animBg="1"/>
      <p:bldP spid="25" grpId="0" animBg="1"/>
      <p:bldP spid="28" grpId="0" animBg="1"/>
      <p:bldP spid="34" grpId="0" animBg="1"/>
      <p:bldP spid="37" grpId="0" animBg="1"/>
      <p:bldP spid="56" grpId="0" animBg="1"/>
      <p:bldP spid="70" grpId="0" animBg="1"/>
      <p:bldP spid="118" grpId="0" animBg="1"/>
      <p:bldP spid="76" grpId="0" animBg="1"/>
      <p:bldP spid="77" grpId="0" animBg="1"/>
      <p:bldP spid="121" grpId="0" animBg="1"/>
      <p:bldP spid="122" grpId="0" animBg="1"/>
      <p:bldP spid="123" grpId="0" animBg="1"/>
      <p:bldP spid="1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2639"/>
            <a:ext cx="8229600" cy="4525963"/>
          </a:xfrm>
        </p:spPr>
        <p:txBody>
          <a:bodyPr/>
          <a:lstStyle/>
          <a:p>
            <a:r>
              <a:rPr lang="en-US" sz="2000" dirty="0" smtClean="0"/>
              <a:t>Stateless in memory – all state is persisted</a:t>
            </a:r>
          </a:p>
          <a:p>
            <a:r>
              <a:rPr lang="en-US" sz="2000" dirty="0" smtClean="0"/>
              <a:t>Handles API requests for migrations – creates a record for each object migration</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456147496"/>
              </p:ext>
            </p:extLst>
          </p:nvPr>
        </p:nvGraphicFramePr>
        <p:xfrm>
          <a:off x="228600" y="2057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9" name="TextBox 8"/>
          <p:cNvSpPr txBox="1"/>
          <p:nvPr/>
        </p:nvSpPr>
        <p:spPr>
          <a:xfrm>
            <a:off x="275208" y="4410742"/>
            <a:ext cx="1653338" cy="307777"/>
          </a:xfrm>
          <a:prstGeom prst="rect">
            <a:avLst/>
          </a:prstGeom>
          <a:noFill/>
        </p:spPr>
        <p:txBody>
          <a:bodyPr wrap="none" rtlCol="0">
            <a:spAutoFit/>
          </a:bodyPr>
          <a:lstStyle/>
          <a:p>
            <a:r>
              <a:rPr lang="en-US" sz="1400" dirty="0" smtClean="0"/>
              <a:t>Updated Directories</a:t>
            </a:r>
            <a:endParaRPr lang="en-US" sz="1400" dirty="0"/>
          </a:p>
        </p:txBody>
      </p:sp>
      <p:sp>
        <p:nvSpPr>
          <p:cNvPr id="10" name="TextBox 9"/>
          <p:cNvSpPr txBox="1"/>
          <p:nvPr/>
        </p:nvSpPr>
        <p:spPr>
          <a:xfrm>
            <a:off x="275208" y="4723320"/>
            <a:ext cx="2292359" cy="307777"/>
          </a:xfrm>
          <a:prstGeom prst="rect">
            <a:avLst/>
          </a:prstGeom>
          <a:noFill/>
        </p:spPr>
        <p:txBody>
          <a:bodyPr wrap="none" rtlCol="0">
            <a:spAutoFit/>
          </a:bodyPr>
          <a:lstStyle/>
          <a:p>
            <a:r>
              <a:rPr lang="en-US" sz="1400" dirty="0" smtClean="0"/>
              <a:t>Completed Migration chunks</a:t>
            </a:r>
            <a:endParaRPr lang="en-US" sz="1400" dirty="0"/>
          </a:p>
        </p:txBody>
      </p:sp>
      <p:cxnSp>
        <p:nvCxnSpPr>
          <p:cNvPr id="27" name="Elbow Connector 26"/>
          <p:cNvCxnSpPr>
            <a:endCxn id="9" idx="3"/>
          </p:cNvCxnSpPr>
          <p:nvPr/>
        </p:nvCxnSpPr>
        <p:spPr>
          <a:xfrm rot="5400000">
            <a:off x="1885531" y="4316561"/>
            <a:ext cx="291085" cy="2050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endCxn id="10" idx="3"/>
          </p:cNvCxnSpPr>
          <p:nvPr/>
        </p:nvCxnSpPr>
        <p:spPr>
          <a:xfrm rot="5400000">
            <a:off x="2363561" y="4499047"/>
            <a:ext cx="582168" cy="1741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75208" y="5019204"/>
            <a:ext cx="2918299" cy="307777"/>
          </a:xfrm>
          <a:prstGeom prst="rect">
            <a:avLst/>
          </a:prstGeom>
          <a:noFill/>
        </p:spPr>
        <p:txBody>
          <a:bodyPr wrap="none" rtlCol="0">
            <a:spAutoFit/>
          </a:bodyPr>
          <a:lstStyle/>
          <a:p>
            <a:r>
              <a:rPr lang="en-US" sz="1400" dirty="0" smtClean="0"/>
              <a:t>When last touched? Avoid starvation.</a:t>
            </a:r>
            <a:endParaRPr lang="en-US" sz="1400" dirty="0"/>
          </a:p>
        </p:txBody>
      </p:sp>
      <p:cxnSp>
        <p:nvCxnSpPr>
          <p:cNvPr id="32" name="Elbow Connector 31"/>
          <p:cNvCxnSpPr>
            <a:endCxn id="30" idx="3"/>
          </p:cNvCxnSpPr>
          <p:nvPr/>
        </p:nvCxnSpPr>
        <p:spPr>
          <a:xfrm rot="10800000" flipV="1">
            <a:off x="3193508" y="4273547"/>
            <a:ext cx="2140497" cy="89954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75208" y="5326981"/>
            <a:ext cx="4165692" cy="307777"/>
          </a:xfrm>
          <a:prstGeom prst="rect">
            <a:avLst/>
          </a:prstGeom>
          <a:noFill/>
        </p:spPr>
        <p:txBody>
          <a:bodyPr wrap="none" rtlCol="0">
            <a:spAutoFit/>
          </a:bodyPr>
          <a:lstStyle/>
          <a:p>
            <a:r>
              <a:rPr lang="en-US" sz="1400" dirty="0" smtClean="0"/>
              <a:t>When was object movement request last (re)initiated?</a:t>
            </a:r>
            <a:endParaRPr lang="en-US" sz="1400" dirty="0"/>
          </a:p>
        </p:txBody>
      </p:sp>
      <p:cxnSp>
        <p:nvCxnSpPr>
          <p:cNvPr id="37" name="Elbow Connector 36"/>
          <p:cNvCxnSpPr>
            <a:endCxn id="33" idx="3"/>
          </p:cNvCxnSpPr>
          <p:nvPr/>
        </p:nvCxnSpPr>
        <p:spPr>
          <a:xfrm rot="10800000" flipV="1">
            <a:off x="4440900" y="4273546"/>
            <a:ext cx="1631430" cy="1207324"/>
          </a:xfrm>
          <a:prstGeom prst="bentConnector3">
            <a:avLst>
              <a:gd name="adj1" fmla="val -607"/>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75208" y="5653956"/>
            <a:ext cx="2439579" cy="307777"/>
          </a:xfrm>
          <a:prstGeom prst="rect">
            <a:avLst/>
          </a:prstGeom>
          <a:noFill/>
        </p:spPr>
        <p:txBody>
          <a:bodyPr wrap="none" rtlCol="0">
            <a:spAutoFit/>
          </a:bodyPr>
          <a:lstStyle/>
          <a:p>
            <a:r>
              <a:rPr lang="en-US" sz="1400" dirty="0" smtClean="0"/>
              <a:t>Is object movement complete?</a:t>
            </a:r>
            <a:endParaRPr lang="en-US" sz="1400" dirty="0"/>
          </a:p>
        </p:txBody>
      </p:sp>
      <p:cxnSp>
        <p:nvCxnSpPr>
          <p:cNvPr id="43" name="Elbow Connector 42"/>
          <p:cNvCxnSpPr>
            <a:endCxn id="42" idx="3"/>
          </p:cNvCxnSpPr>
          <p:nvPr/>
        </p:nvCxnSpPr>
        <p:spPr>
          <a:xfrm rot="10800000" flipV="1">
            <a:off x="2714787" y="4273545"/>
            <a:ext cx="4403044" cy="1534300"/>
          </a:xfrm>
          <a:prstGeom prst="bentConnector3">
            <a:avLst>
              <a:gd name="adj1" fmla="val -406"/>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75207" y="5981729"/>
            <a:ext cx="2451697" cy="307777"/>
          </a:xfrm>
          <a:prstGeom prst="rect">
            <a:avLst/>
          </a:prstGeom>
          <a:noFill/>
        </p:spPr>
        <p:txBody>
          <a:bodyPr wrap="none" rtlCol="0">
            <a:spAutoFit/>
          </a:bodyPr>
          <a:lstStyle/>
          <a:p>
            <a:r>
              <a:rPr lang="en-US" sz="1400" dirty="0" smtClean="0"/>
              <a:t>Is migration request complete?</a:t>
            </a:r>
            <a:endParaRPr lang="en-US" sz="1400" dirty="0"/>
          </a:p>
        </p:txBody>
      </p:sp>
      <p:cxnSp>
        <p:nvCxnSpPr>
          <p:cNvPr id="50" name="Elbow Connector 49"/>
          <p:cNvCxnSpPr>
            <a:endCxn id="48" idx="3"/>
          </p:cNvCxnSpPr>
          <p:nvPr/>
        </p:nvCxnSpPr>
        <p:spPr>
          <a:xfrm rot="10800000" flipV="1">
            <a:off x="2726904" y="4273544"/>
            <a:ext cx="5655096" cy="1862074"/>
          </a:xfrm>
          <a:prstGeom prst="bentConnector3">
            <a:avLst>
              <a:gd name="adj1" fmla="val 236"/>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1268027" y="3586624"/>
            <a:ext cx="6477000" cy="9639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Every insert/update operation on these records must be </a:t>
            </a:r>
            <a:r>
              <a:rPr lang="en-US" dirty="0" err="1" smtClean="0"/>
              <a:t>Paxos</a:t>
            </a:r>
            <a:r>
              <a:rPr lang="en-US" dirty="0" smtClean="0"/>
              <a:t>!</a:t>
            </a:r>
            <a:endParaRPr lang="en-US" dirty="0"/>
          </a:p>
        </p:txBody>
      </p:sp>
      <p:sp>
        <p:nvSpPr>
          <p:cNvPr id="18" name="Title 236"/>
          <p:cNvSpPr>
            <a:spLocks noGrp="1"/>
          </p:cNvSpPr>
          <p:nvPr>
            <p:ph type="title"/>
          </p:nvPr>
        </p:nvSpPr>
        <p:spPr>
          <a:xfrm>
            <a:off x="457200" y="152400"/>
            <a:ext cx="8077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400" dirty="0" smtClean="0"/>
              <a:t>Directory Service: DB state</a:t>
            </a:r>
            <a:endParaRPr lang="en-US" sz="24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barn(inVertical)">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0" grpId="0"/>
      <p:bldP spid="33" grpId="0"/>
      <p:bldP spid="42" grpId="0"/>
      <p:bldP spid="48" grpId="0"/>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utoShape 4"/>
          <p:cNvSpPr>
            <a:spLocks noChangeAspect="1" noChangeArrowheads="1" noTextEdit="1"/>
          </p:cNvSpPr>
          <p:nvPr/>
        </p:nvSpPr>
        <p:spPr bwMode="auto">
          <a:xfrm>
            <a:off x="995009" y="1604438"/>
            <a:ext cx="60960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1"/>
          <p:cNvSpPr>
            <a:spLocks noChangeArrowheads="1"/>
          </p:cNvSpPr>
          <p:nvPr/>
        </p:nvSpPr>
        <p:spPr bwMode="auto">
          <a:xfrm>
            <a:off x="5059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p:cNvSpPr>
            <a:spLocks noGrp="1"/>
          </p:cNvSpPr>
          <p:nvPr>
            <p:ph idx="1"/>
          </p:nvPr>
        </p:nvSpPr>
        <p:spPr>
          <a:xfrm>
            <a:off x="466400" y="903286"/>
            <a:ext cx="8220400" cy="5497513"/>
          </a:xfrm>
        </p:spPr>
        <p:txBody>
          <a:bodyPr>
            <a:normAutofit fontScale="70000" lnSpcReduction="20000"/>
          </a:bodyPr>
          <a:lstStyle/>
          <a:p>
            <a:r>
              <a:rPr lang="en-US" dirty="0" err="1" smtClean="0"/>
              <a:t>JPaxos</a:t>
            </a:r>
            <a:r>
              <a:rPr lang="en-US" dirty="0" smtClean="0"/>
              <a:t> on crash recovery replays all requests from a checkpoint.</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Must precisely replay requests from last </a:t>
            </a:r>
            <a:r>
              <a:rPr lang="en-US" dirty="0" err="1" smtClean="0"/>
              <a:t>unplayed</a:t>
            </a:r>
            <a:r>
              <a:rPr lang="en-US" dirty="0" smtClean="0"/>
              <a:t> request.</a:t>
            </a:r>
          </a:p>
          <a:p>
            <a:r>
              <a:rPr lang="en-US" dirty="0" smtClean="0"/>
              <a:t>Save last executed request number in a single atomic transaction with the last executed request.</a:t>
            </a:r>
            <a:br>
              <a:rPr lang="en-US" dirty="0" smtClean="0"/>
            </a:br>
            <a:endParaRPr lang="en-US" dirty="0" smtClean="0"/>
          </a:p>
          <a:p>
            <a:endParaRPr lang="en-US" dirty="0" smtClean="0"/>
          </a:p>
          <a:p>
            <a:endParaRPr lang="en-US" dirty="0" smtClean="0"/>
          </a:p>
        </p:txBody>
      </p:sp>
      <p:sp>
        <p:nvSpPr>
          <p:cNvPr id="10" name="5-Point Star 9"/>
          <p:cNvSpPr/>
          <p:nvPr/>
        </p:nvSpPr>
        <p:spPr>
          <a:xfrm>
            <a:off x="493033" y="3141138"/>
            <a:ext cx="304800" cy="3048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Elbow Connector 16"/>
          <p:cNvCxnSpPr>
            <a:stCxn id="15" idx="3"/>
          </p:cNvCxnSpPr>
          <p:nvPr/>
        </p:nvCxnSpPr>
        <p:spPr>
          <a:xfrm flipV="1">
            <a:off x="4298596" y="3643466"/>
            <a:ext cx="2819400" cy="984673"/>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3"/>
          </p:cNvCxnSpPr>
          <p:nvPr/>
        </p:nvCxnSpPr>
        <p:spPr>
          <a:xfrm flipV="1">
            <a:off x="4298596" y="4055538"/>
            <a:ext cx="2819400" cy="572601"/>
          </a:xfrm>
          <a:prstGeom prst="bentConnector3">
            <a:avLst>
              <a:gd name="adj1" fmla="val 12431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7" descr="C:\Users\Sripras\AppData\Local\Microsoft\Windows\Temporary Internet Files\Content.IE5\24UHWFW8\MC900432537[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6596" y="3528254"/>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6"/>
          <p:cNvSpPr>
            <a:spLocks noChangeArrowheads="1"/>
          </p:cNvSpPr>
          <p:nvPr/>
        </p:nvSpPr>
        <p:spPr bwMode="auto">
          <a:xfrm>
            <a:off x="995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7"/>
          <p:cNvSpPr>
            <a:spLocks noChangeArrowheads="1"/>
          </p:cNvSpPr>
          <p:nvPr/>
        </p:nvSpPr>
        <p:spPr bwMode="auto">
          <a:xfrm>
            <a:off x="3027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p:cNvSpPr>
            <a:spLocks noChangeArrowheads="1"/>
          </p:cNvSpPr>
          <p:nvPr/>
        </p:nvSpPr>
        <p:spPr bwMode="auto">
          <a:xfrm>
            <a:off x="5059009" y="1628251"/>
            <a:ext cx="2032000" cy="3714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9"/>
          <p:cNvSpPr>
            <a:spLocks noChangeArrowheads="1"/>
          </p:cNvSpPr>
          <p:nvPr/>
        </p:nvSpPr>
        <p:spPr bwMode="auto">
          <a:xfrm>
            <a:off x="995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0"/>
          <p:cNvSpPr>
            <a:spLocks noChangeArrowheads="1"/>
          </p:cNvSpPr>
          <p:nvPr/>
        </p:nvSpPr>
        <p:spPr bwMode="auto">
          <a:xfrm>
            <a:off x="3027009" y="1999726"/>
            <a:ext cx="2032000" cy="369888"/>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2"/>
          <p:cNvSpPr>
            <a:spLocks noChangeArrowheads="1"/>
          </p:cNvSpPr>
          <p:nvPr/>
        </p:nvSpPr>
        <p:spPr bwMode="auto">
          <a:xfrm>
            <a:off x="995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3"/>
          <p:cNvSpPr>
            <a:spLocks noChangeArrowheads="1"/>
          </p:cNvSpPr>
          <p:nvPr/>
        </p:nvSpPr>
        <p:spPr bwMode="auto">
          <a:xfrm>
            <a:off x="3027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4"/>
          <p:cNvSpPr>
            <a:spLocks noChangeArrowheads="1"/>
          </p:cNvSpPr>
          <p:nvPr/>
        </p:nvSpPr>
        <p:spPr bwMode="auto">
          <a:xfrm>
            <a:off x="5059009" y="2369613"/>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Rectangle 15"/>
          <p:cNvSpPr>
            <a:spLocks noChangeArrowheads="1"/>
          </p:cNvSpPr>
          <p:nvPr/>
        </p:nvSpPr>
        <p:spPr bwMode="auto">
          <a:xfrm>
            <a:off x="995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6"/>
          <p:cNvSpPr>
            <a:spLocks noChangeArrowheads="1"/>
          </p:cNvSpPr>
          <p:nvPr/>
        </p:nvSpPr>
        <p:spPr bwMode="auto">
          <a:xfrm>
            <a:off x="3027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7"/>
          <p:cNvSpPr>
            <a:spLocks noChangeArrowheads="1"/>
          </p:cNvSpPr>
          <p:nvPr/>
        </p:nvSpPr>
        <p:spPr bwMode="auto">
          <a:xfrm>
            <a:off x="5059009" y="2741088"/>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8"/>
          <p:cNvSpPr>
            <a:spLocks noChangeArrowheads="1"/>
          </p:cNvSpPr>
          <p:nvPr/>
        </p:nvSpPr>
        <p:spPr bwMode="auto">
          <a:xfrm>
            <a:off x="995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
          <p:cNvSpPr>
            <a:spLocks noChangeArrowheads="1"/>
          </p:cNvSpPr>
          <p:nvPr/>
        </p:nvSpPr>
        <p:spPr bwMode="auto">
          <a:xfrm>
            <a:off x="3027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20"/>
          <p:cNvSpPr>
            <a:spLocks noChangeArrowheads="1"/>
          </p:cNvSpPr>
          <p:nvPr/>
        </p:nvSpPr>
        <p:spPr bwMode="auto">
          <a:xfrm>
            <a:off x="5059009" y="3112563"/>
            <a:ext cx="2032000" cy="369888"/>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1"/>
          <p:cNvSpPr>
            <a:spLocks noChangeArrowheads="1"/>
          </p:cNvSpPr>
          <p:nvPr/>
        </p:nvSpPr>
        <p:spPr bwMode="auto">
          <a:xfrm>
            <a:off x="995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Rectangle 22"/>
          <p:cNvSpPr>
            <a:spLocks noChangeArrowheads="1"/>
          </p:cNvSpPr>
          <p:nvPr/>
        </p:nvSpPr>
        <p:spPr bwMode="auto">
          <a:xfrm>
            <a:off x="3027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3"/>
          <p:cNvSpPr>
            <a:spLocks noChangeArrowheads="1"/>
          </p:cNvSpPr>
          <p:nvPr/>
        </p:nvSpPr>
        <p:spPr bwMode="auto">
          <a:xfrm>
            <a:off x="5059009" y="3482451"/>
            <a:ext cx="2032000" cy="371475"/>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4"/>
          <p:cNvSpPr>
            <a:spLocks noChangeArrowheads="1"/>
          </p:cNvSpPr>
          <p:nvPr/>
        </p:nvSpPr>
        <p:spPr bwMode="auto">
          <a:xfrm>
            <a:off x="995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5"/>
          <p:cNvSpPr>
            <a:spLocks noChangeArrowheads="1"/>
          </p:cNvSpPr>
          <p:nvPr/>
        </p:nvSpPr>
        <p:spPr bwMode="auto">
          <a:xfrm>
            <a:off x="3027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6" name="Rectangle 26"/>
          <p:cNvSpPr>
            <a:spLocks noChangeArrowheads="1"/>
          </p:cNvSpPr>
          <p:nvPr/>
        </p:nvSpPr>
        <p:spPr bwMode="auto">
          <a:xfrm>
            <a:off x="5059009" y="3853926"/>
            <a:ext cx="2032000" cy="371475"/>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7" name="Rectangle 27"/>
          <p:cNvSpPr>
            <a:spLocks noChangeArrowheads="1"/>
          </p:cNvSpPr>
          <p:nvPr/>
        </p:nvSpPr>
        <p:spPr bwMode="auto">
          <a:xfrm>
            <a:off x="995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8" name="Rectangle 28"/>
          <p:cNvSpPr>
            <a:spLocks noChangeArrowheads="1"/>
          </p:cNvSpPr>
          <p:nvPr/>
        </p:nvSpPr>
        <p:spPr bwMode="auto">
          <a:xfrm>
            <a:off x="3027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9" name="Rectangle 29"/>
          <p:cNvSpPr>
            <a:spLocks noChangeArrowheads="1"/>
          </p:cNvSpPr>
          <p:nvPr/>
        </p:nvSpPr>
        <p:spPr bwMode="auto">
          <a:xfrm>
            <a:off x="5059009" y="4225401"/>
            <a:ext cx="2032000" cy="3698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0" name="Line 30"/>
          <p:cNvSpPr>
            <a:spLocks noChangeShapeType="1"/>
          </p:cNvSpPr>
          <p:nvPr/>
        </p:nvSpPr>
        <p:spPr bwMode="auto">
          <a:xfrm>
            <a:off x="3027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1" name="Line 31"/>
          <p:cNvSpPr>
            <a:spLocks noChangeShapeType="1"/>
          </p:cNvSpPr>
          <p:nvPr/>
        </p:nvSpPr>
        <p:spPr bwMode="auto">
          <a:xfrm>
            <a:off x="5059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2" name="Line 32"/>
          <p:cNvSpPr>
            <a:spLocks noChangeShapeType="1"/>
          </p:cNvSpPr>
          <p:nvPr/>
        </p:nvSpPr>
        <p:spPr bwMode="auto">
          <a:xfrm>
            <a:off x="988659" y="1999726"/>
            <a:ext cx="6108700"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3" name="Line 33"/>
          <p:cNvSpPr>
            <a:spLocks noChangeShapeType="1"/>
          </p:cNvSpPr>
          <p:nvPr/>
        </p:nvSpPr>
        <p:spPr bwMode="auto">
          <a:xfrm>
            <a:off x="988659" y="236961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4" name="Line 34"/>
          <p:cNvSpPr>
            <a:spLocks noChangeShapeType="1"/>
          </p:cNvSpPr>
          <p:nvPr/>
        </p:nvSpPr>
        <p:spPr bwMode="auto">
          <a:xfrm>
            <a:off x="988659" y="27410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5" name="Line 35"/>
          <p:cNvSpPr>
            <a:spLocks noChangeShapeType="1"/>
          </p:cNvSpPr>
          <p:nvPr/>
        </p:nvSpPr>
        <p:spPr bwMode="auto">
          <a:xfrm>
            <a:off x="988659" y="3112563"/>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6" name="Line 36"/>
          <p:cNvSpPr>
            <a:spLocks noChangeShapeType="1"/>
          </p:cNvSpPr>
          <p:nvPr/>
        </p:nvSpPr>
        <p:spPr bwMode="auto">
          <a:xfrm>
            <a:off x="988659" y="34824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7" name="Line 37"/>
          <p:cNvSpPr>
            <a:spLocks noChangeShapeType="1"/>
          </p:cNvSpPr>
          <p:nvPr/>
        </p:nvSpPr>
        <p:spPr bwMode="auto">
          <a:xfrm>
            <a:off x="988659" y="3853926"/>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8" name="Line 38"/>
          <p:cNvSpPr>
            <a:spLocks noChangeShapeType="1"/>
          </p:cNvSpPr>
          <p:nvPr/>
        </p:nvSpPr>
        <p:spPr bwMode="auto">
          <a:xfrm>
            <a:off x="988659" y="422540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9" name="Line 39"/>
          <p:cNvSpPr>
            <a:spLocks noChangeShapeType="1"/>
          </p:cNvSpPr>
          <p:nvPr/>
        </p:nvSpPr>
        <p:spPr bwMode="auto">
          <a:xfrm>
            <a:off x="995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0" name="Line 40"/>
          <p:cNvSpPr>
            <a:spLocks noChangeShapeType="1"/>
          </p:cNvSpPr>
          <p:nvPr/>
        </p:nvSpPr>
        <p:spPr bwMode="auto">
          <a:xfrm>
            <a:off x="7091009" y="1621901"/>
            <a:ext cx="0" cy="2979738"/>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1" name="Line 41"/>
          <p:cNvSpPr>
            <a:spLocks noChangeShapeType="1"/>
          </p:cNvSpPr>
          <p:nvPr/>
        </p:nvSpPr>
        <p:spPr bwMode="auto">
          <a:xfrm>
            <a:off x="988659" y="1628251"/>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Line 42"/>
          <p:cNvSpPr>
            <a:spLocks noChangeShapeType="1"/>
          </p:cNvSpPr>
          <p:nvPr/>
        </p:nvSpPr>
        <p:spPr bwMode="auto">
          <a:xfrm>
            <a:off x="988659" y="4595288"/>
            <a:ext cx="6108700"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43"/>
          <p:cNvSpPr>
            <a:spLocks noChangeArrowheads="1"/>
          </p:cNvSpPr>
          <p:nvPr/>
        </p:nvSpPr>
        <p:spPr bwMode="auto">
          <a:xfrm>
            <a:off x="1087084" y="1669526"/>
            <a:ext cx="1150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 ID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4" name="Rectangle 44"/>
          <p:cNvSpPr>
            <a:spLocks noChangeArrowheads="1"/>
          </p:cNvSpPr>
          <p:nvPr/>
        </p:nvSpPr>
        <p:spPr bwMode="auto">
          <a:xfrm>
            <a:off x="3119084" y="1669526"/>
            <a:ext cx="892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Request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5" name="Rectangle 45"/>
          <p:cNvSpPr>
            <a:spLocks noChangeArrowheads="1"/>
          </p:cNvSpPr>
          <p:nvPr/>
        </p:nvSpPr>
        <p:spPr bwMode="auto">
          <a:xfrm>
            <a:off x="5151084" y="1669526"/>
            <a:ext cx="8620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rgbClr val="FFFFFF"/>
                </a:solidFill>
                <a:effectLst/>
                <a:latin typeface="Calibri" pitchFamily="34" charset="0"/>
                <a:cs typeface="Arial" pitchFamily="34" charset="0"/>
              </a:rPr>
              <a:t>Played?</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6" name="Rectangle 46"/>
          <p:cNvSpPr>
            <a:spLocks noChangeArrowheads="1"/>
          </p:cNvSpPr>
          <p:nvPr/>
        </p:nvSpPr>
        <p:spPr bwMode="auto">
          <a:xfrm>
            <a:off x="1087084" y="2041001"/>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7" name="Rectangle 47"/>
          <p:cNvSpPr>
            <a:spLocks noChangeArrowheads="1"/>
          </p:cNvSpPr>
          <p:nvPr/>
        </p:nvSpPr>
        <p:spPr bwMode="auto">
          <a:xfrm>
            <a:off x="3119084" y="2041001"/>
            <a:ext cx="827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INSERT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58" name="Rectangle 48"/>
          <p:cNvSpPr>
            <a:spLocks noChangeArrowheads="1"/>
          </p:cNvSpPr>
          <p:nvPr/>
        </p:nvSpPr>
        <p:spPr bwMode="auto">
          <a:xfrm>
            <a:off x="3823934" y="2041001"/>
            <a:ext cx="3778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59" name="Rectangle 49"/>
          <p:cNvSpPr>
            <a:spLocks noChangeArrowheads="1"/>
          </p:cNvSpPr>
          <p:nvPr/>
        </p:nvSpPr>
        <p:spPr bwMode="auto">
          <a:xfrm>
            <a:off x="5151084" y="204100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0" name="Rectangle 50"/>
          <p:cNvSpPr>
            <a:spLocks noChangeArrowheads="1"/>
          </p:cNvSpPr>
          <p:nvPr/>
        </p:nvSpPr>
        <p:spPr bwMode="auto">
          <a:xfrm>
            <a:off x="1087084" y="2412476"/>
            <a:ext cx="1044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2</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1" name="Rectangle 51"/>
          <p:cNvSpPr>
            <a:spLocks noChangeArrowheads="1"/>
          </p:cNvSpPr>
          <p:nvPr/>
        </p:nvSpPr>
        <p:spPr bwMode="auto">
          <a:xfrm>
            <a:off x="3119084" y="2412476"/>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2" name="Rectangle 52"/>
          <p:cNvSpPr>
            <a:spLocks noChangeArrowheads="1"/>
          </p:cNvSpPr>
          <p:nvPr/>
        </p:nvSpPr>
        <p:spPr bwMode="auto">
          <a:xfrm>
            <a:off x="3908072" y="2412476"/>
            <a:ext cx="3635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x,z</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3" name="Rectangle 53"/>
          <p:cNvSpPr>
            <a:spLocks noChangeArrowheads="1"/>
          </p:cNvSpPr>
          <p:nvPr/>
        </p:nvSpPr>
        <p:spPr bwMode="auto">
          <a:xfrm>
            <a:off x="5151084" y="2412476"/>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4" name="Rectangle 54"/>
          <p:cNvSpPr>
            <a:spLocks noChangeArrowheads="1"/>
          </p:cNvSpPr>
          <p:nvPr/>
        </p:nvSpPr>
        <p:spPr bwMode="auto">
          <a:xfrm>
            <a:off x="1087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5" name="Rectangle 55"/>
          <p:cNvSpPr>
            <a:spLocks noChangeArrowheads="1"/>
          </p:cNvSpPr>
          <p:nvPr/>
        </p:nvSpPr>
        <p:spPr bwMode="auto">
          <a:xfrm>
            <a:off x="3119084" y="2783951"/>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6" name="Rectangle 56"/>
          <p:cNvSpPr>
            <a:spLocks noChangeArrowheads="1"/>
          </p:cNvSpPr>
          <p:nvPr/>
        </p:nvSpPr>
        <p:spPr bwMode="auto">
          <a:xfrm>
            <a:off x="5151084" y="2783951"/>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67" name="Rectangle 57"/>
          <p:cNvSpPr>
            <a:spLocks noChangeArrowheads="1"/>
          </p:cNvSpPr>
          <p:nvPr/>
        </p:nvSpPr>
        <p:spPr bwMode="auto">
          <a:xfrm>
            <a:off x="1087084" y="315383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49</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8" name="Rectangle 58"/>
          <p:cNvSpPr>
            <a:spLocks noChangeArrowheads="1"/>
          </p:cNvSpPr>
          <p:nvPr/>
        </p:nvSpPr>
        <p:spPr bwMode="auto">
          <a:xfrm>
            <a:off x="3119084" y="3153838"/>
            <a:ext cx="9286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UPDATE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69" name="Rectangle 59"/>
          <p:cNvSpPr>
            <a:spLocks noChangeArrowheads="1"/>
          </p:cNvSpPr>
          <p:nvPr/>
        </p:nvSpPr>
        <p:spPr bwMode="auto">
          <a:xfrm>
            <a:off x="3908072" y="3153838"/>
            <a:ext cx="384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rgbClr val="000000"/>
                </a:solidFill>
                <a:effectLst/>
                <a:latin typeface="Calibri" pitchFamily="34" charset="0"/>
                <a:cs typeface="Arial" pitchFamily="34" charset="0"/>
              </a:rPr>
              <a:t>x,a</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0" name="Rectangle 60"/>
          <p:cNvSpPr>
            <a:spLocks noChangeArrowheads="1"/>
          </p:cNvSpPr>
          <p:nvPr/>
        </p:nvSpPr>
        <p:spPr bwMode="auto">
          <a:xfrm>
            <a:off x="5151084" y="3153838"/>
            <a:ext cx="4333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1" name="Rectangle 61"/>
          <p:cNvSpPr>
            <a:spLocks noChangeArrowheads="1"/>
          </p:cNvSpPr>
          <p:nvPr/>
        </p:nvSpPr>
        <p:spPr bwMode="auto">
          <a:xfrm>
            <a:off x="1087084" y="3523726"/>
            <a:ext cx="11604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50</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2" name="Rectangle 62"/>
          <p:cNvSpPr>
            <a:spLocks noChangeArrowheads="1"/>
          </p:cNvSpPr>
          <p:nvPr/>
        </p:nvSpPr>
        <p:spPr bwMode="auto">
          <a:xfrm>
            <a:off x="3119084" y="3523726"/>
            <a:ext cx="5334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ADD</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3" name="Rectangle 63"/>
          <p:cNvSpPr>
            <a:spLocks noChangeArrowheads="1"/>
          </p:cNvSpPr>
          <p:nvPr/>
        </p:nvSpPr>
        <p:spPr bwMode="auto">
          <a:xfrm>
            <a:off x="3585809" y="3523726"/>
            <a:ext cx="3937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x,b</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4" name="Rectangle 64"/>
          <p:cNvSpPr>
            <a:spLocks noChangeArrowheads="1"/>
          </p:cNvSpPr>
          <p:nvPr/>
        </p:nvSpPr>
        <p:spPr bwMode="auto">
          <a:xfrm>
            <a:off x="5151084" y="3523726"/>
            <a:ext cx="4333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Yes</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5" name="Rectangle 65"/>
          <p:cNvSpPr>
            <a:spLocks noChangeArrowheads="1"/>
          </p:cNvSpPr>
          <p:nvPr/>
        </p:nvSpPr>
        <p:spPr bwMode="auto">
          <a:xfrm>
            <a:off x="1087084" y="3896788"/>
            <a:ext cx="11604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000000"/>
                </a:solidFill>
                <a:effectLst/>
                <a:latin typeface="Calibri" pitchFamily="34" charset="0"/>
                <a:cs typeface="Arial" pitchFamily="34" charset="0"/>
              </a:rPr>
              <a:t>Request 51</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76" name="Rectangle 66"/>
          <p:cNvSpPr>
            <a:spLocks noChangeArrowheads="1"/>
          </p:cNvSpPr>
          <p:nvPr/>
        </p:nvSpPr>
        <p:spPr bwMode="auto">
          <a:xfrm>
            <a:off x="3119084" y="3896788"/>
            <a:ext cx="584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ADD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7" name="Rectangle 67"/>
          <p:cNvSpPr>
            <a:spLocks noChangeArrowheads="1"/>
          </p:cNvSpPr>
          <p:nvPr/>
        </p:nvSpPr>
        <p:spPr bwMode="auto">
          <a:xfrm>
            <a:off x="3585809" y="3896788"/>
            <a:ext cx="3714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x,c</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8" name="Rectangle 68"/>
          <p:cNvSpPr>
            <a:spLocks noChangeArrowheads="1"/>
          </p:cNvSpPr>
          <p:nvPr/>
        </p:nvSpPr>
        <p:spPr bwMode="auto">
          <a:xfrm>
            <a:off x="5151084" y="38967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Calibri" pitchFamily="34" charset="0"/>
                <a:cs typeface="Arial" pitchFamily="34" charset="0"/>
              </a:rPr>
              <a:t>No</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Explosion 1 14"/>
          <p:cNvSpPr/>
          <p:nvPr/>
        </p:nvSpPr>
        <p:spPr>
          <a:xfrm>
            <a:off x="3536596" y="4253066"/>
            <a:ext cx="7620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6132405" y="2067382"/>
            <a:ext cx="0" cy="160020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rot="5400000">
            <a:off x="5462841" y="2949516"/>
            <a:ext cx="2003241" cy="369332"/>
          </a:xfrm>
          <a:prstGeom prst="rect">
            <a:avLst/>
          </a:prstGeom>
          <a:noFill/>
        </p:spPr>
        <p:txBody>
          <a:bodyPr wrap="none" rtlCol="0">
            <a:spAutoFit/>
          </a:bodyPr>
          <a:lstStyle/>
          <a:p>
            <a:r>
              <a:rPr lang="en-US" dirty="0" smtClean="0"/>
              <a:t>Monotonically True</a:t>
            </a:r>
            <a:endParaRPr lang="en-US" dirty="0"/>
          </a:p>
        </p:txBody>
      </p:sp>
      <p:sp>
        <p:nvSpPr>
          <p:cNvPr id="75" name="Title 236"/>
          <p:cNvSpPr>
            <a:spLocks noGrp="1"/>
          </p:cNvSpPr>
          <p:nvPr>
            <p:ph type="title"/>
          </p:nvPr>
        </p:nvSpPr>
        <p:spPr>
          <a:xfrm>
            <a:off x="466725" y="76200"/>
            <a:ext cx="8220075"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Recovery</a:t>
            </a:r>
            <a:endParaRPr lang="en-US" sz="28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10"/>
                                        </p:tgtEl>
                                      </p:cBhvr>
                                    </p:animEffect>
                                    <p:animScale>
                                      <p:cBhvr>
                                        <p:cTn id="73" dur="250" autoRev="1" fill="hold"/>
                                        <p:tgtEl>
                                          <p:spTgt spid="1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5131"/>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5171"/>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17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517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13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174"/>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133"/>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517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1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517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5177"/>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51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178"/>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36"/>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13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13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13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15"/>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6" presetClass="emph" presetSubtype="0" fill="hold" grpId="1" nodeType="clickEffect">
                                  <p:stCondLst>
                                    <p:cond delay="0"/>
                                  </p:stCondLst>
                                  <p:childTnLst>
                                    <p:animEffect transition="out" filter="fade">
                                      <p:cBhvr>
                                        <p:cTn id="125" dur="500" tmFilter="0, 0; .2, .5; .8, .5; 1, 0"/>
                                        <p:tgtEl>
                                          <p:spTgt spid="5137"/>
                                        </p:tgtEl>
                                      </p:cBhvr>
                                    </p:animEffect>
                                    <p:animScale>
                                      <p:cBhvr>
                                        <p:cTn id="126" dur="250" autoRev="1" fill="hold"/>
                                        <p:tgtEl>
                                          <p:spTgt spid="5137"/>
                                        </p:tgtEl>
                                      </p:cBhvr>
                                      <p:by x="105000" y="105000"/>
                                    </p:animScale>
                                  </p:childTnLst>
                                </p:cTn>
                              </p:par>
                              <p:par>
                                <p:cTn id="127" presetID="26" presetClass="emph" presetSubtype="0" fill="hold" grpId="1" nodeType="withEffect">
                                  <p:stCondLst>
                                    <p:cond delay="0"/>
                                  </p:stCondLst>
                                  <p:childTnLst>
                                    <p:animEffect transition="out" filter="fade">
                                      <p:cBhvr>
                                        <p:cTn id="128" dur="500" tmFilter="0, 0; .2, .5; .8, .5; 1, 0"/>
                                        <p:tgtEl>
                                          <p:spTgt spid="5138"/>
                                        </p:tgtEl>
                                      </p:cBhvr>
                                    </p:animEffect>
                                    <p:animScale>
                                      <p:cBhvr>
                                        <p:cTn id="129" dur="250" autoRev="1" fill="hold"/>
                                        <p:tgtEl>
                                          <p:spTgt spid="5138"/>
                                        </p:tgtEl>
                                      </p:cBhvr>
                                      <p:by x="105000" y="105000"/>
                                    </p:animScale>
                                  </p:childTnLst>
                                </p:cTn>
                              </p:par>
                              <p:par>
                                <p:cTn id="130" presetID="26" presetClass="emph" presetSubtype="0" fill="hold" grpId="1" nodeType="withEffect">
                                  <p:stCondLst>
                                    <p:cond delay="0"/>
                                  </p:stCondLst>
                                  <p:childTnLst>
                                    <p:animEffect transition="out" filter="fade">
                                      <p:cBhvr>
                                        <p:cTn id="131" dur="500" tmFilter="0, 0; .2, .5; .8, .5; 1, 0"/>
                                        <p:tgtEl>
                                          <p:spTgt spid="5139"/>
                                        </p:tgtEl>
                                      </p:cBhvr>
                                    </p:animEffect>
                                    <p:animScale>
                                      <p:cBhvr>
                                        <p:cTn id="132" dur="250" autoRev="1" fill="hold"/>
                                        <p:tgtEl>
                                          <p:spTgt spid="5139"/>
                                        </p:tgtEl>
                                      </p:cBhvr>
                                      <p:by x="105000" y="105000"/>
                                    </p:animScale>
                                  </p:childTnLst>
                                </p:cTn>
                              </p:par>
                              <p:par>
                                <p:cTn id="133" presetID="26" presetClass="emph" presetSubtype="0" fill="hold" grpId="1" nodeType="withEffect">
                                  <p:stCondLst>
                                    <p:cond delay="0"/>
                                  </p:stCondLst>
                                  <p:childTnLst>
                                    <p:animEffect transition="out" filter="fade">
                                      <p:cBhvr>
                                        <p:cTn id="134" dur="500" tmFilter="0, 0; .2, .5; .8, .5; 1, 0"/>
                                        <p:tgtEl>
                                          <p:spTgt spid="15"/>
                                        </p:tgtEl>
                                      </p:cBhvr>
                                    </p:animEffect>
                                    <p:animScale>
                                      <p:cBhvr>
                                        <p:cTn id="135" dur="250" autoRev="1" fill="hold"/>
                                        <p:tgtEl>
                                          <p:spTgt spid="15"/>
                                        </p:tgtEl>
                                      </p:cBhvr>
                                      <p:by x="105000" y="105000"/>
                                    </p:animScale>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17"/>
                                        </p:tgtEl>
                                        <p:attrNameLst>
                                          <p:attrName>style.visibility</p:attrName>
                                        </p:attrNameLst>
                                      </p:cBhvr>
                                      <p:to>
                                        <p:strVal val="visible"/>
                                      </p:to>
                                    </p:set>
                                    <p:animEffect transition="in" filter="wipe(down)">
                                      <p:cBhvr>
                                        <p:cTn id="140" dur="500"/>
                                        <p:tgtEl>
                                          <p:spTgt spid="17"/>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2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24"/>
                                        </p:tgtEl>
                                      </p:cBhvr>
                                    </p:animEffect>
                                    <p:animScale>
                                      <p:cBhvr>
                                        <p:cTn id="149" dur="250" autoRev="1" fill="hold"/>
                                        <p:tgtEl>
                                          <p:spTgt spid="24"/>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19"/>
                                        </p:tgtEl>
                                        <p:attrNameLst>
                                          <p:attrName>style.visibility</p:attrName>
                                        </p:attrNameLst>
                                      </p:cBhvr>
                                      <p:to>
                                        <p:strVal val="visible"/>
                                      </p:to>
                                    </p:set>
                                    <p:animEffect transition="in" filter="wipe(down)">
                                      <p:cBhvr>
                                        <p:cTn id="1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 grpId="0" animBg="1"/>
      <p:bldP spid="10" grpId="0" animBg="1"/>
      <p:bldP spid="10" grpId="1" animBg="1"/>
      <p:bldP spid="30" grpId="0" animBg="1"/>
      <p:bldP spid="31" grpId="0" animBg="1"/>
      <p:bldP spid="5121" grpId="0" animBg="1"/>
      <p:bldP spid="5123" grpId="0" animBg="1"/>
      <p:bldP spid="5124" grpId="0" animBg="1"/>
      <p:bldP spid="5125" grpId="0" animBg="1"/>
      <p:bldP spid="5126" grpId="0" animBg="1"/>
      <p:bldP spid="5127" grpId="0" animBg="1"/>
      <p:bldP spid="5128" grpId="0" animBg="1"/>
      <p:bldP spid="5129" grpId="0" animBg="1"/>
      <p:bldP spid="5130" grpId="0" animBg="1"/>
      <p:bldP spid="5131" grpId="0" animBg="1"/>
      <p:bldP spid="5132" grpId="0" animBg="1"/>
      <p:bldP spid="5133" grpId="0" animBg="1"/>
      <p:bldP spid="5134" grpId="0" animBg="1"/>
      <p:bldP spid="5135" grpId="0" animBg="1"/>
      <p:bldP spid="5136" grpId="0" animBg="1"/>
      <p:bldP spid="5137" grpId="0" animBg="1"/>
      <p:bldP spid="5137" grpId="1" animBg="1"/>
      <p:bldP spid="5138" grpId="0" animBg="1"/>
      <p:bldP spid="5138" grpId="1" animBg="1"/>
      <p:bldP spid="5139" grpId="0" animBg="1"/>
      <p:bldP spid="5139" grpId="1" animBg="1"/>
      <p:bldP spid="5156" grpId="0"/>
      <p:bldP spid="5157" grpId="0"/>
      <p:bldP spid="5158" grpId="0"/>
      <p:bldP spid="5159" grpId="0"/>
      <p:bldP spid="5160" grpId="0"/>
      <p:bldP spid="5161" grpId="0"/>
      <p:bldP spid="5162" grpId="0"/>
      <p:bldP spid="5163" grpId="0"/>
      <p:bldP spid="5164" grpId="0"/>
      <p:bldP spid="5165" grpId="0"/>
      <p:bldP spid="5166" grpId="0"/>
      <p:bldP spid="5167" grpId="0"/>
      <p:bldP spid="5168" grpId="0"/>
      <p:bldP spid="5169" grpId="0"/>
      <p:bldP spid="5170" grpId="0"/>
      <p:bldP spid="5171" grpId="0"/>
      <p:bldP spid="5172" grpId="0"/>
      <p:bldP spid="5173" grpId="0"/>
      <p:bldP spid="5174" grpId="0"/>
      <p:bldP spid="5175" grpId="0"/>
      <p:bldP spid="5176" grpId="0"/>
      <p:bldP spid="5177" grpId="0"/>
      <p:bldP spid="5178" grpId="0"/>
      <p:bldP spid="15" grpId="0" animBg="1"/>
      <p:bldP spid="15" grpId="1"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sz="2400" dirty="0" smtClean="0"/>
              <a:t>For log truncation, on demand snapshots of the database must be made.</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r>
              <a:rPr lang="en-US" sz="2400" dirty="0" smtClean="0"/>
              <a:t>Dump DB, serve </a:t>
            </a:r>
            <a:r>
              <a:rPr lang="en-US" sz="2400" dirty="0" err="1" smtClean="0"/>
              <a:t>dumpfile</a:t>
            </a:r>
            <a:r>
              <a:rPr lang="en-US" sz="2400" dirty="0" smtClean="0"/>
              <a:t> as snapshot. Delete DB and restore completely from </a:t>
            </a:r>
            <a:r>
              <a:rPr lang="en-US" sz="2400" dirty="0" err="1" smtClean="0"/>
              <a:t>dumpfile</a:t>
            </a:r>
            <a:r>
              <a:rPr lang="en-US" sz="2400" dirty="0" smtClean="0"/>
              <a:t>.</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948703519"/>
              </p:ext>
            </p:extLst>
          </p:nvPr>
        </p:nvGraphicFramePr>
        <p:xfrm>
          <a:off x="609600" y="3048000"/>
          <a:ext cx="6096000" cy="25958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Request ID</a:t>
                      </a:r>
                      <a:endParaRPr lang="en-US" dirty="0"/>
                    </a:p>
                  </a:txBody>
                  <a:tcPr/>
                </a:tc>
                <a:tc>
                  <a:txBody>
                    <a:bodyPr/>
                    <a:lstStyle/>
                    <a:p>
                      <a:r>
                        <a:rPr lang="en-US" dirty="0" smtClean="0"/>
                        <a:t>Request</a:t>
                      </a:r>
                      <a:endParaRPr lang="en-US" dirty="0"/>
                    </a:p>
                  </a:txBody>
                  <a:tcPr/>
                </a:tc>
              </a:tr>
              <a:tr h="370840">
                <a:tc>
                  <a:txBody>
                    <a:bodyPr/>
                    <a:lstStyle/>
                    <a:p>
                      <a:r>
                        <a:rPr lang="en-US" dirty="0" smtClean="0"/>
                        <a:t>1</a:t>
                      </a:r>
                      <a:endParaRPr lang="en-US" dirty="0"/>
                    </a:p>
                  </a:txBody>
                  <a:tcPr/>
                </a:tc>
                <a:tc>
                  <a:txBody>
                    <a:bodyPr/>
                    <a:lstStyle/>
                    <a:p>
                      <a:r>
                        <a:rPr lang="en-US" dirty="0" smtClean="0"/>
                        <a:t>INSERT x,10</a:t>
                      </a:r>
                      <a:endParaRPr lang="en-US" dirty="0"/>
                    </a:p>
                  </a:txBody>
                  <a:tcPr/>
                </a:tc>
              </a:tr>
              <a:tr h="370840">
                <a:tc>
                  <a:txBody>
                    <a:bodyPr/>
                    <a:lstStyle/>
                    <a:p>
                      <a:r>
                        <a:rPr lang="en-US" dirty="0" smtClean="0"/>
                        <a:t>2</a:t>
                      </a:r>
                      <a:endParaRPr lang="en-US" dirty="0"/>
                    </a:p>
                  </a:txBody>
                  <a:tcPr/>
                </a:tc>
                <a:tc>
                  <a:txBody>
                    <a:bodyPr/>
                    <a:lstStyle/>
                    <a:p>
                      <a:r>
                        <a:rPr lang="en-US" dirty="0" smtClean="0"/>
                        <a:t>UPDATE</a:t>
                      </a:r>
                      <a:r>
                        <a:rPr lang="en-US" baseline="0" dirty="0" smtClean="0"/>
                        <a:t> x,20</a:t>
                      </a:r>
                      <a:endParaRPr lang="en-US" dirty="0"/>
                    </a:p>
                  </a:txBody>
                  <a:tcPr/>
                </a:tc>
              </a:tr>
              <a:tr h="370840">
                <a:tc>
                  <a:txBody>
                    <a:bodyPr/>
                    <a:lstStyle/>
                    <a:p>
                      <a:r>
                        <a:rPr lang="en-US" dirty="0" smtClean="0"/>
                        <a:t>3</a:t>
                      </a:r>
                      <a:endParaRPr lang="en-US" dirty="0"/>
                    </a:p>
                  </a:txBody>
                  <a:tcPr/>
                </a:tc>
                <a:tc>
                  <a:txBody>
                    <a:bodyPr/>
                    <a:lstStyle/>
                    <a:p>
                      <a:r>
                        <a:rPr lang="en-US" dirty="0" smtClean="0"/>
                        <a:t>READ</a:t>
                      </a:r>
                      <a:r>
                        <a:rPr lang="en-US" baseline="0" dirty="0" smtClean="0"/>
                        <a:t> x</a:t>
                      </a:r>
                      <a:endParaRPr lang="en-US" dirty="0"/>
                    </a:p>
                  </a:txBody>
                  <a:tcPr/>
                </a:tc>
              </a:tr>
              <a:tr h="370840">
                <a:tc>
                  <a:txBody>
                    <a:bodyPr/>
                    <a:lstStyle/>
                    <a:p>
                      <a:r>
                        <a:rPr lang="en-US" dirty="0" smtClean="0"/>
                        <a:t>4</a:t>
                      </a:r>
                      <a:endParaRPr lang="en-US" dirty="0"/>
                    </a:p>
                  </a:txBody>
                  <a:tcPr/>
                </a:tc>
                <a:tc>
                  <a:txBody>
                    <a:bodyPr/>
                    <a:lstStyle/>
                    <a:p>
                      <a:r>
                        <a:rPr lang="en-US" dirty="0" smtClean="0"/>
                        <a:t>INSERT</a:t>
                      </a:r>
                      <a:r>
                        <a:rPr lang="en-US" baseline="0" dirty="0" smtClean="0"/>
                        <a:t> y,4</a:t>
                      </a:r>
                      <a:endParaRPr lang="en-US" dirty="0"/>
                    </a:p>
                  </a:txBody>
                  <a:tcPr/>
                </a:tc>
              </a:tr>
              <a:tr h="370840">
                <a:tc>
                  <a:txBody>
                    <a:bodyPr/>
                    <a:lstStyle/>
                    <a:p>
                      <a:r>
                        <a:rPr lang="en-US" dirty="0" smtClean="0"/>
                        <a:t>5</a:t>
                      </a:r>
                      <a:endParaRPr lang="en-US" dirty="0"/>
                    </a:p>
                  </a:txBody>
                  <a:tcPr/>
                </a:tc>
                <a:tc>
                  <a:txBody>
                    <a:bodyPr/>
                    <a:lstStyle/>
                    <a:p>
                      <a:r>
                        <a:rPr lang="en-US" dirty="0" smtClean="0"/>
                        <a:t>UPDATE y,y+4</a:t>
                      </a:r>
                      <a:endParaRPr lang="en-US" dirty="0"/>
                    </a:p>
                  </a:txBody>
                  <a:tcPr/>
                </a:tc>
              </a:tr>
              <a:tr h="370840">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8507186"/>
              </p:ext>
            </p:extLst>
          </p:nvPr>
        </p:nvGraphicFramePr>
        <p:xfrm>
          <a:off x="7391400" y="3048000"/>
          <a:ext cx="990600" cy="2560320"/>
        </p:xfrm>
        <a:graphic>
          <a:graphicData uri="http://schemas.openxmlformats.org/drawingml/2006/table">
            <a:tbl>
              <a:tblPr firstRow="1" bandRow="1">
                <a:tableStyleId>{5C22544A-7EE6-4342-B048-85BDC9FD1C3A}</a:tableStyleId>
              </a:tblPr>
              <a:tblGrid>
                <a:gridCol w="495300"/>
                <a:gridCol w="495300"/>
              </a:tblGrid>
              <a:tr h="362373">
                <a:tc>
                  <a:txBody>
                    <a:bodyPr/>
                    <a:lstStyle/>
                    <a:p>
                      <a:r>
                        <a:rPr lang="en-US" dirty="0" smtClean="0"/>
                        <a:t>x</a:t>
                      </a:r>
                      <a:endParaRPr lang="en-US" dirty="0"/>
                    </a:p>
                  </a:txBody>
                  <a:tcPr/>
                </a:tc>
                <a:tc>
                  <a:txBody>
                    <a:bodyPr/>
                    <a:lstStyle/>
                    <a:p>
                      <a:r>
                        <a:rPr lang="en-US" dirty="0" smtClean="0"/>
                        <a:t>y</a:t>
                      </a:r>
                      <a:endParaRPr lang="en-US" dirty="0"/>
                    </a:p>
                  </a:txBody>
                  <a:tcPr/>
                </a:tc>
              </a:tr>
              <a:tr h="362373">
                <a:tc>
                  <a:txBody>
                    <a:bodyPr/>
                    <a:lstStyle/>
                    <a:p>
                      <a:r>
                        <a:rPr lang="en-US" dirty="0" smtClean="0"/>
                        <a:t>10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a:t>
                      </a:r>
                      <a:endParaRPr lang="en-US" dirty="0"/>
                    </a:p>
                  </a:txBody>
                  <a:tcPr/>
                </a:tc>
              </a:tr>
              <a:tr h="362373">
                <a:tc>
                  <a:txBody>
                    <a:bodyPr/>
                    <a:lstStyle/>
                    <a:p>
                      <a:r>
                        <a:rPr lang="en-US" dirty="0" smtClean="0"/>
                        <a:t>20</a:t>
                      </a:r>
                      <a:endParaRPr lang="en-US" dirty="0"/>
                    </a:p>
                  </a:txBody>
                  <a:tcPr/>
                </a:tc>
                <a:tc>
                  <a:txBody>
                    <a:bodyPr/>
                    <a:lstStyle/>
                    <a:p>
                      <a:r>
                        <a:rPr lang="en-US" dirty="0" smtClean="0"/>
                        <a:t>4</a:t>
                      </a:r>
                      <a:endParaRPr lang="en-US" dirty="0"/>
                    </a:p>
                  </a:txBody>
                  <a:tcPr/>
                </a:tc>
              </a:tr>
              <a:tr h="362373">
                <a:tc>
                  <a:txBody>
                    <a:bodyPr/>
                    <a:lstStyle/>
                    <a:p>
                      <a:r>
                        <a:rPr lang="en-US" dirty="0" smtClean="0"/>
                        <a:t>20</a:t>
                      </a:r>
                      <a:endParaRPr lang="en-US" dirty="0"/>
                    </a:p>
                  </a:txBody>
                  <a:tcPr/>
                </a:tc>
                <a:tc>
                  <a:txBody>
                    <a:bodyPr/>
                    <a:lstStyle/>
                    <a:p>
                      <a:r>
                        <a:rPr lang="en-US" dirty="0" smtClean="0"/>
                        <a:t>8</a:t>
                      </a:r>
                      <a:endParaRPr lang="en-US" dirty="0"/>
                    </a:p>
                  </a:txBody>
                  <a:tcPr/>
                </a:tc>
              </a:tr>
              <a:tr h="362373">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8" name="Rounded Rectangle 7"/>
          <p:cNvSpPr/>
          <p:nvPr/>
        </p:nvSpPr>
        <p:spPr>
          <a:xfrm>
            <a:off x="2362200" y="2514600"/>
            <a:ext cx="25908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 file</a:t>
            </a:r>
            <a:endParaRPr lang="en-US" dirty="0"/>
          </a:p>
        </p:txBody>
      </p:sp>
      <p:sp>
        <p:nvSpPr>
          <p:cNvPr id="9" name="Rounded Rectangle 8"/>
          <p:cNvSpPr/>
          <p:nvPr/>
        </p:nvSpPr>
        <p:spPr>
          <a:xfrm>
            <a:off x="7543800" y="2527177"/>
            <a:ext cx="609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sp>
        <p:nvSpPr>
          <p:cNvPr id="10" name="Oval 9"/>
          <p:cNvSpPr/>
          <p:nvPr/>
        </p:nvSpPr>
        <p:spPr>
          <a:xfrm>
            <a:off x="7239000" y="4800600"/>
            <a:ext cx="12954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09151" y="3358718"/>
            <a:ext cx="2057399"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5524870" y="4667250"/>
            <a:ext cx="1600200" cy="8001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equivalent</a:t>
            </a:r>
            <a:endParaRPr lang="en-US" dirty="0"/>
          </a:p>
        </p:txBody>
      </p:sp>
      <p:sp>
        <p:nvSpPr>
          <p:cNvPr id="1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Directory Service: Snapshotting + Restoration</a:t>
            </a:r>
            <a:endParaRPr lang="en-US" sz="28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525963"/>
          </a:xfrm>
        </p:spPr>
        <p:txBody>
          <a:bodyPr>
            <a:normAutofit/>
          </a:bodyPr>
          <a:lstStyle/>
          <a:p>
            <a:r>
              <a:rPr lang="en-US" sz="1800" dirty="0" smtClean="0"/>
              <a:t>Maintain lookup table of mappings between objects and the replica set where they are present</a:t>
            </a:r>
          </a:p>
          <a:p>
            <a:r>
              <a:rPr lang="en-US" sz="1800" dirty="0" smtClean="0"/>
              <a:t>When bootstrapped, they must register through the Directory Client </a:t>
            </a:r>
            <a:r>
              <a:rPr lang="en-US" sz="1800" dirty="0" err="1" smtClean="0"/>
              <a:t>Paxos-ly</a:t>
            </a:r>
            <a:r>
              <a:rPr lang="en-US" sz="1800" dirty="0" smtClean="0"/>
              <a:t> with contact information</a:t>
            </a:r>
          </a:p>
          <a:p>
            <a:r>
              <a:rPr lang="en-US" sz="1800" dirty="0" smtClean="0"/>
              <a:t>When contacted by Protocol process, synchronously update state and ACK </a:t>
            </a:r>
          </a:p>
          <a:p>
            <a:r>
              <a:rPr lang="en-US" sz="1800" dirty="0" smtClean="0"/>
              <a:t>Idempotent</a:t>
            </a:r>
            <a:endParaRPr lang="en-US" sz="2400" dirty="0" smtClean="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22608119"/>
              </p:ext>
            </p:extLst>
          </p:nvPr>
        </p:nvGraphicFramePr>
        <p:xfrm>
          <a:off x="2008018" y="3352800"/>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33916364"/>
              </p:ext>
            </p:extLst>
          </p:nvPr>
        </p:nvGraphicFramePr>
        <p:xfrm>
          <a:off x="228600" y="43434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sp>
        <p:nvSpPr>
          <p:cNvPr id="6" name="Oval 5"/>
          <p:cNvSpPr/>
          <p:nvPr/>
        </p:nvSpPr>
        <p:spPr>
          <a:xfrm>
            <a:off x="1905000" y="355846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4"/>
          </p:cNvCxnSpPr>
          <p:nvPr/>
        </p:nvCxnSpPr>
        <p:spPr>
          <a:xfrm flipH="1">
            <a:off x="2209800" y="4244266"/>
            <a:ext cx="190500" cy="937334"/>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Directories</a:t>
            </a:r>
            <a:endParaRPr lang="en-US" sz="40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2474"/>
            <a:ext cx="8229600" cy="4525963"/>
          </a:xfrm>
        </p:spPr>
        <p:txBody>
          <a:bodyPr>
            <a:normAutofit/>
          </a:bodyPr>
          <a:lstStyle/>
          <a:p>
            <a:r>
              <a:rPr lang="en-US" sz="2000" dirty="0" err="1" smtClean="0"/>
              <a:t>Blackbox</a:t>
            </a:r>
            <a:r>
              <a:rPr lang="en-US" sz="2000" dirty="0" smtClean="0"/>
              <a:t> migration process</a:t>
            </a:r>
          </a:p>
          <a:p>
            <a:r>
              <a:rPr lang="en-US" sz="2000" dirty="0"/>
              <a:t>When bootstrapped, they must register through the Directory Client </a:t>
            </a:r>
            <a:r>
              <a:rPr lang="en-US" sz="2000" dirty="0" err="1"/>
              <a:t>Paxos-ly</a:t>
            </a:r>
            <a:r>
              <a:rPr lang="en-US" sz="2000" dirty="0"/>
              <a:t> with contact </a:t>
            </a:r>
            <a:r>
              <a:rPr lang="en-US" sz="2000" dirty="0" smtClean="0"/>
              <a:t>information</a:t>
            </a:r>
          </a:p>
          <a:p>
            <a:r>
              <a:rPr lang="en-US" sz="2000" dirty="0"/>
              <a:t>When contacted by Protocol process, </a:t>
            </a:r>
            <a:r>
              <a:rPr lang="en-US" sz="2000" dirty="0" smtClean="0"/>
              <a:t>asynchronously perform movement and ACK </a:t>
            </a:r>
            <a:r>
              <a:rPr lang="en-US" sz="2000" dirty="0" err="1" smtClean="0"/>
              <a:t>Paxos-ly</a:t>
            </a:r>
            <a:endParaRPr lang="en-US" sz="2000" dirty="0" smtClean="0"/>
          </a:p>
          <a:p>
            <a:r>
              <a:rPr lang="en-US" sz="2000" dirty="0" smtClean="0"/>
              <a:t>Idempotent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1407035757"/>
              </p:ext>
            </p:extLst>
          </p:nvPr>
        </p:nvGraphicFramePr>
        <p:xfrm>
          <a:off x="2244735" y="3406066"/>
          <a:ext cx="4267200" cy="914400"/>
        </p:xfrm>
        <a:graphic>
          <a:graphicData uri="http://schemas.openxmlformats.org/drawingml/2006/table">
            <a:tbl>
              <a:tblPr firstRow="1" bandRow="1">
                <a:tableStyleId>{5C22544A-7EE6-4342-B048-85BDC9FD1C3A}</a:tableStyleId>
              </a:tblPr>
              <a:tblGrid>
                <a:gridCol w="1066800"/>
                <a:gridCol w="1066800"/>
                <a:gridCol w="1066800"/>
                <a:gridCol w="1066800"/>
              </a:tblGrid>
              <a:tr h="279400">
                <a:tc>
                  <a:txBody>
                    <a:bodyPr/>
                    <a:lstStyle/>
                    <a:p>
                      <a:r>
                        <a:rPr lang="en-US" sz="1400" dirty="0" smtClean="0"/>
                        <a:t>ID</a:t>
                      </a:r>
                      <a:endParaRPr lang="en-US" sz="1400" dirty="0"/>
                    </a:p>
                  </a:txBody>
                  <a:tcPr/>
                </a:tc>
                <a:tc>
                  <a:txBody>
                    <a:bodyPr/>
                    <a:lstStyle/>
                    <a:p>
                      <a:r>
                        <a:rPr lang="en-US" sz="1400" dirty="0" smtClean="0"/>
                        <a:t>Host</a:t>
                      </a:r>
                      <a:endParaRPr lang="en-US" dirty="0"/>
                    </a:p>
                  </a:txBody>
                  <a:tcPr/>
                </a:tc>
                <a:tc>
                  <a:txBody>
                    <a:bodyPr/>
                    <a:lstStyle/>
                    <a:p>
                      <a:r>
                        <a:rPr lang="en-US" sz="1400" dirty="0" smtClean="0"/>
                        <a:t>Port</a:t>
                      </a:r>
                      <a:endParaRPr lang="en-US" dirty="0"/>
                    </a:p>
                  </a:txBody>
                  <a:tcPr/>
                </a:tc>
                <a:tc>
                  <a:txBody>
                    <a:bodyPr/>
                    <a:lstStyle/>
                    <a:p>
                      <a:r>
                        <a:rPr lang="en-US" sz="1400" dirty="0" smtClean="0"/>
                        <a:t>Timestamp</a:t>
                      </a:r>
                      <a:endParaRPr lang="en-US" dirty="0"/>
                    </a:p>
                  </a:txBody>
                  <a:tcPr/>
                </a:tc>
              </a:tr>
              <a:tr h="279400">
                <a:tc>
                  <a:txBody>
                    <a:bodyPr/>
                    <a:lstStyle/>
                    <a:p>
                      <a:r>
                        <a:rPr lang="en-US" sz="1400" dirty="0" smtClean="0"/>
                        <a:t>Serial</a:t>
                      </a:r>
                      <a:endParaRPr lang="en-US" dirty="0"/>
                    </a:p>
                  </a:txBody>
                  <a:tcPr/>
                </a:tc>
                <a:tc>
                  <a:txBody>
                    <a:bodyPr/>
                    <a:lstStyle/>
                    <a:p>
                      <a:r>
                        <a:rPr lang="en-US" sz="1400" dirty="0" smtClean="0"/>
                        <a:t>IP</a:t>
                      </a:r>
                      <a:endParaRPr lang="en-US" dirty="0"/>
                    </a:p>
                  </a:txBody>
                  <a:tcPr/>
                </a:tc>
                <a:tc>
                  <a:txBody>
                    <a:bodyPr/>
                    <a:lstStyle/>
                    <a:p>
                      <a:r>
                        <a:rPr lang="en-US" sz="1400" dirty="0" smtClean="0"/>
                        <a:t>Number</a:t>
                      </a:r>
                      <a:endParaRPr lang="en-US" dirty="0"/>
                    </a:p>
                  </a:txBody>
                  <a:tcPr/>
                </a:tc>
                <a:tc>
                  <a:txBody>
                    <a:bodyPr/>
                    <a:lstStyle/>
                    <a:p>
                      <a:r>
                        <a:rPr lang="en-US" sz="1400" dirty="0" smtClean="0"/>
                        <a:t>Keep-Alive</a:t>
                      </a:r>
                      <a:endParaRPr lang="en-US" dirty="0"/>
                    </a:p>
                  </a:txBody>
                  <a:tcPr/>
                </a:tc>
              </a:tr>
              <a:tr h="279400">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c>
                  <a:txBody>
                    <a:bodyPr/>
                    <a:lstStyle/>
                    <a:p>
                      <a:r>
                        <a:rPr lang="en-US" sz="1400" dirty="0" smtClean="0"/>
                        <a:t>…</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2738466"/>
              </p:ext>
            </p:extLst>
          </p:nvPr>
        </p:nvGraphicFramePr>
        <p:xfrm>
          <a:off x="304800" y="4572000"/>
          <a:ext cx="8704576" cy="2185273"/>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Obj-2</a:t>
                      </a:r>
                      <a:endParaRPr lang="en-US" sz="1400" dirty="0"/>
                    </a:p>
                  </a:txBody>
                  <a:tcPr/>
                </a:tc>
                <a:tc>
                  <a:txBody>
                    <a:bodyPr/>
                    <a:lstStyle/>
                    <a:p>
                      <a:r>
                        <a:rPr lang="en-US" sz="1400" dirty="0" smtClean="0"/>
                        <a:t>1,4</a:t>
                      </a:r>
                      <a:endParaRPr lang="en-US" sz="1400" dirty="0"/>
                    </a:p>
                  </a:txBody>
                  <a:tcPr/>
                </a:tc>
                <a:tc>
                  <a:txBody>
                    <a:bodyPr/>
                    <a:lstStyle/>
                    <a:p>
                      <a:r>
                        <a:rPr lang="en-US" sz="1400" dirty="0" smtClean="0"/>
                        <a:t>2</a:t>
                      </a:r>
                      <a:endParaRPr lang="en-US" sz="1400" dirty="0"/>
                    </a:p>
                  </a:txBody>
                  <a:tcPr/>
                </a:tc>
                <a:tc>
                  <a:txBody>
                    <a:bodyPr/>
                    <a:lstStyle/>
                    <a:p>
                      <a:r>
                        <a:rPr lang="en-US" sz="1400" dirty="0" smtClean="0"/>
                        <a:t>Dir1,Dir2</a:t>
                      </a:r>
                      <a:endParaRPr lang="en-US" sz="1400" dirty="0"/>
                    </a:p>
                  </a:txBody>
                  <a:tcPr/>
                </a:tc>
                <a:tc>
                  <a:txBody>
                    <a:bodyPr/>
                    <a:lstStyle/>
                    <a:p>
                      <a:r>
                        <a:rPr lang="en-US" sz="1400" dirty="0" smtClean="0"/>
                        <a:t>Agt1,Agt2</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400" dirty="0" smtClean="0"/>
                        <a:t>&lt;time&gt;</a:t>
                      </a:r>
                      <a:endParaRPr lang="en-US" sz="1400" dirty="0"/>
                    </a:p>
                  </a:txBody>
                  <a:tcPr/>
                </a:tc>
                <a:tc>
                  <a:txBody>
                    <a:bodyPr/>
                    <a:lstStyle/>
                    <a:p>
                      <a:r>
                        <a:rPr lang="en-US" sz="1800" dirty="0" smtClean="0"/>
                        <a:t>T</a:t>
                      </a:r>
                      <a:endParaRPr lang="en-US" sz="1800" dirty="0"/>
                    </a:p>
                  </a:txBody>
                  <a:tcPr/>
                </a:tc>
                <a:tc>
                  <a:txBody>
                    <a:bodyPr/>
                    <a:lstStyle/>
                    <a:p>
                      <a:r>
                        <a:rPr lang="en-US" dirty="0" smtClean="0"/>
                        <a:t>T</a:t>
                      </a:r>
                      <a:endParaRPr lang="en-US" dirty="0"/>
                    </a:p>
                  </a:txBody>
                  <a:tcPr/>
                </a:tc>
              </a:tr>
              <a:tr h="386953">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800" dirty="0" smtClean="0"/>
                        <a:t>…</a:t>
                      </a:r>
                      <a:endParaRPr lang="en-US" sz="1800" dirty="0"/>
                    </a:p>
                  </a:txBody>
                  <a:tcPr/>
                </a:tc>
                <a:tc>
                  <a:txBody>
                    <a:bodyPr/>
                    <a:lstStyle/>
                    <a:p>
                      <a:r>
                        <a:rPr lang="en-US" dirty="0" smtClean="0"/>
                        <a:t>…</a:t>
                      </a:r>
                      <a:endParaRPr lang="en-US" dirty="0"/>
                    </a:p>
                  </a:txBody>
                  <a:tcPr/>
                </a:tc>
              </a:tr>
            </a:tbl>
          </a:graphicData>
        </a:graphic>
      </p:graphicFrame>
      <p:cxnSp>
        <p:nvCxnSpPr>
          <p:cNvPr id="6" name="Straight Arrow Connector 5"/>
          <p:cNvCxnSpPr/>
          <p:nvPr/>
        </p:nvCxnSpPr>
        <p:spPr>
          <a:xfrm>
            <a:off x="2637017" y="4297532"/>
            <a:ext cx="106183" cy="1112668"/>
          </a:xfrm>
          <a:prstGeom prst="straightConnector1">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141717" y="3595456"/>
            <a:ext cx="990600" cy="685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236"/>
          <p:cNvSpPr>
            <a:spLocks noGrp="1"/>
          </p:cNvSpPr>
          <p:nvPr>
            <p:ph type="title"/>
          </p:nvPr>
        </p:nvSpPr>
        <p:spPr>
          <a:xfrm>
            <a:off x="457200" y="236538"/>
            <a:ext cx="8229600" cy="9826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Migration Agents</a:t>
            </a:r>
            <a:endParaRPr lang="en-US" sz="40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lstStyle/>
          <a:p>
            <a:r>
              <a:rPr lang="en-US" sz="2000" dirty="0" smtClean="0"/>
              <a:t>Stateless, seamless takeover on failure</a:t>
            </a:r>
          </a:p>
          <a:p>
            <a:r>
              <a:rPr lang="en-US" sz="2000" dirty="0" smtClean="0"/>
              <a:t>Co-hosted with every replica (Directory Service)</a:t>
            </a:r>
            <a:endParaRPr lang="en-US" dirty="0" smtClean="0"/>
          </a:p>
          <a:p>
            <a:endParaRPr lang="en-US" dirty="0"/>
          </a:p>
        </p:txBody>
      </p:sp>
      <p:sp>
        <p:nvSpPr>
          <p:cNvPr id="4" name="Rectangle 3"/>
          <p:cNvSpPr/>
          <p:nvPr/>
        </p:nvSpPr>
        <p:spPr>
          <a:xfrm>
            <a:off x="685800" y="2057400"/>
            <a:ext cx="2286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endParaRPr lang="en-US" dirty="0"/>
          </a:p>
        </p:txBody>
      </p:sp>
      <p:sp>
        <p:nvSpPr>
          <p:cNvPr id="5" name="Rectangle 4"/>
          <p:cNvSpPr/>
          <p:nvPr/>
        </p:nvSpPr>
        <p:spPr>
          <a:xfrm>
            <a:off x="35814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a:t>
            </a:r>
            <a:r>
              <a:rPr lang="en-US" dirty="0" smtClean="0"/>
              <a:t>2)</a:t>
            </a:r>
            <a:endParaRPr lang="en-US" dirty="0"/>
          </a:p>
          <a:p>
            <a:pPr algn="ctr"/>
            <a:endParaRPr lang="en-US" dirty="0"/>
          </a:p>
        </p:txBody>
      </p:sp>
      <p:sp>
        <p:nvSpPr>
          <p:cNvPr id="6" name="Rectangle 5"/>
          <p:cNvSpPr/>
          <p:nvPr/>
        </p:nvSpPr>
        <p:spPr>
          <a:xfrm>
            <a:off x="6477000" y="2068497"/>
            <a:ext cx="2209800" cy="674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Directory </a:t>
            </a:r>
            <a:r>
              <a:rPr lang="en-US" dirty="0"/>
              <a:t>Service</a:t>
            </a:r>
          </a:p>
          <a:p>
            <a:pPr algn="ctr"/>
            <a:r>
              <a:rPr lang="en-US" dirty="0"/>
              <a:t>(</a:t>
            </a:r>
            <a:r>
              <a:rPr lang="en-US" dirty="0" err="1"/>
              <a:t>Paxos</a:t>
            </a:r>
            <a:r>
              <a:rPr lang="en-US" dirty="0"/>
              <a:t> Replica 3</a:t>
            </a:r>
            <a:r>
              <a:rPr lang="en-US" dirty="0" smtClean="0"/>
              <a:t>)</a:t>
            </a:r>
            <a:endParaRPr lang="en-US" dirty="0"/>
          </a:p>
          <a:p>
            <a:pPr algn="ctr"/>
            <a:endParaRPr lang="en-US" dirty="0"/>
          </a:p>
        </p:txBody>
      </p:sp>
      <p:sp>
        <p:nvSpPr>
          <p:cNvPr id="7" name="Flowchart: Decision 6"/>
          <p:cNvSpPr/>
          <p:nvPr/>
        </p:nvSpPr>
        <p:spPr>
          <a:xfrm>
            <a:off x="304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1</a:t>
            </a:r>
            <a:endParaRPr lang="en-US" dirty="0"/>
          </a:p>
        </p:txBody>
      </p:sp>
      <p:sp>
        <p:nvSpPr>
          <p:cNvPr id="8" name="Flowchart: Decision 7"/>
          <p:cNvSpPr/>
          <p:nvPr/>
        </p:nvSpPr>
        <p:spPr>
          <a:xfrm>
            <a:off x="31242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2</a:t>
            </a:r>
            <a:endParaRPr lang="en-US" dirty="0"/>
          </a:p>
        </p:txBody>
      </p:sp>
      <p:sp>
        <p:nvSpPr>
          <p:cNvPr id="9" name="Flowchart: Decision 8"/>
          <p:cNvSpPr/>
          <p:nvPr/>
        </p:nvSpPr>
        <p:spPr>
          <a:xfrm>
            <a:off x="6019800" y="3505200"/>
            <a:ext cx="21336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Protocol 3</a:t>
            </a:r>
            <a:endParaRPr lang="en-US" dirty="0"/>
          </a:p>
        </p:txBody>
      </p:sp>
      <p:cxnSp>
        <p:nvCxnSpPr>
          <p:cNvPr id="11" name="Straight Arrow Connector 10"/>
          <p:cNvCxnSpPr>
            <a:stCxn id="4" idx="2"/>
          </p:cNvCxnSpPr>
          <p:nvPr/>
        </p:nvCxnSpPr>
        <p:spPr>
          <a:xfrm>
            <a:off x="1828800" y="2743200"/>
            <a:ext cx="0" cy="350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a:off x="4686300" y="2743200"/>
            <a:ext cx="38100"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2"/>
          </p:cNvCxnSpPr>
          <p:nvPr/>
        </p:nvCxnSpPr>
        <p:spPr>
          <a:xfrm>
            <a:off x="7581900" y="2743200"/>
            <a:ext cx="48457" cy="3516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7"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24UHWFW8\MC900229885[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5600" y="3056631"/>
            <a:ext cx="528828" cy="41163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1002"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3"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4" name="Picture 3" descr="C:\Users\Sripras\AppData\Local\Microsoft\Windows\Temporary Internet Files\Content.IE5\X72G4L8O\MC900048283[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29474" y="2908465"/>
            <a:ext cx="407145" cy="503448"/>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32" name="Elbow Connector 31"/>
          <p:cNvCxnSpPr>
            <a:endCxn id="22" idx="2"/>
          </p:cNvCxnSpPr>
          <p:nvPr/>
        </p:nvCxnSpPr>
        <p:spPr>
          <a:xfrm rot="5400000" flipH="1" flipV="1">
            <a:off x="1677844" y="3562870"/>
            <a:ext cx="1007687" cy="705775"/>
          </a:xfrm>
          <a:prstGeom prst="bentConnector3">
            <a:avLst>
              <a:gd name="adj1" fmla="val 6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23" idx="2"/>
          </p:cNvCxnSpPr>
          <p:nvPr/>
        </p:nvCxnSpPr>
        <p:spPr>
          <a:xfrm flipV="1">
            <a:off x="1828800" y="3411913"/>
            <a:ext cx="3784973"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endCxn id="24" idx="2"/>
          </p:cNvCxnSpPr>
          <p:nvPr/>
        </p:nvCxnSpPr>
        <p:spPr>
          <a:xfrm flipV="1">
            <a:off x="1828800" y="3411913"/>
            <a:ext cx="6604247" cy="10076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5400000" flipH="1" flipV="1">
            <a:off x="1498977" y="3741740"/>
            <a:ext cx="1492298" cy="832648"/>
          </a:xfrm>
          <a:prstGeom prst="bentConnector3">
            <a:avLst>
              <a:gd name="adj1" fmla="val 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flipV="1">
            <a:off x="1955676" y="3411913"/>
            <a:ext cx="3835524" cy="1492300"/>
          </a:xfrm>
          <a:prstGeom prst="bentConnector3">
            <a:avLst>
              <a:gd name="adj1" fmla="val 999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955676" y="3411915"/>
            <a:ext cx="6604247" cy="1492296"/>
          </a:xfrm>
          <a:prstGeom prst="bentConnector3">
            <a:avLst>
              <a:gd name="adj1" fmla="val 100006"/>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Explosion 1 68"/>
          <p:cNvSpPr/>
          <p:nvPr/>
        </p:nvSpPr>
        <p:spPr>
          <a:xfrm>
            <a:off x="1447800" y="5181600"/>
            <a:ext cx="762000" cy="609600"/>
          </a:xfrm>
          <a:prstGeom prst="irregularSeal1">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9"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0946" y="3071949"/>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4" descr="C:\Users\Sripras\AppData\Local\Microsoft\Windows\Temporary Internet Files\Content.IE5\CYK3BX0Z\MC900333102[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flipV="1">
            <a:off x="5630256" y="4953001"/>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p:cNvCxnSpPr/>
          <p:nvPr/>
        </p:nvCxnSpPr>
        <p:spPr>
          <a:xfrm>
            <a:off x="4724400" y="5181600"/>
            <a:ext cx="288172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74"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1817" y="2276695"/>
            <a:ext cx="356048" cy="46650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C:\Users\Sripras\AppData\Local\Microsoft\Windows\Temporary Internet Files\Content.IE5\24UHWFW8\MP900404896[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0430" y="3031022"/>
            <a:ext cx="5334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5" descr="C:\Users\Sripras\AppData\Local\Microsoft\Windows\Temporary Internet Files\Content.IE5\S5NU6IIH\MC900423167[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5016" y="3071949"/>
            <a:ext cx="304800" cy="304800"/>
          </a:xfrm>
          <a:prstGeom prst="rect">
            <a:avLst/>
          </a:prstGeom>
          <a:noFill/>
          <a:extLst>
            <a:ext uri="{909E8E84-426E-40DD-AFC4-6F175D3DCCD1}">
              <a14:hiddenFill xmlns:a14="http://schemas.microsoft.com/office/drawing/2010/main">
                <a:solidFill>
                  <a:srgbClr val="FFFFFF"/>
                </a:solidFill>
              </a14:hiddenFill>
            </a:ext>
          </a:extLst>
        </p:spPr>
      </p:pic>
      <p:cxnSp>
        <p:nvCxnSpPr>
          <p:cNvPr id="1034" name="Elbow Connector 1033"/>
          <p:cNvCxnSpPr>
            <a:endCxn id="23" idx="3"/>
          </p:cNvCxnSpPr>
          <p:nvPr/>
        </p:nvCxnSpPr>
        <p:spPr>
          <a:xfrm rot="5400000" flipH="1" flipV="1">
            <a:off x="3955367" y="3929223"/>
            <a:ext cx="2631011" cy="1092945"/>
          </a:xfrm>
          <a:prstGeom prst="bentConnector4">
            <a:avLst>
              <a:gd name="adj1" fmla="val 339"/>
              <a:gd name="adj2" fmla="val 1209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endCxn id="24" idx="3"/>
          </p:cNvCxnSpPr>
          <p:nvPr/>
        </p:nvCxnSpPr>
        <p:spPr>
          <a:xfrm flipV="1">
            <a:off x="4724402" y="3160189"/>
            <a:ext cx="3912217" cy="2631012"/>
          </a:xfrm>
          <a:prstGeom prst="bentConnector3">
            <a:avLst>
              <a:gd name="adj1" fmla="val 10584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itle 236"/>
          <p:cNvSpPr>
            <a:spLocks noGrp="1"/>
          </p:cNvSpPr>
          <p:nvPr>
            <p:ph type="title"/>
          </p:nvPr>
        </p:nvSpPr>
        <p:spPr>
          <a:xfrm>
            <a:off x="457200" y="152399"/>
            <a:ext cx="8229600" cy="838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Migration Protocol</a:t>
            </a:r>
            <a:endParaRPr lang="en-US" sz="32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down)">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00"/>
                                        <p:tgtEl>
                                          <p:spTgt spid="3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down)">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wipe(down)">
                                      <p:cBhvr>
                                        <p:cTn id="54" dur="500"/>
                                        <p:tgtEl>
                                          <p:spTgt spid="45"/>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6" presetClass="emph" presetSubtype="0" fill="hold" grpId="1" nodeType="clickEffect">
                                  <p:stCondLst>
                                    <p:cond delay="0"/>
                                  </p:stCondLst>
                                  <p:childTnLst>
                                    <p:animEffect transition="out" filter="fade">
                                      <p:cBhvr>
                                        <p:cTn id="62" dur="500" tmFilter="0, 0; .2, .5; .8, .5; 1, 0"/>
                                        <p:tgtEl>
                                          <p:spTgt spid="69"/>
                                        </p:tgtEl>
                                      </p:cBhvr>
                                    </p:animEffect>
                                    <p:animScale>
                                      <p:cBhvr>
                                        <p:cTn id="63" dur="250" autoRev="1" fill="hold"/>
                                        <p:tgtEl>
                                          <p:spTgt spid="69"/>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02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0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3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6" presetClass="emph" presetSubtype="0" fill="hold" nodeType="clickEffect">
                                  <p:stCondLst>
                                    <p:cond delay="0"/>
                                  </p:stCondLst>
                                  <p:childTnLst>
                                    <p:animEffect transition="out" filter="fade">
                                      <p:cBhvr>
                                        <p:cTn id="85" dur="500" tmFilter="0, 0; .2, .5; .8, .5; 1, 0"/>
                                        <p:tgtEl>
                                          <p:spTgt spid="71"/>
                                        </p:tgtEl>
                                      </p:cBhvr>
                                    </p:animEffect>
                                    <p:animScale>
                                      <p:cBhvr>
                                        <p:cTn id="86" dur="250" autoRev="1" fill="hold"/>
                                        <p:tgtEl>
                                          <p:spTgt spid="71"/>
                                        </p:tgtEl>
                                      </p:cBhvr>
                                      <p:by x="105000" y="105000"/>
                                    </p:animScale>
                                  </p:childTnLst>
                                </p:cTn>
                              </p:par>
                              <p:par>
                                <p:cTn id="87" presetID="26" presetClass="emph" presetSubtype="0" fill="hold" nodeType="withEffect">
                                  <p:stCondLst>
                                    <p:cond delay="0"/>
                                  </p:stCondLst>
                                  <p:childTnLst>
                                    <p:animEffect transition="out" filter="fade">
                                      <p:cBhvr>
                                        <p:cTn id="88" dur="500" tmFilter="0, 0; .2, .5; .8, .5; 1, 0"/>
                                        <p:tgtEl>
                                          <p:spTgt spid="1031"/>
                                        </p:tgtEl>
                                      </p:cBhvr>
                                    </p:animEffect>
                                    <p:animScale>
                                      <p:cBhvr>
                                        <p:cTn id="89" dur="250" autoRev="1" fill="hold"/>
                                        <p:tgtEl>
                                          <p:spTgt spid="1031"/>
                                        </p:tgtEl>
                                      </p:cBhvr>
                                      <p:by x="105000" y="105000"/>
                                    </p:animScale>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7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102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34"/>
                                        </p:tgtEl>
                                        <p:attrNameLst>
                                          <p:attrName>style.visibility</p:attrName>
                                        </p:attrNameLst>
                                      </p:cBhvr>
                                      <p:to>
                                        <p:strVal val="visible"/>
                                      </p:to>
                                    </p:set>
                                    <p:animEffect transition="in" filter="wipe(down)">
                                      <p:cBhvr>
                                        <p:cTn id="106" dur="500"/>
                                        <p:tgtEl>
                                          <p:spTgt spid="10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wipe(down)">
                                      <p:cBhvr>
                                        <p:cTn id="11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69" grpId="0" animBg="1"/>
      <p:bldP spid="6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Content Placeholder 1047"/>
          <p:cNvSpPr>
            <a:spLocks noGrp="1"/>
          </p:cNvSpPr>
          <p:nvPr>
            <p:ph idx="1"/>
          </p:nvPr>
        </p:nvSpPr>
        <p:spPr>
          <a:xfrm>
            <a:off x="455586" y="1253673"/>
            <a:ext cx="8229600" cy="4525963"/>
          </a:xfrm>
        </p:spPr>
        <p:txBody>
          <a:bodyPr>
            <a:normAutofit/>
          </a:bodyPr>
          <a:lstStyle/>
          <a:p>
            <a:r>
              <a:rPr lang="en-US" sz="2400" dirty="0" smtClean="0"/>
              <a:t>Durability</a:t>
            </a:r>
          </a:p>
          <a:p>
            <a:r>
              <a:rPr lang="en-US" sz="2400" dirty="0" smtClean="0"/>
              <a:t>Access Latencies</a:t>
            </a:r>
          </a:p>
          <a:p>
            <a:r>
              <a:rPr lang="en-US" sz="2400" dirty="0" smtClean="0"/>
              <a:t>Typically asynchronous</a:t>
            </a:r>
            <a:endParaRPr lang="en-US" sz="2400" dirty="0"/>
          </a:p>
        </p:txBody>
      </p:sp>
      <p:sp>
        <p:nvSpPr>
          <p:cNvPr id="8" name="Freeform 7"/>
          <p:cNvSpPr>
            <a:spLocks/>
          </p:cNvSpPr>
          <p:nvPr/>
        </p:nvSpPr>
        <p:spPr bwMode="auto">
          <a:xfrm>
            <a:off x="5542077" y="439137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4803333" y="434343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4992066" y="325249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11" name="Freeform 10"/>
          <p:cNvSpPr>
            <a:spLocks/>
          </p:cNvSpPr>
          <p:nvPr/>
        </p:nvSpPr>
        <p:spPr bwMode="auto">
          <a:xfrm>
            <a:off x="5246149" y="395711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7048358" y="313729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480125" y="309358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7372328" y="327100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7210343" y="253049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7040644" y="303959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7174346" y="298560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7169203" y="349469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7148635" y="335842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7383051" y="367656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2439035" y="480523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5069159" y="546854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3140916" y="490807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3472574" y="501090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4971461" y="494920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3961062" y="489007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603579" y="404421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5233703" y="314179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3192336" y="430388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1572611" y="378968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009795" y="361229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5516512" y="470753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6233818" y="448642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7239076" y="368170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4053618" y="444786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699052" y="334747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1996825" y="391566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7352199" y="347088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6287809" y="413163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39"/>
          <p:cNvSpPr>
            <a:spLocks/>
          </p:cNvSpPr>
          <p:nvPr/>
        </p:nvSpPr>
        <p:spPr bwMode="auto">
          <a:xfrm>
            <a:off x="6627180" y="399279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051047" y="445557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4791492" y="435787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4801776" y="434502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Rectangle 43"/>
          <p:cNvSpPr>
            <a:spLocks noChangeArrowheads="1"/>
          </p:cNvSpPr>
          <p:nvPr/>
        </p:nvSpPr>
        <p:spPr bwMode="auto">
          <a:xfrm>
            <a:off x="5845598" y="5823342"/>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5778753" y="510603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228676" y="470496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429213" y="451985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280096" y="452242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7195369" y="407506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49"/>
          <p:cNvSpPr>
            <a:spLocks/>
          </p:cNvSpPr>
          <p:nvPr/>
        </p:nvSpPr>
        <p:spPr bwMode="auto">
          <a:xfrm>
            <a:off x="7071961" y="397994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7236505" y="377940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51"/>
          <p:cNvSpPr>
            <a:spLocks/>
          </p:cNvSpPr>
          <p:nvPr/>
        </p:nvSpPr>
        <p:spPr bwMode="auto">
          <a:xfrm>
            <a:off x="7380480" y="367913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7079674" y="367913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Rectangle 53"/>
          <p:cNvSpPr>
            <a:spLocks noChangeArrowheads="1"/>
          </p:cNvSpPr>
          <p:nvPr/>
        </p:nvSpPr>
        <p:spPr bwMode="auto">
          <a:xfrm>
            <a:off x="1809142" y="3126373"/>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1816855" y="286156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Rectangle 55"/>
          <p:cNvSpPr>
            <a:spLocks noChangeArrowheads="1"/>
          </p:cNvSpPr>
          <p:nvPr/>
        </p:nvSpPr>
        <p:spPr bwMode="auto">
          <a:xfrm>
            <a:off x="1660025" y="3789689"/>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2436464" y="553539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2598437" y="404164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1660025" y="378968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385044" y="396965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2690992" y="403650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61"/>
          <p:cNvSpPr>
            <a:spLocks/>
          </p:cNvSpPr>
          <p:nvPr/>
        </p:nvSpPr>
        <p:spPr bwMode="auto">
          <a:xfrm>
            <a:off x="5143718" y="600331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3470003" y="577963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130632" y="581305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5058875" y="549425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2598437" y="4800088"/>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Freeform 66"/>
          <p:cNvSpPr>
            <a:spLocks/>
          </p:cNvSpPr>
          <p:nvPr/>
        </p:nvSpPr>
        <p:spPr bwMode="auto">
          <a:xfrm>
            <a:off x="2603579" y="366371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4665514" y="385139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4549819" y="303638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4053618" y="4455575"/>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70"/>
          <p:cNvSpPr>
            <a:spLocks noChangeArrowheads="1"/>
          </p:cNvSpPr>
          <p:nvPr/>
        </p:nvSpPr>
        <p:spPr bwMode="auto">
          <a:xfrm>
            <a:off x="4061331" y="4913212"/>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4791492" y="435787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72"/>
          <p:cNvSpPr>
            <a:spLocks/>
          </p:cNvSpPr>
          <p:nvPr/>
        </p:nvSpPr>
        <p:spPr bwMode="auto">
          <a:xfrm>
            <a:off x="3035505" y="410849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73"/>
          <p:cNvSpPr>
            <a:spLocks noChangeArrowheads="1"/>
          </p:cNvSpPr>
          <p:nvPr/>
        </p:nvSpPr>
        <p:spPr bwMode="auto">
          <a:xfrm>
            <a:off x="3853080" y="3663710"/>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2598437" y="480008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3853080" y="397994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3853080" y="3982513"/>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5683626" y="403393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5097440" y="328834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4997171" y="329605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Rectangle 80"/>
          <p:cNvSpPr>
            <a:spLocks noChangeArrowheads="1"/>
          </p:cNvSpPr>
          <p:nvPr/>
        </p:nvSpPr>
        <p:spPr bwMode="auto">
          <a:xfrm>
            <a:off x="5246558" y="434502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81"/>
          <p:cNvSpPr>
            <a:spLocks/>
          </p:cNvSpPr>
          <p:nvPr/>
        </p:nvSpPr>
        <p:spPr bwMode="auto">
          <a:xfrm>
            <a:off x="4675798" y="382054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65514" y="385139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665514" y="384110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855651" y="352744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Rectangle 85"/>
          <p:cNvSpPr>
            <a:spLocks noChangeArrowheads="1"/>
          </p:cNvSpPr>
          <p:nvPr/>
        </p:nvSpPr>
        <p:spPr bwMode="auto">
          <a:xfrm>
            <a:off x="3853080" y="35300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5570502" y="346574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5225990" y="331405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4830057" y="444014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999742" y="541455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4953465" y="488236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4822344" y="444014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92"/>
          <p:cNvSpPr>
            <a:spLocks/>
          </p:cNvSpPr>
          <p:nvPr/>
        </p:nvSpPr>
        <p:spPr bwMode="auto">
          <a:xfrm>
            <a:off x="7200511" y="448128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4971461" y="448128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6496059" y="470239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6274954" y="474095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966320" y="4954348"/>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6948554" y="501862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5693910" y="585676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99"/>
          <p:cNvSpPr>
            <a:spLocks/>
          </p:cNvSpPr>
          <p:nvPr/>
        </p:nvSpPr>
        <p:spPr bwMode="auto">
          <a:xfrm>
            <a:off x="5069159" y="488493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100"/>
          <p:cNvSpPr>
            <a:spLocks noChangeArrowheads="1"/>
          </p:cNvSpPr>
          <p:nvPr/>
        </p:nvSpPr>
        <p:spPr bwMode="auto">
          <a:xfrm>
            <a:off x="5058875" y="549425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6226105" y="502376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058875" y="548911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Rectangle 103"/>
          <p:cNvSpPr>
            <a:spLocks noChangeArrowheads="1"/>
          </p:cNvSpPr>
          <p:nvPr/>
        </p:nvSpPr>
        <p:spPr bwMode="auto">
          <a:xfrm>
            <a:off x="5549935" y="5000625"/>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953580" y="580020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897018" y="505461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6071846" y="505204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6781439" y="537856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6377794" y="498005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6148975" y="394137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719620" y="400308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722191" y="394394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706765" y="438615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6855998" y="412648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6053849" y="438358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058991" y="383596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6431784" y="413163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6426642" y="451985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6053849" y="438101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119"/>
          <p:cNvSpPr>
            <a:spLocks/>
          </p:cNvSpPr>
          <p:nvPr/>
        </p:nvSpPr>
        <p:spPr bwMode="auto">
          <a:xfrm>
            <a:off x="7185085" y="424732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6855998" y="412905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6488346" y="409820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6853427" y="412905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488346" y="4103349"/>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Freeform 124"/>
          <p:cNvSpPr>
            <a:spLocks/>
          </p:cNvSpPr>
          <p:nvPr/>
        </p:nvSpPr>
        <p:spPr bwMode="auto">
          <a:xfrm>
            <a:off x="6480633" y="364571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622038" y="398765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624609" y="412905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Rectangle 127"/>
          <p:cNvSpPr>
            <a:spLocks noChangeArrowheads="1"/>
          </p:cNvSpPr>
          <p:nvPr/>
        </p:nvSpPr>
        <p:spPr bwMode="auto">
          <a:xfrm>
            <a:off x="7195369" y="4162482"/>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Rectangle 128"/>
          <p:cNvSpPr>
            <a:spLocks noChangeArrowheads="1"/>
          </p:cNvSpPr>
          <p:nvPr/>
        </p:nvSpPr>
        <p:spPr bwMode="auto">
          <a:xfrm>
            <a:off x="7030825" y="3987655"/>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7033396" y="399279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7030825" y="398765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7462752" y="352230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132"/>
          <p:cNvSpPr>
            <a:spLocks/>
          </p:cNvSpPr>
          <p:nvPr/>
        </p:nvSpPr>
        <p:spPr bwMode="auto">
          <a:xfrm>
            <a:off x="7383051" y="367142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347057" y="346831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Rectangle 136"/>
          <p:cNvSpPr>
            <a:spLocks noChangeArrowheads="1"/>
          </p:cNvSpPr>
          <p:nvPr/>
        </p:nvSpPr>
        <p:spPr bwMode="auto">
          <a:xfrm>
            <a:off x="7385622" y="3679136"/>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7213366" y="299525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2490455" y="286156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652312" y="313408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1816855" y="270987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490455" y="330120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724415" y="330634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868391" y="365599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3076641" y="307238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3853080" y="307238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2994369" y="365085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074070" y="368427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58375" y="366371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2397899" y="285899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4670656" y="403136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4657801" y="361229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847938" y="307495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4058760" y="444014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4549819" y="303638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640858" y="288470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4462405" y="397994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855651" y="303124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3847938" y="398508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3853080" y="353001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675798" y="382054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552390" y="302096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5413672" y="452499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413672" y="462526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5699052" y="450699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5714478" y="459955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776182" y="457384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5945867" y="440158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5706765" y="462526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5807034" y="445557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6053849" y="438358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5688768" y="400308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778753" y="510603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21385" y="510346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819889" y="555595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781324" y="505718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6377794" y="504433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6377794" y="499805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6444639" y="504433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6377794" y="498005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6385507" y="489264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6262099" y="560995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6665745" y="560737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6665745" y="560995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254386" y="566394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5902160" y="568965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6079559" y="497748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ea typeface="ＭＳ Ｐゴシック" pitchFamily="-97" charset="-128"/>
              <a:cs typeface="+mn-cs"/>
            </a:endParaRPr>
          </a:p>
        </p:txBody>
      </p:sp>
      <p:sp>
        <p:nvSpPr>
          <p:cNvPr id="188" name="Freeform 187"/>
          <p:cNvSpPr>
            <a:spLocks/>
          </p:cNvSpPr>
          <p:nvPr/>
        </p:nvSpPr>
        <p:spPr bwMode="auto">
          <a:xfrm>
            <a:off x="5902160" y="561252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6393220" y="383596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6349513" y="410849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6349513" y="444529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475491" y="410592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357226" y="420618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6488346" y="409563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974148" y="383853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503772" y="364571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480633" y="365085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7033396" y="397994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390649" y="365085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7041109" y="309809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7079674" y="373312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7172230" y="355829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7174801" y="375626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7061677" y="373055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7172230" y="355829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209"/>
          <p:cNvSpPr>
            <a:spLocks/>
          </p:cNvSpPr>
          <p:nvPr/>
        </p:nvSpPr>
        <p:spPr bwMode="auto">
          <a:xfrm>
            <a:off x="7041109" y="309809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Freeform 210"/>
          <p:cNvSpPr>
            <a:spLocks/>
          </p:cNvSpPr>
          <p:nvPr/>
        </p:nvSpPr>
        <p:spPr bwMode="auto">
          <a:xfrm>
            <a:off x="7041109" y="309809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Freeform 211"/>
          <p:cNvSpPr>
            <a:spLocks/>
          </p:cNvSpPr>
          <p:nvPr/>
        </p:nvSpPr>
        <p:spPr bwMode="auto">
          <a:xfrm>
            <a:off x="7187656" y="366371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Freeform 212"/>
          <p:cNvSpPr>
            <a:spLocks/>
          </p:cNvSpPr>
          <p:nvPr/>
        </p:nvSpPr>
        <p:spPr bwMode="auto">
          <a:xfrm>
            <a:off x="7179943" y="363285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080"/>
          <p:cNvSpPr>
            <a:spLocks noChangeShapeType="1"/>
          </p:cNvSpPr>
          <p:nvPr/>
        </p:nvSpPr>
        <p:spPr bwMode="auto">
          <a:xfrm>
            <a:off x="4080104" y="6776240"/>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17"/>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6" name="Line 3118"/>
          <p:cNvSpPr>
            <a:spLocks noChangeShapeType="1"/>
          </p:cNvSpPr>
          <p:nvPr/>
        </p:nvSpPr>
        <p:spPr bwMode="auto">
          <a:xfrm>
            <a:off x="7169203" y="307559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7" name="Line 3119"/>
          <p:cNvSpPr>
            <a:spLocks noChangeShapeType="1"/>
          </p:cNvSpPr>
          <p:nvPr/>
        </p:nvSpPr>
        <p:spPr bwMode="auto">
          <a:xfrm>
            <a:off x="7107495" y="382123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8" name="Line 3120"/>
          <p:cNvSpPr>
            <a:spLocks noChangeShapeType="1"/>
          </p:cNvSpPr>
          <p:nvPr/>
        </p:nvSpPr>
        <p:spPr bwMode="auto">
          <a:xfrm>
            <a:off x="7421180" y="363868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30"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8977" y="3134086"/>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64" y="353516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3522" y="4949914"/>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42"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0946" y="5343852"/>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7" name="Flowchart: Connector 6"/>
          <p:cNvSpPr/>
          <p:nvPr/>
        </p:nvSpPr>
        <p:spPr>
          <a:xfrm>
            <a:off x="5484000" y="4067396"/>
            <a:ext cx="131867" cy="13894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5" name="Straight Arrow Connector 1024"/>
          <p:cNvCxnSpPr>
            <a:stCxn id="7" idx="6"/>
            <a:endCxn id="233" idx="1"/>
          </p:cNvCxnSpPr>
          <p:nvPr/>
        </p:nvCxnSpPr>
        <p:spPr>
          <a:xfrm flipV="1">
            <a:off x="5615867" y="3746849"/>
            <a:ext cx="1253097" cy="390021"/>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a:stCxn id="242" idx="3"/>
            <a:endCxn id="233" idx="2"/>
          </p:cNvCxnSpPr>
          <p:nvPr/>
        </p:nvCxnSpPr>
        <p:spPr>
          <a:xfrm flipV="1">
            <a:off x="6614324" y="3958538"/>
            <a:ext cx="466329" cy="159700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38" idx="3"/>
            <a:endCxn id="233" idx="2"/>
          </p:cNvCxnSpPr>
          <p:nvPr/>
        </p:nvCxnSpPr>
        <p:spPr>
          <a:xfrm flipV="1">
            <a:off x="2466900" y="3958538"/>
            <a:ext cx="4613753" cy="120306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30" idx="3"/>
            <a:endCxn id="233" idx="0"/>
          </p:cNvCxnSpPr>
          <p:nvPr/>
        </p:nvCxnSpPr>
        <p:spPr>
          <a:xfrm>
            <a:off x="2302355" y="3345775"/>
            <a:ext cx="4778298" cy="189385"/>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1" name="Flowchart: Connector 270"/>
          <p:cNvSpPr/>
          <p:nvPr/>
        </p:nvSpPr>
        <p:spPr>
          <a:xfrm>
            <a:off x="1977588" y="47023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1" name="Straight Arrow Connector 1050"/>
          <p:cNvCxnSpPr>
            <a:stCxn id="271" idx="7"/>
            <a:endCxn id="233" idx="1"/>
          </p:cNvCxnSpPr>
          <p:nvPr/>
        </p:nvCxnSpPr>
        <p:spPr>
          <a:xfrm flipV="1">
            <a:off x="2090144" y="3746849"/>
            <a:ext cx="4778820" cy="975889"/>
          </a:xfrm>
          <a:prstGeom prst="straightConnector1">
            <a:avLst/>
          </a:prstGeom>
          <a:ln w="127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53" name="Curved Connector 1052"/>
          <p:cNvCxnSpPr>
            <a:stCxn id="271" idx="6"/>
            <a:endCxn id="238" idx="3"/>
          </p:cNvCxnSpPr>
          <p:nvPr/>
        </p:nvCxnSpPr>
        <p:spPr>
          <a:xfrm>
            <a:off x="2109455" y="4771864"/>
            <a:ext cx="357445" cy="389739"/>
          </a:xfrm>
          <a:prstGeom prst="curvedConnector3">
            <a:avLst>
              <a:gd name="adj1" fmla="val 16395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0" name="Oval 1059"/>
          <p:cNvSpPr/>
          <p:nvPr/>
        </p:nvSpPr>
        <p:spPr>
          <a:xfrm>
            <a:off x="6755654" y="3452422"/>
            <a:ext cx="585367" cy="585367"/>
          </a:xfrm>
          <a:prstGeom prst="ellipse">
            <a:avLst/>
          </a:prstGeom>
          <a:noFill/>
          <a:ln w="63500">
            <a:solidFill>
              <a:srgbClr val="C00000">
                <a:alpha val="7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2" name="Straight Connector 1061"/>
          <p:cNvCxnSpPr>
            <a:stCxn id="1060" idx="1"/>
            <a:endCxn id="1060" idx="5"/>
          </p:cNvCxnSpPr>
          <p:nvPr/>
        </p:nvCxnSpPr>
        <p:spPr>
          <a:xfrm>
            <a:off x="6841379" y="3538147"/>
            <a:ext cx="413917" cy="413917"/>
          </a:xfrm>
          <a:prstGeom prst="line">
            <a:avLst/>
          </a:prstGeom>
          <a:ln w="63500">
            <a:solidFill>
              <a:srgbClr val="C00000">
                <a:alpha val="75000"/>
              </a:srgbClr>
            </a:solidFill>
          </a:ln>
        </p:spPr>
        <p:style>
          <a:lnRef idx="1">
            <a:schemeClr val="accent1"/>
          </a:lnRef>
          <a:fillRef idx="0">
            <a:schemeClr val="accent1"/>
          </a:fillRef>
          <a:effectRef idx="0">
            <a:schemeClr val="accent1"/>
          </a:effectRef>
          <a:fontRef idx="minor">
            <a:schemeClr val="tx1"/>
          </a:fontRef>
        </p:style>
      </p:cxnSp>
      <p:cxnSp>
        <p:nvCxnSpPr>
          <p:cNvPr id="1064" name="Curved Connector 1063"/>
          <p:cNvCxnSpPr>
            <a:stCxn id="7" idx="6"/>
            <a:endCxn id="242" idx="0"/>
          </p:cNvCxnSpPr>
          <p:nvPr/>
        </p:nvCxnSpPr>
        <p:spPr>
          <a:xfrm>
            <a:off x="5615867" y="4136870"/>
            <a:ext cx="786768" cy="1206982"/>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68" name="TextBox 1067"/>
          <p:cNvSpPr txBox="1"/>
          <p:nvPr/>
        </p:nvSpPr>
        <p:spPr>
          <a:xfrm>
            <a:off x="5358373" y="3772453"/>
            <a:ext cx="36740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pic>
        <p:nvPicPr>
          <p:cNvPr id="291"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001" y="3381235"/>
            <a:ext cx="221479" cy="290188"/>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72400" y="1414741"/>
            <a:ext cx="931593" cy="93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 name="Title 236"/>
          <p:cNvSpPr>
            <a:spLocks noGrp="1"/>
          </p:cNvSpPr>
          <p:nvPr>
            <p:ph type="title"/>
          </p:nvPr>
        </p:nvSpPr>
        <p:spPr>
          <a:xfrm>
            <a:off x="455613" y="76200"/>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Geo-Replication</a:t>
            </a:r>
          </a:p>
        </p:txBody>
      </p:sp>
    </p:spTree>
    <p:custDataLst>
      <p:tags r:id="rId1"/>
    </p:custDataLst>
    <p:extLst>
      <p:ext uri="{BB962C8B-B14F-4D97-AF65-F5344CB8AC3E}">
        <p14:creationId xmlns:p14="http://schemas.microsoft.com/office/powerpoint/2010/main" val="1999125003"/>
      </p:ext>
    </p:extLst>
  </p:cSld>
  <p:clrMapOvr>
    <a:masterClrMapping/>
  </p:clrMapOvr>
  <mc:AlternateContent xmlns:mc="http://schemas.openxmlformats.org/markup-compatibility/2006" xmlns:p14="http://schemas.microsoft.com/office/powerpoint/2010/main">
    <mc:Choice Requires="p14">
      <p:transition spd="slow" p14:dur="2000" advTm="94769"/>
    </mc:Choice>
    <mc:Fallback xmlns="">
      <p:transition spd="slow" advTm="94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animEffect transition="in" filter="wipe(down)">
                                      <p:cBhvr>
                                        <p:cTn id="15" dur="500"/>
                                        <p:tgtEl>
                                          <p:spTgt spid="102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6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6" presetClass="emph" presetSubtype="0" fill="hold" grpId="1" nodeType="clickEffect">
                                  <p:stCondLst>
                                    <p:cond delay="0"/>
                                  </p:stCondLst>
                                  <p:childTnLst>
                                    <p:animEffect transition="out" filter="fade">
                                      <p:cBhvr>
                                        <p:cTn id="25" dur="500" tmFilter="0, 0; .2, .5; .8, .5; 1, 0"/>
                                        <p:tgtEl>
                                          <p:spTgt spid="1060"/>
                                        </p:tgtEl>
                                      </p:cBhvr>
                                    </p:animEffect>
                                    <p:animScale>
                                      <p:cBhvr>
                                        <p:cTn id="26" dur="250" autoRev="1" fill="hold"/>
                                        <p:tgtEl>
                                          <p:spTgt spid="1060"/>
                                        </p:tgtEl>
                                      </p:cBhvr>
                                      <p:by x="105000" y="105000"/>
                                    </p:animScale>
                                  </p:childTnLst>
                                </p:cTn>
                              </p:par>
                              <p:par>
                                <p:cTn id="27" presetID="26" presetClass="emph" presetSubtype="0" fill="hold" nodeType="withEffect">
                                  <p:stCondLst>
                                    <p:cond delay="0"/>
                                  </p:stCondLst>
                                  <p:childTnLst>
                                    <p:animEffect transition="out" filter="fade">
                                      <p:cBhvr>
                                        <p:cTn id="28" dur="500" tmFilter="0, 0; .2, .5; .8, .5; 1, 0"/>
                                        <p:tgtEl>
                                          <p:spTgt spid="1062"/>
                                        </p:tgtEl>
                                      </p:cBhvr>
                                    </p:animEffect>
                                    <p:animScale>
                                      <p:cBhvr>
                                        <p:cTn id="29" dur="250" autoRev="1" fill="hold"/>
                                        <p:tgtEl>
                                          <p:spTgt spid="1062"/>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3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4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9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61"/>
                                        </p:tgtEl>
                                        <p:attrNameLst>
                                          <p:attrName>style.visibility</p:attrName>
                                        </p:attrNameLst>
                                      </p:cBhvr>
                                      <p:to>
                                        <p:strVal val="visible"/>
                                      </p:to>
                                    </p:set>
                                    <p:animEffect transition="in" filter="wipe(down)">
                                      <p:cBhvr>
                                        <p:cTn id="50" dur="500"/>
                                        <p:tgtEl>
                                          <p:spTgt spid="261"/>
                                        </p:tgtEl>
                                      </p:cBhvr>
                                    </p:animEffect>
                                  </p:childTnLst>
                                </p:cTn>
                              </p:par>
                              <p:par>
                                <p:cTn id="51" presetID="22" presetClass="entr" presetSubtype="4" fill="hold" nodeType="withEffect">
                                  <p:stCondLst>
                                    <p:cond delay="0"/>
                                  </p:stCondLst>
                                  <p:childTnLst>
                                    <p:set>
                                      <p:cBhvr>
                                        <p:cTn id="52" dur="1" fill="hold">
                                          <p:stCondLst>
                                            <p:cond delay="0"/>
                                          </p:stCondLst>
                                        </p:cTn>
                                        <p:tgtEl>
                                          <p:spTgt spid="258"/>
                                        </p:tgtEl>
                                        <p:attrNameLst>
                                          <p:attrName>style.visibility</p:attrName>
                                        </p:attrNameLst>
                                      </p:cBhvr>
                                      <p:to>
                                        <p:strVal val="visible"/>
                                      </p:to>
                                    </p:set>
                                    <p:animEffect transition="in" filter="wipe(down)">
                                      <p:cBhvr>
                                        <p:cTn id="53" dur="500"/>
                                        <p:tgtEl>
                                          <p:spTgt spid="258"/>
                                        </p:tgtEl>
                                      </p:cBhvr>
                                    </p:animEffect>
                                  </p:childTnLst>
                                </p:cTn>
                              </p:par>
                              <p:par>
                                <p:cTn id="54" presetID="22" presetClass="entr" presetSubtype="4" fill="hold" nodeType="withEffect">
                                  <p:stCondLst>
                                    <p:cond delay="0"/>
                                  </p:stCondLst>
                                  <p:childTnLst>
                                    <p:set>
                                      <p:cBhvr>
                                        <p:cTn id="55" dur="1" fill="hold">
                                          <p:stCondLst>
                                            <p:cond delay="0"/>
                                          </p:stCondLst>
                                        </p:cTn>
                                        <p:tgtEl>
                                          <p:spTgt spid="251"/>
                                        </p:tgtEl>
                                        <p:attrNameLst>
                                          <p:attrName>style.visibility</p:attrName>
                                        </p:attrNameLst>
                                      </p:cBhvr>
                                      <p:to>
                                        <p:strVal val="visible"/>
                                      </p:to>
                                    </p:set>
                                    <p:animEffect transition="in" filter="wipe(down)">
                                      <p:cBhvr>
                                        <p:cTn id="56" dur="500"/>
                                        <p:tgtEl>
                                          <p:spTgt spid="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064"/>
                                        </p:tgtEl>
                                        <p:attrNameLst>
                                          <p:attrName>style.visibility</p:attrName>
                                        </p:attrNameLst>
                                      </p:cBhvr>
                                      <p:to>
                                        <p:strVal val="visible"/>
                                      </p:to>
                                    </p:set>
                                    <p:animEffect transition="in" filter="wipe(down)">
                                      <p:cBhvr>
                                        <p:cTn id="61" dur="500"/>
                                        <p:tgtEl>
                                          <p:spTgt spid="1064"/>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106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7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051"/>
                                        </p:tgtEl>
                                        <p:attrNameLst>
                                          <p:attrName>style.visibility</p:attrName>
                                        </p:attrNameLst>
                                      </p:cBhvr>
                                      <p:to>
                                        <p:strVal val="visible"/>
                                      </p:to>
                                    </p:set>
                                    <p:animEffect transition="in" filter="wipe(down)">
                                      <p:cBhvr>
                                        <p:cTn id="72" dur="500"/>
                                        <p:tgtEl>
                                          <p:spTgt spid="10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053"/>
                                        </p:tgtEl>
                                        <p:attrNameLst>
                                          <p:attrName>style.visibility</p:attrName>
                                        </p:attrNameLst>
                                      </p:cBhvr>
                                      <p:to>
                                        <p:strVal val="visible"/>
                                      </p:to>
                                    </p:set>
                                    <p:animEffect transition="in" filter="wipe(down)">
                                      <p:cBhvr>
                                        <p:cTn id="77"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1" grpId="0" animBg="1"/>
      <p:bldP spid="1060" grpId="0" animBg="1"/>
      <p:bldP spid="1060" grpId="1" animBg="1"/>
      <p:bldP spid="1068" grpId="0"/>
      <p:bldP spid="106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p:cNvSpPr/>
          <p:nvPr/>
        </p:nvSpPr>
        <p:spPr>
          <a:xfrm>
            <a:off x="459419" y="2049262"/>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35" name="Oval 34"/>
          <p:cNvSpPr/>
          <p:nvPr/>
        </p:nvSpPr>
        <p:spPr>
          <a:xfrm>
            <a:off x="609600" y="1922385"/>
            <a:ext cx="1143000" cy="617738"/>
          </a:xfrm>
          <a:prstGeom prst="ellipse">
            <a:avLst/>
          </a:prstGeom>
          <a:solidFill>
            <a:schemeClr val="accent1">
              <a:alpha val="32000"/>
            </a:scheme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5" name="Rounded Rectangle 4"/>
          <p:cNvSpPr/>
          <p:nvPr/>
        </p:nvSpPr>
        <p:spPr>
          <a:xfrm>
            <a:off x="470978" y="5116059"/>
            <a:ext cx="1033140" cy="667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Mig</a:t>
            </a:r>
            <a:r>
              <a:rPr lang="en-US" dirty="0" smtClean="0"/>
              <a:t> </a:t>
            </a:r>
            <a:r>
              <a:rPr lang="en-US" dirty="0" err="1" smtClean="0"/>
              <a:t>Init</a:t>
            </a:r>
            <a:endParaRPr lang="en-US" dirty="0"/>
          </a:p>
        </p:txBody>
      </p:sp>
      <p:sp>
        <p:nvSpPr>
          <p:cNvPr id="6" name="Cloud"/>
          <p:cNvSpPr>
            <a:spLocks noChangeAspect="1" noEditPoints="1" noChangeArrowheads="1"/>
          </p:cNvSpPr>
          <p:nvPr/>
        </p:nvSpPr>
        <p:spPr bwMode="auto">
          <a:xfrm>
            <a:off x="3276600" y="2362200"/>
            <a:ext cx="27432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416048" y="2231254"/>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8" name="Rectangle 7"/>
          <p:cNvSpPr/>
          <p:nvPr/>
        </p:nvSpPr>
        <p:spPr>
          <a:xfrm>
            <a:off x="3017298" y="3431498"/>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9" name="Rectangle 8"/>
          <p:cNvSpPr/>
          <p:nvPr/>
        </p:nvSpPr>
        <p:spPr>
          <a:xfrm>
            <a:off x="4419600" y="22098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sp>
        <p:nvSpPr>
          <p:cNvPr id="10" name="Rectangle 9"/>
          <p:cNvSpPr/>
          <p:nvPr/>
        </p:nvSpPr>
        <p:spPr>
          <a:xfrm>
            <a:off x="5257800" y="3581400"/>
            <a:ext cx="99059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Directory Service</a:t>
            </a:r>
            <a:endParaRPr lang="en-US" sz="1400" dirty="0"/>
          </a:p>
        </p:txBody>
      </p:sp>
      <p:pic>
        <p:nvPicPr>
          <p:cNvPr id="11"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50119" y="2891591"/>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2"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7865" y="1677456"/>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13" name="Picture 3" descr="C:\Users\Sripras\AppData\Local\Microsoft\Windows\Temporary Internet Files\Content.IE5\X72G4L8O\MC900048283[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7513" y="3098313"/>
            <a:ext cx="334358" cy="413445"/>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4078168" y="5605189"/>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5" name="Rectangle 14"/>
          <p:cNvSpPr/>
          <p:nvPr/>
        </p:nvSpPr>
        <p:spPr>
          <a:xfrm>
            <a:off x="4252421" y="5503648"/>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6" name="Rectangle 15"/>
          <p:cNvSpPr/>
          <p:nvPr/>
        </p:nvSpPr>
        <p:spPr>
          <a:xfrm>
            <a:off x="3945401" y="5415694"/>
            <a:ext cx="614039" cy="5255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Dir</a:t>
            </a:r>
            <a:endParaRPr lang="en-US" dirty="0"/>
          </a:p>
        </p:txBody>
      </p:sp>
      <p:sp>
        <p:nvSpPr>
          <p:cNvPr id="17" name="Round Diagonal Corner Rectangle 16"/>
          <p:cNvSpPr/>
          <p:nvPr/>
        </p:nvSpPr>
        <p:spPr>
          <a:xfrm>
            <a:off x="6881419" y="4830743"/>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8" name="Round Diagonal Corner Rectangle 17"/>
          <p:cNvSpPr/>
          <p:nvPr/>
        </p:nvSpPr>
        <p:spPr>
          <a:xfrm>
            <a:off x="7090847" y="4714832"/>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19" name="Round Diagonal Corner Rectangle 18"/>
          <p:cNvSpPr/>
          <p:nvPr/>
        </p:nvSpPr>
        <p:spPr>
          <a:xfrm>
            <a:off x="6643817" y="4952230"/>
            <a:ext cx="1532014" cy="746166"/>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Migration Agent</a:t>
            </a:r>
            <a:endParaRPr lang="en-US" dirty="0"/>
          </a:p>
        </p:txBody>
      </p:sp>
      <p:sp>
        <p:nvSpPr>
          <p:cNvPr id="20" name="Diamond 19"/>
          <p:cNvSpPr/>
          <p:nvPr/>
        </p:nvSpPr>
        <p:spPr>
          <a:xfrm>
            <a:off x="3298366" y="3974195"/>
            <a:ext cx="1559603"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a:t>
            </a:r>
            <a:endParaRPr lang="en-US" sz="1200" dirty="0"/>
          </a:p>
        </p:txBody>
      </p:sp>
      <p:cxnSp>
        <p:nvCxnSpPr>
          <p:cNvPr id="22" name="Straight Arrow Connector 21"/>
          <p:cNvCxnSpPr>
            <a:stCxn id="5" idx="0"/>
            <a:endCxn id="7" idx="4"/>
          </p:cNvCxnSpPr>
          <p:nvPr/>
        </p:nvCxnSpPr>
        <p:spPr>
          <a:xfrm flipV="1">
            <a:off x="987548" y="2848992"/>
            <a:ext cx="0" cy="2267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6"/>
            <a:endCxn id="8" idx="1"/>
          </p:cNvCxnSpPr>
          <p:nvPr/>
        </p:nvCxnSpPr>
        <p:spPr>
          <a:xfrm>
            <a:off x="1559048" y="2540123"/>
            <a:ext cx="1458250" cy="1119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21200" y="3745123"/>
            <a:ext cx="178024" cy="233253"/>
          </a:xfrm>
          <a:prstGeom prst="rect">
            <a:avLst/>
          </a:prstGeom>
          <a:noFill/>
          <a:extLst>
            <a:ext uri="{909E8E84-426E-40DD-AFC4-6F175D3DCCD1}">
              <a14:hiddenFill xmlns:a14="http://schemas.microsoft.com/office/drawing/2010/main">
                <a:solidFill>
                  <a:srgbClr val="FFFFFF"/>
                </a:solidFill>
              </a14:hiddenFill>
            </a:ext>
          </a:extLst>
        </p:spPr>
      </p:pic>
      <p:sp>
        <p:nvSpPr>
          <p:cNvPr id="37" name="Diamond 36"/>
          <p:cNvSpPr/>
          <p:nvPr/>
        </p:nvSpPr>
        <p:spPr>
          <a:xfrm>
            <a:off x="5094336" y="1800725"/>
            <a:ext cx="981672" cy="393432"/>
          </a:xfrm>
          <a:prstGeom prst="diamond">
            <a:avLst/>
          </a:prstGeom>
          <a:solidFill>
            <a:schemeClr val="accent1">
              <a:alpha val="27000"/>
            </a:schemeClr>
          </a:solidFill>
          <a:ln>
            <a:solidFill>
              <a:schemeClr val="accent1">
                <a:shade val="50000"/>
                <a:alpha val="2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sp>
        <p:nvSpPr>
          <p:cNvPr id="38" name="Diamond 37"/>
          <p:cNvSpPr/>
          <p:nvPr/>
        </p:nvSpPr>
        <p:spPr>
          <a:xfrm>
            <a:off x="5410200" y="4093579"/>
            <a:ext cx="981672" cy="393432"/>
          </a:xfrm>
          <a:prstGeom prst="diamond">
            <a:avLst/>
          </a:prstGeom>
          <a:solidFill>
            <a:schemeClr val="accent1">
              <a:alpha val="31000"/>
            </a:schemeClr>
          </a:solidFill>
          <a:ln>
            <a:solidFill>
              <a:schemeClr val="accent1">
                <a:shade val="50000"/>
                <a:alpha val="3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t>Protocol</a:t>
            </a:r>
            <a:endParaRPr lang="en-US" sz="1200" dirty="0"/>
          </a:p>
        </p:txBody>
      </p:sp>
      <p:cxnSp>
        <p:nvCxnSpPr>
          <p:cNvPr id="40" name="Curved Connector 39"/>
          <p:cNvCxnSpPr>
            <a:stCxn id="8" idx="0"/>
            <a:endCxn id="9" idx="1"/>
          </p:cNvCxnSpPr>
          <p:nvPr/>
        </p:nvCxnSpPr>
        <p:spPr>
          <a:xfrm rot="5400000" flipH="1" flipV="1">
            <a:off x="3469550" y="2481448"/>
            <a:ext cx="993098" cy="907002"/>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stCxn id="9" idx="3"/>
            <a:endCxn id="10" idx="0"/>
          </p:cNvCxnSpPr>
          <p:nvPr/>
        </p:nvCxnSpPr>
        <p:spPr>
          <a:xfrm>
            <a:off x="5410199" y="2438400"/>
            <a:ext cx="342901" cy="1143000"/>
          </a:xfrm>
          <a:prstGeom prst="curvedConnector2">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0" idx="2"/>
            <a:endCxn id="8" idx="2"/>
          </p:cNvCxnSpPr>
          <p:nvPr/>
        </p:nvCxnSpPr>
        <p:spPr>
          <a:xfrm rot="5400000" flipH="1">
            <a:off x="4557898" y="2843398"/>
            <a:ext cx="149902" cy="2240502"/>
          </a:xfrm>
          <a:prstGeom prst="curvedConnector3">
            <a:avLst>
              <a:gd name="adj1" fmla="val -152500"/>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9" idx="0"/>
            <a:endCxn id="12" idx="3"/>
          </p:cNvCxnSpPr>
          <p:nvPr/>
        </p:nvCxnSpPr>
        <p:spPr>
          <a:xfrm rot="16200000" flipV="1">
            <a:off x="4640752" y="1935651"/>
            <a:ext cx="325621" cy="2226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8" idx="0"/>
            <a:endCxn id="11" idx="3"/>
          </p:cNvCxnSpPr>
          <p:nvPr/>
        </p:nvCxnSpPr>
        <p:spPr>
          <a:xfrm rot="16200000" flipV="1">
            <a:off x="3181946" y="3100845"/>
            <a:ext cx="333184" cy="328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0" idx="3"/>
            <a:endCxn id="13" idx="3"/>
          </p:cNvCxnSpPr>
          <p:nvPr/>
        </p:nvCxnSpPr>
        <p:spPr>
          <a:xfrm flipV="1">
            <a:off x="6248399" y="3305036"/>
            <a:ext cx="143472" cy="504964"/>
          </a:xfrm>
          <a:prstGeom prst="bentConnector3">
            <a:avLst>
              <a:gd name="adj1" fmla="val 25933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20" idx="1"/>
            <a:endCxn id="11" idx="1"/>
          </p:cNvCxnSpPr>
          <p:nvPr/>
        </p:nvCxnSpPr>
        <p:spPr>
          <a:xfrm rot="10800000">
            <a:off x="2850120" y="3098314"/>
            <a:ext cx="448247" cy="1150414"/>
          </a:xfrm>
          <a:prstGeom prst="bentConnector3">
            <a:avLst>
              <a:gd name="adj1" fmla="val 150999"/>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0" idx="2"/>
            <a:endCxn id="16" idx="0"/>
          </p:cNvCxnSpPr>
          <p:nvPr/>
        </p:nvCxnSpPr>
        <p:spPr>
          <a:xfrm>
            <a:off x="4078168" y="4523261"/>
            <a:ext cx="174253" cy="8924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18" idx="3"/>
            <a:endCxn id="35" idx="0"/>
          </p:cNvCxnSpPr>
          <p:nvPr/>
        </p:nvCxnSpPr>
        <p:spPr>
          <a:xfrm rot="16200000" flipV="1">
            <a:off x="3122754" y="-19268"/>
            <a:ext cx="2792447" cy="6675754"/>
          </a:xfrm>
          <a:prstGeom prst="bentConnector3">
            <a:avLst>
              <a:gd name="adj1" fmla="val 1180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20" idx="2"/>
            <a:endCxn id="19" idx="2"/>
          </p:cNvCxnSpPr>
          <p:nvPr/>
        </p:nvCxnSpPr>
        <p:spPr>
          <a:xfrm>
            <a:off x="4078168" y="4523261"/>
            <a:ext cx="2565649" cy="802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20" idx="2"/>
            <a:endCxn id="7" idx="5"/>
          </p:cNvCxnSpPr>
          <p:nvPr/>
        </p:nvCxnSpPr>
        <p:spPr>
          <a:xfrm rot="5400000" flipH="1">
            <a:off x="1852546" y="2297640"/>
            <a:ext cx="1764735" cy="2686508"/>
          </a:xfrm>
          <a:prstGeom prst="bentConnector3">
            <a:avLst>
              <a:gd name="adj1" fmla="val -1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itle 236"/>
          <p:cNvSpPr>
            <a:spLocks noGrp="1"/>
          </p:cNvSpPr>
          <p:nvPr>
            <p:ph type="title"/>
          </p:nvPr>
        </p:nvSpPr>
        <p:spPr>
          <a:xfrm>
            <a:off x="457200" y="274638"/>
            <a:ext cx="8229600" cy="792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Migration Protocol: State Machine</a:t>
            </a:r>
            <a:endParaRPr lang="en-US" sz="2800" dirty="0"/>
          </a:p>
        </p:txBody>
      </p:sp>
    </p:spTree>
    <p:extLst>
      <p:ext uri="{BB962C8B-B14F-4D97-AF65-F5344CB8AC3E}">
        <p14:creationId xmlns:p14="http://schemas.microsoft.com/office/powerpoint/2010/main" val="11578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down)">
                                      <p:cBhvr>
                                        <p:cTn id="59" dur="500"/>
                                        <p:tgtEl>
                                          <p:spTgt spid="4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wipe(down)">
                                      <p:cBhvr>
                                        <p:cTn id="64" dur="500"/>
                                        <p:tgtEl>
                                          <p:spTgt spid="4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down)">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4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41"/>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4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par>
                                <p:cTn id="83" presetID="22" presetClass="entr" presetSubtype="4"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down)">
                                      <p:cBhvr>
                                        <p:cTn id="85" dur="500"/>
                                        <p:tgtEl>
                                          <p:spTgt spid="48"/>
                                        </p:tgtEl>
                                      </p:cBhvr>
                                    </p:animEffect>
                                  </p:childTnLst>
                                </p:cTn>
                              </p:par>
                              <p:par>
                                <p:cTn id="86" presetID="22" presetClass="entr" presetSubtype="4"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wipe(down)">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wipe(down)">
                                      <p:cBhvr>
                                        <p:cTn id="105" dur="500"/>
                                        <p:tgtEl>
                                          <p:spTgt spid="69"/>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65"/>
                                        </p:tgtEl>
                                        <p:attrNameLst>
                                          <p:attrName>style.visibility</p:attrName>
                                        </p:attrNameLst>
                                      </p:cBhvr>
                                      <p:to>
                                        <p:strVal val="visible"/>
                                      </p:to>
                                    </p:set>
                                    <p:animEffect transition="in" filter="wipe(down)">
                                      <p:cBhvr>
                                        <p:cTn id="110" dur="500"/>
                                        <p:tgtEl>
                                          <p:spTgt spid="65"/>
                                        </p:tgtEl>
                                      </p:cBhvr>
                                    </p:animEffect>
                                  </p:childTnLst>
                                </p:cTn>
                              </p:par>
                            </p:childTnLst>
                          </p:cTn>
                        </p:par>
                      </p:childTnLst>
                    </p:cTn>
                  </p:par>
                  <p:par>
                    <p:cTn id="111" fill="hold">
                      <p:stCondLst>
                        <p:cond delay="indefinite"/>
                      </p:stCondLst>
                      <p:childTnLst>
                        <p:par>
                          <p:cTn id="112" fill="hold">
                            <p:stCondLst>
                              <p:cond delay="0"/>
                            </p:stCondLst>
                            <p:childTnLst>
                              <p:par>
                                <p:cTn id="113" presetID="26" presetClass="emph" presetSubtype="0" fill="hold" nodeType="clickEffect">
                                  <p:stCondLst>
                                    <p:cond delay="0"/>
                                  </p:stCondLst>
                                  <p:childTnLst>
                                    <p:animEffect transition="out" filter="fade">
                                      <p:cBhvr>
                                        <p:cTn id="114" dur="500" tmFilter="0, 0; .2, .5; .8, .5; 1, 0"/>
                                        <p:tgtEl>
                                          <p:spTgt spid="25"/>
                                        </p:tgtEl>
                                      </p:cBhvr>
                                    </p:animEffect>
                                    <p:animScale>
                                      <p:cBhvr>
                                        <p:cTn id="115" dur="250" autoRev="1" fill="hold"/>
                                        <p:tgtEl>
                                          <p:spTgt spid="25"/>
                                        </p:tgtEl>
                                      </p:cBhvr>
                                      <p:by x="105000" y="105000"/>
                                    </p:animScale>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down)">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wipe(down)">
                                      <p:cBhvr>
                                        <p:cTn id="125" dur="500"/>
                                        <p:tgtEl>
                                          <p:spTgt spid="4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4" fill="hold" nodeType="click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wipe(down)">
                                      <p:cBhvr>
                                        <p:cTn id="130" dur="500"/>
                                        <p:tgtEl>
                                          <p:spTgt spid="44"/>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41"/>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44"/>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6" presetClass="emph" presetSubtype="0" fill="hold" nodeType="clickEffect">
                                  <p:stCondLst>
                                    <p:cond delay="0"/>
                                  </p:stCondLst>
                                  <p:childTnLst>
                                    <p:animEffect transition="out" filter="fade">
                                      <p:cBhvr>
                                        <p:cTn id="142" dur="500" tmFilter="0, 0; .2, .5; .8, .5; 1, 0"/>
                                        <p:tgtEl>
                                          <p:spTgt spid="49"/>
                                        </p:tgtEl>
                                      </p:cBhvr>
                                    </p:animEffect>
                                    <p:animScale>
                                      <p:cBhvr>
                                        <p:cTn id="143" dur="250" autoRev="1" fill="hold"/>
                                        <p:tgtEl>
                                          <p:spTgt spid="49"/>
                                        </p:tgtEl>
                                      </p:cBhvr>
                                      <p:by x="105000" y="105000"/>
                                    </p:animScale>
                                  </p:childTnLst>
                                </p:cTn>
                              </p:par>
                              <p:par>
                                <p:cTn id="144" presetID="26" presetClass="emph" presetSubtype="0" fill="hold" nodeType="withEffect">
                                  <p:stCondLst>
                                    <p:cond delay="0"/>
                                  </p:stCondLst>
                                  <p:childTnLst>
                                    <p:animEffect transition="out" filter="fade">
                                      <p:cBhvr>
                                        <p:cTn id="145" dur="500" tmFilter="0, 0; .2, .5; .8, .5; 1, 0"/>
                                        <p:tgtEl>
                                          <p:spTgt spid="48"/>
                                        </p:tgtEl>
                                      </p:cBhvr>
                                    </p:animEffect>
                                    <p:animScale>
                                      <p:cBhvr>
                                        <p:cTn id="146" dur="250" autoRev="1" fill="hold"/>
                                        <p:tgtEl>
                                          <p:spTgt spid="48"/>
                                        </p:tgtEl>
                                      </p:cBhvr>
                                      <p:by x="105000" y="105000"/>
                                    </p:animScale>
                                  </p:childTnLst>
                                </p:cTn>
                              </p:par>
                              <p:par>
                                <p:cTn id="147" presetID="26" presetClass="emph" presetSubtype="0" fill="hold" nodeType="withEffect">
                                  <p:stCondLst>
                                    <p:cond delay="0"/>
                                  </p:stCondLst>
                                  <p:childTnLst>
                                    <p:animEffect transition="out" filter="fade">
                                      <p:cBhvr>
                                        <p:cTn id="148" dur="500" tmFilter="0, 0; .2, .5; .8, .5; 1, 0"/>
                                        <p:tgtEl>
                                          <p:spTgt spid="52"/>
                                        </p:tgtEl>
                                      </p:cBhvr>
                                    </p:animEffect>
                                    <p:animScale>
                                      <p:cBhvr>
                                        <p:cTn id="149" dur="250" autoRev="1" fill="hold"/>
                                        <p:tgtEl>
                                          <p:spTgt spid="52"/>
                                        </p:tgtEl>
                                      </p:cBhvr>
                                      <p:by x="105000" y="105000"/>
                                    </p:animScale>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72"/>
                                        </p:tgtEl>
                                        <p:attrNameLst>
                                          <p:attrName>style.visibility</p:attrName>
                                        </p:attrNameLst>
                                      </p:cBhvr>
                                      <p:to>
                                        <p:strVal val="visible"/>
                                      </p:to>
                                    </p:set>
                                    <p:animEffect transition="in" filter="wipe(down)">
                                      <p:cBhvr>
                                        <p:cTn id="154" dur="500"/>
                                        <p:tgtEl>
                                          <p:spTgt spid="72"/>
                                        </p:tgtEl>
                                      </p:cBhvr>
                                    </p:animEffect>
                                  </p:childTnLst>
                                </p:cTn>
                              </p:par>
                            </p:childTnLst>
                          </p:cTn>
                        </p:par>
                      </p:childTnLst>
                    </p:cTn>
                  </p:par>
                  <p:par>
                    <p:cTn id="155" fill="hold">
                      <p:stCondLst>
                        <p:cond delay="indefinite"/>
                      </p:stCondLst>
                      <p:childTnLst>
                        <p:par>
                          <p:cTn id="156" fill="hold">
                            <p:stCondLst>
                              <p:cond delay="0"/>
                            </p:stCondLst>
                            <p:childTnLst>
                              <p:par>
                                <p:cTn id="157" presetID="26" presetClass="emph" presetSubtype="0" fill="hold" nodeType="clickEffect">
                                  <p:stCondLst>
                                    <p:cond delay="0"/>
                                  </p:stCondLst>
                                  <p:childTnLst>
                                    <p:animEffect transition="out" filter="fade">
                                      <p:cBhvr>
                                        <p:cTn id="158" dur="500" tmFilter="0, 0; .2, .5; .8, .5; 1, 0"/>
                                        <p:tgtEl>
                                          <p:spTgt spid="25"/>
                                        </p:tgtEl>
                                      </p:cBhvr>
                                    </p:animEffect>
                                    <p:animScale>
                                      <p:cBhvr>
                                        <p:cTn id="159" dur="250" autoRev="1" fill="hold"/>
                                        <p:tgtEl>
                                          <p:spTgt spid="2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40"/>
                                        </p:tgtEl>
                                        <p:attrNameLst>
                                          <p:attrName>style.visibility</p:attrName>
                                        </p:attrNameLst>
                                      </p:cBhvr>
                                      <p:to>
                                        <p:strVal val="visible"/>
                                      </p:to>
                                    </p:set>
                                    <p:animEffect transition="in" filter="wipe(down)">
                                      <p:cBhvr>
                                        <p:cTn id="164" dur="500"/>
                                        <p:tgtEl>
                                          <p:spTgt spid="40"/>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4" fill="hold" nodeType="clickEffect">
                                  <p:stCondLst>
                                    <p:cond delay="0"/>
                                  </p:stCondLst>
                                  <p:childTnLst>
                                    <p:set>
                                      <p:cBhvr>
                                        <p:cTn id="168" dur="1" fill="hold">
                                          <p:stCondLst>
                                            <p:cond delay="0"/>
                                          </p:stCondLst>
                                        </p:cTn>
                                        <p:tgtEl>
                                          <p:spTgt spid="41"/>
                                        </p:tgtEl>
                                        <p:attrNameLst>
                                          <p:attrName>style.visibility</p:attrName>
                                        </p:attrNameLst>
                                      </p:cBhvr>
                                      <p:to>
                                        <p:strVal val="visible"/>
                                      </p:to>
                                    </p:set>
                                    <p:animEffect transition="in" filter="wipe(down)">
                                      <p:cBhvr>
                                        <p:cTn id="169" dur="500"/>
                                        <p:tgtEl>
                                          <p:spTgt spid="41"/>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4" fill="hold" nodeType="clickEffect">
                                  <p:stCondLst>
                                    <p:cond delay="0"/>
                                  </p:stCondLst>
                                  <p:childTnLst>
                                    <p:set>
                                      <p:cBhvr>
                                        <p:cTn id="173" dur="1" fill="hold">
                                          <p:stCondLst>
                                            <p:cond delay="0"/>
                                          </p:stCondLst>
                                        </p:cTn>
                                        <p:tgtEl>
                                          <p:spTgt spid="44"/>
                                        </p:tgtEl>
                                        <p:attrNameLst>
                                          <p:attrName>style.visibility</p:attrName>
                                        </p:attrNameLst>
                                      </p:cBhvr>
                                      <p:to>
                                        <p:strVal val="visible"/>
                                      </p:to>
                                    </p:set>
                                    <p:animEffect transition="in" filter="wipe(down)">
                                      <p:cBhvr>
                                        <p:cTn id="174" dur="500"/>
                                        <p:tgtEl>
                                          <p:spTgt spid="44"/>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40"/>
                                        </p:tgtEl>
                                        <p:attrNameLst>
                                          <p:attrName>style.visibility</p:attrName>
                                        </p:attrNameLst>
                                      </p:cBhvr>
                                      <p:to>
                                        <p:strVal val="hidden"/>
                                      </p:to>
                                    </p:set>
                                  </p:childTnLst>
                                </p:cTn>
                              </p:par>
                              <p:par>
                                <p:cTn id="179" presetID="1" presetClass="exit" presetSubtype="0" fill="hold" nodeType="withEffect">
                                  <p:stCondLst>
                                    <p:cond delay="0"/>
                                  </p:stCondLst>
                                  <p:childTnLst>
                                    <p:set>
                                      <p:cBhvr>
                                        <p:cTn id="180" dur="1" fill="hold">
                                          <p:stCondLst>
                                            <p:cond delay="0"/>
                                          </p:stCondLst>
                                        </p:cTn>
                                        <p:tgtEl>
                                          <p:spTgt spid="41"/>
                                        </p:tgtEl>
                                        <p:attrNameLst>
                                          <p:attrName>style.visibility</p:attrName>
                                        </p:attrNameLst>
                                      </p:cBhvr>
                                      <p:to>
                                        <p:strVal val="hidden"/>
                                      </p:to>
                                    </p:set>
                                  </p:childTnLst>
                                </p:cTn>
                              </p:par>
                              <p:par>
                                <p:cTn id="181" presetID="1" presetClass="exit" presetSubtype="0" fill="hold" nodeType="withEffect">
                                  <p:stCondLst>
                                    <p:cond delay="0"/>
                                  </p:stCondLst>
                                  <p:childTnLst>
                                    <p:set>
                                      <p:cBhvr>
                                        <p:cTn id="182" dur="1" fill="hold">
                                          <p:stCondLst>
                                            <p:cond delay="0"/>
                                          </p:stCondLst>
                                        </p:cTn>
                                        <p:tgtEl>
                                          <p:spTgt spid="44"/>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6" presetClass="emph" presetSubtype="0" fill="hold" nodeType="clickEffect">
                                  <p:stCondLst>
                                    <p:cond delay="0"/>
                                  </p:stCondLst>
                                  <p:childTnLst>
                                    <p:animEffect transition="out" filter="fade">
                                      <p:cBhvr>
                                        <p:cTn id="186" dur="500" tmFilter="0, 0; .2, .5; .8, .5; 1, 0"/>
                                        <p:tgtEl>
                                          <p:spTgt spid="49"/>
                                        </p:tgtEl>
                                      </p:cBhvr>
                                    </p:animEffect>
                                    <p:animScale>
                                      <p:cBhvr>
                                        <p:cTn id="187" dur="250" autoRev="1" fill="hold"/>
                                        <p:tgtEl>
                                          <p:spTgt spid="49"/>
                                        </p:tgtEl>
                                      </p:cBhvr>
                                      <p:by x="105000" y="105000"/>
                                    </p:animScale>
                                  </p:childTnLst>
                                </p:cTn>
                              </p:par>
                              <p:par>
                                <p:cTn id="188" presetID="26" presetClass="emph" presetSubtype="0" fill="hold" nodeType="withEffect">
                                  <p:stCondLst>
                                    <p:cond delay="0"/>
                                  </p:stCondLst>
                                  <p:childTnLst>
                                    <p:animEffect transition="out" filter="fade">
                                      <p:cBhvr>
                                        <p:cTn id="189" dur="500" tmFilter="0, 0; .2, .5; .8, .5; 1, 0"/>
                                        <p:tgtEl>
                                          <p:spTgt spid="48"/>
                                        </p:tgtEl>
                                      </p:cBhvr>
                                    </p:animEffect>
                                    <p:animScale>
                                      <p:cBhvr>
                                        <p:cTn id="190" dur="250" autoRev="1" fill="hold"/>
                                        <p:tgtEl>
                                          <p:spTgt spid="48"/>
                                        </p:tgtEl>
                                      </p:cBhvr>
                                      <p:by x="105000" y="105000"/>
                                    </p:animScale>
                                  </p:childTnLst>
                                </p:cTn>
                              </p:par>
                              <p:par>
                                <p:cTn id="191" presetID="26" presetClass="emph" presetSubtype="0" fill="hold" nodeType="withEffect">
                                  <p:stCondLst>
                                    <p:cond delay="0"/>
                                  </p:stCondLst>
                                  <p:childTnLst>
                                    <p:animEffect transition="out" filter="fade">
                                      <p:cBhvr>
                                        <p:cTn id="192" dur="500" tmFilter="0, 0; .2, .5; .8, .5; 1, 0"/>
                                        <p:tgtEl>
                                          <p:spTgt spid="52"/>
                                        </p:tgtEl>
                                      </p:cBhvr>
                                    </p:animEffect>
                                    <p:animScale>
                                      <p:cBhvr>
                                        <p:cTn id="193" dur="250" autoRev="1" fill="hold"/>
                                        <p:tgtEl>
                                          <p:spTgt spid="52"/>
                                        </p:tgtEl>
                                      </p:cBhvr>
                                      <p:by x="105000" y="105000"/>
                                    </p:animScale>
                                  </p:childTnLst>
                                </p:cTn>
                              </p:par>
                            </p:childTnLst>
                          </p:cTn>
                        </p:par>
                      </p:childTnLst>
                    </p:cTn>
                  </p:par>
                  <p:par>
                    <p:cTn id="194" fill="hold">
                      <p:stCondLst>
                        <p:cond delay="indefinite"/>
                      </p:stCondLst>
                      <p:childTnLst>
                        <p:par>
                          <p:cTn id="195" fill="hold">
                            <p:stCondLst>
                              <p:cond delay="0"/>
                            </p:stCondLst>
                            <p:childTnLst>
                              <p:par>
                                <p:cTn id="196" presetID="26" presetClass="emph" presetSubtype="0" fill="hold" nodeType="clickEffect">
                                  <p:stCondLst>
                                    <p:cond delay="0"/>
                                  </p:stCondLst>
                                  <p:childTnLst>
                                    <p:animEffect transition="out" filter="fade">
                                      <p:cBhvr>
                                        <p:cTn id="197" dur="500" tmFilter="0, 0; .2, .5; .8, .5; 1, 0"/>
                                        <p:tgtEl>
                                          <p:spTgt spid="60"/>
                                        </p:tgtEl>
                                      </p:cBhvr>
                                    </p:animEffect>
                                    <p:animScale>
                                      <p:cBhvr>
                                        <p:cTn id="198" dur="250" autoRev="1" fill="hold"/>
                                        <p:tgtEl>
                                          <p:spTgt spid="60"/>
                                        </p:tgtEl>
                                      </p:cBhvr>
                                      <p:by x="105000" y="105000"/>
                                    </p:animScale>
                                  </p:childTnLst>
                                </p:cTn>
                              </p:par>
                            </p:childTnLst>
                          </p:cTn>
                        </p:par>
                      </p:childTnLst>
                    </p:cTn>
                  </p:par>
                  <p:par>
                    <p:cTn id="199" fill="hold">
                      <p:stCondLst>
                        <p:cond delay="indefinite"/>
                      </p:stCondLst>
                      <p:childTnLst>
                        <p:par>
                          <p:cTn id="200" fill="hold">
                            <p:stCondLst>
                              <p:cond delay="0"/>
                            </p:stCondLst>
                            <p:childTnLst>
                              <p:par>
                                <p:cTn id="201" presetID="22" presetClass="entr" presetSubtype="4" fill="hold" nodeType="clickEffect">
                                  <p:stCondLst>
                                    <p:cond delay="0"/>
                                  </p:stCondLst>
                                  <p:childTnLst>
                                    <p:set>
                                      <p:cBhvr>
                                        <p:cTn id="202" dur="1" fill="hold">
                                          <p:stCondLst>
                                            <p:cond delay="0"/>
                                          </p:stCondLst>
                                        </p:cTn>
                                        <p:tgtEl>
                                          <p:spTgt spid="61"/>
                                        </p:tgtEl>
                                        <p:attrNameLst>
                                          <p:attrName>style.visibility</p:attrName>
                                        </p:attrNameLst>
                                      </p:cBhvr>
                                      <p:to>
                                        <p:strVal val="visible"/>
                                      </p:to>
                                    </p:set>
                                    <p:animEffect transition="in" filter="wipe(down)">
                                      <p:cBhvr>
                                        <p:cTn id="203" dur="500"/>
                                        <p:tgtEl>
                                          <p:spTgt spid="61"/>
                                        </p:tgtEl>
                                      </p:cBhvr>
                                    </p:animEffect>
                                  </p:childTnLst>
                                </p:cTn>
                              </p:par>
                            </p:childTnLst>
                          </p:cTn>
                        </p:par>
                      </p:childTnLst>
                    </p:cTn>
                  </p:par>
                  <p:par>
                    <p:cTn id="204" fill="hold">
                      <p:stCondLst>
                        <p:cond delay="indefinite"/>
                      </p:stCondLst>
                      <p:childTnLst>
                        <p:par>
                          <p:cTn id="205" fill="hold">
                            <p:stCondLst>
                              <p:cond delay="0"/>
                            </p:stCondLst>
                            <p:childTnLst>
                              <p:par>
                                <p:cTn id="206" presetID="26" presetClass="emph" presetSubtype="0" fill="hold" nodeType="clickEffect">
                                  <p:stCondLst>
                                    <p:cond delay="0"/>
                                  </p:stCondLst>
                                  <p:childTnLst>
                                    <p:animEffect transition="out" filter="fade">
                                      <p:cBhvr>
                                        <p:cTn id="207" dur="500" tmFilter="0, 0; .2, .5; .8, .5; 1, 0"/>
                                        <p:tgtEl>
                                          <p:spTgt spid="72"/>
                                        </p:tgtEl>
                                      </p:cBhvr>
                                    </p:animEffect>
                                    <p:animScale>
                                      <p:cBhvr>
                                        <p:cTn id="208" dur="250" autoRev="1" fill="hold"/>
                                        <p:tgtEl>
                                          <p:spTgt spid="72"/>
                                        </p:tgtEl>
                                      </p:cBhvr>
                                      <p:by x="105000" y="105000"/>
                                    </p:animScale>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25"/>
                                        </p:tgtEl>
                                      </p:cBhvr>
                                    </p:animEffect>
                                    <p:animScale>
                                      <p:cBhvr>
                                        <p:cTn id="213" dur="250" autoRev="1" fill="hold"/>
                                        <p:tgtEl>
                                          <p:spTgt spid="25"/>
                                        </p:tgtEl>
                                      </p:cBhvr>
                                      <p:by x="105000" y="105000"/>
                                    </p:animScale>
                                  </p:childTnLst>
                                </p:cTn>
                              </p:par>
                            </p:childTnLst>
                          </p:cTn>
                        </p:par>
                      </p:childTnLst>
                    </p:cTn>
                  </p:par>
                  <p:par>
                    <p:cTn id="214" fill="hold">
                      <p:stCondLst>
                        <p:cond delay="indefinite"/>
                      </p:stCondLst>
                      <p:childTnLst>
                        <p:par>
                          <p:cTn id="215" fill="hold">
                            <p:stCondLst>
                              <p:cond delay="0"/>
                            </p:stCondLst>
                            <p:childTnLst>
                              <p:par>
                                <p:cTn id="216" presetID="22" presetClass="entr" presetSubtype="4" fill="hold" nodeType="clickEffect">
                                  <p:stCondLst>
                                    <p:cond delay="0"/>
                                  </p:stCondLst>
                                  <p:childTnLst>
                                    <p:set>
                                      <p:cBhvr>
                                        <p:cTn id="217" dur="1" fill="hold">
                                          <p:stCondLst>
                                            <p:cond delay="0"/>
                                          </p:stCondLst>
                                        </p:cTn>
                                        <p:tgtEl>
                                          <p:spTgt spid="40"/>
                                        </p:tgtEl>
                                        <p:attrNameLst>
                                          <p:attrName>style.visibility</p:attrName>
                                        </p:attrNameLst>
                                      </p:cBhvr>
                                      <p:to>
                                        <p:strVal val="visible"/>
                                      </p:to>
                                    </p:set>
                                    <p:animEffect transition="in" filter="wipe(down)">
                                      <p:cBhvr>
                                        <p:cTn id="218" dur="500"/>
                                        <p:tgtEl>
                                          <p:spTgt spid="40"/>
                                        </p:tgtEl>
                                      </p:cBhvr>
                                    </p:animEffec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41"/>
                                        </p:tgtEl>
                                        <p:attrNameLst>
                                          <p:attrName>style.visibility</p:attrName>
                                        </p:attrNameLst>
                                      </p:cBhvr>
                                      <p:to>
                                        <p:strVal val="visible"/>
                                      </p:to>
                                    </p:set>
                                    <p:animEffect transition="in" filter="wipe(down)">
                                      <p:cBhvr>
                                        <p:cTn id="223" dur="500"/>
                                        <p:tgtEl>
                                          <p:spTgt spid="41"/>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nodeType="clickEffect">
                                  <p:stCondLst>
                                    <p:cond delay="0"/>
                                  </p:stCondLst>
                                  <p:childTnLst>
                                    <p:set>
                                      <p:cBhvr>
                                        <p:cTn id="227" dur="1" fill="hold">
                                          <p:stCondLst>
                                            <p:cond delay="0"/>
                                          </p:stCondLst>
                                        </p:cTn>
                                        <p:tgtEl>
                                          <p:spTgt spid="44"/>
                                        </p:tgtEl>
                                        <p:attrNameLst>
                                          <p:attrName>style.visibility</p:attrName>
                                        </p:attrNameLst>
                                      </p:cBhvr>
                                      <p:to>
                                        <p:strVal val="visible"/>
                                      </p:to>
                                    </p:set>
                                    <p:animEffect transition="in" filter="wipe(down)">
                                      <p:cBhvr>
                                        <p:cTn id="228" dur="500"/>
                                        <p:tgtEl>
                                          <p:spTgt spid="44"/>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nodeType="clickEffect">
                                  <p:stCondLst>
                                    <p:cond delay="0"/>
                                  </p:stCondLst>
                                  <p:childTnLst>
                                    <p:set>
                                      <p:cBhvr>
                                        <p:cTn id="232" dur="1" fill="hold">
                                          <p:stCondLst>
                                            <p:cond delay="0"/>
                                          </p:stCondLst>
                                        </p:cTn>
                                        <p:tgtEl>
                                          <p:spTgt spid="40"/>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41"/>
                                        </p:tgtEl>
                                        <p:attrNameLst>
                                          <p:attrName>style.visibility</p:attrName>
                                        </p:attrNameLst>
                                      </p:cBhvr>
                                      <p:to>
                                        <p:strVal val="hidden"/>
                                      </p:to>
                                    </p:set>
                                  </p:childTnLst>
                                </p:cTn>
                              </p:par>
                              <p:par>
                                <p:cTn id="235" presetID="1" presetClass="exit" presetSubtype="0" fill="hold" nodeType="withEffect">
                                  <p:stCondLst>
                                    <p:cond delay="0"/>
                                  </p:stCondLst>
                                  <p:childTnLst>
                                    <p:set>
                                      <p:cBhvr>
                                        <p:cTn id="236" dur="1" fill="hold">
                                          <p:stCondLst>
                                            <p:cond delay="0"/>
                                          </p:stCondLst>
                                        </p:cTn>
                                        <p:tgtEl>
                                          <p:spTgt spid="44"/>
                                        </p:tgtEl>
                                        <p:attrNameLst>
                                          <p:attrName>style.visibility</p:attrName>
                                        </p:attrNameLst>
                                      </p:cBhvr>
                                      <p:to>
                                        <p:strVal val="hidden"/>
                                      </p:to>
                                    </p:set>
                                  </p:childTnLst>
                                </p:cTn>
                              </p:par>
                            </p:childTnLst>
                          </p:cTn>
                        </p:par>
                      </p:childTnLst>
                    </p:cTn>
                  </p:par>
                  <p:par>
                    <p:cTn id="237" fill="hold">
                      <p:stCondLst>
                        <p:cond delay="indefinite"/>
                      </p:stCondLst>
                      <p:childTnLst>
                        <p:par>
                          <p:cTn id="238" fill="hold">
                            <p:stCondLst>
                              <p:cond delay="0"/>
                            </p:stCondLst>
                            <p:childTnLst>
                              <p:par>
                                <p:cTn id="239" presetID="26" presetClass="emph" presetSubtype="0" fill="hold" nodeType="clickEffect">
                                  <p:stCondLst>
                                    <p:cond delay="0"/>
                                  </p:stCondLst>
                                  <p:childTnLst>
                                    <p:animEffect transition="out" filter="fade">
                                      <p:cBhvr>
                                        <p:cTn id="240" dur="500" tmFilter="0, 0; .2, .5; .8, .5; 1, 0"/>
                                        <p:tgtEl>
                                          <p:spTgt spid="49"/>
                                        </p:tgtEl>
                                      </p:cBhvr>
                                    </p:animEffect>
                                    <p:animScale>
                                      <p:cBhvr>
                                        <p:cTn id="241" dur="250" autoRev="1" fill="hold"/>
                                        <p:tgtEl>
                                          <p:spTgt spid="49"/>
                                        </p:tgtEl>
                                      </p:cBhvr>
                                      <p:by x="105000" y="105000"/>
                                    </p:animScale>
                                  </p:childTnLst>
                                </p:cTn>
                              </p:par>
                              <p:par>
                                <p:cTn id="242" presetID="26" presetClass="emph" presetSubtype="0" fill="hold" nodeType="withEffect">
                                  <p:stCondLst>
                                    <p:cond delay="0"/>
                                  </p:stCondLst>
                                  <p:childTnLst>
                                    <p:animEffect transition="out" filter="fade">
                                      <p:cBhvr>
                                        <p:cTn id="243" dur="500" tmFilter="0, 0; .2, .5; .8, .5; 1, 0"/>
                                        <p:tgtEl>
                                          <p:spTgt spid="48"/>
                                        </p:tgtEl>
                                      </p:cBhvr>
                                    </p:animEffect>
                                    <p:animScale>
                                      <p:cBhvr>
                                        <p:cTn id="244" dur="250" autoRev="1" fill="hold"/>
                                        <p:tgtEl>
                                          <p:spTgt spid="48"/>
                                        </p:tgtEl>
                                      </p:cBhvr>
                                      <p:by x="105000" y="105000"/>
                                    </p:animScale>
                                  </p:childTnLst>
                                </p:cTn>
                              </p:par>
                              <p:par>
                                <p:cTn id="245" presetID="26" presetClass="emph" presetSubtype="0" fill="hold" nodeType="withEffect">
                                  <p:stCondLst>
                                    <p:cond delay="0"/>
                                  </p:stCondLst>
                                  <p:childTnLst>
                                    <p:animEffect transition="out" filter="fade">
                                      <p:cBhvr>
                                        <p:cTn id="246" dur="500" tmFilter="0, 0; .2, .5; .8, .5; 1, 0"/>
                                        <p:tgtEl>
                                          <p:spTgt spid="52"/>
                                        </p:tgtEl>
                                      </p:cBhvr>
                                    </p:animEffect>
                                    <p:animScale>
                                      <p:cBhvr>
                                        <p:cTn id="247" dur="250" autoRev="1" fill="hold"/>
                                        <p:tgtEl>
                                          <p:spTgt spid="5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19" grpId="0" animBg="1"/>
      <p:bldP spid="20" grpId="0" animBg="1"/>
      <p:bldP spid="37"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400" dirty="0" smtClean="0"/>
              <a:t>Assume 1 migration agent, 3 directories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69322530"/>
              </p:ext>
            </p:extLst>
          </p:nvPr>
        </p:nvGraphicFramePr>
        <p:xfrm>
          <a:off x="152400" y="2514600"/>
          <a:ext cx="8704576" cy="3857624"/>
        </p:xfrm>
        <a:graphic>
          <a:graphicData uri="http://schemas.openxmlformats.org/drawingml/2006/table">
            <a:tbl>
              <a:tblPr firstRow="1" bandRow="1">
                <a:tableStyleId>{5C22544A-7EE6-4342-B048-85BDC9FD1C3A}</a:tableStyleId>
              </a:tblPr>
              <a:tblGrid>
                <a:gridCol w="627380"/>
                <a:gridCol w="515620"/>
                <a:gridCol w="533400"/>
                <a:gridCol w="609600"/>
                <a:gridCol w="609600"/>
                <a:gridCol w="762000"/>
                <a:gridCol w="990600"/>
                <a:gridCol w="838200"/>
                <a:gridCol w="914400"/>
                <a:gridCol w="1066800"/>
                <a:gridCol w="1236976"/>
              </a:tblGrid>
              <a:tr h="762000">
                <a:tc>
                  <a:txBody>
                    <a:bodyPr/>
                    <a:lstStyle/>
                    <a:p>
                      <a:r>
                        <a:rPr lang="en-US" sz="1400" dirty="0" err="1" smtClean="0"/>
                        <a:t>ObjId</a:t>
                      </a:r>
                      <a:endParaRPr lang="en-US" sz="1400" dirty="0"/>
                    </a:p>
                  </a:txBody>
                  <a:tcPr/>
                </a:tc>
                <a:tc>
                  <a:txBody>
                    <a:bodyPr/>
                    <a:lstStyle/>
                    <a:p>
                      <a:r>
                        <a:rPr lang="en-US" sz="1400" dirty="0" smtClean="0"/>
                        <a:t>Old</a:t>
                      </a:r>
                      <a:r>
                        <a:rPr lang="en-US" sz="1400" baseline="0" dirty="0" smtClean="0"/>
                        <a:t> Set</a:t>
                      </a:r>
                      <a:endParaRPr lang="en-US" sz="1400" dirty="0"/>
                    </a:p>
                  </a:txBody>
                  <a:tcPr/>
                </a:tc>
                <a:tc>
                  <a:txBody>
                    <a:bodyPr/>
                    <a:lstStyle/>
                    <a:p>
                      <a:r>
                        <a:rPr lang="en-US" sz="1400" dirty="0" smtClean="0"/>
                        <a:t>New Set</a:t>
                      </a:r>
                      <a:endParaRPr lang="en-US" sz="1400" dirty="0"/>
                    </a:p>
                  </a:txBody>
                  <a:tcPr/>
                </a:tc>
                <a:tc>
                  <a:txBody>
                    <a:bodyPr/>
                    <a:lstStyle/>
                    <a:p>
                      <a:r>
                        <a:rPr lang="en-US" sz="1400" dirty="0" err="1" smtClean="0"/>
                        <a:t>Dir</a:t>
                      </a:r>
                      <a:r>
                        <a:rPr lang="en-US" sz="1400" dirty="0" smtClean="0"/>
                        <a:t> ACKs</a:t>
                      </a:r>
                      <a:endParaRPr lang="en-US" sz="1400" dirty="0"/>
                    </a:p>
                  </a:txBody>
                  <a:tcPr/>
                </a:tc>
                <a:tc>
                  <a:txBody>
                    <a:bodyPr/>
                    <a:lstStyle/>
                    <a:p>
                      <a:r>
                        <a:rPr lang="en-US" sz="1400" dirty="0" err="1" smtClean="0"/>
                        <a:t>Mig</a:t>
                      </a:r>
                      <a:r>
                        <a:rPr lang="en-US" sz="1400" dirty="0" smtClean="0"/>
                        <a:t> ACKs</a:t>
                      </a:r>
                      <a:endParaRPr lang="en-US" sz="1400" dirty="0"/>
                    </a:p>
                  </a:txBody>
                  <a:tcPr/>
                </a:tc>
                <a:tc>
                  <a:txBody>
                    <a:bodyPr/>
                    <a:lstStyle/>
                    <a:p>
                      <a:r>
                        <a:rPr lang="en-US" sz="1400" dirty="0" smtClean="0"/>
                        <a:t>Created At</a:t>
                      </a:r>
                      <a:endParaRPr lang="en-US" sz="1400" dirty="0"/>
                    </a:p>
                  </a:txBody>
                  <a:tcPr/>
                </a:tc>
                <a:tc>
                  <a:txBody>
                    <a:bodyPr/>
                    <a:lstStyle/>
                    <a:p>
                      <a:r>
                        <a:rPr lang="en-US" sz="1400" dirty="0" smtClean="0"/>
                        <a:t>Completed At</a:t>
                      </a:r>
                      <a:endParaRPr lang="en-US" sz="1400" dirty="0"/>
                    </a:p>
                  </a:txBody>
                  <a:tcPr/>
                </a:tc>
                <a:tc>
                  <a:txBody>
                    <a:bodyPr/>
                    <a:lstStyle/>
                    <a:p>
                      <a:r>
                        <a:rPr lang="en-US" sz="1400" dirty="0" smtClean="0"/>
                        <a:t>Last Updated At</a:t>
                      </a:r>
                      <a:endParaRPr lang="en-US" sz="1400" dirty="0"/>
                    </a:p>
                  </a:txBody>
                  <a:tcPr/>
                </a:tc>
                <a:tc>
                  <a:txBody>
                    <a:bodyPr/>
                    <a:lstStyle/>
                    <a:p>
                      <a:r>
                        <a:rPr lang="en-US" sz="1400" dirty="0" err="1" smtClean="0"/>
                        <a:t>Mig</a:t>
                      </a:r>
                      <a:r>
                        <a:rPr lang="en-US" sz="1400" dirty="0" smtClean="0"/>
                        <a:t> Started At</a:t>
                      </a:r>
                      <a:endParaRPr lang="en-US" sz="1400" dirty="0"/>
                    </a:p>
                  </a:txBody>
                  <a:tcPr/>
                </a:tc>
                <a:tc>
                  <a:txBody>
                    <a:bodyPr/>
                    <a:lstStyle/>
                    <a:p>
                      <a:r>
                        <a:rPr lang="en-US" sz="1400" dirty="0" smtClean="0"/>
                        <a:t>Migrated?</a:t>
                      </a:r>
                      <a:endParaRPr lang="en-US" sz="1400" dirty="0"/>
                    </a:p>
                  </a:txBody>
                  <a:tcPr/>
                </a:tc>
                <a:tc>
                  <a:txBody>
                    <a:bodyPr/>
                    <a:lstStyle/>
                    <a:p>
                      <a:r>
                        <a:rPr lang="en-US" sz="1400" dirty="0" smtClean="0"/>
                        <a:t>Completed?</a:t>
                      </a:r>
                      <a:endParaRPr lang="en-US" sz="1400"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T2</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T3</a:t>
                      </a:r>
                      <a:endParaRPr lang="en-US" sz="1400" dirty="0"/>
                    </a:p>
                  </a:txBody>
                  <a:tcPr/>
                </a:tc>
                <a:tc>
                  <a:txBody>
                    <a:bodyPr/>
                    <a:lstStyle/>
                    <a:p>
                      <a:r>
                        <a:rPr lang="en-US" sz="1400" dirty="0" smtClean="0"/>
                        <a:t>T2</a:t>
                      </a:r>
                      <a:endParaRPr lang="en-US" sz="1400"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T4</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T5</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T6</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Null</a:t>
                      </a:r>
                      <a:endParaRPr lang="en-US" sz="1400" dirty="0"/>
                    </a:p>
                  </a:txBody>
                  <a:tcPr/>
                </a:tc>
                <a:tc>
                  <a:txBody>
                    <a:bodyPr/>
                    <a:lstStyle/>
                    <a:p>
                      <a:r>
                        <a:rPr lang="en-US" sz="1400" dirty="0" smtClean="0"/>
                        <a:t>T7</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86953">
                <a:tc>
                  <a:txBody>
                    <a:bodyPr/>
                    <a:lstStyle/>
                    <a:p>
                      <a:r>
                        <a:rPr lang="en-US" sz="1400" dirty="0" smtClean="0"/>
                        <a:t>Obj-1</a:t>
                      </a:r>
                      <a:endParaRPr lang="en-US" sz="1400" dirty="0"/>
                    </a:p>
                  </a:txBody>
                  <a:tcPr/>
                </a:tc>
                <a:tc>
                  <a:txBody>
                    <a:bodyPr/>
                    <a:lstStyle/>
                    <a:p>
                      <a:r>
                        <a:rPr lang="en-US" sz="1400" dirty="0" smtClean="0"/>
                        <a:t>1,2</a:t>
                      </a:r>
                      <a:endParaRPr lang="en-US" sz="1400" dirty="0"/>
                    </a:p>
                  </a:txBody>
                  <a:tcPr/>
                </a:tc>
                <a:tc>
                  <a:txBody>
                    <a:bodyPr/>
                    <a:lstStyle/>
                    <a:p>
                      <a:r>
                        <a:rPr lang="en-US" sz="1400" dirty="0" smtClean="0"/>
                        <a:t>1,3</a:t>
                      </a:r>
                      <a:endParaRPr lang="en-US" sz="1400" dirty="0"/>
                    </a:p>
                  </a:txBody>
                  <a:tcPr/>
                </a:tc>
                <a:tc>
                  <a:txBody>
                    <a:bodyPr/>
                    <a:lstStyle/>
                    <a:p>
                      <a:r>
                        <a:rPr lang="en-US" sz="1400" dirty="0" smtClean="0"/>
                        <a:t>1,2,3</a:t>
                      </a:r>
                      <a:endParaRPr lang="en-US" sz="1400" dirty="0"/>
                    </a:p>
                  </a:txBody>
                  <a:tcPr/>
                </a:tc>
                <a:tc>
                  <a:txBody>
                    <a:bodyPr/>
                    <a:lstStyle/>
                    <a:p>
                      <a:r>
                        <a:rPr lang="en-US" sz="1400" dirty="0" smtClean="0"/>
                        <a:t>1</a:t>
                      </a:r>
                      <a:endParaRPr lang="en-US" sz="1400" dirty="0"/>
                    </a:p>
                  </a:txBody>
                  <a:tcPr/>
                </a:tc>
                <a:tc>
                  <a:txBody>
                    <a:bodyPr/>
                    <a:lstStyle/>
                    <a:p>
                      <a:r>
                        <a:rPr lang="en-US" sz="1400" dirty="0" smtClean="0"/>
                        <a:t>T1</a:t>
                      </a:r>
                      <a:endParaRPr lang="en-US" sz="1400" dirty="0"/>
                    </a:p>
                  </a:txBody>
                  <a:tcPr/>
                </a:tc>
                <a:tc>
                  <a:txBody>
                    <a:bodyPr/>
                    <a:lstStyle/>
                    <a:p>
                      <a:r>
                        <a:rPr lang="en-US" sz="1400" dirty="0" smtClean="0"/>
                        <a:t>T8</a:t>
                      </a:r>
                      <a:endParaRPr lang="en-US" sz="1400" dirty="0"/>
                    </a:p>
                  </a:txBody>
                  <a:tcPr/>
                </a:tc>
                <a:tc>
                  <a:txBody>
                    <a:bodyPr/>
                    <a:lstStyle/>
                    <a:p>
                      <a:r>
                        <a:rPr lang="en-US" sz="1400" dirty="0" smtClean="0"/>
                        <a:t>T8</a:t>
                      </a:r>
                      <a:endParaRPr lang="en-US" sz="1400" dirty="0"/>
                    </a:p>
                  </a:txBody>
                  <a:tcPr/>
                </a:tc>
                <a:tc>
                  <a:txBody>
                    <a:bodyPr/>
                    <a:lstStyle/>
                    <a:p>
                      <a:r>
                        <a:rPr lang="en-US" sz="1400" dirty="0" smtClean="0"/>
                        <a:t>T2</a:t>
                      </a:r>
                      <a:endParaRPr lang="en-US" sz="1400"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7" name="Oval 6"/>
          <p:cNvSpPr/>
          <p:nvPr/>
        </p:nvSpPr>
        <p:spPr>
          <a:xfrm>
            <a:off x="762000" y="3200400"/>
            <a:ext cx="990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562600" y="3581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39624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77000" y="4382568"/>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823815" y="4795615"/>
            <a:ext cx="290735"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866900" y="5181600"/>
            <a:ext cx="401296"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13902" y="5562600"/>
            <a:ext cx="401296"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54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733800" y="5943600"/>
            <a:ext cx="4953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5181600" y="3429000"/>
            <a:ext cx="0" cy="2819400"/>
          </a:xfrm>
          <a:prstGeom prst="straightConnector1">
            <a:avLst/>
          </a:prstGeom>
          <a:ln w="19050">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6"/>
            <a:endCxn id="10" idx="2"/>
          </p:cNvCxnSpPr>
          <p:nvPr/>
        </p:nvCxnSpPr>
        <p:spPr>
          <a:xfrm>
            <a:off x="1752600" y="3429000"/>
            <a:ext cx="38100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1" idx="6"/>
          </p:cNvCxnSpPr>
          <p:nvPr/>
        </p:nvCxnSpPr>
        <p:spPr>
          <a:xfrm flipH="1">
            <a:off x="2857500" y="3810000"/>
            <a:ext cx="2705100" cy="3810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2" idx="2"/>
          </p:cNvCxnSpPr>
          <p:nvPr/>
        </p:nvCxnSpPr>
        <p:spPr>
          <a:xfrm>
            <a:off x="2857500" y="4191000"/>
            <a:ext cx="3619500" cy="420168"/>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2"/>
            <a:endCxn id="13" idx="6"/>
          </p:cNvCxnSpPr>
          <p:nvPr/>
        </p:nvCxnSpPr>
        <p:spPr>
          <a:xfrm flipH="1">
            <a:off x="2114550" y="4611168"/>
            <a:ext cx="4362450" cy="336847"/>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3" idx="6"/>
            <a:endCxn id="14" idx="6"/>
          </p:cNvCxnSpPr>
          <p:nvPr/>
        </p:nvCxnSpPr>
        <p:spPr>
          <a:xfrm>
            <a:off x="2114550" y="4948015"/>
            <a:ext cx="153646" cy="385985"/>
          </a:xfrm>
          <a:prstGeom prst="bentConnector3">
            <a:avLst>
              <a:gd name="adj1" fmla="val 248784"/>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4" idx="6"/>
            <a:endCxn id="15" idx="6"/>
          </p:cNvCxnSpPr>
          <p:nvPr/>
        </p:nvCxnSpPr>
        <p:spPr>
          <a:xfrm>
            <a:off x="2268196" y="5334000"/>
            <a:ext cx="47002" cy="419100"/>
          </a:xfrm>
          <a:prstGeom prst="bentConnector3">
            <a:avLst>
              <a:gd name="adj1" fmla="val 586362"/>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6"/>
            <a:endCxn id="18" idx="2"/>
          </p:cNvCxnSpPr>
          <p:nvPr/>
        </p:nvCxnSpPr>
        <p:spPr>
          <a:xfrm>
            <a:off x="2315198" y="5753100"/>
            <a:ext cx="141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6"/>
            <a:endCxn id="17" idx="2"/>
          </p:cNvCxnSpPr>
          <p:nvPr/>
        </p:nvCxnSpPr>
        <p:spPr>
          <a:xfrm>
            <a:off x="2315198" y="5753100"/>
            <a:ext cx="5228602" cy="419100"/>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600" dirty="0" smtClean="0"/>
              <a:t>Migration Protocol: The DB state</a:t>
            </a:r>
            <a:endParaRPr lang="en-US" sz="3600" dirty="0"/>
          </a:p>
        </p:txBody>
      </p:sp>
    </p:spTree>
    <p:extLst>
      <p:ext uri="{BB962C8B-B14F-4D97-AF65-F5344CB8AC3E}">
        <p14:creationId xmlns:p14="http://schemas.microsoft.com/office/powerpoint/2010/main" val="58919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down)">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down)">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down)">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down)">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wipe(down)">
                                      <p:cBhvr>
                                        <p:cTn id="72" dur="500"/>
                                        <p:tgtEl>
                                          <p:spTgt spid="49"/>
                                        </p:tgtEl>
                                      </p:cBhvr>
                                    </p:animEffect>
                                  </p:childTnLst>
                                </p:cTn>
                              </p:par>
                              <p:par>
                                <p:cTn id="73" presetID="22" presetClass="entr" presetSubtype="4"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down)">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down)">
                                      <p:cBhvr>
                                        <p:cTn id="80" dur="500"/>
                                        <p:tgtEl>
                                          <p:spTgt spid="1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4525963"/>
          </a:xfrm>
        </p:spPr>
        <p:txBody>
          <a:bodyPr>
            <a:normAutofit fontScale="5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Non-invasive: Asynchronous, threaded</a:t>
            </a:r>
          </a:p>
          <a:p>
            <a:r>
              <a:rPr lang="en-US" dirty="0" smtClean="0"/>
              <a:t>Aggregated: Centralized, per-request, per-replica</a:t>
            </a:r>
          </a:p>
          <a:p>
            <a:r>
              <a:rPr lang="en-US" dirty="0" smtClean="0"/>
              <a:t>Detailed and Analyzable: 20+ checkpoints, rich query language</a:t>
            </a:r>
            <a:endParaRPr lang="en-US" dirty="0"/>
          </a:p>
        </p:txBody>
      </p:sp>
      <p:sp>
        <p:nvSpPr>
          <p:cNvPr id="4" name="Rectangle 3"/>
          <p:cNvSpPr/>
          <p:nvPr/>
        </p:nvSpPr>
        <p:spPr>
          <a:xfrm>
            <a:off x="5334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1)</a:t>
            </a:r>
          </a:p>
          <a:p>
            <a:pPr algn="ctr"/>
            <a:endParaRPr lang="en-US" dirty="0"/>
          </a:p>
          <a:p>
            <a:pPr algn="ctr"/>
            <a:endParaRPr lang="en-US" dirty="0" smtClean="0"/>
          </a:p>
          <a:p>
            <a:pPr algn="ctr"/>
            <a:endParaRPr lang="en-US" dirty="0"/>
          </a:p>
          <a:p>
            <a:pPr algn="ctr"/>
            <a:endParaRPr lang="en-US" dirty="0"/>
          </a:p>
        </p:txBody>
      </p:sp>
      <p:sp>
        <p:nvSpPr>
          <p:cNvPr id="5" name="Rectangle 4"/>
          <p:cNvSpPr/>
          <p:nvPr/>
        </p:nvSpPr>
        <p:spPr>
          <a:xfrm>
            <a:off x="5334000" y="1143000"/>
            <a:ext cx="3200400" cy="1754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 Service</a:t>
            </a:r>
          </a:p>
          <a:p>
            <a:pPr algn="ctr"/>
            <a:r>
              <a:rPr lang="en-US" dirty="0" smtClean="0"/>
              <a:t>(</a:t>
            </a:r>
            <a:r>
              <a:rPr lang="en-US" dirty="0" err="1" smtClean="0"/>
              <a:t>Paxos</a:t>
            </a:r>
            <a:r>
              <a:rPr lang="en-US" dirty="0" smtClean="0"/>
              <a:t> Replica 2)</a:t>
            </a:r>
          </a:p>
          <a:p>
            <a:pPr algn="ctr"/>
            <a:endParaRPr lang="en-US" dirty="0"/>
          </a:p>
          <a:p>
            <a:pPr algn="ctr"/>
            <a:endParaRPr lang="en-US" dirty="0" smtClean="0"/>
          </a:p>
          <a:p>
            <a:pPr algn="ctr"/>
            <a:endParaRPr lang="en-US" dirty="0"/>
          </a:p>
          <a:p>
            <a:pPr algn="ctr"/>
            <a:endParaRPr lang="en-US" dirty="0"/>
          </a:p>
        </p:txBody>
      </p:sp>
      <p:sp>
        <p:nvSpPr>
          <p:cNvPr id="6" name="Rounded Rectangle 5"/>
          <p:cNvSpPr/>
          <p:nvPr/>
        </p:nvSpPr>
        <p:spPr>
          <a:xfrm>
            <a:off x="609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371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133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956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410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172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934200"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708777" y="2020409"/>
            <a:ext cx="762000" cy="8774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045" y="1219200"/>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Elbow Connector 16"/>
          <p:cNvCxnSpPr/>
          <p:nvPr/>
        </p:nvCxnSpPr>
        <p:spPr>
          <a:xfrm rot="5400000" flipH="1" flipV="1">
            <a:off x="-495300" y="3162300"/>
            <a:ext cx="1828800" cy="228600"/>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AutoShape 4"/>
          <p:cNvSpPr>
            <a:spLocks noChangeAspect="1" noChangeArrowheads="1" noTextEdit="1"/>
          </p:cNvSpPr>
          <p:nvPr/>
        </p:nvSpPr>
        <p:spPr bwMode="auto">
          <a:xfrm>
            <a:off x="495300" y="3351213"/>
            <a:ext cx="8001000"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6"/>
          <p:cNvSpPr>
            <a:spLocks noChangeArrowheads="1"/>
          </p:cNvSpPr>
          <p:nvPr/>
        </p:nvSpPr>
        <p:spPr bwMode="auto">
          <a:xfrm>
            <a:off x="495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7"/>
          <p:cNvSpPr>
            <a:spLocks noChangeArrowheads="1"/>
          </p:cNvSpPr>
          <p:nvPr/>
        </p:nvSpPr>
        <p:spPr bwMode="auto">
          <a:xfrm>
            <a:off x="1828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8"/>
          <p:cNvSpPr>
            <a:spLocks noChangeArrowheads="1"/>
          </p:cNvSpPr>
          <p:nvPr/>
        </p:nvSpPr>
        <p:spPr bwMode="auto">
          <a:xfrm>
            <a:off x="31623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9"/>
          <p:cNvSpPr>
            <a:spLocks noChangeArrowheads="1"/>
          </p:cNvSpPr>
          <p:nvPr/>
        </p:nvSpPr>
        <p:spPr bwMode="auto">
          <a:xfrm>
            <a:off x="4495800" y="3375025"/>
            <a:ext cx="1333500" cy="395287"/>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0"/>
          <p:cNvSpPr>
            <a:spLocks noChangeArrowheads="1"/>
          </p:cNvSpPr>
          <p:nvPr/>
        </p:nvSpPr>
        <p:spPr bwMode="auto">
          <a:xfrm>
            <a:off x="58293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1"/>
          <p:cNvSpPr>
            <a:spLocks noChangeArrowheads="1"/>
          </p:cNvSpPr>
          <p:nvPr/>
        </p:nvSpPr>
        <p:spPr bwMode="auto">
          <a:xfrm>
            <a:off x="7162800" y="3375025"/>
            <a:ext cx="1333500" cy="396875"/>
          </a:xfrm>
          <a:prstGeom prst="rect">
            <a:avLst/>
          </a:prstGeom>
          <a:solidFill>
            <a:srgbClr val="4F81B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495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1828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31623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5"/>
          <p:cNvSpPr>
            <a:spLocks noChangeArrowheads="1"/>
          </p:cNvSpPr>
          <p:nvPr/>
        </p:nvSpPr>
        <p:spPr bwMode="auto">
          <a:xfrm>
            <a:off x="4495800" y="3770313"/>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6"/>
          <p:cNvSpPr>
            <a:spLocks noChangeArrowheads="1"/>
          </p:cNvSpPr>
          <p:nvPr/>
        </p:nvSpPr>
        <p:spPr bwMode="auto">
          <a:xfrm>
            <a:off x="58293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7"/>
          <p:cNvSpPr>
            <a:spLocks noChangeArrowheads="1"/>
          </p:cNvSpPr>
          <p:nvPr/>
        </p:nvSpPr>
        <p:spPr bwMode="auto">
          <a:xfrm>
            <a:off x="7162800" y="3771900"/>
            <a:ext cx="1333500" cy="400050"/>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18"/>
          <p:cNvSpPr>
            <a:spLocks noChangeArrowheads="1"/>
          </p:cNvSpPr>
          <p:nvPr/>
        </p:nvSpPr>
        <p:spPr bwMode="auto">
          <a:xfrm>
            <a:off x="495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9"/>
          <p:cNvSpPr>
            <a:spLocks noChangeArrowheads="1"/>
          </p:cNvSpPr>
          <p:nvPr/>
        </p:nvSpPr>
        <p:spPr bwMode="auto">
          <a:xfrm>
            <a:off x="1828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0"/>
          <p:cNvSpPr>
            <a:spLocks noChangeArrowheads="1"/>
          </p:cNvSpPr>
          <p:nvPr/>
        </p:nvSpPr>
        <p:spPr bwMode="auto">
          <a:xfrm>
            <a:off x="3162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1"/>
          <p:cNvSpPr>
            <a:spLocks noChangeArrowheads="1"/>
          </p:cNvSpPr>
          <p:nvPr/>
        </p:nvSpPr>
        <p:spPr bwMode="auto">
          <a:xfrm>
            <a:off x="4495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2"/>
          <p:cNvSpPr>
            <a:spLocks noChangeArrowheads="1"/>
          </p:cNvSpPr>
          <p:nvPr/>
        </p:nvSpPr>
        <p:spPr bwMode="auto">
          <a:xfrm>
            <a:off x="58293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3"/>
          <p:cNvSpPr>
            <a:spLocks noChangeArrowheads="1"/>
          </p:cNvSpPr>
          <p:nvPr/>
        </p:nvSpPr>
        <p:spPr bwMode="auto">
          <a:xfrm>
            <a:off x="7162800" y="4171950"/>
            <a:ext cx="1333500" cy="401637"/>
          </a:xfrm>
          <a:prstGeom prst="rect">
            <a:avLst/>
          </a:prstGeom>
          <a:solidFill>
            <a:srgbClr val="E9ED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4"/>
          <p:cNvSpPr>
            <a:spLocks noChangeArrowheads="1"/>
          </p:cNvSpPr>
          <p:nvPr/>
        </p:nvSpPr>
        <p:spPr bwMode="auto">
          <a:xfrm>
            <a:off x="495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25"/>
          <p:cNvSpPr>
            <a:spLocks noChangeArrowheads="1"/>
          </p:cNvSpPr>
          <p:nvPr/>
        </p:nvSpPr>
        <p:spPr bwMode="auto">
          <a:xfrm>
            <a:off x="1828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26"/>
          <p:cNvSpPr>
            <a:spLocks noChangeArrowheads="1"/>
          </p:cNvSpPr>
          <p:nvPr/>
        </p:nvSpPr>
        <p:spPr bwMode="auto">
          <a:xfrm>
            <a:off x="3162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27"/>
          <p:cNvSpPr>
            <a:spLocks noChangeArrowheads="1"/>
          </p:cNvSpPr>
          <p:nvPr/>
        </p:nvSpPr>
        <p:spPr bwMode="auto">
          <a:xfrm>
            <a:off x="4495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a:off x="58293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9"/>
          <p:cNvSpPr>
            <a:spLocks noChangeArrowheads="1"/>
          </p:cNvSpPr>
          <p:nvPr/>
        </p:nvSpPr>
        <p:spPr bwMode="auto">
          <a:xfrm>
            <a:off x="7162800" y="4573588"/>
            <a:ext cx="1333500" cy="401637"/>
          </a:xfrm>
          <a:prstGeom prst="rect">
            <a:avLst/>
          </a:prstGeom>
          <a:solidFill>
            <a:srgbClr val="D0D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30"/>
          <p:cNvSpPr>
            <a:spLocks noChangeArrowheads="1"/>
          </p:cNvSpPr>
          <p:nvPr/>
        </p:nvSpPr>
        <p:spPr bwMode="auto">
          <a:xfrm>
            <a:off x="1822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1"/>
          <p:cNvSpPr>
            <a:spLocks noChangeArrowheads="1"/>
          </p:cNvSpPr>
          <p:nvPr/>
        </p:nvSpPr>
        <p:spPr bwMode="auto">
          <a:xfrm>
            <a:off x="3155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32"/>
          <p:cNvSpPr>
            <a:spLocks noChangeArrowheads="1"/>
          </p:cNvSpPr>
          <p:nvPr/>
        </p:nvSpPr>
        <p:spPr bwMode="auto">
          <a:xfrm>
            <a:off x="4489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33"/>
          <p:cNvSpPr>
            <a:spLocks noChangeArrowheads="1"/>
          </p:cNvSpPr>
          <p:nvPr/>
        </p:nvSpPr>
        <p:spPr bwMode="auto">
          <a:xfrm>
            <a:off x="5822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34"/>
          <p:cNvSpPr>
            <a:spLocks noChangeArrowheads="1"/>
          </p:cNvSpPr>
          <p:nvPr/>
        </p:nvSpPr>
        <p:spPr bwMode="auto">
          <a:xfrm>
            <a:off x="71564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Rectangle 35"/>
          <p:cNvSpPr>
            <a:spLocks noChangeArrowheads="1"/>
          </p:cNvSpPr>
          <p:nvPr/>
        </p:nvSpPr>
        <p:spPr bwMode="auto">
          <a:xfrm>
            <a:off x="488950" y="3752850"/>
            <a:ext cx="8013700" cy="381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36"/>
          <p:cNvSpPr>
            <a:spLocks noChangeArrowheads="1"/>
          </p:cNvSpPr>
          <p:nvPr/>
        </p:nvSpPr>
        <p:spPr bwMode="auto">
          <a:xfrm>
            <a:off x="488950" y="4165600"/>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37"/>
          <p:cNvSpPr>
            <a:spLocks noChangeArrowheads="1"/>
          </p:cNvSpPr>
          <p:nvPr/>
        </p:nvSpPr>
        <p:spPr bwMode="auto">
          <a:xfrm>
            <a:off x="488950" y="4567238"/>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38"/>
          <p:cNvSpPr>
            <a:spLocks noChangeArrowheads="1"/>
          </p:cNvSpPr>
          <p:nvPr/>
        </p:nvSpPr>
        <p:spPr bwMode="auto">
          <a:xfrm>
            <a:off x="488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39"/>
          <p:cNvSpPr>
            <a:spLocks noChangeArrowheads="1"/>
          </p:cNvSpPr>
          <p:nvPr/>
        </p:nvSpPr>
        <p:spPr bwMode="auto">
          <a:xfrm>
            <a:off x="8489950" y="3368675"/>
            <a:ext cx="12700" cy="16129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Rectangle 40"/>
          <p:cNvSpPr>
            <a:spLocks noChangeArrowheads="1"/>
          </p:cNvSpPr>
          <p:nvPr/>
        </p:nvSpPr>
        <p:spPr bwMode="auto">
          <a:xfrm>
            <a:off x="488950" y="33686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1"/>
          <p:cNvSpPr>
            <a:spLocks noChangeArrowheads="1"/>
          </p:cNvSpPr>
          <p:nvPr/>
        </p:nvSpPr>
        <p:spPr bwMode="auto">
          <a:xfrm>
            <a:off x="488950" y="4968875"/>
            <a:ext cx="8013700" cy="12700"/>
          </a:xfrm>
          <a:prstGeom prst="rect">
            <a:avLst/>
          </a:pr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42"/>
          <p:cNvSpPr>
            <a:spLocks noChangeArrowheads="1"/>
          </p:cNvSpPr>
          <p:nvPr/>
        </p:nvSpPr>
        <p:spPr bwMode="auto">
          <a:xfrm>
            <a:off x="587375" y="3416300"/>
            <a:ext cx="8080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Replica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Rectangle 43"/>
          <p:cNvSpPr>
            <a:spLocks noChangeArrowheads="1"/>
          </p:cNvSpPr>
          <p:nvPr/>
        </p:nvSpPr>
        <p:spPr bwMode="auto">
          <a:xfrm>
            <a:off x="1920875" y="3416300"/>
            <a:ext cx="9779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Received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44"/>
          <p:cNvSpPr>
            <a:spLocks noChangeArrowheads="1"/>
          </p:cNvSpPr>
          <p:nvPr/>
        </p:nvSpPr>
        <p:spPr bwMode="auto">
          <a:xfrm>
            <a:off x="3254375" y="3416300"/>
            <a:ext cx="8969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Propose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45"/>
          <p:cNvSpPr>
            <a:spLocks noChangeArrowheads="1"/>
          </p:cNvSpPr>
          <p:nvPr/>
        </p:nvSpPr>
        <p:spPr bwMode="auto">
          <a:xfrm>
            <a:off x="4587875" y="3416300"/>
            <a:ext cx="768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Accept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46"/>
          <p:cNvSpPr>
            <a:spLocks noChangeArrowheads="1"/>
          </p:cNvSpPr>
          <p:nvPr/>
        </p:nvSpPr>
        <p:spPr bwMode="auto">
          <a:xfrm>
            <a:off x="5921375" y="3416300"/>
            <a:ext cx="7715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FFFFFF"/>
                </a:solidFill>
                <a:effectLst/>
                <a:latin typeface="Calibri" pitchFamily="34" charset="0"/>
                <a:cs typeface="Arial" pitchFamily="34" charset="0"/>
              </a:rPr>
              <a:t>Decide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47"/>
          <p:cNvSpPr>
            <a:spLocks noChangeArrowheads="1"/>
          </p:cNvSpPr>
          <p:nvPr/>
        </p:nvSpPr>
        <p:spPr bwMode="auto">
          <a:xfrm>
            <a:off x="7254875" y="3416300"/>
            <a:ext cx="9574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b="1" dirty="0" err="1" smtClean="0">
                <a:solidFill>
                  <a:srgbClr val="FFFFFF"/>
                </a:solidFill>
                <a:latin typeface="Calibri" pitchFamily="34" charset="0"/>
                <a:cs typeface="Arial" pitchFamily="34" charset="0"/>
              </a:rPr>
              <a:t>RequestId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 name="Rectangle 48"/>
          <p:cNvSpPr>
            <a:spLocks noChangeArrowheads="1"/>
          </p:cNvSpPr>
          <p:nvPr/>
        </p:nvSpPr>
        <p:spPr bwMode="auto">
          <a:xfrm>
            <a:off x="5873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2" name="Rectangle 49"/>
          <p:cNvSpPr>
            <a:spLocks noChangeArrowheads="1"/>
          </p:cNvSpPr>
          <p:nvPr/>
        </p:nvSpPr>
        <p:spPr bwMode="auto">
          <a:xfrm>
            <a:off x="1920875" y="3813175"/>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3" name="Rectangle 50"/>
          <p:cNvSpPr>
            <a:spLocks noChangeArrowheads="1"/>
          </p:cNvSpPr>
          <p:nvPr/>
        </p:nvSpPr>
        <p:spPr bwMode="auto">
          <a:xfrm>
            <a:off x="3254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4" name="Rectangle 51"/>
          <p:cNvSpPr>
            <a:spLocks noChangeArrowheads="1"/>
          </p:cNvSpPr>
          <p:nvPr/>
        </p:nvSpPr>
        <p:spPr bwMode="auto">
          <a:xfrm>
            <a:off x="4587875" y="381317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5" name="Rectangle 52"/>
          <p:cNvSpPr>
            <a:spLocks noChangeArrowheads="1"/>
          </p:cNvSpPr>
          <p:nvPr/>
        </p:nvSpPr>
        <p:spPr bwMode="auto">
          <a:xfrm>
            <a:off x="5921375" y="3813175"/>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7" name="Rectangle 53"/>
          <p:cNvSpPr>
            <a:spLocks noChangeArrowheads="1"/>
          </p:cNvSpPr>
          <p:nvPr/>
        </p:nvSpPr>
        <p:spPr bwMode="auto">
          <a:xfrm>
            <a:off x="7254875" y="3813175"/>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000000"/>
                </a:solidFill>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8" name="Rectangle 54"/>
          <p:cNvSpPr>
            <a:spLocks noChangeArrowheads="1"/>
          </p:cNvSpPr>
          <p:nvPr/>
        </p:nvSpPr>
        <p:spPr bwMode="auto">
          <a:xfrm>
            <a:off x="587375" y="4214813"/>
            <a:ext cx="2349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9" name="Rectangle 55"/>
          <p:cNvSpPr>
            <a:spLocks noChangeArrowheads="1"/>
          </p:cNvSpPr>
          <p:nvPr/>
        </p:nvSpPr>
        <p:spPr bwMode="auto">
          <a:xfrm>
            <a:off x="3254375" y="4214813"/>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56"/>
          <p:cNvSpPr>
            <a:spLocks noChangeArrowheads="1"/>
          </p:cNvSpPr>
          <p:nvPr/>
        </p:nvSpPr>
        <p:spPr bwMode="auto">
          <a:xfrm>
            <a:off x="45878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15</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Rectangle 57"/>
          <p:cNvSpPr>
            <a:spLocks noChangeArrowheads="1"/>
          </p:cNvSpPr>
          <p:nvPr/>
        </p:nvSpPr>
        <p:spPr bwMode="auto">
          <a:xfrm>
            <a:off x="5921375" y="4214813"/>
            <a:ext cx="3508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18</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2" name="Rectangle 58"/>
          <p:cNvSpPr>
            <a:spLocks noChangeArrowheads="1"/>
          </p:cNvSpPr>
          <p:nvPr/>
        </p:nvSpPr>
        <p:spPr bwMode="auto">
          <a:xfrm>
            <a:off x="7254875" y="4214813"/>
            <a:ext cx="117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1</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Rectangle 59"/>
          <p:cNvSpPr>
            <a:spLocks noChangeArrowheads="1"/>
          </p:cNvSpPr>
          <p:nvPr/>
        </p:nvSpPr>
        <p:spPr bwMode="auto">
          <a:xfrm>
            <a:off x="587375" y="4614863"/>
            <a:ext cx="2762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60"/>
          <p:cNvSpPr>
            <a:spLocks noChangeArrowheads="1"/>
          </p:cNvSpPr>
          <p:nvPr/>
        </p:nvSpPr>
        <p:spPr bwMode="auto">
          <a:xfrm>
            <a:off x="7254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2" name="Straight Arrow Connector 1041"/>
          <p:cNvCxnSpPr/>
          <p:nvPr/>
        </p:nvCxnSpPr>
        <p:spPr>
          <a:xfrm>
            <a:off x="533400"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1325562" y="236220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6" name="Elbow Connector 1045"/>
          <p:cNvCxnSpPr>
            <a:endCxn id="11" idx="3"/>
          </p:cNvCxnSpPr>
          <p:nvPr/>
        </p:nvCxnSpPr>
        <p:spPr>
          <a:xfrm>
            <a:off x="2038350" y="2362200"/>
            <a:ext cx="4895850" cy="96914"/>
          </a:xfrm>
          <a:prstGeom prst="bentConnector5">
            <a:avLst>
              <a:gd name="adj1" fmla="val 1963"/>
              <a:gd name="adj2" fmla="val 840462"/>
              <a:gd name="adj3" fmla="val 999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6934200"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7662739" y="2416206"/>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2" name="Elbow Connector 1061"/>
          <p:cNvCxnSpPr>
            <a:stCxn id="12" idx="3"/>
            <a:endCxn id="9" idx="1"/>
          </p:cNvCxnSpPr>
          <p:nvPr/>
        </p:nvCxnSpPr>
        <p:spPr>
          <a:xfrm flipH="1">
            <a:off x="2895600" y="2459114"/>
            <a:ext cx="4800600" cy="12700"/>
          </a:xfrm>
          <a:prstGeom prst="bentConnector5">
            <a:avLst>
              <a:gd name="adj1" fmla="val -4762"/>
              <a:gd name="adj2" fmla="val 5254370"/>
              <a:gd name="adj3" fmla="val 10476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2872581" y="2362940"/>
            <a:ext cx="8080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2" name="Straight Arrow Connector 1071"/>
          <p:cNvCxnSpPr>
            <a:stCxn id="6" idx="2"/>
            <a:endCxn id="26" idx="1"/>
          </p:cNvCxnSpPr>
          <p:nvPr/>
        </p:nvCxnSpPr>
        <p:spPr>
          <a:xfrm>
            <a:off x="990600" y="2897819"/>
            <a:ext cx="838200" cy="1073313"/>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736725" y="2909724"/>
            <a:ext cx="1431925" cy="1061407"/>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a:off x="4938713" y="2909724"/>
            <a:ext cx="2399506" cy="1463044"/>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H="1">
            <a:off x="6307137" y="2909724"/>
            <a:ext cx="1826816" cy="144358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endCxn id="28" idx="3"/>
          </p:cNvCxnSpPr>
          <p:nvPr/>
        </p:nvCxnSpPr>
        <p:spPr>
          <a:xfrm>
            <a:off x="3276600" y="2909724"/>
            <a:ext cx="2552700" cy="1061408"/>
          </a:xfrm>
          <a:prstGeom prst="straightConnector1">
            <a:avLst/>
          </a:prstGeom>
          <a:ln w="19050">
            <a:solidFill>
              <a:schemeClr val="tx1">
                <a:lumMod val="75000"/>
                <a:lumOff val="2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6" name="Rectangle 55"/>
          <p:cNvSpPr>
            <a:spLocks noChangeArrowheads="1"/>
          </p:cNvSpPr>
          <p:nvPr/>
        </p:nvSpPr>
        <p:spPr bwMode="auto">
          <a:xfrm>
            <a:off x="1887314" y="4202905"/>
            <a:ext cx="1889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7" name="Rectangle 60"/>
          <p:cNvSpPr>
            <a:spLocks noChangeArrowheads="1"/>
          </p:cNvSpPr>
          <p:nvPr/>
        </p:nvSpPr>
        <p:spPr bwMode="auto">
          <a:xfrm>
            <a:off x="5908883" y="4614862"/>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8" name="Rectangle 60"/>
          <p:cNvSpPr>
            <a:spLocks noChangeArrowheads="1"/>
          </p:cNvSpPr>
          <p:nvPr/>
        </p:nvSpPr>
        <p:spPr bwMode="auto">
          <a:xfrm>
            <a:off x="4587875"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9" name="Rectangle 60"/>
          <p:cNvSpPr>
            <a:spLocks noChangeArrowheads="1"/>
          </p:cNvSpPr>
          <p:nvPr/>
        </p:nvSpPr>
        <p:spPr bwMode="auto">
          <a:xfrm>
            <a:off x="3205458"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0" name="Rectangle 60"/>
          <p:cNvSpPr>
            <a:spLocks noChangeArrowheads="1"/>
          </p:cNvSpPr>
          <p:nvPr/>
        </p:nvSpPr>
        <p:spPr bwMode="auto">
          <a:xfrm>
            <a:off x="1887314" y="4614863"/>
            <a:ext cx="1586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Calibri" pitchFamily="34" charset="0"/>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9" name="Title 236"/>
          <p:cNvSpPr>
            <a:spLocks noGrp="1"/>
          </p:cNvSpPr>
          <p:nvPr>
            <p:ph type="title"/>
          </p:nvPr>
        </p:nvSpPr>
        <p:spPr>
          <a:xfrm>
            <a:off x="457200" y="114300"/>
            <a:ext cx="8229600" cy="7391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3200" dirty="0" smtClean="0"/>
              <a:t>Logging Framework</a:t>
            </a:r>
            <a:endParaRPr lang="en-US" sz="3200" dirty="0"/>
          </a:p>
        </p:txBody>
      </p:sp>
    </p:spTree>
    <p:extLst>
      <p:ext uri="{BB962C8B-B14F-4D97-AF65-F5344CB8AC3E}">
        <p14:creationId xmlns:p14="http://schemas.microsoft.com/office/powerpoint/2010/main" val="198169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42"/>
                                        </p:tgtEl>
                                        <p:attrNameLst>
                                          <p:attrName>style.visibility</p:attrName>
                                        </p:attrNameLst>
                                      </p:cBhvr>
                                      <p:to>
                                        <p:strVal val="visible"/>
                                      </p:to>
                                    </p:set>
                                    <p:animEffect transition="in" filter="wipe(down)">
                                      <p:cBhvr>
                                        <p:cTn id="12" dur="500"/>
                                        <p:tgtEl>
                                          <p:spTgt spid="1042"/>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grpId="0" nodeType="clickEffect">
                                  <p:stCondLst>
                                    <p:cond delay="0"/>
                                  </p:stCondLst>
                                  <p:childTnLst>
                                    <p:animClr clrSpc="rgb" dir="cw">
                                      <p:cBhvr override="childStyle">
                                        <p:cTn id="16" dur="500" fill="hold"/>
                                        <p:tgtEl>
                                          <p:spTgt spid="6"/>
                                        </p:tgtEl>
                                        <p:attrNameLst>
                                          <p:attrName>style.color</p:attrName>
                                        </p:attrNameLst>
                                      </p:cBhvr>
                                      <p:to>
                                        <a:srgbClr val="FFC000"/>
                                      </p:to>
                                    </p:animClr>
                                    <p:animClr clrSpc="rgb" dir="cw">
                                      <p:cBhvr>
                                        <p:cTn id="17" dur="500" fill="hold"/>
                                        <p:tgtEl>
                                          <p:spTgt spid="6"/>
                                        </p:tgtEl>
                                        <p:attrNameLst>
                                          <p:attrName>fillcolor</p:attrName>
                                        </p:attrNameLst>
                                      </p:cBhvr>
                                      <p:to>
                                        <a:srgbClr val="FFC000"/>
                                      </p:to>
                                    </p:animClr>
                                    <p:set>
                                      <p:cBhvr>
                                        <p:cTn id="18" dur="500" fill="hold"/>
                                        <p:tgtEl>
                                          <p:spTgt spid="6"/>
                                        </p:tgtEl>
                                        <p:attrNameLst>
                                          <p:attrName>fill.type</p:attrName>
                                        </p:attrNameLst>
                                      </p:cBhvr>
                                      <p:to>
                                        <p:strVal val="solid"/>
                                      </p:to>
                                    </p:set>
                                    <p:set>
                                      <p:cBhvr>
                                        <p:cTn id="19" dur="500" fill="hold"/>
                                        <p:tgtEl>
                                          <p:spTgt spid="6"/>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72"/>
                                        </p:tgtEl>
                                        <p:attrNameLst>
                                          <p:attrName>style.visibility</p:attrName>
                                        </p:attrNameLst>
                                      </p:cBhvr>
                                      <p:to>
                                        <p:strVal val="visible"/>
                                      </p:to>
                                    </p:set>
                                    <p:animEffect transition="in" filter="wipe(down)">
                                      <p:cBhvr>
                                        <p:cTn id="24" dur="500"/>
                                        <p:tgtEl>
                                          <p:spTgt spid="107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87"/>
                                        </p:tgtEl>
                                        <p:attrNameLst>
                                          <p:attrName>style.visibility</p:attrName>
                                        </p:attrNameLst>
                                      </p:cBhvr>
                                      <p:to>
                                        <p:strVal val="visible"/>
                                      </p:to>
                                    </p:set>
                                    <p:animEffect transition="in" filter="wipe(down)">
                                      <p:cBhvr>
                                        <p:cTn id="37" dur="500"/>
                                        <p:tgtEl>
                                          <p:spTgt spid="87"/>
                                        </p:tgtEl>
                                      </p:cBhvr>
                                    </p:animEffec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7"/>
                                        </p:tgtEl>
                                        <p:attrNameLst>
                                          <p:attrName>style.color</p:attrName>
                                        </p:attrNameLst>
                                      </p:cBhvr>
                                      <p:to>
                                        <a:srgbClr val="FFC000"/>
                                      </p:to>
                                    </p:animClr>
                                    <p:animClr clrSpc="rgb" dir="cw">
                                      <p:cBhvr>
                                        <p:cTn id="42" dur="500" fill="hold"/>
                                        <p:tgtEl>
                                          <p:spTgt spid="7"/>
                                        </p:tgtEl>
                                        <p:attrNameLst>
                                          <p:attrName>fillcolor</p:attrName>
                                        </p:attrNameLst>
                                      </p:cBhvr>
                                      <p:to>
                                        <a:srgbClr val="FFC000"/>
                                      </p:to>
                                    </p:animClr>
                                    <p:set>
                                      <p:cBhvr>
                                        <p:cTn id="43" dur="500" fill="hold"/>
                                        <p:tgtEl>
                                          <p:spTgt spid="7"/>
                                        </p:tgtEl>
                                        <p:attrNameLst>
                                          <p:attrName>fill.type</p:attrName>
                                        </p:attrNameLst>
                                      </p:cBhvr>
                                      <p:to>
                                        <p:strVal val="solid"/>
                                      </p:to>
                                    </p:set>
                                    <p:set>
                                      <p:cBhvr>
                                        <p:cTn id="44" dur="500" fill="hold"/>
                                        <p:tgtEl>
                                          <p:spTgt spid="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wipe(down)">
                                      <p:cBhvr>
                                        <p:cTn id="49" dur="500"/>
                                        <p:tgtEl>
                                          <p:spTgt spid="124"/>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046"/>
                                        </p:tgtEl>
                                        <p:attrNameLst>
                                          <p:attrName>style.visibility</p:attrName>
                                        </p:attrNameLst>
                                      </p:cBhvr>
                                      <p:to>
                                        <p:strVal val="visible"/>
                                      </p:to>
                                    </p:set>
                                    <p:animEffect transition="in" filter="wipe(down)">
                                      <p:cBhvr>
                                        <p:cTn id="58" dur="500"/>
                                        <p:tgtEl>
                                          <p:spTgt spid="104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wipe(down)">
                                      <p:cBhvr>
                                        <p:cTn id="63" dur="500"/>
                                        <p:tgtEl>
                                          <p:spTgt spid="105"/>
                                        </p:tgtEl>
                                      </p:cBhvr>
                                    </p:animEffect>
                                  </p:childTnLst>
                                </p:cTn>
                              </p:par>
                            </p:childTnLst>
                          </p:cTn>
                        </p:par>
                      </p:childTnLst>
                    </p:cTn>
                  </p:par>
                  <p:par>
                    <p:cTn id="64" fill="hold">
                      <p:stCondLst>
                        <p:cond delay="indefinite"/>
                      </p:stCondLst>
                      <p:childTnLst>
                        <p:par>
                          <p:cTn id="65" fill="hold">
                            <p:stCondLst>
                              <p:cond delay="0"/>
                            </p:stCondLst>
                            <p:childTnLst>
                              <p:par>
                                <p:cTn id="66" presetID="19" presetClass="emph" presetSubtype="0" fill="hold" grpId="0" nodeType="clickEffect">
                                  <p:stCondLst>
                                    <p:cond delay="0"/>
                                  </p:stCondLst>
                                  <p:childTnLst>
                                    <p:animClr clrSpc="rgb" dir="cw">
                                      <p:cBhvr override="childStyle">
                                        <p:cTn id="67" dur="500" fill="hold"/>
                                        <p:tgtEl>
                                          <p:spTgt spid="12"/>
                                        </p:tgtEl>
                                        <p:attrNameLst>
                                          <p:attrName>style.color</p:attrName>
                                        </p:attrNameLst>
                                      </p:cBhvr>
                                      <p:to>
                                        <a:srgbClr val="FFC000"/>
                                      </p:to>
                                    </p:animClr>
                                    <p:animClr clrSpc="rgb" dir="cw">
                                      <p:cBhvr>
                                        <p:cTn id="68" dur="500" fill="hold"/>
                                        <p:tgtEl>
                                          <p:spTgt spid="12"/>
                                        </p:tgtEl>
                                        <p:attrNameLst>
                                          <p:attrName>fillcolor</p:attrName>
                                        </p:attrNameLst>
                                      </p:cBhvr>
                                      <p:to>
                                        <a:srgbClr val="FFC000"/>
                                      </p:to>
                                    </p:animClr>
                                    <p:set>
                                      <p:cBhvr>
                                        <p:cTn id="69" dur="500" fill="hold"/>
                                        <p:tgtEl>
                                          <p:spTgt spid="12"/>
                                        </p:tgtEl>
                                        <p:attrNameLst>
                                          <p:attrName>fill.type</p:attrName>
                                        </p:attrNameLst>
                                      </p:cBhvr>
                                      <p:to>
                                        <p:strVal val="solid"/>
                                      </p:to>
                                    </p:set>
                                    <p:set>
                                      <p:cBhvr>
                                        <p:cTn id="70" dur="500" fill="hold"/>
                                        <p:tgtEl>
                                          <p:spTgt spid="12"/>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down)">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30"/>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028"/>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1062"/>
                                        </p:tgtEl>
                                        <p:attrNameLst>
                                          <p:attrName>style.visibility</p:attrName>
                                        </p:attrNameLst>
                                      </p:cBhvr>
                                      <p:to>
                                        <p:strVal val="visible"/>
                                      </p:to>
                                    </p:set>
                                    <p:animEffect transition="in" filter="wipe(down)">
                                      <p:cBhvr>
                                        <p:cTn id="88" dur="500"/>
                                        <p:tgtEl>
                                          <p:spTgt spid="1062"/>
                                        </p:tgtEl>
                                      </p:cBhvr>
                                    </p:animEffect>
                                  </p:childTnLst>
                                </p:cTn>
                              </p:par>
                              <p:par>
                                <p:cTn id="89" presetID="22" presetClass="entr" presetSubtype="4"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animEffect transition="in" filter="wipe(down)">
                                      <p:cBhvr>
                                        <p:cTn id="91" dur="500"/>
                                        <p:tgtEl>
                                          <p:spTgt spid="108"/>
                                        </p:tgtEl>
                                      </p:cBhvr>
                                    </p:animEffect>
                                  </p:childTnLst>
                                </p:cTn>
                              </p:par>
                            </p:childTnLst>
                          </p:cTn>
                        </p:par>
                      </p:childTnLst>
                    </p:cTn>
                  </p:par>
                  <p:par>
                    <p:cTn id="92" fill="hold">
                      <p:stCondLst>
                        <p:cond delay="indefinite"/>
                      </p:stCondLst>
                      <p:childTnLst>
                        <p:par>
                          <p:cTn id="93" fill="hold">
                            <p:stCondLst>
                              <p:cond delay="0"/>
                            </p:stCondLst>
                            <p:childTnLst>
                              <p:par>
                                <p:cTn id="94" presetID="19" presetClass="emph" presetSubtype="0" fill="hold" grpId="0" nodeType="clickEffect">
                                  <p:stCondLst>
                                    <p:cond delay="0"/>
                                  </p:stCondLst>
                                  <p:childTnLst>
                                    <p:animClr clrSpc="rgb" dir="cw">
                                      <p:cBhvr override="childStyle">
                                        <p:cTn id="95" dur="500" fill="hold"/>
                                        <p:tgtEl>
                                          <p:spTgt spid="13"/>
                                        </p:tgtEl>
                                        <p:attrNameLst>
                                          <p:attrName>style.color</p:attrName>
                                        </p:attrNameLst>
                                      </p:cBhvr>
                                      <p:to>
                                        <a:srgbClr val="FFC000"/>
                                      </p:to>
                                    </p:animClr>
                                    <p:animClr clrSpc="rgb" dir="cw">
                                      <p:cBhvr>
                                        <p:cTn id="96" dur="500" fill="hold"/>
                                        <p:tgtEl>
                                          <p:spTgt spid="13"/>
                                        </p:tgtEl>
                                        <p:attrNameLst>
                                          <p:attrName>fillcolor</p:attrName>
                                        </p:attrNameLst>
                                      </p:cBhvr>
                                      <p:to>
                                        <a:srgbClr val="FFC000"/>
                                      </p:to>
                                    </p:animClr>
                                    <p:set>
                                      <p:cBhvr>
                                        <p:cTn id="97" dur="500" fill="hold"/>
                                        <p:tgtEl>
                                          <p:spTgt spid="13"/>
                                        </p:tgtEl>
                                        <p:attrNameLst>
                                          <p:attrName>fill.type</p:attrName>
                                        </p:attrNameLst>
                                      </p:cBhvr>
                                      <p:to>
                                        <p:strVal val="solid"/>
                                      </p:to>
                                    </p:set>
                                    <p:set>
                                      <p:cBhvr>
                                        <p:cTn id="98" dur="500" fill="hold"/>
                                        <p:tgtEl>
                                          <p:spTgt spid="13"/>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wipe(down)">
                                      <p:cBhvr>
                                        <p:cTn id="103" dur="500"/>
                                        <p:tgtEl>
                                          <p:spTgt spid="130"/>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03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20"/>
                                        </p:tgtEl>
                                        <p:attrNameLst>
                                          <p:attrName>style.visibility</p:attrName>
                                        </p:attrNameLst>
                                      </p:cBhvr>
                                      <p:to>
                                        <p:strVal val="visible"/>
                                      </p:to>
                                    </p:set>
                                    <p:animEffect transition="in" filter="wipe(down)">
                                      <p:cBhvr>
                                        <p:cTn id="112" dur="500"/>
                                        <p:tgtEl>
                                          <p:spTgt spid="120"/>
                                        </p:tgtEl>
                                      </p:cBhvr>
                                    </p:animEffect>
                                  </p:childTnLst>
                                </p:cTn>
                              </p:par>
                            </p:childTnLst>
                          </p:cTn>
                        </p:par>
                      </p:childTnLst>
                    </p:cTn>
                  </p:par>
                  <p:par>
                    <p:cTn id="113" fill="hold">
                      <p:stCondLst>
                        <p:cond delay="indefinite"/>
                      </p:stCondLst>
                      <p:childTnLst>
                        <p:par>
                          <p:cTn id="114" fill="hold">
                            <p:stCondLst>
                              <p:cond delay="0"/>
                            </p:stCondLst>
                            <p:childTnLst>
                              <p:par>
                                <p:cTn id="115" presetID="19" presetClass="emph" presetSubtype="0" fill="hold" grpId="0" nodeType="clickEffect">
                                  <p:stCondLst>
                                    <p:cond delay="0"/>
                                  </p:stCondLst>
                                  <p:childTnLst>
                                    <p:animClr clrSpc="rgb" dir="cw">
                                      <p:cBhvr override="childStyle">
                                        <p:cTn id="116" dur="500" fill="hold"/>
                                        <p:tgtEl>
                                          <p:spTgt spid="9"/>
                                        </p:tgtEl>
                                        <p:attrNameLst>
                                          <p:attrName>style.color</p:attrName>
                                        </p:attrNameLst>
                                      </p:cBhvr>
                                      <p:to>
                                        <a:srgbClr val="FFC000"/>
                                      </p:to>
                                    </p:animClr>
                                    <p:animClr clrSpc="rgb" dir="cw">
                                      <p:cBhvr>
                                        <p:cTn id="117" dur="500" fill="hold"/>
                                        <p:tgtEl>
                                          <p:spTgt spid="9"/>
                                        </p:tgtEl>
                                        <p:attrNameLst>
                                          <p:attrName>fillcolor</p:attrName>
                                        </p:attrNameLst>
                                      </p:cBhvr>
                                      <p:to>
                                        <a:srgbClr val="FFC000"/>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133"/>
                                        </p:tgtEl>
                                        <p:attrNameLst>
                                          <p:attrName>style.visibility</p:attrName>
                                        </p:attrNameLst>
                                      </p:cBhvr>
                                      <p:to>
                                        <p:strVal val="visible"/>
                                      </p:to>
                                    </p:set>
                                    <p:animEffect transition="in" filter="wipe(down)">
                                      <p:cBhvr>
                                        <p:cTn id="124" dur="500"/>
                                        <p:tgtEl>
                                          <p:spTgt spid="133"/>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0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34"/>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2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3" grpId="0" animBg="1"/>
      <p:bldP spid="61" grpId="0"/>
      <p:bldP spid="62" grpId="0"/>
      <p:bldP spid="63" grpId="0"/>
      <p:bldP spid="1024" grpId="0"/>
      <p:bldP spid="1025" grpId="0"/>
      <p:bldP spid="1027" grpId="0"/>
      <p:bldP spid="1028" grpId="0"/>
      <p:bldP spid="1029" grpId="0"/>
      <p:bldP spid="1030" grpId="0"/>
      <p:bldP spid="1031" grpId="0"/>
      <p:bldP spid="1032" grpId="0"/>
      <p:bldP spid="1033" grpId="0"/>
      <p:bldP spid="1034" grpId="0"/>
      <p:bldP spid="136" grpId="0"/>
      <p:bldP spid="137" grpId="0"/>
      <p:bldP spid="138" grpId="0"/>
      <p:bldP spid="139" grpId="0"/>
      <p:bldP spid="14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216463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9"/>
                                        </p:tgtEl>
                                        <p:attrNameLst>
                                          <p:attrName>fillcolor</p:attrName>
                                        </p:attrNameLst>
                                      </p:cBhvr>
                                      <p:to>
                                        <a:schemeClr val="accent2"/>
                                      </p:to>
                                    </p:animClr>
                                    <p:set>
                                      <p:cBhvr>
                                        <p:cTn id="7" dur="250" fill="hold"/>
                                        <p:tgtEl>
                                          <p:spTgt spid="49"/>
                                        </p:tgtEl>
                                        <p:attrNameLst>
                                          <p:attrName>fill.type</p:attrName>
                                        </p:attrNameLst>
                                      </p:cBhvr>
                                      <p:to>
                                        <p:strVal val="solid"/>
                                      </p:to>
                                    </p:set>
                                    <p:set>
                                      <p:cBhvr>
                                        <p:cTn id="8" dur="250" fill="hold"/>
                                        <p:tgtEl>
                                          <p:spTgt spid="4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Experimental </a:t>
            </a:r>
            <a:r>
              <a:rPr lang="en-US" sz="4000" dirty="0" err="1" smtClean="0"/>
              <a:t>Testbed</a:t>
            </a:r>
            <a:r>
              <a:rPr lang="en-US" sz="4000" dirty="0" smtClean="0"/>
              <a:t>: </a:t>
            </a:r>
            <a:r>
              <a:rPr lang="en-US" sz="4000" dirty="0" err="1" smtClean="0"/>
              <a:t>PRObE</a:t>
            </a:r>
            <a:endParaRPr lang="en-US" sz="4000" dirty="0"/>
          </a:p>
        </p:txBody>
      </p:sp>
      <p:graphicFrame>
        <p:nvGraphicFramePr>
          <p:cNvPr id="5" name="Diagram 4"/>
          <p:cNvGraphicFramePr/>
          <p:nvPr>
            <p:extLst>
              <p:ext uri="{D42A27DB-BD31-4B8C-83A1-F6EECF244321}">
                <p14:modId xmlns:p14="http://schemas.microsoft.com/office/powerpoint/2010/main" val="2599858892"/>
              </p:ext>
            </p:extLst>
          </p:nvPr>
        </p:nvGraphicFramePr>
        <p:xfrm>
          <a:off x="457200" y="16764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727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Network Simulation: </a:t>
            </a:r>
            <a:r>
              <a:rPr lang="en-US" sz="4000" dirty="0" err="1" smtClean="0"/>
              <a:t>DummyNet</a:t>
            </a:r>
            <a:endParaRPr lang="en-US" sz="4000" dirty="0"/>
          </a:p>
        </p:txBody>
      </p:sp>
      <p:graphicFrame>
        <p:nvGraphicFramePr>
          <p:cNvPr id="5" name="Diagram 4"/>
          <p:cNvGraphicFramePr/>
          <p:nvPr>
            <p:extLst>
              <p:ext uri="{D42A27DB-BD31-4B8C-83A1-F6EECF244321}">
                <p14:modId xmlns:p14="http://schemas.microsoft.com/office/powerpoint/2010/main" val="1033866496"/>
              </p:ext>
            </p:extLst>
          </p:nvPr>
        </p:nvGraphicFramePr>
        <p:xfrm>
          <a:off x="457200" y="16764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19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Freeform 6"/>
          <p:cNvSpPr>
            <a:spLocks/>
          </p:cNvSpPr>
          <p:nvPr/>
        </p:nvSpPr>
        <p:spPr bwMode="auto">
          <a:xfrm>
            <a:off x="5330851" y="3092122"/>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6" name="Freeform 7"/>
          <p:cNvSpPr>
            <a:spLocks/>
          </p:cNvSpPr>
          <p:nvPr/>
        </p:nvSpPr>
        <p:spPr bwMode="auto">
          <a:xfrm>
            <a:off x="4592107" y="3044183"/>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7" name="Freeform 276"/>
          <p:cNvSpPr>
            <a:spLocks/>
          </p:cNvSpPr>
          <p:nvPr/>
        </p:nvSpPr>
        <p:spPr bwMode="auto">
          <a:xfrm>
            <a:off x="4780840" y="1953247"/>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8" name="Freeform 277"/>
          <p:cNvSpPr>
            <a:spLocks/>
          </p:cNvSpPr>
          <p:nvPr/>
        </p:nvSpPr>
        <p:spPr bwMode="auto">
          <a:xfrm>
            <a:off x="5034923" y="2657869"/>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9" name="Freeform 3053"/>
          <p:cNvSpPr>
            <a:spLocks/>
          </p:cNvSpPr>
          <p:nvPr/>
        </p:nvSpPr>
        <p:spPr bwMode="auto">
          <a:xfrm>
            <a:off x="6837132" y="1838049"/>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0" name="Freeform 3054"/>
          <p:cNvSpPr>
            <a:spLocks/>
          </p:cNvSpPr>
          <p:nvPr/>
        </p:nvSpPr>
        <p:spPr bwMode="auto">
          <a:xfrm>
            <a:off x="6268899" y="1794339"/>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1" name="Freeform 3055"/>
          <p:cNvSpPr>
            <a:spLocks/>
          </p:cNvSpPr>
          <p:nvPr/>
        </p:nvSpPr>
        <p:spPr bwMode="auto">
          <a:xfrm>
            <a:off x="7161102" y="1971751"/>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2" name="Freeform 3056"/>
          <p:cNvSpPr>
            <a:spLocks/>
          </p:cNvSpPr>
          <p:nvPr/>
        </p:nvSpPr>
        <p:spPr bwMode="auto">
          <a:xfrm>
            <a:off x="6999117" y="1231249"/>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3" name="Freeform 3057"/>
          <p:cNvSpPr>
            <a:spLocks/>
          </p:cNvSpPr>
          <p:nvPr/>
        </p:nvSpPr>
        <p:spPr bwMode="auto">
          <a:xfrm>
            <a:off x="6829418" y="1740344"/>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4" name="Freeform 3058"/>
          <p:cNvSpPr>
            <a:spLocks/>
          </p:cNvSpPr>
          <p:nvPr/>
        </p:nvSpPr>
        <p:spPr bwMode="auto">
          <a:xfrm>
            <a:off x="6963120" y="1686350"/>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5" name="Freeform 3059"/>
          <p:cNvSpPr>
            <a:spLocks/>
          </p:cNvSpPr>
          <p:nvPr/>
        </p:nvSpPr>
        <p:spPr bwMode="auto">
          <a:xfrm>
            <a:off x="6957977" y="2195445"/>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6" name="Freeform 3060"/>
          <p:cNvSpPr>
            <a:spLocks/>
          </p:cNvSpPr>
          <p:nvPr/>
        </p:nvSpPr>
        <p:spPr bwMode="auto">
          <a:xfrm>
            <a:off x="6937409" y="2059172"/>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7" name="Freeform 2853"/>
          <p:cNvSpPr>
            <a:spLocks/>
          </p:cNvSpPr>
          <p:nvPr/>
        </p:nvSpPr>
        <p:spPr bwMode="auto">
          <a:xfrm>
            <a:off x="7171825" y="2377315"/>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8" name="Freeform 2854"/>
          <p:cNvSpPr>
            <a:spLocks/>
          </p:cNvSpPr>
          <p:nvPr/>
        </p:nvSpPr>
        <p:spPr bwMode="auto">
          <a:xfrm>
            <a:off x="2227809" y="3505980"/>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9" name="Freeform 2855"/>
          <p:cNvSpPr>
            <a:spLocks/>
          </p:cNvSpPr>
          <p:nvPr/>
        </p:nvSpPr>
        <p:spPr bwMode="auto">
          <a:xfrm>
            <a:off x="4857933" y="4169296"/>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0" name="Freeform 2856"/>
          <p:cNvSpPr>
            <a:spLocks/>
          </p:cNvSpPr>
          <p:nvPr/>
        </p:nvSpPr>
        <p:spPr bwMode="auto">
          <a:xfrm>
            <a:off x="2929690" y="3608820"/>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1" name="Freeform 2857"/>
          <p:cNvSpPr>
            <a:spLocks/>
          </p:cNvSpPr>
          <p:nvPr/>
        </p:nvSpPr>
        <p:spPr bwMode="auto">
          <a:xfrm>
            <a:off x="3261348" y="3711659"/>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2" name="Freeform 2858"/>
          <p:cNvSpPr>
            <a:spLocks/>
          </p:cNvSpPr>
          <p:nvPr/>
        </p:nvSpPr>
        <p:spPr bwMode="auto">
          <a:xfrm>
            <a:off x="4760235" y="3649956"/>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3" name="Freeform 2859"/>
          <p:cNvSpPr>
            <a:spLocks/>
          </p:cNvSpPr>
          <p:nvPr/>
        </p:nvSpPr>
        <p:spPr bwMode="auto">
          <a:xfrm>
            <a:off x="3749836" y="3590823"/>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4" name="Freeform 2860"/>
          <p:cNvSpPr>
            <a:spLocks/>
          </p:cNvSpPr>
          <p:nvPr/>
        </p:nvSpPr>
        <p:spPr bwMode="auto">
          <a:xfrm>
            <a:off x="2392353" y="2744967"/>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5" name="Freeform 2861"/>
          <p:cNvSpPr>
            <a:spLocks/>
          </p:cNvSpPr>
          <p:nvPr/>
        </p:nvSpPr>
        <p:spPr bwMode="auto">
          <a:xfrm>
            <a:off x="5022477" y="1842549"/>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6" name="Freeform 2862"/>
          <p:cNvSpPr>
            <a:spLocks/>
          </p:cNvSpPr>
          <p:nvPr/>
        </p:nvSpPr>
        <p:spPr bwMode="auto">
          <a:xfrm>
            <a:off x="2981110" y="3004637"/>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7" name="Freeform 2863"/>
          <p:cNvSpPr>
            <a:spLocks/>
          </p:cNvSpPr>
          <p:nvPr/>
        </p:nvSpPr>
        <p:spPr bwMode="auto">
          <a:xfrm>
            <a:off x="1361385" y="2490439"/>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8" name="Freeform 2864"/>
          <p:cNvSpPr>
            <a:spLocks/>
          </p:cNvSpPr>
          <p:nvPr/>
        </p:nvSpPr>
        <p:spPr bwMode="auto">
          <a:xfrm>
            <a:off x="2798569" y="2313040"/>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9" name="Freeform 2865"/>
          <p:cNvSpPr>
            <a:spLocks/>
          </p:cNvSpPr>
          <p:nvPr/>
        </p:nvSpPr>
        <p:spPr bwMode="auto">
          <a:xfrm>
            <a:off x="5305286" y="3408282"/>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0" name="Freeform 2866"/>
          <p:cNvSpPr>
            <a:spLocks/>
          </p:cNvSpPr>
          <p:nvPr/>
        </p:nvSpPr>
        <p:spPr bwMode="auto">
          <a:xfrm>
            <a:off x="6022592" y="3187177"/>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1" name="Freeform 2867"/>
          <p:cNvSpPr>
            <a:spLocks/>
          </p:cNvSpPr>
          <p:nvPr/>
        </p:nvSpPr>
        <p:spPr bwMode="auto">
          <a:xfrm>
            <a:off x="7027850" y="2382457"/>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2" name="Freeform 2868"/>
          <p:cNvSpPr>
            <a:spLocks/>
          </p:cNvSpPr>
          <p:nvPr/>
        </p:nvSpPr>
        <p:spPr bwMode="auto">
          <a:xfrm>
            <a:off x="3842392" y="3148612"/>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3" name="Freeform 2869"/>
          <p:cNvSpPr>
            <a:spLocks/>
          </p:cNvSpPr>
          <p:nvPr/>
        </p:nvSpPr>
        <p:spPr bwMode="auto">
          <a:xfrm>
            <a:off x="5487826" y="2048228"/>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4" name="Freeform 2870"/>
          <p:cNvSpPr>
            <a:spLocks/>
          </p:cNvSpPr>
          <p:nvPr/>
        </p:nvSpPr>
        <p:spPr bwMode="auto">
          <a:xfrm>
            <a:off x="1785599" y="2616417"/>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5" name="Freeform 2871"/>
          <p:cNvSpPr>
            <a:spLocks/>
          </p:cNvSpPr>
          <p:nvPr/>
        </p:nvSpPr>
        <p:spPr bwMode="auto">
          <a:xfrm>
            <a:off x="7140973" y="2171636"/>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6" name="Freeform 2872"/>
          <p:cNvSpPr>
            <a:spLocks/>
          </p:cNvSpPr>
          <p:nvPr/>
        </p:nvSpPr>
        <p:spPr bwMode="auto">
          <a:xfrm>
            <a:off x="6076583" y="2832380"/>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7" name="Freeform 2873"/>
          <p:cNvSpPr>
            <a:spLocks/>
          </p:cNvSpPr>
          <p:nvPr/>
        </p:nvSpPr>
        <p:spPr bwMode="auto">
          <a:xfrm>
            <a:off x="6415954" y="2693547"/>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8" name="Freeform 2874"/>
          <p:cNvSpPr>
            <a:spLocks/>
          </p:cNvSpPr>
          <p:nvPr/>
        </p:nvSpPr>
        <p:spPr bwMode="auto">
          <a:xfrm>
            <a:off x="3839821" y="3156325"/>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9" name="Freeform 2875"/>
          <p:cNvSpPr>
            <a:spLocks/>
          </p:cNvSpPr>
          <p:nvPr/>
        </p:nvSpPr>
        <p:spPr bwMode="auto">
          <a:xfrm>
            <a:off x="4580266" y="3058628"/>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0" name="Freeform 2876"/>
          <p:cNvSpPr>
            <a:spLocks/>
          </p:cNvSpPr>
          <p:nvPr/>
        </p:nvSpPr>
        <p:spPr bwMode="auto">
          <a:xfrm>
            <a:off x="4590550" y="3045773"/>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1" name="Rectangle 2877"/>
          <p:cNvSpPr>
            <a:spLocks noChangeArrowheads="1"/>
          </p:cNvSpPr>
          <p:nvPr/>
        </p:nvSpPr>
        <p:spPr bwMode="auto">
          <a:xfrm>
            <a:off x="5634372" y="4524092"/>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2" name="Freeform 2878"/>
          <p:cNvSpPr>
            <a:spLocks/>
          </p:cNvSpPr>
          <p:nvPr/>
        </p:nvSpPr>
        <p:spPr bwMode="auto">
          <a:xfrm>
            <a:off x="5567527" y="3806786"/>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3" name="Freeform 2879"/>
          <p:cNvSpPr>
            <a:spLocks/>
          </p:cNvSpPr>
          <p:nvPr/>
        </p:nvSpPr>
        <p:spPr bwMode="auto">
          <a:xfrm>
            <a:off x="6017450" y="3405711"/>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4" name="Freeform 2880"/>
          <p:cNvSpPr>
            <a:spLocks/>
          </p:cNvSpPr>
          <p:nvPr/>
        </p:nvSpPr>
        <p:spPr bwMode="auto">
          <a:xfrm>
            <a:off x="6217987" y="3220600"/>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5" name="Freeform 2881"/>
          <p:cNvSpPr>
            <a:spLocks/>
          </p:cNvSpPr>
          <p:nvPr/>
        </p:nvSpPr>
        <p:spPr bwMode="auto">
          <a:xfrm>
            <a:off x="6068870" y="3223171"/>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6" name="Freeform 2882"/>
          <p:cNvSpPr>
            <a:spLocks/>
          </p:cNvSpPr>
          <p:nvPr/>
        </p:nvSpPr>
        <p:spPr bwMode="auto">
          <a:xfrm>
            <a:off x="6984143" y="2775819"/>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7" name="Freeform 2883"/>
          <p:cNvSpPr>
            <a:spLocks/>
          </p:cNvSpPr>
          <p:nvPr/>
        </p:nvSpPr>
        <p:spPr bwMode="auto">
          <a:xfrm>
            <a:off x="6860735" y="2680692"/>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8" name="Freeform 2884"/>
          <p:cNvSpPr>
            <a:spLocks/>
          </p:cNvSpPr>
          <p:nvPr/>
        </p:nvSpPr>
        <p:spPr bwMode="auto">
          <a:xfrm>
            <a:off x="7025279" y="2480155"/>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9" name="Freeform 2885"/>
          <p:cNvSpPr>
            <a:spLocks/>
          </p:cNvSpPr>
          <p:nvPr/>
        </p:nvSpPr>
        <p:spPr bwMode="auto">
          <a:xfrm>
            <a:off x="7169254" y="2379886"/>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0" name="Freeform 2886"/>
          <p:cNvSpPr>
            <a:spLocks/>
          </p:cNvSpPr>
          <p:nvPr/>
        </p:nvSpPr>
        <p:spPr bwMode="auto">
          <a:xfrm>
            <a:off x="6868448" y="2379886"/>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1" name="Rectangle 2887"/>
          <p:cNvSpPr>
            <a:spLocks noChangeArrowheads="1"/>
          </p:cNvSpPr>
          <p:nvPr/>
        </p:nvSpPr>
        <p:spPr bwMode="auto">
          <a:xfrm>
            <a:off x="1597916" y="1827123"/>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2" name="Freeform 2888"/>
          <p:cNvSpPr>
            <a:spLocks/>
          </p:cNvSpPr>
          <p:nvPr/>
        </p:nvSpPr>
        <p:spPr bwMode="auto">
          <a:xfrm>
            <a:off x="1605629" y="1562311"/>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3" name="Rectangle 2889"/>
          <p:cNvSpPr>
            <a:spLocks noChangeArrowheads="1"/>
          </p:cNvSpPr>
          <p:nvPr/>
        </p:nvSpPr>
        <p:spPr bwMode="auto">
          <a:xfrm>
            <a:off x="1448799" y="2490439"/>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4" name="Freeform 2890"/>
          <p:cNvSpPr>
            <a:spLocks/>
          </p:cNvSpPr>
          <p:nvPr/>
        </p:nvSpPr>
        <p:spPr bwMode="auto">
          <a:xfrm>
            <a:off x="2225238" y="4236141"/>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5" name="Freeform 2891"/>
          <p:cNvSpPr>
            <a:spLocks/>
          </p:cNvSpPr>
          <p:nvPr/>
        </p:nvSpPr>
        <p:spPr bwMode="auto">
          <a:xfrm>
            <a:off x="2387211" y="2742396"/>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6" name="Freeform 2892"/>
          <p:cNvSpPr>
            <a:spLocks/>
          </p:cNvSpPr>
          <p:nvPr/>
        </p:nvSpPr>
        <p:spPr bwMode="auto">
          <a:xfrm>
            <a:off x="1448799" y="2490439"/>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7" name="Freeform 2893"/>
          <p:cNvSpPr>
            <a:spLocks/>
          </p:cNvSpPr>
          <p:nvPr/>
        </p:nvSpPr>
        <p:spPr bwMode="auto">
          <a:xfrm>
            <a:off x="2173818" y="2670408"/>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8" name="Freeform 2894"/>
          <p:cNvSpPr>
            <a:spLocks/>
          </p:cNvSpPr>
          <p:nvPr/>
        </p:nvSpPr>
        <p:spPr bwMode="auto">
          <a:xfrm>
            <a:off x="2479766" y="2737254"/>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9" name="Freeform 2895"/>
          <p:cNvSpPr>
            <a:spLocks/>
          </p:cNvSpPr>
          <p:nvPr/>
        </p:nvSpPr>
        <p:spPr bwMode="auto">
          <a:xfrm>
            <a:off x="4932492" y="4704062"/>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0" name="Freeform 2896"/>
          <p:cNvSpPr>
            <a:spLocks/>
          </p:cNvSpPr>
          <p:nvPr/>
        </p:nvSpPr>
        <p:spPr bwMode="auto">
          <a:xfrm>
            <a:off x="3258777" y="4480386"/>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1" name="Freeform 2897"/>
          <p:cNvSpPr>
            <a:spLocks/>
          </p:cNvSpPr>
          <p:nvPr/>
        </p:nvSpPr>
        <p:spPr bwMode="auto">
          <a:xfrm>
            <a:off x="2919406" y="4513809"/>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2" name="Freeform 2898"/>
          <p:cNvSpPr>
            <a:spLocks/>
          </p:cNvSpPr>
          <p:nvPr/>
        </p:nvSpPr>
        <p:spPr bwMode="auto">
          <a:xfrm>
            <a:off x="4847649" y="4195006"/>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3" name="Rectangle 2899"/>
          <p:cNvSpPr>
            <a:spLocks noChangeArrowheads="1"/>
          </p:cNvSpPr>
          <p:nvPr/>
        </p:nvSpPr>
        <p:spPr bwMode="auto">
          <a:xfrm>
            <a:off x="2387211" y="350083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4" name="Freeform 2900"/>
          <p:cNvSpPr>
            <a:spLocks/>
          </p:cNvSpPr>
          <p:nvPr/>
        </p:nvSpPr>
        <p:spPr bwMode="auto">
          <a:xfrm>
            <a:off x="2392353" y="2364460"/>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5" name="Freeform 2901"/>
          <p:cNvSpPr>
            <a:spLocks/>
          </p:cNvSpPr>
          <p:nvPr/>
        </p:nvSpPr>
        <p:spPr bwMode="auto">
          <a:xfrm>
            <a:off x="4454288" y="2552142"/>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6" name="Freeform 2902"/>
          <p:cNvSpPr>
            <a:spLocks/>
          </p:cNvSpPr>
          <p:nvPr/>
        </p:nvSpPr>
        <p:spPr bwMode="auto">
          <a:xfrm>
            <a:off x="4338593" y="1737138"/>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7" name="Rectangle 2903"/>
          <p:cNvSpPr>
            <a:spLocks noChangeArrowheads="1"/>
          </p:cNvSpPr>
          <p:nvPr/>
        </p:nvSpPr>
        <p:spPr bwMode="auto">
          <a:xfrm>
            <a:off x="3842392" y="3156325"/>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8" name="Rectangle 2904"/>
          <p:cNvSpPr>
            <a:spLocks noChangeArrowheads="1"/>
          </p:cNvSpPr>
          <p:nvPr/>
        </p:nvSpPr>
        <p:spPr bwMode="auto">
          <a:xfrm>
            <a:off x="3850105" y="3613962"/>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9" name="Freeform 2905"/>
          <p:cNvSpPr>
            <a:spLocks/>
          </p:cNvSpPr>
          <p:nvPr/>
        </p:nvSpPr>
        <p:spPr bwMode="auto">
          <a:xfrm>
            <a:off x="4580266" y="3058628"/>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0" name="Freeform 2906"/>
          <p:cNvSpPr>
            <a:spLocks/>
          </p:cNvSpPr>
          <p:nvPr/>
        </p:nvSpPr>
        <p:spPr bwMode="auto">
          <a:xfrm>
            <a:off x="2824279" y="2809241"/>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1" name="Rectangle 2907"/>
          <p:cNvSpPr>
            <a:spLocks noChangeArrowheads="1"/>
          </p:cNvSpPr>
          <p:nvPr/>
        </p:nvSpPr>
        <p:spPr bwMode="auto">
          <a:xfrm>
            <a:off x="3641854" y="2364460"/>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2" name="Freeform 2908"/>
          <p:cNvSpPr>
            <a:spLocks/>
          </p:cNvSpPr>
          <p:nvPr/>
        </p:nvSpPr>
        <p:spPr bwMode="auto">
          <a:xfrm>
            <a:off x="2387211" y="3500838"/>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3" name="Freeform 2909"/>
          <p:cNvSpPr>
            <a:spLocks/>
          </p:cNvSpPr>
          <p:nvPr/>
        </p:nvSpPr>
        <p:spPr bwMode="auto">
          <a:xfrm>
            <a:off x="3641854" y="2680692"/>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4" name="Rectangle 2910"/>
          <p:cNvSpPr>
            <a:spLocks noChangeArrowheads="1"/>
          </p:cNvSpPr>
          <p:nvPr/>
        </p:nvSpPr>
        <p:spPr bwMode="auto">
          <a:xfrm>
            <a:off x="3641854" y="2683263"/>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5" name="Freeform 2911"/>
          <p:cNvSpPr>
            <a:spLocks/>
          </p:cNvSpPr>
          <p:nvPr/>
        </p:nvSpPr>
        <p:spPr bwMode="auto">
          <a:xfrm>
            <a:off x="5472400" y="2734683"/>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6" name="Freeform 2912"/>
          <p:cNvSpPr>
            <a:spLocks/>
          </p:cNvSpPr>
          <p:nvPr/>
        </p:nvSpPr>
        <p:spPr bwMode="auto">
          <a:xfrm>
            <a:off x="4886214" y="1989095"/>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7" name="Freeform 2913"/>
          <p:cNvSpPr>
            <a:spLocks/>
          </p:cNvSpPr>
          <p:nvPr/>
        </p:nvSpPr>
        <p:spPr bwMode="auto">
          <a:xfrm>
            <a:off x="4785945" y="1996808"/>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8" name="Rectangle 2914"/>
          <p:cNvSpPr>
            <a:spLocks noChangeArrowheads="1"/>
          </p:cNvSpPr>
          <p:nvPr/>
        </p:nvSpPr>
        <p:spPr bwMode="auto">
          <a:xfrm>
            <a:off x="5035332" y="3045773"/>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9" name="Freeform 2915"/>
          <p:cNvSpPr>
            <a:spLocks/>
          </p:cNvSpPr>
          <p:nvPr/>
        </p:nvSpPr>
        <p:spPr bwMode="auto">
          <a:xfrm>
            <a:off x="4464572" y="2521290"/>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0" name="Freeform 2916"/>
          <p:cNvSpPr>
            <a:spLocks/>
          </p:cNvSpPr>
          <p:nvPr/>
        </p:nvSpPr>
        <p:spPr bwMode="auto">
          <a:xfrm>
            <a:off x="4454288" y="2552142"/>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1" name="Freeform 2917"/>
          <p:cNvSpPr>
            <a:spLocks/>
          </p:cNvSpPr>
          <p:nvPr/>
        </p:nvSpPr>
        <p:spPr bwMode="auto">
          <a:xfrm>
            <a:off x="4454288" y="2541858"/>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2" name="Freeform 2918"/>
          <p:cNvSpPr>
            <a:spLocks/>
          </p:cNvSpPr>
          <p:nvPr/>
        </p:nvSpPr>
        <p:spPr bwMode="auto">
          <a:xfrm>
            <a:off x="3644425" y="2228197"/>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3" name="Rectangle 2919"/>
          <p:cNvSpPr>
            <a:spLocks noChangeArrowheads="1"/>
          </p:cNvSpPr>
          <p:nvPr/>
        </p:nvSpPr>
        <p:spPr bwMode="auto">
          <a:xfrm>
            <a:off x="3641854" y="2230768"/>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4" name="Freeform 2920"/>
          <p:cNvSpPr>
            <a:spLocks/>
          </p:cNvSpPr>
          <p:nvPr/>
        </p:nvSpPr>
        <p:spPr bwMode="auto">
          <a:xfrm>
            <a:off x="5359276" y="2166494"/>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5" name="Freeform 2921"/>
          <p:cNvSpPr>
            <a:spLocks/>
          </p:cNvSpPr>
          <p:nvPr/>
        </p:nvSpPr>
        <p:spPr bwMode="auto">
          <a:xfrm>
            <a:off x="5014764" y="2014805"/>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6" name="Freeform 2922"/>
          <p:cNvSpPr>
            <a:spLocks/>
          </p:cNvSpPr>
          <p:nvPr/>
        </p:nvSpPr>
        <p:spPr bwMode="auto">
          <a:xfrm>
            <a:off x="4618831" y="3140899"/>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7" name="Freeform 2923"/>
          <p:cNvSpPr>
            <a:spLocks/>
          </p:cNvSpPr>
          <p:nvPr/>
        </p:nvSpPr>
        <p:spPr bwMode="auto">
          <a:xfrm>
            <a:off x="4788516" y="4115305"/>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8" name="Freeform 2924"/>
          <p:cNvSpPr>
            <a:spLocks/>
          </p:cNvSpPr>
          <p:nvPr/>
        </p:nvSpPr>
        <p:spPr bwMode="auto">
          <a:xfrm>
            <a:off x="4742239" y="3583110"/>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9" name="Freeform 2925"/>
          <p:cNvSpPr>
            <a:spLocks/>
          </p:cNvSpPr>
          <p:nvPr/>
        </p:nvSpPr>
        <p:spPr bwMode="auto">
          <a:xfrm>
            <a:off x="4611118" y="3140899"/>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0" name="Freeform 2926"/>
          <p:cNvSpPr>
            <a:spLocks/>
          </p:cNvSpPr>
          <p:nvPr/>
        </p:nvSpPr>
        <p:spPr bwMode="auto">
          <a:xfrm>
            <a:off x="6989285" y="3182035"/>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1" name="Freeform 2927"/>
          <p:cNvSpPr>
            <a:spLocks/>
          </p:cNvSpPr>
          <p:nvPr/>
        </p:nvSpPr>
        <p:spPr bwMode="auto">
          <a:xfrm>
            <a:off x="4760235" y="3182035"/>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2" name="Freeform 2928"/>
          <p:cNvSpPr>
            <a:spLocks/>
          </p:cNvSpPr>
          <p:nvPr/>
        </p:nvSpPr>
        <p:spPr bwMode="auto">
          <a:xfrm>
            <a:off x="6284833" y="3403140"/>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3" name="Freeform 2929"/>
          <p:cNvSpPr>
            <a:spLocks/>
          </p:cNvSpPr>
          <p:nvPr/>
        </p:nvSpPr>
        <p:spPr bwMode="auto">
          <a:xfrm>
            <a:off x="6063728" y="3441705"/>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4" name="Rectangle 2930"/>
          <p:cNvSpPr>
            <a:spLocks noChangeArrowheads="1"/>
          </p:cNvSpPr>
          <p:nvPr/>
        </p:nvSpPr>
        <p:spPr bwMode="auto">
          <a:xfrm>
            <a:off x="4755094" y="3655098"/>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5" name="Freeform 2931"/>
          <p:cNvSpPr>
            <a:spLocks/>
          </p:cNvSpPr>
          <p:nvPr/>
        </p:nvSpPr>
        <p:spPr bwMode="auto">
          <a:xfrm>
            <a:off x="6737328" y="3719372"/>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6" name="Freeform 2932"/>
          <p:cNvSpPr>
            <a:spLocks/>
          </p:cNvSpPr>
          <p:nvPr/>
        </p:nvSpPr>
        <p:spPr bwMode="auto">
          <a:xfrm>
            <a:off x="5482684" y="4557515"/>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7" name="Freeform 2933"/>
          <p:cNvSpPr>
            <a:spLocks/>
          </p:cNvSpPr>
          <p:nvPr/>
        </p:nvSpPr>
        <p:spPr bwMode="auto">
          <a:xfrm>
            <a:off x="4857933" y="3585681"/>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8" name="Rectangle 2934"/>
          <p:cNvSpPr>
            <a:spLocks noChangeArrowheads="1"/>
          </p:cNvSpPr>
          <p:nvPr/>
        </p:nvSpPr>
        <p:spPr bwMode="auto">
          <a:xfrm>
            <a:off x="4847649" y="419500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9" name="Freeform 2935"/>
          <p:cNvSpPr>
            <a:spLocks/>
          </p:cNvSpPr>
          <p:nvPr/>
        </p:nvSpPr>
        <p:spPr bwMode="auto">
          <a:xfrm>
            <a:off x="6014879" y="3724514"/>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0" name="Freeform 2936"/>
          <p:cNvSpPr>
            <a:spLocks/>
          </p:cNvSpPr>
          <p:nvPr/>
        </p:nvSpPr>
        <p:spPr bwMode="auto">
          <a:xfrm>
            <a:off x="4847649" y="4189864"/>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1" name="Rectangle 2937"/>
          <p:cNvSpPr>
            <a:spLocks noChangeArrowheads="1"/>
          </p:cNvSpPr>
          <p:nvPr/>
        </p:nvSpPr>
        <p:spPr bwMode="auto">
          <a:xfrm>
            <a:off x="5338709" y="3701375"/>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2" name="Freeform 2938"/>
          <p:cNvSpPr>
            <a:spLocks/>
          </p:cNvSpPr>
          <p:nvPr/>
        </p:nvSpPr>
        <p:spPr bwMode="auto">
          <a:xfrm>
            <a:off x="5742354" y="4500954"/>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3" name="Freeform 2939"/>
          <p:cNvSpPr>
            <a:spLocks/>
          </p:cNvSpPr>
          <p:nvPr/>
        </p:nvSpPr>
        <p:spPr bwMode="auto">
          <a:xfrm>
            <a:off x="5685792" y="3755366"/>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4" name="Freeform 2940"/>
          <p:cNvSpPr>
            <a:spLocks/>
          </p:cNvSpPr>
          <p:nvPr/>
        </p:nvSpPr>
        <p:spPr bwMode="auto">
          <a:xfrm>
            <a:off x="5860620" y="3752795"/>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5" name="Freeform 2941"/>
          <p:cNvSpPr>
            <a:spLocks/>
          </p:cNvSpPr>
          <p:nvPr/>
        </p:nvSpPr>
        <p:spPr bwMode="auto">
          <a:xfrm>
            <a:off x="6570213" y="4079311"/>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6" name="Freeform 2942"/>
          <p:cNvSpPr>
            <a:spLocks/>
          </p:cNvSpPr>
          <p:nvPr/>
        </p:nvSpPr>
        <p:spPr bwMode="auto">
          <a:xfrm>
            <a:off x="6166568" y="3680807"/>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7" name="Freeform 2943"/>
          <p:cNvSpPr>
            <a:spLocks/>
          </p:cNvSpPr>
          <p:nvPr/>
        </p:nvSpPr>
        <p:spPr bwMode="auto">
          <a:xfrm>
            <a:off x="5937749" y="2642127"/>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8" name="Freeform 2944"/>
          <p:cNvSpPr>
            <a:spLocks/>
          </p:cNvSpPr>
          <p:nvPr/>
        </p:nvSpPr>
        <p:spPr bwMode="auto">
          <a:xfrm>
            <a:off x="5508394" y="2703831"/>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9" name="Freeform 2945"/>
          <p:cNvSpPr>
            <a:spLocks/>
          </p:cNvSpPr>
          <p:nvPr/>
        </p:nvSpPr>
        <p:spPr bwMode="auto">
          <a:xfrm>
            <a:off x="5510965" y="2644698"/>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0" name="Freeform 2946"/>
          <p:cNvSpPr>
            <a:spLocks/>
          </p:cNvSpPr>
          <p:nvPr/>
        </p:nvSpPr>
        <p:spPr bwMode="auto">
          <a:xfrm>
            <a:off x="5495539" y="3086909"/>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1" name="Freeform 2947"/>
          <p:cNvSpPr>
            <a:spLocks/>
          </p:cNvSpPr>
          <p:nvPr/>
        </p:nvSpPr>
        <p:spPr bwMode="auto">
          <a:xfrm>
            <a:off x="6644772" y="2827238"/>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2" name="Freeform 2948"/>
          <p:cNvSpPr>
            <a:spLocks/>
          </p:cNvSpPr>
          <p:nvPr/>
        </p:nvSpPr>
        <p:spPr bwMode="auto">
          <a:xfrm>
            <a:off x="5842623" y="3084338"/>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3" name="Freeform 2949"/>
          <p:cNvSpPr>
            <a:spLocks/>
          </p:cNvSpPr>
          <p:nvPr/>
        </p:nvSpPr>
        <p:spPr bwMode="auto">
          <a:xfrm>
            <a:off x="5847765" y="2536716"/>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4" name="Freeform 2950"/>
          <p:cNvSpPr>
            <a:spLocks/>
          </p:cNvSpPr>
          <p:nvPr/>
        </p:nvSpPr>
        <p:spPr bwMode="auto">
          <a:xfrm>
            <a:off x="6220558" y="2832380"/>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5" name="Freeform 2951"/>
          <p:cNvSpPr>
            <a:spLocks/>
          </p:cNvSpPr>
          <p:nvPr/>
        </p:nvSpPr>
        <p:spPr bwMode="auto">
          <a:xfrm>
            <a:off x="6215416" y="3220600"/>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6" name="Freeform 2952"/>
          <p:cNvSpPr>
            <a:spLocks/>
          </p:cNvSpPr>
          <p:nvPr/>
        </p:nvSpPr>
        <p:spPr bwMode="auto">
          <a:xfrm>
            <a:off x="5842623" y="3081767"/>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7" name="Freeform 2953"/>
          <p:cNvSpPr>
            <a:spLocks/>
          </p:cNvSpPr>
          <p:nvPr/>
        </p:nvSpPr>
        <p:spPr bwMode="auto">
          <a:xfrm>
            <a:off x="6973859" y="2948075"/>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8" name="Freeform 2954"/>
          <p:cNvSpPr>
            <a:spLocks/>
          </p:cNvSpPr>
          <p:nvPr/>
        </p:nvSpPr>
        <p:spPr bwMode="auto">
          <a:xfrm>
            <a:off x="6644772" y="2829809"/>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9" name="Freeform 2955"/>
          <p:cNvSpPr>
            <a:spLocks/>
          </p:cNvSpPr>
          <p:nvPr/>
        </p:nvSpPr>
        <p:spPr bwMode="auto">
          <a:xfrm>
            <a:off x="6277120" y="2798958"/>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0" name="Freeform 2956"/>
          <p:cNvSpPr>
            <a:spLocks/>
          </p:cNvSpPr>
          <p:nvPr/>
        </p:nvSpPr>
        <p:spPr bwMode="auto">
          <a:xfrm>
            <a:off x="6642201" y="2829809"/>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1" name="Rectangle 2957"/>
          <p:cNvSpPr>
            <a:spLocks noChangeArrowheads="1"/>
          </p:cNvSpPr>
          <p:nvPr/>
        </p:nvSpPr>
        <p:spPr bwMode="auto">
          <a:xfrm>
            <a:off x="6277120" y="2804099"/>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2" name="Freeform 2958"/>
          <p:cNvSpPr>
            <a:spLocks/>
          </p:cNvSpPr>
          <p:nvPr/>
        </p:nvSpPr>
        <p:spPr bwMode="auto">
          <a:xfrm>
            <a:off x="6269407" y="2346463"/>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3" name="Freeform 2959"/>
          <p:cNvSpPr>
            <a:spLocks/>
          </p:cNvSpPr>
          <p:nvPr/>
        </p:nvSpPr>
        <p:spPr bwMode="auto">
          <a:xfrm>
            <a:off x="6410812" y="2688405"/>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4" name="Freeform 2960"/>
          <p:cNvSpPr>
            <a:spLocks/>
          </p:cNvSpPr>
          <p:nvPr/>
        </p:nvSpPr>
        <p:spPr bwMode="auto">
          <a:xfrm>
            <a:off x="6413383" y="2829809"/>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5" name="Rectangle 2961"/>
          <p:cNvSpPr>
            <a:spLocks noChangeArrowheads="1"/>
          </p:cNvSpPr>
          <p:nvPr/>
        </p:nvSpPr>
        <p:spPr bwMode="auto">
          <a:xfrm>
            <a:off x="6984143" y="2863232"/>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6" name="Rectangle 2962"/>
          <p:cNvSpPr>
            <a:spLocks noChangeArrowheads="1"/>
          </p:cNvSpPr>
          <p:nvPr/>
        </p:nvSpPr>
        <p:spPr bwMode="auto">
          <a:xfrm>
            <a:off x="6819599" y="2688405"/>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7" name="Freeform 2963"/>
          <p:cNvSpPr>
            <a:spLocks/>
          </p:cNvSpPr>
          <p:nvPr/>
        </p:nvSpPr>
        <p:spPr bwMode="auto">
          <a:xfrm>
            <a:off x="6822170" y="2693547"/>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8" name="Freeform 2964"/>
          <p:cNvSpPr>
            <a:spLocks/>
          </p:cNvSpPr>
          <p:nvPr/>
        </p:nvSpPr>
        <p:spPr bwMode="auto">
          <a:xfrm>
            <a:off x="6819599" y="2688405"/>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9" name="Freeform 2965"/>
          <p:cNvSpPr>
            <a:spLocks/>
          </p:cNvSpPr>
          <p:nvPr/>
        </p:nvSpPr>
        <p:spPr bwMode="auto">
          <a:xfrm>
            <a:off x="7251526" y="2223056"/>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0" name="Freeform 2966"/>
          <p:cNvSpPr>
            <a:spLocks/>
          </p:cNvSpPr>
          <p:nvPr/>
        </p:nvSpPr>
        <p:spPr bwMode="auto">
          <a:xfrm>
            <a:off x="7171825" y="2372173"/>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1" name="Freeform 296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2" name="Freeform 2968"/>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3" name="Freeform 2969"/>
          <p:cNvSpPr>
            <a:spLocks/>
          </p:cNvSpPr>
          <p:nvPr/>
        </p:nvSpPr>
        <p:spPr bwMode="auto">
          <a:xfrm>
            <a:off x="7135831" y="2169065"/>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4" name="Rectangle 2970"/>
          <p:cNvSpPr>
            <a:spLocks noChangeArrowheads="1"/>
          </p:cNvSpPr>
          <p:nvPr/>
        </p:nvSpPr>
        <p:spPr bwMode="auto">
          <a:xfrm>
            <a:off x="7174396" y="2379886"/>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5" name="Freeform 2971"/>
          <p:cNvSpPr>
            <a:spLocks/>
          </p:cNvSpPr>
          <p:nvPr/>
        </p:nvSpPr>
        <p:spPr bwMode="auto">
          <a:xfrm>
            <a:off x="7002140" y="1696002"/>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6" name="Freeform 2972"/>
          <p:cNvSpPr>
            <a:spLocks/>
          </p:cNvSpPr>
          <p:nvPr/>
        </p:nvSpPr>
        <p:spPr bwMode="auto">
          <a:xfrm>
            <a:off x="2279229" y="1562311"/>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7" name="Freeform 2973"/>
          <p:cNvSpPr>
            <a:spLocks/>
          </p:cNvSpPr>
          <p:nvPr/>
        </p:nvSpPr>
        <p:spPr bwMode="auto">
          <a:xfrm>
            <a:off x="1441086" y="1834836"/>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8" name="Freeform 2974"/>
          <p:cNvSpPr>
            <a:spLocks/>
          </p:cNvSpPr>
          <p:nvPr/>
        </p:nvSpPr>
        <p:spPr bwMode="auto">
          <a:xfrm>
            <a:off x="1605629" y="1410622"/>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9" name="Freeform 2975"/>
          <p:cNvSpPr>
            <a:spLocks/>
          </p:cNvSpPr>
          <p:nvPr/>
        </p:nvSpPr>
        <p:spPr bwMode="auto">
          <a:xfrm>
            <a:off x="2279229" y="2001950"/>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0" name="Freeform 2979"/>
          <p:cNvSpPr>
            <a:spLocks/>
          </p:cNvSpPr>
          <p:nvPr/>
        </p:nvSpPr>
        <p:spPr bwMode="auto">
          <a:xfrm>
            <a:off x="2513189" y="2007092"/>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1" name="Freeform 2980"/>
          <p:cNvSpPr>
            <a:spLocks/>
          </p:cNvSpPr>
          <p:nvPr/>
        </p:nvSpPr>
        <p:spPr bwMode="auto">
          <a:xfrm>
            <a:off x="2657165" y="2356747"/>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2" name="Freeform 2981"/>
          <p:cNvSpPr>
            <a:spLocks/>
          </p:cNvSpPr>
          <p:nvPr/>
        </p:nvSpPr>
        <p:spPr bwMode="auto">
          <a:xfrm>
            <a:off x="2865415" y="1773132"/>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3" name="Freeform 2982"/>
          <p:cNvSpPr>
            <a:spLocks/>
          </p:cNvSpPr>
          <p:nvPr/>
        </p:nvSpPr>
        <p:spPr bwMode="auto">
          <a:xfrm>
            <a:off x="3641854" y="1773132"/>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4" name="Freeform 2983"/>
          <p:cNvSpPr>
            <a:spLocks/>
          </p:cNvSpPr>
          <p:nvPr/>
        </p:nvSpPr>
        <p:spPr bwMode="auto">
          <a:xfrm>
            <a:off x="2783143" y="2351605"/>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5" name="Freeform 2984"/>
          <p:cNvSpPr>
            <a:spLocks/>
          </p:cNvSpPr>
          <p:nvPr/>
        </p:nvSpPr>
        <p:spPr bwMode="auto">
          <a:xfrm>
            <a:off x="2862844" y="2385028"/>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6" name="Freeform 2985"/>
          <p:cNvSpPr>
            <a:spLocks/>
          </p:cNvSpPr>
          <p:nvPr/>
        </p:nvSpPr>
        <p:spPr bwMode="auto">
          <a:xfrm>
            <a:off x="2747149" y="2364460"/>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7" name="Freeform 2986"/>
          <p:cNvSpPr>
            <a:spLocks/>
          </p:cNvSpPr>
          <p:nvPr/>
        </p:nvSpPr>
        <p:spPr bwMode="auto">
          <a:xfrm>
            <a:off x="2186673" y="1559740"/>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8" name="Freeform 2987"/>
          <p:cNvSpPr>
            <a:spLocks/>
          </p:cNvSpPr>
          <p:nvPr/>
        </p:nvSpPr>
        <p:spPr bwMode="auto">
          <a:xfrm>
            <a:off x="4459430" y="2732112"/>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9" name="Freeform 2988"/>
          <p:cNvSpPr>
            <a:spLocks/>
          </p:cNvSpPr>
          <p:nvPr/>
        </p:nvSpPr>
        <p:spPr bwMode="auto">
          <a:xfrm>
            <a:off x="4446575" y="2313040"/>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0" name="Freeform 2989"/>
          <p:cNvSpPr>
            <a:spLocks/>
          </p:cNvSpPr>
          <p:nvPr/>
        </p:nvSpPr>
        <p:spPr bwMode="auto">
          <a:xfrm>
            <a:off x="3636712" y="1775703"/>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1" name="Freeform 2990"/>
          <p:cNvSpPr>
            <a:spLocks/>
          </p:cNvSpPr>
          <p:nvPr/>
        </p:nvSpPr>
        <p:spPr bwMode="auto">
          <a:xfrm>
            <a:off x="3847534" y="3140899"/>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2" name="Freeform 2991"/>
          <p:cNvSpPr>
            <a:spLocks/>
          </p:cNvSpPr>
          <p:nvPr/>
        </p:nvSpPr>
        <p:spPr bwMode="auto">
          <a:xfrm>
            <a:off x="4338593" y="1737138"/>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3" name="Freeform 2992"/>
          <p:cNvSpPr>
            <a:spLocks/>
          </p:cNvSpPr>
          <p:nvPr/>
        </p:nvSpPr>
        <p:spPr bwMode="auto">
          <a:xfrm>
            <a:off x="2429632" y="1585450"/>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4" name="Freeform 2993"/>
          <p:cNvSpPr>
            <a:spLocks/>
          </p:cNvSpPr>
          <p:nvPr/>
        </p:nvSpPr>
        <p:spPr bwMode="auto">
          <a:xfrm>
            <a:off x="4251179" y="2680692"/>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5" name="Freeform 2994"/>
          <p:cNvSpPr>
            <a:spLocks/>
          </p:cNvSpPr>
          <p:nvPr/>
        </p:nvSpPr>
        <p:spPr bwMode="auto">
          <a:xfrm>
            <a:off x="3644425" y="1731996"/>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6" name="Freeform 2995"/>
          <p:cNvSpPr>
            <a:spLocks/>
          </p:cNvSpPr>
          <p:nvPr/>
        </p:nvSpPr>
        <p:spPr bwMode="auto">
          <a:xfrm>
            <a:off x="3636712" y="2685834"/>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7" name="Freeform 2996"/>
          <p:cNvSpPr>
            <a:spLocks/>
          </p:cNvSpPr>
          <p:nvPr/>
        </p:nvSpPr>
        <p:spPr bwMode="auto">
          <a:xfrm>
            <a:off x="3641854" y="2230768"/>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8" name="Freeform 2997"/>
          <p:cNvSpPr>
            <a:spLocks/>
          </p:cNvSpPr>
          <p:nvPr/>
        </p:nvSpPr>
        <p:spPr bwMode="auto">
          <a:xfrm>
            <a:off x="4464572" y="2521290"/>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9" name="Freeform 2998"/>
          <p:cNvSpPr>
            <a:spLocks/>
          </p:cNvSpPr>
          <p:nvPr/>
        </p:nvSpPr>
        <p:spPr bwMode="auto">
          <a:xfrm>
            <a:off x="4341164" y="1721712"/>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0" name="Freeform 2999"/>
          <p:cNvSpPr>
            <a:spLocks/>
          </p:cNvSpPr>
          <p:nvPr/>
        </p:nvSpPr>
        <p:spPr bwMode="auto">
          <a:xfrm>
            <a:off x="5202446" y="3225742"/>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1" name="Freeform 3000"/>
          <p:cNvSpPr>
            <a:spLocks/>
          </p:cNvSpPr>
          <p:nvPr/>
        </p:nvSpPr>
        <p:spPr bwMode="auto">
          <a:xfrm>
            <a:off x="5202446" y="3326011"/>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2" name="Freeform 3001"/>
          <p:cNvSpPr>
            <a:spLocks/>
          </p:cNvSpPr>
          <p:nvPr/>
        </p:nvSpPr>
        <p:spPr bwMode="auto">
          <a:xfrm>
            <a:off x="5487826" y="3207745"/>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3" name="Freeform 3003"/>
          <p:cNvSpPr>
            <a:spLocks/>
          </p:cNvSpPr>
          <p:nvPr/>
        </p:nvSpPr>
        <p:spPr bwMode="auto">
          <a:xfrm>
            <a:off x="5503252" y="3300301"/>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4" name="Freeform 3004"/>
          <p:cNvSpPr>
            <a:spLocks/>
          </p:cNvSpPr>
          <p:nvPr/>
        </p:nvSpPr>
        <p:spPr bwMode="auto">
          <a:xfrm>
            <a:off x="5564956" y="3274591"/>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5" name="Freeform 3005"/>
          <p:cNvSpPr>
            <a:spLocks/>
          </p:cNvSpPr>
          <p:nvPr/>
        </p:nvSpPr>
        <p:spPr bwMode="auto">
          <a:xfrm>
            <a:off x="5734641" y="3102334"/>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6" name="Freeform 3006"/>
          <p:cNvSpPr>
            <a:spLocks/>
          </p:cNvSpPr>
          <p:nvPr/>
        </p:nvSpPr>
        <p:spPr bwMode="auto">
          <a:xfrm>
            <a:off x="5495539" y="3326011"/>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7" name="Freeform 3007"/>
          <p:cNvSpPr>
            <a:spLocks/>
          </p:cNvSpPr>
          <p:nvPr/>
        </p:nvSpPr>
        <p:spPr bwMode="auto">
          <a:xfrm>
            <a:off x="5595808" y="3156325"/>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8" name="Freeform 3008"/>
          <p:cNvSpPr>
            <a:spLocks/>
          </p:cNvSpPr>
          <p:nvPr/>
        </p:nvSpPr>
        <p:spPr bwMode="auto">
          <a:xfrm>
            <a:off x="5842623" y="3084338"/>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9" name="Freeform 3010"/>
          <p:cNvSpPr>
            <a:spLocks/>
          </p:cNvSpPr>
          <p:nvPr/>
        </p:nvSpPr>
        <p:spPr bwMode="auto">
          <a:xfrm>
            <a:off x="5477542" y="2703831"/>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0" name="Freeform 3011"/>
          <p:cNvSpPr>
            <a:spLocks/>
          </p:cNvSpPr>
          <p:nvPr/>
        </p:nvSpPr>
        <p:spPr bwMode="auto">
          <a:xfrm>
            <a:off x="5567527" y="3806786"/>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1" name="Freeform 3012"/>
          <p:cNvSpPr>
            <a:spLocks/>
          </p:cNvSpPr>
          <p:nvPr/>
        </p:nvSpPr>
        <p:spPr bwMode="auto">
          <a:xfrm>
            <a:off x="5210159" y="3804215"/>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2" name="Freeform 3013"/>
          <p:cNvSpPr>
            <a:spLocks/>
          </p:cNvSpPr>
          <p:nvPr/>
        </p:nvSpPr>
        <p:spPr bwMode="auto">
          <a:xfrm>
            <a:off x="5608663" y="4256709"/>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3" name="Freeform 3014"/>
          <p:cNvSpPr>
            <a:spLocks/>
          </p:cNvSpPr>
          <p:nvPr/>
        </p:nvSpPr>
        <p:spPr bwMode="auto">
          <a:xfrm>
            <a:off x="5570098" y="3757937"/>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4" name="Freeform 3015"/>
          <p:cNvSpPr>
            <a:spLocks/>
          </p:cNvSpPr>
          <p:nvPr/>
        </p:nvSpPr>
        <p:spPr bwMode="auto">
          <a:xfrm>
            <a:off x="6166568" y="3745082"/>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5" name="Freeform 3016"/>
          <p:cNvSpPr>
            <a:spLocks/>
          </p:cNvSpPr>
          <p:nvPr/>
        </p:nvSpPr>
        <p:spPr bwMode="auto">
          <a:xfrm>
            <a:off x="6166568" y="3698804"/>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6" name="Freeform 3017"/>
          <p:cNvSpPr>
            <a:spLocks/>
          </p:cNvSpPr>
          <p:nvPr/>
        </p:nvSpPr>
        <p:spPr bwMode="auto">
          <a:xfrm>
            <a:off x="6233413" y="3745082"/>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7" name="Freeform 3018"/>
          <p:cNvSpPr>
            <a:spLocks/>
          </p:cNvSpPr>
          <p:nvPr/>
        </p:nvSpPr>
        <p:spPr bwMode="auto">
          <a:xfrm>
            <a:off x="6166568" y="3680807"/>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8" name="Freeform 3019"/>
          <p:cNvSpPr>
            <a:spLocks/>
          </p:cNvSpPr>
          <p:nvPr/>
        </p:nvSpPr>
        <p:spPr bwMode="auto">
          <a:xfrm>
            <a:off x="6174281" y="3593394"/>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9" name="Freeform 3020"/>
          <p:cNvSpPr>
            <a:spLocks/>
          </p:cNvSpPr>
          <p:nvPr/>
        </p:nvSpPr>
        <p:spPr bwMode="auto">
          <a:xfrm>
            <a:off x="6050873" y="4310700"/>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0" name="Freeform 3021"/>
          <p:cNvSpPr>
            <a:spLocks/>
          </p:cNvSpPr>
          <p:nvPr/>
        </p:nvSpPr>
        <p:spPr bwMode="auto">
          <a:xfrm>
            <a:off x="6454519" y="4308129"/>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1" name="Freeform 3022"/>
          <p:cNvSpPr>
            <a:spLocks/>
          </p:cNvSpPr>
          <p:nvPr/>
        </p:nvSpPr>
        <p:spPr bwMode="auto">
          <a:xfrm>
            <a:off x="6454519" y="4310700"/>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2" name="Freeform 3023"/>
          <p:cNvSpPr>
            <a:spLocks/>
          </p:cNvSpPr>
          <p:nvPr/>
        </p:nvSpPr>
        <p:spPr bwMode="auto">
          <a:xfrm>
            <a:off x="6043160" y="4364691"/>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3" name="Freeform 3024"/>
          <p:cNvSpPr>
            <a:spLocks/>
          </p:cNvSpPr>
          <p:nvPr/>
        </p:nvSpPr>
        <p:spPr bwMode="auto">
          <a:xfrm>
            <a:off x="5690934" y="4390401"/>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4" name="Freeform 3025"/>
          <p:cNvSpPr>
            <a:spLocks/>
          </p:cNvSpPr>
          <p:nvPr/>
        </p:nvSpPr>
        <p:spPr bwMode="auto">
          <a:xfrm>
            <a:off x="5868333" y="3678236"/>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5" name="Freeform 3026"/>
          <p:cNvSpPr>
            <a:spLocks/>
          </p:cNvSpPr>
          <p:nvPr/>
        </p:nvSpPr>
        <p:spPr bwMode="auto">
          <a:xfrm>
            <a:off x="5690934" y="4313271"/>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6" name="Freeform 3027"/>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7" name="Freeform 3028"/>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8" name="Freeform 3029"/>
          <p:cNvSpPr>
            <a:spLocks/>
          </p:cNvSpPr>
          <p:nvPr/>
        </p:nvSpPr>
        <p:spPr bwMode="auto">
          <a:xfrm>
            <a:off x="6181994" y="2536716"/>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9" name="Freeform 3030"/>
          <p:cNvSpPr>
            <a:spLocks/>
          </p:cNvSpPr>
          <p:nvPr/>
        </p:nvSpPr>
        <p:spPr bwMode="auto">
          <a:xfrm>
            <a:off x="6138287" y="2809241"/>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0" name="Freeform 3031"/>
          <p:cNvSpPr>
            <a:spLocks/>
          </p:cNvSpPr>
          <p:nvPr/>
        </p:nvSpPr>
        <p:spPr bwMode="auto">
          <a:xfrm>
            <a:off x="6138287" y="3146041"/>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1" name="Freeform 3032"/>
          <p:cNvSpPr>
            <a:spLocks/>
          </p:cNvSpPr>
          <p:nvPr/>
        </p:nvSpPr>
        <p:spPr bwMode="auto">
          <a:xfrm>
            <a:off x="6264265" y="2806670"/>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2" name="Freeform 3033"/>
          <p:cNvSpPr>
            <a:spLocks/>
          </p:cNvSpPr>
          <p:nvPr/>
        </p:nvSpPr>
        <p:spPr bwMode="auto">
          <a:xfrm>
            <a:off x="6146000" y="2906939"/>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3" name="Freeform 3034"/>
          <p:cNvSpPr>
            <a:spLocks/>
          </p:cNvSpPr>
          <p:nvPr/>
        </p:nvSpPr>
        <p:spPr bwMode="auto">
          <a:xfrm>
            <a:off x="6277120" y="2796387"/>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4" name="Freeform 3035"/>
          <p:cNvSpPr>
            <a:spLocks/>
          </p:cNvSpPr>
          <p:nvPr/>
        </p:nvSpPr>
        <p:spPr bwMode="auto">
          <a:xfrm>
            <a:off x="5762922" y="2539287"/>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5" name="Freeform 3036"/>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6" name="Freeform 3037"/>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7" name="Freeform 3038"/>
          <p:cNvSpPr>
            <a:spLocks/>
          </p:cNvSpPr>
          <p:nvPr/>
        </p:nvSpPr>
        <p:spPr bwMode="auto">
          <a:xfrm>
            <a:off x="6292546" y="2346463"/>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8" name="Freeform 3039"/>
          <p:cNvSpPr>
            <a:spLocks/>
          </p:cNvSpPr>
          <p:nvPr/>
        </p:nvSpPr>
        <p:spPr bwMode="auto">
          <a:xfrm>
            <a:off x="6269407" y="2351605"/>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9" name="Freeform 3040"/>
          <p:cNvSpPr>
            <a:spLocks/>
          </p:cNvSpPr>
          <p:nvPr/>
        </p:nvSpPr>
        <p:spPr bwMode="auto">
          <a:xfrm>
            <a:off x="6822170" y="2680692"/>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0" name="Freeform 3041"/>
          <p:cNvSpPr>
            <a:spLocks/>
          </p:cNvSpPr>
          <p:nvPr/>
        </p:nvSpPr>
        <p:spPr bwMode="auto">
          <a:xfrm>
            <a:off x="6179423" y="2351605"/>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1" name="Freeform 3042"/>
          <p:cNvSpPr>
            <a:spLocks/>
          </p:cNvSpPr>
          <p:nvPr/>
        </p:nvSpPr>
        <p:spPr bwMode="auto">
          <a:xfrm>
            <a:off x="6829883" y="1798842"/>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2" name="Freeform 3043"/>
          <p:cNvSpPr>
            <a:spLocks/>
          </p:cNvSpPr>
          <p:nvPr/>
        </p:nvSpPr>
        <p:spPr bwMode="auto">
          <a:xfrm>
            <a:off x="6868448" y="2433877"/>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3" name="Freeform 3044"/>
          <p:cNvSpPr>
            <a:spLocks/>
          </p:cNvSpPr>
          <p:nvPr/>
        </p:nvSpPr>
        <p:spPr bwMode="auto">
          <a:xfrm>
            <a:off x="6961004" y="2259049"/>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4" name="Freeform 3045"/>
          <p:cNvSpPr>
            <a:spLocks/>
          </p:cNvSpPr>
          <p:nvPr/>
        </p:nvSpPr>
        <p:spPr bwMode="auto">
          <a:xfrm>
            <a:off x="6963575" y="2457016"/>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5" name="Freeform 3046"/>
          <p:cNvSpPr>
            <a:spLocks/>
          </p:cNvSpPr>
          <p:nvPr/>
        </p:nvSpPr>
        <p:spPr bwMode="auto">
          <a:xfrm>
            <a:off x="6850451" y="2431306"/>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6" name="Freeform 3047"/>
          <p:cNvSpPr>
            <a:spLocks/>
          </p:cNvSpPr>
          <p:nvPr/>
        </p:nvSpPr>
        <p:spPr bwMode="auto">
          <a:xfrm>
            <a:off x="6961004" y="2259049"/>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7" name="Freeform 3048"/>
          <p:cNvSpPr>
            <a:spLocks/>
          </p:cNvSpPr>
          <p:nvPr/>
        </p:nvSpPr>
        <p:spPr bwMode="auto">
          <a:xfrm>
            <a:off x="6829883" y="1798842"/>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8" name="Freeform 3049"/>
          <p:cNvSpPr>
            <a:spLocks/>
          </p:cNvSpPr>
          <p:nvPr/>
        </p:nvSpPr>
        <p:spPr bwMode="auto">
          <a:xfrm>
            <a:off x="6829883" y="1798842"/>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9" name="Freeform 3050"/>
          <p:cNvSpPr>
            <a:spLocks/>
          </p:cNvSpPr>
          <p:nvPr/>
        </p:nvSpPr>
        <p:spPr bwMode="auto">
          <a:xfrm>
            <a:off x="6976430" y="2364460"/>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0" name="Freeform 3051"/>
          <p:cNvSpPr>
            <a:spLocks/>
          </p:cNvSpPr>
          <p:nvPr/>
        </p:nvSpPr>
        <p:spPr bwMode="auto">
          <a:xfrm>
            <a:off x="6968717" y="2333608"/>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1" name="Line 3080"/>
          <p:cNvSpPr>
            <a:spLocks noChangeShapeType="1"/>
          </p:cNvSpPr>
          <p:nvPr/>
        </p:nvSpPr>
        <p:spPr bwMode="auto">
          <a:xfrm>
            <a:off x="3868878" y="5476990"/>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2" name="Line 3117"/>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3" name="Line 3118"/>
          <p:cNvSpPr>
            <a:spLocks noChangeShapeType="1"/>
          </p:cNvSpPr>
          <p:nvPr/>
        </p:nvSpPr>
        <p:spPr bwMode="auto">
          <a:xfrm>
            <a:off x="6957977" y="177634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4" name="Line 3119"/>
          <p:cNvSpPr>
            <a:spLocks noChangeShapeType="1"/>
          </p:cNvSpPr>
          <p:nvPr/>
        </p:nvSpPr>
        <p:spPr bwMode="auto">
          <a:xfrm>
            <a:off x="6896269" y="2521986"/>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5" name="Line 3120"/>
          <p:cNvSpPr>
            <a:spLocks noChangeShapeType="1"/>
          </p:cNvSpPr>
          <p:nvPr/>
        </p:nvSpPr>
        <p:spPr bwMode="auto">
          <a:xfrm>
            <a:off x="7209954" y="2339431"/>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cxnSp>
        <p:nvCxnSpPr>
          <p:cNvPr id="5" name="Straight Connector 4"/>
          <p:cNvCxnSpPr/>
          <p:nvPr/>
        </p:nvCxnSpPr>
        <p:spPr>
          <a:xfrm flipV="1">
            <a:off x="2442654" y="2234224"/>
            <a:ext cx="3921156" cy="185126"/>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442654" y="2419350"/>
            <a:ext cx="542925" cy="133887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42654" y="2419350"/>
            <a:ext cx="4171950" cy="108585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42654" y="2419350"/>
            <a:ext cx="3503628" cy="221865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985579" y="3758224"/>
            <a:ext cx="2960703" cy="879784"/>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985579" y="3502929"/>
            <a:ext cx="3629025" cy="25529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985579" y="2234224"/>
            <a:ext cx="3378231"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flipV="1">
            <a:off x="6363810" y="2234224"/>
            <a:ext cx="250794" cy="127097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946282" y="3505201"/>
            <a:ext cx="668322" cy="1132807"/>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299116" y="2318119"/>
            <a:ext cx="1071054" cy="46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0</a:t>
            </a:r>
            <a:endParaRPr lang="en-US" dirty="0"/>
          </a:p>
        </p:txBody>
      </p:sp>
      <p:sp>
        <p:nvSpPr>
          <p:cNvPr id="46" name="Rectangle 45"/>
          <p:cNvSpPr/>
          <p:nvPr/>
        </p:nvSpPr>
        <p:spPr>
          <a:xfrm>
            <a:off x="1851364" y="3823035"/>
            <a:ext cx="1067401" cy="497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1</a:t>
            </a:r>
            <a:endParaRPr lang="en-US" dirty="0"/>
          </a:p>
        </p:txBody>
      </p:sp>
      <p:sp>
        <p:nvSpPr>
          <p:cNvPr id="47" name="Rectangle 46"/>
          <p:cNvSpPr/>
          <p:nvPr/>
        </p:nvSpPr>
        <p:spPr>
          <a:xfrm>
            <a:off x="6434248" y="1750197"/>
            <a:ext cx="1113053" cy="484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2</a:t>
            </a:r>
            <a:endParaRPr lang="en-US" dirty="0"/>
          </a:p>
        </p:txBody>
      </p:sp>
      <p:sp>
        <p:nvSpPr>
          <p:cNvPr id="48" name="Rectangle 47"/>
          <p:cNvSpPr/>
          <p:nvPr/>
        </p:nvSpPr>
        <p:spPr>
          <a:xfrm>
            <a:off x="6705600" y="3250728"/>
            <a:ext cx="1079178" cy="4894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3</a:t>
            </a:r>
            <a:endParaRPr lang="en-US" dirty="0"/>
          </a:p>
        </p:txBody>
      </p:sp>
      <p:sp>
        <p:nvSpPr>
          <p:cNvPr id="49" name="Rectangle 48"/>
          <p:cNvSpPr/>
          <p:nvPr/>
        </p:nvSpPr>
        <p:spPr>
          <a:xfrm>
            <a:off x="6181434" y="4756914"/>
            <a:ext cx="1126632" cy="467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4</a:t>
            </a:r>
            <a:endParaRPr lang="en-US" dirty="0"/>
          </a:p>
        </p:txBody>
      </p:sp>
      <p:pic>
        <p:nvPicPr>
          <p:cNvPr id="50" name="Picture 3" descr="C:\Users\Sripras\AppData\Local\Microsoft\Windows\Temporary Internet Files\Content.IE5\CYK3BX0Z\MC900439608[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07762" y="4535528"/>
            <a:ext cx="356048" cy="46650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688019" y="2441046"/>
            <a:ext cx="531181" cy="428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Dir0</a:t>
            </a:r>
            <a:endParaRPr lang="en-US" dirty="0"/>
          </a:p>
        </p:txBody>
      </p:sp>
      <p:sp>
        <p:nvSpPr>
          <p:cNvPr id="52" name="Rectangle 51"/>
          <p:cNvSpPr/>
          <p:nvPr/>
        </p:nvSpPr>
        <p:spPr>
          <a:xfrm>
            <a:off x="1184429" y="4104545"/>
            <a:ext cx="542925" cy="464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Dir1</a:t>
            </a:r>
            <a:endParaRPr lang="en-US" dirty="0"/>
          </a:p>
        </p:txBody>
      </p:sp>
      <p:sp>
        <p:nvSpPr>
          <p:cNvPr id="53" name="Rectangle 52"/>
          <p:cNvSpPr/>
          <p:nvPr/>
        </p:nvSpPr>
        <p:spPr>
          <a:xfrm>
            <a:off x="7659025" y="1923042"/>
            <a:ext cx="494375" cy="38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Dir2</a:t>
            </a:r>
            <a:endParaRPr lang="en-US" sz="1400" dirty="0"/>
          </a:p>
        </p:txBody>
      </p:sp>
      <p:sp>
        <p:nvSpPr>
          <p:cNvPr id="54" name="Rectangle 53"/>
          <p:cNvSpPr/>
          <p:nvPr/>
        </p:nvSpPr>
        <p:spPr>
          <a:xfrm>
            <a:off x="7906212" y="3420848"/>
            <a:ext cx="609600" cy="44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Dir3</a:t>
            </a:r>
            <a:endParaRPr lang="en-US" dirty="0"/>
          </a:p>
        </p:txBody>
      </p:sp>
      <p:sp>
        <p:nvSpPr>
          <p:cNvPr id="55" name="Rectangle 54"/>
          <p:cNvSpPr/>
          <p:nvPr/>
        </p:nvSpPr>
        <p:spPr>
          <a:xfrm>
            <a:off x="7363565" y="4990609"/>
            <a:ext cx="566705" cy="423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Dir4</a:t>
            </a:r>
            <a:endParaRPr lang="en-US" dirty="0"/>
          </a:p>
        </p:txBody>
      </p:sp>
      <p:sp>
        <p:nvSpPr>
          <p:cNvPr id="56" name="Round Diagonal Corner Rectangle 55"/>
          <p:cNvSpPr/>
          <p:nvPr/>
        </p:nvSpPr>
        <p:spPr>
          <a:xfrm>
            <a:off x="7659025" y="1310299"/>
            <a:ext cx="1008340" cy="478103"/>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Migration Agent 0</a:t>
            </a:r>
            <a:endParaRPr lang="en-US" sz="1400" dirty="0"/>
          </a:p>
        </p:txBody>
      </p:sp>
      <p:sp>
        <p:nvSpPr>
          <p:cNvPr id="57" name="Rounded Rectangle 56"/>
          <p:cNvSpPr/>
          <p:nvPr/>
        </p:nvSpPr>
        <p:spPr>
          <a:xfrm>
            <a:off x="6653929" y="1310299"/>
            <a:ext cx="865342" cy="3398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t>Mig</a:t>
            </a:r>
            <a:r>
              <a:rPr lang="en-US" sz="1600" dirty="0" smtClean="0"/>
              <a:t> </a:t>
            </a:r>
            <a:r>
              <a:rPr lang="en-US" sz="1600" dirty="0" err="1" smtClean="0"/>
              <a:t>Init</a:t>
            </a:r>
            <a:endParaRPr lang="en-US" sz="1600" dirty="0"/>
          </a:p>
        </p:txBody>
      </p:sp>
      <p:sp>
        <p:nvSpPr>
          <p:cNvPr id="58" name="Diamond 57"/>
          <p:cNvSpPr/>
          <p:nvPr/>
        </p:nvSpPr>
        <p:spPr>
          <a:xfrm>
            <a:off x="5946282" y="5334000"/>
            <a:ext cx="1637562" cy="549066"/>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Protocol 4</a:t>
            </a:r>
            <a:endParaRPr lang="en-US" sz="1200" dirty="0"/>
          </a:p>
        </p:txBody>
      </p:sp>
      <p:sp>
        <p:nvSpPr>
          <p:cNvPr id="59" name="Diamond 58"/>
          <p:cNvSpPr/>
          <p:nvPr/>
        </p:nvSpPr>
        <p:spPr>
          <a:xfrm>
            <a:off x="1591877" y="4535528"/>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1</a:t>
            </a:r>
            <a:endParaRPr lang="en-US" sz="700" dirty="0"/>
          </a:p>
        </p:txBody>
      </p:sp>
      <p:sp>
        <p:nvSpPr>
          <p:cNvPr id="60" name="Diamond 59"/>
          <p:cNvSpPr/>
          <p:nvPr/>
        </p:nvSpPr>
        <p:spPr>
          <a:xfrm>
            <a:off x="1020469" y="2896314"/>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0</a:t>
            </a:r>
            <a:endParaRPr lang="en-US" sz="700" dirty="0"/>
          </a:p>
        </p:txBody>
      </p:sp>
      <p:sp>
        <p:nvSpPr>
          <p:cNvPr id="61" name="Diamond 60"/>
          <p:cNvSpPr/>
          <p:nvPr/>
        </p:nvSpPr>
        <p:spPr>
          <a:xfrm>
            <a:off x="6681820" y="2297502"/>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2</a:t>
            </a:r>
            <a:endParaRPr lang="en-US" sz="700" dirty="0"/>
          </a:p>
        </p:txBody>
      </p:sp>
      <p:sp>
        <p:nvSpPr>
          <p:cNvPr id="62" name="Diamond 61"/>
          <p:cNvSpPr/>
          <p:nvPr/>
        </p:nvSpPr>
        <p:spPr>
          <a:xfrm>
            <a:off x="6730929" y="3823035"/>
            <a:ext cx="1252492" cy="384946"/>
          </a:xfrm>
          <a:prstGeom prst="diamond">
            <a:avLst/>
          </a:prstGeom>
          <a:solidFill>
            <a:schemeClr val="accent1">
              <a:alpha val="37000"/>
            </a:schemeClr>
          </a:solidFill>
          <a:ln>
            <a:solidFill>
              <a:schemeClr val="accent1">
                <a:shade val="50000"/>
                <a:alpha val="6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Protocol 3</a:t>
            </a:r>
            <a:endParaRPr lang="en-US" sz="700" dirty="0"/>
          </a:p>
        </p:txBody>
      </p:sp>
      <p:cxnSp>
        <p:nvCxnSpPr>
          <p:cNvPr id="63" name="Straight Connector 62"/>
          <p:cNvCxnSpPr/>
          <p:nvPr/>
        </p:nvCxnSpPr>
        <p:spPr>
          <a:xfrm flipV="1">
            <a:off x="5946282" y="2234224"/>
            <a:ext cx="417528" cy="2403784"/>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09600" y="5791200"/>
            <a:ext cx="49419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09600" y="6172200"/>
            <a:ext cx="494190"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184429" y="5608533"/>
            <a:ext cx="1507529" cy="369332"/>
          </a:xfrm>
          <a:prstGeom prst="rect">
            <a:avLst/>
          </a:prstGeom>
          <a:noFill/>
        </p:spPr>
        <p:txBody>
          <a:bodyPr wrap="none" rtlCol="0">
            <a:spAutoFit/>
          </a:bodyPr>
          <a:lstStyle/>
          <a:p>
            <a:r>
              <a:rPr lang="en-US" dirty="0" smtClean="0"/>
              <a:t>X ms RTT links</a:t>
            </a:r>
            <a:endParaRPr lang="en-US" dirty="0"/>
          </a:p>
        </p:txBody>
      </p:sp>
      <p:sp>
        <p:nvSpPr>
          <p:cNvPr id="74" name="TextBox 73"/>
          <p:cNvSpPr txBox="1"/>
          <p:nvPr/>
        </p:nvSpPr>
        <p:spPr>
          <a:xfrm>
            <a:off x="1180231" y="5975711"/>
            <a:ext cx="1499513" cy="369332"/>
          </a:xfrm>
          <a:prstGeom prst="rect">
            <a:avLst/>
          </a:prstGeom>
          <a:noFill/>
        </p:spPr>
        <p:txBody>
          <a:bodyPr wrap="none" rtlCol="0">
            <a:spAutoFit/>
          </a:bodyPr>
          <a:lstStyle/>
          <a:p>
            <a:r>
              <a:rPr lang="en-US" dirty="0" smtClean="0"/>
              <a:t>Y ms RTT links</a:t>
            </a:r>
            <a:endParaRPr lang="en-US" dirty="0"/>
          </a:p>
        </p:txBody>
      </p:sp>
      <p:cxnSp>
        <p:nvCxnSpPr>
          <p:cNvPr id="75" name="Elbow Connector 74"/>
          <p:cNvCxnSpPr/>
          <p:nvPr/>
        </p:nvCxnSpPr>
        <p:spPr>
          <a:xfrm flipV="1">
            <a:off x="4528629" y="4768782"/>
            <a:ext cx="1479132" cy="1218752"/>
          </a:xfrm>
          <a:prstGeom prst="bentConnector3">
            <a:avLst>
              <a:gd name="adj1" fmla="val 184"/>
            </a:avLst>
          </a:prstGeom>
          <a:ln w="190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822915" y="5987534"/>
            <a:ext cx="5202963" cy="646331"/>
          </a:xfrm>
          <a:prstGeom prst="rect">
            <a:avLst/>
          </a:prstGeom>
          <a:noFill/>
        </p:spPr>
        <p:txBody>
          <a:bodyPr wrap="none" rtlCol="0">
            <a:spAutoFit/>
          </a:bodyPr>
          <a:lstStyle/>
          <a:p>
            <a:r>
              <a:rPr lang="en-US" dirty="0" smtClean="0"/>
              <a:t>#4 is always leader, all clients forced to connect to #4.</a:t>
            </a:r>
          </a:p>
          <a:p>
            <a:r>
              <a:rPr lang="en-US" dirty="0" smtClean="0"/>
              <a:t>No redirection.</a:t>
            </a:r>
            <a:endParaRPr lang="en-US" dirty="0"/>
          </a:p>
        </p:txBody>
      </p:sp>
      <p:sp>
        <p:nvSpPr>
          <p:cNvPr id="248" name="Title 236"/>
          <p:cNvSpPr>
            <a:spLocks noGrp="1"/>
          </p:cNvSpPr>
          <p:nvPr>
            <p:ph type="title"/>
          </p:nvPr>
        </p:nvSpPr>
        <p:spPr>
          <a:xfrm>
            <a:off x="414337" y="160338"/>
            <a:ext cx="8272463" cy="6778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2800" dirty="0" smtClean="0"/>
              <a:t>Experimental Setup and </a:t>
            </a:r>
            <a:r>
              <a:rPr lang="en-US" sz="2800" dirty="0" err="1" smtClean="0"/>
              <a:t>Config</a:t>
            </a:r>
            <a:endParaRPr lang="en-US" sz="2800" dirty="0"/>
          </a:p>
        </p:txBody>
      </p:sp>
    </p:spTree>
    <p:extLst>
      <p:ext uri="{BB962C8B-B14F-4D97-AF65-F5344CB8AC3E}">
        <p14:creationId xmlns:p14="http://schemas.microsoft.com/office/powerpoint/2010/main" val="39845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down)">
                                      <p:cBhvr>
                                        <p:cTn id="10" dur="500"/>
                                        <p:tgtEl>
                                          <p:spTgt spid="63"/>
                                        </p:tgtEl>
                                      </p:cBhvr>
                                    </p:animEffect>
                                  </p:childTnLst>
                                </p:cTn>
                              </p:par>
                              <p:par>
                                <p:cTn id="11" presetID="22" presetClass="entr" presetSubtype="4"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par>
                                <p:cTn id="14" presetID="2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wipe(down)">
                                      <p:cBhvr>
                                        <p:cTn id="21" dur="500"/>
                                        <p:tgtEl>
                                          <p:spTgt spid="6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wipe(down)">
                                      <p:cBhvr>
                                        <p:cTn id="24" dur="500"/>
                                        <p:tgtEl>
                                          <p:spTgt spid="7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down)">
                                      <p:cBhvr>
                                        <p:cTn id="41" dur="500"/>
                                        <p:tgtEl>
                                          <p:spTgt spid="30"/>
                                        </p:tgtEl>
                                      </p:cBhvr>
                                    </p:animEffect>
                                  </p:childTnLst>
                                </p:cTn>
                              </p:par>
                              <p:par>
                                <p:cTn id="42" presetID="22" presetClass="entr" presetSubtype="4"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wipe(down)">
                                      <p:cBhvr>
                                        <p:cTn id="52" dur="500"/>
                                        <p:tgtEl>
                                          <p:spTgt spid="74"/>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50"/>
                                        </p:tgtEl>
                                      </p:cBhvr>
                                    </p:animEffect>
                                    <p:animScale>
                                      <p:cBhvr>
                                        <p:cTn id="57" dur="250" autoRev="1" fill="hold"/>
                                        <p:tgtEl>
                                          <p:spTgt spid="50"/>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0"/>
                                        </p:tgtEl>
                                        <p:attrNameLst>
                                          <p:attrName>fillcolor</p:attrName>
                                        </p:attrNameLst>
                                      </p:cBhvr>
                                      <p:to>
                                        <a:schemeClr val="accent2"/>
                                      </p:to>
                                    </p:animClr>
                                    <p:set>
                                      <p:cBhvr>
                                        <p:cTn id="7" dur="250" fill="hold"/>
                                        <p:tgtEl>
                                          <p:spTgt spid="50"/>
                                        </p:tgtEl>
                                        <p:attrNameLst>
                                          <p:attrName>fill.type</p:attrName>
                                        </p:attrNameLst>
                                      </p:cBhvr>
                                      <p:to>
                                        <p:strVal val="solid"/>
                                      </p:to>
                                    </p:set>
                                    <p:set>
                                      <p:cBhvr>
                                        <p:cTn id="8" dur="25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15_12-00-00\PaxosRoundBoxPlots_client_nodelay.png"/>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07363"/>
            <a:ext cx="7010400" cy="5266678"/>
          </a:xfrm>
          <a:prstGeom prst="rect">
            <a:avLst/>
          </a:prstGeom>
          <a:noFill/>
          <a:ln>
            <a:noFill/>
          </a:ln>
        </p:spPr>
      </p:pic>
      <p:sp>
        <p:nvSpPr>
          <p:cNvPr id="5" name="Oval 4"/>
          <p:cNvSpPr/>
          <p:nvPr/>
        </p:nvSpPr>
        <p:spPr>
          <a:xfrm>
            <a:off x="1086775"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905000" y="5638800"/>
            <a:ext cx="6096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667000"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613951" y="5638800"/>
            <a:ext cx="711693"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25644" y="5638800"/>
            <a:ext cx="914400" cy="667675"/>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4837493" y="3228512"/>
            <a:ext cx="805102" cy="3335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Mig</a:t>
            </a:r>
            <a:r>
              <a:rPr lang="en-US" sz="1200" dirty="0" smtClean="0"/>
              <a:t> </a:t>
            </a:r>
            <a:r>
              <a:rPr lang="en-US" sz="1200" dirty="0" err="1" smtClean="0"/>
              <a:t>Init</a:t>
            </a:r>
            <a:endParaRPr lang="en-US" sz="1200" dirty="0"/>
          </a:p>
        </p:txBody>
      </p:sp>
      <p:sp>
        <p:nvSpPr>
          <p:cNvPr id="13" name="Cloud"/>
          <p:cNvSpPr>
            <a:spLocks noChangeAspect="1" noEditPoints="1" noChangeArrowheads="1"/>
          </p:cNvSpPr>
          <p:nvPr/>
        </p:nvSpPr>
        <p:spPr bwMode="auto">
          <a:xfrm>
            <a:off x="6675629" y="1921701"/>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
        <p:nvSpPr>
          <p:cNvPr id="14" name="Oval 13"/>
          <p:cNvSpPr/>
          <p:nvPr/>
        </p:nvSpPr>
        <p:spPr>
          <a:xfrm>
            <a:off x="4668544" y="1773123"/>
            <a:ext cx="1143000" cy="617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Directory Client</a:t>
            </a:r>
            <a:endParaRPr lang="en-US" sz="1200" dirty="0"/>
          </a:p>
        </p:txBody>
      </p:sp>
      <p:sp>
        <p:nvSpPr>
          <p:cNvPr id="15" name="Rectangle 14"/>
          <p:cNvSpPr/>
          <p:nvPr/>
        </p:nvSpPr>
        <p:spPr>
          <a:xfrm>
            <a:off x="6248399" y="2381282"/>
            <a:ext cx="914401" cy="2095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6" name="Rectangle 15"/>
          <p:cNvSpPr/>
          <p:nvPr/>
        </p:nvSpPr>
        <p:spPr>
          <a:xfrm>
            <a:off x="6939128" y="1760578"/>
            <a:ext cx="917727" cy="2206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sp>
        <p:nvSpPr>
          <p:cNvPr id="17" name="Rectangle 16"/>
          <p:cNvSpPr/>
          <p:nvPr/>
        </p:nvSpPr>
        <p:spPr>
          <a:xfrm>
            <a:off x="7563783" y="2332977"/>
            <a:ext cx="966892"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Dir</a:t>
            </a:r>
            <a:r>
              <a:rPr lang="en-US" sz="1400" dirty="0" smtClean="0"/>
              <a:t> </a:t>
            </a:r>
            <a:r>
              <a:rPr lang="en-US" sz="1400" dirty="0" err="1" smtClean="0"/>
              <a:t>Serv</a:t>
            </a:r>
            <a:endParaRPr lang="en-US" sz="1400" dirty="0"/>
          </a:p>
        </p:txBody>
      </p:sp>
      <p:pic>
        <p:nvPicPr>
          <p:cNvPr id="18"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pic>
        <p:nvPicPr>
          <p:cNvPr id="20"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843" y="2074676"/>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sp>
        <p:nvSpPr>
          <p:cNvPr id="23" name="Rectangle 22"/>
          <p:cNvSpPr/>
          <p:nvPr/>
        </p:nvSpPr>
        <p:spPr>
          <a:xfrm>
            <a:off x="6654174" y="3194481"/>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26" name="Round Diagonal Corner Rectangle 25"/>
          <p:cNvSpPr/>
          <p:nvPr/>
        </p:nvSpPr>
        <p:spPr>
          <a:xfrm>
            <a:off x="7813063" y="3520995"/>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27" name="Diamond 26"/>
          <p:cNvSpPr/>
          <p:nvPr/>
        </p:nvSpPr>
        <p:spPr>
          <a:xfrm>
            <a:off x="6223919" y="2650123"/>
            <a:ext cx="866928" cy="2168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Pcl</a:t>
            </a:r>
            <a:endParaRPr lang="en-US" sz="1200" dirty="0"/>
          </a:p>
        </p:txBody>
      </p:sp>
      <p:cxnSp>
        <p:nvCxnSpPr>
          <p:cNvPr id="28" name="Straight Arrow Connector 27"/>
          <p:cNvCxnSpPr>
            <a:stCxn id="12" idx="0"/>
            <a:endCxn id="14" idx="4"/>
          </p:cNvCxnSpPr>
          <p:nvPr/>
        </p:nvCxnSpPr>
        <p:spPr>
          <a:xfrm flipV="1">
            <a:off x="5240044" y="2390861"/>
            <a:ext cx="0" cy="83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4" idx="6"/>
            <a:endCxn id="15" idx="1"/>
          </p:cNvCxnSpPr>
          <p:nvPr/>
        </p:nvCxnSpPr>
        <p:spPr>
          <a:xfrm>
            <a:off x="5811544" y="2081992"/>
            <a:ext cx="436855" cy="404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7" idx="2"/>
            <a:endCxn id="23" idx="0"/>
          </p:cNvCxnSpPr>
          <p:nvPr/>
        </p:nvCxnSpPr>
        <p:spPr>
          <a:xfrm>
            <a:off x="6657383" y="2866928"/>
            <a:ext cx="212509" cy="3275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2" idx="0"/>
            <a:endCxn id="14" idx="0"/>
          </p:cNvCxnSpPr>
          <p:nvPr/>
        </p:nvCxnSpPr>
        <p:spPr>
          <a:xfrm flipH="1" flipV="1">
            <a:off x="5240044" y="1773123"/>
            <a:ext cx="3230345" cy="2035061"/>
          </a:xfrm>
          <a:prstGeom prst="bentConnector4">
            <a:avLst>
              <a:gd name="adj1" fmla="val -7077"/>
              <a:gd name="adj2" fmla="val 1112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7" idx="2"/>
            <a:endCxn id="26" idx="2"/>
          </p:cNvCxnSpPr>
          <p:nvPr/>
        </p:nvCxnSpPr>
        <p:spPr>
          <a:xfrm>
            <a:off x="6657383" y="2866928"/>
            <a:ext cx="1155680" cy="768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7" idx="2"/>
            <a:endCxn id="14" idx="5"/>
          </p:cNvCxnSpPr>
          <p:nvPr/>
        </p:nvCxnSpPr>
        <p:spPr>
          <a:xfrm rot="5400000" flipH="1">
            <a:off x="5867503" y="2077049"/>
            <a:ext cx="566533" cy="1013227"/>
          </a:xfrm>
          <a:prstGeom prst="bentConnector3">
            <a:avLst>
              <a:gd name="adj1" fmla="val -4035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8810" y="3272740"/>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55" name="Rectangle 54"/>
          <p:cNvSpPr/>
          <p:nvPr/>
        </p:nvSpPr>
        <p:spPr>
          <a:xfrm>
            <a:off x="6705599" y="3396867"/>
            <a:ext cx="431436" cy="248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endParaRPr lang="en-US" dirty="0"/>
          </a:p>
        </p:txBody>
      </p:sp>
      <p:sp>
        <p:nvSpPr>
          <p:cNvPr id="61" name="Round Diagonal Corner Rectangle 60"/>
          <p:cNvSpPr/>
          <p:nvPr/>
        </p:nvSpPr>
        <p:spPr>
          <a:xfrm>
            <a:off x="7612231" y="3645122"/>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sp>
        <p:nvSpPr>
          <p:cNvPr id="62" name="Round Diagonal Corner Rectangle 61"/>
          <p:cNvSpPr/>
          <p:nvPr/>
        </p:nvSpPr>
        <p:spPr>
          <a:xfrm>
            <a:off x="7752777" y="3693499"/>
            <a:ext cx="717612" cy="229370"/>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Mig</a:t>
            </a:r>
            <a:r>
              <a:rPr lang="en-US" sz="1100" dirty="0" smtClean="0"/>
              <a:t> </a:t>
            </a:r>
            <a:r>
              <a:rPr lang="en-US" sz="1100" dirty="0" err="1" smtClean="0"/>
              <a:t>Agt</a:t>
            </a:r>
            <a:endParaRPr lang="en-US" sz="1100" dirty="0"/>
          </a:p>
        </p:txBody>
      </p:sp>
      <p:pic>
        <p:nvPicPr>
          <p:cNvPr id="74"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1757" y="2467035"/>
            <a:ext cx="178024" cy="233253"/>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Sripras\AppData\Local\Microsoft\Windows\Temporary Internet Files\Content.IE5\X72G4L8O\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6656" y="1539108"/>
            <a:ext cx="167179" cy="206723"/>
          </a:xfrm>
          <a:prstGeom prst="rect">
            <a:avLst/>
          </a:prstGeom>
          <a:noFill/>
          <a:effectLst>
            <a:glow rad="127000">
              <a:schemeClr val="accent1">
                <a:alpha val="72000"/>
              </a:schemeClr>
            </a:glow>
          </a:effectLst>
          <a:extLst>
            <a:ext uri="{909E8E84-426E-40DD-AFC4-6F175D3DCCD1}">
              <a14:hiddenFill xmlns:a14="http://schemas.microsoft.com/office/drawing/2010/main">
                <a:solidFill>
                  <a:srgbClr val="FFFFFF"/>
                </a:solidFill>
              </a14:hiddenFill>
            </a:ext>
          </a:extLst>
        </p:spPr>
      </p:pic>
      <p:cxnSp>
        <p:nvCxnSpPr>
          <p:cNvPr id="78" name="Elbow Connector 77"/>
          <p:cNvCxnSpPr>
            <a:stCxn id="16" idx="0"/>
            <a:endCxn id="75" idx="3"/>
          </p:cNvCxnSpPr>
          <p:nvPr/>
        </p:nvCxnSpPr>
        <p:spPr>
          <a:xfrm rot="16200000" flipV="1">
            <a:off x="7246860" y="1609445"/>
            <a:ext cx="118108" cy="184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5" idx="0"/>
            <a:endCxn id="18" idx="3"/>
          </p:cNvCxnSpPr>
          <p:nvPr/>
        </p:nvCxnSpPr>
        <p:spPr>
          <a:xfrm rot="16200000" flipV="1">
            <a:off x="6497068" y="2172749"/>
            <a:ext cx="203244" cy="213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17" idx="3"/>
            <a:endCxn id="20" idx="0"/>
          </p:cNvCxnSpPr>
          <p:nvPr/>
        </p:nvCxnSpPr>
        <p:spPr>
          <a:xfrm flipH="1" flipV="1">
            <a:off x="8413433" y="2074676"/>
            <a:ext cx="117242" cy="372601"/>
          </a:xfrm>
          <a:prstGeom prst="bentConnector4">
            <a:avLst>
              <a:gd name="adj1" fmla="val -194981"/>
              <a:gd name="adj2" fmla="val 1613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p:cNvCxnSpPr>
            <a:stCxn id="15" idx="0"/>
            <a:endCxn id="16" idx="1"/>
          </p:cNvCxnSpPr>
          <p:nvPr/>
        </p:nvCxnSpPr>
        <p:spPr>
          <a:xfrm rot="5400000" flipH="1" flipV="1">
            <a:off x="6567168" y="2009322"/>
            <a:ext cx="510393" cy="23352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6" idx="3"/>
            <a:endCxn id="17" idx="0"/>
          </p:cNvCxnSpPr>
          <p:nvPr/>
        </p:nvCxnSpPr>
        <p:spPr>
          <a:xfrm>
            <a:off x="7856855" y="1870889"/>
            <a:ext cx="190374" cy="462088"/>
          </a:xfrm>
          <a:prstGeom prst="curvedConnector2">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Curved Connector 94"/>
          <p:cNvCxnSpPr>
            <a:stCxn id="17" idx="2"/>
            <a:endCxn id="15" idx="2"/>
          </p:cNvCxnSpPr>
          <p:nvPr/>
        </p:nvCxnSpPr>
        <p:spPr>
          <a:xfrm rot="5400000">
            <a:off x="7361804" y="1905374"/>
            <a:ext cx="29223" cy="1341629"/>
          </a:xfrm>
          <a:prstGeom prst="curvedConnector3">
            <a:avLst>
              <a:gd name="adj1" fmla="val 882261"/>
            </a:avLst>
          </a:prstGeom>
          <a:ln w="254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5631206" y="4400871"/>
            <a:ext cx="1043057" cy="3409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t>Paxos</a:t>
            </a:r>
            <a:r>
              <a:rPr lang="en-US" sz="1400" dirty="0" smtClean="0"/>
              <a:t> client</a:t>
            </a:r>
            <a:endParaRPr lang="en-US" sz="1400" dirty="0"/>
          </a:p>
        </p:txBody>
      </p:sp>
      <p:sp>
        <p:nvSpPr>
          <p:cNvPr id="97" name="Cloud"/>
          <p:cNvSpPr>
            <a:spLocks noChangeAspect="1" noEditPoints="1" noChangeArrowheads="1"/>
          </p:cNvSpPr>
          <p:nvPr/>
        </p:nvSpPr>
        <p:spPr bwMode="auto">
          <a:xfrm>
            <a:off x="7425576" y="5258840"/>
            <a:ext cx="1105099" cy="74057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3075" name="Picture 3" descr="C:\Users\Sripras\AppData\Local\Microsoft\Windows\Temporary Internet Files\Content.IE5\S5NU6IIH\MC90032017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904" y="4867934"/>
            <a:ext cx="913485" cy="260604"/>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7687590" y="5228805"/>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rot="10800000">
            <a:off x="8309642" y="5739273"/>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7085610" y="5739272"/>
            <a:ext cx="719277" cy="204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25576" y="5228805"/>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8733" y="5717396"/>
            <a:ext cx="200790" cy="248284"/>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4" descr="C:\Users\Sripras\AppData\Local\Microsoft\Windows\Temporary Internet Files\Content.IE5\EJPT9TYZ\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1474" y="5724353"/>
            <a:ext cx="200790" cy="248284"/>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p:cNvCxnSpPr>
            <a:stCxn id="96" idx="2"/>
            <a:endCxn id="3072" idx="0"/>
          </p:cNvCxnSpPr>
          <p:nvPr/>
        </p:nvCxnSpPr>
        <p:spPr>
          <a:xfrm flipH="1">
            <a:off x="6150769" y="4741787"/>
            <a:ext cx="1966" cy="4605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a:stCxn id="3075" idx="3"/>
            <a:endCxn id="104" idx="3"/>
          </p:cNvCxnSpPr>
          <p:nvPr/>
        </p:nvCxnSpPr>
        <p:spPr>
          <a:xfrm flipH="1">
            <a:off x="8406867" y="4998236"/>
            <a:ext cx="63522" cy="332836"/>
          </a:xfrm>
          <a:prstGeom prst="bentConnector3">
            <a:avLst>
              <a:gd name="adj1" fmla="val -359875"/>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24UHWFW8\MC90043960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20294" y="5258840"/>
            <a:ext cx="178696" cy="234133"/>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Curved Connector 114"/>
          <p:cNvCxnSpPr>
            <a:stCxn id="104" idx="3"/>
            <a:endCxn id="106" idx="2"/>
          </p:cNvCxnSpPr>
          <p:nvPr/>
        </p:nvCxnSpPr>
        <p:spPr>
          <a:xfrm>
            <a:off x="8406867" y="5331072"/>
            <a:ext cx="262413" cy="40820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106" idx="0"/>
            <a:endCxn id="108" idx="2"/>
          </p:cNvCxnSpPr>
          <p:nvPr/>
        </p:nvCxnSpPr>
        <p:spPr>
          <a:xfrm rot="5400000" flipH="1">
            <a:off x="8057264" y="5331791"/>
            <a:ext cx="1" cy="1224031"/>
          </a:xfrm>
          <a:prstGeom prst="curvedConnector3">
            <a:avLst>
              <a:gd name="adj1" fmla="val -22860000000"/>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a:stCxn id="108" idx="0"/>
            <a:endCxn id="104" idx="1"/>
          </p:cNvCxnSpPr>
          <p:nvPr/>
        </p:nvCxnSpPr>
        <p:spPr>
          <a:xfrm rot="5400000" flipH="1" flipV="1">
            <a:off x="7362319" y="5414002"/>
            <a:ext cx="408200" cy="242341"/>
          </a:xfrm>
          <a:prstGeom prst="curvedConnector2">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108" idx="2"/>
            <a:endCxn id="110" idx="2"/>
          </p:cNvCxnSpPr>
          <p:nvPr/>
        </p:nvCxnSpPr>
        <p:spPr>
          <a:xfrm rot="5400000">
            <a:off x="7181252" y="5701682"/>
            <a:ext cx="21875" cy="506121"/>
          </a:xfrm>
          <a:prstGeom prst="bentConnector3">
            <a:avLst>
              <a:gd name="adj1" fmla="val 11450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4" idx="2"/>
            <a:endCxn id="3076" idx="2"/>
          </p:cNvCxnSpPr>
          <p:nvPr/>
        </p:nvCxnSpPr>
        <p:spPr>
          <a:xfrm rot="5400000">
            <a:off x="7764725" y="5194584"/>
            <a:ext cx="43751" cy="521258"/>
          </a:xfrm>
          <a:prstGeom prst="bentConnector3">
            <a:avLst>
              <a:gd name="adj1" fmla="val 6225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106" idx="0"/>
            <a:endCxn id="111" idx="2"/>
          </p:cNvCxnSpPr>
          <p:nvPr/>
        </p:nvCxnSpPr>
        <p:spPr>
          <a:xfrm rot="5400000">
            <a:off x="8406160" y="5709516"/>
            <a:ext cx="28831" cy="497411"/>
          </a:xfrm>
          <a:prstGeom prst="bentConnector3">
            <a:avLst>
              <a:gd name="adj1" fmla="val 892897"/>
            </a:avLst>
          </a:prstGeom>
          <a:ln>
            <a:tailEnd type="triangle"/>
          </a:ln>
        </p:spPr>
        <p:style>
          <a:lnRef idx="1">
            <a:schemeClr val="accent1"/>
          </a:lnRef>
          <a:fillRef idx="0">
            <a:schemeClr val="accent1"/>
          </a:fillRef>
          <a:effectRef idx="0">
            <a:schemeClr val="accent1"/>
          </a:effectRef>
          <a:fontRef idx="minor">
            <a:schemeClr val="tx1"/>
          </a:fontRef>
        </p:style>
      </p:cxnSp>
      <p:sp>
        <p:nvSpPr>
          <p:cNvPr id="3072" name="Oval 3071"/>
          <p:cNvSpPr/>
          <p:nvPr/>
        </p:nvSpPr>
        <p:spPr>
          <a:xfrm>
            <a:off x="5571879" y="5202337"/>
            <a:ext cx="1157779" cy="332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Dir</a:t>
            </a:r>
            <a:r>
              <a:rPr lang="en-US" sz="1200" dirty="0" smtClean="0"/>
              <a:t> Client</a:t>
            </a:r>
            <a:endParaRPr lang="en-US" sz="1200" dirty="0"/>
          </a:p>
        </p:txBody>
      </p:sp>
      <p:cxnSp>
        <p:nvCxnSpPr>
          <p:cNvPr id="134" name="Straight Arrow Connector 133"/>
          <p:cNvCxnSpPr>
            <a:stCxn id="3072" idx="6"/>
            <a:endCxn id="3075" idx="1"/>
          </p:cNvCxnSpPr>
          <p:nvPr/>
        </p:nvCxnSpPr>
        <p:spPr>
          <a:xfrm flipV="1">
            <a:off x="6729658" y="4998236"/>
            <a:ext cx="827246" cy="3705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88" name="Plus 3087"/>
          <p:cNvSpPr/>
          <p:nvPr/>
        </p:nvSpPr>
        <p:spPr>
          <a:xfrm>
            <a:off x="6248399" y="4884293"/>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Plus 150"/>
          <p:cNvSpPr/>
          <p:nvPr/>
        </p:nvSpPr>
        <p:spPr>
          <a:xfrm>
            <a:off x="7970108" y="469239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Plus 151"/>
          <p:cNvSpPr/>
          <p:nvPr/>
        </p:nvSpPr>
        <p:spPr>
          <a:xfrm>
            <a:off x="7960072"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Plus 152"/>
          <p:cNvSpPr/>
          <p:nvPr/>
        </p:nvSpPr>
        <p:spPr>
          <a:xfrm>
            <a:off x="7075644" y="6218706"/>
            <a:ext cx="174312" cy="175538"/>
          </a:xfrm>
          <a:prstGeom prst="mathPlus">
            <a:avLst/>
          </a:prstGeom>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itle 236"/>
          <p:cNvSpPr>
            <a:spLocks noGrp="1"/>
          </p:cNvSpPr>
          <p:nvPr>
            <p:ph type="title"/>
          </p:nvPr>
        </p:nvSpPr>
        <p:spPr>
          <a:xfrm>
            <a:off x="457200" y="152400"/>
            <a:ext cx="8212080"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The Graphs</a:t>
            </a:r>
            <a:endParaRPr lang="en-US" sz="4000" dirty="0"/>
          </a:p>
        </p:txBody>
      </p:sp>
    </p:spTree>
    <p:extLst>
      <p:ext uri="{BB962C8B-B14F-4D97-AF65-F5344CB8AC3E}">
        <p14:creationId xmlns:p14="http://schemas.microsoft.com/office/powerpoint/2010/main" val="32270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wipe(down)">
                                      <p:cBhvr>
                                        <p:cTn id="59" dur="500"/>
                                        <p:tgtEl>
                                          <p:spTgt spid="9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3"/>
                                        </p:tgtEl>
                                        <p:attrNameLst>
                                          <p:attrName>style.visibility</p:attrName>
                                        </p:attrNameLst>
                                      </p:cBhvr>
                                      <p:to>
                                        <p:strVal val="visible"/>
                                      </p:to>
                                    </p:set>
                                    <p:animEffect transition="in" filter="wipe(down)">
                                      <p:cBhvr>
                                        <p:cTn id="64" dur="500"/>
                                        <p:tgtEl>
                                          <p:spTgt spid="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animEffect transition="in" filter="wipe(down)">
                                      <p:cBhvr>
                                        <p:cTn id="69" dur="500"/>
                                        <p:tgtEl>
                                          <p:spTgt spid="9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nodeType="clickEffect">
                                  <p:stCondLst>
                                    <p:cond delay="0"/>
                                  </p:stCondLst>
                                  <p:childTnLst>
                                    <p:set>
                                      <p:cBhvr>
                                        <p:cTn id="73" dur="1" fill="hold">
                                          <p:stCondLst>
                                            <p:cond delay="0"/>
                                          </p:stCondLst>
                                        </p:cTn>
                                        <p:tgtEl>
                                          <p:spTgt spid="9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93"/>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9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wipe(down)">
                                      <p:cBhvr>
                                        <p:cTn id="82" dur="500"/>
                                        <p:tgtEl>
                                          <p:spTgt spid="79"/>
                                        </p:tgtEl>
                                      </p:cBhvr>
                                    </p:animEffect>
                                  </p:childTnLst>
                                </p:cTn>
                              </p:par>
                              <p:par>
                                <p:cTn id="83" presetID="22" presetClass="entr" presetSubtype="4"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par>
                                <p:cTn id="86" presetID="22" presetClass="entr" presetSubtype="4" fill="hold" nodeType="with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grpId="1" nodeType="clickEffect">
                                  <p:stCondLst>
                                    <p:cond delay="0"/>
                                  </p:stCondLst>
                                  <p:childTnLst>
                                    <p:animEffect transition="out" filter="fade">
                                      <p:cBhvr>
                                        <p:cTn id="92" dur="500" tmFilter="0, 0; .2, .5; .8, .5; 1, 0"/>
                                        <p:tgtEl>
                                          <p:spTgt spid="5"/>
                                        </p:tgtEl>
                                      </p:cBhvr>
                                    </p:animEffect>
                                    <p:animScale>
                                      <p:cBhvr>
                                        <p:cTn id="93" dur="250" autoRev="1" fill="hold"/>
                                        <p:tgtEl>
                                          <p:spTgt spid="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61"/>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2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2"/>
                                        </p:tgtEl>
                                        <p:attrNameLst>
                                          <p:attrName>style.visibility</p:attrName>
                                        </p:attrNameLst>
                                      </p:cBhvr>
                                      <p:to>
                                        <p:strVal val="visible"/>
                                      </p:to>
                                    </p:set>
                                    <p:animEffect transition="in" filter="wipe(down)">
                                      <p:cBhvr>
                                        <p:cTn id="106" dur="500"/>
                                        <p:tgtEl>
                                          <p:spTgt spid="3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wipe(down)">
                                      <p:cBhvr>
                                        <p:cTn id="111" dur="500"/>
                                        <p:tgtEl>
                                          <p:spTgt spid="10"/>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31"/>
                                        </p:tgtEl>
                                        <p:attrNameLst>
                                          <p:attrName>style.visibility</p:attrName>
                                        </p:attrNameLst>
                                      </p:cBhvr>
                                      <p:to>
                                        <p:strVal val="visible"/>
                                      </p:to>
                                    </p:set>
                                    <p:animEffect transition="in" filter="wipe(down)">
                                      <p:cBhvr>
                                        <p:cTn id="116" dur="500"/>
                                        <p:tgtEl>
                                          <p:spTgt spid="31"/>
                                        </p:tgtEl>
                                      </p:cBhvr>
                                    </p:animEffect>
                                  </p:childTnLst>
                                </p:cTn>
                              </p:par>
                            </p:childTnLst>
                          </p:cTn>
                        </p:par>
                      </p:childTnLst>
                    </p:cTn>
                  </p:par>
                  <p:par>
                    <p:cTn id="117" fill="hold">
                      <p:stCondLst>
                        <p:cond delay="indefinite"/>
                      </p:stCondLst>
                      <p:childTnLst>
                        <p:par>
                          <p:cTn id="118" fill="hold">
                            <p:stCondLst>
                              <p:cond delay="0"/>
                            </p:stCondLst>
                            <p:childTnLst>
                              <p:par>
                                <p:cTn id="119" presetID="26" presetClass="emph" presetSubtype="0" fill="hold" nodeType="clickEffect">
                                  <p:stCondLst>
                                    <p:cond delay="0"/>
                                  </p:stCondLst>
                                  <p:childTnLst>
                                    <p:animEffect transition="out" filter="fade">
                                      <p:cBhvr>
                                        <p:cTn id="120" dur="500" tmFilter="0, 0; .2, .5; .8, .5; 1, 0"/>
                                        <p:tgtEl>
                                          <p:spTgt spid="29"/>
                                        </p:tgtEl>
                                      </p:cBhvr>
                                    </p:animEffect>
                                    <p:animScale>
                                      <p:cBhvr>
                                        <p:cTn id="121" dur="250" autoRev="1" fill="hold"/>
                                        <p:tgtEl>
                                          <p:spTgt spid="29"/>
                                        </p:tgtEl>
                                      </p:cBhvr>
                                      <p:by x="105000" y="105000"/>
                                    </p:animScale>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91"/>
                                        </p:tgtEl>
                                        <p:attrNameLst>
                                          <p:attrName>style.visibility</p:attrName>
                                        </p:attrNameLst>
                                      </p:cBhvr>
                                      <p:to>
                                        <p:strVal val="visible"/>
                                      </p:to>
                                    </p:set>
                                    <p:animEffect transition="in" filter="wipe(down)">
                                      <p:cBhvr>
                                        <p:cTn id="126" dur="500"/>
                                        <p:tgtEl>
                                          <p:spTgt spid="9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93"/>
                                        </p:tgtEl>
                                        <p:attrNameLst>
                                          <p:attrName>style.visibility</p:attrName>
                                        </p:attrNameLst>
                                      </p:cBhvr>
                                      <p:to>
                                        <p:strVal val="visible"/>
                                      </p:to>
                                    </p:set>
                                    <p:animEffect transition="in" filter="wipe(down)">
                                      <p:cBhvr>
                                        <p:cTn id="131" dur="500"/>
                                        <p:tgtEl>
                                          <p:spTgt spid="93"/>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95"/>
                                        </p:tgtEl>
                                        <p:attrNameLst>
                                          <p:attrName>style.visibility</p:attrName>
                                        </p:attrNameLst>
                                      </p:cBhvr>
                                      <p:to>
                                        <p:strVal val="visible"/>
                                      </p:to>
                                    </p:set>
                                    <p:animEffect transition="in" filter="wipe(down)">
                                      <p:cBhvr>
                                        <p:cTn id="136" dur="500"/>
                                        <p:tgtEl>
                                          <p:spTgt spid="95"/>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nodeType="clickEffect">
                                  <p:stCondLst>
                                    <p:cond delay="0"/>
                                  </p:stCondLst>
                                  <p:childTnLst>
                                    <p:set>
                                      <p:cBhvr>
                                        <p:cTn id="140" dur="1" fill="hold">
                                          <p:stCondLst>
                                            <p:cond delay="0"/>
                                          </p:stCondLst>
                                        </p:cTn>
                                        <p:tgtEl>
                                          <p:spTgt spid="9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9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9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26" presetClass="emph" presetSubtype="0" fill="hold" nodeType="clickEffect">
                                  <p:stCondLst>
                                    <p:cond delay="0"/>
                                  </p:stCondLst>
                                  <p:childTnLst>
                                    <p:animEffect transition="out" filter="fade">
                                      <p:cBhvr>
                                        <p:cTn id="148" dur="500" tmFilter="0, 0; .2, .5; .8, .5; 1, 0"/>
                                        <p:tgtEl>
                                          <p:spTgt spid="79"/>
                                        </p:tgtEl>
                                      </p:cBhvr>
                                    </p:animEffect>
                                    <p:animScale>
                                      <p:cBhvr>
                                        <p:cTn id="149" dur="250" autoRev="1" fill="hold"/>
                                        <p:tgtEl>
                                          <p:spTgt spid="79"/>
                                        </p:tgtEl>
                                      </p:cBhvr>
                                      <p:by x="105000" y="105000"/>
                                    </p:animScale>
                                  </p:childTnLst>
                                </p:cTn>
                              </p:par>
                              <p:par>
                                <p:cTn id="150" presetID="26" presetClass="emph" presetSubtype="0" fill="hold" nodeType="withEffect">
                                  <p:stCondLst>
                                    <p:cond delay="0"/>
                                  </p:stCondLst>
                                  <p:childTnLst>
                                    <p:animEffect transition="out" filter="fade">
                                      <p:cBhvr>
                                        <p:cTn id="151" dur="500" tmFilter="0, 0; .2, .5; .8, .5; 1, 0"/>
                                        <p:tgtEl>
                                          <p:spTgt spid="78"/>
                                        </p:tgtEl>
                                      </p:cBhvr>
                                    </p:animEffect>
                                    <p:animScale>
                                      <p:cBhvr>
                                        <p:cTn id="152" dur="250" autoRev="1" fill="hold"/>
                                        <p:tgtEl>
                                          <p:spTgt spid="78"/>
                                        </p:tgtEl>
                                      </p:cBhvr>
                                      <p:by x="105000" y="105000"/>
                                    </p:animScale>
                                  </p:childTnLst>
                                </p:cTn>
                              </p:par>
                              <p:par>
                                <p:cTn id="153" presetID="26" presetClass="emph" presetSubtype="0" fill="hold" nodeType="withEffect">
                                  <p:stCondLst>
                                    <p:cond delay="0"/>
                                  </p:stCondLst>
                                  <p:childTnLst>
                                    <p:animEffect transition="out" filter="fade">
                                      <p:cBhvr>
                                        <p:cTn id="154" dur="500" tmFilter="0, 0; .2, .5; .8, .5; 1, 0"/>
                                        <p:tgtEl>
                                          <p:spTgt spid="80"/>
                                        </p:tgtEl>
                                      </p:cBhvr>
                                    </p:animEffect>
                                    <p:animScale>
                                      <p:cBhvr>
                                        <p:cTn id="155" dur="250" autoRev="1" fill="hold"/>
                                        <p:tgtEl>
                                          <p:spTgt spid="80"/>
                                        </p:tgtEl>
                                      </p:cBhvr>
                                      <p:by x="105000" y="105000"/>
                                    </p:animScale>
                                  </p:childTnLst>
                                </p:cTn>
                              </p:par>
                            </p:childTnLst>
                          </p:cTn>
                        </p:par>
                      </p:childTnLst>
                    </p:cTn>
                  </p:par>
                  <p:par>
                    <p:cTn id="156" fill="hold">
                      <p:stCondLst>
                        <p:cond delay="indefinite"/>
                      </p:stCondLst>
                      <p:childTnLst>
                        <p:par>
                          <p:cTn id="157" fill="hold">
                            <p:stCondLst>
                              <p:cond delay="0"/>
                            </p:stCondLst>
                            <p:childTnLst>
                              <p:par>
                                <p:cTn id="158" presetID="26" presetClass="emph" presetSubtype="0" fill="hold" grpId="1" nodeType="clickEffect">
                                  <p:stCondLst>
                                    <p:cond delay="0"/>
                                  </p:stCondLst>
                                  <p:childTnLst>
                                    <p:animEffect transition="out" filter="fade">
                                      <p:cBhvr>
                                        <p:cTn id="159" dur="500" tmFilter="0, 0; .2, .5; .8, .5; 1, 0"/>
                                        <p:tgtEl>
                                          <p:spTgt spid="10"/>
                                        </p:tgtEl>
                                      </p:cBhvr>
                                    </p:animEffect>
                                    <p:animScale>
                                      <p:cBhvr>
                                        <p:cTn id="160" dur="250" autoRev="1" fill="hold"/>
                                        <p:tgtEl>
                                          <p:spTgt spid="10"/>
                                        </p:tgtEl>
                                      </p:cBhvr>
                                      <p:by x="105000" y="105000"/>
                                    </p:animScale>
                                  </p:childTnLst>
                                </p:cTn>
                              </p:par>
                            </p:childTnLst>
                          </p:cTn>
                        </p:par>
                      </p:childTnLst>
                    </p:cTn>
                  </p:par>
                  <p:par>
                    <p:cTn id="161" fill="hold">
                      <p:stCondLst>
                        <p:cond delay="indefinite"/>
                      </p:stCondLst>
                      <p:childTnLst>
                        <p:par>
                          <p:cTn id="162" fill="hold">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7"/>
                                        </p:tgtEl>
                                        <p:attrNameLst>
                                          <p:attrName>style.visibility</p:attrName>
                                        </p:attrNameLst>
                                      </p:cBhvr>
                                      <p:to>
                                        <p:strVal val="visible"/>
                                      </p:to>
                                    </p:set>
                                    <p:animEffect transition="in" filter="wipe(down)">
                                      <p:cBhvr>
                                        <p:cTn id="165" dur="500"/>
                                        <p:tgtEl>
                                          <p:spTgt spid="7"/>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33"/>
                                        </p:tgtEl>
                                        <p:attrNameLst>
                                          <p:attrName>style.visibility</p:attrName>
                                        </p:attrNameLst>
                                      </p:cBhvr>
                                      <p:to>
                                        <p:strVal val="visible"/>
                                      </p:to>
                                    </p:set>
                                    <p:animEffect transition="in" filter="wipe(down)">
                                      <p:cBhvr>
                                        <p:cTn id="170" dur="500"/>
                                        <p:tgtEl>
                                          <p:spTgt spid="33"/>
                                        </p:tgtEl>
                                      </p:cBhvr>
                                    </p:animEffect>
                                  </p:childTnLst>
                                </p:cTn>
                              </p:par>
                            </p:childTnLst>
                          </p:cTn>
                        </p:par>
                      </p:childTnLst>
                    </p:cTn>
                  </p:par>
                  <p:par>
                    <p:cTn id="171" fill="hold">
                      <p:stCondLst>
                        <p:cond delay="indefinite"/>
                      </p:stCondLst>
                      <p:childTnLst>
                        <p:par>
                          <p:cTn id="172" fill="hold">
                            <p:stCondLst>
                              <p:cond delay="0"/>
                            </p:stCondLst>
                            <p:childTnLst>
                              <p:par>
                                <p:cTn id="173" presetID="26" presetClass="emph" presetSubtype="0" fill="hold" nodeType="clickEffect">
                                  <p:stCondLst>
                                    <p:cond delay="0"/>
                                  </p:stCondLst>
                                  <p:childTnLst>
                                    <p:animEffect transition="out" filter="fade">
                                      <p:cBhvr>
                                        <p:cTn id="174" dur="500" tmFilter="0, 0; .2, .5; .8, .5; 1, 0"/>
                                        <p:tgtEl>
                                          <p:spTgt spid="29"/>
                                        </p:tgtEl>
                                      </p:cBhvr>
                                    </p:animEffect>
                                    <p:animScale>
                                      <p:cBhvr>
                                        <p:cTn id="175" dur="250" autoRev="1" fill="hold"/>
                                        <p:tgtEl>
                                          <p:spTgt spid="29"/>
                                        </p:tgtEl>
                                      </p:cBhvr>
                                      <p:by x="105000" y="105000"/>
                                    </p:animScale>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91"/>
                                        </p:tgtEl>
                                        <p:attrNameLst>
                                          <p:attrName>style.visibility</p:attrName>
                                        </p:attrNameLst>
                                      </p:cBhvr>
                                      <p:to>
                                        <p:strVal val="visible"/>
                                      </p:to>
                                    </p:set>
                                    <p:animEffect transition="in" filter="wipe(down)">
                                      <p:cBhvr>
                                        <p:cTn id="180" dur="500"/>
                                        <p:tgtEl>
                                          <p:spTgt spid="91"/>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nodeType="clickEffect">
                                  <p:stCondLst>
                                    <p:cond delay="0"/>
                                  </p:stCondLst>
                                  <p:childTnLst>
                                    <p:set>
                                      <p:cBhvr>
                                        <p:cTn id="184" dur="1" fill="hold">
                                          <p:stCondLst>
                                            <p:cond delay="0"/>
                                          </p:stCondLst>
                                        </p:cTn>
                                        <p:tgtEl>
                                          <p:spTgt spid="93"/>
                                        </p:tgtEl>
                                        <p:attrNameLst>
                                          <p:attrName>style.visibility</p:attrName>
                                        </p:attrNameLst>
                                      </p:cBhvr>
                                      <p:to>
                                        <p:strVal val="visible"/>
                                      </p:to>
                                    </p:set>
                                    <p:animEffect transition="in" filter="wipe(down)">
                                      <p:cBhvr>
                                        <p:cTn id="185" dur="500"/>
                                        <p:tgtEl>
                                          <p:spTgt spid="93"/>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4" fill="hold" nodeType="clickEffect">
                                  <p:stCondLst>
                                    <p:cond delay="0"/>
                                  </p:stCondLst>
                                  <p:childTnLst>
                                    <p:set>
                                      <p:cBhvr>
                                        <p:cTn id="189" dur="1" fill="hold">
                                          <p:stCondLst>
                                            <p:cond delay="0"/>
                                          </p:stCondLst>
                                        </p:cTn>
                                        <p:tgtEl>
                                          <p:spTgt spid="95"/>
                                        </p:tgtEl>
                                        <p:attrNameLst>
                                          <p:attrName>style.visibility</p:attrName>
                                        </p:attrNameLst>
                                      </p:cBhvr>
                                      <p:to>
                                        <p:strVal val="visible"/>
                                      </p:to>
                                    </p:set>
                                    <p:animEffect transition="in" filter="wipe(down)">
                                      <p:cBhvr>
                                        <p:cTn id="190" dur="500"/>
                                        <p:tgtEl>
                                          <p:spTgt spid="95"/>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xit" presetSubtype="0" fill="hold" nodeType="clickEffect">
                                  <p:stCondLst>
                                    <p:cond delay="0"/>
                                  </p:stCondLst>
                                  <p:childTnLst>
                                    <p:set>
                                      <p:cBhvr>
                                        <p:cTn id="194" dur="1" fill="hold">
                                          <p:stCondLst>
                                            <p:cond delay="0"/>
                                          </p:stCondLst>
                                        </p:cTn>
                                        <p:tgtEl>
                                          <p:spTgt spid="91"/>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93"/>
                                        </p:tgtEl>
                                        <p:attrNameLst>
                                          <p:attrName>style.visibility</p:attrName>
                                        </p:attrNameLst>
                                      </p:cBhvr>
                                      <p:to>
                                        <p:strVal val="hidden"/>
                                      </p:to>
                                    </p:set>
                                  </p:childTnLst>
                                </p:cTn>
                              </p:par>
                              <p:par>
                                <p:cTn id="197" presetID="1" presetClass="exit" presetSubtype="0" fill="hold"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26" presetClass="emph" presetSubtype="0" fill="hold" nodeType="clickEffect">
                                  <p:stCondLst>
                                    <p:cond delay="0"/>
                                  </p:stCondLst>
                                  <p:childTnLst>
                                    <p:animEffect transition="out" filter="fade">
                                      <p:cBhvr>
                                        <p:cTn id="202" dur="500" tmFilter="0, 0; .2, .5; .8, .5; 1, 0"/>
                                        <p:tgtEl>
                                          <p:spTgt spid="79"/>
                                        </p:tgtEl>
                                      </p:cBhvr>
                                    </p:animEffect>
                                    <p:animScale>
                                      <p:cBhvr>
                                        <p:cTn id="203" dur="250" autoRev="1" fill="hold"/>
                                        <p:tgtEl>
                                          <p:spTgt spid="79"/>
                                        </p:tgtEl>
                                      </p:cBhvr>
                                      <p:by x="105000" y="105000"/>
                                    </p:animScale>
                                  </p:childTnLst>
                                </p:cTn>
                              </p:par>
                              <p:par>
                                <p:cTn id="204" presetID="26" presetClass="emph" presetSubtype="0" fill="hold" nodeType="withEffect">
                                  <p:stCondLst>
                                    <p:cond delay="0"/>
                                  </p:stCondLst>
                                  <p:childTnLst>
                                    <p:animEffect transition="out" filter="fade">
                                      <p:cBhvr>
                                        <p:cTn id="205" dur="500" tmFilter="0, 0; .2, .5; .8, .5; 1, 0"/>
                                        <p:tgtEl>
                                          <p:spTgt spid="78"/>
                                        </p:tgtEl>
                                      </p:cBhvr>
                                    </p:animEffect>
                                    <p:animScale>
                                      <p:cBhvr>
                                        <p:cTn id="206" dur="250" autoRev="1" fill="hold"/>
                                        <p:tgtEl>
                                          <p:spTgt spid="78"/>
                                        </p:tgtEl>
                                      </p:cBhvr>
                                      <p:by x="105000" y="105000"/>
                                    </p:animScale>
                                  </p:childTnLst>
                                </p:cTn>
                              </p:par>
                              <p:par>
                                <p:cTn id="207" presetID="26" presetClass="emph" presetSubtype="0" fill="hold" nodeType="withEffect">
                                  <p:stCondLst>
                                    <p:cond delay="0"/>
                                  </p:stCondLst>
                                  <p:childTnLst>
                                    <p:animEffect transition="out" filter="fade">
                                      <p:cBhvr>
                                        <p:cTn id="208" dur="500" tmFilter="0, 0; .2, .5; .8, .5; 1, 0"/>
                                        <p:tgtEl>
                                          <p:spTgt spid="80"/>
                                        </p:tgtEl>
                                      </p:cBhvr>
                                    </p:animEffect>
                                    <p:animScale>
                                      <p:cBhvr>
                                        <p:cTn id="209" dur="250" autoRev="1" fill="hold"/>
                                        <p:tgtEl>
                                          <p:spTgt spid="80"/>
                                        </p:tgtEl>
                                      </p:cBhvr>
                                      <p:by x="105000" y="105000"/>
                                    </p:animScale>
                                  </p:childTnLst>
                                </p:cTn>
                              </p:par>
                            </p:childTnLst>
                          </p:cTn>
                        </p:par>
                      </p:childTnLst>
                    </p:cTn>
                  </p:par>
                  <p:par>
                    <p:cTn id="210" fill="hold">
                      <p:stCondLst>
                        <p:cond delay="indefinite"/>
                      </p:stCondLst>
                      <p:childTnLst>
                        <p:par>
                          <p:cTn id="211" fill="hold">
                            <p:stCondLst>
                              <p:cond delay="0"/>
                            </p:stCondLst>
                            <p:childTnLst>
                              <p:par>
                                <p:cTn id="212" presetID="26" presetClass="emph" presetSubtype="0" fill="hold" grpId="1" nodeType="clickEffect">
                                  <p:stCondLst>
                                    <p:cond delay="0"/>
                                  </p:stCondLst>
                                  <p:childTnLst>
                                    <p:animEffect transition="out" filter="fade">
                                      <p:cBhvr>
                                        <p:cTn id="213" dur="500" tmFilter="0, 0; .2, .5; .8, .5; 1, 0"/>
                                        <p:tgtEl>
                                          <p:spTgt spid="7"/>
                                        </p:tgtEl>
                                      </p:cBhvr>
                                    </p:animEffect>
                                    <p:animScale>
                                      <p:cBhvr>
                                        <p:cTn id="214" dur="250" autoRev="1" fill="hold"/>
                                        <p:tgtEl>
                                          <p:spTgt spid="7"/>
                                        </p:tgtEl>
                                      </p:cBhvr>
                                      <p:by x="105000" y="105000"/>
                                    </p:animScale>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6"/>
                                        </p:tgtEl>
                                        <p:attrNameLst>
                                          <p:attrName>style.visibility</p:attrName>
                                        </p:attrNameLst>
                                      </p:cBhvr>
                                      <p:to>
                                        <p:strVal val="visible"/>
                                      </p:to>
                                    </p:set>
                                    <p:animEffect transition="in" filter="wipe(down)">
                                      <p:cBhvr>
                                        <p:cTn id="219" dur="500"/>
                                        <p:tgtEl>
                                          <p:spTgt spid="6"/>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nodeType="clickEffect">
                                  <p:stCondLst>
                                    <p:cond delay="0"/>
                                  </p:stCondLst>
                                  <p:childTnLst>
                                    <p:set>
                                      <p:cBhvr>
                                        <p:cTn id="223" dur="1" fill="hold">
                                          <p:stCondLst>
                                            <p:cond delay="0"/>
                                          </p:stCondLst>
                                        </p:cTn>
                                        <p:tgtEl>
                                          <p:spTgt spid="30"/>
                                        </p:tgtEl>
                                        <p:attrNameLst>
                                          <p:attrName>style.visibility</p:attrName>
                                        </p:attrNameLst>
                                      </p:cBhvr>
                                      <p:to>
                                        <p:strVal val="visible"/>
                                      </p:to>
                                    </p:set>
                                    <p:animEffect transition="in" filter="wipe(down)">
                                      <p:cBhvr>
                                        <p:cTn id="224" dur="500"/>
                                        <p:tgtEl>
                                          <p:spTgt spid="30"/>
                                        </p:tgtEl>
                                      </p:cBhvr>
                                    </p:animEffect>
                                  </p:childTnLst>
                                </p:cTn>
                              </p:par>
                            </p:childTnLst>
                          </p:cTn>
                        </p:par>
                      </p:childTnLst>
                    </p:cTn>
                  </p:par>
                  <p:par>
                    <p:cTn id="225" fill="hold">
                      <p:stCondLst>
                        <p:cond delay="indefinite"/>
                      </p:stCondLst>
                      <p:childTnLst>
                        <p:par>
                          <p:cTn id="226" fill="hold">
                            <p:stCondLst>
                              <p:cond delay="0"/>
                            </p:stCondLst>
                            <p:childTnLst>
                              <p:par>
                                <p:cTn id="227" presetID="26" presetClass="emph" presetSubtype="0" fill="hold" nodeType="clickEffect">
                                  <p:stCondLst>
                                    <p:cond delay="0"/>
                                  </p:stCondLst>
                                  <p:childTnLst>
                                    <p:animEffect transition="out" filter="fade">
                                      <p:cBhvr>
                                        <p:cTn id="228" dur="500" tmFilter="0, 0; .2, .5; .8, .5; 1, 0"/>
                                        <p:tgtEl>
                                          <p:spTgt spid="33"/>
                                        </p:tgtEl>
                                      </p:cBhvr>
                                    </p:animEffect>
                                    <p:animScale>
                                      <p:cBhvr>
                                        <p:cTn id="229" dur="250" autoRev="1" fill="hold"/>
                                        <p:tgtEl>
                                          <p:spTgt spid="33"/>
                                        </p:tgtEl>
                                      </p:cBhvr>
                                      <p:by x="105000" y="105000"/>
                                    </p:animScale>
                                  </p:childTnLst>
                                </p:cTn>
                              </p:par>
                            </p:childTnLst>
                          </p:cTn>
                        </p:par>
                      </p:childTnLst>
                    </p:cTn>
                  </p:par>
                  <p:par>
                    <p:cTn id="230" fill="hold">
                      <p:stCondLst>
                        <p:cond delay="indefinite"/>
                      </p:stCondLst>
                      <p:childTnLst>
                        <p:par>
                          <p:cTn id="231" fill="hold">
                            <p:stCondLst>
                              <p:cond delay="0"/>
                            </p:stCondLst>
                            <p:childTnLst>
                              <p:par>
                                <p:cTn id="232" presetID="26" presetClass="emph" presetSubtype="0" fill="hold" nodeType="clickEffect">
                                  <p:stCondLst>
                                    <p:cond delay="0"/>
                                  </p:stCondLst>
                                  <p:childTnLst>
                                    <p:animEffect transition="out" filter="fade">
                                      <p:cBhvr>
                                        <p:cTn id="233" dur="500" tmFilter="0, 0; .2, .5; .8, .5; 1, 0"/>
                                        <p:tgtEl>
                                          <p:spTgt spid="29"/>
                                        </p:tgtEl>
                                      </p:cBhvr>
                                    </p:animEffect>
                                    <p:animScale>
                                      <p:cBhvr>
                                        <p:cTn id="234" dur="250" autoRev="1" fill="hold"/>
                                        <p:tgtEl>
                                          <p:spTgt spid="29"/>
                                        </p:tgtEl>
                                      </p:cBhvr>
                                      <p:by x="105000" y="105000"/>
                                    </p:animScale>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nodeType="clickEffect">
                                  <p:stCondLst>
                                    <p:cond delay="0"/>
                                  </p:stCondLst>
                                  <p:childTnLst>
                                    <p:set>
                                      <p:cBhvr>
                                        <p:cTn id="238" dur="1" fill="hold">
                                          <p:stCondLst>
                                            <p:cond delay="0"/>
                                          </p:stCondLst>
                                        </p:cTn>
                                        <p:tgtEl>
                                          <p:spTgt spid="91"/>
                                        </p:tgtEl>
                                        <p:attrNameLst>
                                          <p:attrName>style.visibility</p:attrName>
                                        </p:attrNameLst>
                                      </p:cBhvr>
                                      <p:to>
                                        <p:strVal val="visible"/>
                                      </p:to>
                                    </p:set>
                                    <p:animEffect transition="in" filter="wipe(down)">
                                      <p:cBhvr>
                                        <p:cTn id="239" dur="500"/>
                                        <p:tgtEl>
                                          <p:spTgt spid="91"/>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nodeType="clickEffect">
                                  <p:stCondLst>
                                    <p:cond delay="0"/>
                                  </p:stCondLst>
                                  <p:childTnLst>
                                    <p:set>
                                      <p:cBhvr>
                                        <p:cTn id="243" dur="1" fill="hold">
                                          <p:stCondLst>
                                            <p:cond delay="0"/>
                                          </p:stCondLst>
                                        </p:cTn>
                                        <p:tgtEl>
                                          <p:spTgt spid="93"/>
                                        </p:tgtEl>
                                        <p:attrNameLst>
                                          <p:attrName>style.visibility</p:attrName>
                                        </p:attrNameLst>
                                      </p:cBhvr>
                                      <p:to>
                                        <p:strVal val="visible"/>
                                      </p:to>
                                    </p:set>
                                    <p:animEffect transition="in" filter="wipe(down)">
                                      <p:cBhvr>
                                        <p:cTn id="244" dur="500"/>
                                        <p:tgtEl>
                                          <p:spTgt spid="93"/>
                                        </p:tgtEl>
                                      </p:cBhvr>
                                    </p:animEffect>
                                  </p:childTnLst>
                                </p:cTn>
                              </p:par>
                            </p:childTnLst>
                          </p:cTn>
                        </p:par>
                      </p:childTnLst>
                    </p:cTn>
                  </p:par>
                  <p:par>
                    <p:cTn id="245" fill="hold">
                      <p:stCondLst>
                        <p:cond delay="indefinite"/>
                      </p:stCondLst>
                      <p:childTnLst>
                        <p:par>
                          <p:cTn id="246" fill="hold">
                            <p:stCondLst>
                              <p:cond delay="0"/>
                            </p:stCondLst>
                            <p:childTnLst>
                              <p:par>
                                <p:cTn id="247" presetID="22" presetClass="entr" presetSubtype="4" fill="hold" nodeType="clickEffect">
                                  <p:stCondLst>
                                    <p:cond delay="0"/>
                                  </p:stCondLst>
                                  <p:childTnLst>
                                    <p:set>
                                      <p:cBhvr>
                                        <p:cTn id="248" dur="1" fill="hold">
                                          <p:stCondLst>
                                            <p:cond delay="0"/>
                                          </p:stCondLst>
                                        </p:cTn>
                                        <p:tgtEl>
                                          <p:spTgt spid="95"/>
                                        </p:tgtEl>
                                        <p:attrNameLst>
                                          <p:attrName>style.visibility</p:attrName>
                                        </p:attrNameLst>
                                      </p:cBhvr>
                                      <p:to>
                                        <p:strVal val="visible"/>
                                      </p:to>
                                    </p:set>
                                    <p:animEffect transition="in" filter="wipe(down)">
                                      <p:cBhvr>
                                        <p:cTn id="249" dur="500"/>
                                        <p:tgtEl>
                                          <p:spTgt spid="95"/>
                                        </p:tgtEl>
                                      </p:cBhvr>
                                    </p:animEffec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nodeType="clickEffect">
                                  <p:stCondLst>
                                    <p:cond delay="0"/>
                                  </p:stCondLst>
                                  <p:childTnLst>
                                    <p:set>
                                      <p:cBhvr>
                                        <p:cTn id="253" dur="1" fill="hold">
                                          <p:stCondLst>
                                            <p:cond delay="0"/>
                                          </p:stCondLst>
                                        </p:cTn>
                                        <p:tgtEl>
                                          <p:spTgt spid="91"/>
                                        </p:tgtEl>
                                        <p:attrNameLst>
                                          <p:attrName>style.visibility</p:attrName>
                                        </p:attrNameLst>
                                      </p:cBhvr>
                                      <p:to>
                                        <p:strVal val="hidden"/>
                                      </p:to>
                                    </p:set>
                                  </p:childTnLst>
                                </p:cTn>
                              </p:par>
                              <p:par>
                                <p:cTn id="254" presetID="1" presetClass="exit" presetSubtype="0" fill="hold" nodeType="withEffect">
                                  <p:stCondLst>
                                    <p:cond delay="0"/>
                                  </p:stCondLst>
                                  <p:childTnLst>
                                    <p:set>
                                      <p:cBhvr>
                                        <p:cTn id="255" dur="1" fill="hold">
                                          <p:stCondLst>
                                            <p:cond delay="0"/>
                                          </p:stCondLst>
                                        </p:cTn>
                                        <p:tgtEl>
                                          <p:spTgt spid="93"/>
                                        </p:tgtEl>
                                        <p:attrNameLst>
                                          <p:attrName>style.visibility</p:attrName>
                                        </p:attrNameLst>
                                      </p:cBhvr>
                                      <p:to>
                                        <p:strVal val="hidden"/>
                                      </p:to>
                                    </p:set>
                                  </p:childTnLst>
                                </p:cTn>
                              </p:par>
                              <p:par>
                                <p:cTn id="256" presetID="1" presetClass="exit" presetSubtype="0" fill="hold" nodeType="withEffect">
                                  <p:stCondLst>
                                    <p:cond delay="0"/>
                                  </p:stCondLst>
                                  <p:childTnLst>
                                    <p:set>
                                      <p:cBhvr>
                                        <p:cTn id="257" dur="1" fill="hold">
                                          <p:stCondLst>
                                            <p:cond delay="0"/>
                                          </p:stCondLst>
                                        </p:cTn>
                                        <p:tgtEl>
                                          <p:spTgt spid="95"/>
                                        </p:tgtEl>
                                        <p:attrNameLst>
                                          <p:attrName>style.visibility</p:attrName>
                                        </p:attrNameLst>
                                      </p:cBhvr>
                                      <p:to>
                                        <p:strVal val="hidden"/>
                                      </p:to>
                                    </p:set>
                                  </p:childTnLst>
                                </p:cTn>
                              </p:par>
                            </p:childTnLst>
                          </p:cTn>
                        </p:par>
                      </p:childTnLst>
                    </p:cTn>
                  </p:par>
                  <p:par>
                    <p:cTn id="258" fill="hold">
                      <p:stCondLst>
                        <p:cond delay="indefinite"/>
                      </p:stCondLst>
                      <p:childTnLst>
                        <p:par>
                          <p:cTn id="259" fill="hold">
                            <p:stCondLst>
                              <p:cond delay="0"/>
                            </p:stCondLst>
                            <p:childTnLst>
                              <p:par>
                                <p:cTn id="260" presetID="26" presetClass="emph" presetSubtype="0" fill="hold" nodeType="clickEffect">
                                  <p:stCondLst>
                                    <p:cond delay="0"/>
                                  </p:stCondLst>
                                  <p:childTnLst>
                                    <p:animEffect transition="out" filter="fade">
                                      <p:cBhvr>
                                        <p:cTn id="261" dur="500" tmFilter="0, 0; .2, .5; .8, .5; 1, 0"/>
                                        <p:tgtEl>
                                          <p:spTgt spid="79"/>
                                        </p:tgtEl>
                                      </p:cBhvr>
                                    </p:animEffect>
                                    <p:animScale>
                                      <p:cBhvr>
                                        <p:cTn id="262" dur="250" autoRev="1" fill="hold"/>
                                        <p:tgtEl>
                                          <p:spTgt spid="79"/>
                                        </p:tgtEl>
                                      </p:cBhvr>
                                      <p:by x="105000" y="105000"/>
                                    </p:animScale>
                                  </p:childTnLst>
                                </p:cTn>
                              </p:par>
                              <p:par>
                                <p:cTn id="263" presetID="26" presetClass="emph" presetSubtype="0" fill="hold" nodeType="withEffect">
                                  <p:stCondLst>
                                    <p:cond delay="0"/>
                                  </p:stCondLst>
                                  <p:childTnLst>
                                    <p:animEffect transition="out" filter="fade">
                                      <p:cBhvr>
                                        <p:cTn id="264" dur="500" tmFilter="0, 0; .2, .5; .8, .5; 1, 0"/>
                                        <p:tgtEl>
                                          <p:spTgt spid="78"/>
                                        </p:tgtEl>
                                      </p:cBhvr>
                                    </p:animEffect>
                                    <p:animScale>
                                      <p:cBhvr>
                                        <p:cTn id="265" dur="250" autoRev="1" fill="hold"/>
                                        <p:tgtEl>
                                          <p:spTgt spid="78"/>
                                        </p:tgtEl>
                                      </p:cBhvr>
                                      <p:by x="105000" y="105000"/>
                                    </p:animScale>
                                  </p:childTnLst>
                                </p:cTn>
                              </p:par>
                              <p:par>
                                <p:cTn id="266" presetID="26" presetClass="emph" presetSubtype="0" fill="hold" nodeType="withEffect">
                                  <p:stCondLst>
                                    <p:cond delay="0"/>
                                  </p:stCondLst>
                                  <p:childTnLst>
                                    <p:animEffect transition="out" filter="fade">
                                      <p:cBhvr>
                                        <p:cTn id="267" dur="500" tmFilter="0, 0; .2, .5; .8, .5; 1, 0"/>
                                        <p:tgtEl>
                                          <p:spTgt spid="80"/>
                                        </p:tgtEl>
                                      </p:cBhvr>
                                    </p:animEffect>
                                    <p:animScale>
                                      <p:cBhvr>
                                        <p:cTn id="268" dur="250" autoRev="1" fill="hold"/>
                                        <p:tgtEl>
                                          <p:spTgt spid="80"/>
                                        </p:tgtEl>
                                      </p:cBhvr>
                                      <p:by x="105000" y="105000"/>
                                    </p:animScale>
                                  </p:childTnLst>
                                </p:cTn>
                              </p:par>
                            </p:childTnLst>
                          </p:cTn>
                        </p:par>
                      </p:childTnLst>
                    </p:cTn>
                  </p:par>
                  <p:par>
                    <p:cTn id="269" fill="hold">
                      <p:stCondLst>
                        <p:cond delay="indefinite"/>
                      </p:stCondLst>
                      <p:childTnLst>
                        <p:par>
                          <p:cTn id="270" fill="hold">
                            <p:stCondLst>
                              <p:cond delay="0"/>
                            </p:stCondLst>
                            <p:childTnLst>
                              <p:par>
                                <p:cTn id="271" presetID="26" presetClass="emph" presetSubtype="0" fill="hold" grpId="1" nodeType="clickEffect">
                                  <p:stCondLst>
                                    <p:cond delay="0"/>
                                  </p:stCondLst>
                                  <p:childTnLst>
                                    <p:animEffect transition="out" filter="fade">
                                      <p:cBhvr>
                                        <p:cTn id="272" dur="500" tmFilter="0, 0; .2, .5; .8, .5; 1, 0"/>
                                        <p:tgtEl>
                                          <p:spTgt spid="6"/>
                                        </p:tgtEl>
                                      </p:cBhvr>
                                    </p:animEffect>
                                    <p:animScale>
                                      <p:cBhvr>
                                        <p:cTn id="273" dur="250" autoRev="1" fill="hold"/>
                                        <p:tgtEl>
                                          <p:spTgt spid="6"/>
                                        </p:tgtEl>
                                      </p:cBhvr>
                                      <p:by x="105000" y="105000"/>
                                    </p:animScale>
                                  </p:childTnLst>
                                </p:cTn>
                              </p:par>
                            </p:childTnLst>
                          </p:cTn>
                        </p:par>
                      </p:childTnLst>
                    </p:cTn>
                  </p:par>
                  <p:par>
                    <p:cTn id="274" fill="hold">
                      <p:stCondLst>
                        <p:cond delay="indefinite"/>
                      </p:stCondLst>
                      <p:childTnLst>
                        <p:par>
                          <p:cTn id="275" fill="hold">
                            <p:stCondLst>
                              <p:cond delay="0"/>
                            </p:stCondLst>
                            <p:childTnLst>
                              <p:par>
                                <p:cTn id="276" presetID="22" presetClass="entr" presetSubtype="4" fill="hold" grpId="0" nodeType="clickEffect">
                                  <p:stCondLst>
                                    <p:cond delay="0"/>
                                  </p:stCondLst>
                                  <p:childTnLst>
                                    <p:set>
                                      <p:cBhvr>
                                        <p:cTn id="277" dur="1" fill="hold">
                                          <p:stCondLst>
                                            <p:cond delay="0"/>
                                          </p:stCondLst>
                                        </p:cTn>
                                        <p:tgtEl>
                                          <p:spTgt spid="11"/>
                                        </p:tgtEl>
                                        <p:attrNameLst>
                                          <p:attrName>style.visibility</p:attrName>
                                        </p:attrNameLst>
                                      </p:cBhvr>
                                      <p:to>
                                        <p:strVal val="visible"/>
                                      </p:to>
                                    </p:set>
                                    <p:animEffect transition="in" filter="wipe(down)">
                                      <p:cBhvr>
                                        <p:cTn id="278" dur="500"/>
                                        <p:tgtEl>
                                          <p:spTgt spid="11"/>
                                        </p:tgtEl>
                                      </p:cBhvr>
                                    </p:animEffect>
                                  </p:childTnLst>
                                </p:cTn>
                              </p:par>
                            </p:childTnLst>
                          </p:cTn>
                        </p:par>
                      </p:childTnLst>
                    </p:cTn>
                  </p:par>
                  <p:par>
                    <p:cTn id="279" fill="hold">
                      <p:stCondLst>
                        <p:cond delay="indefinite"/>
                      </p:stCondLst>
                      <p:childTnLst>
                        <p:par>
                          <p:cTn id="280" fill="hold">
                            <p:stCondLst>
                              <p:cond delay="0"/>
                            </p:stCondLst>
                            <p:childTnLst>
                              <p:par>
                                <p:cTn id="281" presetID="26" presetClass="emph" presetSubtype="0" fill="hold" nodeType="clickEffect">
                                  <p:stCondLst>
                                    <p:cond delay="0"/>
                                  </p:stCondLst>
                                  <p:childTnLst>
                                    <p:animEffect transition="out" filter="fade">
                                      <p:cBhvr>
                                        <p:cTn id="282" dur="500" tmFilter="0, 0; .2, .5; .8, .5; 1, 0"/>
                                        <p:tgtEl>
                                          <p:spTgt spid="33"/>
                                        </p:tgtEl>
                                      </p:cBhvr>
                                    </p:animEffect>
                                    <p:animScale>
                                      <p:cBhvr>
                                        <p:cTn id="283" dur="250" autoRev="1" fill="hold"/>
                                        <p:tgtEl>
                                          <p:spTgt spid="33"/>
                                        </p:tgtEl>
                                      </p:cBhvr>
                                      <p:by x="105000" y="105000"/>
                                    </p:animScale>
                                  </p:childTnLst>
                                </p:cTn>
                              </p:par>
                            </p:childTnLst>
                          </p:cTn>
                        </p:par>
                      </p:childTnLst>
                    </p:cTn>
                  </p:par>
                  <p:par>
                    <p:cTn id="284" fill="hold">
                      <p:stCondLst>
                        <p:cond delay="indefinite"/>
                      </p:stCondLst>
                      <p:childTnLst>
                        <p:par>
                          <p:cTn id="285" fill="hold">
                            <p:stCondLst>
                              <p:cond delay="0"/>
                            </p:stCondLst>
                            <p:childTnLst>
                              <p:par>
                                <p:cTn id="286" presetID="26" presetClass="emph" presetSubtype="0" fill="hold" nodeType="clickEffect">
                                  <p:stCondLst>
                                    <p:cond delay="0"/>
                                  </p:stCondLst>
                                  <p:childTnLst>
                                    <p:animEffect transition="out" filter="fade">
                                      <p:cBhvr>
                                        <p:cTn id="287" dur="500" tmFilter="0, 0; .2, .5; .8, .5; 1, 0"/>
                                        <p:tgtEl>
                                          <p:spTgt spid="29"/>
                                        </p:tgtEl>
                                      </p:cBhvr>
                                    </p:animEffect>
                                    <p:animScale>
                                      <p:cBhvr>
                                        <p:cTn id="288" dur="250" autoRev="1" fill="hold"/>
                                        <p:tgtEl>
                                          <p:spTgt spid="29"/>
                                        </p:tgtEl>
                                      </p:cBhvr>
                                      <p:by x="105000" y="105000"/>
                                    </p:animScale>
                                  </p:childTnLst>
                                </p:cTn>
                              </p:par>
                            </p:childTnLst>
                          </p:cTn>
                        </p:par>
                      </p:childTnLst>
                    </p:cTn>
                  </p:par>
                  <p:par>
                    <p:cTn id="289" fill="hold">
                      <p:stCondLst>
                        <p:cond delay="indefinite"/>
                      </p:stCondLst>
                      <p:childTnLst>
                        <p:par>
                          <p:cTn id="290" fill="hold">
                            <p:stCondLst>
                              <p:cond delay="0"/>
                            </p:stCondLst>
                            <p:childTnLst>
                              <p:par>
                                <p:cTn id="291" presetID="22" presetClass="entr" presetSubtype="4" fill="hold" nodeType="clickEffect">
                                  <p:stCondLst>
                                    <p:cond delay="0"/>
                                  </p:stCondLst>
                                  <p:childTnLst>
                                    <p:set>
                                      <p:cBhvr>
                                        <p:cTn id="292" dur="1" fill="hold">
                                          <p:stCondLst>
                                            <p:cond delay="0"/>
                                          </p:stCondLst>
                                        </p:cTn>
                                        <p:tgtEl>
                                          <p:spTgt spid="91"/>
                                        </p:tgtEl>
                                        <p:attrNameLst>
                                          <p:attrName>style.visibility</p:attrName>
                                        </p:attrNameLst>
                                      </p:cBhvr>
                                      <p:to>
                                        <p:strVal val="visible"/>
                                      </p:to>
                                    </p:set>
                                    <p:animEffect transition="in" filter="wipe(down)">
                                      <p:cBhvr>
                                        <p:cTn id="293" dur="500"/>
                                        <p:tgtEl>
                                          <p:spTgt spid="91"/>
                                        </p:tgtEl>
                                      </p:cBhvr>
                                    </p:animEffect>
                                  </p:childTnLst>
                                </p:cTn>
                              </p:par>
                            </p:childTnLst>
                          </p:cTn>
                        </p:par>
                      </p:childTnLst>
                    </p:cTn>
                  </p:par>
                  <p:par>
                    <p:cTn id="294" fill="hold">
                      <p:stCondLst>
                        <p:cond delay="indefinite"/>
                      </p:stCondLst>
                      <p:childTnLst>
                        <p:par>
                          <p:cTn id="295" fill="hold">
                            <p:stCondLst>
                              <p:cond delay="0"/>
                            </p:stCondLst>
                            <p:childTnLst>
                              <p:par>
                                <p:cTn id="296" presetID="22" presetClass="entr" presetSubtype="4" fill="hold" nodeType="clickEffect">
                                  <p:stCondLst>
                                    <p:cond delay="0"/>
                                  </p:stCondLst>
                                  <p:childTnLst>
                                    <p:set>
                                      <p:cBhvr>
                                        <p:cTn id="297" dur="1" fill="hold">
                                          <p:stCondLst>
                                            <p:cond delay="0"/>
                                          </p:stCondLst>
                                        </p:cTn>
                                        <p:tgtEl>
                                          <p:spTgt spid="93"/>
                                        </p:tgtEl>
                                        <p:attrNameLst>
                                          <p:attrName>style.visibility</p:attrName>
                                        </p:attrNameLst>
                                      </p:cBhvr>
                                      <p:to>
                                        <p:strVal val="visible"/>
                                      </p:to>
                                    </p:set>
                                    <p:animEffect transition="in" filter="wipe(down)">
                                      <p:cBhvr>
                                        <p:cTn id="298" dur="500"/>
                                        <p:tgtEl>
                                          <p:spTgt spid="93"/>
                                        </p:tgtEl>
                                      </p:cBhvr>
                                    </p:animEffect>
                                  </p:childTnLst>
                                </p:cTn>
                              </p:par>
                            </p:childTnLst>
                          </p:cTn>
                        </p:par>
                      </p:childTnLst>
                    </p:cTn>
                  </p:par>
                  <p:par>
                    <p:cTn id="299" fill="hold">
                      <p:stCondLst>
                        <p:cond delay="indefinite"/>
                      </p:stCondLst>
                      <p:childTnLst>
                        <p:par>
                          <p:cTn id="300" fill="hold">
                            <p:stCondLst>
                              <p:cond delay="0"/>
                            </p:stCondLst>
                            <p:childTnLst>
                              <p:par>
                                <p:cTn id="301" presetID="22" presetClass="entr" presetSubtype="4" fill="hold" nodeType="clickEffect">
                                  <p:stCondLst>
                                    <p:cond delay="0"/>
                                  </p:stCondLst>
                                  <p:childTnLst>
                                    <p:set>
                                      <p:cBhvr>
                                        <p:cTn id="302" dur="1" fill="hold">
                                          <p:stCondLst>
                                            <p:cond delay="0"/>
                                          </p:stCondLst>
                                        </p:cTn>
                                        <p:tgtEl>
                                          <p:spTgt spid="95"/>
                                        </p:tgtEl>
                                        <p:attrNameLst>
                                          <p:attrName>style.visibility</p:attrName>
                                        </p:attrNameLst>
                                      </p:cBhvr>
                                      <p:to>
                                        <p:strVal val="visible"/>
                                      </p:to>
                                    </p:set>
                                    <p:animEffect transition="in" filter="wipe(down)">
                                      <p:cBhvr>
                                        <p:cTn id="303" dur="500"/>
                                        <p:tgtEl>
                                          <p:spTgt spid="95"/>
                                        </p:tgtEl>
                                      </p:cBhvr>
                                    </p:animEffec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nodeType="clickEffect">
                                  <p:stCondLst>
                                    <p:cond delay="0"/>
                                  </p:stCondLst>
                                  <p:childTnLst>
                                    <p:set>
                                      <p:cBhvr>
                                        <p:cTn id="307" dur="1" fill="hold">
                                          <p:stCondLst>
                                            <p:cond delay="0"/>
                                          </p:stCondLst>
                                        </p:cTn>
                                        <p:tgtEl>
                                          <p:spTgt spid="91"/>
                                        </p:tgtEl>
                                        <p:attrNameLst>
                                          <p:attrName>style.visibility</p:attrName>
                                        </p:attrNameLst>
                                      </p:cBhvr>
                                      <p:to>
                                        <p:strVal val="hidden"/>
                                      </p:to>
                                    </p:set>
                                  </p:childTnLst>
                                </p:cTn>
                              </p:par>
                              <p:par>
                                <p:cTn id="308" presetID="1" presetClass="exit" presetSubtype="0" fill="hold" nodeType="withEffect">
                                  <p:stCondLst>
                                    <p:cond delay="0"/>
                                  </p:stCondLst>
                                  <p:childTnLst>
                                    <p:set>
                                      <p:cBhvr>
                                        <p:cTn id="309" dur="1" fill="hold">
                                          <p:stCondLst>
                                            <p:cond delay="0"/>
                                          </p:stCondLst>
                                        </p:cTn>
                                        <p:tgtEl>
                                          <p:spTgt spid="93"/>
                                        </p:tgtEl>
                                        <p:attrNameLst>
                                          <p:attrName>style.visibility</p:attrName>
                                        </p:attrNameLst>
                                      </p:cBhvr>
                                      <p:to>
                                        <p:strVal val="hidden"/>
                                      </p:to>
                                    </p:set>
                                  </p:childTnLst>
                                </p:cTn>
                              </p:par>
                              <p:par>
                                <p:cTn id="310" presetID="1" presetClass="exit" presetSubtype="0" fill="hold" nodeType="withEffect">
                                  <p:stCondLst>
                                    <p:cond delay="0"/>
                                  </p:stCondLst>
                                  <p:childTnLst>
                                    <p:set>
                                      <p:cBhvr>
                                        <p:cTn id="311" dur="1" fill="hold">
                                          <p:stCondLst>
                                            <p:cond delay="0"/>
                                          </p:stCondLst>
                                        </p:cTn>
                                        <p:tgtEl>
                                          <p:spTgt spid="95"/>
                                        </p:tgtEl>
                                        <p:attrNameLst>
                                          <p:attrName>style.visibility</p:attrName>
                                        </p:attrNameLst>
                                      </p:cBhvr>
                                      <p:to>
                                        <p:strVal val="hidden"/>
                                      </p:to>
                                    </p:set>
                                  </p:childTnLst>
                                </p:cTn>
                              </p:par>
                            </p:childTnLst>
                          </p:cTn>
                        </p:par>
                      </p:childTnLst>
                    </p:cTn>
                  </p:par>
                  <p:par>
                    <p:cTn id="312" fill="hold">
                      <p:stCondLst>
                        <p:cond delay="indefinite"/>
                      </p:stCondLst>
                      <p:childTnLst>
                        <p:par>
                          <p:cTn id="313" fill="hold">
                            <p:stCondLst>
                              <p:cond delay="0"/>
                            </p:stCondLst>
                            <p:childTnLst>
                              <p:par>
                                <p:cTn id="314" presetID="26" presetClass="emph" presetSubtype="0" fill="hold" nodeType="clickEffect">
                                  <p:stCondLst>
                                    <p:cond delay="0"/>
                                  </p:stCondLst>
                                  <p:childTnLst>
                                    <p:animEffect transition="out" filter="fade">
                                      <p:cBhvr>
                                        <p:cTn id="315" dur="500" tmFilter="0, 0; .2, .5; .8, .5; 1, 0"/>
                                        <p:tgtEl>
                                          <p:spTgt spid="79"/>
                                        </p:tgtEl>
                                      </p:cBhvr>
                                    </p:animEffect>
                                    <p:animScale>
                                      <p:cBhvr>
                                        <p:cTn id="316" dur="250" autoRev="1" fill="hold"/>
                                        <p:tgtEl>
                                          <p:spTgt spid="79"/>
                                        </p:tgtEl>
                                      </p:cBhvr>
                                      <p:by x="105000" y="105000"/>
                                    </p:animScale>
                                  </p:childTnLst>
                                </p:cTn>
                              </p:par>
                              <p:par>
                                <p:cTn id="317" presetID="26" presetClass="emph" presetSubtype="0" fill="hold" nodeType="withEffect">
                                  <p:stCondLst>
                                    <p:cond delay="0"/>
                                  </p:stCondLst>
                                  <p:childTnLst>
                                    <p:animEffect transition="out" filter="fade">
                                      <p:cBhvr>
                                        <p:cTn id="318" dur="500" tmFilter="0, 0; .2, .5; .8, .5; 1, 0"/>
                                        <p:tgtEl>
                                          <p:spTgt spid="78"/>
                                        </p:tgtEl>
                                      </p:cBhvr>
                                    </p:animEffect>
                                    <p:animScale>
                                      <p:cBhvr>
                                        <p:cTn id="319" dur="250" autoRev="1" fill="hold"/>
                                        <p:tgtEl>
                                          <p:spTgt spid="78"/>
                                        </p:tgtEl>
                                      </p:cBhvr>
                                      <p:by x="105000" y="105000"/>
                                    </p:animScale>
                                  </p:childTnLst>
                                </p:cTn>
                              </p:par>
                              <p:par>
                                <p:cTn id="320" presetID="26" presetClass="emph" presetSubtype="0" fill="hold" nodeType="withEffect">
                                  <p:stCondLst>
                                    <p:cond delay="0"/>
                                  </p:stCondLst>
                                  <p:childTnLst>
                                    <p:animEffect transition="out" filter="fade">
                                      <p:cBhvr>
                                        <p:cTn id="321" dur="500" tmFilter="0, 0; .2, .5; .8, .5; 1, 0"/>
                                        <p:tgtEl>
                                          <p:spTgt spid="80"/>
                                        </p:tgtEl>
                                      </p:cBhvr>
                                    </p:animEffect>
                                    <p:animScale>
                                      <p:cBhvr>
                                        <p:cTn id="322" dur="250" autoRev="1" fill="hold"/>
                                        <p:tgtEl>
                                          <p:spTgt spid="80"/>
                                        </p:tgtEl>
                                      </p:cBhvr>
                                      <p:by x="105000" y="105000"/>
                                    </p:animScale>
                                  </p:childTnLst>
                                </p:cTn>
                              </p:par>
                            </p:childTnLst>
                          </p:cTn>
                        </p:par>
                      </p:childTnLst>
                    </p:cTn>
                  </p:par>
                  <p:par>
                    <p:cTn id="323" fill="hold">
                      <p:stCondLst>
                        <p:cond delay="indefinite"/>
                      </p:stCondLst>
                      <p:childTnLst>
                        <p:par>
                          <p:cTn id="324" fill="hold">
                            <p:stCondLst>
                              <p:cond delay="0"/>
                            </p:stCondLst>
                            <p:childTnLst>
                              <p:par>
                                <p:cTn id="325" presetID="26" presetClass="emph" presetSubtype="0" fill="hold" grpId="1" nodeType="clickEffect">
                                  <p:stCondLst>
                                    <p:cond delay="0"/>
                                  </p:stCondLst>
                                  <p:childTnLst>
                                    <p:animEffect transition="out" filter="fade">
                                      <p:cBhvr>
                                        <p:cTn id="326" dur="500" tmFilter="0, 0; .2, .5; .8, .5; 1, 0"/>
                                        <p:tgtEl>
                                          <p:spTgt spid="11"/>
                                        </p:tgtEl>
                                      </p:cBhvr>
                                    </p:animEffect>
                                    <p:animScale>
                                      <p:cBhvr>
                                        <p:cTn id="327" dur="250" autoRev="1" fill="hold"/>
                                        <p:tgtEl>
                                          <p:spTgt spid="11"/>
                                        </p:tgtEl>
                                      </p:cBhvr>
                                      <p:by x="105000" y="105000"/>
                                    </p:animScale>
                                  </p:childTnLst>
                                </p:cTn>
                              </p:par>
                            </p:childTnLst>
                          </p:cTn>
                        </p:par>
                      </p:childTnLst>
                    </p:cTn>
                  </p:par>
                  <p:par>
                    <p:cTn id="328" fill="hold">
                      <p:stCondLst>
                        <p:cond delay="indefinite"/>
                      </p:stCondLst>
                      <p:childTnLst>
                        <p:par>
                          <p:cTn id="329" fill="hold">
                            <p:stCondLst>
                              <p:cond delay="0"/>
                            </p:stCondLst>
                            <p:childTnLst>
                              <p:par>
                                <p:cTn id="330" presetID="1" presetClass="entr" presetSubtype="0" fill="hold" grpId="0" nodeType="clickEffect">
                                  <p:stCondLst>
                                    <p:cond delay="0"/>
                                  </p:stCondLst>
                                  <p:childTnLst>
                                    <p:set>
                                      <p:cBhvr>
                                        <p:cTn id="331" dur="1" fill="hold">
                                          <p:stCondLst>
                                            <p:cond delay="0"/>
                                          </p:stCondLst>
                                        </p:cTn>
                                        <p:tgtEl>
                                          <p:spTgt spid="96"/>
                                        </p:tgtEl>
                                        <p:attrNameLst>
                                          <p:attrName>style.visibility</p:attrName>
                                        </p:attrNameLst>
                                      </p:cBhvr>
                                      <p:to>
                                        <p:strVal val="visible"/>
                                      </p:to>
                                    </p:set>
                                  </p:childTnLst>
                                </p:cTn>
                              </p:par>
                            </p:childTnLst>
                          </p:cTn>
                        </p:par>
                      </p:childTnLst>
                    </p:cTn>
                  </p:par>
                  <p:par>
                    <p:cTn id="332" fill="hold">
                      <p:stCondLst>
                        <p:cond delay="indefinite"/>
                      </p:stCondLst>
                      <p:childTnLst>
                        <p:par>
                          <p:cTn id="333" fill="hold">
                            <p:stCondLst>
                              <p:cond delay="0"/>
                            </p:stCondLst>
                            <p:childTnLst>
                              <p:par>
                                <p:cTn id="334" presetID="1" presetClass="entr" presetSubtype="0" fill="hold" grpId="0" nodeType="clickEffect">
                                  <p:stCondLst>
                                    <p:cond delay="0"/>
                                  </p:stCondLst>
                                  <p:childTnLst>
                                    <p:set>
                                      <p:cBhvr>
                                        <p:cTn id="335" dur="1" fill="hold">
                                          <p:stCondLst>
                                            <p:cond delay="0"/>
                                          </p:stCondLst>
                                        </p:cTn>
                                        <p:tgtEl>
                                          <p:spTgt spid="3072"/>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presetID="1" presetClass="entr" presetSubtype="0" fill="hold" grpId="0" nodeType="clickEffect">
                                  <p:stCondLst>
                                    <p:cond delay="0"/>
                                  </p:stCondLst>
                                  <p:childTnLst>
                                    <p:set>
                                      <p:cBhvr>
                                        <p:cTn id="339" dur="1" fill="hold">
                                          <p:stCondLst>
                                            <p:cond delay="0"/>
                                          </p:stCondLst>
                                        </p:cTn>
                                        <p:tgtEl>
                                          <p:spTgt spid="104"/>
                                        </p:tgtEl>
                                        <p:attrNameLst>
                                          <p:attrName>style.visibility</p:attrName>
                                        </p:attrNameLst>
                                      </p:cBhvr>
                                      <p:to>
                                        <p:strVal val="visible"/>
                                      </p:to>
                                    </p:set>
                                  </p:childTnLst>
                                </p:cTn>
                              </p:par>
                              <p:par>
                                <p:cTn id="340" presetID="1" presetClass="entr" presetSubtype="0" fill="hold" nodeType="withEffect">
                                  <p:stCondLst>
                                    <p:cond delay="0"/>
                                  </p:stCondLst>
                                  <p:childTnLst>
                                    <p:set>
                                      <p:cBhvr>
                                        <p:cTn id="341" dur="1" fill="hold">
                                          <p:stCondLst>
                                            <p:cond delay="0"/>
                                          </p:stCondLst>
                                        </p:cTn>
                                        <p:tgtEl>
                                          <p:spTgt spid="3076"/>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110"/>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108"/>
                                        </p:tgtEl>
                                        <p:attrNameLst>
                                          <p:attrName>style.visibility</p:attrName>
                                        </p:attrNameLst>
                                      </p:cBhvr>
                                      <p:to>
                                        <p:strVal val="visible"/>
                                      </p:to>
                                    </p:set>
                                  </p:childTnLst>
                                </p:cTn>
                              </p:par>
                              <p:par>
                                <p:cTn id="346" presetID="1" presetClass="entr" presetSubtype="0" fill="hold" nodeType="withEffect">
                                  <p:stCondLst>
                                    <p:cond delay="0"/>
                                  </p:stCondLst>
                                  <p:childTnLst>
                                    <p:set>
                                      <p:cBhvr>
                                        <p:cTn id="347" dur="1" fill="hold">
                                          <p:stCondLst>
                                            <p:cond delay="0"/>
                                          </p:stCondLst>
                                        </p:cTn>
                                        <p:tgtEl>
                                          <p:spTgt spid="111"/>
                                        </p:tgtEl>
                                        <p:attrNameLst>
                                          <p:attrName>style.visibility</p:attrName>
                                        </p:attrNameLst>
                                      </p:cBhvr>
                                      <p:to>
                                        <p:strVal val="visible"/>
                                      </p:to>
                                    </p:set>
                                  </p:childTnLst>
                                </p:cTn>
                              </p:par>
                              <p:par>
                                <p:cTn id="348" presetID="1" presetClass="entr" presetSubtype="0" fill="hold" grpId="0" nodeType="withEffect">
                                  <p:stCondLst>
                                    <p:cond delay="0"/>
                                  </p:stCondLst>
                                  <p:childTnLst>
                                    <p:set>
                                      <p:cBhvr>
                                        <p:cTn id="349" dur="1" fill="hold">
                                          <p:stCondLst>
                                            <p:cond delay="0"/>
                                          </p:stCondLst>
                                        </p:cTn>
                                        <p:tgtEl>
                                          <p:spTgt spid="106"/>
                                        </p:tgtEl>
                                        <p:attrNameLst>
                                          <p:attrName>style.visibility</p:attrName>
                                        </p:attrNameLst>
                                      </p:cBhvr>
                                      <p:to>
                                        <p:strVal val="visible"/>
                                      </p:to>
                                    </p:set>
                                  </p:childTnLst>
                                </p:cTn>
                              </p:par>
                              <p:par>
                                <p:cTn id="350" presetID="1" presetClass="entr" presetSubtype="0" fill="hold" grpId="0" nodeType="withEffect">
                                  <p:stCondLst>
                                    <p:cond delay="0"/>
                                  </p:stCondLst>
                                  <p:childTnLst>
                                    <p:set>
                                      <p:cBhvr>
                                        <p:cTn id="351" dur="1" fill="hold">
                                          <p:stCondLst>
                                            <p:cond delay="0"/>
                                          </p:stCondLst>
                                        </p:cTn>
                                        <p:tgtEl>
                                          <p:spTgt spid="97"/>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3077"/>
                                        </p:tgtEl>
                                        <p:attrNameLst>
                                          <p:attrName>style.visibility</p:attrName>
                                        </p:attrNameLst>
                                      </p:cBhvr>
                                      <p:to>
                                        <p:strVal val="visible"/>
                                      </p:to>
                                    </p:set>
                                  </p:childTnLst>
                                </p:cTn>
                              </p:par>
                            </p:childTnLst>
                          </p:cTn>
                        </p:par>
                      </p:childTnLst>
                    </p:cTn>
                  </p:par>
                  <p:par>
                    <p:cTn id="354" fill="hold">
                      <p:stCondLst>
                        <p:cond delay="indefinite"/>
                      </p:stCondLst>
                      <p:childTnLst>
                        <p:par>
                          <p:cTn id="355" fill="hold">
                            <p:stCondLst>
                              <p:cond delay="0"/>
                            </p:stCondLst>
                            <p:childTnLst>
                              <p:par>
                                <p:cTn id="356" presetID="10" presetClass="entr" presetSubtype="0" fill="hold" nodeType="clickEffect">
                                  <p:stCondLst>
                                    <p:cond delay="0"/>
                                  </p:stCondLst>
                                  <p:childTnLst>
                                    <p:set>
                                      <p:cBhvr>
                                        <p:cTn id="357" dur="1" fill="hold">
                                          <p:stCondLst>
                                            <p:cond delay="0"/>
                                          </p:stCondLst>
                                        </p:cTn>
                                        <p:tgtEl>
                                          <p:spTgt spid="109"/>
                                        </p:tgtEl>
                                        <p:attrNameLst>
                                          <p:attrName>style.visibility</p:attrName>
                                        </p:attrNameLst>
                                      </p:cBhvr>
                                      <p:to>
                                        <p:strVal val="visible"/>
                                      </p:to>
                                    </p:set>
                                    <p:animEffect transition="in" filter="fade">
                                      <p:cBhvr>
                                        <p:cTn id="358" dur="500"/>
                                        <p:tgtEl>
                                          <p:spTgt spid="109"/>
                                        </p:tgtEl>
                                      </p:cBhvr>
                                    </p:animEffect>
                                  </p:childTnLst>
                                </p:cTn>
                              </p:par>
                            </p:childTnLst>
                          </p:cTn>
                        </p:par>
                      </p:childTnLst>
                    </p:cTn>
                  </p:par>
                  <p:par>
                    <p:cTn id="359" fill="hold">
                      <p:stCondLst>
                        <p:cond delay="indefinite"/>
                      </p:stCondLst>
                      <p:childTnLst>
                        <p:par>
                          <p:cTn id="360" fill="hold">
                            <p:stCondLst>
                              <p:cond delay="0"/>
                            </p:stCondLst>
                            <p:childTnLst>
                              <p:par>
                                <p:cTn id="361" presetID="1" presetClass="entr" presetSubtype="0" fill="hold" grpId="0" nodeType="clickEffect">
                                  <p:stCondLst>
                                    <p:cond delay="0"/>
                                  </p:stCondLst>
                                  <p:childTnLst>
                                    <p:set>
                                      <p:cBhvr>
                                        <p:cTn id="362" dur="1" fill="hold">
                                          <p:stCondLst>
                                            <p:cond delay="0"/>
                                          </p:stCondLst>
                                        </p:cTn>
                                        <p:tgtEl>
                                          <p:spTgt spid="3088"/>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134"/>
                                        </p:tgtEl>
                                        <p:attrNameLst>
                                          <p:attrName>style.visibility</p:attrName>
                                        </p:attrNameLst>
                                      </p:cBhvr>
                                      <p:to>
                                        <p:strVal val="visible"/>
                                      </p:to>
                                    </p:set>
                                    <p:animEffect transition="in" filter="wipe(down)">
                                      <p:cBhvr>
                                        <p:cTn id="367" dur="500"/>
                                        <p:tgtEl>
                                          <p:spTgt spid="134"/>
                                        </p:tgtEl>
                                      </p:cBhvr>
                                    </p:animEffect>
                                  </p:childTnLst>
                                </p:cTn>
                              </p:par>
                            </p:childTnLst>
                          </p:cTn>
                        </p:par>
                      </p:childTnLst>
                    </p:cTn>
                  </p:par>
                  <p:par>
                    <p:cTn id="368" fill="hold">
                      <p:stCondLst>
                        <p:cond delay="indefinite"/>
                      </p:stCondLst>
                      <p:childTnLst>
                        <p:par>
                          <p:cTn id="369" fill="hold">
                            <p:stCondLst>
                              <p:cond delay="0"/>
                            </p:stCondLst>
                            <p:childTnLst>
                              <p:par>
                                <p:cTn id="370" presetID="16" presetClass="entr" presetSubtype="21" fill="hold" nodeType="clickEffect">
                                  <p:stCondLst>
                                    <p:cond delay="0"/>
                                  </p:stCondLst>
                                  <p:childTnLst>
                                    <p:set>
                                      <p:cBhvr>
                                        <p:cTn id="371" dur="1" fill="hold">
                                          <p:stCondLst>
                                            <p:cond delay="0"/>
                                          </p:stCondLst>
                                        </p:cTn>
                                        <p:tgtEl>
                                          <p:spTgt spid="3075"/>
                                        </p:tgtEl>
                                        <p:attrNameLst>
                                          <p:attrName>style.visibility</p:attrName>
                                        </p:attrNameLst>
                                      </p:cBhvr>
                                      <p:to>
                                        <p:strVal val="visible"/>
                                      </p:to>
                                    </p:set>
                                    <p:animEffect transition="in" filter="barn(inVertical)">
                                      <p:cBhvr>
                                        <p:cTn id="372" dur="500"/>
                                        <p:tgtEl>
                                          <p:spTgt spid="3075"/>
                                        </p:tgtEl>
                                      </p:cBhvr>
                                    </p:animEffect>
                                  </p:childTnLst>
                                </p:cTn>
                              </p:par>
                            </p:childTnLst>
                          </p:cTn>
                        </p:par>
                      </p:childTnLst>
                    </p:cTn>
                  </p:par>
                  <p:par>
                    <p:cTn id="373" fill="hold">
                      <p:stCondLst>
                        <p:cond delay="indefinite"/>
                      </p:stCondLst>
                      <p:childTnLst>
                        <p:par>
                          <p:cTn id="374" fill="hold">
                            <p:stCondLst>
                              <p:cond delay="0"/>
                            </p:stCondLst>
                            <p:childTnLst>
                              <p:par>
                                <p:cTn id="375" presetID="1" presetClass="entr" presetSubtype="0" fill="hold" grpId="0" nodeType="clickEffect">
                                  <p:stCondLst>
                                    <p:cond delay="0"/>
                                  </p:stCondLst>
                                  <p:childTnLst>
                                    <p:set>
                                      <p:cBhvr>
                                        <p:cTn id="376" dur="1" fill="hold">
                                          <p:stCondLst>
                                            <p:cond delay="0"/>
                                          </p:stCondLst>
                                        </p:cTn>
                                        <p:tgtEl>
                                          <p:spTgt spid="151"/>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22" presetClass="entr" presetSubtype="4" fill="hold" nodeType="clickEffect">
                                  <p:stCondLst>
                                    <p:cond delay="0"/>
                                  </p:stCondLst>
                                  <p:childTnLst>
                                    <p:set>
                                      <p:cBhvr>
                                        <p:cTn id="380" dur="1" fill="hold">
                                          <p:stCondLst>
                                            <p:cond delay="0"/>
                                          </p:stCondLst>
                                        </p:cTn>
                                        <p:tgtEl>
                                          <p:spTgt spid="113"/>
                                        </p:tgtEl>
                                        <p:attrNameLst>
                                          <p:attrName>style.visibility</p:attrName>
                                        </p:attrNameLst>
                                      </p:cBhvr>
                                      <p:to>
                                        <p:strVal val="visible"/>
                                      </p:to>
                                    </p:set>
                                    <p:animEffect transition="in" filter="wipe(down)">
                                      <p:cBhvr>
                                        <p:cTn id="381" dur="500"/>
                                        <p:tgtEl>
                                          <p:spTgt spid="113"/>
                                        </p:tgtEl>
                                      </p:cBhvr>
                                    </p:animEffect>
                                  </p:childTnLst>
                                </p:cTn>
                              </p:par>
                            </p:childTnLst>
                          </p:cTn>
                        </p:par>
                      </p:childTnLst>
                    </p:cTn>
                  </p:par>
                  <p:par>
                    <p:cTn id="382" fill="hold">
                      <p:stCondLst>
                        <p:cond delay="indefinite"/>
                      </p:stCondLst>
                      <p:childTnLst>
                        <p:par>
                          <p:cTn id="383" fill="hold">
                            <p:stCondLst>
                              <p:cond delay="0"/>
                            </p:stCondLst>
                            <p:childTnLst>
                              <p:par>
                                <p:cTn id="384" presetID="22" presetClass="entr" presetSubtype="4" fill="hold" nodeType="clickEffect">
                                  <p:stCondLst>
                                    <p:cond delay="0"/>
                                  </p:stCondLst>
                                  <p:childTnLst>
                                    <p:set>
                                      <p:cBhvr>
                                        <p:cTn id="385" dur="1" fill="hold">
                                          <p:stCondLst>
                                            <p:cond delay="0"/>
                                          </p:stCondLst>
                                        </p:cTn>
                                        <p:tgtEl>
                                          <p:spTgt spid="115"/>
                                        </p:tgtEl>
                                        <p:attrNameLst>
                                          <p:attrName>style.visibility</p:attrName>
                                        </p:attrNameLst>
                                      </p:cBhvr>
                                      <p:to>
                                        <p:strVal val="visible"/>
                                      </p:to>
                                    </p:set>
                                    <p:animEffect transition="in" filter="wipe(down)">
                                      <p:cBhvr>
                                        <p:cTn id="386" dur="500"/>
                                        <p:tgtEl>
                                          <p:spTgt spid="115"/>
                                        </p:tgtEl>
                                      </p:cBhvr>
                                    </p:animEffect>
                                  </p:childTnLst>
                                </p:cTn>
                              </p:par>
                              <p:par>
                                <p:cTn id="387" presetID="22" presetClass="entr" presetSubtype="4" fill="hold" nodeType="withEffect">
                                  <p:stCondLst>
                                    <p:cond delay="0"/>
                                  </p:stCondLst>
                                  <p:childTnLst>
                                    <p:set>
                                      <p:cBhvr>
                                        <p:cTn id="388" dur="1" fill="hold">
                                          <p:stCondLst>
                                            <p:cond delay="0"/>
                                          </p:stCondLst>
                                        </p:cTn>
                                        <p:tgtEl>
                                          <p:spTgt spid="117"/>
                                        </p:tgtEl>
                                        <p:attrNameLst>
                                          <p:attrName>style.visibility</p:attrName>
                                        </p:attrNameLst>
                                      </p:cBhvr>
                                      <p:to>
                                        <p:strVal val="visible"/>
                                      </p:to>
                                    </p:set>
                                    <p:animEffect transition="in" filter="wipe(down)">
                                      <p:cBhvr>
                                        <p:cTn id="389" dur="500"/>
                                        <p:tgtEl>
                                          <p:spTgt spid="117"/>
                                        </p:tgtEl>
                                      </p:cBhvr>
                                    </p:animEffect>
                                  </p:childTnLst>
                                </p:cTn>
                              </p:par>
                              <p:par>
                                <p:cTn id="390" presetID="22" presetClass="entr" presetSubtype="4" fill="hold" nodeType="withEffect">
                                  <p:stCondLst>
                                    <p:cond delay="0"/>
                                  </p:stCondLst>
                                  <p:childTnLst>
                                    <p:set>
                                      <p:cBhvr>
                                        <p:cTn id="391" dur="1" fill="hold">
                                          <p:stCondLst>
                                            <p:cond delay="0"/>
                                          </p:stCondLst>
                                        </p:cTn>
                                        <p:tgtEl>
                                          <p:spTgt spid="121"/>
                                        </p:tgtEl>
                                        <p:attrNameLst>
                                          <p:attrName>style.visibility</p:attrName>
                                        </p:attrNameLst>
                                      </p:cBhvr>
                                      <p:to>
                                        <p:strVal val="visible"/>
                                      </p:to>
                                    </p:set>
                                    <p:animEffect transition="in" filter="wipe(down)">
                                      <p:cBhvr>
                                        <p:cTn id="392" dur="500"/>
                                        <p:tgtEl>
                                          <p:spTgt spid="121"/>
                                        </p:tgtEl>
                                      </p:cBhvr>
                                    </p:animEffect>
                                  </p:childTnLst>
                                </p:cTn>
                              </p:par>
                            </p:childTnLst>
                          </p:cTn>
                        </p:par>
                      </p:childTnLst>
                    </p:cTn>
                  </p:par>
                  <p:par>
                    <p:cTn id="393" fill="hold">
                      <p:stCondLst>
                        <p:cond delay="indefinite"/>
                      </p:stCondLst>
                      <p:childTnLst>
                        <p:par>
                          <p:cTn id="394" fill="hold">
                            <p:stCondLst>
                              <p:cond delay="0"/>
                            </p:stCondLst>
                            <p:childTnLst>
                              <p:par>
                                <p:cTn id="395" presetID="1" presetClass="entr" presetSubtype="0" fill="hold" grpId="0" nodeType="clickEffect">
                                  <p:stCondLst>
                                    <p:cond delay="0"/>
                                  </p:stCondLst>
                                  <p:childTnLst>
                                    <p:set>
                                      <p:cBhvr>
                                        <p:cTn id="396" dur="1" fill="hold">
                                          <p:stCondLst>
                                            <p:cond delay="0"/>
                                          </p:stCondLst>
                                        </p:cTn>
                                        <p:tgtEl>
                                          <p:spTgt spid="152"/>
                                        </p:tgtEl>
                                        <p:attrNameLst>
                                          <p:attrName>style.visibility</p:attrName>
                                        </p:attrNameLst>
                                      </p:cBhvr>
                                      <p:to>
                                        <p:strVal val="visible"/>
                                      </p:to>
                                    </p:set>
                                  </p:childTnLst>
                                </p:cTn>
                              </p:par>
                            </p:childTnLst>
                          </p:cTn>
                        </p:par>
                      </p:childTnLst>
                    </p:cTn>
                  </p:par>
                  <p:par>
                    <p:cTn id="397" fill="hold">
                      <p:stCondLst>
                        <p:cond delay="indefinite"/>
                      </p:stCondLst>
                      <p:childTnLst>
                        <p:par>
                          <p:cTn id="398" fill="hold">
                            <p:stCondLst>
                              <p:cond delay="0"/>
                            </p:stCondLst>
                            <p:childTnLst>
                              <p:par>
                                <p:cTn id="399" presetID="1" presetClass="exit" presetSubtype="0" fill="hold" nodeType="clickEffect">
                                  <p:stCondLst>
                                    <p:cond delay="0"/>
                                  </p:stCondLst>
                                  <p:childTnLst>
                                    <p:set>
                                      <p:cBhvr>
                                        <p:cTn id="400" dur="1" fill="hold">
                                          <p:stCondLst>
                                            <p:cond delay="0"/>
                                          </p:stCondLst>
                                        </p:cTn>
                                        <p:tgtEl>
                                          <p:spTgt spid="115"/>
                                        </p:tgtEl>
                                        <p:attrNameLst>
                                          <p:attrName>style.visibility</p:attrName>
                                        </p:attrNameLst>
                                      </p:cBhvr>
                                      <p:to>
                                        <p:strVal val="hidden"/>
                                      </p:to>
                                    </p:set>
                                  </p:childTnLst>
                                </p:cTn>
                              </p:par>
                              <p:par>
                                <p:cTn id="401" presetID="1" presetClass="exit" presetSubtype="0" fill="hold" nodeType="withEffect">
                                  <p:stCondLst>
                                    <p:cond delay="0"/>
                                  </p:stCondLst>
                                  <p:childTnLst>
                                    <p:set>
                                      <p:cBhvr>
                                        <p:cTn id="402" dur="1" fill="hold">
                                          <p:stCondLst>
                                            <p:cond delay="0"/>
                                          </p:stCondLst>
                                        </p:cTn>
                                        <p:tgtEl>
                                          <p:spTgt spid="117"/>
                                        </p:tgtEl>
                                        <p:attrNameLst>
                                          <p:attrName>style.visibility</p:attrName>
                                        </p:attrNameLst>
                                      </p:cBhvr>
                                      <p:to>
                                        <p:strVal val="hidden"/>
                                      </p:to>
                                    </p:set>
                                  </p:childTnLst>
                                </p:cTn>
                              </p:par>
                              <p:par>
                                <p:cTn id="403" presetID="1" presetClass="exit" presetSubtype="0" fill="hold" nodeType="withEffect">
                                  <p:stCondLst>
                                    <p:cond delay="0"/>
                                  </p:stCondLst>
                                  <p:childTnLst>
                                    <p:set>
                                      <p:cBhvr>
                                        <p:cTn id="404" dur="1" fill="hold">
                                          <p:stCondLst>
                                            <p:cond delay="0"/>
                                          </p:stCondLst>
                                        </p:cTn>
                                        <p:tgtEl>
                                          <p:spTgt spid="121"/>
                                        </p:tgtEl>
                                        <p:attrNameLst>
                                          <p:attrName>style.visibility</p:attrName>
                                        </p:attrNameLst>
                                      </p:cBhvr>
                                      <p:to>
                                        <p:strVal val="hidden"/>
                                      </p:to>
                                    </p:set>
                                  </p:childTnLst>
                                </p:cTn>
                              </p:par>
                            </p:childTnLst>
                          </p:cTn>
                        </p:par>
                      </p:childTnLst>
                    </p:cTn>
                  </p:par>
                  <p:par>
                    <p:cTn id="405" fill="hold">
                      <p:stCondLst>
                        <p:cond delay="indefinite"/>
                      </p:stCondLst>
                      <p:childTnLst>
                        <p:par>
                          <p:cTn id="406" fill="hold">
                            <p:stCondLst>
                              <p:cond delay="0"/>
                            </p:stCondLst>
                            <p:childTnLst>
                              <p:par>
                                <p:cTn id="407" presetID="22" presetClass="entr" presetSubtype="4" fill="hold" nodeType="clickEffect">
                                  <p:stCondLst>
                                    <p:cond delay="0"/>
                                  </p:stCondLst>
                                  <p:childTnLst>
                                    <p:set>
                                      <p:cBhvr>
                                        <p:cTn id="408" dur="1" fill="hold">
                                          <p:stCondLst>
                                            <p:cond delay="0"/>
                                          </p:stCondLst>
                                        </p:cTn>
                                        <p:tgtEl>
                                          <p:spTgt spid="123"/>
                                        </p:tgtEl>
                                        <p:attrNameLst>
                                          <p:attrName>style.visibility</p:attrName>
                                        </p:attrNameLst>
                                      </p:cBhvr>
                                      <p:to>
                                        <p:strVal val="visible"/>
                                      </p:to>
                                    </p:set>
                                    <p:animEffect transition="in" filter="wipe(down)">
                                      <p:cBhvr>
                                        <p:cTn id="409" dur="500"/>
                                        <p:tgtEl>
                                          <p:spTgt spid="123"/>
                                        </p:tgtEl>
                                      </p:cBhvr>
                                    </p:animEffect>
                                  </p:childTnLst>
                                </p:cTn>
                              </p:par>
                              <p:par>
                                <p:cTn id="410" presetID="22" presetClass="entr" presetSubtype="4" fill="hold" nodeType="withEffect">
                                  <p:stCondLst>
                                    <p:cond delay="0"/>
                                  </p:stCondLst>
                                  <p:childTnLst>
                                    <p:set>
                                      <p:cBhvr>
                                        <p:cTn id="411" dur="1" fill="hold">
                                          <p:stCondLst>
                                            <p:cond delay="0"/>
                                          </p:stCondLst>
                                        </p:cTn>
                                        <p:tgtEl>
                                          <p:spTgt spid="125"/>
                                        </p:tgtEl>
                                        <p:attrNameLst>
                                          <p:attrName>style.visibility</p:attrName>
                                        </p:attrNameLst>
                                      </p:cBhvr>
                                      <p:to>
                                        <p:strVal val="visible"/>
                                      </p:to>
                                    </p:set>
                                    <p:animEffect transition="in" filter="wipe(down)">
                                      <p:cBhvr>
                                        <p:cTn id="412" dur="500"/>
                                        <p:tgtEl>
                                          <p:spTgt spid="125"/>
                                        </p:tgtEl>
                                      </p:cBhvr>
                                    </p:animEffect>
                                  </p:childTnLst>
                                </p:cTn>
                              </p:par>
                              <p:par>
                                <p:cTn id="413" presetID="22" presetClass="entr" presetSubtype="4" fill="hold" nodeType="withEffect">
                                  <p:stCondLst>
                                    <p:cond delay="0"/>
                                  </p:stCondLst>
                                  <p:childTnLst>
                                    <p:set>
                                      <p:cBhvr>
                                        <p:cTn id="414" dur="1" fill="hold">
                                          <p:stCondLst>
                                            <p:cond delay="0"/>
                                          </p:stCondLst>
                                        </p:cTn>
                                        <p:tgtEl>
                                          <p:spTgt spid="127"/>
                                        </p:tgtEl>
                                        <p:attrNameLst>
                                          <p:attrName>style.visibility</p:attrName>
                                        </p:attrNameLst>
                                      </p:cBhvr>
                                      <p:to>
                                        <p:strVal val="visible"/>
                                      </p:to>
                                    </p:set>
                                    <p:animEffect transition="in" filter="wipe(down)">
                                      <p:cBhvr>
                                        <p:cTn id="415" dur="500"/>
                                        <p:tgtEl>
                                          <p:spTgt spid="127"/>
                                        </p:tgtEl>
                                      </p:cBhvr>
                                    </p:animEffect>
                                  </p:childTnLst>
                                </p:cTn>
                              </p:par>
                            </p:childTnLst>
                          </p:cTn>
                        </p:par>
                      </p:childTnLst>
                    </p:cTn>
                  </p:par>
                  <p:par>
                    <p:cTn id="416" fill="hold">
                      <p:stCondLst>
                        <p:cond delay="indefinite"/>
                      </p:stCondLst>
                      <p:childTnLst>
                        <p:par>
                          <p:cTn id="417" fill="hold">
                            <p:stCondLst>
                              <p:cond delay="0"/>
                            </p:stCondLst>
                            <p:childTnLst>
                              <p:par>
                                <p:cTn id="418" presetID="1" presetClass="entr" presetSubtype="0" fill="hold" grpId="0" nodeType="clickEffect">
                                  <p:stCondLst>
                                    <p:cond delay="0"/>
                                  </p:stCondLst>
                                  <p:childTnLst>
                                    <p:set>
                                      <p:cBhvr>
                                        <p:cTn id="419" dur="1" fill="hold">
                                          <p:stCondLst>
                                            <p:cond delay="0"/>
                                          </p:stCondLst>
                                        </p:cTn>
                                        <p:tgtEl>
                                          <p:spTgt spid="153"/>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26" presetClass="emph" presetSubtype="0" fill="hold" nodeType="clickEffect">
                                  <p:stCondLst>
                                    <p:cond delay="0"/>
                                  </p:stCondLst>
                                  <p:childTnLst>
                                    <p:animEffect transition="out" filter="fade">
                                      <p:cBhvr>
                                        <p:cTn id="423" dur="500" tmFilter="0, 0; .2, .5; .8, .5; 1, 0"/>
                                        <p:tgtEl>
                                          <p:spTgt spid="113"/>
                                        </p:tgtEl>
                                      </p:cBhvr>
                                    </p:animEffect>
                                    <p:animScale>
                                      <p:cBhvr>
                                        <p:cTn id="424" dur="250" autoRev="1" fill="hold"/>
                                        <p:tgtEl>
                                          <p:spTgt spid="113"/>
                                        </p:tgtEl>
                                      </p:cBhvr>
                                      <p:by x="105000" y="105000"/>
                                    </p:animScale>
                                  </p:childTnLst>
                                </p:cTn>
                              </p:par>
                            </p:childTnLst>
                          </p:cTn>
                        </p:par>
                      </p:childTnLst>
                    </p:cTn>
                  </p:par>
                  <p:par>
                    <p:cTn id="425" fill="hold">
                      <p:stCondLst>
                        <p:cond delay="indefinite"/>
                      </p:stCondLst>
                      <p:childTnLst>
                        <p:par>
                          <p:cTn id="426" fill="hold">
                            <p:stCondLst>
                              <p:cond delay="0"/>
                            </p:stCondLst>
                            <p:childTnLst>
                              <p:par>
                                <p:cTn id="427" presetID="26" presetClass="emph" presetSubtype="0" fill="hold" nodeType="clickEffect">
                                  <p:stCondLst>
                                    <p:cond delay="0"/>
                                  </p:stCondLst>
                                  <p:childTnLst>
                                    <p:animEffect transition="out" filter="fade">
                                      <p:cBhvr>
                                        <p:cTn id="428" dur="500" tmFilter="0, 0; .2, .5; .8, .5; 1, 0"/>
                                        <p:tgtEl>
                                          <p:spTgt spid="134"/>
                                        </p:tgtEl>
                                      </p:cBhvr>
                                    </p:animEffect>
                                    <p:animScale>
                                      <p:cBhvr>
                                        <p:cTn id="429" dur="250" autoRev="1" fill="hold"/>
                                        <p:tgtEl>
                                          <p:spTgt spid="134"/>
                                        </p:tgtEl>
                                      </p:cBhvr>
                                      <p:by x="105000" y="105000"/>
                                    </p:animScale>
                                  </p:childTnLst>
                                </p:cTn>
                              </p:par>
                            </p:childTnLst>
                          </p:cTn>
                        </p:par>
                      </p:childTnLst>
                    </p:cTn>
                  </p:par>
                  <p:par>
                    <p:cTn id="430" fill="hold">
                      <p:stCondLst>
                        <p:cond delay="indefinite"/>
                      </p:stCondLst>
                      <p:childTnLst>
                        <p:par>
                          <p:cTn id="431" fill="hold">
                            <p:stCondLst>
                              <p:cond delay="0"/>
                            </p:stCondLst>
                            <p:childTnLst>
                              <p:par>
                                <p:cTn id="432" presetID="26" presetClass="emph" presetSubtype="0" fill="hold" nodeType="clickEffect">
                                  <p:stCondLst>
                                    <p:cond delay="0"/>
                                  </p:stCondLst>
                                  <p:childTnLst>
                                    <p:animEffect transition="out" filter="fade">
                                      <p:cBhvr>
                                        <p:cTn id="433" dur="500" tmFilter="0, 0; .2, .5; .8, .5; 1, 0"/>
                                        <p:tgtEl>
                                          <p:spTgt spid="109"/>
                                        </p:tgtEl>
                                      </p:cBhvr>
                                    </p:animEffect>
                                    <p:animScale>
                                      <p:cBhvr>
                                        <p:cTn id="434" dur="250" autoRev="1" fill="hold"/>
                                        <p:tgtEl>
                                          <p:spTgt spid="10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10" grpId="0" animBg="1"/>
      <p:bldP spid="10" grpId="1" animBg="1"/>
      <p:bldP spid="11" grpId="0" animBg="1"/>
      <p:bldP spid="11" grpId="1" animBg="1"/>
      <p:bldP spid="12" grpId="0" animBg="1"/>
      <p:bldP spid="13" grpId="0" animBg="1"/>
      <p:bldP spid="14" grpId="0" animBg="1"/>
      <p:bldP spid="15" grpId="0" animBg="1"/>
      <p:bldP spid="16" grpId="0" animBg="1"/>
      <p:bldP spid="17" grpId="0" animBg="1"/>
      <p:bldP spid="23" grpId="0" animBg="1"/>
      <p:bldP spid="26" grpId="0" animBg="1"/>
      <p:bldP spid="27" grpId="0" animBg="1"/>
      <p:bldP spid="54" grpId="0" animBg="1"/>
      <p:bldP spid="55" grpId="0" animBg="1"/>
      <p:bldP spid="61" grpId="0" animBg="1"/>
      <p:bldP spid="62" grpId="0" animBg="1"/>
      <p:bldP spid="96" grpId="0" animBg="1"/>
      <p:bldP spid="97" grpId="0" animBg="1"/>
      <p:bldP spid="104" grpId="0" animBg="1"/>
      <p:bldP spid="106" grpId="0" animBg="1"/>
      <p:bldP spid="108" grpId="0" animBg="1"/>
      <p:bldP spid="3072" grpId="0" animBg="1"/>
      <p:bldP spid="3088" grpId="0" animBg="1"/>
      <p:bldP spid="151" grpId="0" animBg="1"/>
      <p:bldP spid="152" grpId="0" animBg="1"/>
      <p:bldP spid="15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 name="Picture 3" descr="C:\Users\Sripras\JPaxos-1\results\sri\2014-03-15_12-00-00\PaxosRoundBoxPlots_client_nodelay.png"/>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7798"/>
            <a:ext cx="6576131" cy="4642259"/>
          </a:xfrm>
          <a:prstGeom prst="rect">
            <a:avLst/>
          </a:prstGeom>
          <a:noFill/>
          <a:ln>
            <a:noFill/>
          </a:ln>
        </p:spPr>
      </p:pic>
      <p:pic>
        <p:nvPicPr>
          <p:cNvPr id="6" name="Picture 5" descr="C:\Users\Sripras\JPaxos-1\results\sri\2014-03-15_12-00-00\PaxosServiceTimeBoxPlots_leader_nodelay.png"/>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52500"/>
            <a:ext cx="4795424" cy="3581400"/>
          </a:xfrm>
          <a:prstGeom prst="rect">
            <a:avLst/>
          </a:prstGeom>
          <a:noFill/>
          <a:ln>
            <a:noFill/>
          </a:ln>
        </p:spPr>
      </p:pic>
      <p:pic>
        <p:nvPicPr>
          <p:cNvPr id="5" name="Picture 4" descr="C:\Users\Sripras\JPaxos-1\results\sri\2014-03-15_12-00-00\PaxosRoundBoxPlots_leader_nodelay.png"/>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3200"/>
            <a:ext cx="4800600" cy="3733800"/>
          </a:xfrm>
          <a:prstGeom prst="rect">
            <a:avLst/>
          </a:prstGeom>
          <a:noFill/>
          <a:ln>
            <a:noFill/>
          </a:ln>
        </p:spPr>
      </p:pic>
      <p:sp>
        <p:nvSpPr>
          <p:cNvPr id="7" name="Oval 6"/>
          <p:cNvSpPr/>
          <p:nvPr/>
        </p:nvSpPr>
        <p:spPr>
          <a:xfrm>
            <a:off x="914400" y="41529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26065" y="3124200"/>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43400" y="548270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7" idx="7"/>
          </p:cNvCxnSpPr>
          <p:nvPr/>
        </p:nvCxnSpPr>
        <p:spPr>
          <a:xfrm flipV="1">
            <a:off x="1694889" y="3581400"/>
            <a:ext cx="831176" cy="70541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5"/>
            <a:endCxn id="9" idx="3"/>
          </p:cNvCxnSpPr>
          <p:nvPr/>
        </p:nvCxnSpPr>
        <p:spPr>
          <a:xfrm>
            <a:off x="1694889" y="4933389"/>
            <a:ext cx="2782422" cy="13298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6"/>
          </p:cNvCxnSpPr>
          <p:nvPr/>
        </p:nvCxnSpPr>
        <p:spPr>
          <a:xfrm flipV="1">
            <a:off x="1828800" y="4038601"/>
            <a:ext cx="992820" cy="57149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6"/>
            <a:endCxn id="9" idx="1"/>
          </p:cNvCxnSpPr>
          <p:nvPr/>
        </p:nvCxnSpPr>
        <p:spPr>
          <a:xfrm>
            <a:off x="1828800" y="4610100"/>
            <a:ext cx="2648511" cy="1006512"/>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22" name="Plus 21"/>
          <p:cNvSpPr/>
          <p:nvPr/>
        </p:nvSpPr>
        <p:spPr>
          <a:xfrm>
            <a:off x="3326536" y="4152900"/>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9830" y="1447798"/>
            <a:ext cx="2848255" cy="369332"/>
          </a:xfrm>
          <a:prstGeom prst="rect">
            <a:avLst/>
          </a:prstGeom>
          <a:noFill/>
        </p:spPr>
        <p:txBody>
          <a:bodyPr wrap="square" rtlCol="0">
            <a:spAutoFit/>
          </a:bodyPr>
          <a:lstStyle/>
          <a:p>
            <a:r>
              <a:rPr lang="en-US" dirty="0" smtClean="0"/>
              <a:t>Client end to end</a:t>
            </a:r>
            <a:endParaRPr lang="en-US" dirty="0"/>
          </a:p>
        </p:txBody>
      </p:sp>
      <p:sp>
        <p:nvSpPr>
          <p:cNvPr id="24" name="TextBox 23"/>
          <p:cNvSpPr txBox="1"/>
          <p:nvPr/>
        </p:nvSpPr>
        <p:spPr>
          <a:xfrm>
            <a:off x="2202768" y="909221"/>
            <a:ext cx="2848255" cy="369332"/>
          </a:xfrm>
          <a:prstGeom prst="rect">
            <a:avLst/>
          </a:prstGeom>
          <a:noFill/>
        </p:spPr>
        <p:txBody>
          <a:bodyPr wrap="square" rtlCol="0">
            <a:spAutoFit/>
          </a:bodyPr>
          <a:lstStyle/>
          <a:p>
            <a:r>
              <a:rPr lang="en-US" dirty="0" smtClean="0"/>
              <a:t>Directory service time</a:t>
            </a:r>
            <a:endParaRPr lang="en-US" dirty="0"/>
          </a:p>
        </p:txBody>
      </p:sp>
      <p:sp>
        <p:nvSpPr>
          <p:cNvPr id="25" name="TextBox 24"/>
          <p:cNvSpPr txBox="1"/>
          <p:nvPr/>
        </p:nvSpPr>
        <p:spPr>
          <a:xfrm>
            <a:off x="3978305" y="2743200"/>
            <a:ext cx="2848255" cy="369332"/>
          </a:xfrm>
          <a:prstGeom prst="rect">
            <a:avLst/>
          </a:prstGeom>
          <a:noFill/>
        </p:spPr>
        <p:txBody>
          <a:bodyPr wrap="square" rtlCol="0">
            <a:spAutoFit/>
          </a:bodyPr>
          <a:lstStyle/>
          <a:p>
            <a:r>
              <a:rPr lang="en-US" dirty="0" smtClean="0"/>
              <a:t>Server end to end</a:t>
            </a:r>
            <a:endParaRPr lang="en-US" dirty="0"/>
          </a:p>
        </p:txBody>
      </p:sp>
      <p:sp>
        <p:nvSpPr>
          <p:cNvPr id="19" name="Title 236"/>
          <p:cNvSpPr txBox="1">
            <a:spLocks noGrp="1"/>
          </p:cNvSpPr>
          <p:nvPr>
            <p:ph type="title"/>
          </p:nvPr>
        </p:nvSpPr>
        <p:spPr>
          <a:xfrm>
            <a:off x="533400" y="152400"/>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No </a:t>
            </a:r>
            <a:r>
              <a:rPr lang="en-US" sz="2400" dirty="0" err="1"/>
              <a:t>DummyNet</a:t>
            </a:r>
            <a:r>
              <a:rPr lang="en-US" sz="2400" dirty="0"/>
              <a:t>; x=y=0.1ms</a:t>
            </a:r>
          </a:p>
        </p:txBody>
      </p:sp>
    </p:spTree>
    <p:extLst>
      <p:ext uri="{BB962C8B-B14F-4D97-AF65-F5344CB8AC3E}">
        <p14:creationId xmlns:p14="http://schemas.microsoft.com/office/powerpoint/2010/main" val="341016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down)">
                                      <p:cBhvr>
                                        <p:cTn id="5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2" grpId="0" animBg="1"/>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Rectangle 258"/>
          <p:cNvSpPr/>
          <p:nvPr/>
        </p:nvSpPr>
        <p:spPr>
          <a:xfrm>
            <a:off x="6524362" y="4753430"/>
            <a:ext cx="2526213" cy="1433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Family of</a:t>
            </a:r>
            <a:br>
              <a:rPr lang="en-US" dirty="0" smtClean="0"/>
            </a:br>
            <a:r>
              <a:rPr lang="en-US" dirty="0" smtClean="0"/>
              <a:t>                   Hash                               </a:t>
            </a:r>
          </a:p>
          <a:p>
            <a:pPr algn="ctr"/>
            <a:r>
              <a:rPr lang="en-US" dirty="0" smtClean="0"/>
              <a:t>                   Functions</a:t>
            </a:r>
            <a:endParaRPr lang="en-US" dirty="0"/>
          </a:p>
        </p:txBody>
      </p:sp>
      <p:sp>
        <p:nvSpPr>
          <p:cNvPr id="4" name="Freeform 3"/>
          <p:cNvSpPr>
            <a:spLocks/>
          </p:cNvSpPr>
          <p:nvPr/>
        </p:nvSpPr>
        <p:spPr bwMode="auto">
          <a:xfrm>
            <a:off x="4618341" y="3565767"/>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dirty="0">
              <a:solidFill>
                <a:schemeClr val="bg1"/>
              </a:solidFill>
              <a:ea typeface="ＭＳ Ｐゴシック" pitchFamily="-97" charset="-128"/>
              <a:cs typeface="+mn-cs"/>
            </a:endParaRPr>
          </a:p>
        </p:txBody>
      </p:sp>
      <p:sp>
        <p:nvSpPr>
          <p:cNvPr id="5" name="Freeform 4"/>
          <p:cNvSpPr>
            <a:spLocks/>
          </p:cNvSpPr>
          <p:nvPr/>
        </p:nvSpPr>
        <p:spPr bwMode="auto">
          <a:xfrm>
            <a:off x="3879597" y="3517828"/>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5"/>
          <p:cNvSpPr>
            <a:spLocks/>
          </p:cNvSpPr>
          <p:nvPr/>
        </p:nvSpPr>
        <p:spPr bwMode="auto">
          <a:xfrm>
            <a:off x="4068330" y="2426892"/>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4322413" y="3131514"/>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6124622" y="2311694"/>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8"/>
          <p:cNvSpPr>
            <a:spLocks/>
          </p:cNvSpPr>
          <p:nvPr/>
        </p:nvSpPr>
        <p:spPr bwMode="auto">
          <a:xfrm>
            <a:off x="5556389" y="2267984"/>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9"/>
          <p:cNvSpPr>
            <a:spLocks/>
          </p:cNvSpPr>
          <p:nvPr/>
        </p:nvSpPr>
        <p:spPr bwMode="auto">
          <a:xfrm>
            <a:off x="6448592" y="2445396"/>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10"/>
          <p:cNvSpPr>
            <a:spLocks/>
          </p:cNvSpPr>
          <p:nvPr/>
        </p:nvSpPr>
        <p:spPr bwMode="auto">
          <a:xfrm>
            <a:off x="6286607" y="1704894"/>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11"/>
          <p:cNvSpPr>
            <a:spLocks/>
          </p:cNvSpPr>
          <p:nvPr/>
        </p:nvSpPr>
        <p:spPr bwMode="auto">
          <a:xfrm>
            <a:off x="6116908" y="2213989"/>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12"/>
          <p:cNvSpPr>
            <a:spLocks/>
          </p:cNvSpPr>
          <p:nvPr/>
        </p:nvSpPr>
        <p:spPr bwMode="auto">
          <a:xfrm>
            <a:off x="6250610" y="2159995"/>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13"/>
          <p:cNvSpPr>
            <a:spLocks/>
          </p:cNvSpPr>
          <p:nvPr/>
        </p:nvSpPr>
        <p:spPr bwMode="auto">
          <a:xfrm>
            <a:off x="6245467" y="2669090"/>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14"/>
          <p:cNvSpPr>
            <a:spLocks/>
          </p:cNvSpPr>
          <p:nvPr/>
        </p:nvSpPr>
        <p:spPr bwMode="auto">
          <a:xfrm>
            <a:off x="6224899" y="2532817"/>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15"/>
          <p:cNvSpPr>
            <a:spLocks/>
          </p:cNvSpPr>
          <p:nvPr/>
        </p:nvSpPr>
        <p:spPr bwMode="auto">
          <a:xfrm>
            <a:off x="6459315" y="285096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16"/>
          <p:cNvSpPr>
            <a:spLocks/>
          </p:cNvSpPr>
          <p:nvPr/>
        </p:nvSpPr>
        <p:spPr bwMode="auto">
          <a:xfrm>
            <a:off x="1515299" y="3979625"/>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17"/>
          <p:cNvSpPr>
            <a:spLocks/>
          </p:cNvSpPr>
          <p:nvPr/>
        </p:nvSpPr>
        <p:spPr bwMode="auto">
          <a:xfrm>
            <a:off x="4145423" y="4642941"/>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18"/>
          <p:cNvSpPr>
            <a:spLocks/>
          </p:cNvSpPr>
          <p:nvPr/>
        </p:nvSpPr>
        <p:spPr bwMode="auto">
          <a:xfrm>
            <a:off x="2217180" y="4082465"/>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19"/>
          <p:cNvSpPr>
            <a:spLocks/>
          </p:cNvSpPr>
          <p:nvPr/>
        </p:nvSpPr>
        <p:spPr bwMode="auto">
          <a:xfrm>
            <a:off x="2548838" y="4185304"/>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0"/>
          <p:cNvSpPr>
            <a:spLocks/>
          </p:cNvSpPr>
          <p:nvPr/>
        </p:nvSpPr>
        <p:spPr bwMode="auto">
          <a:xfrm>
            <a:off x="4047725" y="4123601"/>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1"/>
          <p:cNvSpPr>
            <a:spLocks/>
          </p:cNvSpPr>
          <p:nvPr/>
        </p:nvSpPr>
        <p:spPr bwMode="auto">
          <a:xfrm>
            <a:off x="3037326" y="4064468"/>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2"/>
          <p:cNvSpPr>
            <a:spLocks/>
          </p:cNvSpPr>
          <p:nvPr/>
        </p:nvSpPr>
        <p:spPr bwMode="auto">
          <a:xfrm>
            <a:off x="1679843" y="3218612"/>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3"/>
          <p:cNvSpPr>
            <a:spLocks/>
          </p:cNvSpPr>
          <p:nvPr/>
        </p:nvSpPr>
        <p:spPr bwMode="auto">
          <a:xfrm>
            <a:off x="4309967" y="2316194"/>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4"/>
          <p:cNvSpPr>
            <a:spLocks/>
          </p:cNvSpPr>
          <p:nvPr/>
        </p:nvSpPr>
        <p:spPr bwMode="auto">
          <a:xfrm>
            <a:off x="2268600" y="3478282"/>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5"/>
          <p:cNvSpPr>
            <a:spLocks/>
          </p:cNvSpPr>
          <p:nvPr/>
        </p:nvSpPr>
        <p:spPr bwMode="auto">
          <a:xfrm>
            <a:off x="648875" y="2964084"/>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6"/>
          <p:cNvSpPr>
            <a:spLocks/>
          </p:cNvSpPr>
          <p:nvPr/>
        </p:nvSpPr>
        <p:spPr bwMode="auto">
          <a:xfrm>
            <a:off x="2086059" y="2786685"/>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7"/>
          <p:cNvSpPr>
            <a:spLocks/>
          </p:cNvSpPr>
          <p:nvPr/>
        </p:nvSpPr>
        <p:spPr bwMode="auto">
          <a:xfrm>
            <a:off x="4592776" y="3881927"/>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
          <p:cNvSpPr>
            <a:spLocks/>
          </p:cNvSpPr>
          <p:nvPr/>
        </p:nvSpPr>
        <p:spPr bwMode="auto">
          <a:xfrm>
            <a:off x="5310082" y="3660822"/>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9"/>
          <p:cNvSpPr>
            <a:spLocks/>
          </p:cNvSpPr>
          <p:nvPr/>
        </p:nvSpPr>
        <p:spPr bwMode="auto">
          <a:xfrm>
            <a:off x="6315340" y="2856102"/>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30"/>
          <p:cNvSpPr>
            <a:spLocks/>
          </p:cNvSpPr>
          <p:nvPr/>
        </p:nvSpPr>
        <p:spPr bwMode="auto">
          <a:xfrm>
            <a:off x="3129882" y="3622257"/>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31"/>
          <p:cNvSpPr>
            <a:spLocks/>
          </p:cNvSpPr>
          <p:nvPr/>
        </p:nvSpPr>
        <p:spPr bwMode="auto">
          <a:xfrm>
            <a:off x="4775316" y="2521873"/>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32"/>
          <p:cNvSpPr>
            <a:spLocks/>
          </p:cNvSpPr>
          <p:nvPr/>
        </p:nvSpPr>
        <p:spPr bwMode="auto">
          <a:xfrm>
            <a:off x="1073089" y="3090062"/>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33"/>
          <p:cNvSpPr>
            <a:spLocks/>
          </p:cNvSpPr>
          <p:nvPr/>
        </p:nvSpPr>
        <p:spPr bwMode="auto">
          <a:xfrm>
            <a:off x="6428463" y="2645281"/>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34"/>
          <p:cNvSpPr>
            <a:spLocks/>
          </p:cNvSpPr>
          <p:nvPr/>
        </p:nvSpPr>
        <p:spPr bwMode="auto">
          <a:xfrm>
            <a:off x="5364073" y="3306025"/>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35"/>
          <p:cNvSpPr>
            <a:spLocks/>
          </p:cNvSpPr>
          <p:nvPr/>
        </p:nvSpPr>
        <p:spPr bwMode="auto">
          <a:xfrm>
            <a:off x="5703444" y="3167192"/>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36"/>
          <p:cNvSpPr>
            <a:spLocks/>
          </p:cNvSpPr>
          <p:nvPr/>
        </p:nvSpPr>
        <p:spPr bwMode="auto">
          <a:xfrm>
            <a:off x="3127311" y="3629970"/>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37"/>
          <p:cNvSpPr>
            <a:spLocks/>
          </p:cNvSpPr>
          <p:nvPr/>
        </p:nvSpPr>
        <p:spPr bwMode="auto">
          <a:xfrm>
            <a:off x="3867756" y="3532273"/>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38"/>
          <p:cNvSpPr>
            <a:spLocks/>
          </p:cNvSpPr>
          <p:nvPr/>
        </p:nvSpPr>
        <p:spPr bwMode="auto">
          <a:xfrm>
            <a:off x="3878040" y="3519418"/>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Rectangle 39"/>
          <p:cNvSpPr>
            <a:spLocks noChangeArrowheads="1"/>
          </p:cNvSpPr>
          <p:nvPr/>
        </p:nvSpPr>
        <p:spPr bwMode="auto">
          <a:xfrm>
            <a:off x="4921862" y="4997737"/>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Freeform 40"/>
          <p:cNvSpPr>
            <a:spLocks/>
          </p:cNvSpPr>
          <p:nvPr/>
        </p:nvSpPr>
        <p:spPr bwMode="auto">
          <a:xfrm>
            <a:off x="4855017" y="4280431"/>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41"/>
          <p:cNvSpPr>
            <a:spLocks/>
          </p:cNvSpPr>
          <p:nvPr/>
        </p:nvSpPr>
        <p:spPr bwMode="auto">
          <a:xfrm>
            <a:off x="5304940" y="3879356"/>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42"/>
          <p:cNvSpPr>
            <a:spLocks/>
          </p:cNvSpPr>
          <p:nvPr/>
        </p:nvSpPr>
        <p:spPr bwMode="auto">
          <a:xfrm>
            <a:off x="5505477" y="3694245"/>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43"/>
          <p:cNvSpPr>
            <a:spLocks/>
          </p:cNvSpPr>
          <p:nvPr/>
        </p:nvSpPr>
        <p:spPr bwMode="auto">
          <a:xfrm>
            <a:off x="5356360" y="3696816"/>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44"/>
          <p:cNvSpPr>
            <a:spLocks/>
          </p:cNvSpPr>
          <p:nvPr/>
        </p:nvSpPr>
        <p:spPr bwMode="auto">
          <a:xfrm>
            <a:off x="6271633" y="3249464"/>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45"/>
          <p:cNvSpPr>
            <a:spLocks/>
          </p:cNvSpPr>
          <p:nvPr/>
        </p:nvSpPr>
        <p:spPr bwMode="auto">
          <a:xfrm>
            <a:off x="6148225" y="3154337"/>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46"/>
          <p:cNvSpPr>
            <a:spLocks/>
          </p:cNvSpPr>
          <p:nvPr/>
        </p:nvSpPr>
        <p:spPr bwMode="auto">
          <a:xfrm>
            <a:off x="6312769" y="2953800"/>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47"/>
          <p:cNvSpPr>
            <a:spLocks/>
          </p:cNvSpPr>
          <p:nvPr/>
        </p:nvSpPr>
        <p:spPr bwMode="auto">
          <a:xfrm>
            <a:off x="6456744" y="2853531"/>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48"/>
          <p:cNvSpPr>
            <a:spLocks/>
          </p:cNvSpPr>
          <p:nvPr/>
        </p:nvSpPr>
        <p:spPr bwMode="auto">
          <a:xfrm>
            <a:off x="6155938" y="2853531"/>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Rectangle 49"/>
          <p:cNvSpPr>
            <a:spLocks noChangeArrowheads="1"/>
          </p:cNvSpPr>
          <p:nvPr/>
        </p:nvSpPr>
        <p:spPr bwMode="auto">
          <a:xfrm>
            <a:off x="885406" y="2300768"/>
            <a:ext cx="7713" cy="7713"/>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Freeform 50"/>
          <p:cNvSpPr>
            <a:spLocks/>
          </p:cNvSpPr>
          <p:nvPr/>
        </p:nvSpPr>
        <p:spPr bwMode="auto">
          <a:xfrm>
            <a:off x="893119" y="2035956"/>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Rectangle 51"/>
          <p:cNvSpPr>
            <a:spLocks noChangeArrowheads="1"/>
          </p:cNvSpPr>
          <p:nvPr/>
        </p:nvSpPr>
        <p:spPr bwMode="auto">
          <a:xfrm>
            <a:off x="736289" y="2964084"/>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Freeform 52"/>
          <p:cNvSpPr>
            <a:spLocks/>
          </p:cNvSpPr>
          <p:nvPr/>
        </p:nvSpPr>
        <p:spPr bwMode="auto">
          <a:xfrm>
            <a:off x="1512728" y="4709786"/>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53"/>
          <p:cNvSpPr>
            <a:spLocks/>
          </p:cNvSpPr>
          <p:nvPr/>
        </p:nvSpPr>
        <p:spPr bwMode="auto">
          <a:xfrm>
            <a:off x="1674701" y="3216041"/>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54"/>
          <p:cNvSpPr>
            <a:spLocks/>
          </p:cNvSpPr>
          <p:nvPr/>
        </p:nvSpPr>
        <p:spPr bwMode="auto">
          <a:xfrm>
            <a:off x="736289" y="2964084"/>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55"/>
          <p:cNvSpPr>
            <a:spLocks/>
          </p:cNvSpPr>
          <p:nvPr/>
        </p:nvSpPr>
        <p:spPr bwMode="auto">
          <a:xfrm>
            <a:off x="1461308" y="3144053"/>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56"/>
          <p:cNvSpPr>
            <a:spLocks/>
          </p:cNvSpPr>
          <p:nvPr/>
        </p:nvSpPr>
        <p:spPr bwMode="auto">
          <a:xfrm>
            <a:off x="1767256" y="3210899"/>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57"/>
          <p:cNvSpPr>
            <a:spLocks/>
          </p:cNvSpPr>
          <p:nvPr/>
        </p:nvSpPr>
        <p:spPr bwMode="auto">
          <a:xfrm>
            <a:off x="4219982" y="5177707"/>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58"/>
          <p:cNvSpPr>
            <a:spLocks/>
          </p:cNvSpPr>
          <p:nvPr/>
        </p:nvSpPr>
        <p:spPr bwMode="auto">
          <a:xfrm>
            <a:off x="2546267" y="4954031"/>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59"/>
          <p:cNvSpPr>
            <a:spLocks/>
          </p:cNvSpPr>
          <p:nvPr/>
        </p:nvSpPr>
        <p:spPr bwMode="auto">
          <a:xfrm>
            <a:off x="2206896" y="4987454"/>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60"/>
          <p:cNvSpPr>
            <a:spLocks/>
          </p:cNvSpPr>
          <p:nvPr/>
        </p:nvSpPr>
        <p:spPr bwMode="auto">
          <a:xfrm>
            <a:off x="4135139" y="4668651"/>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Rectangle 61"/>
          <p:cNvSpPr>
            <a:spLocks noChangeArrowheads="1"/>
          </p:cNvSpPr>
          <p:nvPr/>
        </p:nvSpPr>
        <p:spPr bwMode="auto">
          <a:xfrm>
            <a:off x="1674701" y="3974483"/>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Freeform 62"/>
          <p:cNvSpPr>
            <a:spLocks/>
          </p:cNvSpPr>
          <p:nvPr/>
        </p:nvSpPr>
        <p:spPr bwMode="auto">
          <a:xfrm>
            <a:off x="1679843" y="2838105"/>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63"/>
          <p:cNvSpPr>
            <a:spLocks/>
          </p:cNvSpPr>
          <p:nvPr/>
        </p:nvSpPr>
        <p:spPr bwMode="auto">
          <a:xfrm>
            <a:off x="3741778" y="3025787"/>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64"/>
          <p:cNvSpPr>
            <a:spLocks/>
          </p:cNvSpPr>
          <p:nvPr/>
        </p:nvSpPr>
        <p:spPr bwMode="auto">
          <a:xfrm>
            <a:off x="3626083" y="2210783"/>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Rectangle 65"/>
          <p:cNvSpPr>
            <a:spLocks noChangeArrowheads="1"/>
          </p:cNvSpPr>
          <p:nvPr/>
        </p:nvSpPr>
        <p:spPr bwMode="auto">
          <a:xfrm>
            <a:off x="3129882" y="3629970"/>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66"/>
          <p:cNvSpPr>
            <a:spLocks noChangeArrowheads="1"/>
          </p:cNvSpPr>
          <p:nvPr/>
        </p:nvSpPr>
        <p:spPr bwMode="auto">
          <a:xfrm>
            <a:off x="3137595" y="4087607"/>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Freeform 67"/>
          <p:cNvSpPr>
            <a:spLocks/>
          </p:cNvSpPr>
          <p:nvPr/>
        </p:nvSpPr>
        <p:spPr bwMode="auto">
          <a:xfrm>
            <a:off x="3867756" y="3532273"/>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68"/>
          <p:cNvSpPr>
            <a:spLocks/>
          </p:cNvSpPr>
          <p:nvPr/>
        </p:nvSpPr>
        <p:spPr bwMode="auto">
          <a:xfrm>
            <a:off x="2111769" y="3282886"/>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Rectangle 69"/>
          <p:cNvSpPr>
            <a:spLocks noChangeArrowheads="1"/>
          </p:cNvSpPr>
          <p:nvPr/>
        </p:nvSpPr>
        <p:spPr bwMode="auto">
          <a:xfrm>
            <a:off x="2929344" y="2838105"/>
            <a:ext cx="2571"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Freeform 70"/>
          <p:cNvSpPr>
            <a:spLocks/>
          </p:cNvSpPr>
          <p:nvPr/>
        </p:nvSpPr>
        <p:spPr bwMode="auto">
          <a:xfrm>
            <a:off x="1674701" y="3974483"/>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71"/>
          <p:cNvSpPr>
            <a:spLocks/>
          </p:cNvSpPr>
          <p:nvPr/>
        </p:nvSpPr>
        <p:spPr bwMode="auto">
          <a:xfrm>
            <a:off x="2929344" y="3154337"/>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Rectangle 72"/>
          <p:cNvSpPr>
            <a:spLocks noChangeArrowheads="1"/>
          </p:cNvSpPr>
          <p:nvPr/>
        </p:nvSpPr>
        <p:spPr bwMode="auto">
          <a:xfrm>
            <a:off x="2929344" y="3156908"/>
            <a:ext cx="1286"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Freeform 73"/>
          <p:cNvSpPr>
            <a:spLocks/>
          </p:cNvSpPr>
          <p:nvPr/>
        </p:nvSpPr>
        <p:spPr bwMode="auto">
          <a:xfrm>
            <a:off x="4759890" y="3208328"/>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74"/>
          <p:cNvSpPr>
            <a:spLocks/>
          </p:cNvSpPr>
          <p:nvPr/>
        </p:nvSpPr>
        <p:spPr bwMode="auto">
          <a:xfrm>
            <a:off x="4173704" y="2462740"/>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75"/>
          <p:cNvSpPr>
            <a:spLocks/>
          </p:cNvSpPr>
          <p:nvPr/>
        </p:nvSpPr>
        <p:spPr bwMode="auto">
          <a:xfrm>
            <a:off x="4073435" y="2470453"/>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Rectangle 76"/>
          <p:cNvSpPr>
            <a:spLocks noChangeArrowheads="1"/>
          </p:cNvSpPr>
          <p:nvPr/>
        </p:nvSpPr>
        <p:spPr bwMode="auto">
          <a:xfrm>
            <a:off x="4322822" y="3519418"/>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Freeform 77"/>
          <p:cNvSpPr>
            <a:spLocks/>
          </p:cNvSpPr>
          <p:nvPr/>
        </p:nvSpPr>
        <p:spPr bwMode="auto">
          <a:xfrm>
            <a:off x="3752062" y="2994935"/>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78"/>
          <p:cNvSpPr>
            <a:spLocks/>
          </p:cNvSpPr>
          <p:nvPr/>
        </p:nvSpPr>
        <p:spPr bwMode="auto">
          <a:xfrm>
            <a:off x="3741778" y="3025787"/>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79"/>
          <p:cNvSpPr>
            <a:spLocks/>
          </p:cNvSpPr>
          <p:nvPr/>
        </p:nvSpPr>
        <p:spPr bwMode="auto">
          <a:xfrm>
            <a:off x="3741778" y="3015503"/>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80"/>
          <p:cNvSpPr>
            <a:spLocks/>
          </p:cNvSpPr>
          <p:nvPr/>
        </p:nvSpPr>
        <p:spPr bwMode="auto">
          <a:xfrm>
            <a:off x="2931915" y="2701842"/>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Rectangle 81"/>
          <p:cNvSpPr>
            <a:spLocks noChangeArrowheads="1"/>
          </p:cNvSpPr>
          <p:nvPr/>
        </p:nvSpPr>
        <p:spPr bwMode="auto">
          <a:xfrm>
            <a:off x="2929344" y="2704413"/>
            <a:ext cx="2571"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Freeform 82"/>
          <p:cNvSpPr>
            <a:spLocks/>
          </p:cNvSpPr>
          <p:nvPr/>
        </p:nvSpPr>
        <p:spPr bwMode="auto">
          <a:xfrm>
            <a:off x="4646766" y="2640139"/>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83"/>
          <p:cNvSpPr>
            <a:spLocks/>
          </p:cNvSpPr>
          <p:nvPr/>
        </p:nvSpPr>
        <p:spPr bwMode="auto">
          <a:xfrm>
            <a:off x="4302254" y="2488450"/>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84"/>
          <p:cNvSpPr>
            <a:spLocks/>
          </p:cNvSpPr>
          <p:nvPr/>
        </p:nvSpPr>
        <p:spPr bwMode="auto">
          <a:xfrm>
            <a:off x="3906321" y="3614544"/>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85"/>
          <p:cNvSpPr>
            <a:spLocks/>
          </p:cNvSpPr>
          <p:nvPr/>
        </p:nvSpPr>
        <p:spPr bwMode="auto">
          <a:xfrm>
            <a:off x="4076006" y="4588950"/>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86"/>
          <p:cNvSpPr>
            <a:spLocks/>
          </p:cNvSpPr>
          <p:nvPr/>
        </p:nvSpPr>
        <p:spPr bwMode="auto">
          <a:xfrm>
            <a:off x="4029729" y="4056755"/>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87"/>
          <p:cNvSpPr>
            <a:spLocks/>
          </p:cNvSpPr>
          <p:nvPr/>
        </p:nvSpPr>
        <p:spPr bwMode="auto">
          <a:xfrm>
            <a:off x="3898608" y="3614544"/>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88"/>
          <p:cNvSpPr>
            <a:spLocks/>
          </p:cNvSpPr>
          <p:nvPr/>
        </p:nvSpPr>
        <p:spPr bwMode="auto">
          <a:xfrm>
            <a:off x="6276775" y="3655680"/>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89"/>
          <p:cNvSpPr>
            <a:spLocks/>
          </p:cNvSpPr>
          <p:nvPr/>
        </p:nvSpPr>
        <p:spPr bwMode="auto">
          <a:xfrm>
            <a:off x="4047725" y="3655680"/>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90"/>
          <p:cNvSpPr>
            <a:spLocks/>
          </p:cNvSpPr>
          <p:nvPr/>
        </p:nvSpPr>
        <p:spPr bwMode="auto">
          <a:xfrm>
            <a:off x="5572323" y="3876785"/>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91"/>
          <p:cNvSpPr>
            <a:spLocks/>
          </p:cNvSpPr>
          <p:nvPr/>
        </p:nvSpPr>
        <p:spPr bwMode="auto">
          <a:xfrm>
            <a:off x="5351218" y="3915350"/>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Rectangle 92"/>
          <p:cNvSpPr>
            <a:spLocks noChangeArrowheads="1"/>
          </p:cNvSpPr>
          <p:nvPr/>
        </p:nvSpPr>
        <p:spPr bwMode="auto">
          <a:xfrm>
            <a:off x="4042584" y="4128743"/>
            <a:ext cx="5142" cy="5142"/>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Freeform 93"/>
          <p:cNvSpPr>
            <a:spLocks/>
          </p:cNvSpPr>
          <p:nvPr/>
        </p:nvSpPr>
        <p:spPr bwMode="auto">
          <a:xfrm>
            <a:off x="6024818" y="4193017"/>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94"/>
          <p:cNvSpPr>
            <a:spLocks/>
          </p:cNvSpPr>
          <p:nvPr/>
        </p:nvSpPr>
        <p:spPr bwMode="auto">
          <a:xfrm>
            <a:off x="4770174" y="5031160"/>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95"/>
          <p:cNvSpPr>
            <a:spLocks/>
          </p:cNvSpPr>
          <p:nvPr/>
        </p:nvSpPr>
        <p:spPr bwMode="auto">
          <a:xfrm>
            <a:off x="4145423" y="4059326"/>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Rectangle 96"/>
          <p:cNvSpPr>
            <a:spLocks noChangeArrowheads="1"/>
          </p:cNvSpPr>
          <p:nvPr/>
        </p:nvSpPr>
        <p:spPr bwMode="auto">
          <a:xfrm>
            <a:off x="4135139" y="466865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Freeform 97"/>
          <p:cNvSpPr>
            <a:spLocks/>
          </p:cNvSpPr>
          <p:nvPr/>
        </p:nvSpPr>
        <p:spPr bwMode="auto">
          <a:xfrm>
            <a:off x="5302369" y="4198159"/>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98"/>
          <p:cNvSpPr>
            <a:spLocks/>
          </p:cNvSpPr>
          <p:nvPr/>
        </p:nvSpPr>
        <p:spPr bwMode="auto">
          <a:xfrm>
            <a:off x="4135139" y="4663509"/>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Rectangle 99"/>
          <p:cNvSpPr>
            <a:spLocks noChangeArrowheads="1"/>
          </p:cNvSpPr>
          <p:nvPr/>
        </p:nvSpPr>
        <p:spPr bwMode="auto">
          <a:xfrm>
            <a:off x="4626199" y="4175020"/>
            <a:ext cx="5142"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Freeform 100"/>
          <p:cNvSpPr>
            <a:spLocks/>
          </p:cNvSpPr>
          <p:nvPr/>
        </p:nvSpPr>
        <p:spPr bwMode="auto">
          <a:xfrm>
            <a:off x="5029844" y="4974599"/>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101"/>
          <p:cNvSpPr>
            <a:spLocks/>
          </p:cNvSpPr>
          <p:nvPr/>
        </p:nvSpPr>
        <p:spPr bwMode="auto">
          <a:xfrm>
            <a:off x="4973282" y="4229011"/>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102"/>
          <p:cNvSpPr>
            <a:spLocks/>
          </p:cNvSpPr>
          <p:nvPr/>
        </p:nvSpPr>
        <p:spPr bwMode="auto">
          <a:xfrm>
            <a:off x="5148110" y="4226440"/>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103"/>
          <p:cNvSpPr>
            <a:spLocks/>
          </p:cNvSpPr>
          <p:nvPr/>
        </p:nvSpPr>
        <p:spPr bwMode="auto">
          <a:xfrm>
            <a:off x="5857703" y="4552956"/>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104"/>
          <p:cNvSpPr>
            <a:spLocks/>
          </p:cNvSpPr>
          <p:nvPr/>
        </p:nvSpPr>
        <p:spPr bwMode="auto">
          <a:xfrm>
            <a:off x="5454058" y="4154452"/>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105"/>
          <p:cNvSpPr>
            <a:spLocks/>
          </p:cNvSpPr>
          <p:nvPr/>
        </p:nvSpPr>
        <p:spPr bwMode="auto">
          <a:xfrm>
            <a:off x="5225239" y="3115772"/>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106"/>
          <p:cNvSpPr>
            <a:spLocks/>
          </p:cNvSpPr>
          <p:nvPr/>
        </p:nvSpPr>
        <p:spPr bwMode="auto">
          <a:xfrm>
            <a:off x="4795884" y="3177476"/>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107"/>
          <p:cNvSpPr>
            <a:spLocks/>
          </p:cNvSpPr>
          <p:nvPr/>
        </p:nvSpPr>
        <p:spPr bwMode="auto">
          <a:xfrm>
            <a:off x="4798455" y="3118343"/>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108"/>
          <p:cNvSpPr>
            <a:spLocks/>
          </p:cNvSpPr>
          <p:nvPr/>
        </p:nvSpPr>
        <p:spPr bwMode="auto">
          <a:xfrm>
            <a:off x="4783029" y="3560554"/>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109"/>
          <p:cNvSpPr>
            <a:spLocks/>
          </p:cNvSpPr>
          <p:nvPr/>
        </p:nvSpPr>
        <p:spPr bwMode="auto">
          <a:xfrm>
            <a:off x="5932262" y="3300883"/>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110"/>
          <p:cNvSpPr>
            <a:spLocks/>
          </p:cNvSpPr>
          <p:nvPr/>
        </p:nvSpPr>
        <p:spPr bwMode="auto">
          <a:xfrm>
            <a:off x="5130113" y="3557983"/>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111"/>
          <p:cNvSpPr>
            <a:spLocks/>
          </p:cNvSpPr>
          <p:nvPr/>
        </p:nvSpPr>
        <p:spPr bwMode="auto">
          <a:xfrm>
            <a:off x="5135255" y="3010361"/>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112"/>
          <p:cNvSpPr>
            <a:spLocks/>
          </p:cNvSpPr>
          <p:nvPr/>
        </p:nvSpPr>
        <p:spPr bwMode="auto">
          <a:xfrm>
            <a:off x="5508048" y="3306025"/>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113"/>
          <p:cNvSpPr>
            <a:spLocks/>
          </p:cNvSpPr>
          <p:nvPr/>
        </p:nvSpPr>
        <p:spPr bwMode="auto">
          <a:xfrm>
            <a:off x="5502906" y="3694245"/>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114"/>
          <p:cNvSpPr>
            <a:spLocks/>
          </p:cNvSpPr>
          <p:nvPr/>
        </p:nvSpPr>
        <p:spPr bwMode="auto">
          <a:xfrm>
            <a:off x="5130113" y="3555412"/>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115"/>
          <p:cNvSpPr>
            <a:spLocks/>
          </p:cNvSpPr>
          <p:nvPr/>
        </p:nvSpPr>
        <p:spPr bwMode="auto">
          <a:xfrm>
            <a:off x="6261349" y="3421720"/>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116"/>
          <p:cNvSpPr>
            <a:spLocks/>
          </p:cNvSpPr>
          <p:nvPr/>
        </p:nvSpPr>
        <p:spPr bwMode="auto">
          <a:xfrm>
            <a:off x="5932262" y="3303454"/>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117"/>
          <p:cNvSpPr>
            <a:spLocks/>
          </p:cNvSpPr>
          <p:nvPr/>
        </p:nvSpPr>
        <p:spPr bwMode="auto">
          <a:xfrm>
            <a:off x="5564610" y="3272603"/>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118"/>
          <p:cNvSpPr>
            <a:spLocks/>
          </p:cNvSpPr>
          <p:nvPr/>
        </p:nvSpPr>
        <p:spPr bwMode="auto">
          <a:xfrm>
            <a:off x="5929691" y="3303454"/>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Rectangle 119"/>
          <p:cNvSpPr>
            <a:spLocks noChangeArrowheads="1"/>
          </p:cNvSpPr>
          <p:nvPr/>
        </p:nvSpPr>
        <p:spPr bwMode="auto">
          <a:xfrm>
            <a:off x="5564610" y="3277744"/>
            <a:ext cx="1286"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Freeform 120"/>
          <p:cNvSpPr>
            <a:spLocks/>
          </p:cNvSpPr>
          <p:nvPr/>
        </p:nvSpPr>
        <p:spPr bwMode="auto">
          <a:xfrm>
            <a:off x="5556897" y="2820108"/>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121"/>
          <p:cNvSpPr>
            <a:spLocks/>
          </p:cNvSpPr>
          <p:nvPr/>
        </p:nvSpPr>
        <p:spPr bwMode="auto">
          <a:xfrm>
            <a:off x="5698302" y="3162050"/>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122"/>
          <p:cNvSpPr>
            <a:spLocks/>
          </p:cNvSpPr>
          <p:nvPr/>
        </p:nvSpPr>
        <p:spPr bwMode="auto">
          <a:xfrm>
            <a:off x="5700873" y="3303454"/>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Rectangle 123"/>
          <p:cNvSpPr>
            <a:spLocks noChangeArrowheads="1"/>
          </p:cNvSpPr>
          <p:nvPr/>
        </p:nvSpPr>
        <p:spPr bwMode="auto">
          <a:xfrm>
            <a:off x="6271633" y="3336877"/>
            <a:ext cx="2571" cy="2571"/>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124"/>
          <p:cNvSpPr>
            <a:spLocks noChangeArrowheads="1"/>
          </p:cNvSpPr>
          <p:nvPr/>
        </p:nvSpPr>
        <p:spPr bwMode="auto">
          <a:xfrm>
            <a:off x="6107089" y="3162050"/>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Freeform 125"/>
          <p:cNvSpPr>
            <a:spLocks/>
          </p:cNvSpPr>
          <p:nvPr/>
        </p:nvSpPr>
        <p:spPr bwMode="auto">
          <a:xfrm>
            <a:off x="6109660" y="3167192"/>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126"/>
          <p:cNvSpPr>
            <a:spLocks/>
          </p:cNvSpPr>
          <p:nvPr/>
        </p:nvSpPr>
        <p:spPr bwMode="auto">
          <a:xfrm>
            <a:off x="6107089" y="3162050"/>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127"/>
          <p:cNvSpPr>
            <a:spLocks/>
          </p:cNvSpPr>
          <p:nvPr/>
        </p:nvSpPr>
        <p:spPr bwMode="auto">
          <a:xfrm>
            <a:off x="6539016" y="2696701"/>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128"/>
          <p:cNvSpPr>
            <a:spLocks/>
          </p:cNvSpPr>
          <p:nvPr/>
        </p:nvSpPr>
        <p:spPr bwMode="auto">
          <a:xfrm>
            <a:off x="6459315" y="2845818"/>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129"/>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130"/>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131"/>
          <p:cNvSpPr>
            <a:spLocks/>
          </p:cNvSpPr>
          <p:nvPr/>
        </p:nvSpPr>
        <p:spPr bwMode="auto">
          <a:xfrm>
            <a:off x="6423321" y="2642710"/>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Rectangle 132"/>
          <p:cNvSpPr>
            <a:spLocks noChangeArrowheads="1"/>
          </p:cNvSpPr>
          <p:nvPr/>
        </p:nvSpPr>
        <p:spPr bwMode="auto">
          <a:xfrm>
            <a:off x="6461886" y="2853531"/>
            <a:ext cx="1286" cy="1286"/>
          </a:xfrm>
          <a:prstGeom prst="rect">
            <a:avLst/>
          </a:prstGeom>
          <a:solidFill>
            <a:schemeClr val="tx1"/>
          </a:solidFill>
          <a:ln w="12700" cmpd="sng">
            <a:solidFill>
              <a:schemeClr val="bg1"/>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Freeform 133"/>
          <p:cNvSpPr>
            <a:spLocks/>
          </p:cNvSpPr>
          <p:nvPr/>
        </p:nvSpPr>
        <p:spPr bwMode="auto">
          <a:xfrm>
            <a:off x="6289630" y="2169647"/>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134"/>
          <p:cNvSpPr>
            <a:spLocks/>
          </p:cNvSpPr>
          <p:nvPr/>
        </p:nvSpPr>
        <p:spPr bwMode="auto">
          <a:xfrm>
            <a:off x="1566719" y="2035956"/>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135"/>
          <p:cNvSpPr>
            <a:spLocks/>
          </p:cNvSpPr>
          <p:nvPr/>
        </p:nvSpPr>
        <p:spPr bwMode="auto">
          <a:xfrm>
            <a:off x="728576" y="2308481"/>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136"/>
          <p:cNvSpPr>
            <a:spLocks/>
          </p:cNvSpPr>
          <p:nvPr/>
        </p:nvSpPr>
        <p:spPr bwMode="auto">
          <a:xfrm>
            <a:off x="893119" y="1884267"/>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137"/>
          <p:cNvSpPr>
            <a:spLocks/>
          </p:cNvSpPr>
          <p:nvPr/>
        </p:nvSpPr>
        <p:spPr bwMode="auto">
          <a:xfrm>
            <a:off x="1566719" y="2475595"/>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138"/>
          <p:cNvSpPr>
            <a:spLocks/>
          </p:cNvSpPr>
          <p:nvPr/>
        </p:nvSpPr>
        <p:spPr bwMode="auto">
          <a:xfrm>
            <a:off x="1800679" y="2480737"/>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139"/>
          <p:cNvSpPr>
            <a:spLocks/>
          </p:cNvSpPr>
          <p:nvPr/>
        </p:nvSpPr>
        <p:spPr bwMode="auto">
          <a:xfrm>
            <a:off x="1944655" y="2830392"/>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140"/>
          <p:cNvSpPr>
            <a:spLocks/>
          </p:cNvSpPr>
          <p:nvPr/>
        </p:nvSpPr>
        <p:spPr bwMode="auto">
          <a:xfrm>
            <a:off x="2152905" y="2246777"/>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141"/>
          <p:cNvSpPr>
            <a:spLocks/>
          </p:cNvSpPr>
          <p:nvPr/>
        </p:nvSpPr>
        <p:spPr bwMode="auto">
          <a:xfrm>
            <a:off x="2929344" y="2246777"/>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142"/>
          <p:cNvSpPr>
            <a:spLocks/>
          </p:cNvSpPr>
          <p:nvPr/>
        </p:nvSpPr>
        <p:spPr bwMode="auto">
          <a:xfrm>
            <a:off x="2070633" y="2825250"/>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143"/>
          <p:cNvSpPr>
            <a:spLocks/>
          </p:cNvSpPr>
          <p:nvPr/>
        </p:nvSpPr>
        <p:spPr bwMode="auto">
          <a:xfrm>
            <a:off x="2150334" y="2858673"/>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144"/>
          <p:cNvSpPr>
            <a:spLocks/>
          </p:cNvSpPr>
          <p:nvPr/>
        </p:nvSpPr>
        <p:spPr bwMode="auto">
          <a:xfrm>
            <a:off x="2034639" y="2838105"/>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145"/>
          <p:cNvSpPr>
            <a:spLocks/>
          </p:cNvSpPr>
          <p:nvPr/>
        </p:nvSpPr>
        <p:spPr bwMode="auto">
          <a:xfrm>
            <a:off x="1474163" y="2033385"/>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146"/>
          <p:cNvSpPr>
            <a:spLocks/>
          </p:cNvSpPr>
          <p:nvPr/>
        </p:nvSpPr>
        <p:spPr bwMode="auto">
          <a:xfrm>
            <a:off x="3746920" y="3205757"/>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147"/>
          <p:cNvSpPr>
            <a:spLocks/>
          </p:cNvSpPr>
          <p:nvPr/>
        </p:nvSpPr>
        <p:spPr bwMode="auto">
          <a:xfrm>
            <a:off x="3734065" y="2786685"/>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148"/>
          <p:cNvSpPr>
            <a:spLocks/>
          </p:cNvSpPr>
          <p:nvPr/>
        </p:nvSpPr>
        <p:spPr bwMode="auto">
          <a:xfrm>
            <a:off x="2924202" y="2249348"/>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149"/>
          <p:cNvSpPr>
            <a:spLocks/>
          </p:cNvSpPr>
          <p:nvPr/>
        </p:nvSpPr>
        <p:spPr bwMode="auto">
          <a:xfrm>
            <a:off x="3135024" y="3614544"/>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150"/>
          <p:cNvSpPr>
            <a:spLocks/>
          </p:cNvSpPr>
          <p:nvPr/>
        </p:nvSpPr>
        <p:spPr bwMode="auto">
          <a:xfrm>
            <a:off x="3626083" y="2210783"/>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151"/>
          <p:cNvSpPr>
            <a:spLocks/>
          </p:cNvSpPr>
          <p:nvPr/>
        </p:nvSpPr>
        <p:spPr bwMode="auto">
          <a:xfrm>
            <a:off x="1717122" y="2059095"/>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152"/>
          <p:cNvSpPr>
            <a:spLocks/>
          </p:cNvSpPr>
          <p:nvPr/>
        </p:nvSpPr>
        <p:spPr bwMode="auto">
          <a:xfrm>
            <a:off x="3538669" y="3154337"/>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153"/>
          <p:cNvSpPr>
            <a:spLocks/>
          </p:cNvSpPr>
          <p:nvPr/>
        </p:nvSpPr>
        <p:spPr bwMode="auto">
          <a:xfrm>
            <a:off x="2931915" y="2205641"/>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154"/>
          <p:cNvSpPr>
            <a:spLocks/>
          </p:cNvSpPr>
          <p:nvPr/>
        </p:nvSpPr>
        <p:spPr bwMode="auto">
          <a:xfrm>
            <a:off x="2924202" y="3159479"/>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155"/>
          <p:cNvSpPr>
            <a:spLocks/>
          </p:cNvSpPr>
          <p:nvPr/>
        </p:nvSpPr>
        <p:spPr bwMode="auto">
          <a:xfrm>
            <a:off x="2929344" y="2704413"/>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156"/>
          <p:cNvSpPr>
            <a:spLocks/>
          </p:cNvSpPr>
          <p:nvPr/>
        </p:nvSpPr>
        <p:spPr bwMode="auto">
          <a:xfrm>
            <a:off x="3752062" y="2994935"/>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157"/>
          <p:cNvSpPr>
            <a:spLocks/>
          </p:cNvSpPr>
          <p:nvPr/>
        </p:nvSpPr>
        <p:spPr bwMode="auto">
          <a:xfrm>
            <a:off x="3628654" y="2195357"/>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158"/>
          <p:cNvSpPr>
            <a:spLocks/>
          </p:cNvSpPr>
          <p:nvPr/>
        </p:nvSpPr>
        <p:spPr bwMode="auto">
          <a:xfrm>
            <a:off x="4489936" y="3699387"/>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159"/>
          <p:cNvSpPr>
            <a:spLocks/>
          </p:cNvSpPr>
          <p:nvPr/>
        </p:nvSpPr>
        <p:spPr bwMode="auto">
          <a:xfrm>
            <a:off x="4489936" y="3799656"/>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160"/>
          <p:cNvSpPr>
            <a:spLocks/>
          </p:cNvSpPr>
          <p:nvPr/>
        </p:nvSpPr>
        <p:spPr bwMode="auto">
          <a:xfrm>
            <a:off x="4775316" y="3681390"/>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161"/>
          <p:cNvSpPr>
            <a:spLocks/>
          </p:cNvSpPr>
          <p:nvPr/>
        </p:nvSpPr>
        <p:spPr bwMode="auto">
          <a:xfrm>
            <a:off x="4790742" y="3773946"/>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162"/>
          <p:cNvSpPr>
            <a:spLocks/>
          </p:cNvSpPr>
          <p:nvPr/>
        </p:nvSpPr>
        <p:spPr bwMode="auto">
          <a:xfrm>
            <a:off x="4852446" y="3748236"/>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163"/>
          <p:cNvSpPr>
            <a:spLocks/>
          </p:cNvSpPr>
          <p:nvPr/>
        </p:nvSpPr>
        <p:spPr bwMode="auto">
          <a:xfrm>
            <a:off x="5022131" y="3575979"/>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164"/>
          <p:cNvSpPr>
            <a:spLocks/>
          </p:cNvSpPr>
          <p:nvPr/>
        </p:nvSpPr>
        <p:spPr bwMode="auto">
          <a:xfrm>
            <a:off x="4783029" y="3799656"/>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165"/>
          <p:cNvSpPr>
            <a:spLocks/>
          </p:cNvSpPr>
          <p:nvPr/>
        </p:nvSpPr>
        <p:spPr bwMode="auto">
          <a:xfrm>
            <a:off x="4883298" y="3629970"/>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166"/>
          <p:cNvSpPr>
            <a:spLocks/>
          </p:cNvSpPr>
          <p:nvPr/>
        </p:nvSpPr>
        <p:spPr bwMode="auto">
          <a:xfrm>
            <a:off x="5130113" y="3557983"/>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167"/>
          <p:cNvSpPr>
            <a:spLocks/>
          </p:cNvSpPr>
          <p:nvPr/>
        </p:nvSpPr>
        <p:spPr bwMode="auto">
          <a:xfrm>
            <a:off x="4765032" y="3177476"/>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168"/>
          <p:cNvSpPr>
            <a:spLocks/>
          </p:cNvSpPr>
          <p:nvPr/>
        </p:nvSpPr>
        <p:spPr bwMode="auto">
          <a:xfrm>
            <a:off x="4855017" y="4280431"/>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169"/>
          <p:cNvSpPr>
            <a:spLocks/>
          </p:cNvSpPr>
          <p:nvPr/>
        </p:nvSpPr>
        <p:spPr bwMode="auto">
          <a:xfrm>
            <a:off x="4497649" y="4277860"/>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170"/>
          <p:cNvSpPr>
            <a:spLocks/>
          </p:cNvSpPr>
          <p:nvPr/>
        </p:nvSpPr>
        <p:spPr bwMode="auto">
          <a:xfrm>
            <a:off x="4896153" y="4730354"/>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171"/>
          <p:cNvSpPr>
            <a:spLocks/>
          </p:cNvSpPr>
          <p:nvPr/>
        </p:nvSpPr>
        <p:spPr bwMode="auto">
          <a:xfrm>
            <a:off x="4857588" y="4231582"/>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172"/>
          <p:cNvSpPr>
            <a:spLocks/>
          </p:cNvSpPr>
          <p:nvPr/>
        </p:nvSpPr>
        <p:spPr bwMode="auto">
          <a:xfrm>
            <a:off x="5454058" y="4218727"/>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173"/>
          <p:cNvSpPr>
            <a:spLocks/>
          </p:cNvSpPr>
          <p:nvPr/>
        </p:nvSpPr>
        <p:spPr bwMode="auto">
          <a:xfrm>
            <a:off x="5454058" y="4172449"/>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174"/>
          <p:cNvSpPr>
            <a:spLocks/>
          </p:cNvSpPr>
          <p:nvPr/>
        </p:nvSpPr>
        <p:spPr bwMode="auto">
          <a:xfrm>
            <a:off x="5520903" y="4218727"/>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175"/>
          <p:cNvSpPr>
            <a:spLocks/>
          </p:cNvSpPr>
          <p:nvPr/>
        </p:nvSpPr>
        <p:spPr bwMode="auto">
          <a:xfrm>
            <a:off x="5454058" y="4154452"/>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176"/>
          <p:cNvSpPr>
            <a:spLocks/>
          </p:cNvSpPr>
          <p:nvPr/>
        </p:nvSpPr>
        <p:spPr bwMode="auto">
          <a:xfrm>
            <a:off x="5461771" y="4067039"/>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177"/>
          <p:cNvSpPr>
            <a:spLocks/>
          </p:cNvSpPr>
          <p:nvPr/>
        </p:nvSpPr>
        <p:spPr bwMode="auto">
          <a:xfrm>
            <a:off x="5338363" y="4784345"/>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178"/>
          <p:cNvSpPr>
            <a:spLocks/>
          </p:cNvSpPr>
          <p:nvPr/>
        </p:nvSpPr>
        <p:spPr bwMode="auto">
          <a:xfrm>
            <a:off x="5742009" y="4781774"/>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179"/>
          <p:cNvSpPr>
            <a:spLocks/>
          </p:cNvSpPr>
          <p:nvPr/>
        </p:nvSpPr>
        <p:spPr bwMode="auto">
          <a:xfrm>
            <a:off x="5742009" y="4784345"/>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180"/>
          <p:cNvSpPr>
            <a:spLocks/>
          </p:cNvSpPr>
          <p:nvPr/>
        </p:nvSpPr>
        <p:spPr bwMode="auto">
          <a:xfrm>
            <a:off x="5330650" y="4838336"/>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181"/>
          <p:cNvSpPr>
            <a:spLocks/>
          </p:cNvSpPr>
          <p:nvPr/>
        </p:nvSpPr>
        <p:spPr bwMode="auto">
          <a:xfrm>
            <a:off x="4978424" y="4864046"/>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182"/>
          <p:cNvSpPr>
            <a:spLocks/>
          </p:cNvSpPr>
          <p:nvPr/>
        </p:nvSpPr>
        <p:spPr bwMode="auto">
          <a:xfrm>
            <a:off x="5155823" y="4151881"/>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183"/>
          <p:cNvSpPr>
            <a:spLocks/>
          </p:cNvSpPr>
          <p:nvPr/>
        </p:nvSpPr>
        <p:spPr bwMode="auto">
          <a:xfrm>
            <a:off x="4978424" y="4786916"/>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184"/>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185"/>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186"/>
          <p:cNvSpPr>
            <a:spLocks/>
          </p:cNvSpPr>
          <p:nvPr/>
        </p:nvSpPr>
        <p:spPr bwMode="auto">
          <a:xfrm>
            <a:off x="5469484" y="3010361"/>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187"/>
          <p:cNvSpPr>
            <a:spLocks/>
          </p:cNvSpPr>
          <p:nvPr/>
        </p:nvSpPr>
        <p:spPr bwMode="auto">
          <a:xfrm>
            <a:off x="5425777" y="3282886"/>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188"/>
          <p:cNvSpPr>
            <a:spLocks/>
          </p:cNvSpPr>
          <p:nvPr/>
        </p:nvSpPr>
        <p:spPr bwMode="auto">
          <a:xfrm>
            <a:off x="5425777" y="3619686"/>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189"/>
          <p:cNvSpPr>
            <a:spLocks/>
          </p:cNvSpPr>
          <p:nvPr/>
        </p:nvSpPr>
        <p:spPr bwMode="auto">
          <a:xfrm>
            <a:off x="5551755" y="3280315"/>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190"/>
          <p:cNvSpPr>
            <a:spLocks/>
          </p:cNvSpPr>
          <p:nvPr/>
        </p:nvSpPr>
        <p:spPr bwMode="auto">
          <a:xfrm>
            <a:off x="5433490" y="3380584"/>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191"/>
          <p:cNvSpPr>
            <a:spLocks/>
          </p:cNvSpPr>
          <p:nvPr/>
        </p:nvSpPr>
        <p:spPr bwMode="auto">
          <a:xfrm>
            <a:off x="5564610" y="3270032"/>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192"/>
          <p:cNvSpPr>
            <a:spLocks/>
          </p:cNvSpPr>
          <p:nvPr/>
        </p:nvSpPr>
        <p:spPr bwMode="auto">
          <a:xfrm>
            <a:off x="5050412" y="3012932"/>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193"/>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194"/>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195"/>
          <p:cNvSpPr>
            <a:spLocks/>
          </p:cNvSpPr>
          <p:nvPr/>
        </p:nvSpPr>
        <p:spPr bwMode="auto">
          <a:xfrm>
            <a:off x="5580036" y="2820108"/>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196"/>
          <p:cNvSpPr>
            <a:spLocks/>
          </p:cNvSpPr>
          <p:nvPr/>
        </p:nvSpPr>
        <p:spPr bwMode="auto">
          <a:xfrm>
            <a:off x="5556897" y="2825250"/>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197"/>
          <p:cNvSpPr>
            <a:spLocks/>
          </p:cNvSpPr>
          <p:nvPr/>
        </p:nvSpPr>
        <p:spPr bwMode="auto">
          <a:xfrm>
            <a:off x="6109660" y="3154337"/>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198"/>
          <p:cNvSpPr>
            <a:spLocks/>
          </p:cNvSpPr>
          <p:nvPr/>
        </p:nvSpPr>
        <p:spPr bwMode="auto">
          <a:xfrm>
            <a:off x="5466913" y="2825250"/>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199"/>
          <p:cNvSpPr>
            <a:spLocks/>
          </p:cNvSpPr>
          <p:nvPr/>
        </p:nvSpPr>
        <p:spPr bwMode="auto">
          <a:xfrm>
            <a:off x="6117373" y="2272487"/>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200"/>
          <p:cNvSpPr>
            <a:spLocks/>
          </p:cNvSpPr>
          <p:nvPr/>
        </p:nvSpPr>
        <p:spPr bwMode="auto">
          <a:xfrm>
            <a:off x="6155938" y="2907522"/>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201"/>
          <p:cNvSpPr>
            <a:spLocks/>
          </p:cNvSpPr>
          <p:nvPr/>
        </p:nvSpPr>
        <p:spPr bwMode="auto">
          <a:xfrm>
            <a:off x="6248494" y="2732694"/>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202"/>
          <p:cNvSpPr>
            <a:spLocks/>
          </p:cNvSpPr>
          <p:nvPr/>
        </p:nvSpPr>
        <p:spPr bwMode="auto">
          <a:xfrm>
            <a:off x="6251065" y="2930661"/>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203"/>
          <p:cNvSpPr>
            <a:spLocks/>
          </p:cNvSpPr>
          <p:nvPr/>
        </p:nvSpPr>
        <p:spPr bwMode="auto">
          <a:xfrm>
            <a:off x="6137941" y="2904951"/>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204"/>
          <p:cNvSpPr>
            <a:spLocks/>
          </p:cNvSpPr>
          <p:nvPr/>
        </p:nvSpPr>
        <p:spPr bwMode="auto">
          <a:xfrm>
            <a:off x="6248494" y="2732694"/>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205"/>
          <p:cNvSpPr>
            <a:spLocks/>
          </p:cNvSpPr>
          <p:nvPr/>
        </p:nvSpPr>
        <p:spPr bwMode="auto">
          <a:xfrm>
            <a:off x="6117373" y="2272487"/>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206"/>
          <p:cNvSpPr>
            <a:spLocks/>
          </p:cNvSpPr>
          <p:nvPr/>
        </p:nvSpPr>
        <p:spPr bwMode="auto">
          <a:xfrm>
            <a:off x="6117373" y="2272487"/>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207"/>
          <p:cNvSpPr>
            <a:spLocks/>
          </p:cNvSpPr>
          <p:nvPr/>
        </p:nvSpPr>
        <p:spPr bwMode="auto">
          <a:xfrm>
            <a:off x="6263920" y="2838105"/>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208"/>
          <p:cNvSpPr>
            <a:spLocks/>
          </p:cNvSpPr>
          <p:nvPr/>
        </p:nvSpPr>
        <p:spPr bwMode="auto">
          <a:xfrm>
            <a:off x="6256207" y="2807253"/>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Line 3080"/>
          <p:cNvSpPr>
            <a:spLocks noChangeShapeType="1"/>
          </p:cNvSpPr>
          <p:nvPr/>
        </p:nvSpPr>
        <p:spPr bwMode="auto">
          <a:xfrm>
            <a:off x="3156368" y="5950635"/>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117"/>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8"/>
          <p:cNvSpPr>
            <a:spLocks noChangeShapeType="1"/>
          </p:cNvSpPr>
          <p:nvPr/>
        </p:nvSpPr>
        <p:spPr bwMode="auto">
          <a:xfrm>
            <a:off x="6245467" y="224998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9"/>
          <p:cNvSpPr>
            <a:spLocks noChangeShapeType="1"/>
          </p:cNvSpPr>
          <p:nvPr/>
        </p:nvSpPr>
        <p:spPr bwMode="auto">
          <a:xfrm>
            <a:off x="6183759" y="2995631"/>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20"/>
          <p:cNvSpPr>
            <a:spLocks noChangeShapeType="1"/>
          </p:cNvSpPr>
          <p:nvPr/>
        </p:nvSpPr>
        <p:spPr bwMode="auto">
          <a:xfrm>
            <a:off x="6497444" y="2813076"/>
            <a:ext cx="1286" cy="1286"/>
          </a:xfrm>
          <a:prstGeom prst="line">
            <a:avLst/>
          </a:prstGeom>
          <a:solidFill>
            <a:schemeClr val="tx1"/>
          </a:solidFill>
          <a:ln w="12700" cmpd="sng">
            <a:solidFill>
              <a:schemeClr val="bg1"/>
            </a:solidFill>
            <a:prstDash val="solid"/>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416" y="3216041"/>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3382" y="2762935"/>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66045" y="4293703"/>
            <a:ext cx="423378" cy="423378"/>
          </a:xfrm>
          <a:prstGeom prst="rect">
            <a:avLst/>
          </a:prstGeom>
          <a:noFill/>
          <a:extLst>
            <a:ext uri="{909E8E84-426E-40DD-AFC4-6F175D3DCCD1}">
              <a14:hiddenFill xmlns:a14="http://schemas.microsoft.com/office/drawing/2010/main">
                <a:solidFill>
                  <a:srgbClr val="FFFFFF"/>
                </a:solidFill>
              </a14:hiddenFill>
            </a:ext>
          </a:extLst>
        </p:spPr>
      </p:pic>
      <p:cxnSp>
        <p:nvCxnSpPr>
          <p:cNvPr id="225" name="Curved Connector 224"/>
          <p:cNvCxnSpPr>
            <a:stCxn id="218" idx="2"/>
            <a:endCxn id="219" idx="3"/>
          </p:cNvCxnSpPr>
          <p:nvPr/>
        </p:nvCxnSpPr>
        <p:spPr>
          <a:xfrm rot="5400000">
            <a:off x="5337708" y="3738028"/>
            <a:ext cx="1319079" cy="215648"/>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1" name="Curved Connector 230"/>
          <p:cNvCxnSpPr>
            <a:stCxn id="219" idx="2"/>
            <a:endCxn id="217" idx="2"/>
          </p:cNvCxnSpPr>
          <p:nvPr/>
        </p:nvCxnSpPr>
        <p:spPr>
          <a:xfrm rot="5400000" flipH="1">
            <a:off x="2757089" y="1796436"/>
            <a:ext cx="1077662" cy="4763629"/>
          </a:xfrm>
          <a:prstGeom prst="curvedConnector3">
            <a:avLst>
              <a:gd name="adj1" fmla="val -21213"/>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6" name="Rounded Rectangle 245"/>
          <p:cNvSpPr/>
          <p:nvPr/>
        </p:nvSpPr>
        <p:spPr>
          <a:xfrm>
            <a:off x="6637062" y="4909182"/>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H(k)    </a:t>
            </a:r>
            <a:endParaRPr lang="en-US" dirty="0"/>
          </a:p>
        </p:txBody>
      </p:sp>
      <p:sp>
        <p:nvSpPr>
          <p:cNvPr id="247" name="Rounded Rectangle 246"/>
          <p:cNvSpPr/>
          <p:nvPr/>
        </p:nvSpPr>
        <p:spPr>
          <a:xfrm>
            <a:off x="6637062" y="5477927"/>
            <a:ext cx="1041913" cy="544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H(k</a:t>
            </a:r>
            <a:r>
              <a:rPr lang="en-US" dirty="0" smtClean="0"/>
              <a:t>) + 1</a:t>
            </a:r>
            <a:endParaRPr lang="en-US" sz="1400" dirty="0"/>
          </a:p>
        </p:txBody>
      </p:sp>
      <p:cxnSp>
        <p:nvCxnSpPr>
          <p:cNvPr id="253" name="Curved Connector 252"/>
          <p:cNvCxnSpPr>
            <a:stCxn id="217" idx="0"/>
            <a:endCxn id="218" idx="0"/>
          </p:cNvCxnSpPr>
          <p:nvPr/>
        </p:nvCxnSpPr>
        <p:spPr>
          <a:xfrm rot="5400000" flipH="1" flipV="1">
            <a:off x="3283035" y="394005"/>
            <a:ext cx="453106" cy="5190966"/>
          </a:xfrm>
          <a:prstGeom prst="curvedConnector3">
            <a:avLst>
              <a:gd name="adj1" fmla="val 15045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246" idx="1"/>
            <a:endCxn id="218" idx="3"/>
          </p:cNvCxnSpPr>
          <p:nvPr/>
        </p:nvCxnSpPr>
        <p:spPr>
          <a:xfrm rot="10800000">
            <a:off x="6316760" y="2974625"/>
            <a:ext cx="320302" cy="220687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246" idx="1"/>
            <a:endCxn id="219" idx="3"/>
          </p:cNvCxnSpPr>
          <p:nvPr/>
        </p:nvCxnSpPr>
        <p:spPr>
          <a:xfrm rot="10800000">
            <a:off x="5889424" y="4505393"/>
            <a:ext cx="747639" cy="676107"/>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6" name="Elbow Connector 265"/>
          <p:cNvCxnSpPr>
            <a:stCxn id="246" idx="1"/>
            <a:endCxn id="217" idx="3"/>
          </p:cNvCxnSpPr>
          <p:nvPr/>
        </p:nvCxnSpPr>
        <p:spPr>
          <a:xfrm rot="10800000">
            <a:off x="1125794" y="3427731"/>
            <a:ext cx="5511268" cy="1753769"/>
          </a:xfrm>
          <a:prstGeom prst="bentConnector3">
            <a:avLst>
              <a:gd name="adj1" fmla="val 5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2" name="Elbow Connector 281"/>
          <p:cNvCxnSpPr>
            <a:stCxn id="247" idx="1"/>
            <a:endCxn id="219" idx="1"/>
          </p:cNvCxnSpPr>
          <p:nvPr/>
        </p:nvCxnSpPr>
        <p:spPr>
          <a:xfrm rot="10800000">
            <a:off x="5466046" y="4505392"/>
            <a:ext cx="1171017" cy="1244852"/>
          </a:xfrm>
          <a:prstGeom prst="bentConnector3">
            <a:avLst>
              <a:gd name="adj1" fmla="val 119521"/>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5" name="Elbow Connector 284"/>
          <p:cNvCxnSpPr>
            <a:stCxn id="247" idx="1"/>
            <a:endCxn id="217" idx="1"/>
          </p:cNvCxnSpPr>
          <p:nvPr/>
        </p:nvCxnSpPr>
        <p:spPr>
          <a:xfrm rot="10800000">
            <a:off x="702416" y="3427730"/>
            <a:ext cx="5934646" cy="2322514"/>
          </a:xfrm>
          <a:prstGeom prst="bentConnector3">
            <a:avLst>
              <a:gd name="adj1" fmla="val 103852"/>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8" name="Elbow Connector 287"/>
          <p:cNvCxnSpPr>
            <a:stCxn id="247" idx="1"/>
            <a:endCxn id="218" idx="1"/>
          </p:cNvCxnSpPr>
          <p:nvPr/>
        </p:nvCxnSpPr>
        <p:spPr>
          <a:xfrm rot="10800000">
            <a:off x="5893382" y="2974624"/>
            <a:ext cx="743680" cy="2775620"/>
          </a:xfrm>
          <a:prstGeom prst="bentConnector3">
            <a:avLst>
              <a:gd name="adj1" fmla="val 130739"/>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05" name="Flowchart: Connector 304"/>
          <p:cNvSpPr/>
          <p:nvPr/>
        </p:nvSpPr>
        <p:spPr>
          <a:xfrm>
            <a:off x="1193372" y="436934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Arrow Connector 307"/>
          <p:cNvCxnSpPr>
            <a:stCxn id="305" idx="6"/>
            <a:endCxn id="218" idx="1"/>
          </p:cNvCxnSpPr>
          <p:nvPr/>
        </p:nvCxnSpPr>
        <p:spPr>
          <a:xfrm flipV="1">
            <a:off x="1325239" y="2974624"/>
            <a:ext cx="4568143" cy="1464190"/>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a:stCxn id="305" idx="6"/>
            <a:endCxn id="219" idx="1"/>
          </p:cNvCxnSpPr>
          <p:nvPr/>
        </p:nvCxnSpPr>
        <p:spPr>
          <a:xfrm>
            <a:off x="1325239" y="4438814"/>
            <a:ext cx="4140806" cy="66578"/>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312" name="Picture 3" descr="C:\Users\Sripras\AppData\Local\Microsoft\Windows\Temporary Internet Files\Content.IE5\CYK3BX0Z\MC90043960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5266" y="2628903"/>
            <a:ext cx="221479" cy="290188"/>
          </a:xfrm>
          <a:prstGeom prst="rect">
            <a:avLst/>
          </a:prstGeom>
          <a:noFill/>
          <a:extLst>
            <a:ext uri="{909E8E84-426E-40DD-AFC4-6F175D3DCCD1}">
              <a14:hiddenFill xmlns:a14="http://schemas.microsoft.com/office/drawing/2010/main">
                <a:solidFill>
                  <a:srgbClr val="FFFFFF"/>
                </a:solidFill>
              </a14:hiddenFill>
            </a:ext>
          </a:extLst>
        </p:spPr>
      </p:pic>
      <p:cxnSp>
        <p:nvCxnSpPr>
          <p:cNvPr id="314" name="Curved Connector 313"/>
          <p:cNvCxnSpPr>
            <a:stCxn id="305" idx="6"/>
            <a:endCxn id="217" idx="3"/>
          </p:cNvCxnSpPr>
          <p:nvPr/>
        </p:nvCxnSpPr>
        <p:spPr>
          <a:xfrm flipH="1" flipV="1">
            <a:off x="1125794" y="3427730"/>
            <a:ext cx="199445" cy="1011084"/>
          </a:xfrm>
          <a:prstGeom prst="curvedConnector3">
            <a:avLst>
              <a:gd name="adj1" fmla="val -114618"/>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16" name="Flowchart: Connector 315"/>
          <p:cNvSpPr/>
          <p:nvPr/>
        </p:nvSpPr>
        <p:spPr>
          <a:xfrm>
            <a:off x="5361502" y="3179990"/>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316"/>
          <p:cNvSpPr/>
          <p:nvPr/>
        </p:nvSpPr>
        <p:spPr>
          <a:xfrm>
            <a:off x="1290415" y="3042303"/>
            <a:ext cx="4084890" cy="1341690"/>
          </a:xfrm>
          <a:custGeom>
            <a:avLst/>
            <a:gdLst>
              <a:gd name="connsiteX0" fmla="*/ 0 w 4084890"/>
              <a:gd name="connsiteY0" fmla="*/ 1341690 h 1341690"/>
              <a:gd name="connsiteX1" fmla="*/ 25637 w 4084890"/>
              <a:gd name="connsiteY1" fmla="*/ 1298961 h 1341690"/>
              <a:gd name="connsiteX2" fmla="*/ 42729 w 4084890"/>
              <a:gd name="connsiteY2" fmla="*/ 1247686 h 1341690"/>
              <a:gd name="connsiteX3" fmla="*/ 76912 w 4084890"/>
              <a:gd name="connsiteY3" fmla="*/ 1196411 h 1341690"/>
              <a:gd name="connsiteX4" fmla="*/ 85458 w 4084890"/>
              <a:gd name="connsiteY4" fmla="*/ 1170774 h 1341690"/>
              <a:gd name="connsiteX5" fmla="*/ 119641 w 4084890"/>
              <a:gd name="connsiteY5" fmla="*/ 1119499 h 1341690"/>
              <a:gd name="connsiteX6" fmla="*/ 128187 w 4084890"/>
              <a:gd name="connsiteY6" fmla="*/ 1093861 h 1341690"/>
              <a:gd name="connsiteX7" fmla="*/ 162370 w 4084890"/>
              <a:gd name="connsiteY7" fmla="*/ 1042587 h 1341690"/>
              <a:gd name="connsiteX8" fmla="*/ 188007 w 4084890"/>
              <a:gd name="connsiteY8" fmla="*/ 991312 h 1341690"/>
              <a:gd name="connsiteX9" fmla="*/ 213645 w 4084890"/>
              <a:gd name="connsiteY9" fmla="*/ 965675 h 1341690"/>
              <a:gd name="connsiteX10" fmla="*/ 230736 w 4084890"/>
              <a:gd name="connsiteY10" fmla="*/ 940037 h 1341690"/>
              <a:gd name="connsiteX11" fmla="*/ 239282 w 4084890"/>
              <a:gd name="connsiteY11" fmla="*/ 914400 h 1341690"/>
              <a:gd name="connsiteX12" fmla="*/ 290557 w 4084890"/>
              <a:gd name="connsiteY12" fmla="*/ 863125 h 1341690"/>
              <a:gd name="connsiteX13" fmla="*/ 316194 w 4084890"/>
              <a:gd name="connsiteY13" fmla="*/ 837488 h 1341690"/>
              <a:gd name="connsiteX14" fmla="*/ 367469 w 4084890"/>
              <a:gd name="connsiteY14" fmla="*/ 803304 h 1341690"/>
              <a:gd name="connsiteX15" fmla="*/ 393106 w 4084890"/>
              <a:gd name="connsiteY15" fmla="*/ 786213 h 1341690"/>
              <a:gd name="connsiteX16" fmla="*/ 444381 w 4084890"/>
              <a:gd name="connsiteY16" fmla="*/ 769121 h 1341690"/>
              <a:gd name="connsiteX17" fmla="*/ 521293 w 4084890"/>
              <a:gd name="connsiteY17" fmla="*/ 777667 h 1341690"/>
              <a:gd name="connsiteX18" fmla="*/ 546931 w 4084890"/>
              <a:gd name="connsiteY18" fmla="*/ 786213 h 1341690"/>
              <a:gd name="connsiteX19" fmla="*/ 598206 w 4084890"/>
              <a:gd name="connsiteY19" fmla="*/ 837488 h 1341690"/>
              <a:gd name="connsiteX20" fmla="*/ 649480 w 4084890"/>
              <a:gd name="connsiteY20" fmla="*/ 888762 h 1341690"/>
              <a:gd name="connsiteX21" fmla="*/ 700755 w 4084890"/>
              <a:gd name="connsiteY21" fmla="*/ 940037 h 1341690"/>
              <a:gd name="connsiteX22" fmla="*/ 726392 w 4084890"/>
              <a:gd name="connsiteY22" fmla="*/ 965675 h 1341690"/>
              <a:gd name="connsiteX23" fmla="*/ 803305 w 4084890"/>
              <a:gd name="connsiteY23" fmla="*/ 1051133 h 1341690"/>
              <a:gd name="connsiteX24" fmla="*/ 828942 w 4084890"/>
              <a:gd name="connsiteY24" fmla="*/ 1076770 h 1341690"/>
              <a:gd name="connsiteX25" fmla="*/ 871671 w 4084890"/>
              <a:gd name="connsiteY25" fmla="*/ 1110953 h 1341690"/>
              <a:gd name="connsiteX26" fmla="*/ 888763 w 4084890"/>
              <a:gd name="connsiteY26" fmla="*/ 1136590 h 1341690"/>
              <a:gd name="connsiteX27" fmla="*/ 965675 w 4084890"/>
              <a:gd name="connsiteY27" fmla="*/ 1204957 h 1341690"/>
              <a:gd name="connsiteX28" fmla="*/ 982766 w 4084890"/>
              <a:gd name="connsiteY28" fmla="*/ 1230594 h 1341690"/>
              <a:gd name="connsiteX29" fmla="*/ 1059678 w 4084890"/>
              <a:gd name="connsiteY29" fmla="*/ 1290415 h 1341690"/>
              <a:gd name="connsiteX30" fmla="*/ 1085316 w 4084890"/>
              <a:gd name="connsiteY30" fmla="*/ 1298961 h 1341690"/>
              <a:gd name="connsiteX31" fmla="*/ 1136591 w 4084890"/>
              <a:gd name="connsiteY31" fmla="*/ 1281869 h 1341690"/>
              <a:gd name="connsiteX32" fmla="*/ 1179320 w 4084890"/>
              <a:gd name="connsiteY32" fmla="*/ 1230594 h 1341690"/>
              <a:gd name="connsiteX33" fmla="*/ 1213503 w 4084890"/>
              <a:gd name="connsiteY33" fmla="*/ 1179319 h 1341690"/>
              <a:gd name="connsiteX34" fmla="*/ 1230594 w 4084890"/>
              <a:gd name="connsiteY34" fmla="*/ 1153682 h 1341690"/>
              <a:gd name="connsiteX35" fmla="*/ 1256232 w 4084890"/>
              <a:gd name="connsiteY35" fmla="*/ 1128045 h 1341690"/>
              <a:gd name="connsiteX36" fmla="*/ 1307506 w 4084890"/>
              <a:gd name="connsiteY36" fmla="*/ 1042587 h 1341690"/>
              <a:gd name="connsiteX37" fmla="*/ 1341690 w 4084890"/>
              <a:gd name="connsiteY37" fmla="*/ 991312 h 1341690"/>
              <a:gd name="connsiteX38" fmla="*/ 1350235 w 4084890"/>
              <a:gd name="connsiteY38" fmla="*/ 965675 h 1341690"/>
              <a:gd name="connsiteX39" fmla="*/ 1384419 w 4084890"/>
              <a:gd name="connsiteY39" fmla="*/ 914400 h 1341690"/>
              <a:gd name="connsiteX40" fmla="*/ 1410056 w 4084890"/>
              <a:gd name="connsiteY40" fmla="*/ 863125 h 1341690"/>
              <a:gd name="connsiteX41" fmla="*/ 1418602 w 4084890"/>
              <a:gd name="connsiteY41" fmla="*/ 837488 h 1341690"/>
              <a:gd name="connsiteX42" fmla="*/ 1452785 w 4084890"/>
              <a:gd name="connsiteY42" fmla="*/ 786213 h 1341690"/>
              <a:gd name="connsiteX43" fmla="*/ 1469877 w 4084890"/>
              <a:gd name="connsiteY43" fmla="*/ 760576 h 1341690"/>
              <a:gd name="connsiteX44" fmla="*/ 1512606 w 4084890"/>
              <a:gd name="connsiteY44" fmla="*/ 683663 h 1341690"/>
              <a:gd name="connsiteX45" fmla="*/ 1563880 w 4084890"/>
              <a:gd name="connsiteY45" fmla="*/ 598205 h 1341690"/>
              <a:gd name="connsiteX46" fmla="*/ 1580972 w 4084890"/>
              <a:gd name="connsiteY46" fmla="*/ 572568 h 1341690"/>
              <a:gd name="connsiteX47" fmla="*/ 1615155 w 4084890"/>
              <a:gd name="connsiteY47" fmla="*/ 521293 h 1341690"/>
              <a:gd name="connsiteX48" fmla="*/ 1623701 w 4084890"/>
              <a:gd name="connsiteY48" fmla="*/ 495656 h 1341690"/>
              <a:gd name="connsiteX49" fmla="*/ 1657884 w 4084890"/>
              <a:gd name="connsiteY49" fmla="*/ 444381 h 1341690"/>
              <a:gd name="connsiteX50" fmla="*/ 1666430 w 4084890"/>
              <a:gd name="connsiteY50" fmla="*/ 418744 h 1341690"/>
              <a:gd name="connsiteX51" fmla="*/ 1717705 w 4084890"/>
              <a:gd name="connsiteY51" fmla="*/ 341832 h 1341690"/>
              <a:gd name="connsiteX52" fmla="*/ 1803163 w 4084890"/>
              <a:gd name="connsiteY52" fmla="*/ 213645 h 1341690"/>
              <a:gd name="connsiteX53" fmla="*/ 1871529 w 4084890"/>
              <a:gd name="connsiteY53" fmla="*/ 111095 h 1341690"/>
              <a:gd name="connsiteX54" fmla="*/ 1888621 w 4084890"/>
              <a:gd name="connsiteY54" fmla="*/ 85458 h 1341690"/>
              <a:gd name="connsiteX55" fmla="*/ 1914258 w 4084890"/>
              <a:gd name="connsiteY55" fmla="*/ 68366 h 1341690"/>
              <a:gd name="connsiteX56" fmla="*/ 1931349 w 4084890"/>
              <a:gd name="connsiteY56" fmla="*/ 42729 h 1341690"/>
              <a:gd name="connsiteX57" fmla="*/ 2008262 w 4084890"/>
              <a:gd name="connsiteY57" fmla="*/ 0 h 1341690"/>
              <a:gd name="connsiteX58" fmla="*/ 2102265 w 4084890"/>
              <a:gd name="connsiteY58" fmla="*/ 8546 h 1341690"/>
              <a:gd name="connsiteX59" fmla="*/ 2153540 w 4084890"/>
              <a:gd name="connsiteY59" fmla="*/ 25637 h 1341690"/>
              <a:gd name="connsiteX60" fmla="*/ 2179178 w 4084890"/>
              <a:gd name="connsiteY60" fmla="*/ 34183 h 1341690"/>
              <a:gd name="connsiteX61" fmla="*/ 2204815 w 4084890"/>
              <a:gd name="connsiteY61" fmla="*/ 51275 h 1341690"/>
              <a:gd name="connsiteX62" fmla="*/ 2230452 w 4084890"/>
              <a:gd name="connsiteY62" fmla="*/ 59820 h 1341690"/>
              <a:gd name="connsiteX63" fmla="*/ 2281727 w 4084890"/>
              <a:gd name="connsiteY63" fmla="*/ 94004 h 1341690"/>
              <a:gd name="connsiteX64" fmla="*/ 2307364 w 4084890"/>
              <a:gd name="connsiteY64" fmla="*/ 111095 h 1341690"/>
              <a:gd name="connsiteX65" fmla="*/ 2333002 w 4084890"/>
              <a:gd name="connsiteY65" fmla="*/ 128187 h 1341690"/>
              <a:gd name="connsiteX66" fmla="*/ 2350093 w 4084890"/>
              <a:gd name="connsiteY66" fmla="*/ 153824 h 1341690"/>
              <a:gd name="connsiteX67" fmla="*/ 2401368 w 4084890"/>
              <a:gd name="connsiteY67" fmla="*/ 188007 h 1341690"/>
              <a:gd name="connsiteX68" fmla="*/ 2444097 w 4084890"/>
              <a:gd name="connsiteY68" fmla="*/ 222190 h 1341690"/>
              <a:gd name="connsiteX69" fmla="*/ 2469735 w 4084890"/>
              <a:gd name="connsiteY69" fmla="*/ 247828 h 1341690"/>
              <a:gd name="connsiteX70" fmla="*/ 2495372 w 4084890"/>
              <a:gd name="connsiteY70" fmla="*/ 264919 h 1341690"/>
              <a:gd name="connsiteX71" fmla="*/ 2546647 w 4084890"/>
              <a:gd name="connsiteY71" fmla="*/ 316194 h 1341690"/>
              <a:gd name="connsiteX72" fmla="*/ 2597921 w 4084890"/>
              <a:gd name="connsiteY72" fmla="*/ 350377 h 1341690"/>
              <a:gd name="connsiteX73" fmla="*/ 2666288 w 4084890"/>
              <a:gd name="connsiteY73" fmla="*/ 410198 h 1341690"/>
              <a:gd name="connsiteX74" fmla="*/ 2751746 w 4084890"/>
              <a:gd name="connsiteY74" fmla="*/ 487110 h 1341690"/>
              <a:gd name="connsiteX75" fmla="*/ 2828658 w 4084890"/>
              <a:gd name="connsiteY75" fmla="*/ 538385 h 1341690"/>
              <a:gd name="connsiteX76" fmla="*/ 2854295 w 4084890"/>
              <a:gd name="connsiteY76" fmla="*/ 555476 h 1341690"/>
              <a:gd name="connsiteX77" fmla="*/ 2905570 w 4084890"/>
              <a:gd name="connsiteY77" fmla="*/ 589660 h 1341690"/>
              <a:gd name="connsiteX78" fmla="*/ 2956845 w 4084890"/>
              <a:gd name="connsiteY78" fmla="*/ 615297 h 1341690"/>
              <a:gd name="connsiteX79" fmla="*/ 2982482 w 4084890"/>
              <a:gd name="connsiteY79" fmla="*/ 632389 h 1341690"/>
              <a:gd name="connsiteX80" fmla="*/ 3033757 w 4084890"/>
              <a:gd name="connsiteY80" fmla="*/ 649480 h 1341690"/>
              <a:gd name="connsiteX81" fmla="*/ 3093578 w 4084890"/>
              <a:gd name="connsiteY81" fmla="*/ 666572 h 1341690"/>
              <a:gd name="connsiteX82" fmla="*/ 3230310 w 4084890"/>
              <a:gd name="connsiteY82" fmla="*/ 658026 h 1341690"/>
              <a:gd name="connsiteX83" fmla="*/ 3255948 w 4084890"/>
              <a:gd name="connsiteY83" fmla="*/ 649480 h 1341690"/>
              <a:gd name="connsiteX84" fmla="*/ 3307222 w 4084890"/>
              <a:gd name="connsiteY84" fmla="*/ 615297 h 1341690"/>
              <a:gd name="connsiteX85" fmla="*/ 3349951 w 4084890"/>
              <a:gd name="connsiteY85" fmla="*/ 572568 h 1341690"/>
              <a:gd name="connsiteX86" fmla="*/ 3392680 w 4084890"/>
              <a:gd name="connsiteY86" fmla="*/ 529839 h 1341690"/>
              <a:gd name="connsiteX87" fmla="*/ 3435409 w 4084890"/>
              <a:gd name="connsiteY87" fmla="*/ 487110 h 1341690"/>
              <a:gd name="connsiteX88" fmla="*/ 3478138 w 4084890"/>
              <a:gd name="connsiteY88" fmla="*/ 444381 h 1341690"/>
              <a:gd name="connsiteX89" fmla="*/ 3495230 w 4084890"/>
              <a:gd name="connsiteY89" fmla="*/ 418744 h 1341690"/>
              <a:gd name="connsiteX90" fmla="*/ 3546505 w 4084890"/>
              <a:gd name="connsiteY90" fmla="*/ 367469 h 1341690"/>
              <a:gd name="connsiteX91" fmla="*/ 3563596 w 4084890"/>
              <a:gd name="connsiteY91" fmla="*/ 341832 h 1341690"/>
              <a:gd name="connsiteX92" fmla="*/ 3589234 w 4084890"/>
              <a:gd name="connsiteY92" fmla="*/ 324740 h 1341690"/>
              <a:gd name="connsiteX93" fmla="*/ 3640508 w 4084890"/>
              <a:gd name="connsiteY93" fmla="*/ 273465 h 1341690"/>
              <a:gd name="connsiteX94" fmla="*/ 3657600 w 4084890"/>
              <a:gd name="connsiteY94" fmla="*/ 247828 h 1341690"/>
              <a:gd name="connsiteX95" fmla="*/ 3683237 w 4084890"/>
              <a:gd name="connsiteY95" fmla="*/ 230736 h 1341690"/>
              <a:gd name="connsiteX96" fmla="*/ 3725966 w 4084890"/>
              <a:gd name="connsiteY96" fmla="*/ 188007 h 1341690"/>
              <a:gd name="connsiteX97" fmla="*/ 3768695 w 4084890"/>
              <a:gd name="connsiteY97" fmla="*/ 153824 h 1341690"/>
              <a:gd name="connsiteX98" fmla="*/ 3837062 w 4084890"/>
              <a:gd name="connsiteY98" fmla="*/ 111095 h 1341690"/>
              <a:gd name="connsiteX99" fmla="*/ 3862699 w 4084890"/>
              <a:gd name="connsiteY99" fmla="*/ 102549 h 1341690"/>
              <a:gd name="connsiteX100" fmla="*/ 4050706 w 4084890"/>
              <a:gd name="connsiteY100" fmla="*/ 128187 h 1341690"/>
              <a:gd name="connsiteX101" fmla="*/ 4076344 w 4084890"/>
              <a:gd name="connsiteY101" fmla="*/ 145278 h 1341690"/>
              <a:gd name="connsiteX102" fmla="*/ 4084890 w 4084890"/>
              <a:gd name="connsiteY102" fmla="*/ 153824 h 1341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4084890" h="1341690">
                <a:moveTo>
                  <a:pt x="0" y="1341690"/>
                </a:moveTo>
                <a:cubicBezTo>
                  <a:pt x="8546" y="1327447"/>
                  <a:pt x="18764" y="1314082"/>
                  <a:pt x="25637" y="1298961"/>
                </a:cubicBezTo>
                <a:cubicBezTo>
                  <a:pt x="33092" y="1282560"/>
                  <a:pt x="34672" y="1263800"/>
                  <a:pt x="42729" y="1247686"/>
                </a:cubicBezTo>
                <a:cubicBezTo>
                  <a:pt x="51915" y="1229313"/>
                  <a:pt x="70416" y="1215898"/>
                  <a:pt x="76912" y="1196411"/>
                </a:cubicBezTo>
                <a:cubicBezTo>
                  <a:pt x="79761" y="1187865"/>
                  <a:pt x="81083" y="1178648"/>
                  <a:pt x="85458" y="1170774"/>
                </a:cubicBezTo>
                <a:cubicBezTo>
                  <a:pt x="95434" y="1152817"/>
                  <a:pt x="119641" y="1119499"/>
                  <a:pt x="119641" y="1119499"/>
                </a:cubicBezTo>
                <a:cubicBezTo>
                  <a:pt x="122490" y="1110953"/>
                  <a:pt x="123812" y="1101736"/>
                  <a:pt x="128187" y="1093861"/>
                </a:cubicBezTo>
                <a:cubicBezTo>
                  <a:pt x="138163" y="1075905"/>
                  <a:pt x="162370" y="1042587"/>
                  <a:pt x="162370" y="1042587"/>
                </a:cubicBezTo>
                <a:cubicBezTo>
                  <a:pt x="170934" y="1016894"/>
                  <a:pt x="169601" y="1013399"/>
                  <a:pt x="188007" y="991312"/>
                </a:cubicBezTo>
                <a:cubicBezTo>
                  <a:pt x="195744" y="982028"/>
                  <a:pt x="205908" y="974959"/>
                  <a:pt x="213645" y="965675"/>
                </a:cubicBezTo>
                <a:cubicBezTo>
                  <a:pt x="220220" y="957785"/>
                  <a:pt x="226143" y="949224"/>
                  <a:pt x="230736" y="940037"/>
                </a:cubicBezTo>
                <a:cubicBezTo>
                  <a:pt x="234764" y="931980"/>
                  <a:pt x="233752" y="921510"/>
                  <a:pt x="239282" y="914400"/>
                </a:cubicBezTo>
                <a:cubicBezTo>
                  <a:pt x="254122" y="895320"/>
                  <a:pt x="273465" y="880217"/>
                  <a:pt x="290557" y="863125"/>
                </a:cubicBezTo>
                <a:cubicBezTo>
                  <a:pt x="299103" y="854579"/>
                  <a:pt x="306138" y="844192"/>
                  <a:pt x="316194" y="837488"/>
                </a:cubicBezTo>
                <a:lnTo>
                  <a:pt x="367469" y="803304"/>
                </a:lnTo>
                <a:cubicBezTo>
                  <a:pt x="376015" y="797607"/>
                  <a:pt x="383363" y="789461"/>
                  <a:pt x="393106" y="786213"/>
                </a:cubicBezTo>
                <a:lnTo>
                  <a:pt x="444381" y="769121"/>
                </a:lnTo>
                <a:cubicBezTo>
                  <a:pt x="470018" y="771970"/>
                  <a:pt x="495849" y="773426"/>
                  <a:pt x="521293" y="777667"/>
                </a:cubicBezTo>
                <a:cubicBezTo>
                  <a:pt x="530179" y="779148"/>
                  <a:pt x="539820" y="780682"/>
                  <a:pt x="546931" y="786213"/>
                </a:cubicBezTo>
                <a:cubicBezTo>
                  <a:pt x="566011" y="801053"/>
                  <a:pt x="581114" y="820396"/>
                  <a:pt x="598206" y="837488"/>
                </a:cubicBezTo>
                <a:lnTo>
                  <a:pt x="649480" y="888762"/>
                </a:lnTo>
                <a:lnTo>
                  <a:pt x="700755" y="940037"/>
                </a:lnTo>
                <a:cubicBezTo>
                  <a:pt x="709301" y="948583"/>
                  <a:pt x="719140" y="956007"/>
                  <a:pt x="726392" y="965675"/>
                </a:cubicBezTo>
                <a:cubicBezTo>
                  <a:pt x="766533" y="1019195"/>
                  <a:pt x="741959" y="989787"/>
                  <a:pt x="803305" y="1051133"/>
                </a:cubicBezTo>
                <a:cubicBezTo>
                  <a:pt x="811851" y="1059679"/>
                  <a:pt x="822238" y="1066714"/>
                  <a:pt x="828942" y="1076770"/>
                </a:cubicBezTo>
                <a:cubicBezTo>
                  <a:pt x="851031" y="1109902"/>
                  <a:pt x="836290" y="1099159"/>
                  <a:pt x="871671" y="1110953"/>
                </a:cubicBezTo>
                <a:cubicBezTo>
                  <a:pt x="877368" y="1119499"/>
                  <a:pt x="881940" y="1128914"/>
                  <a:pt x="888763" y="1136590"/>
                </a:cubicBezTo>
                <a:cubicBezTo>
                  <a:pt x="931337" y="1184486"/>
                  <a:pt x="926708" y="1178979"/>
                  <a:pt x="965675" y="1204957"/>
                </a:cubicBezTo>
                <a:cubicBezTo>
                  <a:pt x="971372" y="1213503"/>
                  <a:pt x="976191" y="1222704"/>
                  <a:pt x="982766" y="1230594"/>
                </a:cubicBezTo>
                <a:cubicBezTo>
                  <a:pt x="999781" y="1251013"/>
                  <a:pt x="1037690" y="1283086"/>
                  <a:pt x="1059678" y="1290415"/>
                </a:cubicBezTo>
                <a:lnTo>
                  <a:pt x="1085316" y="1298961"/>
                </a:lnTo>
                <a:cubicBezTo>
                  <a:pt x="1102408" y="1293264"/>
                  <a:pt x="1126598" y="1296860"/>
                  <a:pt x="1136591" y="1281869"/>
                </a:cubicBezTo>
                <a:cubicBezTo>
                  <a:pt x="1197661" y="1190263"/>
                  <a:pt x="1102557" y="1329290"/>
                  <a:pt x="1179320" y="1230594"/>
                </a:cubicBezTo>
                <a:cubicBezTo>
                  <a:pt x="1191931" y="1214379"/>
                  <a:pt x="1202109" y="1196411"/>
                  <a:pt x="1213503" y="1179319"/>
                </a:cubicBezTo>
                <a:cubicBezTo>
                  <a:pt x="1219200" y="1170773"/>
                  <a:pt x="1223331" y="1160944"/>
                  <a:pt x="1230594" y="1153682"/>
                </a:cubicBezTo>
                <a:cubicBezTo>
                  <a:pt x="1239140" y="1145136"/>
                  <a:pt x="1248812" y="1137585"/>
                  <a:pt x="1256232" y="1128045"/>
                </a:cubicBezTo>
                <a:cubicBezTo>
                  <a:pt x="1311358" y="1057170"/>
                  <a:pt x="1272623" y="1100725"/>
                  <a:pt x="1307506" y="1042587"/>
                </a:cubicBezTo>
                <a:cubicBezTo>
                  <a:pt x="1318075" y="1024973"/>
                  <a:pt x="1341690" y="991312"/>
                  <a:pt x="1341690" y="991312"/>
                </a:cubicBezTo>
                <a:cubicBezTo>
                  <a:pt x="1344538" y="982766"/>
                  <a:pt x="1345860" y="973549"/>
                  <a:pt x="1350235" y="965675"/>
                </a:cubicBezTo>
                <a:cubicBezTo>
                  <a:pt x="1360211" y="947718"/>
                  <a:pt x="1384419" y="914400"/>
                  <a:pt x="1384419" y="914400"/>
                </a:cubicBezTo>
                <a:cubicBezTo>
                  <a:pt x="1405894" y="849968"/>
                  <a:pt x="1376928" y="929379"/>
                  <a:pt x="1410056" y="863125"/>
                </a:cubicBezTo>
                <a:cubicBezTo>
                  <a:pt x="1414085" y="855068"/>
                  <a:pt x="1414227" y="845362"/>
                  <a:pt x="1418602" y="837488"/>
                </a:cubicBezTo>
                <a:cubicBezTo>
                  <a:pt x="1428578" y="819531"/>
                  <a:pt x="1441391" y="803305"/>
                  <a:pt x="1452785" y="786213"/>
                </a:cubicBezTo>
                <a:lnTo>
                  <a:pt x="1469877" y="760576"/>
                </a:lnTo>
                <a:cubicBezTo>
                  <a:pt x="1493507" y="689677"/>
                  <a:pt x="1453837" y="801205"/>
                  <a:pt x="1512606" y="683663"/>
                </a:cubicBezTo>
                <a:cubicBezTo>
                  <a:pt x="1538882" y="631109"/>
                  <a:pt x="1522633" y="660076"/>
                  <a:pt x="1563880" y="598205"/>
                </a:cubicBezTo>
                <a:cubicBezTo>
                  <a:pt x="1569577" y="589659"/>
                  <a:pt x="1577724" y="582312"/>
                  <a:pt x="1580972" y="572568"/>
                </a:cubicBezTo>
                <a:cubicBezTo>
                  <a:pt x="1593340" y="535466"/>
                  <a:pt x="1583149" y="553301"/>
                  <a:pt x="1615155" y="521293"/>
                </a:cubicBezTo>
                <a:cubicBezTo>
                  <a:pt x="1618004" y="512747"/>
                  <a:pt x="1619326" y="503530"/>
                  <a:pt x="1623701" y="495656"/>
                </a:cubicBezTo>
                <a:cubicBezTo>
                  <a:pt x="1633677" y="477699"/>
                  <a:pt x="1651388" y="463868"/>
                  <a:pt x="1657884" y="444381"/>
                </a:cubicBezTo>
                <a:cubicBezTo>
                  <a:pt x="1660733" y="435835"/>
                  <a:pt x="1662055" y="426618"/>
                  <a:pt x="1666430" y="418744"/>
                </a:cubicBezTo>
                <a:cubicBezTo>
                  <a:pt x="1666444" y="418719"/>
                  <a:pt x="1709151" y="354663"/>
                  <a:pt x="1717705" y="341832"/>
                </a:cubicBezTo>
                <a:lnTo>
                  <a:pt x="1803163" y="213645"/>
                </a:lnTo>
                <a:lnTo>
                  <a:pt x="1871529" y="111095"/>
                </a:lnTo>
                <a:cubicBezTo>
                  <a:pt x="1877226" y="102549"/>
                  <a:pt x="1880075" y="91155"/>
                  <a:pt x="1888621" y="85458"/>
                </a:cubicBezTo>
                <a:lnTo>
                  <a:pt x="1914258" y="68366"/>
                </a:lnTo>
                <a:cubicBezTo>
                  <a:pt x="1919955" y="59820"/>
                  <a:pt x="1923620" y="49492"/>
                  <a:pt x="1931349" y="42729"/>
                </a:cubicBezTo>
                <a:cubicBezTo>
                  <a:pt x="1967515" y="11084"/>
                  <a:pt x="1973049" y="11738"/>
                  <a:pt x="2008262" y="0"/>
                </a:cubicBezTo>
                <a:cubicBezTo>
                  <a:pt x="2039596" y="2849"/>
                  <a:pt x="2071280" y="3078"/>
                  <a:pt x="2102265" y="8546"/>
                </a:cubicBezTo>
                <a:cubicBezTo>
                  <a:pt x="2120007" y="11677"/>
                  <a:pt x="2136448" y="19940"/>
                  <a:pt x="2153540" y="25637"/>
                </a:cubicBezTo>
                <a:lnTo>
                  <a:pt x="2179178" y="34183"/>
                </a:lnTo>
                <a:cubicBezTo>
                  <a:pt x="2187724" y="39880"/>
                  <a:pt x="2195629" y="46682"/>
                  <a:pt x="2204815" y="51275"/>
                </a:cubicBezTo>
                <a:cubicBezTo>
                  <a:pt x="2212872" y="55303"/>
                  <a:pt x="2222578" y="55445"/>
                  <a:pt x="2230452" y="59820"/>
                </a:cubicBezTo>
                <a:cubicBezTo>
                  <a:pt x="2248409" y="69796"/>
                  <a:pt x="2264635" y="82609"/>
                  <a:pt x="2281727" y="94004"/>
                </a:cubicBezTo>
                <a:lnTo>
                  <a:pt x="2307364" y="111095"/>
                </a:lnTo>
                <a:lnTo>
                  <a:pt x="2333002" y="128187"/>
                </a:lnTo>
                <a:cubicBezTo>
                  <a:pt x="2338699" y="136733"/>
                  <a:pt x="2342364" y="147061"/>
                  <a:pt x="2350093" y="153824"/>
                </a:cubicBezTo>
                <a:cubicBezTo>
                  <a:pt x="2365552" y="167351"/>
                  <a:pt x="2401368" y="188007"/>
                  <a:pt x="2401368" y="188007"/>
                </a:cubicBezTo>
                <a:cubicBezTo>
                  <a:pt x="2439594" y="245347"/>
                  <a:pt x="2394563" y="189168"/>
                  <a:pt x="2444097" y="222190"/>
                </a:cubicBezTo>
                <a:cubicBezTo>
                  <a:pt x="2454153" y="228894"/>
                  <a:pt x="2460450" y="240091"/>
                  <a:pt x="2469735" y="247828"/>
                </a:cubicBezTo>
                <a:cubicBezTo>
                  <a:pt x="2477625" y="254403"/>
                  <a:pt x="2487696" y="258096"/>
                  <a:pt x="2495372" y="264919"/>
                </a:cubicBezTo>
                <a:cubicBezTo>
                  <a:pt x="2513438" y="280977"/>
                  <a:pt x="2526535" y="302786"/>
                  <a:pt x="2546647" y="316194"/>
                </a:cubicBezTo>
                <a:lnTo>
                  <a:pt x="2597921" y="350377"/>
                </a:lnTo>
                <a:cubicBezTo>
                  <a:pt x="2646349" y="423018"/>
                  <a:pt x="2566586" y="310496"/>
                  <a:pt x="2666288" y="410198"/>
                </a:cubicBezTo>
                <a:cubicBezTo>
                  <a:pt x="2712497" y="456407"/>
                  <a:pt x="2707146" y="455890"/>
                  <a:pt x="2751746" y="487110"/>
                </a:cubicBezTo>
                <a:cubicBezTo>
                  <a:pt x="2776989" y="504780"/>
                  <a:pt x="2803021" y="521293"/>
                  <a:pt x="2828658" y="538385"/>
                </a:cubicBezTo>
                <a:cubicBezTo>
                  <a:pt x="2837204" y="544082"/>
                  <a:pt x="2847033" y="548214"/>
                  <a:pt x="2854295" y="555476"/>
                </a:cubicBezTo>
                <a:cubicBezTo>
                  <a:pt x="2902895" y="604076"/>
                  <a:pt x="2856101" y="564925"/>
                  <a:pt x="2905570" y="589660"/>
                </a:cubicBezTo>
                <a:cubicBezTo>
                  <a:pt x="2971832" y="622791"/>
                  <a:pt x="2892405" y="593817"/>
                  <a:pt x="2956845" y="615297"/>
                </a:cubicBezTo>
                <a:cubicBezTo>
                  <a:pt x="2965391" y="620994"/>
                  <a:pt x="2973096" y="628218"/>
                  <a:pt x="2982482" y="632389"/>
                </a:cubicBezTo>
                <a:cubicBezTo>
                  <a:pt x="2998945" y="639706"/>
                  <a:pt x="3016665" y="643783"/>
                  <a:pt x="3033757" y="649480"/>
                </a:cubicBezTo>
                <a:cubicBezTo>
                  <a:pt x="3070544" y="661742"/>
                  <a:pt x="3050645" y="655839"/>
                  <a:pt x="3093578" y="666572"/>
                </a:cubicBezTo>
                <a:cubicBezTo>
                  <a:pt x="3139155" y="663723"/>
                  <a:pt x="3184895" y="662807"/>
                  <a:pt x="3230310" y="658026"/>
                </a:cubicBezTo>
                <a:cubicBezTo>
                  <a:pt x="3239269" y="657083"/>
                  <a:pt x="3248073" y="653855"/>
                  <a:pt x="3255948" y="649480"/>
                </a:cubicBezTo>
                <a:cubicBezTo>
                  <a:pt x="3273904" y="639504"/>
                  <a:pt x="3307222" y="615297"/>
                  <a:pt x="3307222" y="615297"/>
                </a:cubicBezTo>
                <a:cubicBezTo>
                  <a:pt x="3352801" y="546932"/>
                  <a:pt x="3292979" y="629540"/>
                  <a:pt x="3349951" y="572568"/>
                </a:cubicBezTo>
                <a:cubicBezTo>
                  <a:pt x="3406923" y="515596"/>
                  <a:pt x="3324315" y="575418"/>
                  <a:pt x="3392680" y="529839"/>
                </a:cubicBezTo>
                <a:cubicBezTo>
                  <a:pt x="3438259" y="461474"/>
                  <a:pt x="3378437" y="544082"/>
                  <a:pt x="3435409" y="487110"/>
                </a:cubicBezTo>
                <a:cubicBezTo>
                  <a:pt x="3492381" y="430138"/>
                  <a:pt x="3409773" y="489960"/>
                  <a:pt x="3478138" y="444381"/>
                </a:cubicBezTo>
                <a:cubicBezTo>
                  <a:pt x="3483835" y="435835"/>
                  <a:pt x="3488406" y="426420"/>
                  <a:pt x="3495230" y="418744"/>
                </a:cubicBezTo>
                <a:cubicBezTo>
                  <a:pt x="3511289" y="400678"/>
                  <a:pt x="3533097" y="387581"/>
                  <a:pt x="3546505" y="367469"/>
                </a:cubicBezTo>
                <a:cubicBezTo>
                  <a:pt x="3552202" y="358923"/>
                  <a:pt x="3556334" y="349094"/>
                  <a:pt x="3563596" y="341832"/>
                </a:cubicBezTo>
                <a:cubicBezTo>
                  <a:pt x="3570859" y="334569"/>
                  <a:pt x="3581557" y="331564"/>
                  <a:pt x="3589234" y="324740"/>
                </a:cubicBezTo>
                <a:cubicBezTo>
                  <a:pt x="3607300" y="308682"/>
                  <a:pt x="3627100" y="293576"/>
                  <a:pt x="3640508" y="273465"/>
                </a:cubicBezTo>
                <a:cubicBezTo>
                  <a:pt x="3646205" y="264919"/>
                  <a:pt x="3650337" y="255091"/>
                  <a:pt x="3657600" y="247828"/>
                </a:cubicBezTo>
                <a:cubicBezTo>
                  <a:pt x="3664863" y="240565"/>
                  <a:pt x="3674691" y="236433"/>
                  <a:pt x="3683237" y="230736"/>
                </a:cubicBezTo>
                <a:cubicBezTo>
                  <a:pt x="3728816" y="162371"/>
                  <a:pt x="3668994" y="244979"/>
                  <a:pt x="3725966" y="188007"/>
                </a:cubicBezTo>
                <a:cubicBezTo>
                  <a:pt x="3764620" y="149353"/>
                  <a:pt x="3718786" y="170461"/>
                  <a:pt x="3768695" y="153824"/>
                </a:cubicBezTo>
                <a:cubicBezTo>
                  <a:pt x="3795781" y="113197"/>
                  <a:pt x="3776043" y="131435"/>
                  <a:pt x="3837062" y="111095"/>
                </a:cubicBezTo>
                <a:lnTo>
                  <a:pt x="3862699" y="102549"/>
                </a:lnTo>
                <a:cubicBezTo>
                  <a:pt x="3885130" y="103951"/>
                  <a:pt x="4008296" y="99915"/>
                  <a:pt x="4050706" y="128187"/>
                </a:cubicBezTo>
                <a:cubicBezTo>
                  <a:pt x="4059252" y="133884"/>
                  <a:pt x="4068127" y="139116"/>
                  <a:pt x="4076344" y="145278"/>
                </a:cubicBezTo>
                <a:cubicBezTo>
                  <a:pt x="4079567" y="147695"/>
                  <a:pt x="4082041" y="150975"/>
                  <a:pt x="4084890" y="153824"/>
                </a:cubicBezTo>
              </a:path>
            </a:pathLst>
          </a:custGeom>
          <a:noFill/>
          <a:ln>
            <a:solidFill>
              <a:schemeClr val="tx2"/>
            </a:solidFill>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p:cNvCxnSpPr>
            <a:stCxn id="316" idx="2"/>
            <a:endCxn id="217" idx="3"/>
          </p:cNvCxnSpPr>
          <p:nvPr/>
        </p:nvCxnSpPr>
        <p:spPr>
          <a:xfrm flipH="1">
            <a:off x="1125794" y="3249464"/>
            <a:ext cx="4235708" cy="178266"/>
          </a:xfrm>
          <a:prstGeom prst="straightConnector1">
            <a:avLst/>
          </a:prstGeom>
          <a:ln>
            <a:solidFill>
              <a:srgbClr val="FF0000"/>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1" name="Curved Connector 320"/>
          <p:cNvCxnSpPr>
            <a:stCxn id="316" idx="5"/>
            <a:endCxn id="218" idx="2"/>
          </p:cNvCxnSpPr>
          <p:nvPr/>
        </p:nvCxnSpPr>
        <p:spPr>
          <a:xfrm rot="5400000" flipH="1" flipV="1">
            <a:off x="5733426" y="2926944"/>
            <a:ext cx="112276" cy="631013"/>
          </a:xfrm>
          <a:prstGeom prst="curvedConnector3">
            <a:avLst>
              <a:gd name="adj1" fmla="val -221729"/>
            </a:avLst>
          </a:prstGeom>
          <a:ln>
            <a:solidFill>
              <a:schemeClr val="accent3"/>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a:xfrm>
            <a:off x="6524361" y="4341831"/>
            <a:ext cx="2526213" cy="24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Directory</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graphicFrame>
        <p:nvGraphicFramePr>
          <p:cNvPr id="325" name="Table 324"/>
          <p:cNvGraphicFramePr>
            <a:graphicFrameLocks noGrp="1"/>
          </p:cNvGraphicFramePr>
          <p:nvPr>
            <p:extLst>
              <p:ext uri="{D42A27DB-BD31-4B8C-83A1-F6EECF244321}">
                <p14:modId xmlns:p14="http://schemas.microsoft.com/office/powerpoint/2010/main" val="517972937"/>
              </p:ext>
            </p:extLst>
          </p:nvPr>
        </p:nvGraphicFramePr>
        <p:xfrm>
          <a:off x="6843765" y="4786916"/>
          <a:ext cx="1887406" cy="1858826"/>
        </p:xfrm>
        <a:graphic>
          <a:graphicData uri="http://schemas.openxmlformats.org/drawingml/2006/table">
            <a:tbl>
              <a:tblPr firstRow="1" bandRow="1">
                <a:tableStyleId>{5C22544A-7EE6-4342-B048-85BDC9FD1C3A}</a:tableStyleId>
              </a:tblPr>
              <a:tblGrid>
                <a:gridCol w="943703"/>
                <a:gridCol w="943703"/>
              </a:tblGrid>
              <a:tr h="669426">
                <a:tc>
                  <a:txBody>
                    <a:bodyPr/>
                    <a:lstStyle/>
                    <a:p>
                      <a:r>
                        <a:rPr lang="en-US" dirty="0" smtClean="0"/>
                        <a:t>Obj1</a:t>
                      </a:r>
                      <a:endParaRPr lang="en-US" dirty="0"/>
                    </a:p>
                  </a:txBody>
                  <a:tcPr anchor="ctr" anchorCtr="1"/>
                </a:tc>
                <a:tc>
                  <a:txBody>
                    <a:bodyPr/>
                    <a:lstStyle/>
                    <a:p>
                      <a:r>
                        <a:rPr lang="en-US" dirty="0" smtClean="0"/>
                        <a:t>NY,CA</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r h="594700">
                <a:tc>
                  <a:txBody>
                    <a:bodyPr/>
                    <a:lstStyle/>
                    <a:p>
                      <a:r>
                        <a:rPr lang="en-US" dirty="0" smtClean="0"/>
                        <a:t>…</a:t>
                      </a:r>
                      <a:endParaRPr lang="en-US" dirty="0"/>
                    </a:p>
                  </a:txBody>
                  <a:tcPr anchor="ctr" anchorCtr="1"/>
                </a:tc>
                <a:tc>
                  <a:txBody>
                    <a:bodyPr/>
                    <a:lstStyle/>
                    <a:p>
                      <a:r>
                        <a:rPr lang="en-US" dirty="0" smtClean="0"/>
                        <a:t>…</a:t>
                      </a:r>
                      <a:endParaRPr lang="en-US" dirty="0"/>
                    </a:p>
                  </a:txBody>
                  <a:tcPr anchor="ctr" anchorCtr="1"/>
                </a:tc>
              </a:tr>
            </a:tbl>
          </a:graphicData>
        </a:graphic>
      </p:graphicFrame>
      <p:cxnSp>
        <p:nvCxnSpPr>
          <p:cNvPr id="257" name="Straight Arrow Connector 256"/>
          <p:cNvCxnSpPr>
            <a:endCxn id="246" idx="0"/>
          </p:cNvCxnSpPr>
          <p:nvPr/>
        </p:nvCxnSpPr>
        <p:spPr>
          <a:xfrm>
            <a:off x="7158018" y="3912779"/>
            <a:ext cx="1" cy="99640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a:stCxn id="246" idx="0"/>
          </p:cNvCxnSpPr>
          <p:nvPr/>
        </p:nvCxnSpPr>
        <p:spPr>
          <a:xfrm flipH="1">
            <a:off x="6767419" y="4909182"/>
            <a:ext cx="390600" cy="568745"/>
          </a:xfrm>
          <a:prstGeom prst="straightConnector1">
            <a:avLst/>
          </a:prstGeom>
          <a:ln w="2540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6" name="Flowchart: Connector 305"/>
          <p:cNvSpPr/>
          <p:nvPr/>
        </p:nvSpPr>
        <p:spPr>
          <a:xfrm>
            <a:off x="7092085" y="3753264"/>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Elbow Connector 214"/>
          <p:cNvCxnSpPr/>
          <p:nvPr/>
        </p:nvCxnSpPr>
        <p:spPr>
          <a:xfrm rot="16200000" flipV="1">
            <a:off x="5525406" y="3795223"/>
            <a:ext cx="2153194" cy="511995"/>
          </a:xfrm>
          <a:prstGeom prst="bentConnector3">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endCxn id="217" idx="3"/>
          </p:cNvCxnSpPr>
          <p:nvPr/>
        </p:nvCxnSpPr>
        <p:spPr>
          <a:xfrm rot="10800000">
            <a:off x="1125795" y="3427730"/>
            <a:ext cx="5732209" cy="1700088"/>
          </a:xfrm>
          <a:prstGeom prst="bentConnector3">
            <a:avLst/>
          </a:prstGeom>
          <a:ln w="25400">
            <a:solidFill>
              <a:schemeClr val="accent6">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305" idx="6"/>
          </p:cNvCxnSpPr>
          <p:nvPr/>
        </p:nvCxnSpPr>
        <p:spPr>
          <a:xfrm>
            <a:off x="1325239" y="4438814"/>
            <a:ext cx="5213777" cy="79433"/>
          </a:xfrm>
          <a:prstGeom prst="straightConnector1">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6" name="TextBox 225"/>
          <p:cNvSpPr txBox="1"/>
          <p:nvPr/>
        </p:nvSpPr>
        <p:spPr>
          <a:xfrm>
            <a:off x="3646650" y="4113762"/>
            <a:ext cx="243668" cy="369332"/>
          </a:xfrm>
          <a:prstGeom prst="rect">
            <a:avLst/>
          </a:prstGeom>
          <a:noFill/>
        </p:spPr>
        <p:txBody>
          <a:bodyPr wrap="square" rtlCol="0">
            <a:spAutoFit/>
          </a:bodyPr>
          <a:lstStyle/>
          <a:p>
            <a:r>
              <a:rPr lang="en-US" dirty="0" smtClean="0">
                <a:solidFill>
                  <a:schemeClr val="bg1"/>
                </a:solidFill>
              </a:rPr>
              <a:t>?</a:t>
            </a:r>
            <a:endParaRPr lang="en-US" dirty="0">
              <a:solidFill>
                <a:schemeClr val="bg1"/>
              </a:solidFill>
            </a:endParaRPr>
          </a:p>
        </p:txBody>
      </p:sp>
      <p:sp>
        <p:nvSpPr>
          <p:cNvPr id="229" name="Freeform 228"/>
          <p:cNvSpPr/>
          <p:nvPr/>
        </p:nvSpPr>
        <p:spPr>
          <a:xfrm>
            <a:off x="1341690" y="3802879"/>
            <a:ext cx="4110527" cy="888762"/>
          </a:xfrm>
          <a:custGeom>
            <a:avLst/>
            <a:gdLst>
              <a:gd name="connsiteX0" fmla="*/ 0 w 4110527"/>
              <a:gd name="connsiteY0" fmla="*/ 649480 h 888762"/>
              <a:gd name="connsiteX1" fmla="*/ 68366 w 4110527"/>
              <a:gd name="connsiteY1" fmla="*/ 598205 h 888762"/>
              <a:gd name="connsiteX2" fmla="*/ 94003 w 4110527"/>
              <a:gd name="connsiteY2" fmla="*/ 589659 h 888762"/>
              <a:gd name="connsiteX3" fmla="*/ 145278 w 4110527"/>
              <a:gd name="connsiteY3" fmla="*/ 555476 h 888762"/>
              <a:gd name="connsiteX4" fmla="*/ 196553 w 4110527"/>
              <a:gd name="connsiteY4" fmla="*/ 538385 h 888762"/>
              <a:gd name="connsiteX5" fmla="*/ 273465 w 4110527"/>
              <a:gd name="connsiteY5" fmla="*/ 504201 h 888762"/>
              <a:gd name="connsiteX6" fmla="*/ 324740 w 4110527"/>
              <a:gd name="connsiteY6" fmla="*/ 487110 h 888762"/>
              <a:gd name="connsiteX7" fmla="*/ 350377 w 4110527"/>
              <a:gd name="connsiteY7" fmla="*/ 478564 h 888762"/>
              <a:gd name="connsiteX8" fmla="*/ 401652 w 4110527"/>
              <a:gd name="connsiteY8" fmla="*/ 470018 h 888762"/>
              <a:gd name="connsiteX9" fmla="*/ 546931 w 4110527"/>
              <a:gd name="connsiteY9" fmla="*/ 495656 h 888762"/>
              <a:gd name="connsiteX10" fmla="*/ 598205 w 4110527"/>
              <a:gd name="connsiteY10" fmla="*/ 512747 h 888762"/>
              <a:gd name="connsiteX11" fmla="*/ 649480 w 4110527"/>
              <a:gd name="connsiteY11" fmla="*/ 538385 h 888762"/>
              <a:gd name="connsiteX12" fmla="*/ 700755 w 4110527"/>
              <a:gd name="connsiteY12" fmla="*/ 564022 h 888762"/>
              <a:gd name="connsiteX13" fmla="*/ 726392 w 4110527"/>
              <a:gd name="connsiteY13" fmla="*/ 581114 h 888762"/>
              <a:gd name="connsiteX14" fmla="*/ 752030 w 4110527"/>
              <a:gd name="connsiteY14" fmla="*/ 589659 h 888762"/>
              <a:gd name="connsiteX15" fmla="*/ 828942 w 4110527"/>
              <a:gd name="connsiteY15" fmla="*/ 632388 h 888762"/>
              <a:gd name="connsiteX16" fmla="*/ 846033 w 4110527"/>
              <a:gd name="connsiteY16" fmla="*/ 658026 h 888762"/>
              <a:gd name="connsiteX17" fmla="*/ 871671 w 4110527"/>
              <a:gd name="connsiteY17" fmla="*/ 666571 h 888762"/>
              <a:gd name="connsiteX18" fmla="*/ 922946 w 4110527"/>
              <a:gd name="connsiteY18" fmla="*/ 700755 h 888762"/>
              <a:gd name="connsiteX19" fmla="*/ 974220 w 4110527"/>
              <a:gd name="connsiteY19" fmla="*/ 734938 h 888762"/>
              <a:gd name="connsiteX20" fmla="*/ 999858 w 4110527"/>
              <a:gd name="connsiteY20" fmla="*/ 752029 h 888762"/>
              <a:gd name="connsiteX21" fmla="*/ 1051132 w 4110527"/>
              <a:gd name="connsiteY21" fmla="*/ 777667 h 888762"/>
              <a:gd name="connsiteX22" fmla="*/ 1102407 w 4110527"/>
              <a:gd name="connsiteY22" fmla="*/ 794758 h 888762"/>
              <a:gd name="connsiteX23" fmla="*/ 1128045 w 4110527"/>
              <a:gd name="connsiteY23" fmla="*/ 811850 h 888762"/>
              <a:gd name="connsiteX24" fmla="*/ 1204957 w 4110527"/>
              <a:gd name="connsiteY24" fmla="*/ 837487 h 888762"/>
              <a:gd name="connsiteX25" fmla="*/ 1230594 w 4110527"/>
              <a:gd name="connsiteY25" fmla="*/ 846033 h 888762"/>
              <a:gd name="connsiteX26" fmla="*/ 1256231 w 4110527"/>
              <a:gd name="connsiteY26" fmla="*/ 854579 h 888762"/>
              <a:gd name="connsiteX27" fmla="*/ 1290415 w 4110527"/>
              <a:gd name="connsiteY27" fmla="*/ 863125 h 888762"/>
              <a:gd name="connsiteX28" fmla="*/ 1392964 w 4110527"/>
              <a:gd name="connsiteY28" fmla="*/ 880216 h 888762"/>
              <a:gd name="connsiteX29" fmla="*/ 1478422 w 4110527"/>
              <a:gd name="connsiteY29" fmla="*/ 888762 h 888762"/>
              <a:gd name="connsiteX30" fmla="*/ 1640792 w 4110527"/>
              <a:gd name="connsiteY30" fmla="*/ 871671 h 888762"/>
              <a:gd name="connsiteX31" fmla="*/ 1717704 w 4110527"/>
              <a:gd name="connsiteY31" fmla="*/ 846033 h 888762"/>
              <a:gd name="connsiteX32" fmla="*/ 1743342 w 4110527"/>
              <a:gd name="connsiteY32" fmla="*/ 837487 h 888762"/>
              <a:gd name="connsiteX33" fmla="*/ 1794617 w 4110527"/>
              <a:gd name="connsiteY33" fmla="*/ 811850 h 888762"/>
              <a:gd name="connsiteX34" fmla="*/ 1871529 w 4110527"/>
              <a:gd name="connsiteY34" fmla="*/ 760575 h 888762"/>
              <a:gd name="connsiteX35" fmla="*/ 1897166 w 4110527"/>
              <a:gd name="connsiteY35" fmla="*/ 743484 h 888762"/>
              <a:gd name="connsiteX36" fmla="*/ 1922803 w 4110527"/>
              <a:gd name="connsiteY36" fmla="*/ 726392 h 888762"/>
              <a:gd name="connsiteX37" fmla="*/ 1939895 w 4110527"/>
              <a:gd name="connsiteY37" fmla="*/ 700755 h 888762"/>
              <a:gd name="connsiteX38" fmla="*/ 1991170 w 4110527"/>
              <a:gd name="connsiteY38" fmla="*/ 666571 h 888762"/>
              <a:gd name="connsiteX39" fmla="*/ 2059536 w 4110527"/>
              <a:gd name="connsiteY39" fmla="*/ 606751 h 888762"/>
              <a:gd name="connsiteX40" fmla="*/ 2110811 w 4110527"/>
              <a:gd name="connsiteY40" fmla="*/ 564022 h 888762"/>
              <a:gd name="connsiteX41" fmla="*/ 2179177 w 4110527"/>
              <a:gd name="connsiteY41" fmla="*/ 504201 h 888762"/>
              <a:gd name="connsiteX42" fmla="*/ 2230452 w 4110527"/>
              <a:gd name="connsiteY42" fmla="*/ 461472 h 888762"/>
              <a:gd name="connsiteX43" fmla="*/ 2256089 w 4110527"/>
              <a:gd name="connsiteY43" fmla="*/ 435835 h 888762"/>
              <a:gd name="connsiteX44" fmla="*/ 2307364 w 4110527"/>
              <a:gd name="connsiteY44" fmla="*/ 401652 h 888762"/>
              <a:gd name="connsiteX45" fmla="*/ 2333002 w 4110527"/>
              <a:gd name="connsiteY45" fmla="*/ 376014 h 888762"/>
              <a:gd name="connsiteX46" fmla="*/ 2384276 w 4110527"/>
              <a:gd name="connsiteY46" fmla="*/ 341831 h 888762"/>
              <a:gd name="connsiteX47" fmla="*/ 2435551 w 4110527"/>
              <a:gd name="connsiteY47" fmla="*/ 307648 h 888762"/>
              <a:gd name="connsiteX48" fmla="*/ 2461189 w 4110527"/>
              <a:gd name="connsiteY48" fmla="*/ 290557 h 888762"/>
              <a:gd name="connsiteX49" fmla="*/ 2486826 w 4110527"/>
              <a:gd name="connsiteY49" fmla="*/ 273465 h 888762"/>
              <a:gd name="connsiteX50" fmla="*/ 2512463 w 4110527"/>
              <a:gd name="connsiteY50" fmla="*/ 264919 h 888762"/>
              <a:gd name="connsiteX51" fmla="*/ 2563738 w 4110527"/>
              <a:gd name="connsiteY51" fmla="*/ 230736 h 888762"/>
              <a:gd name="connsiteX52" fmla="*/ 2615013 w 4110527"/>
              <a:gd name="connsiteY52" fmla="*/ 196553 h 888762"/>
              <a:gd name="connsiteX53" fmla="*/ 2666288 w 4110527"/>
              <a:gd name="connsiteY53" fmla="*/ 162370 h 888762"/>
              <a:gd name="connsiteX54" fmla="*/ 2691925 w 4110527"/>
              <a:gd name="connsiteY54" fmla="*/ 153824 h 888762"/>
              <a:gd name="connsiteX55" fmla="*/ 2743200 w 4110527"/>
              <a:gd name="connsiteY55" fmla="*/ 119641 h 888762"/>
              <a:gd name="connsiteX56" fmla="*/ 2794474 w 4110527"/>
              <a:gd name="connsiteY56" fmla="*/ 102549 h 888762"/>
              <a:gd name="connsiteX57" fmla="*/ 2820112 w 4110527"/>
              <a:gd name="connsiteY57" fmla="*/ 85457 h 888762"/>
              <a:gd name="connsiteX58" fmla="*/ 2871387 w 4110527"/>
              <a:gd name="connsiteY58" fmla="*/ 68366 h 888762"/>
              <a:gd name="connsiteX59" fmla="*/ 2922661 w 4110527"/>
              <a:gd name="connsiteY59" fmla="*/ 51274 h 888762"/>
              <a:gd name="connsiteX60" fmla="*/ 2973936 w 4110527"/>
              <a:gd name="connsiteY60" fmla="*/ 34183 h 888762"/>
              <a:gd name="connsiteX61" fmla="*/ 2999574 w 4110527"/>
              <a:gd name="connsiteY61" fmla="*/ 25637 h 888762"/>
              <a:gd name="connsiteX62" fmla="*/ 3187581 w 4110527"/>
              <a:gd name="connsiteY62" fmla="*/ 0 h 888762"/>
              <a:gd name="connsiteX63" fmla="*/ 3298676 w 4110527"/>
              <a:gd name="connsiteY63" fmla="*/ 8545 h 888762"/>
              <a:gd name="connsiteX64" fmla="*/ 3426863 w 4110527"/>
              <a:gd name="connsiteY64" fmla="*/ 25637 h 888762"/>
              <a:gd name="connsiteX65" fmla="*/ 3461046 w 4110527"/>
              <a:gd name="connsiteY65" fmla="*/ 34183 h 888762"/>
              <a:gd name="connsiteX66" fmla="*/ 3537959 w 4110527"/>
              <a:gd name="connsiteY66" fmla="*/ 59820 h 888762"/>
              <a:gd name="connsiteX67" fmla="*/ 3563596 w 4110527"/>
              <a:gd name="connsiteY67" fmla="*/ 68366 h 888762"/>
              <a:gd name="connsiteX68" fmla="*/ 3649054 w 4110527"/>
              <a:gd name="connsiteY68" fmla="*/ 94003 h 888762"/>
              <a:gd name="connsiteX69" fmla="*/ 3700329 w 4110527"/>
              <a:gd name="connsiteY69" fmla="*/ 119641 h 888762"/>
              <a:gd name="connsiteX70" fmla="*/ 3725966 w 4110527"/>
              <a:gd name="connsiteY70" fmla="*/ 136732 h 888762"/>
              <a:gd name="connsiteX71" fmla="*/ 3751603 w 4110527"/>
              <a:gd name="connsiteY71" fmla="*/ 145278 h 888762"/>
              <a:gd name="connsiteX72" fmla="*/ 3802878 w 4110527"/>
              <a:gd name="connsiteY72" fmla="*/ 179461 h 888762"/>
              <a:gd name="connsiteX73" fmla="*/ 3828516 w 4110527"/>
              <a:gd name="connsiteY73" fmla="*/ 196553 h 888762"/>
              <a:gd name="connsiteX74" fmla="*/ 3854153 w 4110527"/>
              <a:gd name="connsiteY74" fmla="*/ 213644 h 888762"/>
              <a:gd name="connsiteX75" fmla="*/ 3922519 w 4110527"/>
              <a:gd name="connsiteY75" fmla="*/ 273465 h 888762"/>
              <a:gd name="connsiteX76" fmla="*/ 3948157 w 4110527"/>
              <a:gd name="connsiteY76" fmla="*/ 290557 h 888762"/>
              <a:gd name="connsiteX77" fmla="*/ 3990886 w 4110527"/>
              <a:gd name="connsiteY77" fmla="*/ 341831 h 888762"/>
              <a:gd name="connsiteX78" fmla="*/ 4033615 w 4110527"/>
              <a:gd name="connsiteY78" fmla="*/ 384560 h 888762"/>
              <a:gd name="connsiteX79" fmla="*/ 4076344 w 4110527"/>
              <a:gd name="connsiteY79" fmla="*/ 461472 h 888762"/>
              <a:gd name="connsiteX80" fmla="*/ 4110527 w 4110527"/>
              <a:gd name="connsiteY80" fmla="*/ 504201 h 888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10527" h="888762">
                <a:moveTo>
                  <a:pt x="0" y="649480"/>
                </a:moveTo>
                <a:cubicBezTo>
                  <a:pt x="10477" y="641098"/>
                  <a:pt x="50229" y="607274"/>
                  <a:pt x="68366" y="598205"/>
                </a:cubicBezTo>
                <a:cubicBezTo>
                  <a:pt x="76423" y="594176"/>
                  <a:pt x="86129" y="594034"/>
                  <a:pt x="94003" y="589659"/>
                </a:cubicBezTo>
                <a:cubicBezTo>
                  <a:pt x="111960" y="579683"/>
                  <a:pt x="125790" y="561972"/>
                  <a:pt x="145278" y="555476"/>
                </a:cubicBezTo>
                <a:lnTo>
                  <a:pt x="196553" y="538385"/>
                </a:lnTo>
                <a:cubicBezTo>
                  <a:pt x="237179" y="511300"/>
                  <a:pt x="212449" y="524539"/>
                  <a:pt x="273465" y="504201"/>
                </a:cubicBezTo>
                <a:lnTo>
                  <a:pt x="324740" y="487110"/>
                </a:lnTo>
                <a:cubicBezTo>
                  <a:pt x="333286" y="484261"/>
                  <a:pt x="341492" y="480045"/>
                  <a:pt x="350377" y="478564"/>
                </a:cubicBezTo>
                <a:lnTo>
                  <a:pt x="401652" y="470018"/>
                </a:lnTo>
                <a:cubicBezTo>
                  <a:pt x="463456" y="476885"/>
                  <a:pt x="488558" y="476199"/>
                  <a:pt x="546931" y="495656"/>
                </a:cubicBezTo>
                <a:cubicBezTo>
                  <a:pt x="564022" y="501353"/>
                  <a:pt x="583215" y="502754"/>
                  <a:pt x="598205" y="512747"/>
                </a:cubicBezTo>
                <a:cubicBezTo>
                  <a:pt x="671677" y="561728"/>
                  <a:pt x="578721" y="503005"/>
                  <a:pt x="649480" y="538385"/>
                </a:cubicBezTo>
                <a:cubicBezTo>
                  <a:pt x="715742" y="571516"/>
                  <a:pt x="636315" y="542542"/>
                  <a:pt x="700755" y="564022"/>
                </a:cubicBezTo>
                <a:cubicBezTo>
                  <a:pt x="709301" y="569719"/>
                  <a:pt x="717206" y="576521"/>
                  <a:pt x="726392" y="581114"/>
                </a:cubicBezTo>
                <a:cubicBezTo>
                  <a:pt x="734449" y="585143"/>
                  <a:pt x="744155" y="585284"/>
                  <a:pt x="752030" y="589659"/>
                </a:cubicBezTo>
                <a:cubicBezTo>
                  <a:pt x="840190" y="638636"/>
                  <a:pt x="770928" y="613050"/>
                  <a:pt x="828942" y="632388"/>
                </a:cubicBezTo>
                <a:cubicBezTo>
                  <a:pt x="834639" y="640934"/>
                  <a:pt x="838013" y="651610"/>
                  <a:pt x="846033" y="658026"/>
                </a:cubicBezTo>
                <a:cubicBezTo>
                  <a:pt x="853067" y="663653"/>
                  <a:pt x="863796" y="662196"/>
                  <a:pt x="871671" y="666571"/>
                </a:cubicBezTo>
                <a:cubicBezTo>
                  <a:pt x="889628" y="676547"/>
                  <a:pt x="905854" y="689360"/>
                  <a:pt x="922946" y="700755"/>
                </a:cubicBezTo>
                <a:lnTo>
                  <a:pt x="974220" y="734938"/>
                </a:lnTo>
                <a:cubicBezTo>
                  <a:pt x="982766" y="740635"/>
                  <a:pt x="990114" y="748781"/>
                  <a:pt x="999858" y="752029"/>
                </a:cubicBezTo>
                <a:cubicBezTo>
                  <a:pt x="1093370" y="783201"/>
                  <a:pt x="951719" y="733484"/>
                  <a:pt x="1051132" y="777667"/>
                </a:cubicBezTo>
                <a:cubicBezTo>
                  <a:pt x="1067595" y="784984"/>
                  <a:pt x="1102407" y="794758"/>
                  <a:pt x="1102407" y="794758"/>
                </a:cubicBezTo>
                <a:cubicBezTo>
                  <a:pt x="1110953" y="800455"/>
                  <a:pt x="1118659" y="807678"/>
                  <a:pt x="1128045" y="811850"/>
                </a:cubicBezTo>
                <a:cubicBezTo>
                  <a:pt x="1128079" y="811865"/>
                  <a:pt x="1192121" y="833209"/>
                  <a:pt x="1204957" y="837487"/>
                </a:cubicBezTo>
                <a:lnTo>
                  <a:pt x="1230594" y="846033"/>
                </a:lnTo>
                <a:cubicBezTo>
                  <a:pt x="1239140" y="848882"/>
                  <a:pt x="1247492" y="852394"/>
                  <a:pt x="1256231" y="854579"/>
                </a:cubicBezTo>
                <a:cubicBezTo>
                  <a:pt x="1267626" y="857428"/>
                  <a:pt x="1278949" y="860577"/>
                  <a:pt x="1290415" y="863125"/>
                </a:cubicBezTo>
                <a:cubicBezTo>
                  <a:pt x="1326726" y="871194"/>
                  <a:pt x="1355054" y="875756"/>
                  <a:pt x="1392964" y="880216"/>
                </a:cubicBezTo>
                <a:cubicBezTo>
                  <a:pt x="1421396" y="883561"/>
                  <a:pt x="1449936" y="885913"/>
                  <a:pt x="1478422" y="888762"/>
                </a:cubicBezTo>
                <a:cubicBezTo>
                  <a:pt x="1505808" y="886480"/>
                  <a:pt x="1602939" y="880406"/>
                  <a:pt x="1640792" y="871671"/>
                </a:cubicBezTo>
                <a:cubicBezTo>
                  <a:pt x="1640797" y="871670"/>
                  <a:pt x="1704882" y="850307"/>
                  <a:pt x="1717704" y="846033"/>
                </a:cubicBezTo>
                <a:cubicBezTo>
                  <a:pt x="1726250" y="843184"/>
                  <a:pt x="1735847" y="842484"/>
                  <a:pt x="1743342" y="837487"/>
                </a:cubicBezTo>
                <a:cubicBezTo>
                  <a:pt x="1776474" y="815399"/>
                  <a:pt x="1759235" y="823644"/>
                  <a:pt x="1794617" y="811850"/>
                </a:cubicBezTo>
                <a:lnTo>
                  <a:pt x="1871529" y="760575"/>
                </a:lnTo>
                <a:lnTo>
                  <a:pt x="1897166" y="743484"/>
                </a:lnTo>
                <a:lnTo>
                  <a:pt x="1922803" y="726392"/>
                </a:lnTo>
                <a:cubicBezTo>
                  <a:pt x="1928500" y="717846"/>
                  <a:pt x="1932165" y="707518"/>
                  <a:pt x="1939895" y="700755"/>
                </a:cubicBezTo>
                <a:cubicBezTo>
                  <a:pt x="1955354" y="687228"/>
                  <a:pt x="1991170" y="666571"/>
                  <a:pt x="1991170" y="666571"/>
                </a:cubicBezTo>
                <a:cubicBezTo>
                  <a:pt x="2039590" y="593939"/>
                  <a:pt x="1959844" y="706439"/>
                  <a:pt x="2059536" y="606751"/>
                </a:cubicBezTo>
                <a:cubicBezTo>
                  <a:pt x="2092437" y="573852"/>
                  <a:pt x="2075118" y="587818"/>
                  <a:pt x="2110811" y="564022"/>
                </a:cubicBezTo>
                <a:cubicBezTo>
                  <a:pt x="2159234" y="491390"/>
                  <a:pt x="2079484" y="603890"/>
                  <a:pt x="2179177" y="504201"/>
                </a:cubicBezTo>
                <a:cubicBezTo>
                  <a:pt x="2254087" y="429294"/>
                  <a:pt x="2159058" y="520968"/>
                  <a:pt x="2230452" y="461472"/>
                </a:cubicBezTo>
                <a:cubicBezTo>
                  <a:pt x="2239736" y="453735"/>
                  <a:pt x="2246549" y="443255"/>
                  <a:pt x="2256089" y="435835"/>
                </a:cubicBezTo>
                <a:cubicBezTo>
                  <a:pt x="2272304" y="423224"/>
                  <a:pt x="2292839" y="416177"/>
                  <a:pt x="2307364" y="401652"/>
                </a:cubicBezTo>
                <a:cubicBezTo>
                  <a:pt x="2315910" y="393106"/>
                  <a:pt x="2323462" y="383434"/>
                  <a:pt x="2333002" y="376014"/>
                </a:cubicBezTo>
                <a:cubicBezTo>
                  <a:pt x="2349216" y="363403"/>
                  <a:pt x="2367185" y="353225"/>
                  <a:pt x="2384276" y="341831"/>
                </a:cubicBezTo>
                <a:lnTo>
                  <a:pt x="2435551" y="307648"/>
                </a:lnTo>
                <a:lnTo>
                  <a:pt x="2461189" y="290557"/>
                </a:lnTo>
                <a:cubicBezTo>
                  <a:pt x="2469735" y="284860"/>
                  <a:pt x="2477082" y="276713"/>
                  <a:pt x="2486826" y="273465"/>
                </a:cubicBezTo>
                <a:cubicBezTo>
                  <a:pt x="2495372" y="270616"/>
                  <a:pt x="2504589" y="269294"/>
                  <a:pt x="2512463" y="264919"/>
                </a:cubicBezTo>
                <a:cubicBezTo>
                  <a:pt x="2530420" y="254943"/>
                  <a:pt x="2546646" y="242130"/>
                  <a:pt x="2563738" y="230736"/>
                </a:cubicBezTo>
                <a:lnTo>
                  <a:pt x="2615013" y="196553"/>
                </a:lnTo>
                <a:lnTo>
                  <a:pt x="2666288" y="162370"/>
                </a:lnTo>
                <a:cubicBezTo>
                  <a:pt x="2674834" y="159521"/>
                  <a:pt x="2684051" y="158199"/>
                  <a:pt x="2691925" y="153824"/>
                </a:cubicBezTo>
                <a:cubicBezTo>
                  <a:pt x="2709882" y="143848"/>
                  <a:pt x="2723713" y="126137"/>
                  <a:pt x="2743200" y="119641"/>
                </a:cubicBezTo>
                <a:cubicBezTo>
                  <a:pt x="2760291" y="113944"/>
                  <a:pt x="2779484" y="112542"/>
                  <a:pt x="2794474" y="102549"/>
                </a:cubicBezTo>
                <a:cubicBezTo>
                  <a:pt x="2803020" y="96852"/>
                  <a:pt x="2810726" y="89628"/>
                  <a:pt x="2820112" y="85457"/>
                </a:cubicBezTo>
                <a:cubicBezTo>
                  <a:pt x="2836575" y="78140"/>
                  <a:pt x="2854295" y="74063"/>
                  <a:pt x="2871387" y="68366"/>
                </a:cubicBezTo>
                <a:lnTo>
                  <a:pt x="2922661" y="51274"/>
                </a:lnTo>
                <a:lnTo>
                  <a:pt x="2973936" y="34183"/>
                </a:lnTo>
                <a:cubicBezTo>
                  <a:pt x="2982482" y="31334"/>
                  <a:pt x="2990741" y="27404"/>
                  <a:pt x="2999574" y="25637"/>
                </a:cubicBezTo>
                <a:cubicBezTo>
                  <a:pt x="3118667" y="1818"/>
                  <a:pt x="3056081" y="10957"/>
                  <a:pt x="3187581" y="0"/>
                </a:cubicBezTo>
                <a:lnTo>
                  <a:pt x="3298676" y="8545"/>
                </a:lnTo>
                <a:cubicBezTo>
                  <a:pt x="3366025" y="14401"/>
                  <a:pt x="3372583" y="13574"/>
                  <a:pt x="3426863" y="25637"/>
                </a:cubicBezTo>
                <a:cubicBezTo>
                  <a:pt x="3438328" y="28185"/>
                  <a:pt x="3449796" y="30808"/>
                  <a:pt x="3461046" y="34183"/>
                </a:cubicBezTo>
                <a:cubicBezTo>
                  <a:pt x="3461064" y="34188"/>
                  <a:pt x="3525131" y="55544"/>
                  <a:pt x="3537959" y="59820"/>
                </a:cubicBezTo>
                <a:cubicBezTo>
                  <a:pt x="3546505" y="62669"/>
                  <a:pt x="3554857" y="66181"/>
                  <a:pt x="3563596" y="68366"/>
                </a:cubicBezTo>
                <a:cubicBezTo>
                  <a:pt x="3582702" y="73143"/>
                  <a:pt x="3636574" y="85683"/>
                  <a:pt x="3649054" y="94003"/>
                </a:cubicBezTo>
                <a:cubicBezTo>
                  <a:pt x="3722515" y="142979"/>
                  <a:pt x="3629575" y="84265"/>
                  <a:pt x="3700329" y="119641"/>
                </a:cubicBezTo>
                <a:cubicBezTo>
                  <a:pt x="3709515" y="124234"/>
                  <a:pt x="3716780" y="132139"/>
                  <a:pt x="3725966" y="136732"/>
                </a:cubicBezTo>
                <a:cubicBezTo>
                  <a:pt x="3734023" y="140760"/>
                  <a:pt x="3743729" y="140903"/>
                  <a:pt x="3751603" y="145278"/>
                </a:cubicBezTo>
                <a:cubicBezTo>
                  <a:pt x="3769560" y="155254"/>
                  <a:pt x="3785786" y="168067"/>
                  <a:pt x="3802878" y="179461"/>
                </a:cubicBezTo>
                <a:lnTo>
                  <a:pt x="3828516" y="196553"/>
                </a:lnTo>
                <a:lnTo>
                  <a:pt x="3854153" y="213644"/>
                </a:lnTo>
                <a:cubicBezTo>
                  <a:pt x="3882639" y="256373"/>
                  <a:pt x="3862699" y="233585"/>
                  <a:pt x="3922519" y="273465"/>
                </a:cubicBezTo>
                <a:lnTo>
                  <a:pt x="3948157" y="290557"/>
                </a:lnTo>
                <a:cubicBezTo>
                  <a:pt x="3990594" y="354214"/>
                  <a:pt x="3936049" y="276026"/>
                  <a:pt x="3990886" y="341831"/>
                </a:cubicBezTo>
                <a:cubicBezTo>
                  <a:pt x="4026495" y="384562"/>
                  <a:pt x="3986610" y="353225"/>
                  <a:pt x="4033615" y="384560"/>
                </a:cubicBezTo>
                <a:cubicBezTo>
                  <a:pt x="4048656" y="429687"/>
                  <a:pt x="4037162" y="402699"/>
                  <a:pt x="4076344" y="461472"/>
                </a:cubicBezTo>
                <a:cubicBezTo>
                  <a:pt x="4097908" y="493818"/>
                  <a:pt x="4086169" y="479844"/>
                  <a:pt x="4110527" y="504201"/>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lowchart: Connector 257"/>
          <p:cNvSpPr/>
          <p:nvPr/>
        </p:nvSpPr>
        <p:spPr>
          <a:xfrm>
            <a:off x="5367556" y="426757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19" idx="0"/>
            <a:endCxn id="217" idx="3"/>
          </p:cNvCxnSpPr>
          <p:nvPr/>
        </p:nvCxnSpPr>
        <p:spPr>
          <a:xfrm flipH="1" flipV="1">
            <a:off x="1125794" y="3427730"/>
            <a:ext cx="4551940" cy="865973"/>
          </a:xfrm>
          <a:prstGeom prst="straightConnector1">
            <a:avLst/>
          </a:prstGeom>
          <a:ln w="12700">
            <a:solidFill>
              <a:srgbClr val="FFC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3" name="Rectangle 232"/>
          <p:cNvSpPr/>
          <p:nvPr/>
        </p:nvSpPr>
        <p:spPr>
          <a:xfrm>
            <a:off x="8001000" y="3257177"/>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a:t>
            </a:r>
            <a:r>
              <a:rPr lang="en-US" sz="1400" dirty="0" smtClean="0"/>
              <a:t> </a:t>
            </a:r>
            <a:r>
              <a:rPr lang="en-US" sz="1200" dirty="0" smtClean="0"/>
              <a:t>Logic</a:t>
            </a:r>
            <a:endParaRPr lang="en-US" sz="1200" dirty="0"/>
          </a:p>
        </p:txBody>
      </p:sp>
      <p:cxnSp>
        <p:nvCxnSpPr>
          <p:cNvPr id="235" name="Straight Arrow Connector 234"/>
          <p:cNvCxnSpPr>
            <a:stCxn id="233" idx="2"/>
          </p:cNvCxnSpPr>
          <p:nvPr/>
        </p:nvCxnSpPr>
        <p:spPr>
          <a:xfrm>
            <a:off x="8525787" y="4247260"/>
            <a:ext cx="0" cy="616785"/>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9" name="Rectangle 238"/>
          <p:cNvSpPr/>
          <p:nvPr/>
        </p:nvSpPr>
        <p:spPr>
          <a:xfrm>
            <a:off x="7848600" y="4867913"/>
            <a:ext cx="838200" cy="4776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NY,GA</a:t>
            </a:r>
            <a:endParaRPr lang="en-US" b="1" dirty="0"/>
          </a:p>
        </p:txBody>
      </p:sp>
      <p:sp>
        <p:nvSpPr>
          <p:cNvPr id="241" name="Oval 240"/>
          <p:cNvSpPr/>
          <p:nvPr/>
        </p:nvSpPr>
        <p:spPr>
          <a:xfrm>
            <a:off x="7810500" y="4867913"/>
            <a:ext cx="876300" cy="500058"/>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Title 280"/>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Consistent Hashing vs. Directories</a:t>
            </a:r>
            <a:endParaRPr lang="en-US" sz="4400" dirty="0"/>
          </a:p>
        </p:txBody>
      </p:sp>
      <p:sp>
        <p:nvSpPr>
          <p:cNvPr id="248" name="Rectangle 247"/>
          <p:cNvSpPr/>
          <p:nvPr/>
        </p:nvSpPr>
        <p:spPr>
          <a:xfrm>
            <a:off x="1200523" y="4000824"/>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49" name="Oval 248"/>
          <p:cNvSpPr/>
          <p:nvPr/>
        </p:nvSpPr>
        <p:spPr>
          <a:xfrm>
            <a:off x="1095032" y="3876785"/>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1486631" y="4188507"/>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87" name="Oval 286"/>
          <p:cNvSpPr/>
          <p:nvPr/>
        </p:nvSpPr>
        <p:spPr>
          <a:xfrm>
            <a:off x="1381140" y="4064468"/>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p:cNvSpPr/>
          <p:nvPr/>
        </p:nvSpPr>
        <p:spPr>
          <a:xfrm>
            <a:off x="4719886" y="3128271"/>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0" name="Oval 289"/>
          <p:cNvSpPr/>
          <p:nvPr/>
        </p:nvSpPr>
        <p:spPr>
          <a:xfrm>
            <a:off x="4614395" y="3004232"/>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5668066" y="3299539"/>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2" name="Oval 291"/>
          <p:cNvSpPr/>
          <p:nvPr/>
        </p:nvSpPr>
        <p:spPr>
          <a:xfrm>
            <a:off x="5562575" y="3175500"/>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Rectangle 292"/>
          <p:cNvSpPr/>
          <p:nvPr/>
        </p:nvSpPr>
        <p:spPr>
          <a:xfrm>
            <a:off x="4857433" y="4180422"/>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4" name="Oval 293"/>
          <p:cNvSpPr/>
          <p:nvPr/>
        </p:nvSpPr>
        <p:spPr>
          <a:xfrm>
            <a:off x="4751942" y="4056383"/>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767492" y="2838573"/>
            <a:ext cx="381000" cy="331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Dir</a:t>
            </a:r>
            <a:endParaRPr lang="en-US" sz="1100" dirty="0"/>
          </a:p>
        </p:txBody>
      </p:sp>
      <p:sp>
        <p:nvSpPr>
          <p:cNvPr id="296" name="Oval 295"/>
          <p:cNvSpPr/>
          <p:nvPr/>
        </p:nvSpPr>
        <p:spPr>
          <a:xfrm>
            <a:off x="662001" y="2714534"/>
            <a:ext cx="563515" cy="567593"/>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Connector 250"/>
          <p:cNvCxnSpPr>
            <a:stCxn id="249" idx="6"/>
            <a:endCxn id="324" idx="1"/>
          </p:cNvCxnSpPr>
          <p:nvPr/>
        </p:nvCxnSpPr>
        <p:spPr>
          <a:xfrm>
            <a:off x="1658547" y="4160582"/>
            <a:ext cx="4865814" cy="1384835"/>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a:stCxn id="296" idx="6"/>
            <a:endCxn id="324" idx="1"/>
          </p:cNvCxnSpPr>
          <p:nvPr/>
        </p:nvCxnSpPr>
        <p:spPr>
          <a:xfrm>
            <a:off x="1225516" y="2998331"/>
            <a:ext cx="5298845" cy="2547086"/>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87" idx="6"/>
            <a:endCxn id="324" idx="1"/>
          </p:cNvCxnSpPr>
          <p:nvPr/>
        </p:nvCxnSpPr>
        <p:spPr>
          <a:xfrm>
            <a:off x="1944655" y="4348265"/>
            <a:ext cx="4579706" cy="119715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a:stCxn id="290" idx="4"/>
            <a:endCxn id="324" idx="1"/>
          </p:cNvCxnSpPr>
          <p:nvPr/>
        </p:nvCxnSpPr>
        <p:spPr>
          <a:xfrm>
            <a:off x="4896153" y="3571825"/>
            <a:ext cx="1628208" cy="1973592"/>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a:stCxn id="292" idx="4"/>
            <a:endCxn id="324" idx="1"/>
          </p:cNvCxnSpPr>
          <p:nvPr/>
        </p:nvCxnSpPr>
        <p:spPr>
          <a:xfrm>
            <a:off x="5844333" y="3743093"/>
            <a:ext cx="680028" cy="1802324"/>
          </a:xfrm>
          <a:prstGeom prst="line">
            <a:avLst/>
          </a:prstGeom>
          <a:ln w="13970">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a:stCxn id="294" idx="5"/>
            <a:endCxn id="324" idx="1"/>
          </p:cNvCxnSpPr>
          <p:nvPr/>
        </p:nvCxnSpPr>
        <p:spPr>
          <a:xfrm>
            <a:off x="5232932" y="4540854"/>
            <a:ext cx="1291429" cy="1004563"/>
          </a:xfrm>
          <a:prstGeom prst="line">
            <a:avLst/>
          </a:prstGeom>
          <a:ln w="13970">
            <a:prstDash val="dash"/>
            <a:headEnd type="triangle"/>
          </a:ln>
        </p:spPr>
        <p:style>
          <a:lnRef idx="1">
            <a:schemeClr val="accent1"/>
          </a:lnRef>
          <a:fillRef idx="0">
            <a:schemeClr val="accent1"/>
          </a:fillRef>
          <a:effectRef idx="0">
            <a:schemeClr val="accent1"/>
          </a:effectRef>
          <a:fontRef idx="minor">
            <a:schemeClr val="tx1"/>
          </a:fontRef>
        </p:style>
      </p:cxnSp>
      <p:cxnSp>
        <p:nvCxnSpPr>
          <p:cNvPr id="299" name="Curved Connector 298"/>
          <p:cNvCxnSpPr>
            <a:stCxn id="258" idx="0"/>
            <a:endCxn id="293" idx="0"/>
          </p:cNvCxnSpPr>
          <p:nvPr/>
        </p:nvCxnSpPr>
        <p:spPr>
          <a:xfrm rot="16200000" flipV="1">
            <a:off x="5197135" y="4031220"/>
            <a:ext cx="87154" cy="385557"/>
          </a:xfrm>
          <a:prstGeom prst="curvedConnector3">
            <a:avLst>
              <a:gd name="adj1" fmla="val 362294"/>
            </a:avLst>
          </a:prstGeom>
          <a:ln w="1905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0" name="TextBox 299"/>
          <p:cNvSpPr txBox="1"/>
          <p:nvPr/>
        </p:nvSpPr>
        <p:spPr>
          <a:xfrm>
            <a:off x="5094697" y="3657030"/>
            <a:ext cx="292068" cy="369332"/>
          </a:xfrm>
          <a:prstGeom prst="rect">
            <a:avLst/>
          </a:prstGeom>
          <a:noFill/>
        </p:spPr>
        <p:txBody>
          <a:bodyPr wrap="none" rtlCol="0">
            <a:spAutoFit/>
          </a:bodyPr>
          <a:lstStyle/>
          <a:p>
            <a:r>
              <a:rPr lang="en-US" dirty="0" smtClean="0">
                <a:solidFill>
                  <a:schemeClr val="bg1"/>
                </a:solidFill>
              </a:rPr>
              <a:t>?</a:t>
            </a:r>
            <a:endParaRPr lang="en-US" dirty="0">
              <a:solidFill>
                <a:schemeClr val="bg1"/>
              </a:solidFill>
            </a:endParaRPr>
          </a:p>
        </p:txBody>
      </p:sp>
      <p:cxnSp>
        <p:nvCxnSpPr>
          <p:cNvPr id="303" name="Curved Connector 302"/>
          <p:cNvCxnSpPr>
            <a:stCxn id="258" idx="0"/>
            <a:endCxn id="219" idx="0"/>
          </p:cNvCxnSpPr>
          <p:nvPr/>
        </p:nvCxnSpPr>
        <p:spPr>
          <a:xfrm rot="16200000" flipH="1">
            <a:off x="5542548" y="4158517"/>
            <a:ext cx="26127" cy="244244"/>
          </a:xfrm>
          <a:prstGeom prst="curvedConnector3">
            <a:avLst>
              <a:gd name="adj1" fmla="val -874957"/>
            </a:avLst>
          </a:prstGeom>
          <a:ln>
            <a:solidFill>
              <a:schemeClr val="accent3"/>
            </a:solidFill>
            <a:prstDash val="lgDashDotDot"/>
            <a:tailEnd type="arrow"/>
          </a:ln>
        </p:spPr>
        <p:style>
          <a:lnRef idx="1">
            <a:schemeClr val="accent1"/>
          </a:lnRef>
          <a:fillRef idx="0">
            <a:schemeClr val="accent1"/>
          </a:fillRef>
          <a:effectRef idx="0">
            <a:schemeClr val="accent1"/>
          </a:effectRef>
          <a:fontRef idx="minor">
            <a:schemeClr val="tx1"/>
          </a:fontRef>
        </p:style>
      </p:cxnSp>
      <p:graphicFrame>
        <p:nvGraphicFramePr>
          <p:cNvPr id="243" name="Table 242"/>
          <p:cNvGraphicFramePr>
            <a:graphicFrameLocks noGrp="1"/>
          </p:cNvGraphicFramePr>
          <p:nvPr>
            <p:extLst>
              <p:ext uri="{D42A27DB-BD31-4B8C-83A1-F6EECF244321}">
                <p14:modId xmlns:p14="http://schemas.microsoft.com/office/powerpoint/2010/main" val="268187265"/>
              </p:ext>
            </p:extLst>
          </p:nvPr>
        </p:nvGraphicFramePr>
        <p:xfrm>
          <a:off x="-1" y="1676401"/>
          <a:ext cx="9144000" cy="5181600"/>
        </p:xfrm>
        <a:graphic>
          <a:graphicData uri="http://schemas.openxmlformats.org/drawingml/2006/table">
            <a:tbl>
              <a:tblPr firstRow="1" bandRow="1">
                <a:tableStyleId>{5C22544A-7EE6-4342-B048-85BDC9FD1C3A}</a:tableStyleId>
              </a:tblPr>
              <a:tblGrid>
                <a:gridCol w="4572000"/>
                <a:gridCol w="4572000"/>
              </a:tblGrid>
              <a:tr h="7717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Consistent Hashing</a:t>
                      </a:r>
                      <a:r>
                        <a:rPr lang="en-US" baseline="0" dirty="0" smtClean="0"/>
                        <a:t> based systems</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Directory based systems</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Maintain a directory to manage locations of data</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Very limited</a:t>
                      </a:r>
                      <a:r>
                        <a:rPr lang="en-US" baseline="0" dirty="0" smtClean="0"/>
                        <a:t> flexibility in data placement and replication factor</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Maximum flexibility in data placement and replication factor</a:t>
                      </a:r>
                    </a:p>
                    <a:p>
                      <a:endParaRPr lang="en-US" dirty="0"/>
                    </a:p>
                  </a:txBody>
                  <a:tcPr/>
                </a:tc>
              </a:tr>
              <a:tr h="11024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Implicitly correct by virtue of properties</a:t>
                      </a:r>
                      <a:r>
                        <a:rPr lang="en-US" baseline="0" dirty="0" smtClean="0"/>
                        <a:t> of hash function</a:t>
                      </a:r>
                      <a:endParaRPr lang="en-US" dirty="0" smtClean="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Correctness is not trivial – an important implementation consideration</a:t>
                      </a:r>
                    </a:p>
                    <a:p>
                      <a:endParaRPr lang="en-US" dirty="0"/>
                    </a:p>
                  </a:txBody>
                  <a:tcPr/>
                </a:tc>
              </a:tr>
              <a:tr h="1102468">
                <a:tc>
                  <a:txBody>
                    <a:bodyPr/>
                    <a:lstStyle/>
                    <a:p>
                      <a:r>
                        <a:rPr lang="en-US" dirty="0" smtClean="0"/>
                        <a:t>Example: ??</a:t>
                      </a:r>
                      <a:endParaRPr lang="en-US" dirty="0"/>
                    </a:p>
                  </a:txBody>
                  <a:tcPr/>
                </a:tc>
                <a:tc>
                  <a:txBody>
                    <a:bodyPr/>
                    <a:lstStyle/>
                    <a:p>
                      <a:r>
                        <a:rPr lang="en-US" dirty="0" smtClean="0"/>
                        <a:t>Example: </a:t>
                      </a:r>
                      <a:r>
                        <a:rPr lang="en-US" dirty="0" err="1" smtClean="0"/>
                        <a:t>SpanStore</a:t>
                      </a:r>
                      <a:r>
                        <a:rPr lang="en-US" dirty="0" smtClean="0"/>
                        <a:t>, </a:t>
                      </a:r>
                      <a:r>
                        <a:rPr lang="en-US" dirty="0" err="1" smtClean="0"/>
                        <a:t>DTunes</a:t>
                      </a:r>
                      <a:endParaRPr lang="en-US" dirty="0"/>
                    </a:p>
                  </a:txBody>
                  <a:tcPr/>
                </a:tc>
              </a:tr>
            </a:tbl>
          </a:graphicData>
        </a:graphic>
      </p:graphicFrame>
    </p:spTree>
    <p:custDataLst>
      <p:tags r:id="rId1"/>
    </p:custDataLst>
    <p:extLst>
      <p:ext uri="{BB962C8B-B14F-4D97-AF65-F5344CB8AC3E}">
        <p14:creationId xmlns:p14="http://schemas.microsoft.com/office/powerpoint/2010/main" val="424652233"/>
      </p:ext>
    </p:extLst>
  </p:cSld>
  <p:clrMapOvr>
    <a:masterClrMapping/>
  </p:clrMapOvr>
  <mc:AlternateContent xmlns:mc="http://schemas.openxmlformats.org/markup-compatibility/2006" xmlns:p14="http://schemas.microsoft.com/office/powerpoint/2010/main">
    <mc:Choice Requires="p14">
      <p:transition spd="slow" p14:dur="2000" advTm="55787"/>
    </mc:Choice>
    <mc:Fallback xmlns="">
      <p:transition spd="slow" advTm="557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wipe(down)">
                                      <p:cBhvr>
                                        <p:cTn id="7" dur="500"/>
                                        <p:tgtEl>
                                          <p:spTgt spid="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61"/>
                                        </p:tgtEl>
                                        <p:attrNameLst>
                                          <p:attrName>style.visibility</p:attrName>
                                        </p:attrNameLst>
                                      </p:cBhvr>
                                      <p:to>
                                        <p:strVal val="visible"/>
                                      </p:to>
                                    </p:set>
                                    <p:animEffect transition="in" filter="wipe(down)">
                                      <p:cBhvr>
                                        <p:cTn id="12" dur="500"/>
                                        <p:tgtEl>
                                          <p:spTgt spid="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8"/>
                                        </p:tgtEl>
                                        <p:attrNameLst>
                                          <p:attrName>style.visibility</p:attrName>
                                        </p:attrNameLst>
                                      </p:cBhvr>
                                      <p:to>
                                        <p:strVal val="visible"/>
                                      </p:to>
                                    </p:set>
                                    <p:animEffect transition="in" filter="wipe(down)">
                                      <p:cBhvr>
                                        <p:cTn id="17" dur="500"/>
                                        <p:tgtEl>
                                          <p:spTgt spid="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82"/>
                                        </p:tgtEl>
                                        <p:attrNameLst>
                                          <p:attrName>style.visibility</p:attrName>
                                        </p:attrNameLst>
                                      </p:cBhvr>
                                      <p:to>
                                        <p:strVal val="visible"/>
                                      </p:to>
                                    </p:set>
                                    <p:animEffect transition="in" filter="wipe(down)">
                                      <p:cBhvr>
                                        <p:cTn id="22" dur="500"/>
                                        <p:tgtEl>
                                          <p:spTgt spid="282"/>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257"/>
                                        </p:tgtEl>
                                      </p:cBhvr>
                                    </p:animEffect>
                                    <p:animScale>
                                      <p:cBhvr>
                                        <p:cTn id="27" dur="250" autoRev="1" fill="hold"/>
                                        <p:tgtEl>
                                          <p:spTgt spid="25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00"/>
                                        <p:tgtEl>
                                          <p:spTgt spid="262"/>
                                        </p:tgtEl>
                                      </p:cBhvr>
                                    </p:animEffect>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78"/>
                                        </p:tgtEl>
                                      </p:cBhvr>
                                    </p:animEffect>
                                    <p:animScale>
                                      <p:cBhvr>
                                        <p:cTn id="37" dur="250" autoRev="1" fill="hold"/>
                                        <p:tgtEl>
                                          <p:spTgt spid="278"/>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85"/>
                                        </p:tgtEl>
                                        <p:attrNameLst>
                                          <p:attrName>style.visibility</p:attrName>
                                        </p:attrNameLst>
                                      </p:cBhvr>
                                      <p:to>
                                        <p:strVal val="visible"/>
                                      </p:to>
                                    </p:set>
                                    <p:animEffect transition="in" filter="wipe(down)">
                                      <p:cBhvr>
                                        <p:cTn id="42" dur="500"/>
                                        <p:tgtEl>
                                          <p:spTgt spid="285"/>
                                        </p:tgtEl>
                                      </p:cBhvr>
                                    </p:animEffect>
                                  </p:childTnLst>
                                </p:cTn>
                              </p:par>
                            </p:childTnLst>
                          </p:cTn>
                        </p:par>
                      </p:childTnLst>
                    </p:cTn>
                  </p:par>
                  <p:par>
                    <p:cTn id="43" fill="hold">
                      <p:stCondLst>
                        <p:cond delay="indefinite"/>
                      </p:stCondLst>
                      <p:childTnLst>
                        <p:par>
                          <p:cTn id="44" fill="hold">
                            <p:stCondLst>
                              <p:cond delay="0"/>
                            </p:stCondLst>
                            <p:childTnLst>
                              <p:par>
                                <p:cTn id="45" presetID="26" presetClass="emph" presetSubtype="0" fill="hold" nodeType="clickEffect">
                                  <p:stCondLst>
                                    <p:cond delay="0"/>
                                  </p:stCondLst>
                                  <p:childTnLst>
                                    <p:animEffect transition="out" filter="fade">
                                      <p:cBhvr>
                                        <p:cTn id="46" dur="500" tmFilter="0, 0; .2, .5; .8, .5; 1, 0"/>
                                        <p:tgtEl>
                                          <p:spTgt spid="257"/>
                                        </p:tgtEl>
                                      </p:cBhvr>
                                    </p:animEffect>
                                    <p:animScale>
                                      <p:cBhvr>
                                        <p:cTn id="47" dur="250" autoRev="1" fill="hold"/>
                                        <p:tgtEl>
                                          <p:spTgt spid="257"/>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66"/>
                                        </p:tgtEl>
                                        <p:attrNameLst>
                                          <p:attrName>style.visibility</p:attrName>
                                        </p:attrNameLst>
                                      </p:cBhvr>
                                      <p:to>
                                        <p:strVal val="visible"/>
                                      </p:to>
                                    </p:set>
                                    <p:animEffect transition="in" filter="wipe(down)">
                                      <p:cBhvr>
                                        <p:cTn id="52" dur="500"/>
                                        <p:tgtEl>
                                          <p:spTgt spid="26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nodeType="clickEffect">
                                  <p:stCondLst>
                                    <p:cond delay="0"/>
                                  </p:stCondLst>
                                  <p:childTnLst>
                                    <p:animEffect transition="out" filter="fade">
                                      <p:cBhvr>
                                        <p:cTn id="56" dur="500" tmFilter="0, 0; .2, .5; .8, .5; 1, 0"/>
                                        <p:tgtEl>
                                          <p:spTgt spid="278"/>
                                        </p:tgtEl>
                                      </p:cBhvr>
                                    </p:animEffect>
                                    <p:animScale>
                                      <p:cBhvr>
                                        <p:cTn id="57" dur="250" autoRev="1" fill="hold"/>
                                        <p:tgtEl>
                                          <p:spTgt spid="278"/>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8"/>
                                        </p:tgtEl>
                                        <p:attrNameLst>
                                          <p:attrName>style.visibility</p:attrName>
                                        </p:attrNameLst>
                                      </p:cBhvr>
                                      <p:to>
                                        <p:strVal val="visible"/>
                                      </p:to>
                                    </p:set>
                                    <p:animEffect transition="in" filter="wipe(down)">
                                      <p:cBhvr>
                                        <p:cTn id="62" dur="500"/>
                                        <p:tgtEl>
                                          <p:spTgt spid="2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282"/>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62"/>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8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66"/>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8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257"/>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7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0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257"/>
                                        </p:tgtEl>
                                        <p:attrNameLst>
                                          <p:attrName>style.visibility</p:attrName>
                                        </p:attrNameLst>
                                      </p:cBhvr>
                                      <p:to>
                                        <p:strVal val="visible"/>
                                      </p:to>
                                    </p:set>
                                    <p:animEffect transition="in" filter="wipe(down)">
                                      <p:cBhvr>
                                        <p:cTn id="91" dur="500"/>
                                        <p:tgtEl>
                                          <p:spTgt spid="2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261"/>
                                        </p:tgtEl>
                                        <p:attrNameLst>
                                          <p:attrName>style.visibility</p:attrName>
                                        </p:attrNameLst>
                                      </p:cBhvr>
                                      <p:to>
                                        <p:strVal val="visible"/>
                                      </p:to>
                                    </p:set>
                                    <p:animEffect transition="in" filter="wipe(down)">
                                      <p:cBhvr>
                                        <p:cTn id="96" dur="500"/>
                                        <p:tgtEl>
                                          <p:spTgt spid="26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8"/>
                                        </p:tgtEl>
                                        <p:attrNameLst>
                                          <p:attrName>style.visibility</p:attrName>
                                        </p:attrNameLst>
                                      </p:cBhvr>
                                      <p:to>
                                        <p:strVal val="visible"/>
                                      </p:to>
                                    </p:set>
                                    <p:animEffect transition="in" filter="wipe(down)">
                                      <p:cBhvr>
                                        <p:cTn id="101" dur="500"/>
                                        <p:tgtEl>
                                          <p:spTgt spid="278"/>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282"/>
                                        </p:tgtEl>
                                        <p:attrNameLst>
                                          <p:attrName>style.visibility</p:attrName>
                                        </p:attrNameLst>
                                      </p:cBhvr>
                                      <p:to>
                                        <p:strVal val="visible"/>
                                      </p:to>
                                    </p:set>
                                    <p:animEffect transition="in" filter="wipe(down)">
                                      <p:cBhvr>
                                        <p:cTn id="106" dur="500"/>
                                        <p:tgtEl>
                                          <p:spTgt spid="28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08"/>
                                        </p:tgtEl>
                                        <p:attrNameLst>
                                          <p:attrName>style.visibility</p:attrName>
                                        </p:attrNameLst>
                                      </p:cBhvr>
                                      <p:to>
                                        <p:strVal val="visible"/>
                                      </p:to>
                                    </p:set>
                                    <p:animEffect transition="in" filter="wipe(down)">
                                      <p:cBhvr>
                                        <p:cTn id="111" dur="500"/>
                                        <p:tgtEl>
                                          <p:spTgt spid="308"/>
                                        </p:tgtEl>
                                      </p:cBhvr>
                                    </p:animEffect>
                                  </p:childTnLst>
                                </p:cTn>
                              </p:par>
                              <p:par>
                                <p:cTn id="112" presetID="22" presetClass="entr" presetSubtype="4" fill="hold" nodeType="withEffect">
                                  <p:stCondLst>
                                    <p:cond delay="0"/>
                                  </p:stCondLst>
                                  <p:childTnLst>
                                    <p:set>
                                      <p:cBhvr>
                                        <p:cTn id="113" dur="1" fill="hold">
                                          <p:stCondLst>
                                            <p:cond delay="0"/>
                                          </p:stCondLst>
                                        </p:cTn>
                                        <p:tgtEl>
                                          <p:spTgt spid="309"/>
                                        </p:tgtEl>
                                        <p:attrNameLst>
                                          <p:attrName>style.visibility</p:attrName>
                                        </p:attrNameLst>
                                      </p:cBhvr>
                                      <p:to>
                                        <p:strVal val="visible"/>
                                      </p:to>
                                    </p:set>
                                    <p:animEffect transition="in" filter="wipe(down)">
                                      <p:cBhvr>
                                        <p:cTn id="114" dur="500"/>
                                        <p:tgtEl>
                                          <p:spTgt spid="309"/>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nodeType="clickEffect">
                                  <p:stCondLst>
                                    <p:cond delay="0"/>
                                  </p:stCondLst>
                                  <p:childTnLst>
                                    <p:set>
                                      <p:cBhvr>
                                        <p:cTn id="118" dur="1" fill="hold">
                                          <p:stCondLst>
                                            <p:cond delay="0"/>
                                          </p:stCondLst>
                                        </p:cTn>
                                        <p:tgtEl>
                                          <p:spTgt spid="314"/>
                                        </p:tgtEl>
                                        <p:attrNameLst>
                                          <p:attrName>style.visibility</p:attrName>
                                        </p:attrNameLst>
                                      </p:cBhvr>
                                      <p:to>
                                        <p:strVal val="visible"/>
                                      </p:to>
                                    </p:set>
                                    <p:animEffect transition="in" filter="wipe(down)">
                                      <p:cBhvr>
                                        <p:cTn id="119" dur="500"/>
                                        <p:tgtEl>
                                          <p:spTgt spid="314"/>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nodeType="clickEffect">
                                  <p:stCondLst>
                                    <p:cond delay="0"/>
                                  </p:stCondLst>
                                  <p:childTnLst>
                                    <p:set>
                                      <p:cBhvr>
                                        <p:cTn id="123" dur="1" fill="hold">
                                          <p:stCondLst>
                                            <p:cond delay="0"/>
                                          </p:stCondLst>
                                        </p:cTn>
                                        <p:tgtEl>
                                          <p:spTgt spid="314"/>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261"/>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82"/>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308"/>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309"/>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grpId="0" nodeType="clickEffect">
                                  <p:stCondLst>
                                    <p:cond delay="0"/>
                                  </p:stCondLst>
                                  <p:childTnLst>
                                    <p:set>
                                      <p:cBhvr>
                                        <p:cTn id="135" dur="1" fill="hold">
                                          <p:stCondLst>
                                            <p:cond delay="0"/>
                                          </p:stCondLst>
                                        </p:cTn>
                                        <p:tgtEl>
                                          <p:spTgt spid="317"/>
                                        </p:tgtEl>
                                        <p:attrNameLst>
                                          <p:attrName>style.visibility</p:attrName>
                                        </p:attrNameLst>
                                      </p:cBhvr>
                                      <p:to>
                                        <p:strVal val="visible"/>
                                      </p:to>
                                    </p:set>
                                    <p:animEffect transition="in" filter="wipe(down)">
                                      <p:cBhvr>
                                        <p:cTn id="136" dur="500"/>
                                        <p:tgtEl>
                                          <p:spTgt spid="317"/>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xit" presetSubtype="0" fill="hold" grpId="1" nodeType="clickEffect">
                                  <p:stCondLst>
                                    <p:cond delay="0"/>
                                  </p:stCondLst>
                                  <p:childTnLst>
                                    <p:set>
                                      <p:cBhvr>
                                        <p:cTn id="140" dur="1" fill="hold">
                                          <p:stCondLst>
                                            <p:cond delay="0"/>
                                          </p:stCondLst>
                                        </p:cTn>
                                        <p:tgtEl>
                                          <p:spTgt spid="30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1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nodeType="clickEffect">
                                  <p:stCondLst>
                                    <p:cond delay="0"/>
                                  </p:stCondLst>
                                  <p:childTnLst>
                                    <p:set>
                                      <p:cBhvr>
                                        <p:cTn id="148" dur="1" fill="hold">
                                          <p:stCondLst>
                                            <p:cond delay="0"/>
                                          </p:stCondLst>
                                        </p:cTn>
                                        <p:tgtEl>
                                          <p:spTgt spid="318"/>
                                        </p:tgtEl>
                                        <p:attrNameLst>
                                          <p:attrName>style.visibility</p:attrName>
                                        </p:attrNameLst>
                                      </p:cBhvr>
                                      <p:to>
                                        <p:strVal val="visible"/>
                                      </p:to>
                                    </p:set>
                                    <p:animEffect transition="in" filter="wipe(down)">
                                      <p:cBhvr>
                                        <p:cTn id="149" dur="500"/>
                                        <p:tgtEl>
                                          <p:spTgt spid="31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321"/>
                                        </p:tgtEl>
                                        <p:attrNameLst>
                                          <p:attrName>style.visibility</p:attrName>
                                        </p:attrNameLst>
                                      </p:cBhvr>
                                      <p:to>
                                        <p:strVal val="visible"/>
                                      </p:to>
                                    </p:set>
                                    <p:animEffect transition="in" filter="wipe(down)">
                                      <p:cBhvr>
                                        <p:cTn id="154" dur="500"/>
                                        <p:tgtEl>
                                          <p:spTgt spid="321"/>
                                        </p:tgtEl>
                                      </p:cBhvr>
                                    </p:animEffec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nodeType="clickEffect">
                                  <p:stCondLst>
                                    <p:cond delay="0"/>
                                  </p:stCondLst>
                                  <p:childTnLst>
                                    <p:set>
                                      <p:cBhvr>
                                        <p:cTn id="158" dur="1" fill="hold">
                                          <p:stCondLst>
                                            <p:cond delay="0"/>
                                          </p:stCondLst>
                                        </p:cTn>
                                        <p:tgtEl>
                                          <p:spTgt spid="257"/>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306"/>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316"/>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318"/>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321"/>
                                        </p:tgtEl>
                                        <p:attrNameLst>
                                          <p:attrName>style.visibility</p:attrName>
                                        </p:attrNameLst>
                                      </p:cBhvr>
                                      <p:to>
                                        <p:strVal val="hidden"/>
                                      </p:to>
                                    </p:set>
                                  </p:childTnLst>
                                </p:cTn>
                              </p:par>
                              <p:par>
                                <p:cTn id="167" presetID="1" presetClass="exit" presetSubtype="0" fill="hold" grpId="0" nodeType="withEffect">
                                  <p:stCondLst>
                                    <p:cond delay="0"/>
                                  </p:stCondLst>
                                  <p:childTnLst>
                                    <p:set>
                                      <p:cBhvr>
                                        <p:cTn id="168" dur="1" fill="hold">
                                          <p:stCondLst>
                                            <p:cond delay="0"/>
                                          </p:stCondLst>
                                        </p:cTn>
                                        <p:tgtEl>
                                          <p:spTgt spid="259"/>
                                        </p:tgtEl>
                                        <p:attrNameLst>
                                          <p:attrName>style.visibility</p:attrName>
                                        </p:attrNameLst>
                                      </p:cBhvr>
                                      <p:to>
                                        <p:strVal val="hidden"/>
                                      </p:to>
                                    </p:set>
                                  </p:childTnLst>
                                </p:cTn>
                              </p:par>
                              <p:par>
                                <p:cTn id="169" presetID="1" presetClass="exit" presetSubtype="0" fill="hold" grpId="0" nodeType="withEffect">
                                  <p:stCondLst>
                                    <p:cond delay="0"/>
                                  </p:stCondLst>
                                  <p:childTnLst>
                                    <p:set>
                                      <p:cBhvr>
                                        <p:cTn id="170" dur="1" fill="hold">
                                          <p:stCondLst>
                                            <p:cond delay="0"/>
                                          </p:stCondLst>
                                        </p:cTn>
                                        <p:tgtEl>
                                          <p:spTgt spid="246"/>
                                        </p:tgtEl>
                                        <p:attrNameLst>
                                          <p:attrName>style.visibility</p:attrName>
                                        </p:attrNameLst>
                                      </p:cBhvr>
                                      <p:to>
                                        <p:strVal val="hidden"/>
                                      </p:to>
                                    </p:set>
                                  </p:childTnLst>
                                </p:cTn>
                              </p:par>
                              <p:par>
                                <p:cTn id="171" presetID="1" presetClass="exit" presetSubtype="0" fill="hold" grpId="0" nodeType="withEffect">
                                  <p:stCondLst>
                                    <p:cond delay="0"/>
                                  </p:stCondLst>
                                  <p:childTnLst>
                                    <p:set>
                                      <p:cBhvr>
                                        <p:cTn id="172" dur="1" fill="hold">
                                          <p:stCondLst>
                                            <p:cond delay="0"/>
                                          </p:stCondLst>
                                        </p:cTn>
                                        <p:tgtEl>
                                          <p:spTgt spid="247"/>
                                        </p:tgtEl>
                                        <p:attrNameLst>
                                          <p:attrName>style.visibility</p:attrName>
                                        </p:attrNameLst>
                                      </p:cBhvr>
                                      <p:to>
                                        <p:strVal val="hidden"/>
                                      </p:to>
                                    </p:set>
                                  </p:childTnLst>
                                </p:cTn>
                              </p:par>
                              <p:par>
                                <p:cTn id="173" presetID="1" presetClass="exit" presetSubtype="0" fill="hold" nodeType="withEffect">
                                  <p:stCondLst>
                                    <p:cond delay="0"/>
                                  </p:stCondLst>
                                  <p:childTnLst>
                                    <p:set>
                                      <p:cBhvr>
                                        <p:cTn id="174" dur="1" fill="hold">
                                          <p:stCondLst>
                                            <p:cond delay="0"/>
                                          </p:stCondLst>
                                        </p:cTn>
                                        <p:tgtEl>
                                          <p:spTgt spid="278"/>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317"/>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24"/>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2" nodeType="clickEffect">
                                  <p:stCondLst>
                                    <p:cond delay="0"/>
                                  </p:stCondLst>
                                  <p:childTnLst>
                                    <p:set>
                                      <p:cBhvr>
                                        <p:cTn id="184" dur="1" fill="hold">
                                          <p:stCondLst>
                                            <p:cond delay="0"/>
                                          </p:stCondLst>
                                        </p:cTn>
                                        <p:tgtEl>
                                          <p:spTgt spid="306"/>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22" presetClass="entr" presetSubtype="4" fill="hold" nodeType="clickEffect">
                                  <p:stCondLst>
                                    <p:cond delay="0"/>
                                  </p:stCondLst>
                                  <p:childTnLst>
                                    <p:set>
                                      <p:cBhvr>
                                        <p:cTn id="188" dur="1" fill="hold">
                                          <p:stCondLst>
                                            <p:cond delay="0"/>
                                          </p:stCondLst>
                                        </p:cTn>
                                        <p:tgtEl>
                                          <p:spTgt spid="257"/>
                                        </p:tgtEl>
                                        <p:attrNameLst>
                                          <p:attrName>style.visibility</p:attrName>
                                        </p:attrNameLst>
                                      </p:cBhvr>
                                      <p:to>
                                        <p:strVal val="visible"/>
                                      </p:to>
                                    </p:set>
                                    <p:animEffect transition="in" filter="wipe(down)">
                                      <p:cBhvr>
                                        <p:cTn id="189" dur="500"/>
                                        <p:tgtEl>
                                          <p:spTgt spid="257"/>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nodeType="clickEffect">
                                  <p:stCondLst>
                                    <p:cond delay="0"/>
                                  </p:stCondLst>
                                  <p:childTnLst>
                                    <p:set>
                                      <p:cBhvr>
                                        <p:cTn id="193" dur="1" fill="hold">
                                          <p:stCondLst>
                                            <p:cond delay="0"/>
                                          </p:stCondLst>
                                        </p:cTn>
                                        <p:tgtEl>
                                          <p:spTgt spid="325"/>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nodeType="clickEffect">
                                  <p:stCondLst>
                                    <p:cond delay="0"/>
                                  </p:stCondLst>
                                  <p:childTnLst>
                                    <p:set>
                                      <p:cBhvr>
                                        <p:cTn id="197" dur="1" fill="hold">
                                          <p:stCondLst>
                                            <p:cond delay="0"/>
                                          </p:stCondLst>
                                        </p:cTn>
                                        <p:tgtEl>
                                          <p:spTgt spid="235"/>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23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245"/>
                                        </p:tgtEl>
                                        <p:attrNameLst>
                                          <p:attrName>style.visibility</p:attrName>
                                        </p:attrNameLst>
                                      </p:cBhvr>
                                      <p:to>
                                        <p:strVal val="visible"/>
                                      </p:to>
                                    </p:set>
                                    <p:animEffect transition="in" filter="wipe(down)">
                                      <p:cBhvr>
                                        <p:cTn id="204" dur="500"/>
                                        <p:tgtEl>
                                          <p:spTgt spid="245"/>
                                        </p:tgtEl>
                                      </p:cBhvr>
                                    </p:animEffect>
                                  </p:childTnLst>
                                </p:cTn>
                              </p:par>
                              <p:par>
                                <p:cTn id="205" presetID="22" presetClass="entr" presetSubtype="4" fill="hold" nodeType="withEffect">
                                  <p:stCondLst>
                                    <p:cond delay="0"/>
                                  </p:stCondLst>
                                  <p:childTnLst>
                                    <p:set>
                                      <p:cBhvr>
                                        <p:cTn id="206" dur="1" fill="hold">
                                          <p:stCondLst>
                                            <p:cond delay="0"/>
                                          </p:stCondLst>
                                        </p:cTn>
                                        <p:tgtEl>
                                          <p:spTgt spid="215"/>
                                        </p:tgtEl>
                                        <p:attrNameLst>
                                          <p:attrName>style.visibility</p:attrName>
                                        </p:attrNameLst>
                                      </p:cBhvr>
                                      <p:to>
                                        <p:strVal val="visible"/>
                                      </p:to>
                                    </p:set>
                                    <p:animEffect transition="in" filter="wipe(down)">
                                      <p:cBhvr>
                                        <p:cTn id="207" dur="500"/>
                                        <p:tgtEl>
                                          <p:spTgt spid="215"/>
                                        </p:tgtEl>
                                      </p:cBhvr>
                                    </p:animEffec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30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fill="hold" nodeType="clickEffect">
                                  <p:stCondLst>
                                    <p:cond delay="0"/>
                                  </p:stCondLst>
                                  <p:childTnLst>
                                    <p:set>
                                      <p:cBhvr>
                                        <p:cTn id="215" dur="1" fill="hold">
                                          <p:stCondLst>
                                            <p:cond delay="0"/>
                                          </p:stCondLst>
                                        </p:cTn>
                                        <p:tgtEl>
                                          <p:spTgt spid="224"/>
                                        </p:tgtEl>
                                        <p:attrNameLst>
                                          <p:attrName>style.visibility</p:attrName>
                                        </p:attrNameLst>
                                      </p:cBhvr>
                                      <p:to>
                                        <p:strVal val="visible"/>
                                      </p:to>
                                    </p:set>
                                    <p:animEffect transition="in" filter="wipe(down)">
                                      <p:cBhvr>
                                        <p:cTn id="216" dur="500"/>
                                        <p:tgtEl>
                                          <p:spTgt spid="224"/>
                                        </p:tgtEl>
                                      </p:cBhvr>
                                    </p:animEffect>
                                  </p:childTnLst>
                                </p:cTn>
                              </p:par>
                              <p:par>
                                <p:cTn id="217" presetID="1" presetClass="entr" presetSubtype="0" fill="hold" grpId="0" nodeType="withEffect">
                                  <p:stCondLst>
                                    <p:cond delay="0"/>
                                  </p:stCondLst>
                                  <p:childTnLst>
                                    <p:set>
                                      <p:cBhvr>
                                        <p:cTn id="218" dur="1" fill="hold">
                                          <p:stCondLst>
                                            <p:cond delay="0"/>
                                          </p:stCondLst>
                                        </p:cTn>
                                        <p:tgtEl>
                                          <p:spTgt spid="22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314"/>
                                        </p:tgtEl>
                                        <p:attrNameLst>
                                          <p:attrName>style.visibility</p:attrName>
                                        </p:attrNameLst>
                                      </p:cBhvr>
                                      <p:to>
                                        <p:strVal val="visible"/>
                                      </p:to>
                                    </p:set>
                                    <p:animEffect transition="in" filter="wipe(down)">
                                      <p:cBhvr>
                                        <p:cTn id="223" dur="500"/>
                                        <p:tgtEl>
                                          <p:spTgt spid="314"/>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4" fill="hold" grpId="0" nodeType="clickEffect">
                                  <p:stCondLst>
                                    <p:cond delay="0"/>
                                  </p:stCondLst>
                                  <p:childTnLst>
                                    <p:set>
                                      <p:cBhvr>
                                        <p:cTn id="227" dur="1" fill="hold">
                                          <p:stCondLst>
                                            <p:cond delay="0"/>
                                          </p:stCondLst>
                                        </p:cTn>
                                        <p:tgtEl>
                                          <p:spTgt spid="229"/>
                                        </p:tgtEl>
                                        <p:attrNameLst>
                                          <p:attrName>style.visibility</p:attrName>
                                        </p:attrNameLst>
                                      </p:cBhvr>
                                      <p:to>
                                        <p:strVal val="visible"/>
                                      </p:to>
                                    </p:set>
                                    <p:animEffect transition="in" filter="wipe(down)">
                                      <p:cBhvr>
                                        <p:cTn id="228" dur="500"/>
                                        <p:tgtEl>
                                          <p:spTgt spid="229"/>
                                        </p:tgtEl>
                                      </p:cBhvr>
                                    </p:animEffect>
                                  </p:childTnLst>
                                </p:cTn>
                              </p:par>
                              <p:par>
                                <p:cTn id="229" presetID="1" presetClass="exit" presetSubtype="0" fill="hold" nodeType="withEffect">
                                  <p:stCondLst>
                                    <p:cond delay="0"/>
                                  </p:stCondLst>
                                  <p:childTnLst>
                                    <p:set>
                                      <p:cBhvr>
                                        <p:cTn id="230" dur="1" fill="hold">
                                          <p:stCondLst>
                                            <p:cond delay="0"/>
                                          </p:stCondLst>
                                        </p:cTn>
                                        <p:tgtEl>
                                          <p:spTgt spid="224"/>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226"/>
                                        </p:tgtEl>
                                        <p:attrNameLst>
                                          <p:attrName>style.visibility</p:attrName>
                                        </p:attrNameLst>
                                      </p:cBhvr>
                                      <p:to>
                                        <p:strVal val="hidden"/>
                                      </p:to>
                                    </p:set>
                                  </p:childTnLst>
                                </p:cTn>
                              </p:par>
                              <p:par>
                                <p:cTn id="233" presetID="1" presetClass="exit" presetSubtype="0" fill="hold" nodeType="withEffect">
                                  <p:stCondLst>
                                    <p:cond delay="0"/>
                                  </p:stCondLst>
                                  <p:childTnLst>
                                    <p:set>
                                      <p:cBhvr>
                                        <p:cTn id="234" dur="1" fill="hold">
                                          <p:stCondLst>
                                            <p:cond delay="0"/>
                                          </p:stCondLst>
                                        </p:cTn>
                                        <p:tgtEl>
                                          <p:spTgt spid="314"/>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grpId="3" nodeType="clickEffect">
                                  <p:stCondLst>
                                    <p:cond delay="0"/>
                                  </p:stCondLst>
                                  <p:childTnLst>
                                    <p:set>
                                      <p:cBhvr>
                                        <p:cTn id="238" dur="1" fill="hold">
                                          <p:stCondLst>
                                            <p:cond delay="0"/>
                                          </p:stCondLst>
                                        </p:cTn>
                                        <p:tgtEl>
                                          <p:spTgt spid="305"/>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25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22" presetClass="entr" presetSubtype="4" fill="hold" nodeType="clickEffect">
                                  <p:stCondLst>
                                    <p:cond delay="0"/>
                                  </p:stCondLst>
                                  <p:childTnLst>
                                    <p:set>
                                      <p:cBhvr>
                                        <p:cTn id="246" dur="1" fill="hold">
                                          <p:stCondLst>
                                            <p:cond delay="0"/>
                                          </p:stCondLst>
                                        </p:cTn>
                                        <p:tgtEl>
                                          <p:spTgt spid="260"/>
                                        </p:tgtEl>
                                        <p:attrNameLst>
                                          <p:attrName>style.visibility</p:attrName>
                                        </p:attrNameLst>
                                      </p:cBhvr>
                                      <p:to>
                                        <p:strVal val="visible"/>
                                      </p:to>
                                    </p:set>
                                    <p:animEffect transition="in" filter="wipe(down)">
                                      <p:cBhvr>
                                        <p:cTn id="247" dur="500"/>
                                        <p:tgtEl>
                                          <p:spTgt spid="260"/>
                                        </p:tgtEl>
                                      </p:cBhvr>
                                    </p:animEffect>
                                  </p:childTnLst>
                                </p:cTn>
                              </p:par>
                            </p:childTnLst>
                          </p:cTn>
                        </p:par>
                      </p:childTnLst>
                    </p:cTn>
                  </p:par>
                  <p:par>
                    <p:cTn id="248" fill="hold">
                      <p:stCondLst>
                        <p:cond delay="indefinite"/>
                      </p:stCondLst>
                      <p:childTnLst>
                        <p:par>
                          <p:cTn id="249" fill="hold">
                            <p:stCondLst>
                              <p:cond delay="0"/>
                            </p:stCondLst>
                            <p:childTnLst>
                              <p:par>
                                <p:cTn id="250" presetID="22" presetClass="entr" presetSubtype="4" fill="hold" grpId="0" nodeType="clickEffect">
                                  <p:stCondLst>
                                    <p:cond delay="0"/>
                                  </p:stCondLst>
                                  <p:childTnLst>
                                    <p:set>
                                      <p:cBhvr>
                                        <p:cTn id="251" dur="1" fill="hold">
                                          <p:stCondLst>
                                            <p:cond delay="0"/>
                                          </p:stCondLst>
                                        </p:cTn>
                                        <p:tgtEl>
                                          <p:spTgt spid="241"/>
                                        </p:tgtEl>
                                        <p:attrNameLst>
                                          <p:attrName>style.visibility</p:attrName>
                                        </p:attrNameLst>
                                      </p:cBhvr>
                                      <p:to>
                                        <p:strVal val="visible"/>
                                      </p:to>
                                    </p:set>
                                    <p:animEffect transition="in" filter="wipe(down)">
                                      <p:cBhvr>
                                        <p:cTn id="252" dur="500"/>
                                        <p:tgtEl>
                                          <p:spTgt spid="241"/>
                                        </p:tgtEl>
                                      </p:cBhvr>
                                    </p:animEffect>
                                  </p:childTnLst>
                                </p:cTn>
                              </p:par>
                            </p:childTnLst>
                          </p:cTn>
                        </p:par>
                      </p:childTnLst>
                    </p:cTn>
                  </p:par>
                  <p:par>
                    <p:cTn id="253" fill="hold">
                      <p:stCondLst>
                        <p:cond delay="indefinite"/>
                      </p:stCondLst>
                      <p:childTnLst>
                        <p:par>
                          <p:cTn id="254" fill="hold">
                            <p:stCondLst>
                              <p:cond delay="0"/>
                            </p:stCondLst>
                            <p:childTnLst>
                              <p:par>
                                <p:cTn id="255" presetID="26" presetClass="emph" presetSubtype="0" fill="hold" nodeType="clickEffect">
                                  <p:stCondLst>
                                    <p:cond delay="0"/>
                                  </p:stCondLst>
                                  <p:childTnLst>
                                    <p:animEffect transition="out" filter="fade">
                                      <p:cBhvr>
                                        <p:cTn id="256" dur="500" tmFilter="0, 0; .2, .5; .8, .5; 1, 0"/>
                                        <p:tgtEl>
                                          <p:spTgt spid="235"/>
                                        </p:tgtEl>
                                      </p:cBhvr>
                                    </p:animEffect>
                                    <p:animScale>
                                      <p:cBhvr>
                                        <p:cTn id="257" dur="250" autoRev="1" fill="hold"/>
                                        <p:tgtEl>
                                          <p:spTgt spid="235"/>
                                        </p:tgtEl>
                                      </p:cBhvr>
                                      <p:by x="105000" y="105000"/>
                                    </p:animScale>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239"/>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nodeType="clickEffect">
                                  <p:stCondLst>
                                    <p:cond delay="0"/>
                                  </p:stCondLst>
                                  <p:childTnLst>
                                    <p:set>
                                      <p:cBhvr>
                                        <p:cTn id="265" dur="1" fill="hold">
                                          <p:stCondLst>
                                            <p:cond delay="0"/>
                                          </p:stCondLst>
                                        </p:cTn>
                                        <p:tgtEl>
                                          <p:spTgt spid="257"/>
                                        </p:tgtEl>
                                        <p:attrNameLst>
                                          <p:attrName>style.visibility</p:attrName>
                                        </p:attrNameLst>
                                      </p:cBhvr>
                                      <p:to>
                                        <p:strVal val="hidden"/>
                                      </p:to>
                                    </p:set>
                                  </p:childTnLst>
                                </p:cTn>
                              </p:par>
                              <p:par>
                                <p:cTn id="266" presetID="1" presetClass="exit" presetSubtype="0" fill="hold" grpId="3" nodeType="withEffect">
                                  <p:stCondLst>
                                    <p:cond delay="0"/>
                                  </p:stCondLst>
                                  <p:childTnLst>
                                    <p:set>
                                      <p:cBhvr>
                                        <p:cTn id="267" dur="1" fill="hold">
                                          <p:stCondLst>
                                            <p:cond delay="0"/>
                                          </p:stCondLst>
                                        </p:cTn>
                                        <p:tgtEl>
                                          <p:spTgt spid="306"/>
                                        </p:tgtEl>
                                        <p:attrNameLst>
                                          <p:attrName>style.visibility</p:attrName>
                                        </p:attrNameLst>
                                      </p:cBhvr>
                                      <p:to>
                                        <p:strVal val="hidden"/>
                                      </p:to>
                                    </p:set>
                                  </p:childTnLst>
                                </p:cTn>
                              </p:par>
                              <p:par>
                                <p:cTn id="268" presetID="1" presetClass="exit" presetSubtype="0" fill="hold" nodeType="withEffect">
                                  <p:stCondLst>
                                    <p:cond delay="0"/>
                                  </p:stCondLst>
                                  <p:childTnLst>
                                    <p:set>
                                      <p:cBhvr>
                                        <p:cTn id="269" dur="1" fill="hold">
                                          <p:stCondLst>
                                            <p:cond delay="0"/>
                                          </p:stCondLst>
                                        </p:cTn>
                                        <p:tgtEl>
                                          <p:spTgt spid="245"/>
                                        </p:tgtEl>
                                        <p:attrNameLst>
                                          <p:attrName>style.visibility</p:attrName>
                                        </p:attrNameLst>
                                      </p:cBhvr>
                                      <p:to>
                                        <p:strVal val="hidden"/>
                                      </p:to>
                                    </p:set>
                                  </p:childTnLst>
                                </p:cTn>
                              </p:par>
                              <p:par>
                                <p:cTn id="270" presetID="1" presetClass="exit" presetSubtype="0" fill="hold" nodeType="withEffect">
                                  <p:stCondLst>
                                    <p:cond delay="0"/>
                                  </p:stCondLst>
                                  <p:childTnLst>
                                    <p:set>
                                      <p:cBhvr>
                                        <p:cTn id="271" dur="1" fill="hold">
                                          <p:stCondLst>
                                            <p:cond delay="0"/>
                                          </p:stCondLst>
                                        </p:cTn>
                                        <p:tgtEl>
                                          <p:spTgt spid="215"/>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229"/>
                                        </p:tgtEl>
                                        <p:attrNameLst>
                                          <p:attrName>style.visibility</p:attrName>
                                        </p:attrNameLst>
                                      </p:cBhvr>
                                      <p:to>
                                        <p:strVal val="hidden"/>
                                      </p:to>
                                    </p:set>
                                  </p:childTnLst>
                                </p:cTn>
                              </p:par>
                              <p:par>
                                <p:cTn id="274" presetID="1" presetClass="exit" presetSubtype="0" fill="hold" nodeType="withEffect">
                                  <p:stCondLst>
                                    <p:cond delay="0"/>
                                  </p:stCondLst>
                                  <p:childTnLst>
                                    <p:set>
                                      <p:cBhvr>
                                        <p:cTn id="275" dur="1" fill="hold">
                                          <p:stCondLst>
                                            <p:cond delay="0"/>
                                          </p:stCondLst>
                                        </p:cTn>
                                        <p:tgtEl>
                                          <p:spTgt spid="26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nodeType="clickEffect">
                                  <p:stCondLst>
                                    <p:cond delay="0"/>
                                  </p:stCondLst>
                                  <p:childTnLst>
                                    <p:set>
                                      <p:cBhvr>
                                        <p:cTn id="279" dur="1" fill="hold">
                                          <p:stCondLst>
                                            <p:cond delay="0"/>
                                          </p:stCondLst>
                                        </p:cTn>
                                        <p:tgtEl>
                                          <p:spTgt spid="251"/>
                                        </p:tgtEl>
                                        <p:attrNameLst>
                                          <p:attrName>style.visibility</p:attrName>
                                        </p:attrNameLst>
                                      </p:cBhvr>
                                      <p:to>
                                        <p:strVal val="visible"/>
                                      </p:to>
                                    </p:set>
                                  </p:childTnLst>
                                </p:cTn>
                              </p:par>
                              <p:par>
                                <p:cTn id="280" presetID="1" presetClass="entr" presetSubtype="0" fill="hold" nodeType="withEffect">
                                  <p:stCondLst>
                                    <p:cond delay="0"/>
                                  </p:stCondLst>
                                  <p:childTnLst>
                                    <p:set>
                                      <p:cBhvr>
                                        <p:cTn id="281" dur="1" fill="hold">
                                          <p:stCondLst>
                                            <p:cond delay="0"/>
                                          </p:stCondLst>
                                        </p:cTn>
                                        <p:tgtEl>
                                          <p:spTgt spid="304"/>
                                        </p:tgtEl>
                                        <p:attrNameLst>
                                          <p:attrName>style.visibility</p:attrName>
                                        </p:attrNameLst>
                                      </p:cBhvr>
                                      <p:to>
                                        <p:strVal val="visible"/>
                                      </p:to>
                                    </p:set>
                                  </p:childTnLst>
                                </p:cTn>
                              </p:par>
                              <p:par>
                                <p:cTn id="282" presetID="1" presetClass="entr" presetSubtype="0" fill="hold" nodeType="withEffect">
                                  <p:stCondLst>
                                    <p:cond delay="0"/>
                                  </p:stCondLst>
                                  <p:childTnLst>
                                    <p:set>
                                      <p:cBhvr>
                                        <p:cTn id="283" dur="1" fill="hold">
                                          <p:stCondLst>
                                            <p:cond delay="0"/>
                                          </p:stCondLst>
                                        </p:cTn>
                                        <p:tgtEl>
                                          <p:spTgt spid="301"/>
                                        </p:tgtEl>
                                        <p:attrNameLst>
                                          <p:attrName>style.visibility</p:attrName>
                                        </p:attrNameLst>
                                      </p:cBhvr>
                                      <p:to>
                                        <p:strVal val="visible"/>
                                      </p:to>
                                    </p:set>
                                  </p:childTnLst>
                                </p:cTn>
                              </p:par>
                              <p:par>
                                <p:cTn id="284" presetID="1" presetClass="entr" presetSubtype="0" fill="hold" nodeType="withEffect">
                                  <p:stCondLst>
                                    <p:cond delay="0"/>
                                  </p:stCondLst>
                                  <p:childTnLst>
                                    <p:set>
                                      <p:cBhvr>
                                        <p:cTn id="285" dur="1" fill="hold">
                                          <p:stCondLst>
                                            <p:cond delay="0"/>
                                          </p:stCondLst>
                                        </p:cTn>
                                        <p:tgtEl>
                                          <p:spTgt spid="307"/>
                                        </p:tgtEl>
                                        <p:attrNameLst>
                                          <p:attrName>style.visibility</p:attrName>
                                        </p:attrNameLst>
                                      </p:cBhvr>
                                      <p:to>
                                        <p:strVal val="visible"/>
                                      </p:to>
                                    </p:set>
                                  </p:childTnLst>
                                </p:cTn>
                              </p:par>
                              <p:par>
                                <p:cTn id="286" presetID="1" presetClass="entr" presetSubtype="0" fill="hold" nodeType="withEffect">
                                  <p:stCondLst>
                                    <p:cond delay="0"/>
                                  </p:stCondLst>
                                  <p:childTnLst>
                                    <p:set>
                                      <p:cBhvr>
                                        <p:cTn id="287" dur="1" fill="hold">
                                          <p:stCondLst>
                                            <p:cond delay="0"/>
                                          </p:stCondLst>
                                        </p:cTn>
                                        <p:tgtEl>
                                          <p:spTgt spid="310"/>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48"/>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95"/>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86"/>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89"/>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91"/>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93"/>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94"/>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90"/>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9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87"/>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49"/>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96"/>
                                        </p:tgtEl>
                                        <p:attrNameLst>
                                          <p:attrName>style.visibility</p:attrName>
                                        </p:attrNameLst>
                                      </p:cBhvr>
                                      <p:to>
                                        <p:strVal val="visible"/>
                                      </p:to>
                                    </p:set>
                                  </p:childTnLst>
                                </p:cTn>
                              </p:par>
                              <p:par>
                                <p:cTn id="312" presetID="1" presetClass="entr" presetSubtype="0" fill="hold" nodeType="withEffect">
                                  <p:stCondLst>
                                    <p:cond delay="0"/>
                                  </p:stCondLst>
                                  <p:childTnLst>
                                    <p:set>
                                      <p:cBhvr>
                                        <p:cTn id="313" dur="1" fill="hold">
                                          <p:stCondLst>
                                            <p:cond delay="0"/>
                                          </p:stCondLst>
                                        </p:cTn>
                                        <p:tgtEl>
                                          <p:spTgt spid="313"/>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300"/>
                                        </p:tgtEl>
                                        <p:attrNameLst>
                                          <p:attrName>style.visibility</p:attrName>
                                        </p:attrNameLst>
                                      </p:cBhvr>
                                      <p:to>
                                        <p:strVal val="visible"/>
                                      </p:to>
                                    </p:set>
                                  </p:childTnLst>
                                </p:cTn>
                              </p:par>
                              <p:par>
                                <p:cTn id="318" presetID="1" presetClass="entr" presetSubtype="0" fill="hold" nodeType="withEffect">
                                  <p:stCondLst>
                                    <p:cond delay="0"/>
                                  </p:stCondLst>
                                  <p:childTnLst>
                                    <p:set>
                                      <p:cBhvr>
                                        <p:cTn id="319" dur="1" fill="hold">
                                          <p:stCondLst>
                                            <p:cond delay="0"/>
                                          </p:stCondLst>
                                        </p:cTn>
                                        <p:tgtEl>
                                          <p:spTgt spid="299"/>
                                        </p:tgtEl>
                                        <p:attrNameLst>
                                          <p:attrName>style.visibility</p:attrName>
                                        </p:attrNameLst>
                                      </p:cBhvr>
                                      <p:to>
                                        <p:strVal val="visible"/>
                                      </p:to>
                                    </p:set>
                                  </p:childTnLst>
                                </p:cTn>
                              </p:par>
                            </p:childTnLst>
                          </p:cTn>
                        </p:par>
                      </p:childTnLst>
                    </p:cTn>
                  </p:par>
                  <p:par>
                    <p:cTn id="320" fill="hold">
                      <p:stCondLst>
                        <p:cond delay="indefinite"/>
                      </p:stCondLst>
                      <p:childTnLst>
                        <p:par>
                          <p:cTn id="321" fill="hold">
                            <p:stCondLst>
                              <p:cond delay="0"/>
                            </p:stCondLst>
                            <p:childTnLst>
                              <p:par>
                                <p:cTn id="322" presetID="22" presetClass="entr" presetSubtype="4" fill="hold" nodeType="clickEffect">
                                  <p:stCondLst>
                                    <p:cond delay="0"/>
                                  </p:stCondLst>
                                  <p:childTnLst>
                                    <p:set>
                                      <p:cBhvr>
                                        <p:cTn id="323" dur="1" fill="hold">
                                          <p:stCondLst>
                                            <p:cond delay="0"/>
                                          </p:stCondLst>
                                        </p:cTn>
                                        <p:tgtEl>
                                          <p:spTgt spid="303"/>
                                        </p:tgtEl>
                                        <p:attrNameLst>
                                          <p:attrName>style.visibility</p:attrName>
                                        </p:attrNameLst>
                                      </p:cBhvr>
                                      <p:to>
                                        <p:strVal val="visible"/>
                                      </p:to>
                                    </p:set>
                                    <p:animEffect transition="in" filter="wipe(down)">
                                      <p:cBhvr>
                                        <p:cTn id="324" dur="500"/>
                                        <p:tgtEl>
                                          <p:spTgt spid="303"/>
                                        </p:tgtEl>
                                      </p:cBhvr>
                                    </p:animEffec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p:bldP spid="246" grpId="0" animBg="1"/>
      <p:bldP spid="247" grpId="0" animBg="1"/>
      <p:bldP spid="305" grpId="0" animBg="1"/>
      <p:bldP spid="305" grpId="1" animBg="1"/>
      <p:bldP spid="305" grpId="2" animBg="1"/>
      <p:bldP spid="305" grpId="3" animBg="1"/>
      <p:bldP spid="316" grpId="0" animBg="1"/>
      <p:bldP spid="316" grpId="1" animBg="1"/>
      <p:bldP spid="317" grpId="0" animBg="1"/>
      <p:bldP spid="317" grpId="1" animBg="1"/>
      <p:bldP spid="324" grpId="0" animBg="1"/>
      <p:bldP spid="306" grpId="0" animBg="1"/>
      <p:bldP spid="306" grpId="1" animBg="1"/>
      <p:bldP spid="306" grpId="2" animBg="1"/>
      <p:bldP spid="306" grpId="3" animBg="1"/>
      <p:bldP spid="226" grpId="0"/>
      <p:bldP spid="226" grpId="1"/>
      <p:bldP spid="229" grpId="0" animBg="1"/>
      <p:bldP spid="229" grpId="1" animBg="1"/>
      <p:bldP spid="258" grpId="0" animBg="1"/>
      <p:bldP spid="233" grpId="0" animBg="1"/>
      <p:bldP spid="239" grpId="0" animBg="1"/>
      <p:bldP spid="241" grpId="0" animBg="1"/>
      <p:bldP spid="248" grpId="0" animBg="1"/>
      <p:bldP spid="249" grpId="0" animBg="1"/>
      <p:bldP spid="286" grpId="0" animBg="1"/>
      <p:bldP spid="287" grpId="0" animBg="1"/>
      <p:bldP spid="289" grpId="0" animBg="1"/>
      <p:bldP spid="290" grpId="0" animBg="1"/>
      <p:bldP spid="291" grpId="0" animBg="1"/>
      <p:bldP spid="292" grpId="0" animBg="1"/>
      <p:bldP spid="293" grpId="0" animBg="1"/>
      <p:bldP spid="294" grpId="0" animBg="1"/>
      <p:bldP spid="295" grpId="0" animBg="1"/>
      <p:bldP spid="296" grpId="0" animBg="1"/>
      <p:bldP spid="30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Users\Sripras\JPaxos-1\results\sri\2014-03-22_10-00-00\PaxosRoundBoxPlots_client_0ms.png"/>
          <p:cNvPicPr/>
          <p:nvPr/>
        </p:nvPicPr>
        <p:blipFill>
          <a:blip r:embed="rId3">
            <a:extLst>
              <a:ext uri="{28A0092B-C50C-407E-A947-70E740481C1C}">
                <a14:useLocalDpi xmlns:a14="http://schemas.microsoft.com/office/drawing/2010/main" val="0"/>
              </a:ext>
            </a:extLst>
          </a:blip>
          <a:srcRect/>
          <a:stretch>
            <a:fillRect/>
          </a:stretch>
        </p:blipFill>
        <p:spPr bwMode="auto">
          <a:xfrm>
            <a:off x="281730" y="685800"/>
            <a:ext cx="6835819" cy="4741247"/>
          </a:xfrm>
          <a:prstGeom prst="rect">
            <a:avLst/>
          </a:prstGeom>
          <a:noFill/>
          <a:ln>
            <a:noFill/>
          </a:ln>
        </p:spPr>
      </p:pic>
      <p:sp>
        <p:nvSpPr>
          <p:cNvPr id="23" name="TextBox 22"/>
          <p:cNvSpPr txBox="1"/>
          <p:nvPr/>
        </p:nvSpPr>
        <p:spPr>
          <a:xfrm>
            <a:off x="555071" y="715936"/>
            <a:ext cx="2848255" cy="369332"/>
          </a:xfrm>
          <a:prstGeom prst="rect">
            <a:avLst/>
          </a:prstGeom>
          <a:noFill/>
        </p:spPr>
        <p:txBody>
          <a:bodyPr wrap="square" rtlCol="0">
            <a:spAutoFit/>
          </a:bodyPr>
          <a:lstStyle/>
          <a:p>
            <a:r>
              <a:rPr lang="en-US" dirty="0" smtClean="0"/>
              <a:t>Client end to end</a:t>
            </a:r>
            <a:endParaRPr lang="en-US" dirty="0"/>
          </a:p>
        </p:txBody>
      </p:sp>
      <p:pic>
        <p:nvPicPr>
          <p:cNvPr id="29" name="Picture 28" descr="C:\Users\Sripras\JPaxos-1\results\sri\2014-03-22_10-00-00\PaxosRoundBoxPlots_leader_0ms.png"/>
          <p:cNvPicPr/>
          <p:nvPr/>
        </p:nvPicPr>
        <p:blipFill>
          <a:blip r:embed="rId4">
            <a:extLst>
              <a:ext uri="{28A0092B-C50C-407E-A947-70E740481C1C}">
                <a14:useLocalDpi xmlns:a14="http://schemas.microsoft.com/office/drawing/2010/main" val="0"/>
              </a:ext>
            </a:extLst>
          </a:blip>
          <a:srcRect/>
          <a:stretch>
            <a:fillRect/>
          </a:stretch>
        </p:blipFill>
        <p:spPr bwMode="auto">
          <a:xfrm>
            <a:off x="281730" y="3056423"/>
            <a:ext cx="4625340" cy="3469005"/>
          </a:xfrm>
          <a:prstGeom prst="rect">
            <a:avLst/>
          </a:prstGeom>
          <a:noFill/>
          <a:ln>
            <a:noFill/>
          </a:ln>
        </p:spPr>
      </p:pic>
      <p:pic>
        <p:nvPicPr>
          <p:cNvPr id="34" name="Picture 33" descr="C:\Users\Sripras\JPaxos-1\results\sri\2014-03-22_10-00-00\PaxosServiceTimeBoxPlots_leader_0ms.png"/>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322607"/>
            <a:ext cx="4511040" cy="3383280"/>
          </a:xfrm>
          <a:prstGeom prst="rect">
            <a:avLst/>
          </a:prstGeom>
          <a:noFill/>
          <a:ln>
            <a:noFill/>
          </a:ln>
        </p:spPr>
      </p:pic>
      <p:sp>
        <p:nvSpPr>
          <p:cNvPr id="25" name="TextBox 24"/>
          <p:cNvSpPr txBox="1"/>
          <p:nvPr/>
        </p:nvSpPr>
        <p:spPr>
          <a:xfrm>
            <a:off x="281730" y="3037888"/>
            <a:ext cx="2848255" cy="369332"/>
          </a:xfrm>
          <a:prstGeom prst="rect">
            <a:avLst/>
          </a:prstGeom>
          <a:noFill/>
        </p:spPr>
        <p:txBody>
          <a:bodyPr wrap="square" rtlCol="0">
            <a:spAutoFit/>
          </a:bodyPr>
          <a:lstStyle/>
          <a:p>
            <a:r>
              <a:rPr lang="en-US" dirty="0" smtClean="0"/>
              <a:t>Server end to end</a:t>
            </a:r>
            <a:endParaRPr lang="en-US" dirty="0"/>
          </a:p>
        </p:txBody>
      </p:sp>
      <p:sp>
        <p:nvSpPr>
          <p:cNvPr id="24" name="TextBox 23"/>
          <p:cNvSpPr txBox="1"/>
          <p:nvPr/>
        </p:nvSpPr>
        <p:spPr>
          <a:xfrm>
            <a:off x="4724400" y="3251397"/>
            <a:ext cx="2848255" cy="369332"/>
          </a:xfrm>
          <a:prstGeom prst="rect">
            <a:avLst/>
          </a:prstGeom>
          <a:noFill/>
        </p:spPr>
        <p:txBody>
          <a:bodyPr wrap="square" rtlCol="0">
            <a:spAutoFit/>
          </a:bodyPr>
          <a:lstStyle/>
          <a:p>
            <a:r>
              <a:rPr lang="en-US" dirty="0" smtClean="0"/>
              <a:t>Directory service time</a:t>
            </a:r>
            <a:endParaRPr lang="en-US" dirty="0"/>
          </a:p>
        </p:txBody>
      </p:sp>
      <p:sp>
        <p:nvSpPr>
          <p:cNvPr id="51" name="Oval 50"/>
          <p:cNvSpPr/>
          <p:nvPr/>
        </p:nvSpPr>
        <p:spPr>
          <a:xfrm>
            <a:off x="3505200" y="188073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629400" y="5653170"/>
            <a:ext cx="735736" cy="743511"/>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406282" y="5257800"/>
            <a:ext cx="767785"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1" idx="6"/>
            <a:endCxn id="52" idx="0"/>
          </p:cNvCxnSpPr>
          <p:nvPr/>
        </p:nvCxnSpPr>
        <p:spPr>
          <a:xfrm>
            <a:off x="4419600" y="2337931"/>
            <a:ext cx="2577668" cy="331523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1" idx="4"/>
            <a:endCxn id="53" idx="6"/>
          </p:cNvCxnSpPr>
          <p:nvPr/>
        </p:nvCxnSpPr>
        <p:spPr>
          <a:xfrm flipH="1">
            <a:off x="3174067" y="2795131"/>
            <a:ext cx="788333" cy="2852914"/>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5"/>
            <a:endCxn id="52" idx="2"/>
          </p:cNvCxnSpPr>
          <p:nvPr/>
        </p:nvCxnSpPr>
        <p:spPr>
          <a:xfrm>
            <a:off x="4285689" y="2661220"/>
            <a:ext cx="2343711" cy="3363706"/>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3" idx="1"/>
          </p:cNvCxnSpPr>
          <p:nvPr/>
        </p:nvCxnSpPr>
        <p:spPr>
          <a:xfrm flipH="1">
            <a:off x="2518722" y="2661220"/>
            <a:ext cx="1120389" cy="2710880"/>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58" name="Plus 57"/>
          <p:cNvSpPr/>
          <p:nvPr/>
        </p:nvSpPr>
        <p:spPr>
          <a:xfrm>
            <a:off x="4191000" y="4311654"/>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524591" y="106336"/>
            <a:ext cx="82296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400" dirty="0"/>
              <a:t>Results: </a:t>
            </a:r>
            <a:r>
              <a:rPr lang="en-US" sz="2400" dirty="0" err="1"/>
              <a:t>DummyNet</a:t>
            </a:r>
            <a:r>
              <a:rPr lang="en-US" sz="2400" dirty="0"/>
              <a:t> with 0ms delay; x=y =? 0.1ms</a:t>
            </a:r>
          </a:p>
        </p:txBody>
      </p:sp>
    </p:spTree>
    <p:extLst>
      <p:ext uri="{BB962C8B-B14F-4D97-AF65-F5344CB8AC3E}">
        <p14:creationId xmlns:p14="http://schemas.microsoft.com/office/powerpoint/2010/main" val="312304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down)">
                                      <p:cBhvr>
                                        <p:cTn id="13" dur="500"/>
                                        <p:tgtEl>
                                          <p:spTgt spid="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down)">
                                      <p:cBhvr>
                                        <p:cTn id="24" dur="500"/>
                                        <p:tgtEl>
                                          <p:spTgt spid="57"/>
                                        </p:tgtEl>
                                      </p:cBhvr>
                                    </p:animEffect>
                                  </p:childTnLst>
                                </p:cTn>
                              </p:par>
                              <p:par>
                                <p:cTn id="25" presetID="22" presetClass="entr" presetSubtype="4"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down)">
                                      <p:cBhvr>
                                        <p:cTn id="27" dur="500"/>
                                        <p:tgtEl>
                                          <p:spTgt spid="5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wipe(down)">
                                      <p:cBhvr>
                                        <p:cTn id="45" dur="500"/>
                                        <p:tgtEl>
                                          <p:spTgt spid="56"/>
                                        </p:tgtEl>
                                      </p:cBhvr>
                                    </p:animEffect>
                                  </p:childTnLst>
                                </p:cTn>
                              </p:par>
                              <p:par>
                                <p:cTn id="46" presetID="22" presetClass="entr" presetSubtype="4" fill="hold"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down)">
                                      <p:cBhvr>
                                        <p:cTn id="48" dur="500"/>
                                        <p:tgtEl>
                                          <p:spTgt spid="5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wipe(down)">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4" grpId="0"/>
      <p:bldP spid="51" grpId="0" animBg="1"/>
      <p:bldP spid="52" grpId="0" animBg="1"/>
      <p:bldP spid="53" grpId="0" animBg="1"/>
      <p:bldP spid="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ripras\JPaxos-1\results\sri\2014-03-30_13-00-00\PaxosRoundBoxPlots_client_20ms_80ms.png"/>
          <p:cNvPicPr/>
          <p:nvPr/>
        </p:nvPicPr>
        <p:blipFill>
          <a:blip r:embed="rId3">
            <a:extLst>
              <a:ext uri="{28A0092B-C50C-407E-A947-70E740481C1C}">
                <a14:useLocalDpi xmlns:a14="http://schemas.microsoft.com/office/drawing/2010/main" val="0"/>
              </a:ext>
            </a:extLst>
          </a:blip>
          <a:srcRect/>
          <a:stretch>
            <a:fillRect/>
          </a:stretch>
        </p:blipFill>
        <p:spPr bwMode="auto">
          <a:xfrm>
            <a:off x="76200" y="825842"/>
            <a:ext cx="7086600" cy="5422557"/>
          </a:xfrm>
          <a:prstGeom prst="rect">
            <a:avLst/>
          </a:prstGeom>
          <a:noFill/>
          <a:ln>
            <a:noFill/>
          </a:ln>
        </p:spPr>
      </p:pic>
      <p:pic>
        <p:nvPicPr>
          <p:cNvPr id="5" name="Picture 4" descr="C:\Users\Sripras\JPaxos-1\results\sri\2014-03-30_13-00-00\PaxosRoundBoxPlots_leader_20ms_80ms.png"/>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57200"/>
            <a:ext cx="5257800" cy="3733800"/>
          </a:xfrm>
          <a:prstGeom prst="rect">
            <a:avLst/>
          </a:prstGeom>
          <a:noFill/>
          <a:ln>
            <a:noFill/>
          </a:ln>
        </p:spPr>
      </p:pic>
      <p:pic>
        <p:nvPicPr>
          <p:cNvPr id="6" name="Picture 5" descr="C:\Users\Sripras\JPaxos-1\results\sri\2014-03-30_13-00-00\PaxosServiceTimeBoxPlots_leader_20ms_80ms.png"/>
          <p:cNvPicPr/>
          <p:nvPr/>
        </p:nvPicPr>
        <p:blipFill>
          <a:blip r:embed="rId5">
            <a:extLst>
              <a:ext uri="{28A0092B-C50C-407E-A947-70E740481C1C}">
                <a14:useLocalDpi xmlns:a14="http://schemas.microsoft.com/office/drawing/2010/main" val="0"/>
              </a:ext>
            </a:extLst>
          </a:blip>
          <a:srcRect/>
          <a:stretch>
            <a:fillRect/>
          </a:stretch>
        </p:blipFill>
        <p:spPr bwMode="auto">
          <a:xfrm>
            <a:off x="4580238" y="3200400"/>
            <a:ext cx="5029200" cy="3733800"/>
          </a:xfrm>
          <a:prstGeom prst="rect">
            <a:avLst/>
          </a:prstGeom>
          <a:noFill/>
          <a:ln>
            <a:noFill/>
          </a:ln>
        </p:spPr>
      </p:pic>
      <p:sp>
        <p:nvSpPr>
          <p:cNvPr id="7" name="TextBox 6"/>
          <p:cNvSpPr txBox="1"/>
          <p:nvPr/>
        </p:nvSpPr>
        <p:spPr>
          <a:xfrm>
            <a:off x="548893" y="900602"/>
            <a:ext cx="2848255" cy="369332"/>
          </a:xfrm>
          <a:prstGeom prst="rect">
            <a:avLst/>
          </a:prstGeom>
          <a:noFill/>
        </p:spPr>
        <p:txBody>
          <a:bodyPr wrap="square" rtlCol="0">
            <a:spAutoFit/>
          </a:bodyPr>
          <a:lstStyle/>
          <a:p>
            <a:r>
              <a:rPr lang="en-US" dirty="0" smtClean="0"/>
              <a:t>Client end to end</a:t>
            </a:r>
            <a:endParaRPr lang="en-US" dirty="0"/>
          </a:p>
        </p:txBody>
      </p:sp>
      <p:sp>
        <p:nvSpPr>
          <p:cNvPr id="8" name="TextBox 7"/>
          <p:cNvSpPr txBox="1"/>
          <p:nvPr/>
        </p:nvSpPr>
        <p:spPr>
          <a:xfrm>
            <a:off x="5943600" y="886804"/>
            <a:ext cx="2848255" cy="369332"/>
          </a:xfrm>
          <a:prstGeom prst="rect">
            <a:avLst/>
          </a:prstGeom>
          <a:noFill/>
        </p:spPr>
        <p:txBody>
          <a:bodyPr wrap="square" rtlCol="0">
            <a:spAutoFit/>
          </a:bodyPr>
          <a:lstStyle/>
          <a:p>
            <a:r>
              <a:rPr lang="en-US" dirty="0" smtClean="0"/>
              <a:t>Server end to end</a:t>
            </a:r>
            <a:endParaRPr lang="en-US" dirty="0"/>
          </a:p>
        </p:txBody>
      </p:sp>
      <p:sp>
        <p:nvSpPr>
          <p:cNvPr id="9" name="TextBox 8"/>
          <p:cNvSpPr txBox="1"/>
          <p:nvPr/>
        </p:nvSpPr>
        <p:spPr>
          <a:xfrm>
            <a:off x="4724400" y="3167788"/>
            <a:ext cx="2848255" cy="369332"/>
          </a:xfrm>
          <a:prstGeom prst="rect">
            <a:avLst/>
          </a:prstGeom>
          <a:noFill/>
        </p:spPr>
        <p:txBody>
          <a:bodyPr wrap="square" rtlCol="0">
            <a:spAutoFit/>
          </a:bodyPr>
          <a:lstStyle/>
          <a:p>
            <a:r>
              <a:rPr lang="en-US" dirty="0" smtClean="0"/>
              <a:t>Directory service time</a:t>
            </a:r>
            <a:endParaRPr lang="en-US" dirty="0"/>
          </a:p>
        </p:txBody>
      </p:sp>
      <p:sp>
        <p:nvSpPr>
          <p:cNvPr id="10" name="Oval 9"/>
          <p:cNvSpPr/>
          <p:nvPr/>
        </p:nvSpPr>
        <p:spPr>
          <a:xfrm>
            <a:off x="1752600" y="3524811"/>
            <a:ext cx="914400" cy="914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305300" y="2438054"/>
            <a:ext cx="838200" cy="838934"/>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691325" y="5956000"/>
            <a:ext cx="785673" cy="780489"/>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0" idx="7"/>
            <a:endCxn id="11" idx="2"/>
          </p:cNvCxnSpPr>
          <p:nvPr/>
        </p:nvCxnSpPr>
        <p:spPr>
          <a:xfrm flipV="1">
            <a:off x="2533089" y="2857521"/>
            <a:ext cx="1772211" cy="801201"/>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0" idx="5"/>
            <a:endCxn id="12" idx="2"/>
          </p:cNvCxnSpPr>
          <p:nvPr/>
        </p:nvCxnSpPr>
        <p:spPr>
          <a:xfrm>
            <a:off x="2533089" y="4305300"/>
            <a:ext cx="3158236" cy="2040945"/>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0" idx="6"/>
            <a:endCxn id="11" idx="4"/>
          </p:cNvCxnSpPr>
          <p:nvPr/>
        </p:nvCxnSpPr>
        <p:spPr>
          <a:xfrm flipV="1">
            <a:off x="2667000" y="3276988"/>
            <a:ext cx="2057400" cy="705023"/>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6"/>
            <a:endCxn id="12" idx="0"/>
          </p:cNvCxnSpPr>
          <p:nvPr/>
        </p:nvCxnSpPr>
        <p:spPr>
          <a:xfrm>
            <a:off x="2667000" y="3982011"/>
            <a:ext cx="3417162" cy="1973989"/>
          </a:xfrm>
          <a:prstGeom prst="line">
            <a:avLst/>
          </a:prstGeom>
          <a:ln w="15875">
            <a:prstDash val="dash"/>
          </a:ln>
        </p:spPr>
        <p:style>
          <a:lnRef idx="1">
            <a:schemeClr val="accent1"/>
          </a:lnRef>
          <a:fillRef idx="0">
            <a:schemeClr val="accent1"/>
          </a:fillRef>
          <a:effectRef idx="0">
            <a:schemeClr val="accent1"/>
          </a:effectRef>
          <a:fontRef idx="minor">
            <a:schemeClr val="tx1"/>
          </a:fontRef>
        </p:style>
      </p:cxnSp>
      <p:sp>
        <p:nvSpPr>
          <p:cNvPr id="17" name="Plus 16"/>
          <p:cNvSpPr/>
          <p:nvPr/>
        </p:nvSpPr>
        <p:spPr>
          <a:xfrm>
            <a:off x="4375581" y="3982011"/>
            <a:ext cx="533400" cy="51378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236"/>
          <p:cNvSpPr txBox="1">
            <a:spLocks noGrp="1"/>
          </p:cNvSpPr>
          <p:nvPr>
            <p:ph type="title"/>
          </p:nvPr>
        </p:nvSpPr>
        <p:spPr>
          <a:xfrm>
            <a:off x="457200" y="53340"/>
            <a:ext cx="8077200" cy="571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2000" dirty="0" err="1"/>
              <a:t>Results:DummyNet</a:t>
            </a:r>
            <a:r>
              <a:rPr lang="en-US" sz="2000" dirty="0"/>
              <a:t> with x=20ms, y=80ms</a:t>
            </a:r>
          </a:p>
        </p:txBody>
      </p:sp>
    </p:spTree>
    <p:extLst>
      <p:ext uri="{BB962C8B-B14F-4D97-AF65-F5344CB8AC3E}">
        <p14:creationId xmlns:p14="http://schemas.microsoft.com/office/powerpoint/2010/main" val="4707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22" presetClass="entr" presetSubtype="4" fill="hold"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down)">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P spid="12"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354351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51"/>
                                        </p:tgtEl>
                                        <p:attrNameLst>
                                          <p:attrName>fillcolor</p:attrName>
                                        </p:attrNameLst>
                                      </p:cBhvr>
                                      <p:to>
                                        <a:schemeClr val="accent2"/>
                                      </p:to>
                                    </p:animClr>
                                    <p:set>
                                      <p:cBhvr>
                                        <p:cTn id="7" dur="250" fill="hold"/>
                                        <p:tgtEl>
                                          <p:spTgt spid="51"/>
                                        </p:tgtEl>
                                        <p:attrNameLst>
                                          <p:attrName>fill.type</p:attrName>
                                        </p:attrNameLst>
                                      </p:cBhvr>
                                      <p:to>
                                        <p:strVal val="solid"/>
                                      </p:to>
                                    </p:set>
                                    <p:set>
                                      <p:cBhvr>
                                        <p:cTn id="8" dur="250" fill="hold"/>
                                        <p:tgtEl>
                                          <p:spTgt spid="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236"/>
          <p:cNvSpPr txBox="1">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Conclusion</a:t>
            </a:r>
            <a:endParaRPr lang="en-US" sz="3600" dirty="0"/>
          </a:p>
        </p:txBody>
      </p:sp>
    </p:spTree>
    <p:extLst>
      <p:ext uri="{BB962C8B-B14F-4D97-AF65-F5344CB8AC3E}">
        <p14:creationId xmlns:p14="http://schemas.microsoft.com/office/powerpoint/2010/main" val="9561002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Geo-Replicated Cloud Storage</a:t>
            </a:r>
            <a:endParaRPr lang="en-US" dirty="0"/>
          </a:p>
        </p:txBody>
      </p:sp>
      <p:sp>
        <p:nvSpPr>
          <p:cNvPr id="3" name="Content Placeholder 2"/>
          <p:cNvSpPr>
            <a:spLocks noGrp="1"/>
          </p:cNvSpPr>
          <p:nvPr>
            <p:ph idx="1"/>
          </p:nvPr>
        </p:nvSpPr>
        <p:spPr/>
        <p:txBody>
          <a:bodyPr/>
          <a:lstStyle/>
          <a:p>
            <a:r>
              <a:rPr lang="en-US" sz="2400" dirty="0" smtClean="0"/>
              <a:t>Geo-replication offers:</a:t>
            </a:r>
          </a:p>
          <a:p>
            <a:pPr lvl="1"/>
            <a:r>
              <a:rPr lang="en-US" sz="2000" dirty="0" smtClean="0"/>
              <a:t>Better access latencies</a:t>
            </a:r>
          </a:p>
          <a:p>
            <a:pPr lvl="1"/>
            <a:r>
              <a:rPr lang="en-US" sz="2000" dirty="0" smtClean="0"/>
              <a:t>Redundancy/Disaster recovery</a:t>
            </a:r>
          </a:p>
          <a:p>
            <a:r>
              <a:rPr lang="en-US" sz="2400" dirty="0" smtClean="0"/>
              <a:t>Two classes of such systems</a:t>
            </a:r>
          </a:p>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143191176"/>
              </p:ext>
            </p:extLst>
          </p:nvPr>
        </p:nvGraphicFramePr>
        <p:xfrm>
          <a:off x="457200" y="3505200"/>
          <a:ext cx="8305800" cy="2740444"/>
        </p:xfrm>
        <a:graphic>
          <a:graphicData uri="http://schemas.openxmlformats.org/drawingml/2006/table">
            <a:tbl>
              <a:tblPr firstRow="1" bandRow="1">
                <a:tableStyleId>{5C22544A-7EE6-4342-B048-85BDC9FD1C3A}</a:tableStyleId>
              </a:tblPr>
              <a:tblGrid>
                <a:gridCol w="4152900"/>
                <a:gridCol w="4152900"/>
              </a:tblGrid>
              <a:tr h="820204">
                <a:tc>
                  <a:txBody>
                    <a:bodyPr/>
                    <a:lstStyle/>
                    <a:p>
                      <a:r>
                        <a:rPr lang="en-US" dirty="0" smtClean="0"/>
                        <a:t>Consistent Hashing</a:t>
                      </a:r>
                      <a:r>
                        <a:rPr lang="en-US" baseline="0" dirty="0" smtClean="0"/>
                        <a:t> based systems</a:t>
                      </a:r>
                      <a:endParaRPr lang="en-US" dirty="0"/>
                    </a:p>
                  </a:txBody>
                  <a:tcPr/>
                </a:tc>
                <a:tc>
                  <a:txBody>
                    <a:bodyPr/>
                    <a:lstStyle/>
                    <a:p>
                      <a:r>
                        <a:rPr lang="en-US" dirty="0" smtClean="0"/>
                        <a:t>Directory based systems</a:t>
                      </a:r>
                      <a:endParaRPr lang="en-US" dirty="0"/>
                    </a:p>
                  </a:txBody>
                  <a:tcPr/>
                </a:tc>
              </a:tr>
              <a:tr h="475196">
                <a:tc>
                  <a:txBody>
                    <a:bodyPr/>
                    <a:lstStyle/>
                    <a:p>
                      <a:r>
                        <a:rPr lang="en-US" dirty="0" smtClean="0"/>
                        <a:t>Compute</a:t>
                      </a:r>
                      <a:r>
                        <a:rPr lang="en-US" baseline="0" dirty="0" smtClean="0"/>
                        <a:t> hash once to store data, </a:t>
                      </a:r>
                      <a:r>
                        <a:rPr lang="en-US" baseline="0" dirty="0" err="1" smtClean="0"/>
                        <a:t>recompute</a:t>
                      </a:r>
                      <a:r>
                        <a:rPr lang="en-US" baseline="0" dirty="0" smtClean="0"/>
                        <a:t> hash to find data</a:t>
                      </a:r>
                      <a:endParaRPr lang="en-US" dirty="0"/>
                    </a:p>
                  </a:txBody>
                  <a:tcPr/>
                </a:tc>
                <a:tc>
                  <a:txBody>
                    <a:bodyPr/>
                    <a:lstStyle/>
                    <a:p>
                      <a:r>
                        <a:rPr lang="en-US" dirty="0" smtClean="0"/>
                        <a:t>Maintain a directory to manage locations of data</a:t>
                      </a:r>
                    </a:p>
                  </a:txBody>
                  <a:tcPr/>
                </a:tc>
              </a:tr>
              <a:tr h="475196">
                <a:tc>
                  <a:txBody>
                    <a:bodyPr/>
                    <a:lstStyle/>
                    <a:p>
                      <a:r>
                        <a:rPr lang="en-US" dirty="0" smtClean="0"/>
                        <a:t>Very limited</a:t>
                      </a:r>
                      <a:r>
                        <a:rPr lang="en-US" baseline="0" dirty="0" smtClean="0"/>
                        <a:t> flexibility in data placement and replication factor</a:t>
                      </a:r>
                      <a:endParaRPr lang="en-US" dirty="0"/>
                    </a:p>
                  </a:txBody>
                  <a:tcPr/>
                </a:tc>
                <a:tc>
                  <a:txBody>
                    <a:bodyPr/>
                    <a:lstStyle/>
                    <a:p>
                      <a:r>
                        <a:rPr lang="en-US" dirty="0" smtClean="0"/>
                        <a:t>Maximum flexibility in data placement and replication factor</a:t>
                      </a:r>
                    </a:p>
                  </a:txBody>
                  <a:tcPr/>
                </a:tc>
              </a:tr>
              <a:tr h="475196">
                <a:tc>
                  <a:txBody>
                    <a:bodyPr/>
                    <a:lstStyle/>
                    <a:p>
                      <a:r>
                        <a:rPr lang="en-US" dirty="0" smtClean="0"/>
                        <a:t>Implicitly correct by virtue of properties</a:t>
                      </a:r>
                      <a:r>
                        <a:rPr lang="en-US" baseline="0" dirty="0" smtClean="0"/>
                        <a:t> of hash function</a:t>
                      </a:r>
                      <a:endParaRPr lang="en-US" dirty="0"/>
                    </a:p>
                  </a:txBody>
                  <a:tcPr/>
                </a:tc>
                <a:tc>
                  <a:txBody>
                    <a:bodyPr/>
                    <a:lstStyle/>
                    <a:p>
                      <a:r>
                        <a:rPr lang="en-US" dirty="0" smtClean="0"/>
                        <a:t>Correctness is not trivial – an important implementation consideration</a:t>
                      </a:r>
                    </a:p>
                  </a:txBody>
                  <a:tcPr/>
                </a:tc>
              </a:tr>
            </a:tbl>
          </a:graphicData>
        </a:graphic>
      </p:graphicFrame>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7824" y="1419577"/>
            <a:ext cx="1188667"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1419578"/>
            <a:ext cx="914400" cy="926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926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need?</a:t>
            </a:r>
            <a:endParaRPr lang="en-US" dirty="0"/>
          </a:p>
        </p:txBody>
      </p:sp>
      <p:sp>
        <p:nvSpPr>
          <p:cNvPr id="3" name="Content Placeholder 2"/>
          <p:cNvSpPr>
            <a:spLocks noGrp="1"/>
          </p:cNvSpPr>
          <p:nvPr>
            <p:ph idx="1"/>
          </p:nvPr>
        </p:nvSpPr>
        <p:spPr/>
        <p:txBody>
          <a:bodyPr/>
          <a:lstStyle/>
          <a:p>
            <a:r>
              <a:rPr lang="en-US" dirty="0" smtClean="0"/>
              <a:t>Consistent, flexible data placement and migration on demand.</a:t>
            </a:r>
          </a:p>
          <a:p>
            <a:pPr lvl="1"/>
            <a:r>
              <a:rPr lang="en-US" dirty="0" smtClean="0"/>
              <a:t>Consistent: Where exactly is the data now, will it get where it needs to be?</a:t>
            </a:r>
          </a:p>
          <a:p>
            <a:pPr lvl="1"/>
            <a:r>
              <a:rPr lang="en-US" dirty="0" smtClean="0"/>
              <a:t>Flexible: Can the data be placed in any chosen replica subset of the geo-replicated cloud at a per-object level?</a:t>
            </a:r>
          </a:p>
          <a:p>
            <a:pPr lvl="1"/>
            <a:r>
              <a:rPr lang="en-US" dirty="0" smtClean="0"/>
              <a:t>Migration: Can I repeatedly update this data configuration at runtime?</a:t>
            </a:r>
            <a:endParaRPr lang="en-US" dirty="0"/>
          </a:p>
        </p:txBody>
      </p:sp>
    </p:spTree>
    <p:extLst>
      <p:ext uri="{BB962C8B-B14F-4D97-AF65-F5344CB8AC3E}">
        <p14:creationId xmlns:p14="http://schemas.microsoft.com/office/powerpoint/2010/main" val="4075100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While data consistencies can be flexible, meta-data needs to be strictly correct.</a:t>
            </a:r>
          </a:p>
          <a:p>
            <a:r>
              <a:rPr lang="en-US" sz="2000" dirty="0" smtClean="0"/>
              <a:t>That is, not only can we not have contradictions, but we also require completeness - if one directory knows, every other directory is also expected to know.</a:t>
            </a:r>
          </a:p>
          <a:p>
            <a:endParaRPr lang="en-US" dirty="0" smtClean="0"/>
          </a:p>
          <a:p>
            <a:endParaRPr lang="en-US" dirty="0"/>
          </a:p>
          <a:p>
            <a:endParaRPr lang="en-US" dirty="0" smtClean="0"/>
          </a:p>
          <a:p>
            <a:endParaRPr lang="en-US" dirty="0" smtClean="0"/>
          </a:p>
        </p:txBody>
      </p:sp>
      <p:pic>
        <p:nvPicPr>
          <p:cNvPr id="1029"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481" y="4154346"/>
            <a:ext cx="666750" cy="6667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C:\Users\Sripras\AppData\Local\Microsoft\Windows\Temporary Internet Files\Content.IE5\A6V9TX1G\MC900441763[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5256311"/>
            <a:ext cx="666750" cy="6667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stCxn id="9" idx="1"/>
            <a:endCxn id="42" idx="3"/>
          </p:cNvCxnSpPr>
          <p:nvPr/>
        </p:nvCxnSpPr>
        <p:spPr>
          <a:xfrm flipH="1" flipV="1">
            <a:off x="6277092" y="3449732"/>
            <a:ext cx="913639" cy="98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37" idx="0"/>
          </p:cNvCxnSpPr>
          <p:nvPr/>
        </p:nvCxnSpPr>
        <p:spPr>
          <a:xfrm>
            <a:off x="6810375" y="4035807"/>
            <a:ext cx="185860" cy="188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800600" y="4035807"/>
            <a:ext cx="2009777" cy="96009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3"/>
            <a:endCxn id="37" idx="1"/>
          </p:cNvCxnSpPr>
          <p:nvPr/>
        </p:nvCxnSpPr>
        <p:spPr>
          <a:xfrm>
            <a:off x="4632551" y="5092541"/>
            <a:ext cx="2051085" cy="1150003"/>
          </a:xfrm>
          <a:prstGeom prst="straightConnector1">
            <a:avLst/>
          </a:prstGeom>
          <a:ln>
            <a:prstDash val="dash"/>
            <a:headEnd type="arrow"/>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5" idx="1"/>
          </p:cNvCxnSpPr>
          <p:nvPr/>
        </p:nvCxnSpPr>
        <p:spPr>
          <a:xfrm flipV="1">
            <a:off x="1291726" y="5092541"/>
            <a:ext cx="2715627" cy="2706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 idx="2"/>
            <a:endCxn id="37" idx="1"/>
          </p:cNvCxnSpPr>
          <p:nvPr/>
        </p:nvCxnSpPr>
        <p:spPr>
          <a:xfrm>
            <a:off x="758326" y="5730419"/>
            <a:ext cx="5925310" cy="512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31"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1280" y="4537381"/>
            <a:ext cx="230424" cy="230424"/>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7" descr="C:\Users\Sripras\AppData\Local\Microsoft\Windows\Temporary Internet Files\Content.IE5\24UHWFW8\MC900432537[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5758" y="5552463"/>
            <a:ext cx="230424" cy="230424"/>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p:cNvSpPr txBox="1"/>
          <p:nvPr/>
        </p:nvSpPr>
        <p:spPr>
          <a:xfrm rot="21268475">
            <a:off x="2064195" y="4895596"/>
            <a:ext cx="1114425" cy="307777"/>
          </a:xfrm>
          <a:prstGeom prst="rect">
            <a:avLst/>
          </a:prstGeom>
          <a:noFill/>
        </p:spPr>
        <p:txBody>
          <a:bodyPr wrap="square" rtlCol="0">
            <a:spAutoFit/>
          </a:bodyPr>
          <a:lstStyle/>
          <a:p>
            <a:r>
              <a:rPr lang="en-US" sz="1400" dirty="0" smtClean="0"/>
              <a:t>Object-1?</a:t>
            </a:r>
            <a:endParaRPr lang="en-US" sz="1400" dirty="0"/>
          </a:p>
        </p:txBody>
      </p:sp>
      <p:sp>
        <p:nvSpPr>
          <p:cNvPr id="71" name="TextBox 70"/>
          <p:cNvSpPr txBox="1"/>
          <p:nvPr/>
        </p:nvSpPr>
        <p:spPr>
          <a:xfrm rot="21283493">
            <a:off x="2104998" y="5231332"/>
            <a:ext cx="1114425" cy="307777"/>
          </a:xfrm>
          <a:prstGeom prst="rect">
            <a:avLst/>
          </a:prstGeom>
          <a:noFill/>
        </p:spPr>
        <p:txBody>
          <a:bodyPr wrap="square" rtlCol="0">
            <a:spAutoFit/>
          </a:bodyPr>
          <a:lstStyle/>
          <a:p>
            <a:r>
              <a:rPr lang="en-US" sz="1400" dirty="0" smtClean="0"/>
              <a:t>Replica-1!</a:t>
            </a:r>
            <a:endParaRPr lang="en-US" sz="1400" dirty="0"/>
          </a:p>
        </p:txBody>
      </p:sp>
      <p:sp>
        <p:nvSpPr>
          <p:cNvPr id="72" name="TextBox 71"/>
          <p:cNvSpPr txBox="1"/>
          <p:nvPr/>
        </p:nvSpPr>
        <p:spPr>
          <a:xfrm rot="298864">
            <a:off x="3194269" y="5653827"/>
            <a:ext cx="1114425" cy="307777"/>
          </a:xfrm>
          <a:prstGeom prst="rect">
            <a:avLst/>
          </a:prstGeom>
          <a:noFill/>
        </p:spPr>
        <p:txBody>
          <a:bodyPr wrap="square" rtlCol="0">
            <a:spAutoFit/>
          </a:bodyPr>
          <a:lstStyle/>
          <a:p>
            <a:r>
              <a:rPr lang="en-US" sz="1400" dirty="0" smtClean="0"/>
              <a:t>Object-1?</a:t>
            </a:r>
            <a:endParaRPr lang="en-US" sz="1400" dirty="0"/>
          </a:p>
        </p:txBody>
      </p:sp>
      <p:sp>
        <p:nvSpPr>
          <p:cNvPr id="73" name="TextBox 72"/>
          <p:cNvSpPr txBox="1"/>
          <p:nvPr/>
        </p:nvSpPr>
        <p:spPr>
          <a:xfrm rot="298864">
            <a:off x="3163768" y="5977211"/>
            <a:ext cx="1114425" cy="307777"/>
          </a:xfrm>
          <a:prstGeom prst="rect">
            <a:avLst/>
          </a:prstGeom>
          <a:noFill/>
        </p:spPr>
        <p:txBody>
          <a:bodyPr wrap="square" rtlCol="0">
            <a:spAutoFit/>
          </a:bodyPr>
          <a:lstStyle/>
          <a:p>
            <a:r>
              <a:rPr lang="en-US" sz="1400" dirty="0" smtClean="0"/>
              <a:t>Replica-2!</a:t>
            </a:r>
            <a:endParaRPr lang="en-US" sz="1400" dirty="0"/>
          </a:p>
        </p:txBody>
      </p:sp>
      <p:sp>
        <p:nvSpPr>
          <p:cNvPr id="74" name="TextBox 73"/>
          <p:cNvSpPr txBox="1"/>
          <p:nvPr/>
        </p:nvSpPr>
        <p:spPr>
          <a:xfrm>
            <a:off x="3252763" y="4266251"/>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5" name="TextBox 74"/>
          <p:cNvSpPr txBox="1"/>
          <p:nvPr/>
        </p:nvSpPr>
        <p:spPr>
          <a:xfrm>
            <a:off x="6028530" y="5335767"/>
            <a:ext cx="1812559" cy="307777"/>
          </a:xfrm>
          <a:prstGeom prst="rect">
            <a:avLst/>
          </a:prstGeom>
          <a:noFill/>
        </p:spPr>
        <p:txBody>
          <a:bodyPr wrap="square" rtlCol="0">
            <a:spAutoFit/>
          </a:bodyPr>
          <a:lstStyle/>
          <a:p>
            <a:r>
              <a:rPr lang="en-US" sz="1400" dirty="0" smtClean="0"/>
              <a:t>Object-1 | Replica 1</a:t>
            </a:r>
            <a:endParaRPr lang="en-US" sz="1400" dirty="0"/>
          </a:p>
        </p:txBody>
      </p:sp>
      <p:sp>
        <p:nvSpPr>
          <p:cNvPr id="76" name="TextBox 75"/>
          <p:cNvSpPr txBox="1"/>
          <p:nvPr/>
        </p:nvSpPr>
        <p:spPr>
          <a:xfrm>
            <a:off x="6065120" y="5327735"/>
            <a:ext cx="1812559" cy="307777"/>
          </a:xfrm>
          <a:prstGeom prst="rect">
            <a:avLst/>
          </a:prstGeom>
          <a:noFill/>
        </p:spPr>
        <p:txBody>
          <a:bodyPr wrap="square" rtlCol="0">
            <a:spAutoFit/>
          </a:bodyPr>
          <a:lstStyle/>
          <a:p>
            <a:r>
              <a:rPr lang="en-US" sz="1400" dirty="0" smtClean="0"/>
              <a:t>Object-1 | Replica 2</a:t>
            </a:r>
            <a:endParaRPr lang="en-US" sz="1400" dirty="0"/>
          </a:p>
        </p:txBody>
      </p:sp>
      <p:sp>
        <p:nvSpPr>
          <p:cNvPr id="4" name="Rounded Rectangle 3"/>
          <p:cNvSpPr/>
          <p:nvPr/>
        </p:nvSpPr>
        <p:spPr>
          <a:xfrm>
            <a:off x="224926" y="4995906"/>
            <a:ext cx="1066800" cy="734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5" name="Rectangle 4"/>
          <p:cNvSpPr/>
          <p:nvPr/>
        </p:nvSpPr>
        <p:spPr>
          <a:xfrm>
            <a:off x="4007353" y="4773058"/>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Dir1</a:t>
            </a:r>
            <a:endParaRPr lang="en-US" dirty="0"/>
          </a:p>
        </p:txBody>
      </p:sp>
      <p:sp>
        <p:nvSpPr>
          <p:cNvPr id="37" name="Rectangle 36"/>
          <p:cNvSpPr/>
          <p:nvPr/>
        </p:nvSpPr>
        <p:spPr>
          <a:xfrm>
            <a:off x="6683636" y="5923061"/>
            <a:ext cx="625198" cy="63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Dir2</a:t>
            </a:r>
            <a:endParaRPr lang="en-US" dirty="0"/>
          </a:p>
        </p:txBody>
      </p:sp>
      <p:sp>
        <p:nvSpPr>
          <p:cNvPr id="9" name="Flowchart: Multidocument 8"/>
          <p:cNvSpPr/>
          <p:nvPr/>
        </p:nvSpPr>
        <p:spPr>
          <a:xfrm>
            <a:off x="7190731" y="4035807"/>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Replica1</a:t>
            </a:r>
            <a:endParaRPr lang="en-US" dirty="0"/>
          </a:p>
        </p:txBody>
      </p:sp>
      <p:sp>
        <p:nvSpPr>
          <p:cNvPr id="42" name="Flowchart: Multidocument 41"/>
          <p:cNvSpPr/>
          <p:nvPr/>
        </p:nvSpPr>
        <p:spPr>
          <a:xfrm>
            <a:off x="5286492" y="3048000"/>
            <a:ext cx="990600" cy="8034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Replica2</a:t>
            </a:r>
            <a:endParaRPr lang="en-US" dirty="0"/>
          </a:p>
        </p:txBody>
      </p:sp>
      <p:sp>
        <p:nvSpPr>
          <p:cNvPr id="11" name="Flowchart: Data 10"/>
          <p:cNvSpPr/>
          <p:nvPr/>
        </p:nvSpPr>
        <p:spPr>
          <a:xfrm>
            <a:off x="6810375" y="3404422"/>
            <a:ext cx="1146987" cy="4752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Object-1</a:t>
            </a:r>
            <a:endParaRPr lang="en-US" sz="1400" dirty="0"/>
          </a:p>
        </p:txBody>
      </p:sp>
      <p:sp>
        <p:nvSpPr>
          <p:cNvPr id="27"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Faulty Directories</a:t>
            </a:r>
            <a:endParaRPr lang="en-US" sz="4000" dirty="0"/>
          </a:p>
        </p:txBody>
      </p:sp>
    </p:spTree>
    <p:extLst>
      <p:ext uri="{BB962C8B-B14F-4D97-AF65-F5344CB8AC3E}">
        <p14:creationId xmlns:p14="http://schemas.microsoft.com/office/powerpoint/2010/main" val="353010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grpId="0" nodeType="clickEffect">
                                  <p:stCondLst>
                                    <p:cond delay="0"/>
                                  </p:stCondLst>
                                  <p:childTnLst>
                                    <p:animEffect transition="out" filter="fade">
                                      <p:cBhvr>
                                        <p:cTn id="34" dur="500" tmFilter="0, 0; .2, .5; .8, .5; 1, 0"/>
                                        <p:tgtEl>
                                          <p:spTgt spid="74"/>
                                        </p:tgtEl>
                                      </p:cBhvr>
                                    </p:animEffect>
                                    <p:animScale>
                                      <p:cBhvr>
                                        <p:cTn id="35" dur="250" autoRev="1" fill="hold"/>
                                        <p:tgtEl>
                                          <p:spTgt spid="74"/>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29"/>
                                        </p:tgtEl>
                                      </p:cBhvr>
                                    </p:animEffect>
                                    <p:animScale>
                                      <p:cBhvr>
                                        <p:cTn id="46" dur="250" autoRev="1" fill="hold"/>
                                        <p:tgtEl>
                                          <p:spTgt spid="29"/>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nodeType="clickEffect">
                                  <p:stCondLst>
                                    <p:cond delay="0"/>
                                  </p:stCondLst>
                                  <p:childTnLst>
                                    <p:animEffect transition="out" filter="fade">
                                      <p:cBhvr>
                                        <p:cTn id="60" dur="500" tmFilter="0, 0; .2, .5; .8, .5; 1, 0"/>
                                        <p:tgtEl>
                                          <p:spTgt spid="40"/>
                                        </p:tgtEl>
                                      </p:cBhvr>
                                    </p:animEffect>
                                    <p:animScale>
                                      <p:cBhvr>
                                        <p:cTn id="61" dur="250" autoRev="1" fill="hold"/>
                                        <p:tgtEl>
                                          <p:spTgt spid="4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Phase1:</a:t>
            </a:r>
          </a:p>
          <a:p>
            <a:pPr lvl="1"/>
            <a:r>
              <a:rPr lang="en-US" dirty="0" smtClean="0"/>
              <a:t>Proposer picks globally exclusive proposal number ‘n’ and sends a ‘Prepare’ request to a majority set of acceptors.</a:t>
            </a:r>
          </a:p>
          <a:p>
            <a:pPr lvl="1"/>
            <a:r>
              <a:rPr lang="en-US" dirty="0" smtClean="0"/>
              <a:t>An acceptor responds to  a ‘Prepare’ if ‘n’ is greater than greatest accepted so far and responds with accepted value if any.</a:t>
            </a:r>
          </a:p>
          <a:p>
            <a:r>
              <a:rPr lang="en-US" dirty="0" smtClean="0"/>
              <a:t>Phase 2:</a:t>
            </a:r>
          </a:p>
          <a:p>
            <a:pPr lvl="1"/>
            <a:r>
              <a:rPr lang="en-US" dirty="0" smtClean="0"/>
              <a:t>If proposer receives responses from majority of Acceptors, it sends an ‘Accept’ request with either value of greatest numbered value Accepted or value of its own choosing.</a:t>
            </a:r>
          </a:p>
          <a:p>
            <a:pPr lvl="1"/>
            <a:r>
              <a:rPr lang="en-US" dirty="0" smtClean="0"/>
              <a:t>If an acceptor receives an ‘Accept’ request for proposal ‘n’ &gt;= highest ‘Prepare’ request it has responded to, it accepts the proposal.</a:t>
            </a:r>
            <a:endParaRPr lang="en-US" dirty="0"/>
          </a:p>
        </p:txBody>
      </p:sp>
    </p:spTree>
    <p:extLst>
      <p:ext uri="{BB962C8B-B14F-4D97-AF65-F5344CB8AC3E}">
        <p14:creationId xmlns:p14="http://schemas.microsoft.com/office/powerpoint/2010/main" val="348574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Paxos</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Proposer first elicits permission to propose by sending ‘Prepare’ to Acceptors and waiting for majority.</a:t>
            </a:r>
          </a:p>
          <a:p>
            <a:r>
              <a:rPr lang="en-US" dirty="0" smtClean="0"/>
              <a:t>Acceptors respond with highest accepted values and corresponding proposal numbers if any. ({</a:t>
            </a:r>
            <a:r>
              <a:rPr lang="en-US" dirty="0" err="1" smtClean="0"/>
              <a:t>a,Va</a:t>
            </a:r>
            <a:r>
              <a:rPr lang="en-US" dirty="0" smtClean="0"/>
              <a:t>},{</a:t>
            </a:r>
            <a:r>
              <a:rPr lang="en-US" dirty="0" err="1" smtClean="0"/>
              <a:t>b,Vb</a:t>
            </a:r>
            <a:r>
              <a:rPr lang="en-US" dirty="0" smtClean="0"/>
              <a:t>},{</a:t>
            </a:r>
            <a:r>
              <a:rPr lang="en-US" dirty="0" err="1" smtClean="0"/>
              <a:t>c,Vc</a:t>
            </a:r>
            <a:r>
              <a:rPr lang="en-US" dirty="0" smtClean="0"/>
              <a:t>})</a:t>
            </a:r>
          </a:p>
          <a:p>
            <a:r>
              <a:rPr lang="en-US" dirty="0" smtClean="0"/>
              <a:t>Proposer picks </a:t>
            </a:r>
            <a:r>
              <a:rPr lang="en-US" dirty="0" err="1" smtClean="0"/>
              <a:t>Vn</a:t>
            </a:r>
            <a:r>
              <a:rPr lang="en-US" dirty="0" smtClean="0"/>
              <a:t> for Accept | n greatest.</a:t>
            </a:r>
          </a:p>
          <a:p>
            <a:r>
              <a:rPr lang="en-US" dirty="0" smtClean="0"/>
              <a:t>Acceptors accept </a:t>
            </a:r>
            <a:r>
              <a:rPr lang="en-US" dirty="0" err="1" smtClean="0"/>
              <a:t>Vn</a:t>
            </a:r>
            <a:r>
              <a:rPr lang="en-US" dirty="0" smtClean="0"/>
              <a:t> and inform Learners.</a:t>
            </a:r>
            <a:endParaRPr lang="en-US" dirty="0"/>
          </a:p>
          <a:p>
            <a:endParaRPr lang="en-US" dirty="0" smtClean="0"/>
          </a:p>
        </p:txBody>
      </p:sp>
      <p:pic>
        <p:nvPicPr>
          <p:cNvPr id="5" name="Picture 4"/>
          <p:cNvPicPr/>
          <p:nvPr/>
        </p:nvPicPr>
        <p:blipFill>
          <a:blip r:embed="rId2"/>
          <a:stretch>
            <a:fillRect/>
          </a:stretch>
        </p:blipFill>
        <p:spPr>
          <a:xfrm>
            <a:off x="1529644" y="1447800"/>
            <a:ext cx="6096000" cy="2032000"/>
          </a:xfrm>
          <a:prstGeom prst="rect">
            <a:avLst/>
          </a:prstGeom>
        </p:spPr>
      </p:pic>
    </p:spTree>
    <p:extLst>
      <p:ext uri="{BB962C8B-B14F-4D97-AF65-F5344CB8AC3E}">
        <p14:creationId xmlns:p14="http://schemas.microsoft.com/office/powerpoint/2010/main" val="823714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dirty="0" smtClean="0"/>
              <a:t>A consensus algorithm. How do we get multiple processes to agree upon a single value?</a:t>
            </a:r>
          </a:p>
          <a:p>
            <a:r>
              <a:rPr lang="en-US" dirty="0" smtClean="0"/>
              <a:t>Roles to be played</a:t>
            </a:r>
          </a:p>
          <a:p>
            <a:pPr lvl="1"/>
            <a:r>
              <a:rPr lang="en-US" dirty="0"/>
              <a:t>Proposers – They propose values to be chosen</a:t>
            </a:r>
          </a:p>
          <a:p>
            <a:pPr lvl="1"/>
            <a:r>
              <a:rPr lang="en-US" dirty="0"/>
              <a:t>Acceptors – They choose to or not to accept proposed values</a:t>
            </a:r>
          </a:p>
          <a:p>
            <a:pPr lvl="1"/>
            <a:r>
              <a:rPr lang="en-US" dirty="0"/>
              <a:t>Learners – They learn the final, single proposed value that was accepted by the acceptors (not all, just a majority, see below)</a:t>
            </a:r>
          </a:p>
          <a:p>
            <a:r>
              <a:rPr lang="en-US" dirty="0" smtClean="0"/>
              <a:t>Safety Requirements:</a:t>
            </a:r>
          </a:p>
          <a:p>
            <a:pPr lvl="1"/>
            <a:r>
              <a:rPr lang="en-US" dirty="0" smtClean="0"/>
              <a:t>Only a single value proposed may be chosen</a:t>
            </a:r>
          </a:p>
          <a:p>
            <a:pPr lvl="1"/>
            <a:r>
              <a:rPr lang="en-US" dirty="0" smtClean="0"/>
              <a:t>Processes learn about value </a:t>
            </a:r>
            <a:r>
              <a:rPr lang="en-US" dirty="0" err="1" smtClean="0"/>
              <a:t>iff</a:t>
            </a:r>
            <a:r>
              <a:rPr lang="en-US" dirty="0" smtClean="0"/>
              <a:t> they are chosen</a:t>
            </a:r>
            <a:endParaRPr lang="en-US" dirty="0"/>
          </a:p>
        </p:txBody>
      </p:sp>
      <p:sp>
        <p:nvSpPr>
          <p:cNvPr id="5" name="Title 4"/>
          <p:cNvSpPr>
            <a:spLocks noGrp="1"/>
          </p:cNvSpPr>
          <p:nvPr>
            <p:ph type="title"/>
          </p:nvPr>
        </p:nvSpPr>
        <p:spPr/>
        <p:txBody>
          <a:bodyPr/>
          <a:lstStyle/>
          <a:p>
            <a:r>
              <a:rPr lang="en-US" dirty="0" err="1" smtClean="0"/>
              <a:t>Paxos</a:t>
            </a:r>
            <a:endParaRPr lang="en-US" dirty="0"/>
          </a:p>
        </p:txBody>
      </p:sp>
    </p:spTree>
    <p:extLst>
      <p:ext uri="{BB962C8B-B14F-4D97-AF65-F5344CB8AC3E}">
        <p14:creationId xmlns:p14="http://schemas.microsoft.com/office/powerpoint/2010/main" val="295335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7017247" y="3640469"/>
            <a:ext cx="2050553" cy="31785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Geo-replicated </a:t>
            </a:r>
            <a:r>
              <a:rPr lang="en-US" dirty="0"/>
              <a:t>data-store</a:t>
            </a:r>
          </a:p>
          <a:p>
            <a:pPr algn="ctr"/>
            <a:endParaRPr lang="en-US" dirty="0"/>
          </a:p>
        </p:txBody>
      </p:sp>
      <p:pic>
        <p:nvPicPr>
          <p:cNvPr id="2050" name="Picture 2" descr="C:\Users\Sripras\AppData\Local\Microsoft\Windows\Temporary Internet Files\Content.IE5\S5NU6IIH\MP9004313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8841" y="4219570"/>
            <a:ext cx="1174284" cy="11742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7" name="Rectangle 26"/>
          <p:cNvSpPr/>
          <p:nvPr/>
        </p:nvSpPr>
        <p:spPr>
          <a:xfrm>
            <a:off x="2798681" y="4395847"/>
            <a:ext cx="2962050" cy="2423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Wide area Meta-data Directory</a:t>
            </a: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3" name="Content Placeholder 2"/>
          <p:cNvSpPr>
            <a:spLocks noGrp="1"/>
          </p:cNvSpPr>
          <p:nvPr>
            <p:ph idx="1"/>
          </p:nvPr>
        </p:nvSpPr>
        <p:spPr>
          <a:xfrm>
            <a:off x="472346" y="1289252"/>
            <a:ext cx="8229600" cy="4525963"/>
          </a:xfrm>
        </p:spPr>
        <p:txBody>
          <a:bodyPr>
            <a:normAutofit/>
          </a:bodyPr>
          <a:lstStyle/>
          <a:p>
            <a:endParaRPr lang="en-US" sz="1800" dirty="0" smtClean="0"/>
          </a:p>
          <a:p>
            <a:r>
              <a:rPr lang="en-US" sz="1800" dirty="0" smtClean="0"/>
              <a:t>Distributed</a:t>
            </a:r>
            <a:r>
              <a:rPr lang="en-US" sz="1800" dirty="0"/>
              <a:t>, wide area directory</a:t>
            </a:r>
          </a:p>
          <a:p>
            <a:r>
              <a:rPr lang="en-US" sz="1800" dirty="0"/>
              <a:t>Flexible, re-configurable replication policies</a:t>
            </a:r>
          </a:p>
          <a:p>
            <a:r>
              <a:rPr lang="en-US" sz="1800" dirty="0" smtClean="0"/>
              <a:t>Algorithms for monitoring workload changes</a:t>
            </a:r>
          </a:p>
          <a:p>
            <a:endParaRPr lang="en-US" dirty="0"/>
          </a:p>
        </p:txBody>
      </p:sp>
      <p:sp>
        <p:nvSpPr>
          <p:cNvPr id="4" name="Rectangle 3"/>
          <p:cNvSpPr/>
          <p:nvPr/>
        </p:nvSpPr>
        <p:spPr>
          <a:xfrm>
            <a:off x="109938" y="3431209"/>
            <a:ext cx="1285650" cy="3387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Distributed </a:t>
            </a:r>
            <a:r>
              <a:rPr lang="en-US" dirty="0"/>
              <a:t>Application</a:t>
            </a:r>
          </a:p>
          <a:p>
            <a:pPr algn="ctr"/>
            <a:endParaRPr lang="en-US" dirty="0" smtClean="0"/>
          </a:p>
          <a:p>
            <a:pPr algn="ctr"/>
            <a:endParaRPr lang="en-US" dirty="0"/>
          </a:p>
          <a:p>
            <a:pPr algn="ctr"/>
            <a:endParaRPr lang="en-US" dirty="0"/>
          </a:p>
        </p:txBody>
      </p:sp>
      <p:pic>
        <p:nvPicPr>
          <p:cNvPr id="1027"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790" y="4197781"/>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9619" y="4212047"/>
            <a:ext cx="362102" cy="4477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Sripras\AppData\Local\Microsoft\Windows\Temporary Internet Files\Content.IE5\K5SE4XXB\MC900048283[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2" y="5109890"/>
            <a:ext cx="362102" cy="447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e 15"/>
          <p:cNvGraphicFramePr>
            <a:graphicFrameLocks noGrp="1"/>
          </p:cNvGraphicFramePr>
          <p:nvPr>
            <p:extLst>
              <p:ext uri="{D42A27DB-BD31-4B8C-83A1-F6EECF244321}">
                <p14:modId xmlns:p14="http://schemas.microsoft.com/office/powerpoint/2010/main" val="1820013302"/>
              </p:ext>
            </p:extLst>
          </p:nvPr>
        </p:nvGraphicFramePr>
        <p:xfrm>
          <a:off x="3212906" y="500293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199213">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291790919"/>
              </p:ext>
            </p:extLst>
          </p:nvPr>
        </p:nvGraphicFramePr>
        <p:xfrm>
          <a:off x="3212906" y="5901308"/>
          <a:ext cx="2133600" cy="731520"/>
        </p:xfrm>
        <a:graphic>
          <a:graphicData uri="http://schemas.openxmlformats.org/drawingml/2006/table">
            <a:tbl>
              <a:tblPr firstRow="1" bandRow="1">
                <a:tableStyleId>{5C22544A-7EE6-4342-B048-85BDC9FD1C3A}</a:tableStyleId>
              </a:tblPr>
              <a:tblGrid>
                <a:gridCol w="426720"/>
                <a:gridCol w="426720"/>
                <a:gridCol w="426720"/>
                <a:gridCol w="426720"/>
                <a:gridCol w="426720"/>
              </a:tblGrid>
              <a:tr h="214796">
                <a:tc>
                  <a:txBody>
                    <a:bodyPr/>
                    <a:lstStyle/>
                    <a:p>
                      <a:r>
                        <a:rPr lang="en-US" sz="1000" baseline="0" dirty="0" err="1" smtClean="0"/>
                        <a:t>obj</a:t>
                      </a:r>
                      <a:endParaRPr lang="en-US" sz="1000" baseline="0" dirty="0"/>
                    </a:p>
                  </a:txBody>
                  <a:tcPr/>
                </a:tc>
                <a:tc>
                  <a:txBody>
                    <a:bodyPr/>
                    <a:lstStyle/>
                    <a:p>
                      <a:r>
                        <a:rPr lang="en-US" sz="1000" baseline="0" dirty="0" smtClean="0"/>
                        <a:t>old</a:t>
                      </a:r>
                      <a:endParaRPr lang="en-US" sz="1000" baseline="0" dirty="0"/>
                    </a:p>
                  </a:txBody>
                  <a:tcPr/>
                </a:tc>
                <a:tc>
                  <a:txBody>
                    <a:bodyPr/>
                    <a:lstStyle/>
                    <a:p>
                      <a:r>
                        <a:rPr lang="en-US" sz="1000" baseline="0" dirty="0" smtClean="0"/>
                        <a:t>new</a:t>
                      </a:r>
                      <a:endParaRPr lang="en-US" sz="1000" baseline="0" dirty="0"/>
                    </a:p>
                  </a:txBody>
                  <a:tcPr/>
                </a:tc>
                <a:tc>
                  <a:txBody>
                    <a:bodyPr/>
                    <a:lstStyle/>
                    <a:p>
                      <a:r>
                        <a:rPr lang="en-US" sz="1000" baseline="0" dirty="0" smtClean="0"/>
                        <a:t>ACK</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1</a:t>
                      </a:r>
                      <a:endParaRPr lang="en-US" sz="1000" baseline="0" dirty="0"/>
                    </a:p>
                  </a:txBody>
                  <a:tcPr/>
                </a:tc>
                <a:tc>
                  <a:txBody>
                    <a:bodyPr/>
                    <a:lstStyle/>
                    <a:p>
                      <a:r>
                        <a:rPr lang="en-US" sz="1000" baseline="0" dirty="0" smtClean="0"/>
                        <a:t>1,2</a:t>
                      </a:r>
                      <a:endParaRPr lang="en-US" sz="1000" baseline="0" dirty="0"/>
                    </a:p>
                  </a:txBody>
                  <a:tcPr/>
                </a:tc>
                <a:tc>
                  <a:txBody>
                    <a:bodyPr/>
                    <a:lstStyle/>
                    <a:p>
                      <a:r>
                        <a:rPr lang="en-US" sz="1000" baseline="0" dirty="0" smtClean="0"/>
                        <a:t>2,3</a:t>
                      </a:r>
                      <a:endParaRPr lang="en-US" sz="1000" baseline="0" dirty="0"/>
                    </a:p>
                  </a:txBody>
                  <a:tcPr/>
                </a:tc>
                <a:tc>
                  <a:txBody>
                    <a:bodyPr/>
                    <a:lstStyle/>
                    <a:p>
                      <a:r>
                        <a:rPr lang="en-US" sz="1000" baseline="0" dirty="0" smtClean="0"/>
                        <a:t>2</a:t>
                      </a:r>
                      <a:endParaRPr lang="en-US" sz="1000" baseline="0" dirty="0"/>
                    </a:p>
                  </a:txBody>
                  <a:tcPr/>
                </a:tc>
                <a:tc>
                  <a:txBody>
                    <a:bodyPr/>
                    <a:lstStyle/>
                    <a:p>
                      <a:r>
                        <a:rPr lang="en-US" sz="1000" baseline="0" dirty="0" smtClean="0"/>
                        <a:t>…</a:t>
                      </a:r>
                      <a:endParaRPr lang="en-US" sz="1000" baseline="0" dirty="0"/>
                    </a:p>
                  </a:txBody>
                  <a:tcPr/>
                </a:tc>
              </a:tr>
              <a:tr h="0">
                <a:tc>
                  <a:txBody>
                    <a:bodyPr/>
                    <a:lstStyle/>
                    <a:p>
                      <a:r>
                        <a:rPr lang="en-US" sz="1000" baseline="0" dirty="0" smtClean="0"/>
                        <a:t>2</a:t>
                      </a:r>
                      <a:endParaRPr lang="en-US" sz="1000" baseline="0" dirty="0"/>
                    </a:p>
                  </a:txBody>
                  <a:tcPr/>
                </a:tc>
                <a:tc>
                  <a:txBody>
                    <a:bodyPr/>
                    <a:lstStyle/>
                    <a:p>
                      <a:r>
                        <a:rPr lang="en-US" sz="1000" baseline="0" dirty="0" smtClean="0"/>
                        <a:t>1,5</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4</a:t>
                      </a:r>
                      <a:endParaRPr lang="en-US" sz="1000" baseline="0" dirty="0"/>
                    </a:p>
                  </a:txBody>
                  <a:tcPr/>
                </a:tc>
                <a:tc>
                  <a:txBody>
                    <a:bodyPr/>
                    <a:lstStyle/>
                    <a:p>
                      <a:r>
                        <a:rPr lang="en-US" sz="1000" baseline="0" dirty="0" smtClean="0"/>
                        <a:t>…</a:t>
                      </a:r>
                      <a:endParaRPr lang="en-US" sz="1000" baseline="0" dirty="0"/>
                    </a:p>
                  </a:txBody>
                  <a:tcPr/>
                </a:tc>
              </a:tr>
            </a:tbl>
          </a:graphicData>
        </a:graphic>
      </p:graphicFrame>
      <p:sp>
        <p:nvSpPr>
          <p:cNvPr id="20" name="Rectangle 19"/>
          <p:cNvSpPr/>
          <p:nvPr/>
        </p:nvSpPr>
        <p:spPr>
          <a:xfrm>
            <a:off x="143163" y="4603573"/>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Node-2</a:t>
            </a:r>
            <a:endParaRPr lang="en-US" dirty="0">
              <a:solidFill>
                <a:schemeClr val="tx1"/>
              </a:solidFill>
            </a:endParaRPr>
          </a:p>
        </p:txBody>
      </p:sp>
      <p:sp>
        <p:nvSpPr>
          <p:cNvPr id="21" name="Rectangle 20"/>
          <p:cNvSpPr/>
          <p:nvPr/>
        </p:nvSpPr>
        <p:spPr>
          <a:xfrm>
            <a:off x="143163" y="3597116"/>
            <a:ext cx="1219200" cy="79873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Node-1</a:t>
            </a:r>
            <a:endParaRPr lang="en-US" dirty="0">
              <a:solidFill>
                <a:schemeClr val="tx1"/>
              </a:solidFill>
            </a:endParaRPr>
          </a:p>
        </p:txBody>
      </p:sp>
      <p:cxnSp>
        <p:nvCxnSpPr>
          <p:cNvPr id="39" name="Straight Arrow Connector 38"/>
          <p:cNvCxnSpPr>
            <a:endCxn id="27" idx="0"/>
          </p:cNvCxnSpPr>
          <p:nvPr/>
        </p:nvCxnSpPr>
        <p:spPr>
          <a:xfrm>
            <a:off x="4279706" y="3736900"/>
            <a:ext cx="0" cy="65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778482" y="3378859"/>
            <a:ext cx="1311233" cy="523220"/>
          </a:xfrm>
          <a:prstGeom prst="rect">
            <a:avLst/>
          </a:prstGeom>
          <a:noFill/>
        </p:spPr>
        <p:txBody>
          <a:bodyPr wrap="square" rtlCol="0">
            <a:spAutoFit/>
          </a:bodyPr>
          <a:lstStyle/>
          <a:p>
            <a:r>
              <a:rPr lang="en-US" sz="1400" dirty="0" smtClean="0"/>
              <a:t>Consistency parameters</a:t>
            </a:r>
            <a:endParaRPr lang="en-US" sz="1400" dirty="0"/>
          </a:p>
        </p:txBody>
      </p:sp>
      <p:sp>
        <p:nvSpPr>
          <p:cNvPr id="59" name="TextBox 58"/>
          <p:cNvSpPr txBox="1"/>
          <p:nvPr/>
        </p:nvSpPr>
        <p:spPr>
          <a:xfrm>
            <a:off x="5862762" y="3332692"/>
            <a:ext cx="1486304" cy="307777"/>
          </a:xfrm>
          <a:prstGeom prst="rect">
            <a:avLst/>
          </a:prstGeom>
          <a:noFill/>
        </p:spPr>
        <p:txBody>
          <a:bodyPr wrap="none" rtlCol="0">
            <a:spAutoFit/>
          </a:bodyPr>
          <a:lstStyle/>
          <a:p>
            <a:r>
              <a:rPr lang="en-US" sz="1400" dirty="0" smtClean="0"/>
              <a:t>Logs/metrics data</a:t>
            </a:r>
            <a:endParaRPr lang="en-US" sz="1400" dirty="0"/>
          </a:p>
        </p:txBody>
      </p:sp>
      <p:sp>
        <p:nvSpPr>
          <p:cNvPr id="65" name="TextBox 64"/>
          <p:cNvSpPr txBox="1"/>
          <p:nvPr/>
        </p:nvSpPr>
        <p:spPr>
          <a:xfrm>
            <a:off x="4757568" y="3686793"/>
            <a:ext cx="1150380" cy="307777"/>
          </a:xfrm>
          <a:prstGeom prst="rect">
            <a:avLst/>
          </a:prstGeom>
          <a:noFill/>
        </p:spPr>
        <p:txBody>
          <a:bodyPr wrap="none" rtlCol="0">
            <a:spAutoFit/>
          </a:bodyPr>
          <a:lstStyle/>
          <a:p>
            <a:r>
              <a:rPr lang="en-US" sz="1400" dirty="0" smtClean="0"/>
              <a:t>Object </a:t>
            </a:r>
            <a:r>
              <a:rPr lang="en-US" sz="1400" dirty="0" err="1" smtClean="0"/>
              <a:t>config</a:t>
            </a:r>
            <a:endParaRPr lang="en-US" sz="1400" dirty="0"/>
          </a:p>
        </p:txBody>
      </p:sp>
      <p:graphicFrame>
        <p:nvGraphicFramePr>
          <p:cNvPr id="62" name="Table 61"/>
          <p:cNvGraphicFramePr>
            <a:graphicFrameLocks noGrp="1"/>
          </p:cNvGraphicFramePr>
          <p:nvPr>
            <p:extLst>
              <p:ext uri="{D42A27DB-BD31-4B8C-83A1-F6EECF244321}">
                <p14:modId xmlns:p14="http://schemas.microsoft.com/office/powerpoint/2010/main" val="2077047407"/>
              </p:ext>
            </p:extLst>
          </p:nvPr>
        </p:nvGraphicFramePr>
        <p:xfrm>
          <a:off x="4822423" y="3994356"/>
          <a:ext cx="1494354" cy="243840"/>
        </p:xfrm>
        <a:graphic>
          <a:graphicData uri="http://schemas.openxmlformats.org/drawingml/2006/table">
            <a:tbl>
              <a:tblPr firstRow="1" bandRow="1">
                <a:tableStyleId>{5C22544A-7EE6-4342-B048-85BDC9FD1C3A}</a:tableStyleId>
              </a:tblPr>
              <a:tblGrid>
                <a:gridCol w="257314"/>
                <a:gridCol w="287988"/>
                <a:gridCol w="218603"/>
                <a:gridCol w="291471"/>
                <a:gridCol w="438978"/>
              </a:tblGrid>
              <a:tr h="193897">
                <a:tc>
                  <a:txBody>
                    <a:bodyPr/>
                    <a:lstStyle/>
                    <a:p>
                      <a:r>
                        <a:rPr lang="en-US" sz="1000" dirty="0" err="1" smtClean="0"/>
                        <a:t>i</a:t>
                      </a:r>
                      <a:endParaRPr lang="en-US" sz="1000" dirty="0"/>
                    </a:p>
                  </a:txBody>
                  <a:tcPr/>
                </a:tc>
                <a:tc>
                  <a:txBody>
                    <a:bodyPr/>
                    <a:lstStyle/>
                    <a:p>
                      <a:r>
                        <a:rPr lang="en-US" sz="1000" dirty="0" smtClean="0"/>
                        <a:t>N</a:t>
                      </a:r>
                      <a:endParaRPr lang="en-US" sz="1000" dirty="0"/>
                    </a:p>
                  </a:txBody>
                  <a:tcPr/>
                </a:tc>
                <a:tc>
                  <a:txBody>
                    <a:bodyPr/>
                    <a:lstStyle/>
                    <a:p>
                      <a:r>
                        <a:rPr lang="en-US" sz="1000" dirty="0" smtClean="0"/>
                        <a:t>r</a:t>
                      </a:r>
                      <a:endParaRPr lang="en-US" sz="1000" dirty="0"/>
                    </a:p>
                  </a:txBody>
                  <a:tcPr/>
                </a:tc>
                <a:tc>
                  <a:txBody>
                    <a:bodyPr/>
                    <a:lstStyle/>
                    <a:p>
                      <a:r>
                        <a:rPr lang="en-US" sz="1000" dirty="0" smtClean="0"/>
                        <a:t>w</a:t>
                      </a:r>
                      <a:endParaRPr lang="en-US" sz="1000" dirty="0"/>
                    </a:p>
                  </a:txBody>
                  <a:tcPr/>
                </a:tc>
                <a:tc>
                  <a:txBody>
                    <a:bodyPr/>
                    <a:lstStyle/>
                    <a:p>
                      <a:r>
                        <a:rPr lang="en-US" sz="1000" dirty="0" err="1" smtClean="0"/>
                        <a:t>loc</a:t>
                      </a:r>
                      <a:endParaRPr lang="en-US" sz="1000" dirty="0"/>
                    </a:p>
                  </a:txBody>
                  <a:tcPr/>
                </a:tc>
              </a:tr>
            </a:tbl>
          </a:graphicData>
        </a:graphic>
      </p:graphicFrame>
      <p:sp>
        <p:nvSpPr>
          <p:cNvPr id="67" name="TextBox 66"/>
          <p:cNvSpPr txBox="1"/>
          <p:nvPr/>
        </p:nvSpPr>
        <p:spPr>
          <a:xfrm>
            <a:off x="1537656" y="5715000"/>
            <a:ext cx="1072730" cy="307777"/>
          </a:xfrm>
          <a:prstGeom prst="rect">
            <a:avLst/>
          </a:prstGeom>
          <a:noFill/>
        </p:spPr>
        <p:txBody>
          <a:bodyPr wrap="none" rtlCol="0">
            <a:spAutoFit/>
          </a:bodyPr>
          <a:lstStyle/>
          <a:p>
            <a:r>
              <a:rPr lang="en-US" sz="1400" dirty="0" smtClean="0"/>
              <a:t>Object </a:t>
            </a:r>
            <a:r>
              <a:rPr lang="en-US" sz="1400" dirty="0" err="1" smtClean="0"/>
              <a:t>locs</a:t>
            </a:r>
            <a:r>
              <a:rPr lang="en-US" sz="1400" dirty="0" smtClean="0"/>
              <a:t>?</a:t>
            </a:r>
            <a:endParaRPr lang="en-US" sz="1400" dirty="0"/>
          </a:p>
        </p:txBody>
      </p:sp>
      <p:sp>
        <p:nvSpPr>
          <p:cNvPr id="6" name="Rectangular Callout 5"/>
          <p:cNvSpPr/>
          <p:nvPr/>
        </p:nvSpPr>
        <p:spPr>
          <a:xfrm>
            <a:off x="3395279" y="2859709"/>
            <a:ext cx="2044574" cy="767050"/>
          </a:xfrm>
          <a:prstGeom prst="wedgeRectCallout">
            <a:avLst>
              <a:gd name="adj1" fmla="val -22042"/>
              <a:gd name="adj2" fmla="val 73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Replica Placement Engine</a:t>
            </a:r>
            <a:endParaRPr lang="en-US" dirty="0"/>
          </a:p>
        </p:txBody>
      </p:sp>
      <p:sp>
        <p:nvSpPr>
          <p:cNvPr id="26"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Heterogeneous, adaptive replication</a:t>
            </a:r>
            <a:endParaRPr lang="en-US" sz="4000" dirty="0"/>
          </a:p>
        </p:txBody>
      </p:sp>
      <p:cxnSp>
        <p:nvCxnSpPr>
          <p:cNvPr id="7" name="Elbow Connector 6"/>
          <p:cNvCxnSpPr>
            <a:stCxn id="6" idx="3"/>
            <a:endCxn id="29" idx="0"/>
          </p:cNvCxnSpPr>
          <p:nvPr/>
        </p:nvCxnSpPr>
        <p:spPr>
          <a:xfrm>
            <a:off x="5439853" y="3243234"/>
            <a:ext cx="2602671" cy="397235"/>
          </a:xfrm>
          <a:prstGeom prst="bentConnector2">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4" idx="0"/>
            <a:endCxn id="6" idx="1"/>
          </p:cNvCxnSpPr>
          <p:nvPr/>
        </p:nvCxnSpPr>
        <p:spPr>
          <a:xfrm rot="5400000" flipH="1" flipV="1">
            <a:off x="1980034" y="2015964"/>
            <a:ext cx="187975" cy="26425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20" idx="3"/>
            <a:endCxn id="27" idx="1"/>
          </p:cNvCxnSpPr>
          <p:nvPr/>
        </p:nvCxnSpPr>
        <p:spPr>
          <a:xfrm>
            <a:off x="1362363" y="5002939"/>
            <a:ext cx="1436318" cy="6044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21" idx="3"/>
            <a:endCxn id="27" idx="1"/>
          </p:cNvCxnSpPr>
          <p:nvPr/>
        </p:nvCxnSpPr>
        <p:spPr>
          <a:xfrm>
            <a:off x="1362363" y="3996482"/>
            <a:ext cx="1436318" cy="161093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496349"/>
      </p:ext>
    </p:extLst>
  </p:cSld>
  <p:clrMapOvr>
    <a:masterClrMapping/>
  </p:clrMapOvr>
  <mc:AlternateContent xmlns:mc="http://schemas.openxmlformats.org/markup-compatibility/2006" xmlns:p14="http://schemas.microsoft.com/office/powerpoint/2010/main">
    <mc:Choice Requires="p14">
      <p:transition spd="slow" p14:dur="2000" advTm="192"/>
    </mc:Choice>
    <mc:Fallback xmlns="">
      <p:transition spd="slow" advTm="192"/>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endParaRPr lang="en-US" dirty="0"/>
          </a:p>
        </p:txBody>
      </p:sp>
      <p:pic>
        <p:nvPicPr>
          <p:cNvPr id="2050" name="Picture 2" descr="C:\Users\Sripras\AppData\Local\Microsoft\Windows\Temporary Internet Files\Content.IE5\X72G4L8O\MC9004315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058" y="1817132"/>
            <a:ext cx="533400" cy="53695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61584"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9317"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Sripras\AppData\Local\Microsoft\Windows\Temporary Internet Files\Content.IE5\CYK3BX0Z\MC90043156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7758" y="1817132"/>
            <a:ext cx="466550" cy="4696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4158"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21697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2592"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451033"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122701" y="2502932"/>
            <a:ext cx="0" cy="30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9758" y="2883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169758" y="29601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169758" y="30363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69758" y="34935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169758" y="3569732"/>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169758" y="36459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169758" y="41031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169758" y="4179332"/>
            <a:ext cx="2549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169758" y="4255532"/>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2169758" y="4788932"/>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170749" y="5024396"/>
            <a:ext cx="25528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36358" y="1447800"/>
            <a:ext cx="1143000" cy="369332"/>
          </a:xfrm>
          <a:prstGeom prst="rect">
            <a:avLst/>
          </a:prstGeom>
          <a:noFill/>
        </p:spPr>
        <p:txBody>
          <a:bodyPr wrap="square" rtlCol="0">
            <a:spAutoFit/>
          </a:bodyPr>
          <a:lstStyle/>
          <a:p>
            <a:r>
              <a:rPr lang="en-US" dirty="0" smtClean="0"/>
              <a:t>Proposer</a:t>
            </a:r>
            <a:endParaRPr lang="en-US" dirty="0"/>
          </a:p>
        </p:txBody>
      </p:sp>
      <p:sp>
        <p:nvSpPr>
          <p:cNvPr id="38" name="TextBox 37"/>
          <p:cNvSpPr txBox="1"/>
          <p:nvPr/>
        </p:nvSpPr>
        <p:spPr>
          <a:xfrm>
            <a:off x="4074758" y="1447800"/>
            <a:ext cx="1143000" cy="369332"/>
          </a:xfrm>
          <a:prstGeom prst="rect">
            <a:avLst/>
          </a:prstGeom>
          <a:noFill/>
        </p:spPr>
        <p:txBody>
          <a:bodyPr wrap="square" rtlCol="0">
            <a:spAutoFit/>
          </a:bodyPr>
          <a:lstStyle/>
          <a:p>
            <a:r>
              <a:rPr lang="en-US" dirty="0" smtClean="0"/>
              <a:t>Acceptors</a:t>
            </a:r>
            <a:endParaRPr lang="en-US" dirty="0"/>
          </a:p>
        </p:txBody>
      </p:sp>
      <p:sp>
        <p:nvSpPr>
          <p:cNvPr id="39" name="TextBox 38"/>
          <p:cNvSpPr txBox="1"/>
          <p:nvPr/>
        </p:nvSpPr>
        <p:spPr>
          <a:xfrm>
            <a:off x="6665558" y="1447800"/>
            <a:ext cx="1143000" cy="369332"/>
          </a:xfrm>
          <a:prstGeom prst="rect">
            <a:avLst/>
          </a:prstGeom>
          <a:noFill/>
        </p:spPr>
        <p:txBody>
          <a:bodyPr wrap="square" rtlCol="0">
            <a:spAutoFit/>
          </a:bodyPr>
          <a:lstStyle/>
          <a:p>
            <a:r>
              <a:rPr lang="en-US" dirty="0" smtClean="0"/>
              <a:t>Learners</a:t>
            </a:r>
            <a:endParaRPr lang="en-US" dirty="0"/>
          </a:p>
        </p:txBody>
      </p:sp>
      <p:pic>
        <p:nvPicPr>
          <p:cNvPr id="40" name="Picture 4" descr="C:\Users\Sripras\AppData\Local\Microsoft\Windows\Temporary Internet Files\Content.IE5\K5SE4XXB\MC90043259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2079" y="1817132"/>
            <a:ext cx="457086" cy="457086"/>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p:nvPr/>
        </p:nvCxnSpPr>
        <p:spPr>
          <a:xfrm>
            <a:off x="7732358" y="2502932"/>
            <a:ext cx="0" cy="3048000"/>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436457" y="2603974"/>
            <a:ext cx="1558401" cy="276999"/>
          </a:xfrm>
          <a:prstGeom prst="rect">
            <a:avLst/>
          </a:prstGeom>
          <a:noFill/>
        </p:spPr>
        <p:txBody>
          <a:bodyPr wrap="square" rtlCol="0">
            <a:spAutoFit/>
          </a:bodyPr>
          <a:lstStyle/>
          <a:p>
            <a:r>
              <a:rPr lang="en-US" sz="1200" dirty="0" smtClean="0"/>
              <a:t>Prepare #1?</a:t>
            </a:r>
            <a:endParaRPr lang="en-US" sz="1200" dirty="0"/>
          </a:p>
        </p:txBody>
      </p:sp>
      <p:pic>
        <p:nvPicPr>
          <p:cNvPr id="205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319456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7388" y="3242283"/>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3303064"/>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867478"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1" name="TextBox 50"/>
          <p:cNvSpPr txBox="1"/>
          <p:nvPr/>
        </p:nvSpPr>
        <p:spPr>
          <a:xfrm>
            <a:off x="4672387" y="2475363"/>
            <a:ext cx="566959" cy="276999"/>
          </a:xfrm>
          <a:prstGeom prst="rect">
            <a:avLst/>
          </a:prstGeom>
          <a:noFill/>
        </p:spPr>
        <p:txBody>
          <a:bodyPr wrap="square" rtlCol="0">
            <a:spAutoFit/>
          </a:bodyPr>
          <a:lstStyle/>
          <a:p>
            <a:r>
              <a:rPr lang="en-US" sz="1200" dirty="0" smtClean="0"/>
              <a:t>{null}</a:t>
            </a:r>
            <a:endParaRPr lang="en-US" sz="1200" dirty="0"/>
          </a:p>
        </p:txBody>
      </p:sp>
      <p:sp>
        <p:nvSpPr>
          <p:cNvPr id="53" name="TextBox 52"/>
          <p:cNvSpPr txBox="1"/>
          <p:nvPr/>
        </p:nvSpPr>
        <p:spPr>
          <a:xfrm>
            <a:off x="5388023" y="2475363"/>
            <a:ext cx="515418" cy="276999"/>
          </a:xfrm>
          <a:prstGeom prst="rect">
            <a:avLst/>
          </a:prstGeom>
          <a:noFill/>
        </p:spPr>
        <p:txBody>
          <a:bodyPr wrap="square" rtlCol="0">
            <a:spAutoFit/>
          </a:bodyPr>
          <a:lstStyle/>
          <a:p>
            <a:r>
              <a:rPr lang="en-US" sz="1200" dirty="0" smtClean="0"/>
              <a:t>{null}</a:t>
            </a:r>
            <a:endParaRPr lang="en-US" sz="1200" dirty="0"/>
          </a:p>
        </p:txBody>
      </p:sp>
      <p:sp>
        <p:nvSpPr>
          <p:cNvPr id="54" name="TextBox 53"/>
          <p:cNvSpPr txBox="1"/>
          <p:nvPr/>
        </p:nvSpPr>
        <p:spPr>
          <a:xfrm>
            <a:off x="3858732" y="3607885"/>
            <a:ext cx="566959" cy="276999"/>
          </a:xfrm>
          <a:prstGeom prst="rect">
            <a:avLst/>
          </a:prstGeom>
          <a:noFill/>
        </p:spPr>
        <p:txBody>
          <a:bodyPr wrap="square" rtlCol="0">
            <a:spAutoFit/>
          </a:bodyPr>
          <a:lstStyle/>
          <a:p>
            <a:r>
              <a:rPr lang="en-US" sz="1200" dirty="0" smtClean="0"/>
              <a:t>{1}</a:t>
            </a:r>
            <a:endParaRPr lang="en-US" sz="1200" dirty="0"/>
          </a:p>
        </p:txBody>
      </p:sp>
      <p:sp>
        <p:nvSpPr>
          <p:cNvPr id="55" name="TextBox 54"/>
          <p:cNvSpPr txBox="1"/>
          <p:nvPr/>
        </p:nvSpPr>
        <p:spPr>
          <a:xfrm>
            <a:off x="4663641" y="3607885"/>
            <a:ext cx="566959" cy="276999"/>
          </a:xfrm>
          <a:prstGeom prst="rect">
            <a:avLst/>
          </a:prstGeom>
          <a:noFill/>
        </p:spPr>
        <p:txBody>
          <a:bodyPr wrap="square" rtlCol="0">
            <a:spAutoFit/>
          </a:bodyPr>
          <a:lstStyle/>
          <a:p>
            <a:r>
              <a:rPr lang="en-US" sz="1200" dirty="0" smtClean="0"/>
              <a:t>{1}</a:t>
            </a:r>
            <a:endParaRPr lang="en-US" sz="1200" dirty="0"/>
          </a:p>
        </p:txBody>
      </p:sp>
      <p:sp>
        <p:nvSpPr>
          <p:cNvPr id="56" name="TextBox 55"/>
          <p:cNvSpPr txBox="1"/>
          <p:nvPr/>
        </p:nvSpPr>
        <p:spPr>
          <a:xfrm>
            <a:off x="5379277" y="3607885"/>
            <a:ext cx="515418" cy="276999"/>
          </a:xfrm>
          <a:prstGeom prst="rect">
            <a:avLst/>
          </a:prstGeom>
          <a:noFill/>
        </p:spPr>
        <p:txBody>
          <a:bodyPr wrap="square" rtlCol="0">
            <a:spAutoFit/>
          </a:bodyPr>
          <a:lstStyle/>
          <a:p>
            <a:r>
              <a:rPr lang="en-US" sz="1200" dirty="0" smtClean="0"/>
              <a:t>{1}</a:t>
            </a:r>
            <a:endParaRPr lang="en-US" sz="1200" dirty="0"/>
          </a:p>
        </p:txBody>
      </p:sp>
      <p:sp>
        <p:nvSpPr>
          <p:cNvPr id="57" name="TextBox 56"/>
          <p:cNvSpPr txBox="1"/>
          <p:nvPr/>
        </p:nvSpPr>
        <p:spPr>
          <a:xfrm>
            <a:off x="3312756" y="3219596"/>
            <a:ext cx="609602" cy="276999"/>
          </a:xfrm>
          <a:prstGeom prst="rect">
            <a:avLst/>
          </a:prstGeom>
          <a:noFill/>
        </p:spPr>
        <p:txBody>
          <a:bodyPr wrap="square" rtlCol="0">
            <a:spAutoFit/>
          </a:bodyPr>
          <a:lstStyle/>
          <a:p>
            <a:r>
              <a:rPr lang="en-US" sz="1200" dirty="0" smtClean="0"/>
              <a:t>Yes, {}!</a:t>
            </a:r>
            <a:endParaRPr lang="en-US" sz="1200" dirty="0"/>
          </a:p>
        </p:txBody>
      </p:sp>
      <p:sp>
        <p:nvSpPr>
          <p:cNvPr id="58" name="TextBox 57"/>
          <p:cNvSpPr txBox="1"/>
          <p:nvPr/>
        </p:nvSpPr>
        <p:spPr>
          <a:xfrm>
            <a:off x="4087331" y="3284667"/>
            <a:ext cx="632183" cy="276999"/>
          </a:xfrm>
          <a:prstGeom prst="rect">
            <a:avLst/>
          </a:prstGeom>
          <a:noFill/>
        </p:spPr>
        <p:txBody>
          <a:bodyPr wrap="square" rtlCol="0">
            <a:spAutoFit/>
          </a:bodyPr>
          <a:lstStyle/>
          <a:p>
            <a:r>
              <a:rPr lang="en-US" sz="1200" dirty="0" smtClean="0"/>
              <a:t>Yes, {}!</a:t>
            </a:r>
            <a:endParaRPr lang="en-US" sz="1200" dirty="0"/>
          </a:p>
        </p:txBody>
      </p:sp>
      <p:sp>
        <p:nvSpPr>
          <p:cNvPr id="59" name="TextBox 58"/>
          <p:cNvSpPr txBox="1"/>
          <p:nvPr/>
        </p:nvSpPr>
        <p:spPr>
          <a:xfrm>
            <a:off x="4901666" y="3363001"/>
            <a:ext cx="632183" cy="276999"/>
          </a:xfrm>
          <a:prstGeom prst="rect">
            <a:avLst/>
          </a:prstGeom>
          <a:noFill/>
        </p:spPr>
        <p:txBody>
          <a:bodyPr wrap="square" rtlCol="0">
            <a:spAutoFit/>
          </a:bodyPr>
          <a:lstStyle/>
          <a:p>
            <a:r>
              <a:rPr lang="en-US" sz="1200" dirty="0" smtClean="0"/>
              <a:t>Yes, {}!</a:t>
            </a:r>
            <a:endParaRPr lang="en-US" sz="1200" dirty="0"/>
          </a:p>
        </p:txBody>
      </p:sp>
      <p:sp>
        <p:nvSpPr>
          <p:cNvPr id="60" name="TextBox 59"/>
          <p:cNvSpPr txBox="1"/>
          <p:nvPr/>
        </p:nvSpPr>
        <p:spPr>
          <a:xfrm>
            <a:off x="2421544" y="3854010"/>
            <a:ext cx="1558401" cy="276999"/>
          </a:xfrm>
          <a:prstGeom prst="rect">
            <a:avLst/>
          </a:prstGeom>
          <a:noFill/>
        </p:spPr>
        <p:txBody>
          <a:bodyPr wrap="square" rtlCol="0">
            <a:spAutoFit/>
          </a:bodyPr>
          <a:lstStyle/>
          <a:p>
            <a:r>
              <a:rPr lang="en-US" sz="1200" dirty="0" smtClean="0"/>
              <a:t>Propose {1,a}!</a:t>
            </a:r>
            <a:endParaRPr lang="en-US" sz="1200" dirty="0"/>
          </a:p>
        </p:txBody>
      </p:sp>
      <p:pic>
        <p:nvPicPr>
          <p:cNvPr id="61"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22358" y="429589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4591" y="4290096"/>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55708" y="429786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5" descr="C:\Users\Sripras\AppData\Local\Microsoft\Windows\Temporary Internet Files\Content.IE5\568A64II\MC900441763[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02308" y="3739710"/>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p:cNvSpPr txBox="1"/>
          <p:nvPr/>
        </p:nvSpPr>
        <p:spPr>
          <a:xfrm>
            <a:off x="3193358" y="4579938"/>
            <a:ext cx="824553" cy="246221"/>
          </a:xfrm>
          <a:prstGeom prst="rect">
            <a:avLst/>
          </a:prstGeom>
          <a:noFill/>
        </p:spPr>
        <p:txBody>
          <a:bodyPr wrap="square" rtlCol="0">
            <a:spAutoFit/>
          </a:bodyPr>
          <a:lstStyle/>
          <a:p>
            <a:r>
              <a:rPr lang="en-US" sz="1000" dirty="0" smtClean="0"/>
              <a:t>Accept{1,a}!</a:t>
            </a:r>
            <a:endParaRPr lang="en-US" sz="1200" dirty="0"/>
          </a:p>
        </p:txBody>
      </p:sp>
      <p:sp>
        <p:nvSpPr>
          <p:cNvPr id="68" name="TextBox 67"/>
          <p:cNvSpPr txBox="1"/>
          <p:nvPr/>
        </p:nvSpPr>
        <p:spPr>
          <a:xfrm>
            <a:off x="3979944" y="4788932"/>
            <a:ext cx="824553" cy="246221"/>
          </a:xfrm>
          <a:prstGeom prst="rect">
            <a:avLst/>
          </a:prstGeom>
          <a:noFill/>
        </p:spPr>
        <p:txBody>
          <a:bodyPr wrap="square" rtlCol="0">
            <a:spAutoFit/>
          </a:bodyPr>
          <a:lstStyle/>
          <a:p>
            <a:r>
              <a:rPr lang="en-US" sz="1000" dirty="0" smtClean="0"/>
              <a:t>Accept{1,a}!</a:t>
            </a:r>
            <a:endParaRPr lang="en-US" sz="1200" dirty="0"/>
          </a:p>
        </p:txBody>
      </p:sp>
      <p:sp>
        <p:nvSpPr>
          <p:cNvPr id="69" name="TextBox 68"/>
          <p:cNvSpPr txBox="1"/>
          <p:nvPr/>
        </p:nvSpPr>
        <p:spPr>
          <a:xfrm>
            <a:off x="4757394" y="5023682"/>
            <a:ext cx="824553" cy="246221"/>
          </a:xfrm>
          <a:prstGeom prst="rect">
            <a:avLst/>
          </a:prstGeom>
          <a:noFill/>
        </p:spPr>
        <p:txBody>
          <a:bodyPr wrap="square" rtlCol="0">
            <a:spAutoFit/>
          </a:bodyPr>
          <a:lstStyle/>
          <a:p>
            <a:r>
              <a:rPr lang="en-US" sz="1000" dirty="0" smtClean="0"/>
              <a:t>Accept{1,a}!</a:t>
            </a:r>
            <a:endParaRPr lang="en-US" sz="1200" dirty="0"/>
          </a:p>
        </p:txBody>
      </p:sp>
      <p:sp>
        <p:nvSpPr>
          <p:cNvPr id="70" name="TextBox 69"/>
          <p:cNvSpPr txBox="1"/>
          <p:nvPr/>
        </p:nvSpPr>
        <p:spPr>
          <a:xfrm>
            <a:off x="3918020" y="4436089"/>
            <a:ext cx="566959" cy="276999"/>
          </a:xfrm>
          <a:prstGeom prst="rect">
            <a:avLst/>
          </a:prstGeom>
          <a:noFill/>
        </p:spPr>
        <p:txBody>
          <a:bodyPr wrap="square" rtlCol="0">
            <a:spAutoFit/>
          </a:bodyPr>
          <a:lstStyle/>
          <a:p>
            <a:r>
              <a:rPr lang="en-US" sz="1200" dirty="0" smtClean="0"/>
              <a:t>{1,a}</a:t>
            </a:r>
            <a:endParaRPr lang="en-US" sz="1200" dirty="0"/>
          </a:p>
        </p:txBody>
      </p:sp>
      <p:sp>
        <p:nvSpPr>
          <p:cNvPr id="71" name="TextBox 70"/>
          <p:cNvSpPr txBox="1"/>
          <p:nvPr/>
        </p:nvSpPr>
        <p:spPr>
          <a:xfrm>
            <a:off x="4722929" y="4436089"/>
            <a:ext cx="566959" cy="276999"/>
          </a:xfrm>
          <a:prstGeom prst="rect">
            <a:avLst/>
          </a:prstGeom>
          <a:noFill/>
        </p:spPr>
        <p:txBody>
          <a:bodyPr wrap="square" rtlCol="0">
            <a:spAutoFit/>
          </a:bodyPr>
          <a:lstStyle/>
          <a:p>
            <a:r>
              <a:rPr lang="en-US" sz="1200" dirty="0" smtClean="0"/>
              <a:t>{1,a}</a:t>
            </a:r>
            <a:endParaRPr lang="en-US" sz="1200" dirty="0"/>
          </a:p>
        </p:txBody>
      </p:sp>
      <p:sp>
        <p:nvSpPr>
          <p:cNvPr id="72" name="TextBox 71"/>
          <p:cNvSpPr txBox="1"/>
          <p:nvPr/>
        </p:nvSpPr>
        <p:spPr>
          <a:xfrm>
            <a:off x="5394175" y="4447308"/>
            <a:ext cx="515418" cy="276999"/>
          </a:xfrm>
          <a:prstGeom prst="rect">
            <a:avLst/>
          </a:prstGeom>
          <a:noFill/>
        </p:spPr>
        <p:txBody>
          <a:bodyPr wrap="square" rtlCol="0">
            <a:spAutoFit/>
          </a:bodyPr>
          <a:lstStyle/>
          <a:p>
            <a:r>
              <a:rPr lang="en-US" sz="1200" dirty="0" smtClean="0"/>
              <a:t>{1,a}</a:t>
            </a:r>
            <a:endParaRPr lang="en-US" sz="1200" dirty="0"/>
          </a:p>
        </p:txBody>
      </p:sp>
      <p:cxnSp>
        <p:nvCxnSpPr>
          <p:cNvPr id="2048" name="Straight Arrow Connector 2047"/>
          <p:cNvCxnSpPr/>
          <p:nvPr/>
        </p:nvCxnSpPr>
        <p:spPr>
          <a:xfrm>
            <a:off x="3922358" y="4788932"/>
            <a:ext cx="3200343"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3918020" y="4788932"/>
            <a:ext cx="3814338"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p:cNvCxnSpPr/>
          <p:nvPr/>
        </p:nvCxnSpPr>
        <p:spPr>
          <a:xfrm>
            <a:off x="1102958" y="2354088"/>
            <a:ext cx="0" cy="3501644"/>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rot="16200000">
            <a:off x="950558" y="3710589"/>
            <a:ext cx="533399" cy="276999"/>
          </a:xfrm>
          <a:prstGeom prst="rect">
            <a:avLst/>
          </a:prstGeom>
          <a:noFill/>
        </p:spPr>
        <p:txBody>
          <a:bodyPr wrap="square" rtlCol="0">
            <a:spAutoFit/>
          </a:bodyPr>
          <a:lstStyle/>
          <a:p>
            <a:r>
              <a:rPr lang="en-US" sz="1200" dirty="0" smtClean="0"/>
              <a:t>Time</a:t>
            </a:r>
            <a:endParaRPr lang="en-US" sz="1200" dirty="0"/>
          </a:p>
        </p:txBody>
      </p:sp>
      <p:cxnSp>
        <p:nvCxnSpPr>
          <p:cNvPr id="66" name="Straight Arrow Connector 65"/>
          <p:cNvCxnSpPr/>
          <p:nvPr/>
        </p:nvCxnSpPr>
        <p:spPr>
          <a:xfrm flipH="1">
            <a:off x="2169758" y="5257800"/>
            <a:ext cx="328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4727921" y="5023682"/>
            <a:ext cx="239478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23583" y="5023682"/>
            <a:ext cx="3008775" cy="86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451033" y="5257800"/>
            <a:ext cx="1671668" cy="140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5455708" y="5257800"/>
            <a:ext cx="227665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82333" y="4905552"/>
            <a:ext cx="250249" cy="375374"/>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9" descr="C:\Users\Sripras\AppData\Local\Microsoft\Windows\Temporary Internet Files\Content.IE5\X72G4L8O\MC900442048[1].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06662" y="4999076"/>
            <a:ext cx="210834" cy="31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53"/>
                                        </p:tgtEl>
                                        <p:attrNameLst>
                                          <p:attrName>style.visibility</p:attrName>
                                        </p:attrNameLst>
                                      </p:cBhvr>
                                      <p:to>
                                        <p:strVal val="visible"/>
                                      </p:to>
                                    </p:set>
                                    <p:animEffect transition="in" filter="fade">
                                      <p:cBhvr>
                                        <p:cTn id="30" dur="500"/>
                                        <p:tgtEl>
                                          <p:spTgt spid="205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5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22" presetClass="entr" presetSubtype="4" fill="hold"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wipe(down)">
                                      <p:cBhvr>
                                        <p:cTn id="101" dur="500"/>
                                        <p:tgtEl>
                                          <p:spTgt spid="34"/>
                                        </p:tgtEl>
                                      </p:cBhvr>
                                    </p:animEffect>
                                  </p:childTnLst>
                                </p:cTn>
                              </p:par>
                              <p:par>
                                <p:cTn id="102" presetID="22" presetClass="entr" presetSubtype="4" fill="hold" nodeType="withEffect">
                                  <p:stCondLst>
                                    <p:cond delay="0"/>
                                  </p:stCondLst>
                                  <p:childTnLst>
                                    <p:set>
                                      <p:cBhvr>
                                        <p:cTn id="103" dur="1" fill="hold">
                                          <p:stCondLst>
                                            <p:cond delay="0"/>
                                          </p:stCondLst>
                                        </p:cTn>
                                        <p:tgtEl>
                                          <p:spTgt spid="2048"/>
                                        </p:tgtEl>
                                        <p:attrNameLst>
                                          <p:attrName>style.visibility</p:attrName>
                                        </p:attrNameLst>
                                      </p:cBhvr>
                                      <p:to>
                                        <p:strVal val="visible"/>
                                      </p:to>
                                    </p:set>
                                    <p:animEffect transition="in" filter="wipe(down)">
                                      <p:cBhvr>
                                        <p:cTn id="104" dur="500"/>
                                        <p:tgtEl>
                                          <p:spTgt spid="2048"/>
                                        </p:tgtEl>
                                      </p:cBhvr>
                                    </p:animEffect>
                                  </p:childTnLst>
                                </p:cTn>
                              </p:par>
                              <p:par>
                                <p:cTn id="105" presetID="22" presetClass="entr" presetSubtype="4"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wipe(down)">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62"/>
                                        </p:tgtEl>
                                        <p:attrNameLst>
                                          <p:attrName>style.visibility</p:attrName>
                                        </p:attrNameLst>
                                      </p:cBhvr>
                                      <p:to>
                                        <p:strVal val="visible"/>
                                      </p:to>
                                    </p:set>
                                    <p:animEffect transition="in" filter="fade">
                                      <p:cBhvr>
                                        <p:cTn id="112" dur="500"/>
                                        <p:tgtEl>
                                          <p:spTgt spid="62"/>
                                        </p:tgtEl>
                                      </p:cBhvr>
                                    </p:animEffec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childTnLst>
                                </p:cTn>
                              </p:par>
                              <p:par>
                                <p:cTn id="119" presetID="2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par>
                                <p:cTn id="122" presetID="22" presetClass="entr" presetSubtype="4" fill="hold" nodeType="withEffect">
                                  <p:stCondLst>
                                    <p:cond delay="0"/>
                                  </p:stCondLst>
                                  <p:childTnLst>
                                    <p:set>
                                      <p:cBhvr>
                                        <p:cTn id="123" dur="1" fill="hold">
                                          <p:stCondLst>
                                            <p:cond delay="0"/>
                                          </p:stCondLst>
                                        </p:cTn>
                                        <p:tgtEl>
                                          <p:spTgt spid="73"/>
                                        </p:tgtEl>
                                        <p:attrNameLst>
                                          <p:attrName>style.visibility</p:attrName>
                                        </p:attrNameLst>
                                      </p:cBhvr>
                                      <p:to>
                                        <p:strVal val="visible"/>
                                      </p:to>
                                    </p:set>
                                    <p:animEffect transition="in" filter="wipe(down)">
                                      <p:cBhvr>
                                        <p:cTn id="124" dur="500"/>
                                        <p:tgtEl>
                                          <p:spTgt spid="73"/>
                                        </p:tgtEl>
                                      </p:cBhvr>
                                    </p:animEffect>
                                  </p:childTnLst>
                                </p:cTn>
                              </p:par>
                              <p:par>
                                <p:cTn id="125" presetID="22" presetClass="entr" presetSubtype="4" fill="hold" nodeType="withEffect">
                                  <p:stCondLst>
                                    <p:cond delay="0"/>
                                  </p:stCondLst>
                                  <p:childTnLst>
                                    <p:set>
                                      <p:cBhvr>
                                        <p:cTn id="126" dur="1" fill="hold">
                                          <p:stCondLst>
                                            <p:cond delay="0"/>
                                          </p:stCondLst>
                                        </p:cTn>
                                        <p:tgtEl>
                                          <p:spTgt spid="67"/>
                                        </p:tgtEl>
                                        <p:attrNameLst>
                                          <p:attrName>style.visibility</p:attrName>
                                        </p:attrNameLst>
                                      </p:cBhvr>
                                      <p:to>
                                        <p:strVal val="visible"/>
                                      </p:to>
                                    </p:set>
                                    <p:animEffect transition="in" filter="wipe(down)">
                                      <p:cBhvr>
                                        <p:cTn id="127" dur="500"/>
                                        <p:tgtEl>
                                          <p:spTgt spid="67"/>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81"/>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63"/>
                                        </p:tgtEl>
                                        <p:attrNameLst>
                                          <p:attrName>style.visibility</p:attrName>
                                        </p:attrNameLst>
                                      </p:cBhvr>
                                      <p:to>
                                        <p:strVal val="visible"/>
                                      </p:to>
                                    </p:set>
                                    <p:animEffect transition="in" filter="fade">
                                      <p:cBhvr>
                                        <p:cTn id="138" dur="500"/>
                                        <p:tgtEl>
                                          <p:spTgt spid="6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2"/>
                                        </p:tgtEl>
                                        <p:attrNameLst>
                                          <p:attrName>style.visibility</p:attrName>
                                        </p:attrNameLst>
                                      </p:cBhvr>
                                      <p:to>
                                        <p:strVal val="visible"/>
                                      </p:to>
                                    </p:set>
                                  </p:childTnLst>
                                </p:cTn>
                              </p:par>
                              <p:par>
                                <p:cTn id="143" presetID="22" presetClass="entr" presetSubtype="4" fill="hold" nodeType="withEffect">
                                  <p:stCondLst>
                                    <p:cond delay="0"/>
                                  </p:stCondLst>
                                  <p:childTnLst>
                                    <p:set>
                                      <p:cBhvr>
                                        <p:cTn id="144" dur="1" fill="hold">
                                          <p:stCondLst>
                                            <p:cond delay="0"/>
                                          </p:stCondLst>
                                        </p:cTn>
                                        <p:tgtEl>
                                          <p:spTgt spid="66"/>
                                        </p:tgtEl>
                                        <p:attrNameLst>
                                          <p:attrName>style.visibility</p:attrName>
                                        </p:attrNameLst>
                                      </p:cBhvr>
                                      <p:to>
                                        <p:strVal val="visible"/>
                                      </p:to>
                                    </p:set>
                                    <p:animEffect transition="in" filter="wipe(down)">
                                      <p:cBhvr>
                                        <p:cTn id="145" dur="500"/>
                                        <p:tgtEl>
                                          <p:spTgt spid="66"/>
                                        </p:tgtEl>
                                      </p:cBhvr>
                                    </p:animEffect>
                                  </p:childTnLst>
                                </p:cTn>
                              </p:par>
                              <p:par>
                                <p:cTn id="146" presetID="22" presetClass="entr" presetSubtype="4" fill="hold" nodeType="withEffect">
                                  <p:stCondLst>
                                    <p:cond delay="0"/>
                                  </p:stCondLst>
                                  <p:childTnLst>
                                    <p:set>
                                      <p:cBhvr>
                                        <p:cTn id="147" dur="1" fill="hold">
                                          <p:stCondLst>
                                            <p:cond delay="0"/>
                                          </p:stCondLst>
                                        </p:cTn>
                                        <p:tgtEl>
                                          <p:spTgt spid="74"/>
                                        </p:tgtEl>
                                        <p:attrNameLst>
                                          <p:attrName>style.visibility</p:attrName>
                                        </p:attrNameLst>
                                      </p:cBhvr>
                                      <p:to>
                                        <p:strVal val="visible"/>
                                      </p:to>
                                    </p:set>
                                    <p:animEffect transition="in" filter="wipe(down)">
                                      <p:cBhvr>
                                        <p:cTn id="148" dur="500"/>
                                        <p:tgtEl>
                                          <p:spTgt spid="74"/>
                                        </p:tgtEl>
                                      </p:cBhvr>
                                    </p:animEffect>
                                  </p:childTnLst>
                                </p:cTn>
                              </p:par>
                              <p:par>
                                <p:cTn id="149" presetID="22" presetClass="entr" presetSubtype="4" fill="hold" nodeType="withEffect">
                                  <p:stCondLst>
                                    <p:cond delay="0"/>
                                  </p:stCondLst>
                                  <p:childTnLst>
                                    <p:set>
                                      <p:cBhvr>
                                        <p:cTn id="150" dur="1" fill="hold">
                                          <p:stCondLst>
                                            <p:cond delay="0"/>
                                          </p:stCondLst>
                                        </p:cTn>
                                        <p:tgtEl>
                                          <p:spTgt spid="75"/>
                                        </p:tgtEl>
                                        <p:attrNameLst>
                                          <p:attrName>style.visibility</p:attrName>
                                        </p:attrNameLst>
                                      </p:cBhvr>
                                      <p:to>
                                        <p:strVal val="visible"/>
                                      </p:to>
                                    </p:set>
                                    <p:animEffect transition="in" filter="wipe(down)">
                                      <p:cBhvr>
                                        <p:cTn id="151" dur="500"/>
                                        <p:tgtEl>
                                          <p:spTgt spid="75"/>
                                        </p:tgtEl>
                                      </p:cBhvr>
                                    </p:animEffect>
                                  </p:childTnLst>
                                </p:cTn>
                              </p:par>
                              <p:par>
                                <p:cTn id="152" presetID="1" presetClass="entr" presetSubtype="0" fill="hold" grpId="0" nodeType="withEffect">
                                  <p:stCondLst>
                                    <p:cond delay="0"/>
                                  </p:stCondLst>
                                  <p:childTnLst>
                                    <p:set>
                                      <p:cBhvr>
                                        <p:cTn id="153"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p:bldP spid="51" grpId="0"/>
      <p:bldP spid="53" grpId="0"/>
      <p:bldP spid="54" grpId="0"/>
      <p:bldP spid="55" grpId="0"/>
      <p:bldP spid="56" grpId="0"/>
      <p:bldP spid="57" grpId="0"/>
      <p:bldP spid="58" grpId="0"/>
      <p:bldP spid="59" grpId="0"/>
      <p:bldP spid="60" grpId="0"/>
      <p:bldP spid="65" grpId="0"/>
      <p:bldP spid="68" grpId="0"/>
      <p:bldP spid="69" grpId="0"/>
      <p:bldP spid="70" grpId="0"/>
      <p:bldP spid="71" grpId="0"/>
      <p:bldP spid="7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JPaxos</a:t>
            </a:r>
            <a:r>
              <a:rPr lang="en-US" dirty="0" smtClean="0"/>
              <a:t>: Everyone is everything!</a:t>
            </a:r>
            <a:endParaRPr lang="en-US" dirty="0"/>
          </a:p>
        </p:txBody>
      </p:sp>
      <p:pic>
        <p:nvPicPr>
          <p:cNvPr id="3074"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566"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ripras\AppData\Local\Microsoft\Windows\Temporary Internet Files\Content.IE5\X72G4L8O\MC900434845[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600200"/>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Sripras\AppData\Local\Microsoft\Windows\Temporary Internet Files\Content.IE5\CYK3BX0Z\MC90043960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2647" y="3074407"/>
            <a:ext cx="356048" cy="46650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1676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557815" y="263678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391400" y="2667000"/>
            <a:ext cx="0" cy="3886200"/>
          </a:xfrm>
          <a:prstGeom prst="line">
            <a:avLst/>
          </a:prstGeom>
        </p:spPr>
        <p:style>
          <a:lnRef idx="1">
            <a:schemeClr val="accent1"/>
          </a:lnRef>
          <a:fillRef idx="0">
            <a:schemeClr val="accent1"/>
          </a:fillRef>
          <a:effectRef idx="0">
            <a:schemeClr val="accent1"/>
          </a:effectRef>
          <a:fontRef idx="minor">
            <a:schemeClr val="tx1"/>
          </a:fontRef>
        </p:style>
      </p:cxnSp>
      <p:pic>
        <p:nvPicPr>
          <p:cNvPr id="3076" name="Picture 4" descr="C:\Users\Sripras\AppData\Local\Microsoft\Windows\Temporary Internet Files\Content.IE5\CYK3BX0Z\MC900333102[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4022472" y="2457450"/>
            <a:ext cx="1075344" cy="61695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1800225" y="2834150"/>
            <a:ext cx="543877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077" name="Picture 5" descr="C:\Users\Sripras\AppData\Local\Microsoft\Windows\Temporary Internet Files\Content.IE5\CYK3BX0Z\MC90044203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01391" y="3657600"/>
            <a:ext cx="470254" cy="536369"/>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p:cNvCxnSpPr/>
          <p:nvPr/>
        </p:nvCxnSpPr>
        <p:spPr>
          <a:xfrm flipH="1">
            <a:off x="1676400" y="3733800"/>
            <a:ext cx="2881415"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1678730" y="3733800"/>
            <a:ext cx="571267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C:\Users\Sripras\AppData\Local\Microsoft\Windows\Temporary Internet Files\Content.IE5\X72G4L8O\MC900055019[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91548" y="4261833"/>
            <a:ext cx="447862" cy="467511"/>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a:off x="1678730" y="4495588"/>
            <a:ext cx="2879085" cy="233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78730" y="4495588"/>
            <a:ext cx="5712670" cy="609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1639411" y="4729344"/>
            <a:ext cx="2918404" cy="680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535066" y="4729344"/>
            <a:ext cx="2856334"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519612" y="5141416"/>
            <a:ext cx="2871788" cy="2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1639411" y="5141416"/>
            <a:ext cx="5744591" cy="8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89382">
            <a:off x="2317006" y="4260587"/>
            <a:ext cx="1600200" cy="369332"/>
          </a:xfrm>
          <a:prstGeom prst="rect">
            <a:avLst/>
          </a:prstGeom>
          <a:noFill/>
        </p:spPr>
        <p:txBody>
          <a:bodyPr wrap="square" rtlCol="0">
            <a:spAutoFit/>
          </a:bodyPr>
          <a:lstStyle/>
          <a:p>
            <a:r>
              <a:rPr lang="en-US" dirty="0" smtClean="0"/>
              <a:t>Propose {1,a}!</a:t>
            </a:r>
            <a:endParaRPr lang="en-US" dirty="0"/>
          </a:p>
        </p:txBody>
      </p:sp>
      <p:sp>
        <p:nvSpPr>
          <p:cNvPr id="42" name="TextBox 41"/>
          <p:cNvSpPr txBox="1"/>
          <p:nvPr/>
        </p:nvSpPr>
        <p:spPr>
          <a:xfrm rot="289382">
            <a:off x="5073518" y="4562205"/>
            <a:ext cx="1600200" cy="369332"/>
          </a:xfrm>
          <a:prstGeom prst="rect">
            <a:avLst/>
          </a:prstGeom>
          <a:noFill/>
        </p:spPr>
        <p:txBody>
          <a:bodyPr wrap="square" rtlCol="0">
            <a:spAutoFit/>
          </a:bodyPr>
          <a:lstStyle/>
          <a:p>
            <a:r>
              <a:rPr lang="en-US" dirty="0" smtClean="0"/>
              <a:t>Accept {1}!</a:t>
            </a:r>
            <a:endParaRPr lang="en-US" dirty="0"/>
          </a:p>
        </p:txBody>
      </p:sp>
      <p:sp>
        <p:nvSpPr>
          <p:cNvPr id="43" name="TextBox 42"/>
          <p:cNvSpPr txBox="1"/>
          <p:nvPr/>
        </p:nvSpPr>
        <p:spPr>
          <a:xfrm rot="20938013">
            <a:off x="2165461" y="4787288"/>
            <a:ext cx="1600200" cy="369332"/>
          </a:xfrm>
          <a:prstGeom prst="rect">
            <a:avLst/>
          </a:prstGeom>
          <a:noFill/>
        </p:spPr>
        <p:txBody>
          <a:bodyPr wrap="square" rtlCol="0">
            <a:spAutoFit/>
          </a:bodyPr>
          <a:lstStyle/>
          <a:p>
            <a:r>
              <a:rPr lang="en-US" dirty="0" smtClean="0"/>
              <a:t>Accept {1}!</a:t>
            </a:r>
            <a:endParaRPr lang="en-US" dirty="0"/>
          </a:p>
        </p:txBody>
      </p:sp>
      <p:sp>
        <p:nvSpPr>
          <p:cNvPr id="44" name="TextBox 43"/>
          <p:cNvSpPr txBox="1"/>
          <p:nvPr/>
        </p:nvSpPr>
        <p:spPr>
          <a:xfrm rot="21317787">
            <a:off x="4572592" y="5045845"/>
            <a:ext cx="1600200" cy="369332"/>
          </a:xfrm>
          <a:prstGeom prst="rect">
            <a:avLst/>
          </a:prstGeom>
          <a:noFill/>
        </p:spPr>
        <p:txBody>
          <a:bodyPr wrap="square" rtlCol="0">
            <a:spAutoFit/>
          </a:bodyPr>
          <a:lstStyle/>
          <a:p>
            <a:r>
              <a:rPr lang="en-US" dirty="0" smtClean="0"/>
              <a:t>Accept {1}!</a:t>
            </a:r>
            <a:endParaRPr lang="en-US" dirty="0"/>
          </a:p>
        </p:txBody>
      </p:sp>
      <p:pic>
        <p:nvPicPr>
          <p:cNvPr id="3081"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9570" y="4980858"/>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59437" y="5037253"/>
            <a:ext cx="400707" cy="60106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9" descr="C:\Users\Sripras\AppData\Local\Microsoft\Windows\Temporary Internet Files\Content.IE5\X72G4L8O\MC900442048[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36164" y="5230511"/>
            <a:ext cx="400707" cy="60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68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wipe(down)">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nodeType="clickEffect">
                                  <p:stCondLst>
                                    <p:cond delay="0"/>
                                  </p:stCondLst>
                                  <p:childTnLst>
                                    <p:animEffect transition="out" filter="fade">
                                      <p:cBhvr>
                                        <p:cTn id="13" dur="500" tmFilter="0, 0; .2, .5; .8, .5; 1, 0"/>
                                        <p:tgtEl>
                                          <p:spTgt spid="3076"/>
                                        </p:tgtEl>
                                      </p:cBhvr>
                                    </p:animEffect>
                                    <p:animScale>
                                      <p:cBhvr>
                                        <p:cTn id="14" dur="250" autoRev="1" fill="hold"/>
                                        <p:tgtEl>
                                          <p:spTgt spid="3076"/>
                                        </p:tgtEl>
                                      </p:cBhvr>
                                      <p:by x="105000" y="105000"/>
                                    </p:animScale>
                                  </p:childTnLst>
                                </p:cTn>
                              </p:par>
                              <p:par>
                                <p:cTn id="15" presetID="26" presetClass="emph" presetSubtype="0" fill="hold" nodeType="withEffect">
                                  <p:stCondLst>
                                    <p:cond delay="0"/>
                                  </p:stCondLst>
                                  <p:childTnLst>
                                    <p:animEffect transition="out" filter="fade">
                                      <p:cBhvr>
                                        <p:cTn id="16" dur="500" tmFilter="0, 0; .2, .5; .8, .5; 1, 0"/>
                                        <p:tgtEl>
                                          <p:spTgt spid="10"/>
                                        </p:tgtEl>
                                      </p:cBhvr>
                                    </p:animEffect>
                                    <p:animScale>
                                      <p:cBhvr>
                                        <p:cTn id="17" dur="250" autoRev="1" fill="hold"/>
                                        <p:tgtEl>
                                          <p:spTgt spid="1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500"/>
                                        <p:tgtEl>
                                          <p:spTgt spid="14"/>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fill="hold" nodeType="clickEffect">
                                  <p:stCondLst>
                                    <p:cond delay="0"/>
                                  </p:stCondLst>
                                  <p:childTnLst>
                                    <p:animEffect transition="out" filter="fade">
                                      <p:cBhvr>
                                        <p:cTn id="37" dur="500" tmFilter="0, 0; .2, .5; .8, .5; 1, 0"/>
                                        <p:tgtEl>
                                          <p:spTgt spid="3077"/>
                                        </p:tgtEl>
                                      </p:cBhvr>
                                    </p:animEffect>
                                    <p:animScale>
                                      <p:cBhvr>
                                        <p:cTn id="38" dur="250" autoRev="1" fill="hold"/>
                                        <p:tgtEl>
                                          <p:spTgt spid="3077"/>
                                        </p:tgtEl>
                                      </p:cBhvr>
                                      <p:by x="105000" y="105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22" presetClass="entr" presetSubtype="4"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par>
                                <p:cTn id="50" presetID="22" presetClass="entr" presetSubtype="4" fill="hold"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22" presetClass="entr" presetSubtype="4"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42"/>
                                        </p:tgtEl>
                                      </p:cBhvr>
                                    </p:animEffect>
                                    <p:animScale>
                                      <p:cBhvr>
                                        <p:cTn id="64" dur="250" autoRev="1" fill="hold"/>
                                        <p:tgtEl>
                                          <p:spTgt spid="42"/>
                                        </p:tgtEl>
                                      </p:cBhvr>
                                      <p:by x="105000" y="105000"/>
                                    </p:animScale>
                                  </p:childTnLst>
                                </p:cTn>
                              </p:par>
                              <p:par>
                                <p:cTn id="65" presetID="26" presetClass="emph" presetSubtype="0" fill="hold" nodeType="withEffect">
                                  <p:stCondLst>
                                    <p:cond delay="0"/>
                                  </p:stCondLst>
                                  <p:childTnLst>
                                    <p:animEffect transition="out" filter="fade">
                                      <p:cBhvr>
                                        <p:cTn id="66" dur="500" tmFilter="0, 0; .2, .5; .8, .5; 1, 0"/>
                                        <p:tgtEl>
                                          <p:spTgt spid="32"/>
                                        </p:tgtEl>
                                      </p:cBhvr>
                                    </p:animEffect>
                                    <p:animScale>
                                      <p:cBhvr>
                                        <p:cTn id="67" dur="250" autoRev="1" fill="hold"/>
                                        <p:tgtEl>
                                          <p:spTgt spid="32"/>
                                        </p:tgtEl>
                                      </p:cBhvr>
                                      <p:by x="105000" y="105000"/>
                                    </p:animScale>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08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ipe(down)">
                                      <p:cBhvr>
                                        <p:cTn id="76" dur="500"/>
                                        <p:tgtEl>
                                          <p:spTgt spid="28"/>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6" presetClass="emph" presetSubtype="0" fill="hold" nodeType="clickEffect">
                                  <p:stCondLst>
                                    <p:cond delay="0"/>
                                  </p:stCondLst>
                                  <p:childTnLst>
                                    <p:animEffect transition="out" filter="fade">
                                      <p:cBhvr>
                                        <p:cTn id="82" dur="500" tmFilter="0, 0; .2, .5; .8, .5; 1, 0"/>
                                        <p:tgtEl>
                                          <p:spTgt spid="28"/>
                                        </p:tgtEl>
                                      </p:cBhvr>
                                    </p:animEffect>
                                    <p:animScale>
                                      <p:cBhvr>
                                        <p:cTn id="83" dur="250" autoRev="1" fill="hold"/>
                                        <p:tgtEl>
                                          <p:spTgt spid="28"/>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3"/>
                                        </p:tgtEl>
                                      </p:cBhvr>
                                    </p:animEffect>
                                    <p:animScale>
                                      <p:cBhvr>
                                        <p:cTn id="86" dur="250" autoRev="1" fill="hold"/>
                                        <p:tgtEl>
                                          <p:spTgt spid="43"/>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down)">
                                      <p:cBhvr>
                                        <p:cTn id="95" dur="500"/>
                                        <p:tgtEl>
                                          <p:spTgt spid="35"/>
                                        </p:tgtEl>
                                      </p:cBhvr>
                                    </p:animEffect>
                                  </p:childTnLst>
                                </p:cTn>
                              </p:par>
                              <p:par>
                                <p:cTn id="96" presetID="1" presetClass="entr" presetSubtype="0" fill="hold" grpId="0" nodeType="with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6" presetClass="emph" presetSubtype="0" fill="hold" nodeType="clickEffect">
                                  <p:stCondLst>
                                    <p:cond delay="0"/>
                                  </p:stCondLst>
                                  <p:childTnLst>
                                    <p:animEffect transition="out" filter="fade">
                                      <p:cBhvr>
                                        <p:cTn id="101" dur="500" tmFilter="0, 0; .2, .5; .8, .5; 1, 0"/>
                                        <p:tgtEl>
                                          <p:spTgt spid="35"/>
                                        </p:tgtEl>
                                      </p:cBhvr>
                                    </p:animEffect>
                                    <p:animScale>
                                      <p:cBhvr>
                                        <p:cTn id="102" dur="250" autoRev="1" fill="hold"/>
                                        <p:tgtEl>
                                          <p:spTgt spid="35"/>
                                        </p:tgtEl>
                                      </p:cBhvr>
                                      <p:by x="105000" y="105000"/>
                                    </p:animScale>
                                  </p:childTnLst>
                                </p:cTn>
                              </p:par>
                              <p:par>
                                <p:cTn id="103" presetID="26" presetClass="emph" presetSubtype="0" fill="hold" grpId="1"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22" presetClass="entr" presetSubtype="4" fill="hold" nodeType="click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2" grpId="1"/>
      <p:bldP spid="43" grpId="0"/>
      <p:bldP spid="43" grpId="1"/>
      <p:bldP spid="44" grpId="0"/>
      <p:bldP spid="44"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066139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Idempotency</a:t>
            </a:r>
            <a:r>
              <a:rPr lang="en-US" dirty="0" smtClean="0"/>
              <a:t> and leader change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Paxos</a:t>
            </a:r>
            <a:r>
              <a:rPr lang="en-US" dirty="0" smtClean="0"/>
              <a:t> dueling proposers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individual, large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3370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custDataLst>
      <p:tags r:id="rId1"/>
    </p:custDataLst>
    <p:extLst>
      <p:ext uri="{BB962C8B-B14F-4D97-AF65-F5344CB8AC3E}">
        <p14:creationId xmlns:p14="http://schemas.microsoft.com/office/powerpoint/2010/main" val="3022611497"/>
      </p:ext>
    </p:extLst>
  </p:cSld>
  <p:clrMapOvr>
    <a:masterClrMapping/>
  </p:clrMapOvr>
  <mc:AlternateContent xmlns:mc="http://schemas.openxmlformats.org/markup-compatibility/2006" xmlns:p14="http://schemas.microsoft.com/office/powerpoint/2010/main">
    <mc:Choice Requires="p14">
      <p:transition spd="slow" p14:dur="2000" advTm="1087"/>
    </mc:Choice>
    <mc:Fallback xmlns="">
      <p:transition spd="slow" advTm="1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6"/>
                                        </p:tgtEl>
                                        <p:attrNameLst>
                                          <p:attrName>fillcolor</p:attrName>
                                        </p:attrNameLst>
                                      </p:cBhvr>
                                      <p:to>
                                        <a:schemeClr val="accent2"/>
                                      </p:to>
                                    </p:animClr>
                                    <p:set>
                                      <p:cBhvr>
                                        <p:cTn id="7" dur="250" fill="hold"/>
                                        <p:tgtEl>
                                          <p:spTgt spid="46"/>
                                        </p:tgtEl>
                                        <p:attrNameLst>
                                          <p:attrName>fill.type</p:attrName>
                                        </p:attrNameLst>
                                      </p:cBhvr>
                                      <p:to>
                                        <p:strVal val="solid"/>
                                      </p:to>
                                    </p:set>
                                    <p:set>
                                      <p:cBhvr>
                                        <p:cTn id="8" dur="25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Goals</a:t>
            </a:r>
            <a:endParaRPr lang="en-US" sz="4000" dirty="0"/>
          </a:p>
        </p:txBody>
      </p:sp>
      <p:graphicFrame>
        <p:nvGraphicFramePr>
          <p:cNvPr id="2" name="Diagram 1"/>
          <p:cNvGraphicFramePr/>
          <p:nvPr>
            <p:extLst>
              <p:ext uri="{D42A27DB-BD31-4B8C-83A1-F6EECF244321}">
                <p14:modId xmlns:p14="http://schemas.microsoft.com/office/powerpoint/2010/main" val="3122650588"/>
              </p:ext>
            </p:extLst>
          </p:nvPr>
        </p:nvGraphicFramePr>
        <p:xfrm>
          <a:off x="457200" y="2057400"/>
          <a:ext cx="8305800" cy="236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3184546"/>
      </p:ext>
    </p:extLst>
  </p:cSld>
  <p:clrMapOvr>
    <a:masterClrMapping/>
  </p:clrMapOvr>
  <mc:AlternateContent xmlns:mc="http://schemas.openxmlformats.org/markup-compatibility/2006" xmlns:p14="http://schemas.microsoft.com/office/powerpoint/2010/main">
    <mc:Choice Requires="p14">
      <p:transition spd="slow" p14:dur="2000" advTm="306"/>
    </mc:Choice>
    <mc:Fallback xmlns="">
      <p:transition spd="slow" advTm="30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Contributions</a:t>
            </a:r>
            <a:endParaRPr lang="en-US" sz="4000" dirty="0"/>
          </a:p>
        </p:txBody>
      </p:sp>
      <p:graphicFrame>
        <p:nvGraphicFramePr>
          <p:cNvPr id="2" name="Diagram 1"/>
          <p:cNvGraphicFramePr/>
          <p:nvPr>
            <p:extLst>
              <p:ext uri="{D42A27DB-BD31-4B8C-83A1-F6EECF244321}">
                <p14:modId xmlns:p14="http://schemas.microsoft.com/office/powerpoint/2010/main" val="3507192482"/>
              </p:ext>
            </p:extLst>
          </p:nvPr>
        </p:nvGraphicFramePr>
        <p:xfrm>
          <a:off x="457200" y="1828800"/>
          <a:ext cx="8229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3022309"/>
      </p:ext>
    </p:extLst>
  </p:cSld>
  <p:clrMapOvr>
    <a:masterClrMapping/>
  </p:clrMapOvr>
  <mc:AlternateContent xmlns:mc="http://schemas.openxmlformats.org/markup-compatibility/2006" xmlns:p14="http://schemas.microsoft.com/office/powerpoint/2010/main">
    <mc:Choice Requires="p14">
      <p:transition spd="slow" p14:dur="2000" advTm="333"/>
    </mc:Choice>
    <mc:Fallback xmlns="">
      <p:transition spd="slow" advTm="33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36"/>
          <p:cNvSpPr>
            <a:spLocks noGrp="1"/>
          </p:cNvSpPr>
          <p:nvPr>
            <p:ph type="title"/>
          </p:nvPr>
        </p:nvSpPr>
        <p:spPr>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Roadmap</a:t>
            </a:r>
            <a:endParaRPr lang="en-US" sz="4000" dirty="0"/>
          </a:p>
        </p:txBody>
      </p:sp>
      <p:sp>
        <p:nvSpPr>
          <p:cNvPr id="46" name="Freeform 45"/>
          <p:cNvSpPr/>
          <p:nvPr/>
        </p:nvSpPr>
        <p:spPr>
          <a:xfrm>
            <a:off x="457200" y="170582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Goals and Contributions</a:t>
            </a:r>
            <a:endParaRPr lang="en-US" sz="2500" kern="1200" dirty="0"/>
          </a:p>
        </p:txBody>
      </p:sp>
      <p:sp>
        <p:nvSpPr>
          <p:cNvPr id="47" name="Freeform 46"/>
          <p:cNvSpPr/>
          <p:nvPr/>
        </p:nvSpPr>
        <p:spPr>
          <a:xfrm>
            <a:off x="457200" y="2541351"/>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Background</a:t>
            </a:r>
            <a:endParaRPr lang="en-US" sz="2500" kern="1200" dirty="0"/>
          </a:p>
        </p:txBody>
      </p:sp>
      <p:sp>
        <p:nvSpPr>
          <p:cNvPr id="48" name="Freeform 47"/>
          <p:cNvSpPr/>
          <p:nvPr/>
        </p:nvSpPr>
        <p:spPr>
          <a:xfrm>
            <a:off x="457200" y="3376876"/>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Design and Implementation</a:t>
            </a:r>
            <a:endParaRPr lang="en-US" sz="2500" kern="1200" dirty="0"/>
          </a:p>
        </p:txBody>
      </p:sp>
      <p:sp>
        <p:nvSpPr>
          <p:cNvPr id="49" name="Freeform 48"/>
          <p:cNvSpPr/>
          <p:nvPr/>
        </p:nvSpPr>
        <p:spPr>
          <a:xfrm>
            <a:off x="457200" y="4212399"/>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Experimental setup and tools</a:t>
            </a:r>
            <a:endParaRPr lang="en-US" sz="2500" kern="1200" dirty="0"/>
          </a:p>
        </p:txBody>
      </p:sp>
      <p:sp>
        <p:nvSpPr>
          <p:cNvPr id="50" name="Freeform 49"/>
          <p:cNvSpPr/>
          <p:nvPr/>
        </p:nvSpPr>
        <p:spPr>
          <a:xfrm>
            <a:off x="457200" y="5047923"/>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Results</a:t>
            </a:r>
            <a:endParaRPr lang="en-US" sz="2500" kern="1200" dirty="0"/>
          </a:p>
        </p:txBody>
      </p:sp>
      <p:sp>
        <p:nvSpPr>
          <p:cNvPr id="51" name="Freeform 50"/>
          <p:cNvSpPr/>
          <p:nvPr/>
        </p:nvSpPr>
        <p:spPr>
          <a:xfrm>
            <a:off x="457200" y="5883447"/>
            <a:ext cx="8229600" cy="745953"/>
          </a:xfrm>
          <a:custGeom>
            <a:avLst/>
            <a:gdLst>
              <a:gd name="connsiteX0" fmla="*/ 0 w 6096000"/>
              <a:gd name="connsiteY0" fmla="*/ 99939 h 599625"/>
              <a:gd name="connsiteX1" fmla="*/ 99939 w 6096000"/>
              <a:gd name="connsiteY1" fmla="*/ 0 h 599625"/>
              <a:gd name="connsiteX2" fmla="*/ 5996061 w 6096000"/>
              <a:gd name="connsiteY2" fmla="*/ 0 h 599625"/>
              <a:gd name="connsiteX3" fmla="*/ 6096000 w 6096000"/>
              <a:gd name="connsiteY3" fmla="*/ 99939 h 599625"/>
              <a:gd name="connsiteX4" fmla="*/ 6096000 w 6096000"/>
              <a:gd name="connsiteY4" fmla="*/ 499686 h 599625"/>
              <a:gd name="connsiteX5" fmla="*/ 5996061 w 6096000"/>
              <a:gd name="connsiteY5" fmla="*/ 599625 h 599625"/>
              <a:gd name="connsiteX6" fmla="*/ 99939 w 6096000"/>
              <a:gd name="connsiteY6" fmla="*/ 599625 h 599625"/>
              <a:gd name="connsiteX7" fmla="*/ 0 w 6096000"/>
              <a:gd name="connsiteY7" fmla="*/ 499686 h 599625"/>
              <a:gd name="connsiteX8" fmla="*/ 0 w 6096000"/>
              <a:gd name="connsiteY8" fmla="*/ 99939 h 59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99625">
                <a:moveTo>
                  <a:pt x="0" y="99939"/>
                </a:moveTo>
                <a:cubicBezTo>
                  <a:pt x="0" y="44744"/>
                  <a:pt x="44744" y="0"/>
                  <a:pt x="99939" y="0"/>
                </a:cubicBezTo>
                <a:lnTo>
                  <a:pt x="5996061" y="0"/>
                </a:lnTo>
                <a:cubicBezTo>
                  <a:pt x="6051256" y="0"/>
                  <a:pt x="6096000" y="44744"/>
                  <a:pt x="6096000" y="99939"/>
                </a:cubicBezTo>
                <a:lnTo>
                  <a:pt x="6096000" y="499686"/>
                </a:lnTo>
                <a:cubicBezTo>
                  <a:pt x="6096000" y="554881"/>
                  <a:pt x="6051256" y="599625"/>
                  <a:pt x="5996061" y="599625"/>
                </a:cubicBezTo>
                <a:lnTo>
                  <a:pt x="99939" y="599625"/>
                </a:lnTo>
                <a:cubicBezTo>
                  <a:pt x="44744" y="599625"/>
                  <a:pt x="0" y="554881"/>
                  <a:pt x="0" y="499686"/>
                </a:cubicBezTo>
                <a:lnTo>
                  <a:pt x="0" y="9993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4521" tIns="124521" rIns="124521" bIns="124521" numCol="1" spcCol="1270" anchor="ctr" anchorCtr="0">
            <a:noAutofit/>
          </a:bodyPr>
          <a:lstStyle/>
          <a:p>
            <a:pPr lvl="0" algn="l" defTabSz="1111250">
              <a:lnSpc>
                <a:spcPct val="90000"/>
              </a:lnSpc>
              <a:spcBef>
                <a:spcPct val="0"/>
              </a:spcBef>
              <a:spcAft>
                <a:spcPct val="35000"/>
              </a:spcAft>
            </a:pPr>
            <a:r>
              <a:rPr lang="en-US" sz="2500" kern="1200" dirty="0" smtClean="0"/>
              <a:t>Conclusion</a:t>
            </a:r>
            <a:endParaRPr lang="en-US" sz="2500" kern="1200" dirty="0"/>
          </a:p>
        </p:txBody>
      </p:sp>
    </p:spTree>
    <p:extLst>
      <p:ext uri="{BB962C8B-B14F-4D97-AF65-F5344CB8AC3E}">
        <p14:creationId xmlns:p14="http://schemas.microsoft.com/office/powerpoint/2010/main" val="4183829431"/>
      </p:ext>
    </p:extLst>
  </p:cSld>
  <p:clrMapOvr>
    <a:masterClrMapping/>
  </p:clrMapOvr>
  <mc:AlternateContent xmlns:mc="http://schemas.openxmlformats.org/markup-compatibility/2006" xmlns:p14="http://schemas.microsoft.com/office/powerpoint/2010/main">
    <mc:Choice Requires="p14">
      <p:transition spd="slow" p14:dur="2000" advTm="155"/>
    </mc:Choice>
    <mc:Fallback xmlns="">
      <p:transition spd="slow" advTm="1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47"/>
                                        </p:tgtEl>
                                        <p:attrNameLst>
                                          <p:attrName>fillcolor</p:attrName>
                                        </p:attrNameLst>
                                      </p:cBhvr>
                                      <p:to>
                                        <a:schemeClr val="accent2"/>
                                      </p:to>
                                    </p:animClr>
                                    <p:set>
                                      <p:cBhvr>
                                        <p:cTn id="7" dur="250" fill="hold"/>
                                        <p:tgtEl>
                                          <p:spTgt spid="47"/>
                                        </p:tgtEl>
                                        <p:attrNameLst>
                                          <p:attrName>fill.type</p:attrName>
                                        </p:attrNameLst>
                                      </p:cBhvr>
                                      <p:to>
                                        <p:strVal val="solid"/>
                                      </p:to>
                                    </p:set>
                                    <p:set>
                                      <p:cBhvr>
                                        <p:cTn id="8" dur="250"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Coordinator Scheme</a:t>
            </a:r>
            <a:endParaRPr lang="en-US" dirty="0"/>
          </a:p>
        </p:txBody>
      </p:sp>
      <p:sp>
        <p:nvSpPr>
          <p:cNvPr id="4" name="Title 236"/>
          <p:cNvSpPr txBox="1">
            <a:spLocks/>
          </p:cNvSpPr>
          <p:nvPr/>
        </p:nvSpPr>
        <p:spPr>
          <a:xfrm>
            <a:off x="609600" y="427038"/>
            <a:ext cx="82296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3600" dirty="0" smtClean="0"/>
              <a:t>Single Coordinator Scheme: Why </a:t>
            </a:r>
            <a:r>
              <a:rPr lang="en-US" sz="3600" dirty="0" err="1" smtClean="0"/>
              <a:t>Paxos</a:t>
            </a:r>
            <a:r>
              <a:rPr lang="en-US" sz="3600" dirty="0" smtClean="0"/>
              <a:t>?</a:t>
            </a:r>
            <a:endParaRPr lang="en-US" sz="3600" dirty="0"/>
          </a:p>
        </p:txBody>
      </p:sp>
      <p:sp>
        <p:nvSpPr>
          <p:cNvPr id="5" name="Freeform 6"/>
          <p:cNvSpPr>
            <a:spLocks/>
          </p:cNvSpPr>
          <p:nvPr/>
        </p:nvSpPr>
        <p:spPr bwMode="auto">
          <a:xfrm>
            <a:off x="4452969" y="3750964"/>
            <a:ext cx="876663" cy="485892"/>
          </a:xfrm>
          <a:custGeom>
            <a:avLst/>
            <a:gdLst/>
            <a:ahLst/>
            <a:cxnLst>
              <a:cxn ang="0">
                <a:pos x="630" y="82"/>
              </a:cxn>
              <a:cxn ang="0">
                <a:pos x="616" y="40"/>
              </a:cxn>
              <a:cxn ang="0">
                <a:pos x="592" y="24"/>
              </a:cxn>
              <a:cxn ang="0">
                <a:pos x="502" y="36"/>
              </a:cxn>
              <a:cxn ang="0">
                <a:pos x="396" y="0"/>
              </a:cxn>
              <a:cxn ang="0">
                <a:pos x="400" y="12"/>
              </a:cxn>
              <a:cxn ang="0">
                <a:pos x="360" y="52"/>
              </a:cxn>
              <a:cxn ang="0">
                <a:pos x="310" y="162"/>
              </a:cxn>
              <a:cxn ang="0">
                <a:pos x="280" y="148"/>
              </a:cxn>
              <a:cxn ang="0">
                <a:pos x="200" y="204"/>
              </a:cxn>
              <a:cxn ang="0">
                <a:pos x="176" y="188"/>
              </a:cxn>
              <a:cxn ang="0">
                <a:pos x="122" y="232"/>
              </a:cxn>
              <a:cxn ang="0">
                <a:pos x="122" y="228"/>
              </a:cxn>
              <a:cxn ang="0">
                <a:pos x="176" y="184"/>
              </a:cxn>
              <a:cxn ang="0">
                <a:pos x="122" y="224"/>
              </a:cxn>
              <a:cxn ang="0">
                <a:pos x="118" y="256"/>
              </a:cxn>
              <a:cxn ang="0">
                <a:pos x="76" y="312"/>
              </a:cxn>
              <a:cxn ang="0">
                <a:pos x="26" y="286"/>
              </a:cxn>
              <a:cxn ang="0">
                <a:pos x="4" y="330"/>
              </a:cxn>
              <a:cxn ang="0">
                <a:pos x="0" y="322"/>
              </a:cxn>
              <a:cxn ang="0">
                <a:pos x="6" y="378"/>
              </a:cxn>
              <a:cxn ang="0">
                <a:pos x="26" y="376"/>
              </a:cxn>
              <a:cxn ang="0">
                <a:pos x="306" y="330"/>
              </a:cxn>
              <a:cxn ang="0">
                <a:pos x="568" y="276"/>
              </a:cxn>
              <a:cxn ang="0">
                <a:pos x="632" y="202"/>
              </a:cxn>
              <a:cxn ang="0">
                <a:pos x="682" y="104"/>
              </a:cxn>
              <a:cxn ang="0">
                <a:pos x="630" y="82"/>
              </a:cxn>
            </a:cxnLst>
            <a:rect l="0" t="0" r="r" b="b"/>
            <a:pathLst>
              <a:path w="682" h="378">
                <a:moveTo>
                  <a:pt x="630" y="82"/>
                </a:moveTo>
                <a:lnTo>
                  <a:pt x="616" y="40"/>
                </a:lnTo>
                <a:lnTo>
                  <a:pt x="592" y="24"/>
                </a:lnTo>
                <a:lnTo>
                  <a:pt x="502" y="36"/>
                </a:lnTo>
                <a:lnTo>
                  <a:pt x="396" y="0"/>
                </a:lnTo>
                <a:lnTo>
                  <a:pt x="400" y="12"/>
                </a:lnTo>
                <a:lnTo>
                  <a:pt x="360" y="52"/>
                </a:lnTo>
                <a:lnTo>
                  <a:pt x="310" y="162"/>
                </a:lnTo>
                <a:lnTo>
                  <a:pt x="280" y="148"/>
                </a:lnTo>
                <a:lnTo>
                  <a:pt x="200" y="204"/>
                </a:lnTo>
                <a:lnTo>
                  <a:pt x="176" y="188"/>
                </a:lnTo>
                <a:lnTo>
                  <a:pt x="122" y="232"/>
                </a:lnTo>
                <a:lnTo>
                  <a:pt x="122" y="228"/>
                </a:lnTo>
                <a:lnTo>
                  <a:pt x="176" y="184"/>
                </a:lnTo>
                <a:lnTo>
                  <a:pt x="122" y="224"/>
                </a:lnTo>
                <a:lnTo>
                  <a:pt x="118" y="256"/>
                </a:lnTo>
                <a:lnTo>
                  <a:pt x="76" y="312"/>
                </a:lnTo>
                <a:lnTo>
                  <a:pt x="26" y="286"/>
                </a:lnTo>
                <a:lnTo>
                  <a:pt x="4" y="330"/>
                </a:lnTo>
                <a:lnTo>
                  <a:pt x="0" y="322"/>
                </a:lnTo>
                <a:lnTo>
                  <a:pt x="6" y="378"/>
                </a:lnTo>
                <a:lnTo>
                  <a:pt x="26" y="376"/>
                </a:lnTo>
                <a:lnTo>
                  <a:pt x="306" y="330"/>
                </a:lnTo>
                <a:lnTo>
                  <a:pt x="568" y="276"/>
                </a:lnTo>
                <a:lnTo>
                  <a:pt x="632" y="202"/>
                </a:lnTo>
                <a:lnTo>
                  <a:pt x="682" y="104"/>
                </a:lnTo>
                <a:lnTo>
                  <a:pt x="630"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 name="Freeform 7"/>
          <p:cNvSpPr>
            <a:spLocks/>
          </p:cNvSpPr>
          <p:nvPr/>
        </p:nvSpPr>
        <p:spPr bwMode="auto">
          <a:xfrm>
            <a:off x="3714225" y="3703025"/>
            <a:ext cx="755833" cy="655569"/>
          </a:xfrm>
          <a:custGeom>
            <a:avLst/>
            <a:gdLst/>
            <a:ahLst/>
            <a:cxnLst>
              <a:cxn ang="0">
                <a:pos x="556" y="278"/>
              </a:cxn>
              <a:cxn ang="0">
                <a:pos x="476" y="220"/>
              </a:cxn>
              <a:cxn ang="0">
                <a:pos x="476" y="140"/>
              </a:cxn>
              <a:cxn ang="0">
                <a:pos x="444" y="140"/>
              </a:cxn>
              <a:cxn ang="0">
                <a:pos x="346" y="14"/>
              </a:cxn>
              <a:cxn ang="0">
                <a:pos x="346" y="0"/>
              </a:cxn>
              <a:cxn ang="0">
                <a:pos x="0" y="8"/>
              </a:cxn>
              <a:cxn ang="0">
                <a:pos x="22" y="70"/>
              </a:cxn>
              <a:cxn ang="0">
                <a:pos x="68" y="70"/>
              </a:cxn>
              <a:cxn ang="0">
                <a:pos x="50" y="136"/>
              </a:cxn>
              <a:cxn ang="0">
                <a:pos x="104" y="160"/>
              </a:cxn>
              <a:cxn ang="0">
                <a:pos x="132" y="470"/>
              </a:cxn>
              <a:cxn ang="0">
                <a:pos x="522" y="462"/>
              </a:cxn>
              <a:cxn ang="0">
                <a:pos x="506" y="510"/>
              </a:cxn>
              <a:cxn ang="0">
                <a:pos x="586" y="504"/>
              </a:cxn>
              <a:cxn ang="0">
                <a:pos x="586" y="410"/>
              </a:cxn>
              <a:cxn ang="0">
                <a:pos x="588" y="408"/>
              </a:cxn>
              <a:cxn ang="0">
                <a:pos x="582" y="352"/>
              </a:cxn>
              <a:cxn ang="0">
                <a:pos x="556" y="278"/>
              </a:cxn>
            </a:cxnLst>
            <a:rect l="0" t="0" r="r" b="b"/>
            <a:pathLst>
              <a:path w="588" h="510">
                <a:moveTo>
                  <a:pt x="556" y="278"/>
                </a:moveTo>
                <a:lnTo>
                  <a:pt x="476" y="220"/>
                </a:lnTo>
                <a:lnTo>
                  <a:pt x="476" y="140"/>
                </a:lnTo>
                <a:lnTo>
                  <a:pt x="444" y="140"/>
                </a:lnTo>
                <a:lnTo>
                  <a:pt x="346" y="14"/>
                </a:lnTo>
                <a:lnTo>
                  <a:pt x="346" y="0"/>
                </a:lnTo>
                <a:lnTo>
                  <a:pt x="0" y="8"/>
                </a:lnTo>
                <a:lnTo>
                  <a:pt x="22" y="70"/>
                </a:lnTo>
                <a:lnTo>
                  <a:pt x="68" y="70"/>
                </a:lnTo>
                <a:lnTo>
                  <a:pt x="50" y="136"/>
                </a:lnTo>
                <a:lnTo>
                  <a:pt x="104" y="160"/>
                </a:lnTo>
                <a:lnTo>
                  <a:pt x="132" y="470"/>
                </a:lnTo>
                <a:lnTo>
                  <a:pt x="522" y="462"/>
                </a:lnTo>
                <a:lnTo>
                  <a:pt x="506" y="510"/>
                </a:lnTo>
                <a:lnTo>
                  <a:pt x="586" y="504"/>
                </a:lnTo>
                <a:lnTo>
                  <a:pt x="586" y="410"/>
                </a:lnTo>
                <a:lnTo>
                  <a:pt x="588" y="408"/>
                </a:lnTo>
                <a:lnTo>
                  <a:pt x="582" y="352"/>
                </a:lnTo>
                <a:lnTo>
                  <a:pt x="556" y="2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 name="Freeform 6"/>
          <p:cNvSpPr>
            <a:spLocks/>
          </p:cNvSpPr>
          <p:nvPr/>
        </p:nvSpPr>
        <p:spPr bwMode="auto">
          <a:xfrm>
            <a:off x="3902958" y="2612089"/>
            <a:ext cx="646996" cy="751772"/>
          </a:xfrm>
          <a:custGeom>
            <a:avLst/>
            <a:gdLst/>
            <a:ahLst/>
            <a:cxnLst>
              <a:cxn ang="0">
                <a:pos x="404" y="538"/>
              </a:cxn>
              <a:cxn ang="0">
                <a:pos x="490" y="542"/>
              </a:cxn>
              <a:cxn ang="0">
                <a:pos x="464" y="400"/>
              </a:cxn>
              <a:cxn ang="0">
                <a:pos x="494" y="172"/>
              </a:cxn>
              <a:cxn ang="0">
                <a:pos x="446" y="160"/>
              </a:cxn>
              <a:cxn ang="0">
                <a:pos x="414" y="160"/>
              </a:cxn>
              <a:cxn ang="0">
                <a:pos x="404" y="122"/>
              </a:cxn>
              <a:cxn ang="0">
                <a:pos x="196" y="96"/>
              </a:cxn>
              <a:cxn ang="0">
                <a:pos x="174" y="38"/>
              </a:cxn>
              <a:cxn ang="0">
                <a:pos x="146" y="38"/>
              </a:cxn>
              <a:cxn ang="0">
                <a:pos x="146" y="0"/>
              </a:cxn>
              <a:cxn ang="0">
                <a:pos x="78" y="24"/>
              </a:cxn>
              <a:cxn ang="0">
                <a:pos x="36" y="116"/>
              </a:cxn>
              <a:cxn ang="0">
                <a:pos x="0" y="158"/>
              </a:cxn>
              <a:cxn ang="0">
                <a:pos x="28" y="292"/>
              </a:cxn>
              <a:cxn ang="0">
                <a:pos x="166" y="374"/>
              </a:cxn>
              <a:cxn ang="0">
                <a:pos x="194" y="508"/>
              </a:cxn>
              <a:cxn ang="0">
                <a:pos x="264" y="574"/>
              </a:cxn>
              <a:cxn ang="0">
                <a:pos x="352" y="568"/>
              </a:cxn>
              <a:cxn ang="0">
                <a:pos x="404" y="538"/>
              </a:cxn>
            </a:cxnLst>
            <a:rect l="0" t="0" r="r" b="b"/>
            <a:pathLst>
              <a:path w="494" h="574">
                <a:moveTo>
                  <a:pt x="404" y="538"/>
                </a:moveTo>
                <a:lnTo>
                  <a:pt x="490" y="542"/>
                </a:lnTo>
                <a:lnTo>
                  <a:pt x="464" y="400"/>
                </a:lnTo>
                <a:lnTo>
                  <a:pt x="494" y="172"/>
                </a:lnTo>
                <a:lnTo>
                  <a:pt x="446" y="160"/>
                </a:lnTo>
                <a:lnTo>
                  <a:pt x="414" y="160"/>
                </a:lnTo>
                <a:lnTo>
                  <a:pt x="404" y="122"/>
                </a:lnTo>
                <a:lnTo>
                  <a:pt x="196" y="96"/>
                </a:lnTo>
                <a:lnTo>
                  <a:pt x="174" y="38"/>
                </a:lnTo>
                <a:lnTo>
                  <a:pt x="146" y="38"/>
                </a:lnTo>
                <a:lnTo>
                  <a:pt x="146" y="0"/>
                </a:lnTo>
                <a:lnTo>
                  <a:pt x="78" y="24"/>
                </a:lnTo>
                <a:lnTo>
                  <a:pt x="36" y="116"/>
                </a:lnTo>
                <a:lnTo>
                  <a:pt x="0" y="158"/>
                </a:lnTo>
                <a:lnTo>
                  <a:pt x="28" y="292"/>
                </a:lnTo>
                <a:lnTo>
                  <a:pt x="166" y="374"/>
                </a:lnTo>
                <a:lnTo>
                  <a:pt x="194" y="508"/>
                </a:lnTo>
                <a:lnTo>
                  <a:pt x="264" y="574"/>
                </a:lnTo>
                <a:lnTo>
                  <a:pt x="352" y="568"/>
                </a:lnTo>
                <a:lnTo>
                  <a:pt x="404" y="5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 name="Freeform 7"/>
          <p:cNvSpPr>
            <a:spLocks/>
          </p:cNvSpPr>
          <p:nvPr/>
        </p:nvSpPr>
        <p:spPr bwMode="auto">
          <a:xfrm>
            <a:off x="4157041" y="3316711"/>
            <a:ext cx="492450" cy="861788"/>
          </a:xfrm>
          <a:custGeom>
            <a:avLst/>
            <a:gdLst/>
            <a:ahLst/>
            <a:cxnLst>
              <a:cxn ang="0">
                <a:pos x="336" y="64"/>
              </a:cxn>
              <a:cxn ang="0">
                <a:pos x="300" y="26"/>
              </a:cxn>
              <a:cxn ang="0">
                <a:pos x="296" y="4"/>
              </a:cxn>
              <a:cxn ang="0">
                <a:pos x="210" y="0"/>
              </a:cxn>
              <a:cxn ang="0">
                <a:pos x="158" y="30"/>
              </a:cxn>
              <a:cxn ang="0">
                <a:pos x="70" y="36"/>
              </a:cxn>
              <a:cxn ang="0">
                <a:pos x="78" y="96"/>
              </a:cxn>
              <a:cxn ang="0">
                <a:pos x="22" y="162"/>
              </a:cxn>
              <a:cxn ang="0">
                <a:pos x="42" y="202"/>
              </a:cxn>
              <a:cxn ang="0">
                <a:pos x="0" y="272"/>
              </a:cxn>
              <a:cxn ang="0">
                <a:pos x="0" y="320"/>
              </a:cxn>
              <a:cxn ang="0">
                <a:pos x="96" y="442"/>
              </a:cxn>
              <a:cxn ang="0">
                <a:pos x="130" y="442"/>
              </a:cxn>
              <a:cxn ang="0">
                <a:pos x="130" y="526"/>
              </a:cxn>
              <a:cxn ang="0">
                <a:pos x="208" y="580"/>
              </a:cxn>
              <a:cxn ang="0">
                <a:pos x="236" y="658"/>
              </a:cxn>
              <a:cxn ang="0">
                <a:pos x="258" y="616"/>
              </a:cxn>
              <a:cxn ang="0">
                <a:pos x="308" y="644"/>
              </a:cxn>
              <a:cxn ang="0">
                <a:pos x="348" y="592"/>
              </a:cxn>
              <a:cxn ang="0">
                <a:pos x="356" y="510"/>
              </a:cxn>
              <a:cxn ang="0">
                <a:pos x="376" y="428"/>
              </a:cxn>
              <a:cxn ang="0">
                <a:pos x="336" y="64"/>
              </a:cxn>
            </a:cxnLst>
            <a:rect l="0" t="0" r="r" b="b"/>
            <a:pathLst>
              <a:path w="376" h="658">
                <a:moveTo>
                  <a:pt x="336" y="64"/>
                </a:moveTo>
                <a:lnTo>
                  <a:pt x="300" y="26"/>
                </a:lnTo>
                <a:lnTo>
                  <a:pt x="296" y="4"/>
                </a:lnTo>
                <a:lnTo>
                  <a:pt x="210" y="0"/>
                </a:lnTo>
                <a:lnTo>
                  <a:pt x="158" y="30"/>
                </a:lnTo>
                <a:lnTo>
                  <a:pt x="70" y="36"/>
                </a:lnTo>
                <a:lnTo>
                  <a:pt x="78" y="96"/>
                </a:lnTo>
                <a:lnTo>
                  <a:pt x="22" y="162"/>
                </a:lnTo>
                <a:lnTo>
                  <a:pt x="42" y="202"/>
                </a:lnTo>
                <a:lnTo>
                  <a:pt x="0" y="272"/>
                </a:lnTo>
                <a:lnTo>
                  <a:pt x="0" y="320"/>
                </a:lnTo>
                <a:lnTo>
                  <a:pt x="96" y="442"/>
                </a:lnTo>
                <a:lnTo>
                  <a:pt x="130" y="442"/>
                </a:lnTo>
                <a:lnTo>
                  <a:pt x="130" y="526"/>
                </a:lnTo>
                <a:lnTo>
                  <a:pt x="208" y="580"/>
                </a:lnTo>
                <a:lnTo>
                  <a:pt x="236" y="658"/>
                </a:lnTo>
                <a:lnTo>
                  <a:pt x="258" y="616"/>
                </a:lnTo>
                <a:lnTo>
                  <a:pt x="308" y="644"/>
                </a:lnTo>
                <a:lnTo>
                  <a:pt x="348" y="592"/>
                </a:lnTo>
                <a:lnTo>
                  <a:pt x="356" y="510"/>
                </a:lnTo>
                <a:lnTo>
                  <a:pt x="376" y="428"/>
                </a:lnTo>
                <a:lnTo>
                  <a:pt x="336" y="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 name="Freeform 3053"/>
          <p:cNvSpPr>
            <a:spLocks/>
          </p:cNvSpPr>
          <p:nvPr/>
        </p:nvSpPr>
        <p:spPr bwMode="auto">
          <a:xfrm>
            <a:off x="5959250" y="2496891"/>
            <a:ext cx="128559" cy="491097"/>
          </a:xfrm>
          <a:custGeom>
            <a:avLst/>
            <a:gdLst/>
            <a:ahLst/>
            <a:cxnLst>
              <a:cxn ang="0">
                <a:pos x="0" y="0"/>
              </a:cxn>
              <a:cxn ang="0">
                <a:pos x="86" y="312"/>
              </a:cxn>
              <a:cxn ang="0">
                <a:pos x="100" y="382"/>
              </a:cxn>
              <a:cxn ang="0">
                <a:pos x="94" y="324"/>
              </a:cxn>
              <a:cxn ang="0">
                <a:pos x="30" y="98"/>
              </a:cxn>
              <a:cxn ang="0">
                <a:pos x="0" y="0"/>
              </a:cxn>
            </a:cxnLst>
            <a:rect l="0" t="0" r="r" b="b"/>
            <a:pathLst>
              <a:path w="100" h="382">
                <a:moveTo>
                  <a:pt x="0" y="0"/>
                </a:moveTo>
                <a:lnTo>
                  <a:pt x="86" y="312"/>
                </a:lnTo>
                <a:lnTo>
                  <a:pt x="100" y="382"/>
                </a:lnTo>
                <a:lnTo>
                  <a:pt x="94" y="324"/>
                </a:lnTo>
                <a:lnTo>
                  <a:pt x="30" y="9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 name="Freeform 3054"/>
          <p:cNvSpPr>
            <a:spLocks/>
          </p:cNvSpPr>
          <p:nvPr/>
        </p:nvSpPr>
        <p:spPr bwMode="auto">
          <a:xfrm>
            <a:off x="5391017" y="2453181"/>
            <a:ext cx="771357" cy="701935"/>
          </a:xfrm>
          <a:custGeom>
            <a:avLst/>
            <a:gdLst/>
            <a:ahLst/>
            <a:cxnLst>
              <a:cxn ang="0">
                <a:pos x="546" y="442"/>
              </a:cxn>
              <a:cxn ang="0">
                <a:pos x="542" y="416"/>
              </a:cxn>
              <a:cxn ang="0">
                <a:pos x="528" y="346"/>
              </a:cxn>
              <a:cxn ang="0">
                <a:pos x="442" y="34"/>
              </a:cxn>
              <a:cxn ang="0">
                <a:pos x="434" y="0"/>
              </a:cxn>
              <a:cxn ang="0">
                <a:pos x="434" y="0"/>
              </a:cxn>
              <a:cxn ang="0">
                <a:pos x="434" y="0"/>
              </a:cxn>
              <a:cxn ang="0">
                <a:pos x="308" y="48"/>
              </a:cxn>
              <a:cxn ang="0">
                <a:pos x="238" y="208"/>
              </a:cxn>
              <a:cxn ang="0">
                <a:pos x="246" y="234"/>
              </a:cxn>
              <a:cxn ang="0">
                <a:pos x="216" y="290"/>
              </a:cxn>
              <a:cxn ang="0">
                <a:pos x="84" y="318"/>
              </a:cxn>
              <a:cxn ang="0">
                <a:pos x="46" y="398"/>
              </a:cxn>
              <a:cxn ang="0">
                <a:pos x="58" y="426"/>
              </a:cxn>
              <a:cxn ang="0">
                <a:pos x="0" y="494"/>
              </a:cxn>
              <a:cxn ang="0">
                <a:pos x="16" y="546"/>
              </a:cxn>
              <a:cxn ang="0">
                <a:pos x="380" y="426"/>
              </a:cxn>
              <a:cxn ang="0">
                <a:pos x="456" y="492"/>
              </a:cxn>
              <a:cxn ang="0">
                <a:pos x="478" y="498"/>
              </a:cxn>
              <a:cxn ang="0">
                <a:pos x="588" y="522"/>
              </a:cxn>
              <a:cxn ang="0">
                <a:pos x="600" y="496"/>
              </a:cxn>
              <a:cxn ang="0">
                <a:pos x="594" y="490"/>
              </a:cxn>
              <a:cxn ang="0">
                <a:pos x="546" y="442"/>
              </a:cxn>
            </a:cxnLst>
            <a:rect l="0" t="0" r="r" b="b"/>
            <a:pathLst>
              <a:path w="600" h="546">
                <a:moveTo>
                  <a:pt x="546" y="442"/>
                </a:moveTo>
                <a:lnTo>
                  <a:pt x="542" y="416"/>
                </a:lnTo>
                <a:lnTo>
                  <a:pt x="528" y="346"/>
                </a:lnTo>
                <a:lnTo>
                  <a:pt x="442" y="34"/>
                </a:lnTo>
                <a:lnTo>
                  <a:pt x="434" y="0"/>
                </a:lnTo>
                <a:lnTo>
                  <a:pt x="434" y="0"/>
                </a:lnTo>
                <a:lnTo>
                  <a:pt x="434" y="0"/>
                </a:lnTo>
                <a:lnTo>
                  <a:pt x="308" y="48"/>
                </a:lnTo>
                <a:lnTo>
                  <a:pt x="238" y="208"/>
                </a:lnTo>
                <a:lnTo>
                  <a:pt x="246" y="234"/>
                </a:lnTo>
                <a:lnTo>
                  <a:pt x="216" y="290"/>
                </a:lnTo>
                <a:lnTo>
                  <a:pt x="84" y="318"/>
                </a:lnTo>
                <a:lnTo>
                  <a:pt x="46" y="398"/>
                </a:lnTo>
                <a:lnTo>
                  <a:pt x="58" y="426"/>
                </a:lnTo>
                <a:lnTo>
                  <a:pt x="0" y="494"/>
                </a:lnTo>
                <a:lnTo>
                  <a:pt x="16" y="546"/>
                </a:lnTo>
                <a:lnTo>
                  <a:pt x="380" y="426"/>
                </a:lnTo>
                <a:lnTo>
                  <a:pt x="456" y="492"/>
                </a:lnTo>
                <a:lnTo>
                  <a:pt x="478" y="498"/>
                </a:lnTo>
                <a:lnTo>
                  <a:pt x="588" y="522"/>
                </a:lnTo>
                <a:lnTo>
                  <a:pt x="600" y="496"/>
                </a:lnTo>
                <a:lnTo>
                  <a:pt x="594" y="490"/>
                </a:lnTo>
                <a:lnTo>
                  <a:pt x="546" y="4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 name="Freeform 3055"/>
          <p:cNvSpPr>
            <a:spLocks/>
          </p:cNvSpPr>
          <p:nvPr/>
        </p:nvSpPr>
        <p:spPr bwMode="auto">
          <a:xfrm>
            <a:off x="6283220" y="2630593"/>
            <a:ext cx="51424" cy="35996"/>
          </a:xfrm>
          <a:custGeom>
            <a:avLst/>
            <a:gdLst/>
            <a:ahLst/>
            <a:cxnLst>
              <a:cxn ang="0">
                <a:pos x="40" y="28"/>
              </a:cxn>
              <a:cxn ang="0">
                <a:pos x="40" y="24"/>
              </a:cxn>
              <a:cxn ang="0">
                <a:pos x="0" y="0"/>
              </a:cxn>
              <a:cxn ang="0">
                <a:pos x="40" y="28"/>
              </a:cxn>
            </a:cxnLst>
            <a:rect l="0" t="0" r="r" b="b"/>
            <a:pathLst>
              <a:path w="40" h="28">
                <a:moveTo>
                  <a:pt x="40" y="28"/>
                </a:moveTo>
                <a:lnTo>
                  <a:pt x="40" y="24"/>
                </a:lnTo>
                <a:lnTo>
                  <a:pt x="0" y="0"/>
                </a:lnTo>
                <a:lnTo>
                  <a:pt x="4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 name="Freeform 3056"/>
          <p:cNvSpPr>
            <a:spLocks/>
          </p:cNvSpPr>
          <p:nvPr/>
        </p:nvSpPr>
        <p:spPr bwMode="auto">
          <a:xfrm>
            <a:off x="6121235" y="1890091"/>
            <a:ext cx="480812" cy="771357"/>
          </a:xfrm>
          <a:custGeom>
            <a:avLst/>
            <a:gdLst/>
            <a:ahLst/>
            <a:cxnLst>
              <a:cxn ang="0">
                <a:pos x="284" y="228"/>
              </a:cxn>
              <a:cxn ang="0">
                <a:pos x="244" y="202"/>
              </a:cxn>
              <a:cxn ang="0">
                <a:pos x="136" y="0"/>
              </a:cxn>
              <a:cxn ang="0">
                <a:pos x="84" y="68"/>
              </a:cxn>
              <a:cxn ang="0">
                <a:pos x="46" y="54"/>
              </a:cxn>
              <a:cxn ang="0">
                <a:pos x="46" y="228"/>
              </a:cxn>
              <a:cxn ang="0">
                <a:pos x="0" y="356"/>
              </a:cxn>
              <a:cxn ang="0">
                <a:pos x="126" y="576"/>
              </a:cxn>
              <a:cxn ang="0">
                <a:pos x="166" y="600"/>
              </a:cxn>
              <a:cxn ang="0">
                <a:pos x="166" y="540"/>
              </a:cxn>
              <a:cxn ang="0">
                <a:pos x="244" y="404"/>
              </a:cxn>
              <a:cxn ang="0">
                <a:pos x="294" y="378"/>
              </a:cxn>
              <a:cxn ang="0">
                <a:pos x="294" y="336"/>
              </a:cxn>
              <a:cxn ang="0">
                <a:pos x="374" y="202"/>
              </a:cxn>
              <a:cxn ang="0">
                <a:pos x="284" y="228"/>
              </a:cxn>
            </a:cxnLst>
            <a:rect l="0" t="0" r="r" b="b"/>
            <a:pathLst>
              <a:path w="374" h="600">
                <a:moveTo>
                  <a:pt x="284" y="228"/>
                </a:moveTo>
                <a:lnTo>
                  <a:pt x="244" y="202"/>
                </a:lnTo>
                <a:lnTo>
                  <a:pt x="136" y="0"/>
                </a:lnTo>
                <a:lnTo>
                  <a:pt x="84" y="68"/>
                </a:lnTo>
                <a:lnTo>
                  <a:pt x="46" y="54"/>
                </a:lnTo>
                <a:lnTo>
                  <a:pt x="46" y="228"/>
                </a:lnTo>
                <a:lnTo>
                  <a:pt x="0" y="356"/>
                </a:lnTo>
                <a:lnTo>
                  <a:pt x="126" y="576"/>
                </a:lnTo>
                <a:lnTo>
                  <a:pt x="166" y="600"/>
                </a:lnTo>
                <a:lnTo>
                  <a:pt x="166" y="540"/>
                </a:lnTo>
                <a:lnTo>
                  <a:pt x="244" y="404"/>
                </a:lnTo>
                <a:lnTo>
                  <a:pt x="294" y="378"/>
                </a:lnTo>
                <a:lnTo>
                  <a:pt x="294" y="336"/>
                </a:lnTo>
                <a:lnTo>
                  <a:pt x="374" y="202"/>
                </a:lnTo>
                <a:lnTo>
                  <a:pt x="284" y="2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 name="Freeform 3057"/>
          <p:cNvSpPr>
            <a:spLocks/>
          </p:cNvSpPr>
          <p:nvPr/>
        </p:nvSpPr>
        <p:spPr bwMode="auto">
          <a:xfrm>
            <a:off x="5951536" y="2399186"/>
            <a:ext cx="151701" cy="434531"/>
          </a:xfrm>
          <a:custGeom>
            <a:avLst/>
            <a:gdLst/>
            <a:ahLst/>
            <a:cxnLst>
              <a:cxn ang="0">
                <a:pos x="110" y="84"/>
              </a:cxn>
              <a:cxn ang="0">
                <a:pos x="110" y="84"/>
              </a:cxn>
              <a:cxn ang="0">
                <a:pos x="112" y="64"/>
              </a:cxn>
              <a:cxn ang="0">
                <a:pos x="112" y="42"/>
              </a:cxn>
              <a:cxn ang="0">
                <a:pos x="110" y="20"/>
              </a:cxn>
              <a:cxn ang="0">
                <a:pos x="106" y="0"/>
              </a:cxn>
              <a:cxn ang="0">
                <a:pos x="0" y="40"/>
              </a:cxn>
              <a:cxn ang="0">
                <a:pos x="0" y="42"/>
              </a:cxn>
              <a:cxn ang="0">
                <a:pos x="2" y="42"/>
              </a:cxn>
              <a:cxn ang="0">
                <a:pos x="40" y="174"/>
              </a:cxn>
              <a:cxn ang="0">
                <a:pos x="80" y="318"/>
              </a:cxn>
              <a:cxn ang="0">
                <a:pos x="86" y="338"/>
              </a:cxn>
              <a:cxn ang="0">
                <a:pos x="86" y="338"/>
              </a:cxn>
              <a:cxn ang="0">
                <a:pos x="118" y="330"/>
              </a:cxn>
              <a:cxn ang="0">
                <a:pos x="118" y="330"/>
              </a:cxn>
              <a:cxn ang="0">
                <a:pos x="110" y="302"/>
              </a:cxn>
              <a:cxn ang="0">
                <a:pos x="106" y="270"/>
              </a:cxn>
              <a:cxn ang="0">
                <a:pos x="104" y="234"/>
              </a:cxn>
              <a:cxn ang="0">
                <a:pos x="104" y="198"/>
              </a:cxn>
              <a:cxn ang="0">
                <a:pos x="106" y="132"/>
              </a:cxn>
              <a:cxn ang="0">
                <a:pos x="108" y="104"/>
              </a:cxn>
              <a:cxn ang="0">
                <a:pos x="110" y="84"/>
              </a:cxn>
              <a:cxn ang="0">
                <a:pos x="110" y="84"/>
              </a:cxn>
            </a:cxnLst>
            <a:rect l="0" t="0" r="r" b="b"/>
            <a:pathLst>
              <a:path w="118" h="338">
                <a:moveTo>
                  <a:pt x="110" y="84"/>
                </a:moveTo>
                <a:lnTo>
                  <a:pt x="110" y="84"/>
                </a:lnTo>
                <a:lnTo>
                  <a:pt x="112" y="64"/>
                </a:lnTo>
                <a:lnTo>
                  <a:pt x="112" y="42"/>
                </a:lnTo>
                <a:lnTo>
                  <a:pt x="110" y="20"/>
                </a:lnTo>
                <a:lnTo>
                  <a:pt x="106" y="0"/>
                </a:lnTo>
                <a:lnTo>
                  <a:pt x="0" y="40"/>
                </a:lnTo>
                <a:lnTo>
                  <a:pt x="0" y="42"/>
                </a:lnTo>
                <a:lnTo>
                  <a:pt x="2" y="42"/>
                </a:lnTo>
                <a:lnTo>
                  <a:pt x="40" y="174"/>
                </a:lnTo>
                <a:lnTo>
                  <a:pt x="80" y="318"/>
                </a:lnTo>
                <a:lnTo>
                  <a:pt x="86" y="338"/>
                </a:lnTo>
                <a:lnTo>
                  <a:pt x="86" y="338"/>
                </a:lnTo>
                <a:lnTo>
                  <a:pt x="118" y="330"/>
                </a:lnTo>
                <a:lnTo>
                  <a:pt x="118" y="330"/>
                </a:lnTo>
                <a:lnTo>
                  <a:pt x="110" y="302"/>
                </a:lnTo>
                <a:lnTo>
                  <a:pt x="106" y="270"/>
                </a:lnTo>
                <a:lnTo>
                  <a:pt x="104" y="234"/>
                </a:lnTo>
                <a:lnTo>
                  <a:pt x="104" y="198"/>
                </a:lnTo>
                <a:lnTo>
                  <a:pt x="106" y="132"/>
                </a:lnTo>
                <a:lnTo>
                  <a:pt x="108" y="104"/>
                </a:lnTo>
                <a:lnTo>
                  <a:pt x="110" y="84"/>
                </a:lnTo>
                <a:lnTo>
                  <a:pt x="11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 name="Freeform 3058"/>
          <p:cNvSpPr>
            <a:spLocks/>
          </p:cNvSpPr>
          <p:nvPr/>
        </p:nvSpPr>
        <p:spPr bwMode="auto">
          <a:xfrm>
            <a:off x="6085238" y="2345192"/>
            <a:ext cx="251976" cy="478241"/>
          </a:xfrm>
          <a:custGeom>
            <a:avLst/>
            <a:gdLst/>
            <a:ahLst/>
            <a:cxnLst>
              <a:cxn ang="0">
                <a:pos x="156" y="224"/>
              </a:cxn>
              <a:cxn ang="0">
                <a:pos x="30" y="6"/>
              </a:cxn>
              <a:cxn ang="0">
                <a:pos x="30" y="4"/>
              </a:cxn>
              <a:cxn ang="0">
                <a:pos x="156" y="222"/>
              </a:cxn>
              <a:cxn ang="0">
                <a:pos x="30" y="0"/>
              </a:cxn>
              <a:cxn ang="0">
                <a:pos x="16" y="36"/>
              </a:cxn>
              <a:cxn ang="0">
                <a:pos x="2" y="42"/>
              </a:cxn>
              <a:cxn ang="0">
                <a:pos x="2" y="42"/>
              </a:cxn>
              <a:cxn ang="0">
                <a:pos x="6" y="62"/>
              </a:cxn>
              <a:cxn ang="0">
                <a:pos x="8" y="84"/>
              </a:cxn>
              <a:cxn ang="0">
                <a:pos x="8" y="106"/>
              </a:cxn>
              <a:cxn ang="0">
                <a:pos x="6" y="126"/>
              </a:cxn>
              <a:cxn ang="0">
                <a:pos x="6" y="126"/>
              </a:cxn>
              <a:cxn ang="0">
                <a:pos x="4" y="146"/>
              </a:cxn>
              <a:cxn ang="0">
                <a:pos x="2" y="174"/>
              </a:cxn>
              <a:cxn ang="0">
                <a:pos x="0" y="240"/>
              </a:cxn>
              <a:cxn ang="0">
                <a:pos x="0" y="276"/>
              </a:cxn>
              <a:cxn ang="0">
                <a:pos x="2" y="312"/>
              </a:cxn>
              <a:cxn ang="0">
                <a:pos x="6" y="344"/>
              </a:cxn>
              <a:cxn ang="0">
                <a:pos x="14" y="372"/>
              </a:cxn>
              <a:cxn ang="0">
                <a:pos x="14" y="372"/>
              </a:cxn>
              <a:cxn ang="0">
                <a:pos x="44" y="362"/>
              </a:cxn>
              <a:cxn ang="0">
                <a:pos x="74" y="350"/>
              </a:cxn>
              <a:cxn ang="0">
                <a:pos x="100" y="334"/>
              </a:cxn>
              <a:cxn ang="0">
                <a:pos x="114" y="326"/>
              </a:cxn>
              <a:cxn ang="0">
                <a:pos x="124" y="316"/>
              </a:cxn>
              <a:cxn ang="0">
                <a:pos x="124" y="316"/>
              </a:cxn>
              <a:cxn ang="0">
                <a:pos x="134" y="308"/>
              </a:cxn>
              <a:cxn ang="0">
                <a:pos x="144" y="300"/>
              </a:cxn>
              <a:cxn ang="0">
                <a:pos x="154" y="296"/>
              </a:cxn>
              <a:cxn ang="0">
                <a:pos x="164" y="292"/>
              </a:cxn>
              <a:cxn ang="0">
                <a:pos x="182" y="288"/>
              </a:cxn>
              <a:cxn ang="0">
                <a:pos x="196" y="288"/>
              </a:cxn>
              <a:cxn ang="0">
                <a:pos x="196" y="250"/>
              </a:cxn>
              <a:cxn ang="0">
                <a:pos x="156" y="224"/>
              </a:cxn>
            </a:cxnLst>
            <a:rect l="0" t="0" r="r" b="b"/>
            <a:pathLst>
              <a:path w="196" h="372">
                <a:moveTo>
                  <a:pt x="156" y="224"/>
                </a:moveTo>
                <a:lnTo>
                  <a:pt x="30" y="6"/>
                </a:lnTo>
                <a:lnTo>
                  <a:pt x="30" y="4"/>
                </a:lnTo>
                <a:lnTo>
                  <a:pt x="156" y="222"/>
                </a:lnTo>
                <a:lnTo>
                  <a:pt x="30" y="0"/>
                </a:lnTo>
                <a:lnTo>
                  <a:pt x="16" y="36"/>
                </a:lnTo>
                <a:lnTo>
                  <a:pt x="2" y="42"/>
                </a:lnTo>
                <a:lnTo>
                  <a:pt x="2" y="42"/>
                </a:lnTo>
                <a:lnTo>
                  <a:pt x="6" y="62"/>
                </a:lnTo>
                <a:lnTo>
                  <a:pt x="8" y="84"/>
                </a:lnTo>
                <a:lnTo>
                  <a:pt x="8" y="106"/>
                </a:lnTo>
                <a:lnTo>
                  <a:pt x="6" y="126"/>
                </a:lnTo>
                <a:lnTo>
                  <a:pt x="6" y="126"/>
                </a:lnTo>
                <a:lnTo>
                  <a:pt x="4" y="146"/>
                </a:lnTo>
                <a:lnTo>
                  <a:pt x="2" y="174"/>
                </a:lnTo>
                <a:lnTo>
                  <a:pt x="0" y="240"/>
                </a:lnTo>
                <a:lnTo>
                  <a:pt x="0" y="276"/>
                </a:lnTo>
                <a:lnTo>
                  <a:pt x="2" y="312"/>
                </a:lnTo>
                <a:lnTo>
                  <a:pt x="6" y="344"/>
                </a:lnTo>
                <a:lnTo>
                  <a:pt x="14" y="372"/>
                </a:lnTo>
                <a:lnTo>
                  <a:pt x="14" y="372"/>
                </a:lnTo>
                <a:lnTo>
                  <a:pt x="44" y="362"/>
                </a:lnTo>
                <a:lnTo>
                  <a:pt x="74" y="350"/>
                </a:lnTo>
                <a:lnTo>
                  <a:pt x="100" y="334"/>
                </a:lnTo>
                <a:lnTo>
                  <a:pt x="114" y="326"/>
                </a:lnTo>
                <a:lnTo>
                  <a:pt x="124" y="316"/>
                </a:lnTo>
                <a:lnTo>
                  <a:pt x="124" y="316"/>
                </a:lnTo>
                <a:lnTo>
                  <a:pt x="134" y="308"/>
                </a:lnTo>
                <a:lnTo>
                  <a:pt x="144" y="300"/>
                </a:lnTo>
                <a:lnTo>
                  <a:pt x="154" y="296"/>
                </a:lnTo>
                <a:lnTo>
                  <a:pt x="164" y="292"/>
                </a:lnTo>
                <a:lnTo>
                  <a:pt x="182" y="288"/>
                </a:lnTo>
                <a:lnTo>
                  <a:pt x="196" y="288"/>
                </a:lnTo>
                <a:lnTo>
                  <a:pt x="196" y="250"/>
                </a:lnTo>
                <a:lnTo>
                  <a:pt x="156" y="22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 name="Freeform 3059"/>
          <p:cNvSpPr>
            <a:spLocks/>
          </p:cNvSpPr>
          <p:nvPr/>
        </p:nvSpPr>
        <p:spPr bwMode="auto">
          <a:xfrm>
            <a:off x="6080095" y="2854287"/>
            <a:ext cx="213409" cy="233978"/>
          </a:xfrm>
          <a:custGeom>
            <a:avLst/>
            <a:gdLst/>
            <a:ahLst/>
            <a:cxnLst>
              <a:cxn ang="0">
                <a:pos x="2" y="46"/>
              </a:cxn>
              <a:cxn ang="0">
                <a:pos x="12" y="128"/>
              </a:cxn>
              <a:cxn ang="0">
                <a:pos x="64" y="182"/>
              </a:cxn>
              <a:cxn ang="0">
                <a:pos x="60" y="178"/>
              </a:cxn>
              <a:cxn ang="0">
                <a:pos x="64" y="182"/>
              </a:cxn>
              <a:cxn ang="0">
                <a:pos x="66" y="178"/>
              </a:cxn>
              <a:cxn ang="0">
                <a:pos x="150" y="138"/>
              </a:cxn>
              <a:cxn ang="0">
                <a:pos x="164" y="138"/>
              </a:cxn>
              <a:cxn ang="0">
                <a:pos x="166" y="138"/>
              </a:cxn>
              <a:cxn ang="0">
                <a:pos x="138" y="0"/>
              </a:cxn>
              <a:cxn ang="0">
                <a:pos x="0" y="44"/>
              </a:cxn>
              <a:cxn ang="0">
                <a:pos x="2" y="46"/>
              </a:cxn>
            </a:cxnLst>
            <a:rect l="0" t="0" r="r" b="b"/>
            <a:pathLst>
              <a:path w="166" h="182">
                <a:moveTo>
                  <a:pt x="2" y="46"/>
                </a:moveTo>
                <a:lnTo>
                  <a:pt x="12" y="128"/>
                </a:lnTo>
                <a:lnTo>
                  <a:pt x="64" y="182"/>
                </a:lnTo>
                <a:lnTo>
                  <a:pt x="60" y="178"/>
                </a:lnTo>
                <a:lnTo>
                  <a:pt x="64" y="182"/>
                </a:lnTo>
                <a:lnTo>
                  <a:pt x="66" y="178"/>
                </a:lnTo>
                <a:lnTo>
                  <a:pt x="150" y="138"/>
                </a:lnTo>
                <a:lnTo>
                  <a:pt x="164" y="138"/>
                </a:lnTo>
                <a:lnTo>
                  <a:pt x="166" y="138"/>
                </a:lnTo>
                <a:lnTo>
                  <a:pt x="138" y="0"/>
                </a:lnTo>
                <a:lnTo>
                  <a:pt x="0" y="44"/>
                </a:lnTo>
                <a:lnTo>
                  <a:pt x="2" y="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 name="Freeform 3060"/>
          <p:cNvSpPr>
            <a:spLocks/>
          </p:cNvSpPr>
          <p:nvPr/>
        </p:nvSpPr>
        <p:spPr bwMode="auto">
          <a:xfrm>
            <a:off x="6059527" y="2718014"/>
            <a:ext cx="429388" cy="195410"/>
          </a:xfrm>
          <a:custGeom>
            <a:avLst/>
            <a:gdLst/>
            <a:ahLst/>
            <a:cxnLst>
              <a:cxn ang="0">
                <a:pos x="292" y="16"/>
              </a:cxn>
              <a:cxn ang="0">
                <a:pos x="264" y="68"/>
              </a:cxn>
              <a:cxn ang="0">
                <a:pos x="214" y="2"/>
              </a:cxn>
              <a:cxn ang="0">
                <a:pos x="214" y="0"/>
              </a:cxn>
              <a:cxn ang="0">
                <a:pos x="214" y="0"/>
              </a:cxn>
              <a:cxn ang="0">
                <a:pos x="202" y="0"/>
              </a:cxn>
              <a:cxn ang="0">
                <a:pos x="184" y="2"/>
              </a:cxn>
              <a:cxn ang="0">
                <a:pos x="174" y="6"/>
              </a:cxn>
              <a:cxn ang="0">
                <a:pos x="162" y="12"/>
              </a:cxn>
              <a:cxn ang="0">
                <a:pos x="152" y="18"/>
              </a:cxn>
              <a:cxn ang="0">
                <a:pos x="142" y="26"/>
              </a:cxn>
              <a:cxn ang="0">
                <a:pos x="142" y="26"/>
              </a:cxn>
              <a:cxn ang="0">
                <a:pos x="128" y="38"/>
              </a:cxn>
              <a:cxn ang="0">
                <a:pos x="112" y="50"/>
              </a:cxn>
              <a:cxn ang="0">
                <a:pos x="96" y="60"/>
              </a:cxn>
              <a:cxn ang="0">
                <a:pos x="76" y="68"/>
              </a:cxn>
              <a:cxn ang="0">
                <a:pos x="38" y="82"/>
              </a:cxn>
              <a:cxn ang="0">
                <a:pos x="0" y="90"/>
              </a:cxn>
              <a:cxn ang="0">
                <a:pos x="16" y="150"/>
              </a:cxn>
              <a:cxn ang="0">
                <a:pos x="154" y="106"/>
              </a:cxn>
              <a:cxn ang="0">
                <a:pos x="154" y="102"/>
              </a:cxn>
              <a:cxn ang="0">
                <a:pos x="170" y="96"/>
              </a:cxn>
              <a:cxn ang="0">
                <a:pos x="206" y="82"/>
              </a:cxn>
              <a:cxn ang="0">
                <a:pos x="242" y="122"/>
              </a:cxn>
              <a:cxn ang="0">
                <a:pos x="244" y="122"/>
              </a:cxn>
              <a:cxn ang="0">
                <a:pos x="254" y="152"/>
              </a:cxn>
              <a:cxn ang="0">
                <a:pos x="334" y="152"/>
              </a:cxn>
              <a:cxn ang="0">
                <a:pos x="334" y="84"/>
              </a:cxn>
              <a:cxn ang="0">
                <a:pos x="292" y="16"/>
              </a:cxn>
            </a:cxnLst>
            <a:rect l="0" t="0" r="r" b="b"/>
            <a:pathLst>
              <a:path w="334" h="152">
                <a:moveTo>
                  <a:pt x="292" y="16"/>
                </a:moveTo>
                <a:lnTo>
                  <a:pt x="264" y="68"/>
                </a:lnTo>
                <a:lnTo>
                  <a:pt x="214" y="2"/>
                </a:lnTo>
                <a:lnTo>
                  <a:pt x="214" y="0"/>
                </a:lnTo>
                <a:lnTo>
                  <a:pt x="214" y="0"/>
                </a:lnTo>
                <a:lnTo>
                  <a:pt x="202" y="0"/>
                </a:lnTo>
                <a:lnTo>
                  <a:pt x="184" y="2"/>
                </a:lnTo>
                <a:lnTo>
                  <a:pt x="174" y="6"/>
                </a:lnTo>
                <a:lnTo>
                  <a:pt x="162" y="12"/>
                </a:lnTo>
                <a:lnTo>
                  <a:pt x="152" y="18"/>
                </a:lnTo>
                <a:lnTo>
                  <a:pt x="142" y="26"/>
                </a:lnTo>
                <a:lnTo>
                  <a:pt x="142" y="26"/>
                </a:lnTo>
                <a:lnTo>
                  <a:pt x="128" y="38"/>
                </a:lnTo>
                <a:lnTo>
                  <a:pt x="112" y="50"/>
                </a:lnTo>
                <a:lnTo>
                  <a:pt x="96" y="60"/>
                </a:lnTo>
                <a:lnTo>
                  <a:pt x="76" y="68"/>
                </a:lnTo>
                <a:lnTo>
                  <a:pt x="38" y="82"/>
                </a:lnTo>
                <a:lnTo>
                  <a:pt x="0" y="90"/>
                </a:lnTo>
                <a:lnTo>
                  <a:pt x="16" y="150"/>
                </a:lnTo>
                <a:lnTo>
                  <a:pt x="154" y="106"/>
                </a:lnTo>
                <a:lnTo>
                  <a:pt x="154" y="102"/>
                </a:lnTo>
                <a:lnTo>
                  <a:pt x="170" y="96"/>
                </a:lnTo>
                <a:lnTo>
                  <a:pt x="206" y="82"/>
                </a:lnTo>
                <a:lnTo>
                  <a:pt x="242" y="122"/>
                </a:lnTo>
                <a:lnTo>
                  <a:pt x="244" y="122"/>
                </a:lnTo>
                <a:lnTo>
                  <a:pt x="254" y="152"/>
                </a:lnTo>
                <a:lnTo>
                  <a:pt x="334" y="152"/>
                </a:lnTo>
                <a:lnTo>
                  <a:pt x="334" y="84"/>
                </a:lnTo>
                <a:lnTo>
                  <a:pt x="292" y="1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 name="Freeform 2853"/>
          <p:cNvSpPr>
            <a:spLocks/>
          </p:cNvSpPr>
          <p:nvPr/>
        </p:nvSpPr>
        <p:spPr bwMode="auto">
          <a:xfrm>
            <a:off x="6293943" y="3036157"/>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 name="Freeform 2854"/>
          <p:cNvSpPr>
            <a:spLocks/>
          </p:cNvSpPr>
          <p:nvPr/>
        </p:nvSpPr>
        <p:spPr bwMode="auto">
          <a:xfrm>
            <a:off x="1349927" y="4164822"/>
            <a:ext cx="745587" cy="1007828"/>
          </a:xfrm>
          <a:custGeom>
            <a:avLst/>
            <a:gdLst/>
            <a:ahLst/>
            <a:cxnLst>
              <a:cxn ang="0">
                <a:pos x="128" y="0"/>
              </a:cxn>
              <a:cxn ang="0">
                <a:pos x="112" y="120"/>
              </a:cxn>
              <a:cxn ang="0">
                <a:pos x="72" y="106"/>
              </a:cxn>
              <a:cxn ang="0">
                <a:pos x="42" y="254"/>
              </a:cxn>
              <a:cxn ang="0">
                <a:pos x="74" y="350"/>
              </a:cxn>
              <a:cxn ang="0">
                <a:pos x="62" y="364"/>
              </a:cxn>
              <a:cxn ang="0">
                <a:pos x="12" y="472"/>
              </a:cxn>
              <a:cxn ang="0">
                <a:pos x="24" y="526"/>
              </a:cxn>
              <a:cxn ang="0">
                <a:pos x="0" y="568"/>
              </a:cxn>
              <a:cxn ang="0">
                <a:pos x="362" y="768"/>
              </a:cxn>
              <a:cxn ang="0">
                <a:pos x="538" y="784"/>
              </a:cxn>
              <a:cxn ang="0">
                <a:pos x="580" y="80"/>
              </a:cxn>
              <a:cxn ang="0">
                <a:pos x="128" y="0"/>
              </a:cxn>
            </a:cxnLst>
            <a:rect l="0" t="0" r="r" b="b"/>
            <a:pathLst>
              <a:path w="580" h="784">
                <a:moveTo>
                  <a:pt x="128" y="0"/>
                </a:moveTo>
                <a:lnTo>
                  <a:pt x="112" y="120"/>
                </a:lnTo>
                <a:lnTo>
                  <a:pt x="72" y="106"/>
                </a:lnTo>
                <a:lnTo>
                  <a:pt x="42" y="254"/>
                </a:lnTo>
                <a:lnTo>
                  <a:pt x="74" y="350"/>
                </a:lnTo>
                <a:lnTo>
                  <a:pt x="62" y="364"/>
                </a:lnTo>
                <a:lnTo>
                  <a:pt x="12" y="472"/>
                </a:lnTo>
                <a:lnTo>
                  <a:pt x="24" y="526"/>
                </a:lnTo>
                <a:lnTo>
                  <a:pt x="0" y="568"/>
                </a:lnTo>
                <a:lnTo>
                  <a:pt x="362" y="768"/>
                </a:lnTo>
                <a:lnTo>
                  <a:pt x="538" y="784"/>
                </a:lnTo>
                <a:lnTo>
                  <a:pt x="580" y="80"/>
                </a:lnTo>
                <a:lnTo>
                  <a:pt x="1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 name="Freeform 2855"/>
          <p:cNvSpPr>
            <a:spLocks/>
          </p:cNvSpPr>
          <p:nvPr/>
        </p:nvSpPr>
        <p:spPr bwMode="auto">
          <a:xfrm>
            <a:off x="3980051" y="4828138"/>
            <a:ext cx="719878" cy="601612"/>
          </a:xfrm>
          <a:custGeom>
            <a:avLst/>
            <a:gdLst/>
            <a:ahLst/>
            <a:cxnLst>
              <a:cxn ang="0">
                <a:pos x="276" y="240"/>
              </a:cxn>
              <a:cxn ang="0">
                <a:pos x="310" y="90"/>
              </a:cxn>
              <a:cxn ang="0">
                <a:pos x="280" y="0"/>
              </a:cxn>
              <a:cxn ang="0">
                <a:pos x="0" y="20"/>
              </a:cxn>
              <a:cxn ang="0">
                <a:pos x="16" y="154"/>
              </a:cxn>
              <a:cxn ang="0">
                <a:pos x="84" y="274"/>
              </a:cxn>
              <a:cxn ang="0">
                <a:pos x="76" y="372"/>
              </a:cxn>
              <a:cxn ang="0">
                <a:pos x="62" y="416"/>
              </a:cxn>
              <a:cxn ang="0">
                <a:pos x="174" y="440"/>
              </a:cxn>
              <a:cxn ang="0">
                <a:pos x="282" y="426"/>
              </a:cxn>
              <a:cxn ang="0">
                <a:pos x="264" y="468"/>
              </a:cxn>
              <a:cxn ang="0">
                <a:pos x="354" y="468"/>
              </a:cxn>
              <a:cxn ang="0">
                <a:pos x="390" y="426"/>
              </a:cxn>
              <a:cxn ang="0">
                <a:pos x="412" y="454"/>
              </a:cxn>
              <a:cxn ang="0">
                <a:pos x="480" y="400"/>
              </a:cxn>
              <a:cxn ang="0">
                <a:pos x="502" y="454"/>
              </a:cxn>
              <a:cxn ang="0">
                <a:pos x="540" y="454"/>
              </a:cxn>
              <a:cxn ang="0">
                <a:pos x="560" y="412"/>
              </a:cxn>
              <a:cxn ang="0">
                <a:pos x="512" y="344"/>
              </a:cxn>
              <a:cxn ang="0">
                <a:pos x="480" y="304"/>
              </a:cxn>
              <a:cxn ang="0">
                <a:pos x="486" y="302"/>
              </a:cxn>
              <a:cxn ang="0">
                <a:pos x="448" y="230"/>
              </a:cxn>
              <a:cxn ang="0">
                <a:pos x="276" y="240"/>
              </a:cxn>
            </a:cxnLst>
            <a:rect l="0" t="0" r="r" b="b"/>
            <a:pathLst>
              <a:path w="560" h="468">
                <a:moveTo>
                  <a:pt x="276" y="240"/>
                </a:moveTo>
                <a:lnTo>
                  <a:pt x="310" y="90"/>
                </a:lnTo>
                <a:lnTo>
                  <a:pt x="280" y="0"/>
                </a:lnTo>
                <a:lnTo>
                  <a:pt x="0" y="20"/>
                </a:lnTo>
                <a:lnTo>
                  <a:pt x="16" y="154"/>
                </a:lnTo>
                <a:lnTo>
                  <a:pt x="84" y="274"/>
                </a:lnTo>
                <a:lnTo>
                  <a:pt x="76" y="372"/>
                </a:lnTo>
                <a:lnTo>
                  <a:pt x="62" y="416"/>
                </a:lnTo>
                <a:lnTo>
                  <a:pt x="174" y="440"/>
                </a:lnTo>
                <a:lnTo>
                  <a:pt x="282" y="426"/>
                </a:lnTo>
                <a:lnTo>
                  <a:pt x="264" y="468"/>
                </a:lnTo>
                <a:lnTo>
                  <a:pt x="354" y="468"/>
                </a:lnTo>
                <a:lnTo>
                  <a:pt x="390" y="426"/>
                </a:lnTo>
                <a:lnTo>
                  <a:pt x="412" y="454"/>
                </a:lnTo>
                <a:lnTo>
                  <a:pt x="480" y="400"/>
                </a:lnTo>
                <a:lnTo>
                  <a:pt x="502" y="454"/>
                </a:lnTo>
                <a:lnTo>
                  <a:pt x="540" y="454"/>
                </a:lnTo>
                <a:lnTo>
                  <a:pt x="560" y="412"/>
                </a:lnTo>
                <a:lnTo>
                  <a:pt x="512" y="344"/>
                </a:lnTo>
                <a:lnTo>
                  <a:pt x="480" y="304"/>
                </a:lnTo>
                <a:lnTo>
                  <a:pt x="486" y="302"/>
                </a:lnTo>
                <a:lnTo>
                  <a:pt x="448" y="230"/>
                </a:lnTo>
                <a:lnTo>
                  <a:pt x="276" y="2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 name="Freeform 2856"/>
          <p:cNvSpPr>
            <a:spLocks/>
          </p:cNvSpPr>
          <p:nvPr/>
        </p:nvSpPr>
        <p:spPr bwMode="auto">
          <a:xfrm>
            <a:off x="2051808" y="4267662"/>
            <a:ext cx="812433" cy="915273"/>
          </a:xfrm>
          <a:custGeom>
            <a:avLst/>
            <a:gdLst/>
            <a:ahLst/>
            <a:cxnLst>
              <a:cxn ang="0">
                <a:pos x="254" y="634"/>
              </a:cxn>
              <a:cxn ang="0">
                <a:pos x="620" y="642"/>
              </a:cxn>
              <a:cxn ang="0">
                <a:pos x="612" y="82"/>
              </a:cxn>
              <a:cxn ang="0">
                <a:pos x="632" y="82"/>
              </a:cxn>
              <a:cxn ang="0">
                <a:pos x="632" y="14"/>
              </a:cxn>
              <a:cxn ang="0">
                <a:pos x="40" y="0"/>
              </a:cxn>
              <a:cxn ang="0">
                <a:pos x="0" y="704"/>
              </a:cxn>
              <a:cxn ang="0">
                <a:pos x="104" y="712"/>
              </a:cxn>
              <a:cxn ang="0">
                <a:pos x="104" y="660"/>
              </a:cxn>
              <a:cxn ang="0">
                <a:pos x="252" y="676"/>
              </a:cxn>
              <a:cxn ang="0">
                <a:pos x="256" y="678"/>
              </a:cxn>
              <a:cxn ang="0">
                <a:pos x="252" y="674"/>
              </a:cxn>
              <a:cxn ang="0">
                <a:pos x="254" y="634"/>
              </a:cxn>
            </a:cxnLst>
            <a:rect l="0" t="0" r="r" b="b"/>
            <a:pathLst>
              <a:path w="632" h="712">
                <a:moveTo>
                  <a:pt x="254" y="634"/>
                </a:moveTo>
                <a:lnTo>
                  <a:pt x="620" y="642"/>
                </a:lnTo>
                <a:lnTo>
                  <a:pt x="612" y="82"/>
                </a:lnTo>
                <a:lnTo>
                  <a:pt x="632" y="82"/>
                </a:lnTo>
                <a:lnTo>
                  <a:pt x="632" y="14"/>
                </a:lnTo>
                <a:lnTo>
                  <a:pt x="40" y="0"/>
                </a:lnTo>
                <a:lnTo>
                  <a:pt x="0" y="704"/>
                </a:lnTo>
                <a:lnTo>
                  <a:pt x="104" y="712"/>
                </a:lnTo>
                <a:lnTo>
                  <a:pt x="104" y="660"/>
                </a:lnTo>
                <a:lnTo>
                  <a:pt x="252" y="676"/>
                </a:lnTo>
                <a:lnTo>
                  <a:pt x="256" y="678"/>
                </a:lnTo>
                <a:lnTo>
                  <a:pt x="252" y="674"/>
                </a:lnTo>
                <a:lnTo>
                  <a:pt x="254"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 name="Freeform 2857"/>
          <p:cNvSpPr>
            <a:spLocks/>
          </p:cNvSpPr>
          <p:nvPr/>
        </p:nvSpPr>
        <p:spPr bwMode="auto">
          <a:xfrm>
            <a:off x="2383466" y="4370501"/>
            <a:ext cx="1699425" cy="1699425"/>
          </a:xfrm>
          <a:custGeom>
            <a:avLst/>
            <a:gdLst/>
            <a:ahLst/>
            <a:cxnLst>
              <a:cxn ang="0">
                <a:pos x="1312" y="726"/>
              </a:cxn>
              <a:cxn ang="0">
                <a:pos x="1322" y="630"/>
              </a:cxn>
              <a:cxn ang="0">
                <a:pos x="1252" y="512"/>
              </a:cxn>
              <a:cxn ang="0">
                <a:pos x="1234" y="376"/>
              </a:cxn>
              <a:cxn ang="0">
                <a:pos x="1234" y="376"/>
              </a:cxn>
              <a:cxn ang="0">
                <a:pos x="1234" y="376"/>
              </a:cxn>
              <a:cxn ang="0">
                <a:pos x="1230" y="338"/>
              </a:cxn>
              <a:cxn ang="0">
                <a:pos x="1120" y="292"/>
              </a:cxn>
              <a:cxn ang="0">
                <a:pos x="852" y="304"/>
              </a:cxn>
              <a:cxn ang="0">
                <a:pos x="644" y="236"/>
              </a:cxn>
              <a:cxn ang="0">
                <a:pos x="632" y="0"/>
              </a:cxn>
              <a:cxn ang="0">
                <a:pos x="362" y="10"/>
              </a:cxn>
              <a:cxn ang="0">
                <a:pos x="370" y="572"/>
              </a:cxn>
              <a:cxn ang="0">
                <a:pos x="0" y="562"/>
              </a:cxn>
              <a:cxn ang="0">
                <a:pos x="0" y="600"/>
              </a:cxn>
              <a:cxn ang="0">
                <a:pos x="174" y="756"/>
              </a:cxn>
              <a:cxn ang="0">
                <a:pos x="212" y="878"/>
              </a:cxn>
              <a:cxn ang="0">
                <a:pos x="372" y="958"/>
              </a:cxn>
              <a:cxn ang="0">
                <a:pos x="442" y="850"/>
              </a:cxn>
              <a:cxn ang="0">
                <a:pos x="562" y="864"/>
              </a:cxn>
              <a:cxn ang="0">
                <a:pos x="770" y="1254"/>
              </a:cxn>
              <a:cxn ang="0">
                <a:pos x="978" y="1322"/>
              </a:cxn>
              <a:cxn ang="0">
                <a:pos x="1008" y="1268"/>
              </a:cxn>
              <a:cxn ang="0">
                <a:pos x="968" y="1146"/>
              </a:cxn>
              <a:cxn ang="0">
                <a:pos x="968" y="1014"/>
              </a:cxn>
              <a:cxn ang="0">
                <a:pos x="1286" y="768"/>
              </a:cxn>
              <a:cxn ang="0">
                <a:pos x="1300" y="772"/>
              </a:cxn>
              <a:cxn ang="0">
                <a:pos x="1298" y="770"/>
              </a:cxn>
              <a:cxn ang="0">
                <a:pos x="1312" y="726"/>
              </a:cxn>
            </a:cxnLst>
            <a:rect l="0" t="0" r="r" b="b"/>
            <a:pathLst>
              <a:path w="1322" h="1322">
                <a:moveTo>
                  <a:pt x="1312" y="726"/>
                </a:moveTo>
                <a:lnTo>
                  <a:pt x="1322" y="630"/>
                </a:lnTo>
                <a:lnTo>
                  <a:pt x="1252" y="512"/>
                </a:lnTo>
                <a:lnTo>
                  <a:pt x="1234" y="376"/>
                </a:lnTo>
                <a:lnTo>
                  <a:pt x="1234" y="376"/>
                </a:lnTo>
                <a:lnTo>
                  <a:pt x="1234" y="376"/>
                </a:lnTo>
                <a:lnTo>
                  <a:pt x="1230" y="338"/>
                </a:lnTo>
                <a:lnTo>
                  <a:pt x="1120" y="292"/>
                </a:lnTo>
                <a:lnTo>
                  <a:pt x="852" y="304"/>
                </a:lnTo>
                <a:lnTo>
                  <a:pt x="644" y="236"/>
                </a:lnTo>
                <a:lnTo>
                  <a:pt x="632" y="0"/>
                </a:lnTo>
                <a:lnTo>
                  <a:pt x="362" y="10"/>
                </a:lnTo>
                <a:lnTo>
                  <a:pt x="370" y="572"/>
                </a:lnTo>
                <a:lnTo>
                  <a:pt x="0" y="562"/>
                </a:lnTo>
                <a:lnTo>
                  <a:pt x="0" y="600"/>
                </a:lnTo>
                <a:lnTo>
                  <a:pt x="174" y="756"/>
                </a:lnTo>
                <a:lnTo>
                  <a:pt x="212" y="878"/>
                </a:lnTo>
                <a:lnTo>
                  <a:pt x="372" y="958"/>
                </a:lnTo>
                <a:lnTo>
                  <a:pt x="442" y="850"/>
                </a:lnTo>
                <a:lnTo>
                  <a:pt x="562" y="864"/>
                </a:lnTo>
                <a:lnTo>
                  <a:pt x="770" y="1254"/>
                </a:lnTo>
                <a:lnTo>
                  <a:pt x="978" y="1322"/>
                </a:lnTo>
                <a:lnTo>
                  <a:pt x="1008" y="1268"/>
                </a:lnTo>
                <a:lnTo>
                  <a:pt x="968" y="1146"/>
                </a:lnTo>
                <a:lnTo>
                  <a:pt x="968" y="1014"/>
                </a:lnTo>
                <a:lnTo>
                  <a:pt x="1286" y="768"/>
                </a:lnTo>
                <a:lnTo>
                  <a:pt x="1300" y="772"/>
                </a:lnTo>
                <a:lnTo>
                  <a:pt x="1298" y="770"/>
                </a:lnTo>
                <a:lnTo>
                  <a:pt x="1312" y="7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2" name="Freeform 2858"/>
          <p:cNvSpPr>
            <a:spLocks/>
          </p:cNvSpPr>
          <p:nvPr/>
        </p:nvSpPr>
        <p:spPr bwMode="auto">
          <a:xfrm>
            <a:off x="3882353" y="4308798"/>
            <a:ext cx="578473" cy="539908"/>
          </a:xfrm>
          <a:custGeom>
            <a:avLst/>
            <a:gdLst/>
            <a:ahLst/>
            <a:cxnLst>
              <a:cxn ang="0">
                <a:pos x="72" y="382"/>
              </a:cxn>
              <a:cxn ang="0">
                <a:pos x="76" y="420"/>
              </a:cxn>
              <a:cxn ang="0">
                <a:pos x="356" y="400"/>
              </a:cxn>
              <a:cxn ang="0">
                <a:pos x="346" y="360"/>
              </a:cxn>
              <a:cxn ang="0">
                <a:pos x="450" y="42"/>
              </a:cxn>
              <a:cxn ang="0">
                <a:pos x="366" y="48"/>
              </a:cxn>
              <a:cxn ang="0">
                <a:pos x="384" y="0"/>
              </a:cxn>
              <a:cxn ang="0">
                <a:pos x="0" y="8"/>
              </a:cxn>
              <a:cxn ang="0">
                <a:pos x="32" y="366"/>
              </a:cxn>
              <a:cxn ang="0">
                <a:pos x="72" y="382"/>
              </a:cxn>
            </a:cxnLst>
            <a:rect l="0" t="0" r="r" b="b"/>
            <a:pathLst>
              <a:path w="450" h="420">
                <a:moveTo>
                  <a:pt x="72" y="382"/>
                </a:moveTo>
                <a:lnTo>
                  <a:pt x="76" y="420"/>
                </a:lnTo>
                <a:lnTo>
                  <a:pt x="356" y="400"/>
                </a:lnTo>
                <a:lnTo>
                  <a:pt x="346" y="360"/>
                </a:lnTo>
                <a:lnTo>
                  <a:pt x="450" y="42"/>
                </a:lnTo>
                <a:lnTo>
                  <a:pt x="366" y="48"/>
                </a:lnTo>
                <a:lnTo>
                  <a:pt x="384" y="0"/>
                </a:lnTo>
                <a:lnTo>
                  <a:pt x="0" y="8"/>
                </a:lnTo>
                <a:lnTo>
                  <a:pt x="32" y="366"/>
                </a:lnTo>
                <a:lnTo>
                  <a:pt x="72"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3" name="Freeform 2859"/>
          <p:cNvSpPr>
            <a:spLocks/>
          </p:cNvSpPr>
          <p:nvPr/>
        </p:nvSpPr>
        <p:spPr bwMode="auto">
          <a:xfrm>
            <a:off x="2871954" y="4249665"/>
            <a:ext cx="1038680" cy="524482"/>
          </a:xfrm>
          <a:custGeom>
            <a:avLst/>
            <a:gdLst/>
            <a:ahLst/>
            <a:cxnLst>
              <a:cxn ang="0">
                <a:pos x="0" y="28"/>
              </a:cxn>
              <a:cxn ang="0">
                <a:pos x="2" y="96"/>
              </a:cxn>
              <a:cxn ang="0">
                <a:pos x="256" y="88"/>
              </a:cxn>
              <a:cxn ang="0">
                <a:pos x="270" y="326"/>
              </a:cxn>
              <a:cxn ang="0">
                <a:pos x="472" y="394"/>
              </a:cxn>
              <a:cxn ang="0">
                <a:pos x="742" y="380"/>
              </a:cxn>
              <a:cxn ang="0">
                <a:pos x="808" y="408"/>
              </a:cxn>
              <a:cxn ang="0">
                <a:pos x="774" y="0"/>
              </a:cxn>
              <a:cxn ang="0">
                <a:pos x="0" y="28"/>
              </a:cxn>
            </a:cxnLst>
            <a:rect l="0" t="0" r="r" b="b"/>
            <a:pathLst>
              <a:path w="808" h="408">
                <a:moveTo>
                  <a:pt x="0" y="28"/>
                </a:moveTo>
                <a:lnTo>
                  <a:pt x="2" y="96"/>
                </a:lnTo>
                <a:lnTo>
                  <a:pt x="256" y="88"/>
                </a:lnTo>
                <a:lnTo>
                  <a:pt x="270" y="326"/>
                </a:lnTo>
                <a:lnTo>
                  <a:pt x="472" y="394"/>
                </a:lnTo>
                <a:lnTo>
                  <a:pt x="742" y="380"/>
                </a:lnTo>
                <a:lnTo>
                  <a:pt x="808" y="408"/>
                </a:lnTo>
                <a:lnTo>
                  <a:pt x="774" y="0"/>
                </a:lnTo>
                <a:lnTo>
                  <a:pt x="0" y="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4" name="Freeform 2860"/>
          <p:cNvSpPr>
            <a:spLocks/>
          </p:cNvSpPr>
          <p:nvPr/>
        </p:nvSpPr>
        <p:spPr bwMode="auto">
          <a:xfrm>
            <a:off x="1514471" y="3403809"/>
            <a:ext cx="642748" cy="858711"/>
          </a:xfrm>
          <a:custGeom>
            <a:avLst/>
            <a:gdLst/>
            <a:ahLst/>
            <a:cxnLst>
              <a:cxn ang="0">
                <a:pos x="0" y="588"/>
              </a:cxn>
              <a:cxn ang="0">
                <a:pos x="452" y="668"/>
              </a:cxn>
              <a:cxn ang="0">
                <a:pos x="500" y="202"/>
              </a:cxn>
              <a:cxn ang="0">
                <a:pos x="312" y="176"/>
              </a:cxn>
              <a:cxn ang="0">
                <a:pos x="336" y="54"/>
              </a:cxn>
              <a:cxn ang="0">
                <a:pos x="76" y="0"/>
              </a:cxn>
              <a:cxn ang="0">
                <a:pos x="0" y="588"/>
              </a:cxn>
            </a:cxnLst>
            <a:rect l="0" t="0" r="r" b="b"/>
            <a:pathLst>
              <a:path w="500" h="668">
                <a:moveTo>
                  <a:pt x="0" y="588"/>
                </a:moveTo>
                <a:lnTo>
                  <a:pt x="452" y="668"/>
                </a:lnTo>
                <a:lnTo>
                  <a:pt x="500" y="202"/>
                </a:lnTo>
                <a:lnTo>
                  <a:pt x="312" y="176"/>
                </a:lnTo>
                <a:lnTo>
                  <a:pt x="336" y="54"/>
                </a:lnTo>
                <a:lnTo>
                  <a:pt x="76" y="0"/>
                </a:lnTo>
                <a:lnTo>
                  <a:pt x="0" y="5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5" name="Freeform 2861"/>
          <p:cNvSpPr>
            <a:spLocks/>
          </p:cNvSpPr>
          <p:nvPr/>
        </p:nvSpPr>
        <p:spPr bwMode="auto">
          <a:xfrm>
            <a:off x="4144595" y="2501391"/>
            <a:ext cx="683884" cy="323945"/>
          </a:xfrm>
          <a:custGeom>
            <a:avLst/>
            <a:gdLst/>
            <a:ahLst/>
            <a:cxnLst>
              <a:cxn ang="0">
                <a:pos x="230" y="214"/>
              </a:cxn>
              <a:cxn ang="0">
                <a:pos x="236" y="252"/>
              </a:cxn>
              <a:cxn ang="0">
                <a:pos x="262" y="252"/>
              </a:cxn>
              <a:cxn ang="0">
                <a:pos x="284" y="200"/>
              </a:cxn>
              <a:cxn ang="0">
                <a:pos x="362" y="160"/>
              </a:cxn>
              <a:cxn ang="0">
                <a:pos x="444" y="122"/>
              </a:cxn>
              <a:cxn ang="0">
                <a:pos x="532" y="122"/>
              </a:cxn>
              <a:cxn ang="0">
                <a:pos x="444" y="14"/>
              </a:cxn>
              <a:cxn ang="0">
                <a:pos x="306" y="96"/>
              </a:cxn>
              <a:cxn ang="0">
                <a:pos x="244" y="106"/>
              </a:cxn>
              <a:cxn ang="0">
                <a:pos x="206" y="70"/>
              </a:cxn>
              <a:cxn ang="0">
                <a:pos x="154" y="80"/>
              </a:cxn>
              <a:cxn ang="0">
                <a:pos x="174" y="0"/>
              </a:cxn>
              <a:cxn ang="0">
                <a:pos x="4" y="134"/>
              </a:cxn>
              <a:cxn ang="0">
                <a:pos x="0" y="134"/>
              </a:cxn>
              <a:cxn ang="0">
                <a:pos x="18" y="186"/>
              </a:cxn>
              <a:cxn ang="0">
                <a:pos x="230" y="214"/>
              </a:cxn>
            </a:cxnLst>
            <a:rect l="0" t="0" r="r" b="b"/>
            <a:pathLst>
              <a:path w="532" h="252">
                <a:moveTo>
                  <a:pt x="230" y="214"/>
                </a:moveTo>
                <a:lnTo>
                  <a:pt x="236" y="252"/>
                </a:lnTo>
                <a:lnTo>
                  <a:pt x="262" y="252"/>
                </a:lnTo>
                <a:lnTo>
                  <a:pt x="284" y="200"/>
                </a:lnTo>
                <a:lnTo>
                  <a:pt x="362" y="160"/>
                </a:lnTo>
                <a:lnTo>
                  <a:pt x="444" y="122"/>
                </a:lnTo>
                <a:lnTo>
                  <a:pt x="532" y="122"/>
                </a:lnTo>
                <a:lnTo>
                  <a:pt x="444" y="14"/>
                </a:lnTo>
                <a:lnTo>
                  <a:pt x="306" y="96"/>
                </a:lnTo>
                <a:lnTo>
                  <a:pt x="244" y="106"/>
                </a:lnTo>
                <a:lnTo>
                  <a:pt x="206" y="70"/>
                </a:lnTo>
                <a:lnTo>
                  <a:pt x="154" y="80"/>
                </a:lnTo>
                <a:lnTo>
                  <a:pt x="174" y="0"/>
                </a:lnTo>
                <a:lnTo>
                  <a:pt x="4" y="134"/>
                </a:lnTo>
                <a:lnTo>
                  <a:pt x="0" y="134"/>
                </a:lnTo>
                <a:lnTo>
                  <a:pt x="18" y="186"/>
                </a:lnTo>
                <a:lnTo>
                  <a:pt x="230" y="2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6" name="Freeform 2862"/>
          <p:cNvSpPr>
            <a:spLocks/>
          </p:cNvSpPr>
          <p:nvPr/>
        </p:nvSpPr>
        <p:spPr bwMode="auto">
          <a:xfrm>
            <a:off x="2103228" y="3663479"/>
            <a:ext cx="868995" cy="611896"/>
          </a:xfrm>
          <a:custGeom>
            <a:avLst/>
            <a:gdLst/>
            <a:ahLst/>
            <a:cxnLst>
              <a:cxn ang="0">
                <a:pos x="670" y="118"/>
              </a:cxn>
              <a:cxn ang="0">
                <a:pos x="662" y="26"/>
              </a:cxn>
              <a:cxn ang="0">
                <a:pos x="50" y="0"/>
              </a:cxn>
              <a:cxn ang="0">
                <a:pos x="0" y="466"/>
              </a:cxn>
              <a:cxn ang="0">
                <a:pos x="594" y="476"/>
              </a:cxn>
              <a:cxn ang="0">
                <a:pos x="676" y="474"/>
              </a:cxn>
              <a:cxn ang="0">
                <a:pos x="668" y="118"/>
              </a:cxn>
              <a:cxn ang="0">
                <a:pos x="670" y="118"/>
              </a:cxn>
            </a:cxnLst>
            <a:rect l="0" t="0" r="r" b="b"/>
            <a:pathLst>
              <a:path w="676" h="476">
                <a:moveTo>
                  <a:pt x="670" y="118"/>
                </a:moveTo>
                <a:lnTo>
                  <a:pt x="662" y="26"/>
                </a:lnTo>
                <a:lnTo>
                  <a:pt x="50" y="0"/>
                </a:lnTo>
                <a:lnTo>
                  <a:pt x="0" y="466"/>
                </a:lnTo>
                <a:lnTo>
                  <a:pt x="594" y="476"/>
                </a:lnTo>
                <a:lnTo>
                  <a:pt x="676" y="474"/>
                </a:lnTo>
                <a:lnTo>
                  <a:pt x="668" y="118"/>
                </a:lnTo>
                <a:lnTo>
                  <a:pt x="670" y="1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7" name="Freeform 2863"/>
          <p:cNvSpPr>
            <a:spLocks/>
          </p:cNvSpPr>
          <p:nvPr/>
        </p:nvSpPr>
        <p:spPr bwMode="auto">
          <a:xfrm>
            <a:off x="483503" y="3149281"/>
            <a:ext cx="953838" cy="1745703"/>
          </a:xfrm>
          <a:custGeom>
            <a:avLst/>
            <a:gdLst/>
            <a:ahLst/>
            <a:cxnLst>
              <a:cxn ang="0">
                <a:pos x="694" y="1314"/>
              </a:cxn>
              <a:cxn ang="0">
                <a:pos x="682" y="1260"/>
              </a:cxn>
              <a:cxn ang="0">
                <a:pos x="732" y="1150"/>
              </a:cxn>
              <a:cxn ang="0">
                <a:pos x="742" y="1140"/>
              </a:cxn>
              <a:cxn ang="0">
                <a:pos x="712" y="1044"/>
              </a:cxn>
              <a:cxn ang="0">
                <a:pos x="324" y="482"/>
              </a:cxn>
              <a:cxn ang="0">
                <a:pos x="334" y="454"/>
              </a:cxn>
              <a:cxn ang="0">
                <a:pos x="324" y="426"/>
              </a:cxn>
              <a:cxn ang="0">
                <a:pos x="402" y="98"/>
              </a:cxn>
              <a:cxn ang="0">
                <a:pos x="70" y="8"/>
              </a:cxn>
              <a:cxn ang="0">
                <a:pos x="68" y="0"/>
              </a:cxn>
              <a:cxn ang="0">
                <a:pos x="70" y="34"/>
              </a:cxn>
              <a:cxn ang="0">
                <a:pos x="0" y="156"/>
              </a:cxn>
              <a:cxn ang="0">
                <a:pos x="42" y="278"/>
              </a:cxn>
              <a:cxn ang="0">
                <a:pos x="32" y="384"/>
              </a:cxn>
              <a:cxn ang="0">
                <a:pos x="102" y="534"/>
              </a:cxn>
              <a:cxn ang="0">
                <a:pos x="102" y="614"/>
              </a:cxn>
              <a:cxn ang="0">
                <a:pos x="122" y="682"/>
              </a:cxn>
              <a:cxn ang="0">
                <a:pos x="90" y="734"/>
              </a:cxn>
              <a:cxn ang="0">
                <a:pos x="190" y="870"/>
              </a:cxn>
              <a:cxn ang="0">
                <a:pos x="190" y="1006"/>
              </a:cxn>
              <a:cxn ang="0">
                <a:pos x="360" y="1114"/>
              </a:cxn>
              <a:cxn ang="0">
                <a:pos x="360" y="1178"/>
              </a:cxn>
              <a:cxn ang="0">
                <a:pos x="450" y="1236"/>
              </a:cxn>
              <a:cxn ang="0">
                <a:pos x="450" y="1342"/>
              </a:cxn>
              <a:cxn ang="0">
                <a:pos x="668" y="1354"/>
              </a:cxn>
              <a:cxn ang="0">
                <a:pos x="672" y="1358"/>
              </a:cxn>
              <a:cxn ang="0">
                <a:pos x="668" y="1354"/>
              </a:cxn>
              <a:cxn ang="0">
                <a:pos x="694" y="1314"/>
              </a:cxn>
            </a:cxnLst>
            <a:rect l="0" t="0" r="r" b="b"/>
            <a:pathLst>
              <a:path w="742" h="1358">
                <a:moveTo>
                  <a:pt x="694" y="1314"/>
                </a:moveTo>
                <a:lnTo>
                  <a:pt x="682" y="1260"/>
                </a:lnTo>
                <a:lnTo>
                  <a:pt x="732" y="1150"/>
                </a:lnTo>
                <a:lnTo>
                  <a:pt x="742" y="1140"/>
                </a:lnTo>
                <a:lnTo>
                  <a:pt x="712" y="1044"/>
                </a:lnTo>
                <a:lnTo>
                  <a:pt x="324" y="482"/>
                </a:lnTo>
                <a:lnTo>
                  <a:pt x="334" y="454"/>
                </a:lnTo>
                <a:lnTo>
                  <a:pt x="324" y="426"/>
                </a:lnTo>
                <a:lnTo>
                  <a:pt x="402" y="98"/>
                </a:lnTo>
                <a:lnTo>
                  <a:pt x="70" y="8"/>
                </a:lnTo>
                <a:lnTo>
                  <a:pt x="68" y="0"/>
                </a:lnTo>
                <a:lnTo>
                  <a:pt x="70" y="34"/>
                </a:lnTo>
                <a:lnTo>
                  <a:pt x="0" y="156"/>
                </a:lnTo>
                <a:lnTo>
                  <a:pt x="42" y="278"/>
                </a:lnTo>
                <a:lnTo>
                  <a:pt x="32" y="384"/>
                </a:lnTo>
                <a:lnTo>
                  <a:pt x="102" y="534"/>
                </a:lnTo>
                <a:lnTo>
                  <a:pt x="102" y="614"/>
                </a:lnTo>
                <a:lnTo>
                  <a:pt x="122" y="682"/>
                </a:lnTo>
                <a:lnTo>
                  <a:pt x="90" y="734"/>
                </a:lnTo>
                <a:lnTo>
                  <a:pt x="190" y="870"/>
                </a:lnTo>
                <a:lnTo>
                  <a:pt x="190" y="1006"/>
                </a:lnTo>
                <a:lnTo>
                  <a:pt x="360" y="1114"/>
                </a:lnTo>
                <a:lnTo>
                  <a:pt x="360" y="1178"/>
                </a:lnTo>
                <a:lnTo>
                  <a:pt x="450" y="1236"/>
                </a:lnTo>
                <a:lnTo>
                  <a:pt x="450" y="1342"/>
                </a:lnTo>
                <a:lnTo>
                  <a:pt x="668" y="1354"/>
                </a:lnTo>
                <a:lnTo>
                  <a:pt x="672" y="1358"/>
                </a:lnTo>
                <a:lnTo>
                  <a:pt x="668" y="1354"/>
                </a:lnTo>
                <a:lnTo>
                  <a:pt x="694" y="13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8" name="Freeform 2864"/>
          <p:cNvSpPr>
            <a:spLocks/>
          </p:cNvSpPr>
          <p:nvPr/>
        </p:nvSpPr>
        <p:spPr bwMode="auto">
          <a:xfrm>
            <a:off x="1920687" y="2971882"/>
            <a:ext cx="843285" cy="707023"/>
          </a:xfrm>
          <a:custGeom>
            <a:avLst/>
            <a:gdLst/>
            <a:ahLst/>
            <a:cxnLst>
              <a:cxn ang="0">
                <a:pos x="26" y="388"/>
              </a:cxn>
              <a:cxn ang="0">
                <a:pos x="28" y="388"/>
              </a:cxn>
              <a:cxn ang="0">
                <a:pos x="0" y="508"/>
              </a:cxn>
              <a:cxn ang="0">
                <a:pos x="192" y="536"/>
              </a:cxn>
              <a:cxn ang="0">
                <a:pos x="650" y="550"/>
              </a:cxn>
              <a:cxn ang="0">
                <a:pos x="656" y="40"/>
              </a:cxn>
              <a:cxn ang="0">
                <a:pos x="64" y="0"/>
              </a:cxn>
              <a:cxn ang="0">
                <a:pos x="26" y="388"/>
              </a:cxn>
            </a:cxnLst>
            <a:rect l="0" t="0" r="r" b="b"/>
            <a:pathLst>
              <a:path w="656" h="550">
                <a:moveTo>
                  <a:pt x="26" y="388"/>
                </a:moveTo>
                <a:lnTo>
                  <a:pt x="28" y="388"/>
                </a:lnTo>
                <a:lnTo>
                  <a:pt x="0" y="508"/>
                </a:lnTo>
                <a:lnTo>
                  <a:pt x="192" y="536"/>
                </a:lnTo>
                <a:lnTo>
                  <a:pt x="650" y="550"/>
                </a:lnTo>
                <a:lnTo>
                  <a:pt x="656" y="40"/>
                </a:lnTo>
                <a:lnTo>
                  <a:pt x="64" y="0"/>
                </a:lnTo>
                <a:lnTo>
                  <a:pt x="26" y="3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9" name="Freeform 2865"/>
          <p:cNvSpPr>
            <a:spLocks/>
          </p:cNvSpPr>
          <p:nvPr/>
        </p:nvSpPr>
        <p:spPr bwMode="auto">
          <a:xfrm>
            <a:off x="4427404" y="4067124"/>
            <a:ext cx="979548" cy="416501"/>
          </a:xfrm>
          <a:custGeom>
            <a:avLst/>
            <a:gdLst/>
            <a:ahLst/>
            <a:cxnLst>
              <a:cxn ang="0">
                <a:pos x="206" y="304"/>
              </a:cxn>
              <a:cxn ang="0">
                <a:pos x="554" y="246"/>
              </a:cxn>
              <a:cxn ang="0">
                <a:pos x="580" y="154"/>
              </a:cxn>
              <a:cxn ang="0">
                <a:pos x="752" y="30"/>
              </a:cxn>
              <a:cxn ang="0">
                <a:pos x="762" y="0"/>
              </a:cxn>
              <a:cxn ang="0">
                <a:pos x="762" y="0"/>
              </a:cxn>
              <a:cxn ang="0">
                <a:pos x="332" y="88"/>
              </a:cxn>
              <a:cxn ang="0">
                <a:pos x="54" y="134"/>
              </a:cxn>
              <a:cxn ang="0">
                <a:pos x="32" y="134"/>
              </a:cxn>
              <a:cxn ang="0">
                <a:pos x="32" y="230"/>
              </a:cxn>
              <a:cxn ang="0">
                <a:pos x="30" y="230"/>
              </a:cxn>
              <a:cxn ang="0">
                <a:pos x="0" y="324"/>
              </a:cxn>
              <a:cxn ang="0">
                <a:pos x="206" y="304"/>
              </a:cxn>
            </a:cxnLst>
            <a:rect l="0" t="0" r="r" b="b"/>
            <a:pathLst>
              <a:path w="762" h="324">
                <a:moveTo>
                  <a:pt x="206" y="304"/>
                </a:moveTo>
                <a:lnTo>
                  <a:pt x="554" y="246"/>
                </a:lnTo>
                <a:lnTo>
                  <a:pt x="580" y="154"/>
                </a:lnTo>
                <a:lnTo>
                  <a:pt x="752" y="30"/>
                </a:lnTo>
                <a:lnTo>
                  <a:pt x="762" y="0"/>
                </a:lnTo>
                <a:lnTo>
                  <a:pt x="762" y="0"/>
                </a:lnTo>
                <a:lnTo>
                  <a:pt x="332" y="88"/>
                </a:lnTo>
                <a:lnTo>
                  <a:pt x="54" y="134"/>
                </a:lnTo>
                <a:lnTo>
                  <a:pt x="32" y="134"/>
                </a:lnTo>
                <a:lnTo>
                  <a:pt x="32" y="230"/>
                </a:lnTo>
                <a:lnTo>
                  <a:pt x="30" y="230"/>
                </a:lnTo>
                <a:lnTo>
                  <a:pt x="0" y="324"/>
                </a:lnTo>
                <a:lnTo>
                  <a:pt x="206" y="30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0" name="Freeform 2866"/>
          <p:cNvSpPr>
            <a:spLocks/>
          </p:cNvSpPr>
          <p:nvPr/>
        </p:nvSpPr>
        <p:spPr bwMode="auto">
          <a:xfrm>
            <a:off x="5144710" y="3846019"/>
            <a:ext cx="1012971" cy="537337"/>
          </a:xfrm>
          <a:custGeom>
            <a:avLst/>
            <a:gdLst/>
            <a:ahLst/>
            <a:cxnLst>
              <a:cxn ang="0">
                <a:pos x="196" y="202"/>
              </a:cxn>
              <a:cxn ang="0">
                <a:pos x="26" y="326"/>
              </a:cxn>
              <a:cxn ang="0">
                <a:pos x="0" y="418"/>
              </a:cxn>
              <a:cxn ang="0">
                <a:pos x="62" y="408"/>
              </a:cxn>
              <a:cxn ang="0">
                <a:pos x="312" y="310"/>
              </a:cxn>
              <a:cxn ang="0">
                <a:pos x="344" y="344"/>
              </a:cxn>
              <a:cxn ang="0">
                <a:pos x="424" y="326"/>
              </a:cxn>
              <a:cxn ang="0">
                <a:pos x="558" y="414"/>
              </a:cxn>
              <a:cxn ang="0">
                <a:pos x="560" y="408"/>
              </a:cxn>
              <a:cxn ang="0">
                <a:pos x="628" y="368"/>
              </a:cxn>
              <a:cxn ang="0">
                <a:pos x="628" y="328"/>
              </a:cxn>
              <a:cxn ang="0">
                <a:pos x="678" y="248"/>
              </a:cxn>
              <a:cxn ang="0">
                <a:pos x="738" y="248"/>
              </a:cxn>
              <a:cxn ang="0">
                <a:pos x="788" y="128"/>
              </a:cxn>
              <a:cxn ang="0">
                <a:pos x="788" y="46"/>
              </a:cxn>
              <a:cxn ang="0">
                <a:pos x="754" y="0"/>
              </a:cxn>
              <a:cxn ang="0">
                <a:pos x="208" y="170"/>
              </a:cxn>
              <a:cxn ang="0">
                <a:pos x="196" y="202"/>
              </a:cxn>
            </a:cxnLst>
            <a:rect l="0" t="0" r="r" b="b"/>
            <a:pathLst>
              <a:path w="788" h="418">
                <a:moveTo>
                  <a:pt x="196" y="202"/>
                </a:moveTo>
                <a:lnTo>
                  <a:pt x="26" y="326"/>
                </a:lnTo>
                <a:lnTo>
                  <a:pt x="0" y="418"/>
                </a:lnTo>
                <a:lnTo>
                  <a:pt x="62" y="408"/>
                </a:lnTo>
                <a:lnTo>
                  <a:pt x="312" y="310"/>
                </a:lnTo>
                <a:lnTo>
                  <a:pt x="344" y="344"/>
                </a:lnTo>
                <a:lnTo>
                  <a:pt x="424" y="326"/>
                </a:lnTo>
                <a:lnTo>
                  <a:pt x="558" y="414"/>
                </a:lnTo>
                <a:lnTo>
                  <a:pt x="560" y="408"/>
                </a:lnTo>
                <a:lnTo>
                  <a:pt x="628" y="368"/>
                </a:lnTo>
                <a:lnTo>
                  <a:pt x="628" y="328"/>
                </a:lnTo>
                <a:lnTo>
                  <a:pt x="678" y="248"/>
                </a:lnTo>
                <a:lnTo>
                  <a:pt x="738" y="248"/>
                </a:lnTo>
                <a:lnTo>
                  <a:pt x="788" y="128"/>
                </a:lnTo>
                <a:lnTo>
                  <a:pt x="788" y="46"/>
                </a:lnTo>
                <a:lnTo>
                  <a:pt x="754" y="0"/>
                </a:lnTo>
                <a:lnTo>
                  <a:pt x="208" y="170"/>
                </a:lnTo>
                <a:lnTo>
                  <a:pt x="196"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1" name="Freeform 2867"/>
          <p:cNvSpPr>
            <a:spLocks/>
          </p:cNvSpPr>
          <p:nvPr/>
        </p:nvSpPr>
        <p:spPr bwMode="auto">
          <a:xfrm>
            <a:off x="6149968" y="3041299"/>
            <a:ext cx="141405" cy="97698"/>
          </a:xfrm>
          <a:custGeom>
            <a:avLst/>
            <a:gdLst/>
            <a:ahLst/>
            <a:cxnLst>
              <a:cxn ang="0">
                <a:pos x="14" y="38"/>
              </a:cxn>
              <a:cxn ang="0">
                <a:pos x="0" y="76"/>
              </a:cxn>
              <a:cxn ang="0">
                <a:pos x="46" y="52"/>
              </a:cxn>
              <a:cxn ang="0">
                <a:pos x="106" y="12"/>
              </a:cxn>
              <a:cxn ang="0">
                <a:pos x="110" y="0"/>
              </a:cxn>
              <a:cxn ang="0">
                <a:pos x="98" y="0"/>
              </a:cxn>
              <a:cxn ang="0">
                <a:pos x="14" y="38"/>
              </a:cxn>
            </a:cxnLst>
            <a:rect l="0" t="0" r="r" b="b"/>
            <a:pathLst>
              <a:path w="110" h="76">
                <a:moveTo>
                  <a:pt x="14" y="38"/>
                </a:moveTo>
                <a:lnTo>
                  <a:pt x="0" y="76"/>
                </a:lnTo>
                <a:lnTo>
                  <a:pt x="46" y="52"/>
                </a:lnTo>
                <a:lnTo>
                  <a:pt x="106" y="12"/>
                </a:lnTo>
                <a:lnTo>
                  <a:pt x="110" y="0"/>
                </a:lnTo>
                <a:lnTo>
                  <a:pt x="98" y="0"/>
                </a:lnTo>
                <a:lnTo>
                  <a:pt x="14" y="3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2" name="Freeform 2868"/>
          <p:cNvSpPr>
            <a:spLocks/>
          </p:cNvSpPr>
          <p:nvPr/>
        </p:nvSpPr>
        <p:spPr bwMode="auto">
          <a:xfrm>
            <a:off x="2964510" y="3807454"/>
            <a:ext cx="899847" cy="465349"/>
          </a:xfrm>
          <a:custGeom>
            <a:avLst/>
            <a:gdLst/>
            <a:ahLst/>
            <a:cxnLst>
              <a:cxn ang="0">
                <a:pos x="626" y="62"/>
              </a:cxn>
              <a:cxn ang="0">
                <a:pos x="642" y="0"/>
              </a:cxn>
              <a:cxn ang="0">
                <a:pos x="606" y="0"/>
              </a:cxn>
              <a:cxn ang="0">
                <a:pos x="608" y="0"/>
              </a:cxn>
              <a:cxn ang="0">
                <a:pos x="0" y="8"/>
              </a:cxn>
              <a:cxn ang="0">
                <a:pos x="10" y="362"/>
              </a:cxn>
              <a:cxn ang="0">
                <a:pos x="700" y="338"/>
              </a:cxn>
              <a:cxn ang="0">
                <a:pos x="680" y="90"/>
              </a:cxn>
              <a:cxn ang="0">
                <a:pos x="626" y="62"/>
              </a:cxn>
            </a:cxnLst>
            <a:rect l="0" t="0" r="r" b="b"/>
            <a:pathLst>
              <a:path w="700" h="362">
                <a:moveTo>
                  <a:pt x="626" y="62"/>
                </a:moveTo>
                <a:lnTo>
                  <a:pt x="642" y="0"/>
                </a:lnTo>
                <a:lnTo>
                  <a:pt x="606" y="0"/>
                </a:lnTo>
                <a:lnTo>
                  <a:pt x="608" y="0"/>
                </a:lnTo>
                <a:lnTo>
                  <a:pt x="0" y="8"/>
                </a:lnTo>
                <a:lnTo>
                  <a:pt x="10" y="362"/>
                </a:lnTo>
                <a:lnTo>
                  <a:pt x="700" y="338"/>
                </a:lnTo>
                <a:lnTo>
                  <a:pt x="680" y="90"/>
                </a:lnTo>
                <a:lnTo>
                  <a:pt x="626"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3" name="Freeform 2869"/>
          <p:cNvSpPr>
            <a:spLocks/>
          </p:cNvSpPr>
          <p:nvPr/>
        </p:nvSpPr>
        <p:spPr bwMode="auto">
          <a:xfrm>
            <a:off x="4609944" y="2707070"/>
            <a:ext cx="501343" cy="655603"/>
          </a:xfrm>
          <a:custGeom>
            <a:avLst/>
            <a:gdLst/>
            <a:ahLst/>
            <a:cxnLst>
              <a:cxn ang="0">
                <a:pos x="350" y="464"/>
              </a:cxn>
              <a:cxn ang="0">
                <a:pos x="338" y="460"/>
              </a:cxn>
              <a:cxn ang="0">
                <a:pos x="390" y="284"/>
              </a:cxn>
              <a:cxn ang="0">
                <a:pos x="320" y="164"/>
              </a:cxn>
              <a:cxn ang="0">
                <a:pos x="280" y="190"/>
              </a:cxn>
              <a:cxn ang="0">
                <a:pos x="250" y="14"/>
              </a:cxn>
              <a:cxn ang="0">
                <a:pos x="100" y="0"/>
              </a:cxn>
              <a:cxn ang="0">
                <a:pos x="100" y="28"/>
              </a:cxn>
              <a:cxn ang="0">
                <a:pos x="22" y="124"/>
              </a:cxn>
              <a:cxn ang="0">
                <a:pos x="0" y="232"/>
              </a:cxn>
              <a:cxn ang="0">
                <a:pos x="12" y="272"/>
              </a:cxn>
              <a:cxn ang="0">
                <a:pos x="50" y="378"/>
              </a:cxn>
              <a:cxn ang="0">
                <a:pos x="50" y="486"/>
              </a:cxn>
              <a:cxn ang="0">
                <a:pos x="24" y="510"/>
              </a:cxn>
              <a:cxn ang="0">
                <a:pos x="212" y="506"/>
              </a:cxn>
              <a:cxn ang="0">
                <a:pos x="350" y="464"/>
              </a:cxn>
            </a:cxnLst>
            <a:rect l="0" t="0" r="r" b="b"/>
            <a:pathLst>
              <a:path w="390" h="510">
                <a:moveTo>
                  <a:pt x="350" y="464"/>
                </a:moveTo>
                <a:lnTo>
                  <a:pt x="338" y="460"/>
                </a:lnTo>
                <a:lnTo>
                  <a:pt x="390" y="284"/>
                </a:lnTo>
                <a:lnTo>
                  <a:pt x="320" y="164"/>
                </a:lnTo>
                <a:lnTo>
                  <a:pt x="280" y="190"/>
                </a:lnTo>
                <a:lnTo>
                  <a:pt x="250" y="14"/>
                </a:lnTo>
                <a:lnTo>
                  <a:pt x="100" y="0"/>
                </a:lnTo>
                <a:lnTo>
                  <a:pt x="100" y="28"/>
                </a:lnTo>
                <a:lnTo>
                  <a:pt x="22" y="124"/>
                </a:lnTo>
                <a:lnTo>
                  <a:pt x="0" y="232"/>
                </a:lnTo>
                <a:lnTo>
                  <a:pt x="12" y="272"/>
                </a:lnTo>
                <a:lnTo>
                  <a:pt x="50" y="378"/>
                </a:lnTo>
                <a:lnTo>
                  <a:pt x="50" y="486"/>
                </a:lnTo>
                <a:lnTo>
                  <a:pt x="24" y="510"/>
                </a:lnTo>
                <a:lnTo>
                  <a:pt x="212" y="506"/>
                </a:lnTo>
                <a:lnTo>
                  <a:pt x="350" y="4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4" name="Freeform 2870"/>
          <p:cNvSpPr>
            <a:spLocks/>
          </p:cNvSpPr>
          <p:nvPr/>
        </p:nvSpPr>
        <p:spPr bwMode="auto">
          <a:xfrm>
            <a:off x="907717" y="3275259"/>
            <a:ext cx="694168" cy="1210937"/>
          </a:xfrm>
          <a:custGeom>
            <a:avLst/>
            <a:gdLst/>
            <a:ahLst/>
            <a:cxnLst>
              <a:cxn ang="0">
                <a:pos x="468" y="688"/>
              </a:cxn>
              <a:cxn ang="0">
                <a:pos x="540" y="98"/>
              </a:cxn>
              <a:cxn ang="0">
                <a:pos x="302" y="50"/>
              </a:cxn>
              <a:cxn ang="0">
                <a:pos x="302" y="46"/>
              </a:cxn>
              <a:cxn ang="0">
                <a:pos x="76" y="0"/>
              </a:cxn>
              <a:cxn ang="0">
                <a:pos x="0" y="328"/>
              </a:cxn>
              <a:cxn ang="0">
                <a:pos x="10" y="356"/>
              </a:cxn>
              <a:cxn ang="0">
                <a:pos x="0" y="384"/>
              </a:cxn>
              <a:cxn ang="0">
                <a:pos x="384" y="942"/>
              </a:cxn>
              <a:cxn ang="0">
                <a:pos x="414" y="794"/>
              </a:cxn>
              <a:cxn ang="0">
                <a:pos x="454" y="806"/>
              </a:cxn>
              <a:cxn ang="0">
                <a:pos x="468" y="688"/>
              </a:cxn>
              <a:cxn ang="0">
                <a:pos x="468" y="688"/>
              </a:cxn>
              <a:cxn ang="0">
                <a:pos x="468" y="688"/>
              </a:cxn>
            </a:cxnLst>
            <a:rect l="0" t="0" r="r" b="b"/>
            <a:pathLst>
              <a:path w="540" h="942">
                <a:moveTo>
                  <a:pt x="468" y="688"/>
                </a:moveTo>
                <a:lnTo>
                  <a:pt x="540" y="98"/>
                </a:lnTo>
                <a:lnTo>
                  <a:pt x="302" y="50"/>
                </a:lnTo>
                <a:lnTo>
                  <a:pt x="302" y="46"/>
                </a:lnTo>
                <a:lnTo>
                  <a:pt x="76" y="0"/>
                </a:lnTo>
                <a:lnTo>
                  <a:pt x="0" y="328"/>
                </a:lnTo>
                <a:lnTo>
                  <a:pt x="10" y="356"/>
                </a:lnTo>
                <a:lnTo>
                  <a:pt x="0" y="384"/>
                </a:lnTo>
                <a:lnTo>
                  <a:pt x="384" y="942"/>
                </a:lnTo>
                <a:lnTo>
                  <a:pt x="414" y="794"/>
                </a:lnTo>
                <a:lnTo>
                  <a:pt x="454" y="806"/>
                </a:lnTo>
                <a:lnTo>
                  <a:pt x="468" y="688"/>
                </a:lnTo>
                <a:lnTo>
                  <a:pt x="468" y="688"/>
                </a:lnTo>
                <a:lnTo>
                  <a:pt x="468" y="6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5" name="Freeform 2871"/>
          <p:cNvSpPr>
            <a:spLocks/>
          </p:cNvSpPr>
          <p:nvPr/>
        </p:nvSpPr>
        <p:spPr bwMode="auto">
          <a:xfrm>
            <a:off x="6263091" y="2830478"/>
            <a:ext cx="110553" cy="200537"/>
          </a:xfrm>
          <a:custGeom>
            <a:avLst/>
            <a:gdLst/>
            <a:ahLst/>
            <a:cxnLst>
              <a:cxn ang="0">
                <a:pos x="0" y="18"/>
              </a:cxn>
              <a:cxn ang="0">
                <a:pos x="26" y="156"/>
              </a:cxn>
              <a:cxn ang="0">
                <a:pos x="48" y="108"/>
              </a:cxn>
              <a:cxn ang="0">
                <a:pos x="86" y="40"/>
              </a:cxn>
              <a:cxn ang="0">
                <a:pos x="50" y="0"/>
              </a:cxn>
              <a:cxn ang="0">
                <a:pos x="0" y="18"/>
              </a:cxn>
            </a:cxnLst>
            <a:rect l="0" t="0" r="r" b="b"/>
            <a:pathLst>
              <a:path w="86" h="156">
                <a:moveTo>
                  <a:pt x="0" y="18"/>
                </a:moveTo>
                <a:lnTo>
                  <a:pt x="26" y="156"/>
                </a:lnTo>
                <a:lnTo>
                  <a:pt x="48" y="108"/>
                </a:lnTo>
                <a:lnTo>
                  <a:pt x="86" y="40"/>
                </a:lnTo>
                <a:lnTo>
                  <a:pt x="50" y="0"/>
                </a:lnTo>
                <a:lnTo>
                  <a:pt x="0" y="1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6" name="Freeform 2872"/>
          <p:cNvSpPr>
            <a:spLocks/>
          </p:cNvSpPr>
          <p:nvPr/>
        </p:nvSpPr>
        <p:spPr bwMode="auto">
          <a:xfrm>
            <a:off x="5198701" y="3491222"/>
            <a:ext cx="912702" cy="609325"/>
          </a:xfrm>
          <a:custGeom>
            <a:avLst/>
            <a:gdLst/>
            <a:ahLst/>
            <a:cxnLst>
              <a:cxn ang="0">
                <a:pos x="492" y="106"/>
              </a:cxn>
              <a:cxn ang="0">
                <a:pos x="502" y="26"/>
              </a:cxn>
              <a:cxn ang="0">
                <a:pos x="442" y="0"/>
              </a:cxn>
              <a:cxn ang="0">
                <a:pos x="424" y="26"/>
              </a:cxn>
              <a:cxn ang="0">
                <a:pos x="386" y="26"/>
              </a:cxn>
              <a:cxn ang="0">
                <a:pos x="344" y="84"/>
              </a:cxn>
              <a:cxn ang="0">
                <a:pos x="314" y="158"/>
              </a:cxn>
              <a:cxn ang="0">
                <a:pos x="286" y="132"/>
              </a:cxn>
              <a:cxn ang="0">
                <a:pos x="256" y="296"/>
              </a:cxn>
              <a:cxn ang="0">
                <a:pos x="184" y="340"/>
              </a:cxn>
              <a:cxn ang="0">
                <a:pos x="112" y="306"/>
              </a:cxn>
              <a:cxn ang="0">
                <a:pos x="60" y="402"/>
              </a:cxn>
              <a:cxn ang="0">
                <a:pos x="0" y="474"/>
              </a:cxn>
              <a:cxn ang="0">
                <a:pos x="164" y="444"/>
              </a:cxn>
              <a:cxn ang="0">
                <a:pos x="710" y="272"/>
              </a:cxn>
              <a:cxn ang="0">
                <a:pos x="666" y="214"/>
              </a:cxn>
              <a:cxn ang="0">
                <a:pos x="698" y="96"/>
              </a:cxn>
              <a:cxn ang="0">
                <a:pos x="614" y="116"/>
              </a:cxn>
              <a:cxn ang="0">
                <a:pos x="492" y="106"/>
              </a:cxn>
            </a:cxnLst>
            <a:rect l="0" t="0" r="r" b="b"/>
            <a:pathLst>
              <a:path w="710" h="474">
                <a:moveTo>
                  <a:pt x="492" y="106"/>
                </a:moveTo>
                <a:lnTo>
                  <a:pt x="502" y="26"/>
                </a:lnTo>
                <a:lnTo>
                  <a:pt x="442" y="0"/>
                </a:lnTo>
                <a:lnTo>
                  <a:pt x="424" y="26"/>
                </a:lnTo>
                <a:lnTo>
                  <a:pt x="386" y="26"/>
                </a:lnTo>
                <a:lnTo>
                  <a:pt x="344" y="84"/>
                </a:lnTo>
                <a:lnTo>
                  <a:pt x="314" y="158"/>
                </a:lnTo>
                <a:lnTo>
                  <a:pt x="286" y="132"/>
                </a:lnTo>
                <a:lnTo>
                  <a:pt x="256" y="296"/>
                </a:lnTo>
                <a:lnTo>
                  <a:pt x="184" y="340"/>
                </a:lnTo>
                <a:lnTo>
                  <a:pt x="112" y="306"/>
                </a:lnTo>
                <a:lnTo>
                  <a:pt x="60" y="402"/>
                </a:lnTo>
                <a:lnTo>
                  <a:pt x="0" y="474"/>
                </a:lnTo>
                <a:lnTo>
                  <a:pt x="164" y="444"/>
                </a:lnTo>
                <a:lnTo>
                  <a:pt x="710" y="272"/>
                </a:lnTo>
                <a:lnTo>
                  <a:pt x="666" y="214"/>
                </a:lnTo>
                <a:lnTo>
                  <a:pt x="698" y="96"/>
                </a:lnTo>
                <a:lnTo>
                  <a:pt x="614" y="116"/>
                </a:lnTo>
                <a:lnTo>
                  <a:pt x="492"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7" name="Freeform 2873"/>
          <p:cNvSpPr>
            <a:spLocks/>
          </p:cNvSpPr>
          <p:nvPr/>
        </p:nvSpPr>
        <p:spPr bwMode="auto">
          <a:xfrm>
            <a:off x="5538072" y="3352389"/>
            <a:ext cx="568189" cy="285380"/>
          </a:xfrm>
          <a:custGeom>
            <a:avLst/>
            <a:gdLst/>
            <a:ahLst/>
            <a:cxnLst>
              <a:cxn ang="0">
                <a:pos x="316" y="0"/>
              </a:cxn>
              <a:cxn ang="0">
                <a:pos x="0" y="108"/>
              </a:cxn>
              <a:cxn ang="0">
                <a:pos x="24" y="150"/>
              </a:cxn>
              <a:cxn ang="0">
                <a:pos x="126" y="94"/>
              </a:cxn>
              <a:cxn ang="0">
                <a:pos x="178" y="106"/>
              </a:cxn>
              <a:cxn ang="0">
                <a:pos x="178" y="104"/>
              </a:cxn>
              <a:cxn ang="0">
                <a:pos x="180" y="106"/>
              </a:cxn>
              <a:cxn ang="0">
                <a:pos x="180" y="106"/>
              </a:cxn>
              <a:cxn ang="0">
                <a:pos x="242" y="132"/>
              </a:cxn>
              <a:cxn ang="0">
                <a:pos x="232" y="212"/>
              </a:cxn>
              <a:cxn ang="0">
                <a:pos x="354" y="222"/>
              </a:cxn>
              <a:cxn ang="0">
                <a:pos x="436" y="200"/>
              </a:cxn>
              <a:cxn ang="0">
                <a:pos x="442" y="174"/>
              </a:cxn>
              <a:cxn ang="0">
                <a:pos x="442" y="134"/>
              </a:cxn>
              <a:cxn ang="0">
                <a:pos x="374" y="162"/>
              </a:cxn>
              <a:cxn ang="0">
                <a:pos x="316" y="0"/>
              </a:cxn>
            </a:cxnLst>
            <a:rect l="0" t="0" r="r" b="b"/>
            <a:pathLst>
              <a:path w="442" h="222">
                <a:moveTo>
                  <a:pt x="316" y="0"/>
                </a:moveTo>
                <a:lnTo>
                  <a:pt x="0" y="108"/>
                </a:lnTo>
                <a:lnTo>
                  <a:pt x="24" y="150"/>
                </a:lnTo>
                <a:lnTo>
                  <a:pt x="126" y="94"/>
                </a:lnTo>
                <a:lnTo>
                  <a:pt x="178" y="106"/>
                </a:lnTo>
                <a:lnTo>
                  <a:pt x="178" y="104"/>
                </a:lnTo>
                <a:lnTo>
                  <a:pt x="180" y="106"/>
                </a:lnTo>
                <a:lnTo>
                  <a:pt x="180" y="106"/>
                </a:lnTo>
                <a:lnTo>
                  <a:pt x="242" y="132"/>
                </a:lnTo>
                <a:lnTo>
                  <a:pt x="232" y="212"/>
                </a:lnTo>
                <a:lnTo>
                  <a:pt x="354" y="222"/>
                </a:lnTo>
                <a:lnTo>
                  <a:pt x="436" y="200"/>
                </a:lnTo>
                <a:lnTo>
                  <a:pt x="442" y="174"/>
                </a:lnTo>
                <a:lnTo>
                  <a:pt x="442" y="134"/>
                </a:lnTo>
                <a:lnTo>
                  <a:pt x="374" y="162"/>
                </a:lnTo>
                <a:lnTo>
                  <a:pt x="31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8" name="Freeform 2874"/>
          <p:cNvSpPr>
            <a:spLocks/>
          </p:cNvSpPr>
          <p:nvPr/>
        </p:nvSpPr>
        <p:spPr bwMode="auto">
          <a:xfrm>
            <a:off x="2961939" y="3815167"/>
            <a:ext cx="15426" cy="457636"/>
          </a:xfrm>
          <a:custGeom>
            <a:avLst/>
            <a:gdLst/>
            <a:ahLst/>
            <a:cxnLst>
              <a:cxn ang="0">
                <a:pos x="2" y="2"/>
              </a:cxn>
              <a:cxn ang="0">
                <a:pos x="2" y="0"/>
              </a:cxn>
              <a:cxn ang="0">
                <a:pos x="0" y="0"/>
              </a:cxn>
              <a:cxn ang="0">
                <a:pos x="8" y="356"/>
              </a:cxn>
              <a:cxn ang="0">
                <a:pos x="12" y="356"/>
              </a:cxn>
              <a:cxn ang="0">
                <a:pos x="2" y="2"/>
              </a:cxn>
              <a:cxn ang="0">
                <a:pos x="2" y="2"/>
              </a:cxn>
            </a:cxnLst>
            <a:rect l="0" t="0" r="r" b="b"/>
            <a:pathLst>
              <a:path w="12" h="356">
                <a:moveTo>
                  <a:pt x="2" y="2"/>
                </a:moveTo>
                <a:lnTo>
                  <a:pt x="2" y="0"/>
                </a:lnTo>
                <a:lnTo>
                  <a:pt x="0" y="0"/>
                </a:lnTo>
                <a:lnTo>
                  <a:pt x="8" y="356"/>
                </a:lnTo>
                <a:lnTo>
                  <a:pt x="12" y="356"/>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39" name="Freeform 2875"/>
          <p:cNvSpPr>
            <a:spLocks/>
          </p:cNvSpPr>
          <p:nvPr/>
        </p:nvSpPr>
        <p:spPr bwMode="auto">
          <a:xfrm>
            <a:off x="3702384" y="3717470"/>
            <a:ext cx="2571" cy="2571"/>
          </a:xfrm>
          <a:custGeom>
            <a:avLst/>
            <a:gdLst/>
            <a:ahLst/>
            <a:cxnLst>
              <a:cxn ang="0">
                <a:pos x="0" y="0"/>
              </a:cxn>
              <a:cxn ang="0">
                <a:pos x="0" y="2"/>
              </a:cxn>
              <a:cxn ang="0">
                <a:pos x="2" y="2"/>
              </a:cxn>
              <a:cxn ang="0">
                <a:pos x="0" y="0"/>
              </a:cxn>
              <a:cxn ang="0">
                <a:pos x="0" y="0"/>
              </a:cxn>
            </a:cxnLst>
            <a:rect l="0" t="0" r="r" b="b"/>
            <a:pathLst>
              <a:path w="2" h="2">
                <a:moveTo>
                  <a:pt x="0" y="0"/>
                </a:moveTo>
                <a:lnTo>
                  <a:pt x="0" y="2"/>
                </a:lnTo>
                <a:lnTo>
                  <a:pt x="2" y="2"/>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0" name="Freeform 2876"/>
          <p:cNvSpPr>
            <a:spLocks/>
          </p:cNvSpPr>
          <p:nvPr/>
        </p:nvSpPr>
        <p:spPr bwMode="auto">
          <a:xfrm>
            <a:off x="3712668" y="3704615"/>
            <a:ext cx="444781" cy="15426"/>
          </a:xfrm>
          <a:custGeom>
            <a:avLst/>
            <a:gdLst/>
            <a:ahLst/>
            <a:cxnLst>
              <a:cxn ang="0">
                <a:pos x="346" y="0"/>
              </a:cxn>
              <a:cxn ang="0">
                <a:pos x="0" y="10"/>
              </a:cxn>
              <a:cxn ang="0">
                <a:pos x="0" y="12"/>
              </a:cxn>
              <a:cxn ang="0">
                <a:pos x="346" y="4"/>
              </a:cxn>
              <a:cxn ang="0">
                <a:pos x="346" y="0"/>
              </a:cxn>
            </a:cxnLst>
            <a:rect l="0" t="0" r="r" b="b"/>
            <a:pathLst>
              <a:path w="346" h="12">
                <a:moveTo>
                  <a:pt x="346" y="0"/>
                </a:moveTo>
                <a:lnTo>
                  <a:pt x="0" y="10"/>
                </a:lnTo>
                <a:lnTo>
                  <a:pt x="0" y="12"/>
                </a:lnTo>
                <a:lnTo>
                  <a:pt x="346" y="4"/>
                </a:lnTo>
                <a:lnTo>
                  <a:pt x="34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1" name="Rectangle 2877"/>
          <p:cNvSpPr>
            <a:spLocks noChangeArrowheads="1"/>
          </p:cNvSpPr>
          <p:nvPr/>
        </p:nvSpPr>
        <p:spPr bwMode="auto">
          <a:xfrm>
            <a:off x="4756490" y="5182934"/>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2" name="Freeform 2878"/>
          <p:cNvSpPr>
            <a:spLocks/>
          </p:cNvSpPr>
          <p:nvPr/>
        </p:nvSpPr>
        <p:spPr bwMode="auto">
          <a:xfrm>
            <a:off x="4689645" y="4465628"/>
            <a:ext cx="69417" cy="717306"/>
          </a:xfrm>
          <a:custGeom>
            <a:avLst/>
            <a:gdLst/>
            <a:ahLst/>
            <a:cxnLst>
              <a:cxn ang="0">
                <a:pos x="0" y="0"/>
              </a:cxn>
              <a:cxn ang="0">
                <a:pos x="52" y="558"/>
              </a:cxn>
              <a:cxn ang="0">
                <a:pos x="54" y="558"/>
              </a:cxn>
              <a:cxn ang="0">
                <a:pos x="2" y="0"/>
              </a:cxn>
              <a:cxn ang="0">
                <a:pos x="0" y="0"/>
              </a:cxn>
            </a:cxnLst>
            <a:rect l="0" t="0" r="r" b="b"/>
            <a:pathLst>
              <a:path w="54" h="558">
                <a:moveTo>
                  <a:pt x="0" y="0"/>
                </a:moveTo>
                <a:lnTo>
                  <a:pt x="52" y="558"/>
                </a:lnTo>
                <a:lnTo>
                  <a:pt x="54" y="55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3" name="Freeform 2879"/>
          <p:cNvSpPr>
            <a:spLocks/>
          </p:cNvSpPr>
          <p:nvPr/>
        </p:nvSpPr>
        <p:spPr bwMode="auto">
          <a:xfrm>
            <a:off x="5139568" y="4064553"/>
            <a:ext cx="272525" cy="318803"/>
          </a:xfrm>
          <a:custGeom>
            <a:avLst/>
            <a:gdLst/>
            <a:ahLst/>
            <a:cxnLst>
              <a:cxn ang="0">
                <a:pos x="26" y="156"/>
              </a:cxn>
              <a:cxn ang="0">
                <a:pos x="0" y="248"/>
              </a:cxn>
              <a:cxn ang="0">
                <a:pos x="4" y="248"/>
              </a:cxn>
              <a:cxn ang="0">
                <a:pos x="30" y="156"/>
              </a:cxn>
              <a:cxn ang="0">
                <a:pos x="200" y="32"/>
              </a:cxn>
              <a:cxn ang="0">
                <a:pos x="212" y="0"/>
              </a:cxn>
              <a:cxn ang="0">
                <a:pos x="208" y="2"/>
              </a:cxn>
              <a:cxn ang="0">
                <a:pos x="198" y="32"/>
              </a:cxn>
              <a:cxn ang="0">
                <a:pos x="26" y="156"/>
              </a:cxn>
            </a:cxnLst>
            <a:rect l="0" t="0" r="r" b="b"/>
            <a:pathLst>
              <a:path w="212" h="248">
                <a:moveTo>
                  <a:pt x="26" y="156"/>
                </a:moveTo>
                <a:lnTo>
                  <a:pt x="0" y="248"/>
                </a:lnTo>
                <a:lnTo>
                  <a:pt x="4" y="248"/>
                </a:lnTo>
                <a:lnTo>
                  <a:pt x="30" y="156"/>
                </a:lnTo>
                <a:lnTo>
                  <a:pt x="200" y="32"/>
                </a:lnTo>
                <a:lnTo>
                  <a:pt x="212" y="0"/>
                </a:lnTo>
                <a:lnTo>
                  <a:pt x="208" y="2"/>
                </a:lnTo>
                <a:lnTo>
                  <a:pt x="198" y="32"/>
                </a:lnTo>
                <a:lnTo>
                  <a:pt x="26" y="1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4" name="Freeform 2880"/>
          <p:cNvSpPr>
            <a:spLocks/>
          </p:cNvSpPr>
          <p:nvPr/>
        </p:nvSpPr>
        <p:spPr bwMode="auto">
          <a:xfrm>
            <a:off x="5340105" y="3879442"/>
            <a:ext cx="2571" cy="2571"/>
          </a:xfrm>
          <a:custGeom>
            <a:avLst/>
            <a:gdLst/>
            <a:ahLst/>
            <a:cxnLst>
              <a:cxn ang="0">
                <a:pos x="0" y="0"/>
              </a:cxn>
              <a:cxn ang="0">
                <a:pos x="0" y="0"/>
              </a:cxn>
              <a:cxn ang="0">
                <a:pos x="2" y="2"/>
              </a:cxn>
              <a:cxn ang="0">
                <a:pos x="0" y="0"/>
              </a:cxn>
            </a:cxnLst>
            <a:rect l="0" t="0" r="r" b="b"/>
            <a:pathLst>
              <a:path w="2" h="2">
                <a:moveTo>
                  <a:pt x="0" y="0"/>
                </a:moveTo>
                <a:lnTo>
                  <a:pt x="0" y="0"/>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5" name="Freeform 2881"/>
          <p:cNvSpPr>
            <a:spLocks/>
          </p:cNvSpPr>
          <p:nvPr/>
        </p:nvSpPr>
        <p:spPr bwMode="auto">
          <a:xfrm>
            <a:off x="5190988" y="3882013"/>
            <a:ext cx="151688" cy="221105"/>
          </a:xfrm>
          <a:custGeom>
            <a:avLst/>
            <a:gdLst/>
            <a:ahLst/>
            <a:cxnLst>
              <a:cxn ang="0">
                <a:pos x="64" y="98"/>
              </a:cxn>
              <a:cxn ang="0">
                <a:pos x="0" y="172"/>
              </a:cxn>
              <a:cxn ang="0">
                <a:pos x="6" y="170"/>
              </a:cxn>
              <a:cxn ang="0">
                <a:pos x="6" y="170"/>
              </a:cxn>
              <a:cxn ang="0">
                <a:pos x="66" y="98"/>
              </a:cxn>
              <a:cxn ang="0">
                <a:pos x="118" y="2"/>
              </a:cxn>
              <a:cxn ang="0">
                <a:pos x="114" y="0"/>
              </a:cxn>
              <a:cxn ang="0">
                <a:pos x="64" y="98"/>
              </a:cxn>
            </a:cxnLst>
            <a:rect l="0" t="0" r="r" b="b"/>
            <a:pathLst>
              <a:path w="118" h="172">
                <a:moveTo>
                  <a:pt x="64" y="98"/>
                </a:moveTo>
                <a:lnTo>
                  <a:pt x="0" y="172"/>
                </a:lnTo>
                <a:lnTo>
                  <a:pt x="6" y="170"/>
                </a:lnTo>
                <a:lnTo>
                  <a:pt x="6" y="170"/>
                </a:lnTo>
                <a:lnTo>
                  <a:pt x="66" y="98"/>
                </a:lnTo>
                <a:lnTo>
                  <a:pt x="118" y="2"/>
                </a:lnTo>
                <a:lnTo>
                  <a:pt x="114" y="0"/>
                </a:lnTo>
                <a:lnTo>
                  <a:pt x="64" y="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6" name="Freeform 2882"/>
          <p:cNvSpPr>
            <a:spLocks/>
          </p:cNvSpPr>
          <p:nvPr/>
        </p:nvSpPr>
        <p:spPr bwMode="auto">
          <a:xfrm>
            <a:off x="6106261" y="3434661"/>
            <a:ext cx="2571" cy="7713"/>
          </a:xfrm>
          <a:custGeom>
            <a:avLst/>
            <a:gdLst/>
            <a:ahLst/>
            <a:cxnLst>
              <a:cxn ang="0">
                <a:pos x="2" y="6"/>
              </a:cxn>
              <a:cxn ang="0">
                <a:pos x="2" y="2"/>
              </a:cxn>
              <a:cxn ang="0">
                <a:pos x="0" y="0"/>
              </a:cxn>
              <a:cxn ang="0">
                <a:pos x="0" y="6"/>
              </a:cxn>
              <a:cxn ang="0">
                <a:pos x="2" y="6"/>
              </a:cxn>
            </a:cxnLst>
            <a:rect l="0" t="0" r="r" b="b"/>
            <a:pathLst>
              <a:path w="2" h="6">
                <a:moveTo>
                  <a:pt x="2" y="6"/>
                </a:moveTo>
                <a:lnTo>
                  <a:pt x="2" y="2"/>
                </a:lnTo>
                <a:lnTo>
                  <a:pt x="0"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7" name="Freeform 2883"/>
          <p:cNvSpPr>
            <a:spLocks/>
          </p:cNvSpPr>
          <p:nvPr/>
        </p:nvSpPr>
        <p:spPr bwMode="auto">
          <a:xfrm>
            <a:off x="5982853" y="3339534"/>
            <a:ext cx="123408" cy="102840"/>
          </a:xfrm>
          <a:custGeom>
            <a:avLst/>
            <a:gdLst/>
            <a:ahLst/>
            <a:cxnLst>
              <a:cxn ang="0">
                <a:pos x="0" y="2"/>
              </a:cxn>
              <a:cxn ang="0">
                <a:pos x="96" y="80"/>
              </a:cxn>
              <a:cxn ang="0">
                <a:pos x="96" y="74"/>
              </a:cxn>
              <a:cxn ang="0">
                <a:pos x="2" y="0"/>
              </a:cxn>
              <a:cxn ang="0">
                <a:pos x="0" y="2"/>
              </a:cxn>
            </a:cxnLst>
            <a:rect l="0" t="0" r="r" b="b"/>
            <a:pathLst>
              <a:path w="96" h="80">
                <a:moveTo>
                  <a:pt x="0" y="2"/>
                </a:moveTo>
                <a:lnTo>
                  <a:pt x="96" y="80"/>
                </a:lnTo>
                <a:lnTo>
                  <a:pt x="96" y="74"/>
                </a:lnTo>
                <a:lnTo>
                  <a:pt x="2"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8" name="Freeform 2884"/>
          <p:cNvSpPr>
            <a:spLocks/>
          </p:cNvSpPr>
          <p:nvPr/>
        </p:nvSpPr>
        <p:spPr bwMode="auto">
          <a:xfrm>
            <a:off x="6147397" y="3138997"/>
            <a:ext cx="2571" cy="2571"/>
          </a:xfrm>
          <a:custGeom>
            <a:avLst/>
            <a:gdLst/>
            <a:ahLst/>
            <a:cxnLst>
              <a:cxn ang="0">
                <a:pos x="0" y="2"/>
              </a:cxn>
              <a:cxn ang="0">
                <a:pos x="2" y="2"/>
              </a:cxn>
              <a:cxn ang="0">
                <a:pos x="2" y="0"/>
              </a:cxn>
              <a:cxn ang="0">
                <a:pos x="0" y="2"/>
              </a:cxn>
              <a:cxn ang="0">
                <a:pos x="0" y="2"/>
              </a:cxn>
            </a:cxnLst>
            <a:rect l="0" t="0" r="r" b="b"/>
            <a:pathLst>
              <a:path w="2" h="2">
                <a:moveTo>
                  <a:pt x="0" y="2"/>
                </a:moveTo>
                <a:lnTo>
                  <a:pt x="2" y="2"/>
                </a:lnTo>
                <a:lnTo>
                  <a:pt x="2"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49" name="Freeform 2885"/>
          <p:cNvSpPr>
            <a:spLocks/>
          </p:cNvSpPr>
          <p:nvPr/>
        </p:nvSpPr>
        <p:spPr bwMode="auto">
          <a:xfrm>
            <a:off x="6291372" y="3038728"/>
            <a:ext cx="7713" cy="2571"/>
          </a:xfrm>
          <a:custGeom>
            <a:avLst/>
            <a:gdLst/>
            <a:ahLst/>
            <a:cxnLst>
              <a:cxn ang="0">
                <a:pos x="4" y="0"/>
              </a:cxn>
              <a:cxn ang="0">
                <a:pos x="2" y="0"/>
              </a:cxn>
              <a:cxn ang="0">
                <a:pos x="0" y="2"/>
              </a:cxn>
              <a:cxn ang="0">
                <a:pos x="6" y="2"/>
              </a:cxn>
              <a:cxn ang="0">
                <a:pos x="6" y="0"/>
              </a:cxn>
              <a:cxn ang="0">
                <a:pos x="4" y="0"/>
              </a:cxn>
              <a:cxn ang="0">
                <a:pos x="4" y="0"/>
              </a:cxn>
              <a:cxn ang="0">
                <a:pos x="4" y="0"/>
              </a:cxn>
            </a:cxnLst>
            <a:rect l="0" t="0" r="r" b="b"/>
            <a:pathLst>
              <a:path w="6" h="2">
                <a:moveTo>
                  <a:pt x="4" y="0"/>
                </a:moveTo>
                <a:lnTo>
                  <a:pt x="2" y="0"/>
                </a:lnTo>
                <a:lnTo>
                  <a:pt x="0" y="2"/>
                </a:lnTo>
                <a:lnTo>
                  <a:pt x="6" y="2"/>
                </a:lnTo>
                <a:lnTo>
                  <a:pt x="6" y="0"/>
                </a:lnTo>
                <a:lnTo>
                  <a:pt x="4" y="0"/>
                </a:lnTo>
                <a:lnTo>
                  <a:pt x="4"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0" name="Freeform 2886"/>
          <p:cNvSpPr>
            <a:spLocks/>
          </p:cNvSpPr>
          <p:nvPr/>
        </p:nvSpPr>
        <p:spPr bwMode="auto">
          <a:xfrm>
            <a:off x="5990566" y="3038728"/>
            <a:ext cx="303377" cy="102840"/>
          </a:xfrm>
          <a:custGeom>
            <a:avLst/>
            <a:gdLst/>
            <a:ahLst/>
            <a:cxnLst>
              <a:cxn ang="0">
                <a:pos x="222" y="0"/>
              </a:cxn>
              <a:cxn ang="0">
                <a:pos x="136" y="40"/>
              </a:cxn>
              <a:cxn ang="0">
                <a:pos x="124" y="70"/>
              </a:cxn>
              <a:cxn ang="0">
                <a:pos x="0" y="42"/>
              </a:cxn>
              <a:cxn ang="0">
                <a:pos x="0" y="44"/>
              </a:cxn>
              <a:cxn ang="0">
                <a:pos x="124" y="72"/>
              </a:cxn>
              <a:cxn ang="0">
                <a:pos x="122" y="80"/>
              </a:cxn>
              <a:cxn ang="0">
                <a:pos x="124" y="78"/>
              </a:cxn>
              <a:cxn ang="0">
                <a:pos x="138" y="40"/>
              </a:cxn>
              <a:cxn ang="0">
                <a:pos x="222" y="2"/>
              </a:cxn>
              <a:cxn ang="0">
                <a:pos x="234" y="2"/>
              </a:cxn>
              <a:cxn ang="0">
                <a:pos x="236" y="0"/>
              </a:cxn>
              <a:cxn ang="0">
                <a:pos x="222" y="0"/>
              </a:cxn>
            </a:cxnLst>
            <a:rect l="0" t="0" r="r" b="b"/>
            <a:pathLst>
              <a:path w="236" h="80">
                <a:moveTo>
                  <a:pt x="222" y="0"/>
                </a:moveTo>
                <a:lnTo>
                  <a:pt x="136" y="40"/>
                </a:lnTo>
                <a:lnTo>
                  <a:pt x="124" y="70"/>
                </a:lnTo>
                <a:lnTo>
                  <a:pt x="0" y="42"/>
                </a:lnTo>
                <a:lnTo>
                  <a:pt x="0" y="44"/>
                </a:lnTo>
                <a:lnTo>
                  <a:pt x="124" y="72"/>
                </a:lnTo>
                <a:lnTo>
                  <a:pt x="122" y="80"/>
                </a:lnTo>
                <a:lnTo>
                  <a:pt x="124" y="78"/>
                </a:lnTo>
                <a:lnTo>
                  <a:pt x="138" y="40"/>
                </a:lnTo>
                <a:lnTo>
                  <a:pt x="222" y="2"/>
                </a:lnTo>
                <a:lnTo>
                  <a:pt x="234" y="2"/>
                </a:lnTo>
                <a:lnTo>
                  <a:pt x="236" y="0"/>
                </a:lnTo>
                <a:lnTo>
                  <a:pt x="22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1" name="Rectangle 2887"/>
          <p:cNvSpPr>
            <a:spLocks noChangeArrowheads="1"/>
          </p:cNvSpPr>
          <p:nvPr/>
        </p:nvSpPr>
        <p:spPr bwMode="auto">
          <a:xfrm>
            <a:off x="720034" y="2485965"/>
            <a:ext cx="7713" cy="7713"/>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2" name="Freeform 2888"/>
          <p:cNvSpPr>
            <a:spLocks/>
          </p:cNvSpPr>
          <p:nvPr/>
        </p:nvSpPr>
        <p:spPr bwMode="auto">
          <a:xfrm>
            <a:off x="727747" y="2221153"/>
            <a:ext cx="2043938" cy="1252073"/>
          </a:xfrm>
          <a:custGeom>
            <a:avLst/>
            <a:gdLst/>
            <a:ahLst/>
            <a:cxnLst>
              <a:cxn ang="0">
                <a:pos x="1590" y="166"/>
              </a:cxn>
              <a:cxn ang="0">
                <a:pos x="1580" y="616"/>
              </a:cxn>
              <a:cxn ang="0">
                <a:pos x="978" y="650"/>
              </a:cxn>
              <a:cxn ang="0">
                <a:pos x="908" y="626"/>
              </a:cxn>
              <a:cxn ang="0">
                <a:pos x="754" y="534"/>
              </a:cxn>
              <a:cxn ang="0">
                <a:pos x="714" y="476"/>
              </a:cxn>
              <a:cxn ang="0">
                <a:pos x="710" y="326"/>
              </a:cxn>
              <a:cxn ang="0">
                <a:pos x="668" y="24"/>
              </a:cxn>
              <a:cxn ang="0">
                <a:pos x="636" y="166"/>
              </a:cxn>
              <a:cxn ang="0">
                <a:pos x="736" y="346"/>
              </a:cxn>
              <a:cxn ang="0">
                <a:pos x="756" y="472"/>
              </a:cxn>
              <a:cxn ang="0">
                <a:pos x="818" y="642"/>
              </a:cxn>
              <a:cxn ang="0">
                <a:pos x="948" y="618"/>
              </a:cxn>
              <a:cxn ang="0">
                <a:pos x="948" y="964"/>
              </a:cxn>
              <a:cxn ang="0">
                <a:pos x="502" y="598"/>
              </a:cxn>
              <a:cxn ang="0">
                <a:pos x="560" y="436"/>
              </a:cxn>
              <a:cxn ang="0">
                <a:pos x="592" y="2"/>
              </a:cxn>
              <a:cxn ang="0">
                <a:pos x="524" y="342"/>
              </a:cxn>
              <a:cxn ang="0">
                <a:pos x="400" y="334"/>
              </a:cxn>
              <a:cxn ang="0">
                <a:pos x="110" y="318"/>
              </a:cxn>
              <a:cxn ang="0">
                <a:pos x="0" y="206"/>
              </a:cxn>
              <a:cxn ang="0">
                <a:pos x="96" y="238"/>
              </a:cxn>
              <a:cxn ang="0">
                <a:pos x="284" y="356"/>
              </a:cxn>
              <a:cxn ang="0">
                <a:pos x="534" y="378"/>
              </a:cxn>
              <a:cxn ang="0">
                <a:pos x="486" y="572"/>
              </a:cxn>
              <a:cxn ang="0">
                <a:pos x="444" y="862"/>
              </a:cxn>
              <a:cxn ang="0">
                <a:pos x="446" y="866"/>
              </a:cxn>
              <a:cxn ang="0">
                <a:pos x="442" y="870"/>
              </a:cxn>
              <a:cxn ang="0">
                <a:pos x="682" y="914"/>
              </a:cxn>
              <a:cxn ang="0">
                <a:pos x="688" y="920"/>
              </a:cxn>
              <a:cxn ang="0">
                <a:pos x="948" y="970"/>
              </a:cxn>
              <a:cxn ang="0">
                <a:pos x="992" y="584"/>
              </a:cxn>
              <a:cxn ang="0">
                <a:pos x="1584" y="624"/>
              </a:cxn>
              <a:cxn ang="0">
                <a:pos x="1586" y="524"/>
              </a:cxn>
              <a:cxn ang="0">
                <a:pos x="1584" y="520"/>
              </a:cxn>
            </a:cxnLst>
            <a:rect l="0" t="0" r="r" b="b"/>
            <a:pathLst>
              <a:path w="1590" h="974">
                <a:moveTo>
                  <a:pt x="1586" y="520"/>
                </a:moveTo>
                <a:lnTo>
                  <a:pt x="1590" y="166"/>
                </a:lnTo>
                <a:lnTo>
                  <a:pt x="1584" y="164"/>
                </a:lnTo>
                <a:lnTo>
                  <a:pt x="1580" y="616"/>
                </a:lnTo>
                <a:lnTo>
                  <a:pt x="986" y="578"/>
                </a:lnTo>
                <a:lnTo>
                  <a:pt x="978" y="650"/>
                </a:lnTo>
                <a:lnTo>
                  <a:pt x="952" y="614"/>
                </a:lnTo>
                <a:lnTo>
                  <a:pt x="908" y="626"/>
                </a:lnTo>
                <a:lnTo>
                  <a:pt x="824" y="638"/>
                </a:lnTo>
                <a:lnTo>
                  <a:pt x="754" y="534"/>
                </a:lnTo>
                <a:lnTo>
                  <a:pt x="762" y="464"/>
                </a:lnTo>
                <a:lnTo>
                  <a:pt x="714" y="476"/>
                </a:lnTo>
                <a:lnTo>
                  <a:pt x="744" y="346"/>
                </a:lnTo>
                <a:lnTo>
                  <a:pt x="710" y="326"/>
                </a:lnTo>
                <a:lnTo>
                  <a:pt x="644" y="168"/>
                </a:lnTo>
                <a:lnTo>
                  <a:pt x="668" y="24"/>
                </a:lnTo>
                <a:lnTo>
                  <a:pt x="662" y="22"/>
                </a:lnTo>
                <a:lnTo>
                  <a:pt x="636" y="166"/>
                </a:lnTo>
                <a:lnTo>
                  <a:pt x="708" y="332"/>
                </a:lnTo>
                <a:lnTo>
                  <a:pt x="736" y="346"/>
                </a:lnTo>
                <a:lnTo>
                  <a:pt x="706" y="484"/>
                </a:lnTo>
                <a:lnTo>
                  <a:pt x="756" y="472"/>
                </a:lnTo>
                <a:lnTo>
                  <a:pt x="746" y="534"/>
                </a:lnTo>
                <a:lnTo>
                  <a:pt x="818" y="642"/>
                </a:lnTo>
                <a:lnTo>
                  <a:pt x="910" y="632"/>
                </a:lnTo>
                <a:lnTo>
                  <a:pt x="948" y="618"/>
                </a:lnTo>
                <a:lnTo>
                  <a:pt x="976" y="656"/>
                </a:lnTo>
                <a:lnTo>
                  <a:pt x="948" y="964"/>
                </a:lnTo>
                <a:lnTo>
                  <a:pt x="452" y="864"/>
                </a:lnTo>
                <a:lnTo>
                  <a:pt x="502" y="598"/>
                </a:lnTo>
                <a:lnTo>
                  <a:pt x="492" y="572"/>
                </a:lnTo>
                <a:lnTo>
                  <a:pt x="560" y="436"/>
                </a:lnTo>
                <a:lnTo>
                  <a:pt x="530" y="342"/>
                </a:lnTo>
                <a:lnTo>
                  <a:pt x="592" y="2"/>
                </a:lnTo>
                <a:lnTo>
                  <a:pt x="584" y="0"/>
                </a:lnTo>
                <a:lnTo>
                  <a:pt x="524" y="342"/>
                </a:lnTo>
                <a:lnTo>
                  <a:pt x="532" y="368"/>
                </a:lnTo>
                <a:lnTo>
                  <a:pt x="400" y="334"/>
                </a:lnTo>
                <a:lnTo>
                  <a:pt x="284" y="350"/>
                </a:lnTo>
                <a:lnTo>
                  <a:pt x="110" y="318"/>
                </a:lnTo>
                <a:lnTo>
                  <a:pt x="100" y="234"/>
                </a:lnTo>
                <a:lnTo>
                  <a:pt x="0" y="206"/>
                </a:lnTo>
                <a:lnTo>
                  <a:pt x="0" y="212"/>
                </a:lnTo>
                <a:lnTo>
                  <a:pt x="96" y="238"/>
                </a:lnTo>
                <a:lnTo>
                  <a:pt x="104" y="324"/>
                </a:lnTo>
                <a:lnTo>
                  <a:pt x="284" y="356"/>
                </a:lnTo>
                <a:lnTo>
                  <a:pt x="400" y="340"/>
                </a:lnTo>
                <a:lnTo>
                  <a:pt x="534" y="378"/>
                </a:lnTo>
                <a:lnTo>
                  <a:pt x="554" y="436"/>
                </a:lnTo>
                <a:lnTo>
                  <a:pt x="486" y="572"/>
                </a:lnTo>
                <a:lnTo>
                  <a:pt x="494" y="598"/>
                </a:lnTo>
                <a:lnTo>
                  <a:pt x="444" y="862"/>
                </a:lnTo>
                <a:lnTo>
                  <a:pt x="446" y="862"/>
                </a:lnTo>
                <a:lnTo>
                  <a:pt x="446" y="866"/>
                </a:lnTo>
                <a:lnTo>
                  <a:pt x="442" y="866"/>
                </a:lnTo>
                <a:lnTo>
                  <a:pt x="442" y="870"/>
                </a:lnTo>
                <a:lnTo>
                  <a:pt x="680" y="918"/>
                </a:lnTo>
                <a:lnTo>
                  <a:pt x="682" y="914"/>
                </a:lnTo>
                <a:lnTo>
                  <a:pt x="688" y="914"/>
                </a:lnTo>
                <a:lnTo>
                  <a:pt x="688" y="920"/>
                </a:lnTo>
                <a:lnTo>
                  <a:pt x="948" y="974"/>
                </a:lnTo>
                <a:lnTo>
                  <a:pt x="948" y="970"/>
                </a:lnTo>
                <a:lnTo>
                  <a:pt x="954" y="972"/>
                </a:lnTo>
                <a:lnTo>
                  <a:pt x="992" y="584"/>
                </a:lnTo>
                <a:lnTo>
                  <a:pt x="1584" y="624"/>
                </a:lnTo>
                <a:lnTo>
                  <a:pt x="1584" y="624"/>
                </a:lnTo>
                <a:lnTo>
                  <a:pt x="1586" y="624"/>
                </a:lnTo>
                <a:lnTo>
                  <a:pt x="1586" y="524"/>
                </a:lnTo>
                <a:lnTo>
                  <a:pt x="1584" y="524"/>
                </a:lnTo>
                <a:lnTo>
                  <a:pt x="1584" y="520"/>
                </a:lnTo>
                <a:lnTo>
                  <a:pt x="1586" y="5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3" name="Rectangle 2889"/>
          <p:cNvSpPr>
            <a:spLocks noChangeArrowheads="1"/>
          </p:cNvSpPr>
          <p:nvPr/>
        </p:nvSpPr>
        <p:spPr bwMode="auto">
          <a:xfrm>
            <a:off x="570917" y="3149281"/>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4" name="Freeform 2890"/>
          <p:cNvSpPr>
            <a:spLocks/>
          </p:cNvSpPr>
          <p:nvPr/>
        </p:nvSpPr>
        <p:spPr bwMode="auto">
          <a:xfrm>
            <a:off x="1347356" y="4894983"/>
            <a:ext cx="2571" cy="1286"/>
          </a:xfrm>
          <a:custGeom>
            <a:avLst/>
            <a:gdLst/>
            <a:ahLst/>
            <a:cxnLst>
              <a:cxn ang="0">
                <a:pos x="2" y="0"/>
              </a:cxn>
              <a:cxn ang="0">
                <a:pos x="2" y="0"/>
              </a:cxn>
              <a:cxn ang="0">
                <a:pos x="0" y="0"/>
              </a:cxn>
              <a:cxn ang="0">
                <a:pos x="2" y="0"/>
              </a:cxn>
            </a:cxnLst>
            <a:rect l="0" t="0" r="r" b="b"/>
            <a:pathLst>
              <a:path w="2">
                <a:moveTo>
                  <a:pt x="2" y="0"/>
                </a:moveTo>
                <a:lnTo>
                  <a:pt x="2" y="0"/>
                </a:lnTo>
                <a:lnTo>
                  <a:pt x="0" y="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5" name="Freeform 2891"/>
          <p:cNvSpPr>
            <a:spLocks/>
          </p:cNvSpPr>
          <p:nvPr/>
        </p:nvSpPr>
        <p:spPr bwMode="auto">
          <a:xfrm>
            <a:off x="1509329" y="3401238"/>
            <a:ext cx="102840" cy="758442"/>
          </a:xfrm>
          <a:custGeom>
            <a:avLst/>
            <a:gdLst/>
            <a:ahLst/>
            <a:cxnLst>
              <a:cxn ang="0">
                <a:pos x="72" y="0"/>
              </a:cxn>
              <a:cxn ang="0">
                <a:pos x="0" y="590"/>
              </a:cxn>
              <a:cxn ang="0">
                <a:pos x="4" y="590"/>
              </a:cxn>
              <a:cxn ang="0">
                <a:pos x="80" y="2"/>
              </a:cxn>
              <a:cxn ang="0">
                <a:pos x="72" y="0"/>
              </a:cxn>
            </a:cxnLst>
            <a:rect l="0" t="0" r="r" b="b"/>
            <a:pathLst>
              <a:path w="80" h="590">
                <a:moveTo>
                  <a:pt x="72" y="0"/>
                </a:moveTo>
                <a:lnTo>
                  <a:pt x="0" y="590"/>
                </a:lnTo>
                <a:lnTo>
                  <a:pt x="4" y="590"/>
                </a:lnTo>
                <a:lnTo>
                  <a:pt x="80" y="2"/>
                </a:lnTo>
                <a:lnTo>
                  <a:pt x="7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6" name="Freeform 2892"/>
          <p:cNvSpPr>
            <a:spLocks/>
          </p:cNvSpPr>
          <p:nvPr/>
        </p:nvSpPr>
        <p:spPr bwMode="auto">
          <a:xfrm>
            <a:off x="570917" y="3149281"/>
            <a:ext cx="943554" cy="1745703"/>
          </a:xfrm>
          <a:custGeom>
            <a:avLst/>
            <a:gdLst/>
            <a:ahLst/>
            <a:cxnLst>
              <a:cxn ang="0">
                <a:pos x="618" y="1262"/>
              </a:cxn>
              <a:cxn ang="0">
                <a:pos x="668" y="1154"/>
              </a:cxn>
              <a:cxn ang="0">
                <a:pos x="680" y="1140"/>
              </a:cxn>
              <a:cxn ang="0">
                <a:pos x="648" y="1044"/>
              </a:cxn>
              <a:cxn ang="0">
                <a:pos x="678" y="896"/>
              </a:cxn>
              <a:cxn ang="0">
                <a:pos x="718" y="910"/>
              </a:cxn>
              <a:cxn ang="0">
                <a:pos x="734" y="790"/>
              </a:cxn>
              <a:cxn ang="0">
                <a:pos x="730" y="788"/>
              </a:cxn>
              <a:cxn ang="0">
                <a:pos x="730" y="786"/>
              </a:cxn>
              <a:cxn ang="0">
                <a:pos x="716" y="904"/>
              </a:cxn>
              <a:cxn ang="0">
                <a:pos x="676" y="892"/>
              </a:cxn>
              <a:cxn ang="0">
                <a:pos x="646" y="1040"/>
              </a:cxn>
              <a:cxn ang="0">
                <a:pos x="262" y="482"/>
              </a:cxn>
              <a:cxn ang="0">
                <a:pos x="272" y="454"/>
              </a:cxn>
              <a:cxn ang="0">
                <a:pos x="262" y="426"/>
              </a:cxn>
              <a:cxn ang="0">
                <a:pos x="338" y="98"/>
              </a:cxn>
              <a:cxn ang="0">
                <a:pos x="564" y="144"/>
              </a:cxn>
              <a:cxn ang="0">
                <a:pos x="566" y="140"/>
              </a:cxn>
              <a:cxn ang="0">
                <a:pos x="338" y="92"/>
              </a:cxn>
              <a:cxn ang="0">
                <a:pos x="0" y="0"/>
              </a:cxn>
              <a:cxn ang="0">
                <a:pos x="0" y="0"/>
              </a:cxn>
              <a:cxn ang="0">
                <a:pos x="2" y="8"/>
              </a:cxn>
              <a:cxn ang="0">
                <a:pos x="334" y="98"/>
              </a:cxn>
              <a:cxn ang="0">
                <a:pos x="256" y="426"/>
              </a:cxn>
              <a:cxn ang="0">
                <a:pos x="266" y="454"/>
              </a:cxn>
              <a:cxn ang="0">
                <a:pos x="256" y="482"/>
              </a:cxn>
              <a:cxn ang="0">
                <a:pos x="644" y="1044"/>
              </a:cxn>
              <a:cxn ang="0">
                <a:pos x="674" y="1140"/>
              </a:cxn>
              <a:cxn ang="0">
                <a:pos x="664" y="1150"/>
              </a:cxn>
              <a:cxn ang="0">
                <a:pos x="614" y="1260"/>
              </a:cxn>
              <a:cxn ang="0">
                <a:pos x="626" y="1314"/>
              </a:cxn>
              <a:cxn ang="0">
                <a:pos x="600" y="1354"/>
              </a:cxn>
              <a:cxn ang="0">
                <a:pos x="604" y="1358"/>
              </a:cxn>
              <a:cxn ang="0">
                <a:pos x="606" y="1358"/>
              </a:cxn>
              <a:cxn ang="0">
                <a:pos x="630" y="1316"/>
              </a:cxn>
              <a:cxn ang="0">
                <a:pos x="618" y="1262"/>
              </a:cxn>
            </a:cxnLst>
            <a:rect l="0" t="0" r="r" b="b"/>
            <a:pathLst>
              <a:path w="734" h="1358">
                <a:moveTo>
                  <a:pt x="618" y="1262"/>
                </a:moveTo>
                <a:lnTo>
                  <a:pt x="668" y="1154"/>
                </a:lnTo>
                <a:lnTo>
                  <a:pt x="680" y="1140"/>
                </a:lnTo>
                <a:lnTo>
                  <a:pt x="648" y="1044"/>
                </a:lnTo>
                <a:lnTo>
                  <a:pt x="678" y="896"/>
                </a:lnTo>
                <a:lnTo>
                  <a:pt x="718" y="910"/>
                </a:lnTo>
                <a:lnTo>
                  <a:pt x="734" y="790"/>
                </a:lnTo>
                <a:lnTo>
                  <a:pt x="730" y="788"/>
                </a:lnTo>
                <a:lnTo>
                  <a:pt x="730" y="786"/>
                </a:lnTo>
                <a:lnTo>
                  <a:pt x="716" y="904"/>
                </a:lnTo>
                <a:lnTo>
                  <a:pt x="676" y="892"/>
                </a:lnTo>
                <a:lnTo>
                  <a:pt x="646" y="1040"/>
                </a:lnTo>
                <a:lnTo>
                  <a:pt x="262" y="482"/>
                </a:lnTo>
                <a:lnTo>
                  <a:pt x="272" y="454"/>
                </a:lnTo>
                <a:lnTo>
                  <a:pt x="262" y="426"/>
                </a:lnTo>
                <a:lnTo>
                  <a:pt x="338" y="98"/>
                </a:lnTo>
                <a:lnTo>
                  <a:pt x="564" y="144"/>
                </a:lnTo>
                <a:lnTo>
                  <a:pt x="566" y="140"/>
                </a:lnTo>
                <a:lnTo>
                  <a:pt x="338" y="92"/>
                </a:lnTo>
                <a:lnTo>
                  <a:pt x="0" y="0"/>
                </a:lnTo>
                <a:lnTo>
                  <a:pt x="0" y="0"/>
                </a:lnTo>
                <a:lnTo>
                  <a:pt x="2" y="8"/>
                </a:lnTo>
                <a:lnTo>
                  <a:pt x="334" y="98"/>
                </a:lnTo>
                <a:lnTo>
                  <a:pt x="256" y="426"/>
                </a:lnTo>
                <a:lnTo>
                  <a:pt x="266" y="454"/>
                </a:lnTo>
                <a:lnTo>
                  <a:pt x="256" y="482"/>
                </a:lnTo>
                <a:lnTo>
                  <a:pt x="644" y="1044"/>
                </a:lnTo>
                <a:lnTo>
                  <a:pt x="674" y="1140"/>
                </a:lnTo>
                <a:lnTo>
                  <a:pt x="664" y="1150"/>
                </a:lnTo>
                <a:lnTo>
                  <a:pt x="614" y="1260"/>
                </a:lnTo>
                <a:lnTo>
                  <a:pt x="626" y="1314"/>
                </a:lnTo>
                <a:lnTo>
                  <a:pt x="600" y="1354"/>
                </a:lnTo>
                <a:lnTo>
                  <a:pt x="604" y="1358"/>
                </a:lnTo>
                <a:lnTo>
                  <a:pt x="606" y="1358"/>
                </a:lnTo>
                <a:lnTo>
                  <a:pt x="630" y="1316"/>
                </a:lnTo>
                <a:lnTo>
                  <a:pt x="618" y="12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7" name="Freeform 2893"/>
          <p:cNvSpPr>
            <a:spLocks/>
          </p:cNvSpPr>
          <p:nvPr/>
        </p:nvSpPr>
        <p:spPr bwMode="auto">
          <a:xfrm>
            <a:off x="1295936" y="3329250"/>
            <a:ext cx="5142" cy="5142"/>
          </a:xfrm>
          <a:custGeom>
            <a:avLst/>
            <a:gdLst/>
            <a:ahLst/>
            <a:cxnLst>
              <a:cxn ang="0">
                <a:pos x="4" y="0"/>
              </a:cxn>
              <a:cxn ang="0">
                <a:pos x="2" y="0"/>
              </a:cxn>
              <a:cxn ang="0">
                <a:pos x="0" y="4"/>
              </a:cxn>
              <a:cxn ang="0">
                <a:pos x="4" y="4"/>
              </a:cxn>
              <a:cxn ang="0">
                <a:pos x="4" y="0"/>
              </a:cxn>
            </a:cxnLst>
            <a:rect l="0" t="0" r="r" b="b"/>
            <a:pathLst>
              <a:path w="4" h="4">
                <a:moveTo>
                  <a:pt x="4" y="0"/>
                </a:moveTo>
                <a:lnTo>
                  <a:pt x="2" y="0"/>
                </a:lnTo>
                <a:lnTo>
                  <a:pt x="0" y="4"/>
                </a:lnTo>
                <a:lnTo>
                  <a:pt x="4" y="4"/>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8" name="Freeform 2894"/>
          <p:cNvSpPr>
            <a:spLocks/>
          </p:cNvSpPr>
          <p:nvPr/>
        </p:nvSpPr>
        <p:spPr bwMode="auto">
          <a:xfrm>
            <a:off x="1601884" y="3396096"/>
            <a:ext cx="10284" cy="7713"/>
          </a:xfrm>
          <a:custGeom>
            <a:avLst/>
            <a:gdLst/>
            <a:ahLst/>
            <a:cxnLst>
              <a:cxn ang="0">
                <a:pos x="8" y="0"/>
              </a:cxn>
              <a:cxn ang="0">
                <a:pos x="2" y="0"/>
              </a:cxn>
              <a:cxn ang="0">
                <a:pos x="0" y="4"/>
              </a:cxn>
              <a:cxn ang="0">
                <a:pos x="8" y="6"/>
              </a:cxn>
              <a:cxn ang="0">
                <a:pos x="8" y="0"/>
              </a:cxn>
            </a:cxnLst>
            <a:rect l="0" t="0" r="r" b="b"/>
            <a:pathLst>
              <a:path w="8" h="6">
                <a:moveTo>
                  <a:pt x="8" y="0"/>
                </a:moveTo>
                <a:lnTo>
                  <a:pt x="2" y="0"/>
                </a:lnTo>
                <a:lnTo>
                  <a:pt x="0" y="4"/>
                </a:lnTo>
                <a:lnTo>
                  <a:pt x="8" y="6"/>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59" name="Freeform 2895"/>
          <p:cNvSpPr>
            <a:spLocks/>
          </p:cNvSpPr>
          <p:nvPr/>
        </p:nvSpPr>
        <p:spPr bwMode="auto">
          <a:xfrm>
            <a:off x="4054610" y="5362904"/>
            <a:ext cx="5142" cy="1286"/>
          </a:xfrm>
          <a:custGeom>
            <a:avLst/>
            <a:gdLst/>
            <a:ahLst/>
            <a:cxnLst>
              <a:cxn ang="0">
                <a:pos x="4" y="0"/>
              </a:cxn>
              <a:cxn ang="0">
                <a:pos x="4" y="0"/>
              </a:cxn>
              <a:cxn ang="0">
                <a:pos x="0" y="0"/>
              </a:cxn>
              <a:cxn ang="0">
                <a:pos x="4" y="0"/>
              </a:cxn>
            </a:cxnLst>
            <a:rect l="0" t="0" r="r" b="b"/>
            <a:pathLst>
              <a:path w="4">
                <a:moveTo>
                  <a:pt x="4" y="0"/>
                </a:moveTo>
                <a:lnTo>
                  <a:pt x="4" y="0"/>
                </a:lnTo>
                <a:lnTo>
                  <a:pt x="0" y="0"/>
                </a:lnTo>
                <a:lnTo>
                  <a:pt x="4"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0" name="Freeform 2896"/>
          <p:cNvSpPr>
            <a:spLocks/>
          </p:cNvSpPr>
          <p:nvPr/>
        </p:nvSpPr>
        <p:spPr bwMode="auto">
          <a:xfrm>
            <a:off x="2380895" y="5139228"/>
            <a:ext cx="2571" cy="5142"/>
          </a:xfrm>
          <a:custGeom>
            <a:avLst/>
            <a:gdLst/>
            <a:ahLst/>
            <a:cxnLst>
              <a:cxn ang="0">
                <a:pos x="2" y="4"/>
              </a:cxn>
              <a:cxn ang="0">
                <a:pos x="2" y="2"/>
              </a:cxn>
              <a:cxn ang="0">
                <a:pos x="0" y="0"/>
              </a:cxn>
              <a:cxn ang="0">
                <a:pos x="2" y="4"/>
              </a:cxn>
            </a:cxnLst>
            <a:rect l="0" t="0" r="r" b="b"/>
            <a:pathLst>
              <a:path w="2" h="4">
                <a:moveTo>
                  <a:pt x="2" y="4"/>
                </a:moveTo>
                <a:lnTo>
                  <a:pt x="2" y="2"/>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1" name="Freeform 2897"/>
          <p:cNvSpPr>
            <a:spLocks/>
          </p:cNvSpPr>
          <p:nvPr/>
        </p:nvSpPr>
        <p:spPr bwMode="auto">
          <a:xfrm>
            <a:off x="2041524" y="5172651"/>
            <a:ext cx="10284" cy="2571"/>
          </a:xfrm>
          <a:custGeom>
            <a:avLst/>
            <a:gdLst/>
            <a:ahLst/>
            <a:cxnLst>
              <a:cxn ang="0">
                <a:pos x="0" y="0"/>
              </a:cxn>
              <a:cxn ang="0">
                <a:pos x="8" y="2"/>
              </a:cxn>
              <a:cxn ang="0">
                <a:pos x="8" y="0"/>
              </a:cxn>
              <a:cxn ang="0">
                <a:pos x="0" y="0"/>
              </a:cxn>
              <a:cxn ang="0">
                <a:pos x="0" y="0"/>
              </a:cxn>
            </a:cxnLst>
            <a:rect l="0" t="0" r="r" b="b"/>
            <a:pathLst>
              <a:path w="8" h="2">
                <a:moveTo>
                  <a:pt x="0" y="0"/>
                </a:moveTo>
                <a:lnTo>
                  <a:pt x="8" y="2"/>
                </a:lnTo>
                <a:lnTo>
                  <a:pt x="8"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2" name="Freeform 2898"/>
          <p:cNvSpPr>
            <a:spLocks/>
          </p:cNvSpPr>
          <p:nvPr/>
        </p:nvSpPr>
        <p:spPr bwMode="auto">
          <a:xfrm>
            <a:off x="3969767" y="4853848"/>
            <a:ext cx="118266" cy="509056"/>
          </a:xfrm>
          <a:custGeom>
            <a:avLst/>
            <a:gdLst/>
            <a:ahLst/>
            <a:cxnLst>
              <a:cxn ang="0">
                <a:pos x="92" y="254"/>
              </a:cxn>
              <a:cxn ang="0">
                <a:pos x="24" y="134"/>
              </a:cxn>
              <a:cxn ang="0">
                <a:pos x="8" y="0"/>
              </a:cxn>
              <a:cxn ang="0">
                <a:pos x="0" y="0"/>
              </a:cxn>
              <a:cxn ang="0">
                <a:pos x="18" y="136"/>
              </a:cxn>
              <a:cxn ang="0">
                <a:pos x="88" y="254"/>
              </a:cxn>
              <a:cxn ang="0">
                <a:pos x="78" y="350"/>
              </a:cxn>
              <a:cxn ang="0">
                <a:pos x="64" y="394"/>
              </a:cxn>
              <a:cxn ang="0">
                <a:pos x="66" y="396"/>
              </a:cxn>
              <a:cxn ang="0">
                <a:pos x="70" y="396"/>
              </a:cxn>
              <a:cxn ang="0">
                <a:pos x="84" y="352"/>
              </a:cxn>
              <a:cxn ang="0">
                <a:pos x="92" y="254"/>
              </a:cxn>
            </a:cxnLst>
            <a:rect l="0" t="0" r="r" b="b"/>
            <a:pathLst>
              <a:path w="92" h="396">
                <a:moveTo>
                  <a:pt x="92" y="254"/>
                </a:moveTo>
                <a:lnTo>
                  <a:pt x="24" y="134"/>
                </a:lnTo>
                <a:lnTo>
                  <a:pt x="8" y="0"/>
                </a:lnTo>
                <a:lnTo>
                  <a:pt x="0" y="0"/>
                </a:lnTo>
                <a:lnTo>
                  <a:pt x="18" y="136"/>
                </a:lnTo>
                <a:lnTo>
                  <a:pt x="88" y="254"/>
                </a:lnTo>
                <a:lnTo>
                  <a:pt x="78" y="350"/>
                </a:lnTo>
                <a:lnTo>
                  <a:pt x="64" y="394"/>
                </a:lnTo>
                <a:lnTo>
                  <a:pt x="66" y="396"/>
                </a:lnTo>
                <a:lnTo>
                  <a:pt x="70" y="396"/>
                </a:lnTo>
                <a:lnTo>
                  <a:pt x="84" y="352"/>
                </a:lnTo>
                <a:lnTo>
                  <a:pt x="92"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3" name="Rectangle 2899"/>
          <p:cNvSpPr>
            <a:spLocks noChangeArrowheads="1"/>
          </p:cNvSpPr>
          <p:nvPr/>
        </p:nvSpPr>
        <p:spPr bwMode="auto">
          <a:xfrm>
            <a:off x="1509329" y="4159680"/>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4" name="Freeform 2900"/>
          <p:cNvSpPr>
            <a:spLocks/>
          </p:cNvSpPr>
          <p:nvPr/>
        </p:nvSpPr>
        <p:spPr bwMode="auto">
          <a:xfrm>
            <a:off x="1514471" y="3023302"/>
            <a:ext cx="2465581" cy="2149349"/>
          </a:xfrm>
          <a:custGeom>
            <a:avLst/>
            <a:gdLst/>
            <a:ahLst/>
            <a:cxnLst>
              <a:cxn ang="0">
                <a:pos x="1038" y="1058"/>
              </a:cxn>
              <a:cxn ang="0">
                <a:pos x="1320" y="1284"/>
              </a:cxn>
              <a:cxn ang="0">
                <a:pos x="1796" y="1340"/>
              </a:cxn>
              <a:cxn ang="0">
                <a:pos x="1910" y="1424"/>
              </a:cxn>
              <a:cxn ang="0">
                <a:pos x="1918" y="1420"/>
              </a:cxn>
              <a:cxn ang="0">
                <a:pos x="1874" y="1366"/>
              </a:cxn>
              <a:cxn ang="0">
                <a:pos x="1864" y="1366"/>
              </a:cxn>
              <a:cxn ang="0">
                <a:pos x="1798" y="1334"/>
              </a:cxn>
              <a:cxn ang="0">
                <a:pos x="1326" y="1280"/>
              </a:cxn>
              <a:cxn ang="0">
                <a:pos x="1058" y="1050"/>
              </a:cxn>
              <a:cxn ang="0">
                <a:pos x="1830" y="954"/>
              </a:cxn>
              <a:cxn ang="0">
                <a:pos x="1138" y="972"/>
              </a:cxn>
              <a:cxn ang="0">
                <a:pos x="1134" y="974"/>
              </a:cxn>
              <a:cxn ang="0">
                <a:pos x="1052" y="974"/>
              </a:cxn>
              <a:cxn ang="0">
                <a:pos x="508" y="498"/>
              </a:cxn>
              <a:cxn ang="0">
                <a:pos x="1128" y="616"/>
              </a:cxn>
              <a:cxn ang="0">
                <a:pos x="1128" y="618"/>
              </a:cxn>
              <a:cxn ang="0">
                <a:pos x="1734" y="610"/>
              </a:cxn>
              <a:cxn ang="0">
                <a:pos x="1726" y="604"/>
              </a:cxn>
              <a:cxn ang="0">
                <a:pos x="1710" y="542"/>
              </a:cxn>
              <a:cxn ang="0">
                <a:pos x="1726" y="604"/>
              </a:cxn>
              <a:cxn ang="0">
                <a:pos x="1126" y="518"/>
              </a:cxn>
              <a:cxn ang="0">
                <a:pos x="972" y="252"/>
              </a:cxn>
              <a:cxn ang="0">
                <a:pos x="972" y="248"/>
              </a:cxn>
              <a:cxn ang="0">
                <a:pos x="976" y="0"/>
              </a:cxn>
              <a:cxn ang="0">
                <a:pos x="974" y="0"/>
              </a:cxn>
              <a:cxn ang="0">
                <a:pos x="966" y="510"/>
              </a:cxn>
              <a:cxn ang="0">
                <a:pos x="316" y="468"/>
              </a:cxn>
              <a:cxn ang="0">
                <a:pos x="342" y="348"/>
              </a:cxn>
              <a:cxn ang="0">
                <a:pos x="336" y="350"/>
              </a:cxn>
              <a:cxn ang="0">
                <a:pos x="500" y="498"/>
              </a:cxn>
              <a:cxn ang="0">
                <a:pos x="0" y="884"/>
              </a:cxn>
              <a:cxn ang="0">
                <a:pos x="452" y="968"/>
              </a:cxn>
              <a:cxn ang="0">
                <a:pos x="418" y="1672"/>
              </a:cxn>
              <a:cxn ang="0">
                <a:pos x="1050" y="982"/>
              </a:cxn>
              <a:cxn ang="0">
                <a:pos x="1030" y="1050"/>
              </a:cxn>
              <a:cxn ang="0">
                <a:pos x="672" y="1602"/>
              </a:cxn>
              <a:cxn ang="0">
                <a:pos x="674" y="1646"/>
              </a:cxn>
              <a:cxn ang="0">
                <a:pos x="676" y="1610"/>
              </a:cxn>
            </a:cxnLst>
            <a:rect l="0" t="0" r="r" b="b"/>
            <a:pathLst>
              <a:path w="1918" h="1672">
                <a:moveTo>
                  <a:pt x="1046" y="1620"/>
                </a:moveTo>
                <a:lnTo>
                  <a:pt x="1038" y="1058"/>
                </a:lnTo>
                <a:lnTo>
                  <a:pt x="1308" y="1048"/>
                </a:lnTo>
                <a:lnTo>
                  <a:pt x="1320" y="1284"/>
                </a:lnTo>
                <a:lnTo>
                  <a:pt x="1528" y="1352"/>
                </a:lnTo>
                <a:lnTo>
                  <a:pt x="1796" y="1340"/>
                </a:lnTo>
                <a:lnTo>
                  <a:pt x="1906" y="1386"/>
                </a:lnTo>
                <a:lnTo>
                  <a:pt x="1910" y="1424"/>
                </a:lnTo>
                <a:lnTo>
                  <a:pt x="1910" y="1420"/>
                </a:lnTo>
                <a:lnTo>
                  <a:pt x="1918" y="1420"/>
                </a:lnTo>
                <a:lnTo>
                  <a:pt x="1914" y="1382"/>
                </a:lnTo>
                <a:lnTo>
                  <a:pt x="1874" y="1366"/>
                </a:lnTo>
                <a:lnTo>
                  <a:pt x="1874" y="1370"/>
                </a:lnTo>
                <a:lnTo>
                  <a:pt x="1864" y="1366"/>
                </a:lnTo>
                <a:lnTo>
                  <a:pt x="1864" y="1362"/>
                </a:lnTo>
                <a:lnTo>
                  <a:pt x="1798" y="1334"/>
                </a:lnTo>
                <a:lnTo>
                  <a:pt x="1528" y="1348"/>
                </a:lnTo>
                <a:lnTo>
                  <a:pt x="1326" y="1280"/>
                </a:lnTo>
                <a:lnTo>
                  <a:pt x="1312" y="1042"/>
                </a:lnTo>
                <a:lnTo>
                  <a:pt x="1058" y="1050"/>
                </a:lnTo>
                <a:lnTo>
                  <a:pt x="1056" y="982"/>
                </a:lnTo>
                <a:lnTo>
                  <a:pt x="1830" y="954"/>
                </a:lnTo>
                <a:lnTo>
                  <a:pt x="1828" y="948"/>
                </a:lnTo>
                <a:lnTo>
                  <a:pt x="1138" y="972"/>
                </a:lnTo>
                <a:lnTo>
                  <a:pt x="1138" y="974"/>
                </a:lnTo>
                <a:lnTo>
                  <a:pt x="1134" y="974"/>
                </a:lnTo>
                <a:lnTo>
                  <a:pt x="1134" y="972"/>
                </a:lnTo>
                <a:lnTo>
                  <a:pt x="1052" y="974"/>
                </a:lnTo>
                <a:lnTo>
                  <a:pt x="458" y="964"/>
                </a:lnTo>
                <a:lnTo>
                  <a:pt x="508" y="498"/>
                </a:lnTo>
                <a:lnTo>
                  <a:pt x="1120" y="524"/>
                </a:lnTo>
                <a:lnTo>
                  <a:pt x="1128" y="616"/>
                </a:lnTo>
                <a:lnTo>
                  <a:pt x="1128" y="616"/>
                </a:lnTo>
                <a:lnTo>
                  <a:pt x="1128" y="618"/>
                </a:lnTo>
                <a:lnTo>
                  <a:pt x="1736" y="610"/>
                </a:lnTo>
                <a:lnTo>
                  <a:pt x="1734" y="610"/>
                </a:lnTo>
                <a:lnTo>
                  <a:pt x="1726" y="610"/>
                </a:lnTo>
                <a:lnTo>
                  <a:pt x="1726" y="604"/>
                </a:lnTo>
                <a:lnTo>
                  <a:pt x="1732" y="604"/>
                </a:lnTo>
                <a:lnTo>
                  <a:pt x="1710" y="542"/>
                </a:lnTo>
                <a:lnTo>
                  <a:pt x="1704" y="542"/>
                </a:lnTo>
                <a:lnTo>
                  <a:pt x="1726" y="604"/>
                </a:lnTo>
                <a:lnTo>
                  <a:pt x="1132" y="612"/>
                </a:lnTo>
                <a:lnTo>
                  <a:pt x="1126" y="518"/>
                </a:lnTo>
                <a:lnTo>
                  <a:pt x="968" y="514"/>
                </a:lnTo>
                <a:lnTo>
                  <a:pt x="972" y="252"/>
                </a:lnTo>
                <a:lnTo>
                  <a:pt x="972" y="252"/>
                </a:lnTo>
                <a:lnTo>
                  <a:pt x="972" y="248"/>
                </a:lnTo>
                <a:lnTo>
                  <a:pt x="972" y="248"/>
                </a:lnTo>
                <a:lnTo>
                  <a:pt x="976" y="0"/>
                </a:lnTo>
                <a:lnTo>
                  <a:pt x="974" y="0"/>
                </a:lnTo>
                <a:lnTo>
                  <a:pt x="974" y="0"/>
                </a:lnTo>
                <a:lnTo>
                  <a:pt x="972" y="0"/>
                </a:lnTo>
                <a:lnTo>
                  <a:pt x="966" y="510"/>
                </a:lnTo>
                <a:lnTo>
                  <a:pt x="508" y="496"/>
                </a:lnTo>
                <a:lnTo>
                  <a:pt x="316" y="468"/>
                </a:lnTo>
                <a:lnTo>
                  <a:pt x="344" y="348"/>
                </a:lnTo>
                <a:lnTo>
                  <a:pt x="342" y="348"/>
                </a:lnTo>
                <a:lnTo>
                  <a:pt x="342" y="352"/>
                </a:lnTo>
                <a:lnTo>
                  <a:pt x="336" y="350"/>
                </a:lnTo>
                <a:lnTo>
                  <a:pt x="312" y="472"/>
                </a:lnTo>
                <a:lnTo>
                  <a:pt x="500" y="498"/>
                </a:lnTo>
                <a:lnTo>
                  <a:pt x="452" y="964"/>
                </a:lnTo>
                <a:lnTo>
                  <a:pt x="0" y="884"/>
                </a:lnTo>
                <a:lnTo>
                  <a:pt x="0" y="888"/>
                </a:lnTo>
                <a:lnTo>
                  <a:pt x="452" y="968"/>
                </a:lnTo>
                <a:lnTo>
                  <a:pt x="410" y="1672"/>
                </a:lnTo>
                <a:lnTo>
                  <a:pt x="418" y="1672"/>
                </a:lnTo>
                <a:lnTo>
                  <a:pt x="458" y="968"/>
                </a:lnTo>
                <a:lnTo>
                  <a:pt x="1050" y="982"/>
                </a:lnTo>
                <a:lnTo>
                  <a:pt x="1050" y="1050"/>
                </a:lnTo>
                <a:lnTo>
                  <a:pt x="1030" y="1050"/>
                </a:lnTo>
                <a:lnTo>
                  <a:pt x="1038" y="1610"/>
                </a:lnTo>
                <a:lnTo>
                  <a:pt x="672" y="1602"/>
                </a:lnTo>
                <a:lnTo>
                  <a:pt x="670" y="1642"/>
                </a:lnTo>
                <a:lnTo>
                  <a:pt x="674" y="1646"/>
                </a:lnTo>
                <a:lnTo>
                  <a:pt x="676" y="1648"/>
                </a:lnTo>
                <a:lnTo>
                  <a:pt x="676" y="1610"/>
                </a:lnTo>
                <a:lnTo>
                  <a:pt x="1046" y="16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5" name="Freeform 2901"/>
          <p:cNvSpPr>
            <a:spLocks/>
          </p:cNvSpPr>
          <p:nvPr/>
        </p:nvSpPr>
        <p:spPr bwMode="auto">
          <a:xfrm>
            <a:off x="3576406" y="3210984"/>
            <a:ext cx="136263" cy="506485"/>
          </a:xfrm>
          <a:custGeom>
            <a:avLst/>
            <a:gdLst/>
            <a:ahLst/>
            <a:cxnLst>
              <a:cxn ang="0">
                <a:pos x="12" y="136"/>
              </a:cxn>
              <a:cxn ang="0">
                <a:pos x="8" y="0"/>
              </a:cxn>
              <a:cxn ang="0">
                <a:pos x="0" y="2"/>
              </a:cxn>
              <a:cxn ang="0">
                <a:pos x="4" y="140"/>
              </a:cxn>
              <a:cxn ang="0">
                <a:pos x="98" y="394"/>
              </a:cxn>
              <a:cxn ang="0">
                <a:pos x="106" y="394"/>
              </a:cxn>
              <a:cxn ang="0">
                <a:pos x="12" y="136"/>
              </a:cxn>
            </a:cxnLst>
            <a:rect l="0" t="0" r="r" b="b"/>
            <a:pathLst>
              <a:path w="106" h="394">
                <a:moveTo>
                  <a:pt x="12" y="136"/>
                </a:moveTo>
                <a:lnTo>
                  <a:pt x="8" y="0"/>
                </a:lnTo>
                <a:lnTo>
                  <a:pt x="0" y="2"/>
                </a:lnTo>
                <a:lnTo>
                  <a:pt x="4" y="140"/>
                </a:lnTo>
                <a:lnTo>
                  <a:pt x="98" y="394"/>
                </a:lnTo>
                <a:lnTo>
                  <a:pt x="106" y="394"/>
                </a:lnTo>
                <a:lnTo>
                  <a:pt x="12" y="13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6" name="Freeform 2902"/>
          <p:cNvSpPr>
            <a:spLocks/>
          </p:cNvSpPr>
          <p:nvPr/>
        </p:nvSpPr>
        <p:spPr bwMode="auto">
          <a:xfrm>
            <a:off x="3460711" y="2395980"/>
            <a:ext cx="125979" cy="815004"/>
          </a:xfrm>
          <a:custGeom>
            <a:avLst/>
            <a:gdLst/>
            <a:ahLst/>
            <a:cxnLst>
              <a:cxn ang="0">
                <a:pos x="98" y="626"/>
              </a:cxn>
              <a:cxn ang="0">
                <a:pos x="92" y="448"/>
              </a:cxn>
              <a:cxn ang="0">
                <a:pos x="62" y="410"/>
              </a:cxn>
              <a:cxn ang="0">
                <a:pos x="80" y="378"/>
              </a:cxn>
              <a:cxn ang="0">
                <a:pos x="6" y="2"/>
              </a:cxn>
              <a:cxn ang="0">
                <a:pos x="0" y="0"/>
              </a:cxn>
              <a:cxn ang="0">
                <a:pos x="74" y="378"/>
              </a:cxn>
              <a:cxn ang="0">
                <a:pos x="54" y="410"/>
              </a:cxn>
              <a:cxn ang="0">
                <a:pos x="84" y="448"/>
              </a:cxn>
              <a:cxn ang="0">
                <a:pos x="90" y="634"/>
              </a:cxn>
              <a:cxn ang="0">
                <a:pos x="90" y="626"/>
              </a:cxn>
              <a:cxn ang="0">
                <a:pos x="98" y="626"/>
              </a:cxn>
            </a:cxnLst>
            <a:rect l="0" t="0" r="r" b="b"/>
            <a:pathLst>
              <a:path w="98" h="634">
                <a:moveTo>
                  <a:pt x="98" y="626"/>
                </a:moveTo>
                <a:lnTo>
                  <a:pt x="92" y="448"/>
                </a:lnTo>
                <a:lnTo>
                  <a:pt x="62" y="410"/>
                </a:lnTo>
                <a:lnTo>
                  <a:pt x="80" y="378"/>
                </a:lnTo>
                <a:lnTo>
                  <a:pt x="6" y="2"/>
                </a:lnTo>
                <a:lnTo>
                  <a:pt x="0" y="0"/>
                </a:lnTo>
                <a:lnTo>
                  <a:pt x="74" y="378"/>
                </a:lnTo>
                <a:lnTo>
                  <a:pt x="54" y="410"/>
                </a:lnTo>
                <a:lnTo>
                  <a:pt x="84" y="448"/>
                </a:lnTo>
                <a:lnTo>
                  <a:pt x="90" y="634"/>
                </a:lnTo>
                <a:lnTo>
                  <a:pt x="90" y="626"/>
                </a:lnTo>
                <a:lnTo>
                  <a:pt x="98" y="6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7" name="Rectangle 2903"/>
          <p:cNvSpPr>
            <a:spLocks noChangeArrowheads="1"/>
          </p:cNvSpPr>
          <p:nvPr/>
        </p:nvSpPr>
        <p:spPr bwMode="auto">
          <a:xfrm>
            <a:off x="2964510" y="3815167"/>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8" name="Rectangle 2904"/>
          <p:cNvSpPr>
            <a:spLocks noChangeArrowheads="1"/>
          </p:cNvSpPr>
          <p:nvPr/>
        </p:nvSpPr>
        <p:spPr bwMode="auto">
          <a:xfrm>
            <a:off x="2972223" y="4272804"/>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69" name="Freeform 2905"/>
          <p:cNvSpPr>
            <a:spLocks/>
          </p:cNvSpPr>
          <p:nvPr/>
        </p:nvSpPr>
        <p:spPr bwMode="auto">
          <a:xfrm>
            <a:off x="3702384" y="3717470"/>
            <a:ext cx="10284" cy="2571"/>
          </a:xfrm>
          <a:custGeom>
            <a:avLst/>
            <a:gdLst/>
            <a:ahLst/>
            <a:cxnLst>
              <a:cxn ang="0">
                <a:pos x="0" y="0"/>
              </a:cxn>
              <a:cxn ang="0">
                <a:pos x="2" y="2"/>
              </a:cxn>
              <a:cxn ang="0">
                <a:pos x="8" y="2"/>
              </a:cxn>
              <a:cxn ang="0">
                <a:pos x="8" y="0"/>
              </a:cxn>
              <a:cxn ang="0">
                <a:pos x="0" y="0"/>
              </a:cxn>
            </a:cxnLst>
            <a:rect l="0" t="0" r="r" b="b"/>
            <a:pathLst>
              <a:path w="8" h="2">
                <a:moveTo>
                  <a:pt x="0" y="0"/>
                </a:moveTo>
                <a:lnTo>
                  <a:pt x="2" y="2"/>
                </a:lnTo>
                <a:lnTo>
                  <a:pt x="8" y="2"/>
                </a:lnTo>
                <a:lnTo>
                  <a:pt x="8"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0" name="Freeform 2906"/>
          <p:cNvSpPr>
            <a:spLocks/>
          </p:cNvSpPr>
          <p:nvPr/>
        </p:nvSpPr>
        <p:spPr bwMode="auto">
          <a:xfrm>
            <a:off x="1946397" y="3468083"/>
            <a:ext cx="7713" cy="7713"/>
          </a:xfrm>
          <a:custGeom>
            <a:avLst/>
            <a:gdLst/>
            <a:ahLst/>
            <a:cxnLst>
              <a:cxn ang="0">
                <a:pos x="0" y="4"/>
              </a:cxn>
              <a:cxn ang="0">
                <a:pos x="6" y="6"/>
              </a:cxn>
              <a:cxn ang="0">
                <a:pos x="6" y="2"/>
              </a:cxn>
              <a:cxn ang="0">
                <a:pos x="0" y="0"/>
              </a:cxn>
              <a:cxn ang="0">
                <a:pos x="0" y="4"/>
              </a:cxn>
            </a:cxnLst>
            <a:rect l="0" t="0" r="r" b="b"/>
            <a:pathLst>
              <a:path w="6" h="6">
                <a:moveTo>
                  <a:pt x="0" y="4"/>
                </a:moveTo>
                <a:lnTo>
                  <a:pt x="6" y="6"/>
                </a:lnTo>
                <a:lnTo>
                  <a:pt x="6" y="2"/>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1" name="Rectangle 2907"/>
          <p:cNvSpPr>
            <a:spLocks noChangeArrowheads="1"/>
          </p:cNvSpPr>
          <p:nvPr/>
        </p:nvSpPr>
        <p:spPr bwMode="auto">
          <a:xfrm>
            <a:off x="2763972" y="3023302"/>
            <a:ext cx="2571"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2" name="Freeform 2908"/>
          <p:cNvSpPr>
            <a:spLocks/>
          </p:cNvSpPr>
          <p:nvPr/>
        </p:nvSpPr>
        <p:spPr bwMode="auto">
          <a:xfrm>
            <a:off x="1509329" y="4159680"/>
            <a:ext cx="5142" cy="5142"/>
          </a:xfrm>
          <a:custGeom>
            <a:avLst/>
            <a:gdLst/>
            <a:ahLst/>
            <a:cxnLst>
              <a:cxn ang="0">
                <a:pos x="0" y="0"/>
              </a:cxn>
              <a:cxn ang="0">
                <a:pos x="0" y="2"/>
              </a:cxn>
              <a:cxn ang="0">
                <a:pos x="4" y="4"/>
              </a:cxn>
              <a:cxn ang="0">
                <a:pos x="4" y="0"/>
              </a:cxn>
              <a:cxn ang="0">
                <a:pos x="0" y="0"/>
              </a:cxn>
              <a:cxn ang="0">
                <a:pos x="0" y="0"/>
              </a:cxn>
            </a:cxnLst>
            <a:rect l="0" t="0" r="r" b="b"/>
            <a:pathLst>
              <a:path w="4" h="4">
                <a:moveTo>
                  <a:pt x="0" y="0"/>
                </a:moveTo>
                <a:lnTo>
                  <a:pt x="0" y="2"/>
                </a:lnTo>
                <a:lnTo>
                  <a:pt x="4" y="4"/>
                </a:lnTo>
                <a:lnTo>
                  <a:pt x="4" y="0"/>
                </a:lnTo>
                <a:lnTo>
                  <a:pt x="0"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3" name="Freeform 2909"/>
          <p:cNvSpPr>
            <a:spLocks/>
          </p:cNvSpPr>
          <p:nvPr/>
        </p:nvSpPr>
        <p:spPr bwMode="auto">
          <a:xfrm>
            <a:off x="2763972" y="3339534"/>
            <a:ext cx="827859" cy="79701"/>
          </a:xfrm>
          <a:custGeom>
            <a:avLst/>
            <a:gdLst/>
            <a:ahLst/>
            <a:cxnLst>
              <a:cxn ang="0">
                <a:pos x="644" y="62"/>
              </a:cxn>
              <a:cxn ang="0">
                <a:pos x="642" y="54"/>
              </a:cxn>
              <a:cxn ang="0">
                <a:pos x="474" y="0"/>
              </a:cxn>
              <a:cxn ang="0">
                <a:pos x="0" y="2"/>
              </a:cxn>
              <a:cxn ang="0">
                <a:pos x="0" y="6"/>
              </a:cxn>
              <a:cxn ang="0">
                <a:pos x="474" y="4"/>
              </a:cxn>
              <a:cxn ang="0">
                <a:pos x="644" y="62"/>
              </a:cxn>
            </a:cxnLst>
            <a:rect l="0" t="0" r="r" b="b"/>
            <a:pathLst>
              <a:path w="644" h="62">
                <a:moveTo>
                  <a:pt x="644" y="62"/>
                </a:moveTo>
                <a:lnTo>
                  <a:pt x="642" y="54"/>
                </a:lnTo>
                <a:lnTo>
                  <a:pt x="474" y="0"/>
                </a:lnTo>
                <a:lnTo>
                  <a:pt x="0" y="2"/>
                </a:lnTo>
                <a:lnTo>
                  <a:pt x="0" y="6"/>
                </a:lnTo>
                <a:lnTo>
                  <a:pt x="474" y="4"/>
                </a:lnTo>
                <a:lnTo>
                  <a:pt x="644"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4" name="Rectangle 2910"/>
          <p:cNvSpPr>
            <a:spLocks noChangeArrowheads="1"/>
          </p:cNvSpPr>
          <p:nvPr/>
        </p:nvSpPr>
        <p:spPr bwMode="auto">
          <a:xfrm>
            <a:off x="2763972" y="3342105"/>
            <a:ext cx="1286"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5" name="Freeform 2911"/>
          <p:cNvSpPr>
            <a:spLocks/>
          </p:cNvSpPr>
          <p:nvPr/>
        </p:nvSpPr>
        <p:spPr bwMode="auto">
          <a:xfrm>
            <a:off x="4594518" y="3393525"/>
            <a:ext cx="5142" cy="7713"/>
          </a:xfrm>
          <a:custGeom>
            <a:avLst/>
            <a:gdLst/>
            <a:ahLst/>
            <a:cxnLst>
              <a:cxn ang="0">
                <a:pos x="4" y="4"/>
              </a:cxn>
              <a:cxn ang="0">
                <a:pos x="4" y="4"/>
              </a:cxn>
              <a:cxn ang="0">
                <a:pos x="0" y="0"/>
              </a:cxn>
              <a:cxn ang="0">
                <a:pos x="0" y="4"/>
              </a:cxn>
              <a:cxn ang="0">
                <a:pos x="2" y="6"/>
              </a:cxn>
              <a:cxn ang="0">
                <a:pos x="4" y="4"/>
              </a:cxn>
            </a:cxnLst>
            <a:rect l="0" t="0" r="r" b="b"/>
            <a:pathLst>
              <a:path w="4" h="6">
                <a:moveTo>
                  <a:pt x="4" y="4"/>
                </a:moveTo>
                <a:lnTo>
                  <a:pt x="4" y="4"/>
                </a:lnTo>
                <a:lnTo>
                  <a:pt x="0" y="0"/>
                </a:lnTo>
                <a:lnTo>
                  <a:pt x="0" y="4"/>
                </a:lnTo>
                <a:lnTo>
                  <a:pt x="2" y="6"/>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6" name="Freeform 2912"/>
          <p:cNvSpPr>
            <a:spLocks/>
          </p:cNvSpPr>
          <p:nvPr/>
        </p:nvSpPr>
        <p:spPr bwMode="auto">
          <a:xfrm>
            <a:off x="4008332" y="2647937"/>
            <a:ext cx="7713" cy="7713"/>
          </a:xfrm>
          <a:custGeom>
            <a:avLst/>
            <a:gdLst/>
            <a:ahLst/>
            <a:cxnLst>
              <a:cxn ang="0">
                <a:pos x="6" y="0"/>
              </a:cxn>
              <a:cxn ang="0">
                <a:pos x="0" y="4"/>
              </a:cxn>
              <a:cxn ang="0">
                <a:pos x="0" y="6"/>
              </a:cxn>
              <a:cxn ang="0">
                <a:pos x="4" y="6"/>
              </a:cxn>
              <a:cxn ang="0">
                <a:pos x="6" y="0"/>
              </a:cxn>
            </a:cxnLst>
            <a:rect l="0" t="0" r="r" b="b"/>
            <a:pathLst>
              <a:path w="6" h="6">
                <a:moveTo>
                  <a:pt x="6" y="0"/>
                </a:moveTo>
                <a:lnTo>
                  <a:pt x="0" y="4"/>
                </a:lnTo>
                <a:lnTo>
                  <a:pt x="0"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7" name="Freeform 2913"/>
          <p:cNvSpPr>
            <a:spLocks/>
          </p:cNvSpPr>
          <p:nvPr/>
        </p:nvSpPr>
        <p:spPr bwMode="auto">
          <a:xfrm>
            <a:off x="3908063" y="2655650"/>
            <a:ext cx="740445" cy="1516885"/>
          </a:xfrm>
          <a:custGeom>
            <a:avLst/>
            <a:gdLst/>
            <a:ahLst/>
            <a:cxnLst>
              <a:cxn ang="0">
                <a:pos x="0" y="130"/>
              </a:cxn>
              <a:cxn ang="0">
                <a:pos x="30" y="268"/>
              </a:cxn>
              <a:cxn ang="0">
                <a:pos x="168" y="352"/>
              </a:cxn>
              <a:cxn ang="0">
                <a:pos x="178" y="410"/>
              </a:cxn>
              <a:cxn ang="0">
                <a:pos x="194" y="484"/>
              </a:cxn>
              <a:cxn ang="0">
                <a:pos x="266" y="554"/>
              </a:cxn>
              <a:cxn ang="0">
                <a:pos x="274" y="610"/>
              </a:cxn>
              <a:cxn ang="0">
                <a:pos x="214" y="676"/>
              </a:cxn>
              <a:cxn ang="0">
                <a:pos x="234" y="716"/>
              </a:cxn>
              <a:cxn ang="0">
                <a:pos x="194" y="786"/>
              </a:cxn>
              <a:cxn ang="0">
                <a:pos x="194" y="816"/>
              </a:cxn>
              <a:cxn ang="0">
                <a:pos x="196" y="816"/>
              </a:cxn>
              <a:cxn ang="0">
                <a:pos x="196" y="820"/>
              </a:cxn>
              <a:cxn ang="0">
                <a:pos x="194" y="820"/>
              </a:cxn>
              <a:cxn ang="0">
                <a:pos x="194" y="834"/>
              </a:cxn>
              <a:cxn ang="0">
                <a:pos x="292" y="960"/>
              </a:cxn>
              <a:cxn ang="0">
                <a:pos x="324" y="960"/>
              </a:cxn>
              <a:cxn ang="0">
                <a:pos x="324" y="1040"/>
              </a:cxn>
              <a:cxn ang="0">
                <a:pos x="404" y="1098"/>
              </a:cxn>
              <a:cxn ang="0">
                <a:pos x="434" y="1180"/>
              </a:cxn>
              <a:cxn ang="0">
                <a:pos x="456" y="1136"/>
              </a:cxn>
              <a:cxn ang="0">
                <a:pos x="506" y="1162"/>
              </a:cxn>
              <a:cxn ang="0">
                <a:pos x="548" y="1106"/>
              </a:cxn>
              <a:cxn ang="0">
                <a:pos x="560" y="1024"/>
              </a:cxn>
              <a:cxn ang="0">
                <a:pos x="576" y="942"/>
              </a:cxn>
              <a:cxn ang="0">
                <a:pos x="538" y="578"/>
              </a:cxn>
              <a:cxn ang="0">
                <a:pos x="536" y="580"/>
              </a:cxn>
              <a:cxn ang="0">
                <a:pos x="534" y="578"/>
              </a:cxn>
              <a:cxn ang="0">
                <a:pos x="574" y="942"/>
              </a:cxn>
              <a:cxn ang="0">
                <a:pos x="554" y="1024"/>
              </a:cxn>
              <a:cxn ang="0">
                <a:pos x="546" y="1106"/>
              </a:cxn>
              <a:cxn ang="0">
                <a:pos x="506" y="1158"/>
              </a:cxn>
              <a:cxn ang="0">
                <a:pos x="456" y="1130"/>
              </a:cxn>
              <a:cxn ang="0">
                <a:pos x="434" y="1172"/>
              </a:cxn>
              <a:cxn ang="0">
                <a:pos x="406" y="1094"/>
              </a:cxn>
              <a:cxn ang="0">
                <a:pos x="328" y="1040"/>
              </a:cxn>
              <a:cxn ang="0">
                <a:pos x="328" y="956"/>
              </a:cxn>
              <a:cxn ang="0">
                <a:pos x="294" y="956"/>
              </a:cxn>
              <a:cxn ang="0">
                <a:pos x="198" y="834"/>
              </a:cxn>
              <a:cxn ang="0">
                <a:pos x="198" y="786"/>
              </a:cxn>
              <a:cxn ang="0">
                <a:pos x="240" y="716"/>
              </a:cxn>
              <a:cxn ang="0">
                <a:pos x="220" y="676"/>
              </a:cxn>
              <a:cxn ang="0">
                <a:pos x="276" y="610"/>
              </a:cxn>
              <a:cxn ang="0">
                <a:pos x="268" y="550"/>
              </a:cxn>
              <a:cxn ang="0">
                <a:pos x="198" y="484"/>
              </a:cxn>
              <a:cxn ang="0">
                <a:pos x="170" y="350"/>
              </a:cxn>
              <a:cxn ang="0">
                <a:pos x="32" y="268"/>
              </a:cxn>
              <a:cxn ang="0">
                <a:pos x="4" y="134"/>
              </a:cxn>
              <a:cxn ang="0">
                <a:pos x="40" y="92"/>
              </a:cxn>
              <a:cxn ang="0">
                <a:pos x="82" y="0"/>
              </a:cxn>
              <a:cxn ang="0">
                <a:pos x="78" y="0"/>
              </a:cxn>
              <a:cxn ang="0">
                <a:pos x="40" y="88"/>
              </a:cxn>
              <a:cxn ang="0">
                <a:pos x="0" y="130"/>
              </a:cxn>
            </a:cxnLst>
            <a:rect l="0" t="0" r="r" b="b"/>
            <a:pathLst>
              <a:path w="576" h="1180">
                <a:moveTo>
                  <a:pt x="0" y="130"/>
                </a:moveTo>
                <a:lnTo>
                  <a:pt x="30" y="268"/>
                </a:lnTo>
                <a:lnTo>
                  <a:pt x="168" y="352"/>
                </a:lnTo>
                <a:lnTo>
                  <a:pt x="178" y="410"/>
                </a:lnTo>
                <a:lnTo>
                  <a:pt x="194" y="484"/>
                </a:lnTo>
                <a:lnTo>
                  <a:pt x="266" y="554"/>
                </a:lnTo>
                <a:lnTo>
                  <a:pt x="274" y="610"/>
                </a:lnTo>
                <a:lnTo>
                  <a:pt x="214" y="676"/>
                </a:lnTo>
                <a:lnTo>
                  <a:pt x="234" y="716"/>
                </a:lnTo>
                <a:lnTo>
                  <a:pt x="194" y="786"/>
                </a:lnTo>
                <a:lnTo>
                  <a:pt x="194" y="816"/>
                </a:lnTo>
                <a:lnTo>
                  <a:pt x="196" y="816"/>
                </a:lnTo>
                <a:lnTo>
                  <a:pt x="196" y="820"/>
                </a:lnTo>
                <a:lnTo>
                  <a:pt x="194" y="820"/>
                </a:lnTo>
                <a:lnTo>
                  <a:pt x="194" y="834"/>
                </a:lnTo>
                <a:lnTo>
                  <a:pt x="292" y="960"/>
                </a:lnTo>
                <a:lnTo>
                  <a:pt x="324" y="960"/>
                </a:lnTo>
                <a:lnTo>
                  <a:pt x="324" y="1040"/>
                </a:lnTo>
                <a:lnTo>
                  <a:pt x="404" y="1098"/>
                </a:lnTo>
                <a:lnTo>
                  <a:pt x="434" y="1180"/>
                </a:lnTo>
                <a:lnTo>
                  <a:pt x="456" y="1136"/>
                </a:lnTo>
                <a:lnTo>
                  <a:pt x="506" y="1162"/>
                </a:lnTo>
                <a:lnTo>
                  <a:pt x="548" y="1106"/>
                </a:lnTo>
                <a:lnTo>
                  <a:pt x="560" y="1024"/>
                </a:lnTo>
                <a:lnTo>
                  <a:pt x="576" y="942"/>
                </a:lnTo>
                <a:lnTo>
                  <a:pt x="538" y="578"/>
                </a:lnTo>
                <a:lnTo>
                  <a:pt x="536" y="580"/>
                </a:lnTo>
                <a:lnTo>
                  <a:pt x="534" y="578"/>
                </a:lnTo>
                <a:lnTo>
                  <a:pt x="574" y="942"/>
                </a:lnTo>
                <a:lnTo>
                  <a:pt x="554" y="1024"/>
                </a:lnTo>
                <a:lnTo>
                  <a:pt x="546" y="1106"/>
                </a:lnTo>
                <a:lnTo>
                  <a:pt x="506" y="1158"/>
                </a:lnTo>
                <a:lnTo>
                  <a:pt x="456" y="1130"/>
                </a:lnTo>
                <a:lnTo>
                  <a:pt x="434" y="1172"/>
                </a:lnTo>
                <a:lnTo>
                  <a:pt x="406" y="1094"/>
                </a:lnTo>
                <a:lnTo>
                  <a:pt x="328" y="1040"/>
                </a:lnTo>
                <a:lnTo>
                  <a:pt x="328" y="956"/>
                </a:lnTo>
                <a:lnTo>
                  <a:pt x="294" y="956"/>
                </a:lnTo>
                <a:lnTo>
                  <a:pt x="198" y="834"/>
                </a:lnTo>
                <a:lnTo>
                  <a:pt x="198" y="786"/>
                </a:lnTo>
                <a:lnTo>
                  <a:pt x="240" y="716"/>
                </a:lnTo>
                <a:lnTo>
                  <a:pt x="220" y="676"/>
                </a:lnTo>
                <a:lnTo>
                  <a:pt x="276" y="610"/>
                </a:lnTo>
                <a:lnTo>
                  <a:pt x="268" y="550"/>
                </a:lnTo>
                <a:lnTo>
                  <a:pt x="198" y="484"/>
                </a:lnTo>
                <a:lnTo>
                  <a:pt x="170" y="350"/>
                </a:lnTo>
                <a:lnTo>
                  <a:pt x="32" y="268"/>
                </a:lnTo>
                <a:lnTo>
                  <a:pt x="4" y="134"/>
                </a:lnTo>
                <a:lnTo>
                  <a:pt x="40" y="92"/>
                </a:lnTo>
                <a:lnTo>
                  <a:pt x="82" y="0"/>
                </a:lnTo>
                <a:lnTo>
                  <a:pt x="78" y="0"/>
                </a:lnTo>
                <a:lnTo>
                  <a:pt x="40" y="88"/>
                </a:lnTo>
                <a:lnTo>
                  <a:pt x="0" y="13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8" name="Rectangle 2914"/>
          <p:cNvSpPr>
            <a:spLocks noChangeArrowheads="1"/>
          </p:cNvSpPr>
          <p:nvPr/>
        </p:nvSpPr>
        <p:spPr bwMode="auto">
          <a:xfrm>
            <a:off x="4157450" y="3704615"/>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79" name="Freeform 2915"/>
          <p:cNvSpPr>
            <a:spLocks/>
          </p:cNvSpPr>
          <p:nvPr/>
        </p:nvSpPr>
        <p:spPr bwMode="auto">
          <a:xfrm>
            <a:off x="3586690" y="3180132"/>
            <a:ext cx="550192" cy="30852"/>
          </a:xfrm>
          <a:custGeom>
            <a:avLst/>
            <a:gdLst/>
            <a:ahLst/>
            <a:cxnLst>
              <a:cxn ang="0">
                <a:pos x="428" y="6"/>
              </a:cxn>
              <a:cxn ang="0">
                <a:pos x="426" y="0"/>
              </a:cxn>
              <a:cxn ang="0">
                <a:pos x="0" y="16"/>
              </a:cxn>
              <a:cxn ang="0">
                <a:pos x="0" y="24"/>
              </a:cxn>
              <a:cxn ang="0">
                <a:pos x="428" y="6"/>
              </a:cxn>
            </a:cxnLst>
            <a:rect l="0" t="0" r="r" b="b"/>
            <a:pathLst>
              <a:path w="428" h="24">
                <a:moveTo>
                  <a:pt x="428" y="6"/>
                </a:moveTo>
                <a:lnTo>
                  <a:pt x="426" y="0"/>
                </a:lnTo>
                <a:lnTo>
                  <a:pt x="0" y="16"/>
                </a:lnTo>
                <a:lnTo>
                  <a:pt x="0" y="24"/>
                </a:lnTo>
                <a:lnTo>
                  <a:pt x="428"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0" name="Freeform 2916"/>
          <p:cNvSpPr>
            <a:spLocks/>
          </p:cNvSpPr>
          <p:nvPr/>
        </p:nvSpPr>
        <p:spPr bwMode="auto">
          <a:xfrm>
            <a:off x="3576406" y="3210984"/>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1" name="Freeform 2917"/>
          <p:cNvSpPr>
            <a:spLocks/>
          </p:cNvSpPr>
          <p:nvPr/>
        </p:nvSpPr>
        <p:spPr bwMode="auto">
          <a:xfrm>
            <a:off x="3576406" y="3200700"/>
            <a:ext cx="10284" cy="12855"/>
          </a:xfrm>
          <a:custGeom>
            <a:avLst/>
            <a:gdLst/>
            <a:ahLst/>
            <a:cxnLst>
              <a:cxn ang="0">
                <a:pos x="8" y="0"/>
              </a:cxn>
              <a:cxn ang="0">
                <a:pos x="0" y="0"/>
              </a:cxn>
              <a:cxn ang="0">
                <a:pos x="0" y="8"/>
              </a:cxn>
              <a:cxn ang="0">
                <a:pos x="0" y="10"/>
              </a:cxn>
              <a:cxn ang="0">
                <a:pos x="8" y="8"/>
              </a:cxn>
              <a:cxn ang="0">
                <a:pos x="8" y="0"/>
              </a:cxn>
            </a:cxnLst>
            <a:rect l="0" t="0" r="r" b="b"/>
            <a:pathLst>
              <a:path w="8" h="10">
                <a:moveTo>
                  <a:pt x="8" y="0"/>
                </a:moveTo>
                <a:lnTo>
                  <a:pt x="0" y="0"/>
                </a:lnTo>
                <a:lnTo>
                  <a:pt x="0" y="8"/>
                </a:lnTo>
                <a:lnTo>
                  <a:pt x="0" y="10"/>
                </a:lnTo>
                <a:lnTo>
                  <a:pt x="8" y="8"/>
                </a:lnTo>
                <a:lnTo>
                  <a:pt x="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2" name="Freeform 2918"/>
          <p:cNvSpPr>
            <a:spLocks/>
          </p:cNvSpPr>
          <p:nvPr/>
        </p:nvSpPr>
        <p:spPr bwMode="auto">
          <a:xfrm>
            <a:off x="2766543" y="2887039"/>
            <a:ext cx="786723" cy="7713"/>
          </a:xfrm>
          <a:custGeom>
            <a:avLst/>
            <a:gdLst/>
            <a:ahLst/>
            <a:cxnLst>
              <a:cxn ang="0">
                <a:pos x="612" y="0"/>
              </a:cxn>
              <a:cxn ang="0">
                <a:pos x="0" y="2"/>
              </a:cxn>
              <a:cxn ang="0">
                <a:pos x="0" y="6"/>
              </a:cxn>
              <a:cxn ang="0">
                <a:pos x="610" y="4"/>
              </a:cxn>
              <a:cxn ang="0">
                <a:pos x="612" y="0"/>
              </a:cxn>
            </a:cxnLst>
            <a:rect l="0" t="0" r="r" b="b"/>
            <a:pathLst>
              <a:path w="612" h="6">
                <a:moveTo>
                  <a:pt x="612" y="0"/>
                </a:moveTo>
                <a:lnTo>
                  <a:pt x="0" y="2"/>
                </a:lnTo>
                <a:lnTo>
                  <a:pt x="0" y="6"/>
                </a:lnTo>
                <a:lnTo>
                  <a:pt x="610" y="4"/>
                </a:lnTo>
                <a:lnTo>
                  <a:pt x="61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3" name="Rectangle 2919"/>
          <p:cNvSpPr>
            <a:spLocks noChangeArrowheads="1"/>
          </p:cNvSpPr>
          <p:nvPr/>
        </p:nvSpPr>
        <p:spPr bwMode="auto">
          <a:xfrm>
            <a:off x="2763972" y="2889610"/>
            <a:ext cx="2571"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4" name="Freeform 2920"/>
          <p:cNvSpPr>
            <a:spLocks/>
          </p:cNvSpPr>
          <p:nvPr/>
        </p:nvSpPr>
        <p:spPr bwMode="auto">
          <a:xfrm>
            <a:off x="4481394" y="2825336"/>
            <a:ext cx="17997" cy="5142"/>
          </a:xfrm>
          <a:custGeom>
            <a:avLst/>
            <a:gdLst/>
            <a:ahLst/>
            <a:cxnLst>
              <a:cxn ang="0">
                <a:pos x="4" y="4"/>
              </a:cxn>
              <a:cxn ang="0">
                <a:pos x="14" y="4"/>
              </a:cxn>
              <a:cxn ang="0">
                <a:pos x="4" y="0"/>
              </a:cxn>
              <a:cxn ang="0">
                <a:pos x="0" y="0"/>
              </a:cxn>
              <a:cxn ang="0">
                <a:pos x="0" y="4"/>
              </a:cxn>
              <a:cxn ang="0">
                <a:pos x="4" y="4"/>
              </a:cxn>
            </a:cxnLst>
            <a:rect l="0" t="0" r="r" b="b"/>
            <a:pathLst>
              <a:path w="14" h="4">
                <a:moveTo>
                  <a:pt x="4" y="4"/>
                </a:moveTo>
                <a:lnTo>
                  <a:pt x="14" y="4"/>
                </a:lnTo>
                <a:lnTo>
                  <a:pt x="4" y="0"/>
                </a:lnTo>
                <a:lnTo>
                  <a:pt x="0" y="0"/>
                </a:lnTo>
                <a:lnTo>
                  <a:pt x="0"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5" name="Freeform 2921"/>
          <p:cNvSpPr>
            <a:spLocks/>
          </p:cNvSpPr>
          <p:nvPr/>
        </p:nvSpPr>
        <p:spPr bwMode="auto">
          <a:xfrm>
            <a:off x="4136882" y="2673647"/>
            <a:ext cx="349655" cy="156830"/>
          </a:xfrm>
          <a:custGeom>
            <a:avLst/>
            <a:gdLst/>
            <a:ahLst/>
            <a:cxnLst>
              <a:cxn ang="0">
                <a:pos x="230" y="84"/>
              </a:cxn>
              <a:cxn ang="0">
                <a:pos x="240" y="122"/>
              </a:cxn>
              <a:cxn ang="0">
                <a:pos x="272" y="122"/>
              </a:cxn>
              <a:cxn ang="0">
                <a:pos x="268" y="122"/>
              </a:cxn>
              <a:cxn ang="0">
                <a:pos x="268" y="118"/>
              </a:cxn>
              <a:cxn ang="0">
                <a:pos x="242" y="118"/>
              </a:cxn>
              <a:cxn ang="0">
                <a:pos x="236" y="80"/>
              </a:cxn>
              <a:cxn ang="0">
                <a:pos x="24" y="52"/>
              </a:cxn>
              <a:cxn ang="0">
                <a:pos x="6" y="0"/>
              </a:cxn>
              <a:cxn ang="0">
                <a:pos x="0" y="0"/>
              </a:cxn>
              <a:cxn ang="0">
                <a:pos x="22" y="58"/>
              </a:cxn>
              <a:cxn ang="0">
                <a:pos x="230" y="84"/>
              </a:cxn>
            </a:cxnLst>
            <a:rect l="0" t="0" r="r" b="b"/>
            <a:pathLst>
              <a:path w="272" h="122">
                <a:moveTo>
                  <a:pt x="230" y="84"/>
                </a:moveTo>
                <a:lnTo>
                  <a:pt x="240" y="122"/>
                </a:lnTo>
                <a:lnTo>
                  <a:pt x="272" y="122"/>
                </a:lnTo>
                <a:lnTo>
                  <a:pt x="268" y="122"/>
                </a:lnTo>
                <a:lnTo>
                  <a:pt x="268" y="118"/>
                </a:lnTo>
                <a:lnTo>
                  <a:pt x="242" y="118"/>
                </a:lnTo>
                <a:lnTo>
                  <a:pt x="236" y="80"/>
                </a:lnTo>
                <a:lnTo>
                  <a:pt x="24" y="52"/>
                </a:lnTo>
                <a:lnTo>
                  <a:pt x="6" y="0"/>
                </a:lnTo>
                <a:lnTo>
                  <a:pt x="0" y="0"/>
                </a:lnTo>
                <a:lnTo>
                  <a:pt x="22" y="58"/>
                </a:lnTo>
                <a:lnTo>
                  <a:pt x="230"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6" name="Freeform 2922"/>
          <p:cNvSpPr>
            <a:spLocks/>
          </p:cNvSpPr>
          <p:nvPr/>
        </p:nvSpPr>
        <p:spPr bwMode="auto">
          <a:xfrm>
            <a:off x="3740949" y="3799741"/>
            <a:ext cx="182540" cy="979548"/>
          </a:xfrm>
          <a:custGeom>
            <a:avLst/>
            <a:gdLst/>
            <a:ahLst/>
            <a:cxnLst>
              <a:cxn ang="0">
                <a:pos x="28" y="66"/>
              </a:cxn>
              <a:cxn ang="0">
                <a:pos x="46" y="0"/>
              </a:cxn>
              <a:cxn ang="0">
                <a:pos x="0" y="0"/>
              </a:cxn>
              <a:cxn ang="0">
                <a:pos x="2" y="6"/>
              </a:cxn>
              <a:cxn ang="0">
                <a:pos x="38" y="6"/>
              </a:cxn>
              <a:cxn ang="0">
                <a:pos x="22" y="68"/>
              </a:cxn>
              <a:cxn ang="0">
                <a:pos x="76" y="96"/>
              </a:cxn>
              <a:cxn ang="0">
                <a:pos x="96" y="344"/>
              </a:cxn>
              <a:cxn ang="0">
                <a:pos x="102" y="344"/>
              </a:cxn>
              <a:cxn ang="0">
                <a:pos x="100" y="350"/>
              </a:cxn>
              <a:cxn ang="0">
                <a:pos x="98" y="350"/>
              </a:cxn>
              <a:cxn ang="0">
                <a:pos x="132" y="758"/>
              </a:cxn>
              <a:cxn ang="0">
                <a:pos x="142" y="762"/>
              </a:cxn>
              <a:cxn ang="0">
                <a:pos x="110" y="404"/>
              </a:cxn>
              <a:cxn ang="0">
                <a:pos x="106" y="404"/>
              </a:cxn>
              <a:cxn ang="0">
                <a:pos x="106" y="400"/>
              </a:cxn>
              <a:cxn ang="0">
                <a:pos x="110" y="400"/>
              </a:cxn>
              <a:cxn ang="0">
                <a:pos x="82" y="90"/>
              </a:cxn>
              <a:cxn ang="0">
                <a:pos x="28" y="66"/>
              </a:cxn>
            </a:cxnLst>
            <a:rect l="0" t="0" r="r" b="b"/>
            <a:pathLst>
              <a:path w="142" h="762">
                <a:moveTo>
                  <a:pt x="28" y="66"/>
                </a:moveTo>
                <a:lnTo>
                  <a:pt x="46" y="0"/>
                </a:lnTo>
                <a:lnTo>
                  <a:pt x="0" y="0"/>
                </a:lnTo>
                <a:lnTo>
                  <a:pt x="2" y="6"/>
                </a:lnTo>
                <a:lnTo>
                  <a:pt x="38" y="6"/>
                </a:lnTo>
                <a:lnTo>
                  <a:pt x="22" y="68"/>
                </a:lnTo>
                <a:lnTo>
                  <a:pt x="76" y="96"/>
                </a:lnTo>
                <a:lnTo>
                  <a:pt x="96" y="344"/>
                </a:lnTo>
                <a:lnTo>
                  <a:pt x="102" y="344"/>
                </a:lnTo>
                <a:lnTo>
                  <a:pt x="100" y="350"/>
                </a:lnTo>
                <a:lnTo>
                  <a:pt x="98" y="350"/>
                </a:lnTo>
                <a:lnTo>
                  <a:pt x="132" y="758"/>
                </a:lnTo>
                <a:lnTo>
                  <a:pt x="142" y="762"/>
                </a:lnTo>
                <a:lnTo>
                  <a:pt x="110" y="404"/>
                </a:lnTo>
                <a:lnTo>
                  <a:pt x="106" y="404"/>
                </a:lnTo>
                <a:lnTo>
                  <a:pt x="106" y="400"/>
                </a:lnTo>
                <a:lnTo>
                  <a:pt x="110" y="400"/>
                </a:lnTo>
                <a:lnTo>
                  <a:pt x="82" y="90"/>
                </a:lnTo>
                <a:lnTo>
                  <a:pt x="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7" name="Freeform 2923"/>
          <p:cNvSpPr>
            <a:spLocks/>
          </p:cNvSpPr>
          <p:nvPr/>
        </p:nvSpPr>
        <p:spPr bwMode="auto">
          <a:xfrm>
            <a:off x="3910634" y="4774147"/>
            <a:ext cx="12855" cy="10284"/>
          </a:xfrm>
          <a:custGeom>
            <a:avLst/>
            <a:gdLst/>
            <a:ahLst/>
            <a:cxnLst>
              <a:cxn ang="0">
                <a:pos x="0" y="4"/>
              </a:cxn>
              <a:cxn ang="0">
                <a:pos x="10" y="8"/>
              </a:cxn>
              <a:cxn ang="0">
                <a:pos x="10" y="4"/>
              </a:cxn>
              <a:cxn ang="0">
                <a:pos x="0" y="0"/>
              </a:cxn>
              <a:cxn ang="0">
                <a:pos x="0" y="4"/>
              </a:cxn>
            </a:cxnLst>
            <a:rect l="0" t="0" r="r" b="b"/>
            <a:pathLst>
              <a:path w="10" h="8">
                <a:moveTo>
                  <a:pt x="0" y="4"/>
                </a:moveTo>
                <a:lnTo>
                  <a:pt x="10" y="8"/>
                </a:lnTo>
                <a:lnTo>
                  <a:pt x="10" y="4"/>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8" name="Freeform 2924"/>
          <p:cNvSpPr>
            <a:spLocks/>
          </p:cNvSpPr>
          <p:nvPr/>
        </p:nvSpPr>
        <p:spPr bwMode="auto">
          <a:xfrm>
            <a:off x="3864357" y="4241952"/>
            <a:ext cx="7713" cy="7713"/>
          </a:xfrm>
          <a:custGeom>
            <a:avLst/>
            <a:gdLst/>
            <a:ahLst/>
            <a:cxnLst>
              <a:cxn ang="0">
                <a:pos x="6" y="0"/>
              </a:cxn>
              <a:cxn ang="0">
                <a:pos x="0" y="0"/>
              </a:cxn>
              <a:cxn ang="0">
                <a:pos x="2" y="6"/>
              </a:cxn>
              <a:cxn ang="0">
                <a:pos x="4" y="6"/>
              </a:cxn>
              <a:cxn ang="0">
                <a:pos x="6" y="0"/>
              </a:cxn>
            </a:cxnLst>
            <a:rect l="0" t="0" r="r" b="b"/>
            <a:pathLst>
              <a:path w="6" h="6">
                <a:moveTo>
                  <a:pt x="6" y="0"/>
                </a:moveTo>
                <a:lnTo>
                  <a:pt x="0" y="0"/>
                </a:lnTo>
                <a:lnTo>
                  <a:pt x="2" y="6"/>
                </a:lnTo>
                <a:lnTo>
                  <a:pt x="4" y="6"/>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89" name="Freeform 2925"/>
          <p:cNvSpPr>
            <a:spLocks/>
          </p:cNvSpPr>
          <p:nvPr/>
        </p:nvSpPr>
        <p:spPr bwMode="auto">
          <a:xfrm>
            <a:off x="3733236" y="3799741"/>
            <a:ext cx="10284" cy="7713"/>
          </a:xfrm>
          <a:custGeom>
            <a:avLst/>
            <a:gdLst/>
            <a:ahLst/>
            <a:cxnLst>
              <a:cxn ang="0">
                <a:pos x="0" y="0"/>
              </a:cxn>
              <a:cxn ang="0">
                <a:pos x="0" y="6"/>
              </a:cxn>
              <a:cxn ang="0">
                <a:pos x="8" y="6"/>
              </a:cxn>
              <a:cxn ang="0">
                <a:pos x="6" y="0"/>
              </a:cxn>
              <a:cxn ang="0">
                <a:pos x="0" y="0"/>
              </a:cxn>
            </a:cxnLst>
            <a:rect l="0" t="0" r="r" b="b"/>
            <a:pathLst>
              <a:path w="8" h="6">
                <a:moveTo>
                  <a:pt x="0" y="0"/>
                </a:moveTo>
                <a:lnTo>
                  <a:pt x="0" y="6"/>
                </a:lnTo>
                <a:lnTo>
                  <a:pt x="8" y="6"/>
                </a:lnTo>
                <a:lnTo>
                  <a:pt x="6"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0" name="Freeform 2926"/>
          <p:cNvSpPr>
            <a:spLocks/>
          </p:cNvSpPr>
          <p:nvPr/>
        </p:nvSpPr>
        <p:spPr bwMode="auto">
          <a:xfrm>
            <a:off x="6111403" y="3840877"/>
            <a:ext cx="5142" cy="5142"/>
          </a:xfrm>
          <a:custGeom>
            <a:avLst/>
            <a:gdLst/>
            <a:ahLst/>
            <a:cxnLst>
              <a:cxn ang="0">
                <a:pos x="4" y="4"/>
              </a:cxn>
              <a:cxn ang="0">
                <a:pos x="2" y="0"/>
              </a:cxn>
              <a:cxn ang="0">
                <a:pos x="0" y="0"/>
              </a:cxn>
              <a:cxn ang="0">
                <a:pos x="2" y="4"/>
              </a:cxn>
              <a:cxn ang="0">
                <a:pos x="4" y="4"/>
              </a:cxn>
            </a:cxnLst>
            <a:rect l="0" t="0" r="r" b="b"/>
            <a:pathLst>
              <a:path w="4" h="4">
                <a:moveTo>
                  <a:pt x="4" y="4"/>
                </a:moveTo>
                <a:lnTo>
                  <a:pt x="2" y="0"/>
                </a:lnTo>
                <a:lnTo>
                  <a:pt x="0" y="0"/>
                </a:lnTo>
                <a:lnTo>
                  <a:pt x="2" y="4"/>
                </a:lnTo>
                <a:lnTo>
                  <a:pt x="4"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1" name="Freeform 2927"/>
          <p:cNvSpPr>
            <a:spLocks/>
          </p:cNvSpPr>
          <p:nvPr/>
        </p:nvSpPr>
        <p:spPr bwMode="auto">
          <a:xfrm>
            <a:off x="3882353" y="3840877"/>
            <a:ext cx="2231620" cy="529624"/>
          </a:xfrm>
          <a:custGeom>
            <a:avLst/>
            <a:gdLst/>
            <a:ahLst/>
            <a:cxnLst>
              <a:cxn ang="0">
                <a:pos x="1024" y="202"/>
              </a:cxn>
              <a:cxn ang="0">
                <a:pos x="1022" y="206"/>
              </a:cxn>
              <a:cxn ang="0">
                <a:pos x="1014" y="210"/>
              </a:cxn>
              <a:cxn ang="0">
                <a:pos x="1018" y="204"/>
              </a:cxn>
              <a:cxn ang="0">
                <a:pos x="756" y="258"/>
              </a:cxn>
              <a:cxn ang="0">
                <a:pos x="476" y="304"/>
              </a:cxn>
              <a:cxn ang="0">
                <a:pos x="454" y="308"/>
              </a:cxn>
              <a:cxn ang="0">
                <a:pos x="454" y="402"/>
              </a:cxn>
              <a:cxn ang="0">
                <a:pos x="374" y="408"/>
              </a:cxn>
              <a:cxn ang="0">
                <a:pos x="390" y="360"/>
              </a:cxn>
              <a:cxn ang="0">
                <a:pos x="0" y="368"/>
              </a:cxn>
              <a:cxn ang="0">
                <a:pos x="0" y="372"/>
              </a:cxn>
              <a:cxn ang="0">
                <a:pos x="384" y="364"/>
              </a:cxn>
              <a:cxn ang="0">
                <a:pos x="366" y="412"/>
              </a:cxn>
              <a:cxn ang="0">
                <a:pos x="450" y="406"/>
              </a:cxn>
              <a:cxn ang="0">
                <a:pos x="450" y="404"/>
              </a:cxn>
              <a:cxn ang="0">
                <a:pos x="454" y="404"/>
              </a:cxn>
              <a:cxn ang="0">
                <a:pos x="454" y="406"/>
              </a:cxn>
              <a:cxn ang="0">
                <a:pos x="456" y="406"/>
              </a:cxn>
              <a:cxn ang="0">
                <a:pos x="456" y="310"/>
              </a:cxn>
              <a:cxn ang="0">
                <a:pos x="478" y="310"/>
              </a:cxn>
              <a:cxn ang="0">
                <a:pos x="756" y="264"/>
              </a:cxn>
              <a:cxn ang="0">
                <a:pos x="1186" y="176"/>
              </a:cxn>
              <a:cxn ang="0">
                <a:pos x="1186" y="176"/>
              </a:cxn>
              <a:cxn ang="0">
                <a:pos x="1188" y="174"/>
              </a:cxn>
              <a:cxn ang="0">
                <a:pos x="1192" y="172"/>
              </a:cxn>
              <a:cxn ang="0">
                <a:pos x="1190" y="174"/>
              </a:cxn>
              <a:cxn ang="0">
                <a:pos x="1736" y="4"/>
              </a:cxn>
              <a:cxn ang="0">
                <a:pos x="1734" y="0"/>
              </a:cxn>
              <a:cxn ang="0">
                <a:pos x="1188" y="172"/>
              </a:cxn>
              <a:cxn ang="0">
                <a:pos x="1024" y="202"/>
              </a:cxn>
            </a:cxnLst>
            <a:rect l="0" t="0" r="r" b="b"/>
            <a:pathLst>
              <a:path w="1736" h="412">
                <a:moveTo>
                  <a:pt x="1024" y="202"/>
                </a:moveTo>
                <a:lnTo>
                  <a:pt x="1022" y="206"/>
                </a:lnTo>
                <a:lnTo>
                  <a:pt x="1014" y="210"/>
                </a:lnTo>
                <a:lnTo>
                  <a:pt x="1018" y="204"/>
                </a:lnTo>
                <a:lnTo>
                  <a:pt x="756" y="258"/>
                </a:lnTo>
                <a:lnTo>
                  <a:pt x="476" y="304"/>
                </a:lnTo>
                <a:lnTo>
                  <a:pt x="454" y="308"/>
                </a:lnTo>
                <a:lnTo>
                  <a:pt x="454" y="402"/>
                </a:lnTo>
                <a:lnTo>
                  <a:pt x="374" y="408"/>
                </a:lnTo>
                <a:lnTo>
                  <a:pt x="390" y="360"/>
                </a:lnTo>
                <a:lnTo>
                  <a:pt x="0" y="368"/>
                </a:lnTo>
                <a:lnTo>
                  <a:pt x="0" y="372"/>
                </a:lnTo>
                <a:lnTo>
                  <a:pt x="384" y="364"/>
                </a:lnTo>
                <a:lnTo>
                  <a:pt x="366" y="412"/>
                </a:lnTo>
                <a:lnTo>
                  <a:pt x="450" y="406"/>
                </a:lnTo>
                <a:lnTo>
                  <a:pt x="450" y="404"/>
                </a:lnTo>
                <a:lnTo>
                  <a:pt x="454" y="404"/>
                </a:lnTo>
                <a:lnTo>
                  <a:pt x="454" y="406"/>
                </a:lnTo>
                <a:lnTo>
                  <a:pt x="456" y="406"/>
                </a:lnTo>
                <a:lnTo>
                  <a:pt x="456" y="310"/>
                </a:lnTo>
                <a:lnTo>
                  <a:pt x="478" y="310"/>
                </a:lnTo>
                <a:lnTo>
                  <a:pt x="756" y="264"/>
                </a:lnTo>
                <a:lnTo>
                  <a:pt x="1186" y="176"/>
                </a:lnTo>
                <a:lnTo>
                  <a:pt x="1186" y="176"/>
                </a:lnTo>
                <a:lnTo>
                  <a:pt x="1188" y="174"/>
                </a:lnTo>
                <a:lnTo>
                  <a:pt x="1192" y="172"/>
                </a:lnTo>
                <a:lnTo>
                  <a:pt x="1190" y="174"/>
                </a:lnTo>
                <a:lnTo>
                  <a:pt x="1736" y="4"/>
                </a:lnTo>
                <a:lnTo>
                  <a:pt x="1734" y="0"/>
                </a:lnTo>
                <a:lnTo>
                  <a:pt x="1188" y="172"/>
                </a:lnTo>
                <a:lnTo>
                  <a:pt x="10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2" name="Freeform 2928"/>
          <p:cNvSpPr>
            <a:spLocks/>
          </p:cNvSpPr>
          <p:nvPr/>
        </p:nvSpPr>
        <p:spPr bwMode="auto">
          <a:xfrm>
            <a:off x="5406951" y="4061982"/>
            <a:ext cx="7713" cy="5142"/>
          </a:xfrm>
          <a:custGeom>
            <a:avLst/>
            <a:gdLst/>
            <a:ahLst/>
            <a:cxnLst>
              <a:cxn ang="0">
                <a:pos x="6" y="0"/>
              </a:cxn>
              <a:cxn ang="0">
                <a:pos x="2" y="2"/>
              </a:cxn>
              <a:cxn ang="0">
                <a:pos x="0" y="4"/>
              </a:cxn>
              <a:cxn ang="0">
                <a:pos x="4" y="2"/>
              </a:cxn>
              <a:cxn ang="0">
                <a:pos x="6" y="0"/>
              </a:cxn>
            </a:cxnLst>
            <a:rect l="0" t="0" r="r" b="b"/>
            <a:pathLst>
              <a:path w="6" h="4">
                <a:moveTo>
                  <a:pt x="6" y="0"/>
                </a:moveTo>
                <a:lnTo>
                  <a:pt x="2" y="2"/>
                </a:lnTo>
                <a:lnTo>
                  <a:pt x="0" y="4"/>
                </a:lnTo>
                <a:lnTo>
                  <a:pt x="4"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3" name="Freeform 2929"/>
          <p:cNvSpPr>
            <a:spLocks/>
          </p:cNvSpPr>
          <p:nvPr/>
        </p:nvSpPr>
        <p:spPr bwMode="auto">
          <a:xfrm>
            <a:off x="5185846" y="4100547"/>
            <a:ext cx="12855" cy="10284"/>
          </a:xfrm>
          <a:custGeom>
            <a:avLst/>
            <a:gdLst/>
            <a:ahLst/>
            <a:cxnLst>
              <a:cxn ang="0">
                <a:pos x="4" y="2"/>
              </a:cxn>
              <a:cxn ang="0">
                <a:pos x="0" y="8"/>
              </a:cxn>
              <a:cxn ang="0">
                <a:pos x="8" y="4"/>
              </a:cxn>
              <a:cxn ang="0">
                <a:pos x="10" y="0"/>
              </a:cxn>
              <a:cxn ang="0">
                <a:pos x="10" y="0"/>
              </a:cxn>
              <a:cxn ang="0">
                <a:pos x="4" y="2"/>
              </a:cxn>
            </a:cxnLst>
            <a:rect l="0" t="0" r="r" b="b"/>
            <a:pathLst>
              <a:path w="10" h="8">
                <a:moveTo>
                  <a:pt x="4" y="2"/>
                </a:moveTo>
                <a:lnTo>
                  <a:pt x="0" y="8"/>
                </a:lnTo>
                <a:lnTo>
                  <a:pt x="8" y="4"/>
                </a:lnTo>
                <a:lnTo>
                  <a:pt x="10" y="0"/>
                </a:lnTo>
                <a:lnTo>
                  <a:pt x="10" y="0"/>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4" name="Rectangle 2930"/>
          <p:cNvSpPr>
            <a:spLocks noChangeArrowheads="1"/>
          </p:cNvSpPr>
          <p:nvPr/>
        </p:nvSpPr>
        <p:spPr bwMode="auto">
          <a:xfrm>
            <a:off x="3877212" y="4313940"/>
            <a:ext cx="5142" cy="5142"/>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5" name="Freeform 2931"/>
          <p:cNvSpPr>
            <a:spLocks/>
          </p:cNvSpPr>
          <p:nvPr/>
        </p:nvSpPr>
        <p:spPr bwMode="auto">
          <a:xfrm>
            <a:off x="5859446" y="4378214"/>
            <a:ext cx="5142" cy="7713"/>
          </a:xfrm>
          <a:custGeom>
            <a:avLst/>
            <a:gdLst/>
            <a:ahLst/>
            <a:cxnLst>
              <a:cxn ang="0">
                <a:pos x="2" y="6"/>
              </a:cxn>
              <a:cxn ang="0">
                <a:pos x="4" y="0"/>
              </a:cxn>
              <a:cxn ang="0">
                <a:pos x="2" y="0"/>
              </a:cxn>
              <a:cxn ang="0">
                <a:pos x="0" y="6"/>
              </a:cxn>
              <a:cxn ang="0">
                <a:pos x="2" y="6"/>
              </a:cxn>
            </a:cxnLst>
            <a:rect l="0" t="0" r="r" b="b"/>
            <a:pathLst>
              <a:path w="4" h="6">
                <a:moveTo>
                  <a:pt x="2" y="6"/>
                </a:moveTo>
                <a:lnTo>
                  <a:pt x="4" y="0"/>
                </a:lnTo>
                <a:lnTo>
                  <a:pt x="2" y="0"/>
                </a:lnTo>
                <a:lnTo>
                  <a:pt x="0" y="6"/>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6" name="Freeform 2932"/>
          <p:cNvSpPr>
            <a:spLocks/>
          </p:cNvSpPr>
          <p:nvPr/>
        </p:nvSpPr>
        <p:spPr bwMode="auto">
          <a:xfrm>
            <a:off x="4604802" y="5216357"/>
            <a:ext cx="7713" cy="5142"/>
          </a:xfrm>
          <a:custGeom>
            <a:avLst/>
            <a:gdLst/>
            <a:ahLst/>
            <a:cxnLst>
              <a:cxn ang="0">
                <a:pos x="0" y="4"/>
              </a:cxn>
              <a:cxn ang="0">
                <a:pos x="6" y="2"/>
              </a:cxn>
              <a:cxn ang="0">
                <a:pos x="4" y="0"/>
              </a:cxn>
              <a:cxn ang="0">
                <a:pos x="0" y="0"/>
              </a:cxn>
              <a:cxn ang="0">
                <a:pos x="0" y="4"/>
              </a:cxn>
            </a:cxnLst>
            <a:rect l="0" t="0" r="r" b="b"/>
            <a:pathLst>
              <a:path w="6" h="4">
                <a:moveTo>
                  <a:pt x="0" y="4"/>
                </a:moveTo>
                <a:lnTo>
                  <a:pt x="6" y="2"/>
                </a:lnTo>
                <a:lnTo>
                  <a:pt x="4"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7" name="Freeform 2933"/>
          <p:cNvSpPr>
            <a:spLocks/>
          </p:cNvSpPr>
          <p:nvPr/>
        </p:nvSpPr>
        <p:spPr bwMode="auto">
          <a:xfrm>
            <a:off x="3980051" y="4244523"/>
            <a:ext cx="1881966" cy="971835"/>
          </a:xfrm>
          <a:custGeom>
            <a:avLst/>
            <a:gdLst/>
            <a:ahLst/>
            <a:cxnLst>
              <a:cxn ang="0">
                <a:pos x="1250" y="34"/>
              </a:cxn>
              <a:cxn ang="0">
                <a:pos x="1218" y="0"/>
              </a:cxn>
              <a:cxn ang="0">
                <a:pos x="968" y="98"/>
              </a:cxn>
              <a:cxn ang="0">
                <a:pos x="906" y="108"/>
              </a:cxn>
              <a:cxn ang="0">
                <a:pos x="906" y="108"/>
              </a:cxn>
              <a:cxn ang="0">
                <a:pos x="900" y="112"/>
              </a:cxn>
              <a:cxn ang="0">
                <a:pos x="902" y="108"/>
              </a:cxn>
              <a:cxn ang="0">
                <a:pos x="554" y="166"/>
              </a:cxn>
              <a:cxn ang="0">
                <a:pos x="348" y="186"/>
              </a:cxn>
              <a:cxn ang="0">
                <a:pos x="378" y="92"/>
              </a:cxn>
              <a:cxn ang="0">
                <a:pos x="374" y="92"/>
              </a:cxn>
              <a:cxn ang="0">
                <a:pos x="270" y="410"/>
              </a:cxn>
              <a:cxn ang="0">
                <a:pos x="280" y="450"/>
              </a:cxn>
              <a:cxn ang="0">
                <a:pos x="0" y="470"/>
              </a:cxn>
              <a:cxn ang="0">
                <a:pos x="0" y="474"/>
              </a:cxn>
              <a:cxn ang="0">
                <a:pos x="280" y="454"/>
              </a:cxn>
              <a:cxn ang="0">
                <a:pos x="310" y="544"/>
              </a:cxn>
              <a:cxn ang="0">
                <a:pos x="276" y="694"/>
              </a:cxn>
              <a:cxn ang="0">
                <a:pos x="448" y="684"/>
              </a:cxn>
              <a:cxn ang="0">
                <a:pos x="486" y="756"/>
              </a:cxn>
              <a:cxn ang="0">
                <a:pos x="490" y="756"/>
              </a:cxn>
              <a:cxn ang="0">
                <a:pos x="452" y="678"/>
              </a:cxn>
              <a:cxn ang="0">
                <a:pos x="280" y="692"/>
              </a:cxn>
              <a:cxn ang="0">
                <a:pos x="312" y="542"/>
              </a:cxn>
              <a:cxn ang="0">
                <a:pos x="274" y="410"/>
              </a:cxn>
              <a:cxn ang="0">
                <a:pos x="348" y="192"/>
              </a:cxn>
              <a:cxn ang="0">
                <a:pos x="552" y="170"/>
              </a:cxn>
              <a:cxn ang="0">
                <a:pos x="780" y="134"/>
              </a:cxn>
              <a:cxn ang="0">
                <a:pos x="780" y="132"/>
              </a:cxn>
              <a:cxn ang="0">
                <a:pos x="786" y="130"/>
              </a:cxn>
              <a:cxn ang="0">
                <a:pos x="786" y="132"/>
              </a:cxn>
              <a:cxn ang="0">
                <a:pos x="968" y="102"/>
              </a:cxn>
              <a:cxn ang="0">
                <a:pos x="1218" y="6"/>
              </a:cxn>
              <a:cxn ang="0">
                <a:pos x="1248" y="38"/>
              </a:cxn>
              <a:cxn ang="0">
                <a:pos x="1330" y="22"/>
              </a:cxn>
              <a:cxn ang="0">
                <a:pos x="1462" y="110"/>
              </a:cxn>
              <a:cxn ang="0">
                <a:pos x="1464" y="104"/>
              </a:cxn>
              <a:cxn ang="0">
                <a:pos x="1330" y="16"/>
              </a:cxn>
              <a:cxn ang="0">
                <a:pos x="1250" y="34"/>
              </a:cxn>
            </a:cxnLst>
            <a:rect l="0" t="0" r="r" b="b"/>
            <a:pathLst>
              <a:path w="1464" h="756">
                <a:moveTo>
                  <a:pt x="1250" y="34"/>
                </a:moveTo>
                <a:lnTo>
                  <a:pt x="1218" y="0"/>
                </a:lnTo>
                <a:lnTo>
                  <a:pt x="968" y="98"/>
                </a:lnTo>
                <a:lnTo>
                  <a:pt x="906" y="108"/>
                </a:lnTo>
                <a:lnTo>
                  <a:pt x="906" y="108"/>
                </a:lnTo>
                <a:lnTo>
                  <a:pt x="900" y="112"/>
                </a:lnTo>
                <a:lnTo>
                  <a:pt x="902" y="108"/>
                </a:lnTo>
                <a:lnTo>
                  <a:pt x="554" y="166"/>
                </a:lnTo>
                <a:lnTo>
                  <a:pt x="348" y="186"/>
                </a:lnTo>
                <a:lnTo>
                  <a:pt x="378" y="92"/>
                </a:lnTo>
                <a:lnTo>
                  <a:pt x="374" y="92"/>
                </a:lnTo>
                <a:lnTo>
                  <a:pt x="270" y="410"/>
                </a:lnTo>
                <a:lnTo>
                  <a:pt x="280" y="450"/>
                </a:lnTo>
                <a:lnTo>
                  <a:pt x="0" y="470"/>
                </a:lnTo>
                <a:lnTo>
                  <a:pt x="0" y="474"/>
                </a:lnTo>
                <a:lnTo>
                  <a:pt x="280" y="454"/>
                </a:lnTo>
                <a:lnTo>
                  <a:pt x="310" y="544"/>
                </a:lnTo>
                <a:lnTo>
                  <a:pt x="276" y="694"/>
                </a:lnTo>
                <a:lnTo>
                  <a:pt x="448" y="684"/>
                </a:lnTo>
                <a:lnTo>
                  <a:pt x="486" y="756"/>
                </a:lnTo>
                <a:lnTo>
                  <a:pt x="490" y="756"/>
                </a:lnTo>
                <a:lnTo>
                  <a:pt x="452" y="678"/>
                </a:lnTo>
                <a:lnTo>
                  <a:pt x="280" y="692"/>
                </a:lnTo>
                <a:lnTo>
                  <a:pt x="312" y="542"/>
                </a:lnTo>
                <a:lnTo>
                  <a:pt x="274" y="410"/>
                </a:lnTo>
                <a:lnTo>
                  <a:pt x="348" y="192"/>
                </a:lnTo>
                <a:lnTo>
                  <a:pt x="552" y="170"/>
                </a:lnTo>
                <a:lnTo>
                  <a:pt x="780" y="134"/>
                </a:lnTo>
                <a:lnTo>
                  <a:pt x="780" y="132"/>
                </a:lnTo>
                <a:lnTo>
                  <a:pt x="786" y="130"/>
                </a:lnTo>
                <a:lnTo>
                  <a:pt x="786" y="132"/>
                </a:lnTo>
                <a:lnTo>
                  <a:pt x="968" y="102"/>
                </a:lnTo>
                <a:lnTo>
                  <a:pt x="1218" y="6"/>
                </a:lnTo>
                <a:lnTo>
                  <a:pt x="1248" y="38"/>
                </a:lnTo>
                <a:lnTo>
                  <a:pt x="1330" y="22"/>
                </a:lnTo>
                <a:lnTo>
                  <a:pt x="1462" y="110"/>
                </a:lnTo>
                <a:lnTo>
                  <a:pt x="1464" y="104"/>
                </a:lnTo>
                <a:lnTo>
                  <a:pt x="1330" y="16"/>
                </a:lnTo>
                <a:lnTo>
                  <a:pt x="1250"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8" name="Rectangle 2934"/>
          <p:cNvSpPr>
            <a:spLocks noChangeArrowheads="1"/>
          </p:cNvSpPr>
          <p:nvPr/>
        </p:nvSpPr>
        <p:spPr bwMode="auto">
          <a:xfrm>
            <a:off x="3969767" y="485384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99" name="Freeform 2935"/>
          <p:cNvSpPr>
            <a:spLocks/>
          </p:cNvSpPr>
          <p:nvPr/>
        </p:nvSpPr>
        <p:spPr bwMode="auto">
          <a:xfrm>
            <a:off x="5136997" y="4383356"/>
            <a:ext cx="7713" cy="5142"/>
          </a:xfrm>
          <a:custGeom>
            <a:avLst/>
            <a:gdLst/>
            <a:ahLst/>
            <a:cxnLst>
              <a:cxn ang="0">
                <a:pos x="0" y="4"/>
              </a:cxn>
              <a:cxn ang="0">
                <a:pos x="6" y="0"/>
              </a:cxn>
              <a:cxn ang="0">
                <a:pos x="6" y="0"/>
              </a:cxn>
              <a:cxn ang="0">
                <a:pos x="2" y="0"/>
              </a:cxn>
              <a:cxn ang="0">
                <a:pos x="0" y="4"/>
              </a:cxn>
            </a:cxnLst>
            <a:rect l="0" t="0" r="r" b="b"/>
            <a:pathLst>
              <a:path w="6" h="4">
                <a:moveTo>
                  <a:pt x="0" y="4"/>
                </a:moveTo>
                <a:lnTo>
                  <a:pt x="6" y="0"/>
                </a:lnTo>
                <a:lnTo>
                  <a:pt x="6" y="0"/>
                </a:lnTo>
                <a:lnTo>
                  <a:pt x="2"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0" name="Freeform 2936"/>
          <p:cNvSpPr>
            <a:spLocks/>
          </p:cNvSpPr>
          <p:nvPr/>
        </p:nvSpPr>
        <p:spPr bwMode="auto">
          <a:xfrm>
            <a:off x="3969767" y="4848706"/>
            <a:ext cx="10284" cy="5142"/>
          </a:xfrm>
          <a:custGeom>
            <a:avLst/>
            <a:gdLst/>
            <a:ahLst/>
            <a:cxnLst>
              <a:cxn ang="0">
                <a:pos x="0" y="4"/>
              </a:cxn>
              <a:cxn ang="0">
                <a:pos x="0" y="4"/>
              </a:cxn>
              <a:cxn ang="0">
                <a:pos x="8" y="4"/>
              </a:cxn>
              <a:cxn ang="0">
                <a:pos x="8" y="0"/>
              </a:cxn>
              <a:cxn ang="0">
                <a:pos x="0" y="0"/>
              </a:cxn>
              <a:cxn ang="0">
                <a:pos x="0" y="4"/>
              </a:cxn>
            </a:cxnLst>
            <a:rect l="0" t="0" r="r" b="b"/>
            <a:pathLst>
              <a:path w="8" h="4">
                <a:moveTo>
                  <a:pt x="0" y="4"/>
                </a:moveTo>
                <a:lnTo>
                  <a:pt x="0" y="4"/>
                </a:lnTo>
                <a:lnTo>
                  <a:pt x="8" y="4"/>
                </a:lnTo>
                <a:lnTo>
                  <a:pt x="8" y="0"/>
                </a:lnTo>
                <a:lnTo>
                  <a:pt x="0" y="0"/>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1" name="Rectangle 2937"/>
          <p:cNvSpPr>
            <a:spLocks noChangeArrowheads="1"/>
          </p:cNvSpPr>
          <p:nvPr/>
        </p:nvSpPr>
        <p:spPr bwMode="auto">
          <a:xfrm>
            <a:off x="4460827" y="4360217"/>
            <a:ext cx="5142"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2" name="Freeform 2938"/>
          <p:cNvSpPr>
            <a:spLocks/>
          </p:cNvSpPr>
          <p:nvPr/>
        </p:nvSpPr>
        <p:spPr bwMode="auto">
          <a:xfrm>
            <a:off x="4864472" y="5159796"/>
            <a:ext cx="7713" cy="5142"/>
          </a:xfrm>
          <a:custGeom>
            <a:avLst/>
            <a:gdLst/>
            <a:ahLst/>
            <a:cxnLst>
              <a:cxn ang="0">
                <a:pos x="0" y="4"/>
              </a:cxn>
              <a:cxn ang="0">
                <a:pos x="6" y="4"/>
              </a:cxn>
              <a:cxn ang="0">
                <a:pos x="4" y="0"/>
              </a:cxn>
              <a:cxn ang="0">
                <a:pos x="0" y="2"/>
              </a:cxn>
              <a:cxn ang="0">
                <a:pos x="0" y="4"/>
              </a:cxn>
            </a:cxnLst>
            <a:rect l="0" t="0" r="r" b="b"/>
            <a:pathLst>
              <a:path w="6" h="4">
                <a:moveTo>
                  <a:pt x="0" y="4"/>
                </a:moveTo>
                <a:lnTo>
                  <a:pt x="6" y="4"/>
                </a:lnTo>
                <a:lnTo>
                  <a:pt x="4" y="0"/>
                </a:lnTo>
                <a:lnTo>
                  <a:pt x="0" y="2"/>
                </a:lnTo>
                <a:lnTo>
                  <a:pt x="0"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3" name="Freeform 2939"/>
          <p:cNvSpPr>
            <a:spLocks/>
          </p:cNvSpPr>
          <p:nvPr/>
        </p:nvSpPr>
        <p:spPr bwMode="auto">
          <a:xfrm>
            <a:off x="4807910" y="4414208"/>
            <a:ext cx="858711" cy="748158"/>
          </a:xfrm>
          <a:custGeom>
            <a:avLst/>
            <a:gdLst/>
            <a:ahLst/>
            <a:cxnLst>
              <a:cxn ang="0">
                <a:pos x="278" y="474"/>
              </a:cxn>
              <a:cxn ang="0">
                <a:pos x="280" y="486"/>
              </a:cxn>
              <a:cxn ang="0">
                <a:pos x="302" y="516"/>
              </a:cxn>
              <a:cxn ang="0">
                <a:pos x="562" y="474"/>
              </a:cxn>
              <a:cxn ang="0">
                <a:pos x="604" y="488"/>
              </a:cxn>
              <a:cxn ang="0">
                <a:pos x="604" y="438"/>
              </a:cxn>
              <a:cxn ang="0">
                <a:pos x="668" y="438"/>
              </a:cxn>
              <a:cxn ang="0">
                <a:pos x="668" y="430"/>
              </a:cxn>
              <a:cxn ang="0">
                <a:pos x="598" y="432"/>
              </a:cxn>
              <a:cxn ang="0">
                <a:pos x="598" y="480"/>
              </a:cxn>
              <a:cxn ang="0">
                <a:pos x="564" y="468"/>
              </a:cxn>
              <a:cxn ang="0">
                <a:pos x="302" y="510"/>
              </a:cxn>
              <a:cxn ang="0">
                <a:pos x="284" y="486"/>
              </a:cxn>
              <a:cxn ang="0">
                <a:pos x="262" y="330"/>
              </a:cxn>
              <a:cxn ang="0">
                <a:pos x="142" y="0"/>
              </a:cxn>
              <a:cxn ang="0">
                <a:pos x="136" y="2"/>
              </a:cxn>
              <a:cxn ang="0">
                <a:pos x="260" y="332"/>
              </a:cxn>
              <a:cxn ang="0">
                <a:pos x="278" y="468"/>
              </a:cxn>
              <a:cxn ang="0">
                <a:pos x="0" y="492"/>
              </a:cxn>
              <a:cxn ang="0">
                <a:pos x="44" y="582"/>
              </a:cxn>
              <a:cxn ang="0">
                <a:pos x="48" y="580"/>
              </a:cxn>
              <a:cxn ang="0">
                <a:pos x="4" y="494"/>
              </a:cxn>
              <a:cxn ang="0">
                <a:pos x="278" y="474"/>
              </a:cxn>
            </a:cxnLst>
            <a:rect l="0" t="0" r="r" b="b"/>
            <a:pathLst>
              <a:path w="668" h="582">
                <a:moveTo>
                  <a:pt x="278" y="474"/>
                </a:moveTo>
                <a:lnTo>
                  <a:pt x="280" y="486"/>
                </a:lnTo>
                <a:lnTo>
                  <a:pt x="302" y="516"/>
                </a:lnTo>
                <a:lnTo>
                  <a:pt x="562" y="474"/>
                </a:lnTo>
                <a:lnTo>
                  <a:pt x="604" y="488"/>
                </a:lnTo>
                <a:lnTo>
                  <a:pt x="604" y="438"/>
                </a:lnTo>
                <a:lnTo>
                  <a:pt x="668" y="438"/>
                </a:lnTo>
                <a:lnTo>
                  <a:pt x="668" y="430"/>
                </a:lnTo>
                <a:lnTo>
                  <a:pt x="598" y="432"/>
                </a:lnTo>
                <a:lnTo>
                  <a:pt x="598" y="480"/>
                </a:lnTo>
                <a:lnTo>
                  <a:pt x="564" y="468"/>
                </a:lnTo>
                <a:lnTo>
                  <a:pt x="302" y="510"/>
                </a:lnTo>
                <a:lnTo>
                  <a:pt x="284" y="486"/>
                </a:lnTo>
                <a:lnTo>
                  <a:pt x="262" y="330"/>
                </a:lnTo>
                <a:lnTo>
                  <a:pt x="142" y="0"/>
                </a:lnTo>
                <a:lnTo>
                  <a:pt x="136" y="2"/>
                </a:lnTo>
                <a:lnTo>
                  <a:pt x="260" y="332"/>
                </a:lnTo>
                <a:lnTo>
                  <a:pt x="278" y="468"/>
                </a:lnTo>
                <a:lnTo>
                  <a:pt x="0" y="492"/>
                </a:lnTo>
                <a:lnTo>
                  <a:pt x="44" y="582"/>
                </a:lnTo>
                <a:lnTo>
                  <a:pt x="48" y="580"/>
                </a:lnTo>
                <a:lnTo>
                  <a:pt x="4" y="494"/>
                </a:lnTo>
                <a:lnTo>
                  <a:pt x="278" y="47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4" name="Freeform 2940"/>
          <p:cNvSpPr>
            <a:spLocks/>
          </p:cNvSpPr>
          <p:nvPr/>
        </p:nvSpPr>
        <p:spPr bwMode="auto">
          <a:xfrm>
            <a:off x="4982738" y="4411637"/>
            <a:ext cx="7713" cy="5142"/>
          </a:xfrm>
          <a:custGeom>
            <a:avLst/>
            <a:gdLst/>
            <a:ahLst/>
            <a:cxnLst>
              <a:cxn ang="0">
                <a:pos x="6" y="0"/>
              </a:cxn>
              <a:cxn ang="0">
                <a:pos x="0" y="2"/>
              </a:cxn>
              <a:cxn ang="0">
                <a:pos x="0" y="4"/>
              </a:cxn>
              <a:cxn ang="0">
                <a:pos x="6" y="2"/>
              </a:cxn>
              <a:cxn ang="0">
                <a:pos x="6" y="0"/>
              </a:cxn>
            </a:cxnLst>
            <a:rect l="0" t="0" r="r" b="b"/>
            <a:pathLst>
              <a:path w="6" h="4">
                <a:moveTo>
                  <a:pt x="6" y="0"/>
                </a:moveTo>
                <a:lnTo>
                  <a:pt x="0" y="2"/>
                </a:lnTo>
                <a:lnTo>
                  <a:pt x="0" y="4"/>
                </a:lnTo>
                <a:lnTo>
                  <a:pt x="6" y="2"/>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5" name="Freeform 2941"/>
          <p:cNvSpPr>
            <a:spLocks/>
          </p:cNvSpPr>
          <p:nvPr/>
        </p:nvSpPr>
        <p:spPr bwMode="auto">
          <a:xfrm>
            <a:off x="5692331" y="4738153"/>
            <a:ext cx="5142" cy="7713"/>
          </a:xfrm>
          <a:custGeom>
            <a:avLst/>
            <a:gdLst/>
            <a:ahLst/>
            <a:cxnLst>
              <a:cxn ang="0">
                <a:pos x="2" y="6"/>
              </a:cxn>
              <a:cxn ang="0">
                <a:pos x="4" y="2"/>
              </a:cxn>
              <a:cxn ang="0">
                <a:pos x="2" y="0"/>
              </a:cxn>
              <a:cxn ang="0">
                <a:pos x="0" y="2"/>
              </a:cxn>
              <a:cxn ang="0">
                <a:pos x="2" y="6"/>
              </a:cxn>
            </a:cxnLst>
            <a:rect l="0" t="0" r="r" b="b"/>
            <a:pathLst>
              <a:path w="4" h="6">
                <a:moveTo>
                  <a:pt x="2" y="6"/>
                </a:moveTo>
                <a:lnTo>
                  <a:pt x="4" y="2"/>
                </a:lnTo>
                <a:lnTo>
                  <a:pt x="2" y="0"/>
                </a:lnTo>
                <a:lnTo>
                  <a:pt x="0" y="2"/>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6" name="Freeform 2942"/>
          <p:cNvSpPr>
            <a:spLocks/>
          </p:cNvSpPr>
          <p:nvPr/>
        </p:nvSpPr>
        <p:spPr bwMode="auto">
          <a:xfrm>
            <a:off x="5288686" y="4339649"/>
            <a:ext cx="406217" cy="401075"/>
          </a:xfrm>
          <a:custGeom>
            <a:avLst/>
            <a:gdLst/>
            <a:ahLst/>
            <a:cxnLst>
              <a:cxn ang="0">
                <a:pos x="54" y="50"/>
              </a:cxn>
              <a:cxn ang="0">
                <a:pos x="6" y="54"/>
              </a:cxn>
              <a:cxn ang="0">
                <a:pos x="28" y="0"/>
              </a:cxn>
              <a:cxn ang="0">
                <a:pos x="22" y="2"/>
              </a:cxn>
              <a:cxn ang="0">
                <a:pos x="0" y="56"/>
              </a:cxn>
              <a:cxn ang="0">
                <a:pos x="52" y="54"/>
              </a:cxn>
              <a:cxn ang="0">
                <a:pos x="52" y="88"/>
              </a:cxn>
              <a:cxn ang="0">
                <a:pos x="314" y="312"/>
              </a:cxn>
              <a:cxn ang="0">
                <a:pos x="316" y="310"/>
              </a:cxn>
              <a:cxn ang="0">
                <a:pos x="54" y="86"/>
              </a:cxn>
              <a:cxn ang="0">
                <a:pos x="54" y="50"/>
              </a:cxn>
            </a:cxnLst>
            <a:rect l="0" t="0" r="r" b="b"/>
            <a:pathLst>
              <a:path w="316" h="312">
                <a:moveTo>
                  <a:pt x="54" y="50"/>
                </a:moveTo>
                <a:lnTo>
                  <a:pt x="6" y="54"/>
                </a:lnTo>
                <a:lnTo>
                  <a:pt x="28" y="0"/>
                </a:lnTo>
                <a:lnTo>
                  <a:pt x="22" y="2"/>
                </a:lnTo>
                <a:lnTo>
                  <a:pt x="0" y="56"/>
                </a:lnTo>
                <a:lnTo>
                  <a:pt x="52" y="54"/>
                </a:lnTo>
                <a:lnTo>
                  <a:pt x="52" y="88"/>
                </a:lnTo>
                <a:lnTo>
                  <a:pt x="314" y="312"/>
                </a:lnTo>
                <a:lnTo>
                  <a:pt x="316" y="310"/>
                </a:lnTo>
                <a:lnTo>
                  <a:pt x="54" y="86"/>
                </a:lnTo>
                <a:lnTo>
                  <a:pt x="54"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7" name="Freeform 2943"/>
          <p:cNvSpPr>
            <a:spLocks/>
          </p:cNvSpPr>
          <p:nvPr/>
        </p:nvSpPr>
        <p:spPr bwMode="auto">
          <a:xfrm>
            <a:off x="5059867" y="3300969"/>
            <a:ext cx="15426" cy="5142"/>
          </a:xfrm>
          <a:custGeom>
            <a:avLst/>
            <a:gdLst/>
            <a:ahLst/>
            <a:cxnLst>
              <a:cxn ang="0">
                <a:pos x="12" y="2"/>
              </a:cxn>
              <a:cxn ang="0">
                <a:pos x="6" y="0"/>
              </a:cxn>
              <a:cxn ang="0">
                <a:pos x="0" y="2"/>
              </a:cxn>
              <a:cxn ang="0">
                <a:pos x="6" y="4"/>
              </a:cxn>
              <a:cxn ang="0">
                <a:pos x="12" y="2"/>
              </a:cxn>
            </a:cxnLst>
            <a:rect l="0" t="0" r="r" b="b"/>
            <a:pathLst>
              <a:path w="12" h="4">
                <a:moveTo>
                  <a:pt x="12" y="2"/>
                </a:moveTo>
                <a:lnTo>
                  <a:pt x="6" y="0"/>
                </a:lnTo>
                <a:lnTo>
                  <a:pt x="0" y="2"/>
                </a:lnTo>
                <a:lnTo>
                  <a:pt x="6" y="4"/>
                </a:lnTo>
                <a:lnTo>
                  <a:pt x="1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8" name="Freeform 2944"/>
          <p:cNvSpPr>
            <a:spLocks/>
          </p:cNvSpPr>
          <p:nvPr/>
        </p:nvSpPr>
        <p:spPr bwMode="auto">
          <a:xfrm>
            <a:off x="4630512" y="3362673"/>
            <a:ext cx="10284" cy="7713"/>
          </a:xfrm>
          <a:custGeom>
            <a:avLst/>
            <a:gdLst/>
            <a:ahLst/>
            <a:cxnLst>
              <a:cxn ang="0">
                <a:pos x="6" y="0"/>
              </a:cxn>
              <a:cxn ang="0">
                <a:pos x="0" y="6"/>
              </a:cxn>
              <a:cxn ang="0">
                <a:pos x="2" y="6"/>
              </a:cxn>
              <a:cxn ang="0">
                <a:pos x="8" y="0"/>
              </a:cxn>
              <a:cxn ang="0">
                <a:pos x="6" y="0"/>
              </a:cxn>
            </a:cxnLst>
            <a:rect l="0" t="0" r="r" b="b"/>
            <a:pathLst>
              <a:path w="8" h="6">
                <a:moveTo>
                  <a:pt x="6" y="0"/>
                </a:moveTo>
                <a:lnTo>
                  <a:pt x="0" y="6"/>
                </a:lnTo>
                <a:lnTo>
                  <a:pt x="2" y="6"/>
                </a:lnTo>
                <a:lnTo>
                  <a:pt x="8" y="0"/>
                </a:lnTo>
                <a:lnTo>
                  <a:pt x="6"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09" name="Freeform 2945"/>
          <p:cNvSpPr>
            <a:spLocks/>
          </p:cNvSpPr>
          <p:nvPr/>
        </p:nvSpPr>
        <p:spPr bwMode="auto">
          <a:xfrm>
            <a:off x="4633083" y="3303540"/>
            <a:ext cx="434498" cy="439639"/>
          </a:xfrm>
          <a:custGeom>
            <a:avLst/>
            <a:gdLst/>
            <a:ahLst/>
            <a:cxnLst>
              <a:cxn ang="0">
                <a:pos x="258" y="342"/>
              </a:cxn>
              <a:cxn ang="0">
                <a:pos x="258" y="340"/>
              </a:cxn>
              <a:cxn ang="0">
                <a:pos x="262" y="340"/>
              </a:cxn>
              <a:cxn ang="0">
                <a:pos x="196" y="46"/>
              </a:cxn>
              <a:cxn ang="0">
                <a:pos x="338" y="2"/>
              </a:cxn>
              <a:cxn ang="0">
                <a:pos x="332" y="0"/>
              </a:cxn>
              <a:cxn ang="0">
                <a:pos x="194" y="42"/>
              </a:cxn>
              <a:cxn ang="0">
                <a:pos x="6" y="46"/>
              </a:cxn>
              <a:cxn ang="0">
                <a:pos x="0" y="52"/>
              </a:cxn>
              <a:cxn ang="0">
                <a:pos x="190" y="46"/>
              </a:cxn>
              <a:cxn ang="0">
                <a:pos x="258" y="342"/>
              </a:cxn>
            </a:cxnLst>
            <a:rect l="0" t="0" r="r" b="b"/>
            <a:pathLst>
              <a:path w="338" h="342">
                <a:moveTo>
                  <a:pt x="258" y="342"/>
                </a:moveTo>
                <a:lnTo>
                  <a:pt x="258" y="340"/>
                </a:lnTo>
                <a:lnTo>
                  <a:pt x="262" y="340"/>
                </a:lnTo>
                <a:lnTo>
                  <a:pt x="196" y="46"/>
                </a:lnTo>
                <a:lnTo>
                  <a:pt x="338" y="2"/>
                </a:lnTo>
                <a:lnTo>
                  <a:pt x="332" y="0"/>
                </a:lnTo>
                <a:lnTo>
                  <a:pt x="194" y="42"/>
                </a:lnTo>
                <a:lnTo>
                  <a:pt x="6" y="46"/>
                </a:lnTo>
                <a:lnTo>
                  <a:pt x="0" y="52"/>
                </a:lnTo>
                <a:lnTo>
                  <a:pt x="190" y="46"/>
                </a:lnTo>
                <a:lnTo>
                  <a:pt x="258"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0" name="Freeform 2946"/>
          <p:cNvSpPr>
            <a:spLocks/>
          </p:cNvSpPr>
          <p:nvPr/>
        </p:nvSpPr>
        <p:spPr bwMode="auto">
          <a:xfrm>
            <a:off x="4617657" y="3745751"/>
            <a:ext cx="357368" cy="300806"/>
          </a:xfrm>
          <a:custGeom>
            <a:avLst/>
            <a:gdLst/>
            <a:ahLst/>
            <a:cxnLst>
              <a:cxn ang="0">
                <a:pos x="274" y="12"/>
              </a:cxn>
              <a:cxn ang="0">
                <a:pos x="236" y="52"/>
              </a:cxn>
              <a:cxn ang="0">
                <a:pos x="186" y="160"/>
              </a:cxn>
              <a:cxn ang="0">
                <a:pos x="158" y="146"/>
              </a:cxn>
              <a:cxn ang="0">
                <a:pos x="78" y="200"/>
              </a:cxn>
              <a:cxn ang="0">
                <a:pos x="54" y="186"/>
              </a:cxn>
              <a:cxn ang="0">
                <a:pos x="0" y="230"/>
              </a:cxn>
              <a:cxn ang="0">
                <a:pos x="0" y="234"/>
              </a:cxn>
              <a:cxn ang="0">
                <a:pos x="54" y="190"/>
              </a:cxn>
              <a:cxn ang="0">
                <a:pos x="78" y="206"/>
              </a:cxn>
              <a:cxn ang="0">
                <a:pos x="158" y="150"/>
              </a:cxn>
              <a:cxn ang="0">
                <a:pos x="188" y="164"/>
              </a:cxn>
              <a:cxn ang="0">
                <a:pos x="238" y="54"/>
              </a:cxn>
              <a:cxn ang="0">
                <a:pos x="278" y="14"/>
              </a:cxn>
              <a:cxn ang="0">
                <a:pos x="274" y="2"/>
              </a:cxn>
              <a:cxn ang="0">
                <a:pos x="270" y="0"/>
              </a:cxn>
              <a:cxn ang="0">
                <a:pos x="274" y="12"/>
              </a:cxn>
            </a:cxnLst>
            <a:rect l="0" t="0" r="r" b="b"/>
            <a:pathLst>
              <a:path w="278" h="234">
                <a:moveTo>
                  <a:pt x="274" y="12"/>
                </a:moveTo>
                <a:lnTo>
                  <a:pt x="236" y="52"/>
                </a:lnTo>
                <a:lnTo>
                  <a:pt x="186" y="160"/>
                </a:lnTo>
                <a:lnTo>
                  <a:pt x="158" y="146"/>
                </a:lnTo>
                <a:lnTo>
                  <a:pt x="78" y="200"/>
                </a:lnTo>
                <a:lnTo>
                  <a:pt x="54" y="186"/>
                </a:lnTo>
                <a:lnTo>
                  <a:pt x="0" y="230"/>
                </a:lnTo>
                <a:lnTo>
                  <a:pt x="0" y="234"/>
                </a:lnTo>
                <a:lnTo>
                  <a:pt x="54" y="190"/>
                </a:lnTo>
                <a:lnTo>
                  <a:pt x="78" y="206"/>
                </a:lnTo>
                <a:lnTo>
                  <a:pt x="158" y="150"/>
                </a:lnTo>
                <a:lnTo>
                  <a:pt x="188" y="164"/>
                </a:lnTo>
                <a:lnTo>
                  <a:pt x="238" y="54"/>
                </a:lnTo>
                <a:lnTo>
                  <a:pt x="278" y="14"/>
                </a:lnTo>
                <a:lnTo>
                  <a:pt x="274" y="2"/>
                </a:lnTo>
                <a:lnTo>
                  <a:pt x="270" y="0"/>
                </a:lnTo>
                <a:lnTo>
                  <a:pt x="274"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1" name="Freeform 2947"/>
          <p:cNvSpPr>
            <a:spLocks/>
          </p:cNvSpPr>
          <p:nvPr/>
        </p:nvSpPr>
        <p:spPr bwMode="auto">
          <a:xfrm>
            <a:off x="5766890" y="3486080"/>
            <a:ext cx="2571" cy="2571"/>
          </a:xfrm>
          <a:custGeom>
            <a:avLst/>
            <a:gdLst/>
            <a:ahLst/>
            <a:cxnLst>
              <a:cxn ang="0">
                <a:pos x="0" y="0"/>
              </a:cxn>
              <a:cxn ang="0">
                <a:pos x="0" y="2"/>
              </a:cxn>
              <a:cxn ang="0">
                <a:pos x="2" y="2"/>
              </a:cxn>
              <a:cxn ang="0">
                <a:pos x="0" y="0"/>
              </a:cxn>
            </a:cxnLst>
            <a:rect l="0" t="0" r="r" b="b"/>
            <a:pathLst>
              <a:path w="2" h="2">
                <a:moveTo>
                  <a:pt x="0" y="0"/>
                </a:moveTo>
                <a:lnTo>
                  <a:pt x="0" y="2"/>
                </a:lnTo>
                <a:lnTo>
                  <a:pt x="2" y="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2" name="Freeform 2948"/>
          <p:cNvSpPr>
            <a:spLocks/>
          </p:cNvSpPr>
          <p:nvPr/>
        </p:nvSpPr>
        <p:spPr bwMode="auto">
          <a:xfrm>
            <a:off x="4964741" y="3743180"/>
            <a:ext cx="1286" cy="2571"/>
          </a:xfrm>
          <a:custGeom>
            <a:avLst/>
            <a:gdLst/>
            <a:ahLst/>
            <a:cxnLst>
              <a:cxn ang="0">
                <a:pos x="0" y="2"/>
              </a:cxn>
              <a:cxn ang="0">
                <a:pos x="0" y="2"/>
              </a:cxn>
              <a:cxn ang="0">
                <a:pos x="0" y="0"/>
              </a:cxn>
              <a:cxn ang="0">
                <a:pos x="0" y="2"/>
              </a:cxn>
            </a:cxnLst>
            <a:rect l="0" t="0" r="r" b="b"/>
            <a:pathLst>
              <a:path h="2">
                <a:moveTo>
                  <a:pt x="0" y="2"/>
                </a:moveTo>
                <a:lnTo>
                  <a:pt x="0" y="2"/>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3" name="Freeform 2949"/>
          <p:cNvSpPr>
            <a:spLocks/>
          </p:cNvSpPr>
          <p:nvPr/>
        </p:nvSpPr>
        <p:spPr bwMode="auto">
          <a:xfrm>
            <a:off x="4969883" y="3195558"/>
            <a:ext cx="431927" cy="686455"/>
          </a:xfrm>
          <a:custGeom>
            <a:avLst/>
            <a:gdLst/>
            <a:ahLst/>
            <a:cxnLst>
              <a:cxn ang="0">
                <a:pos x="106" y="466"/>
              </a:cxn>
              <a:cxn ang="0">
                <a:pos x="196" y="454"/>
              </a:cxn>
              <a:cxn ang="0">
                <a:pos x="220" y="470"/>
              </a:cxn>
              <a:cxn ang="0">
                <a:pos x="234" y="512"/>
              </a:cxn>
              <a:cxn ang="0">
                <a:pos x="286" y="534"/>
              </a:cxn>
              <a:cxn ang="0">
                <a:pos x="288" y="532"/>
              </a:cxn>
              <a:cxn ang="0">
                <a:pos x="236" y="510"/>
              </a:cxn>
              <a:cxn ang="0">
                <a:pos x="226" y="474"/>
              </a:cxn>
              <a:cxn ang="0">
                <a:pos x="232" y="480"/>
              </a:cxn>
              <a:cxn ang="0">
                <a:pos x="290" y="348"/>
              </a:cxn>
              <a:cxn ang="0">
                <a:pos x="324" y="288"/>
              </a:cxn>
              <a:cxn ang="0">
                <a:pos x="334" y="210"/>
              </a:cxn>
              <a:cxn ang="0">
                <a:pos x="334" y="208"/>
              </a:cxn>
              <a:cxn ang="0">
                <a:pos x="334" y="208"/>
              </a:cxn>
              <a:cxn ang="0">
                <a:pos x="336" y="200"/>
              </a:cxn>
              <a:cxn ang="0">
                <a:pos x="262" y="0"/>
              </a:cxn>
              <a:cxn ang="0">
                <a:pos x="260" y="6"/>
              </a:cxn>
              <a:cxn ang="0">
                <a:pos x="330" y="202"/>
              </a:cxn>
              <a:cxn ang="0">
                <a:pos x="320" y="286"/>
              </a:cxn>
              <a:cxn ang="0">
                <a:pos x="288" y="346"/>
              </a:cxn>
              <a:cxn ang="0">
                <a:pos x="232" y="470"/>
              </a:cxn>
              <a:cxn ang="0">
                <a:pos x="198" y="450"/>
              </a:cxn>
              <a:cxn ang="0">
                <a:pos x="106" y="462"/>
              </a:cxn>
              <a:cxn ang="0">
                <a:pos x="0" y="424"/>
              </a:cxn>
              <a:cxn ang="0">
                <a:pos x="0" y="430"/>
              </a:cxn>
              <a:cxn ang="0">
                <a:pos x="106" y="466"/>
              </a:cxn>
            </a:cxnLst>
            <a:rect l="0" t="0" r="r" b="b"/>
            <a:pathLst>
              <a:path w="336" h="534">
                <a:moveTo>
                  <a:pt x="106" y="466"/>
                </a:moveTo>
                <a:lnTo>
                  <a:pt x="196" y="454"/>
                </a:lnTo>
                <a:lnTo>
                  <a:pt x="220" y="470"/>
                </a:lnTo>
                <a:lnTo>
                  <a:pt x="234" y="512"/>
                </a:lnTo>
                <a:lnTo>
                  <a:pt x="286" y="534"/>
                </a:lnTo>
                <a:lnTo>
                  <a:pt x="288" y="532"/>
                </a:lnTo>
                <a:lnTo>
                  <a:pt x="236" y="510"/>
                </a:lnTo>
                <a:lnTo>
                  <a:pt x="226" y="474"/>
                </a:lnTo>
                <a:lnTo>
                  <a:pt x="232" y="480"/>
                </a:lnTo>
                <a:lnTo>
                  <a:pt x="290" y="348"/>
                </a:lnTo>
                <a:lnTo>
                  <a:pt x="324" y="288"/>
                </a:lnTo>
                <a:lnTo>
                  <a:pt x="334" y="210"/>
                </a:lnTo>
                <a:lnTo>
                  <a:pt x="334" y="208"/>
                </a:lnTo>
                <a:lnTo>
                  <a:pt x="334" y="208"/>
                </a:lnTo>
                <a:lnTo>
                  <a:pt x="336" y="200"/>
                </a:lnTo>
                <a:lnTo>
                  <a:pt x="262" y="0"/>
                </a:lnTo>
                <a:lnTo>
                  <a:pt x="260" y="6"/>
                </a:lnTo>
                <a:lnTo>
                  <a:pt x="330" y="202"/>
                </a:lnTo>
                <a:lnTo>
                  <a:pt x="320" y="286"/>
                </a:lnTo>
                <a:lnTo>
                  <a:pt x="288" y="346"/>
                </a:lnTo>
                <a:lnTo>
                  <a:pt x="232" y="470"/>
                </a:lnTo>
                <a:lnTo>
                  <a:pt x="198" y="450"/>
                </a:lnTo>
                <a:lnTo>
                  <a:pt x="106" y="462"/>
                </a:lnTo>
                <a:lnTo>
                  <a:pt x="0" y="424"/>
                </a:lnTo>
                <a:lnTo>
                  <a:pt x="0" y="430"/>
                </a:lnTo>
                <a:lnTo>
                  <a:pt x="106"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4" name="Freeform 2950"/>
          <p:cNvSpPr>
            <a:spLocks/>
          </p:cNvSpPr>
          <p:nvPr/>
        </p:nvSpPr>
        <p:spPr bwMode="auto">
          <a:xfrm>
            <a:off x="5342676" y="3491222"/>
            <a:ext cx="424214" cy="437068"/>
          </a:xfrm>
          <a:custGeom>
            <a:avLst/>
            <a:gdLst/>
            <a:ahLst/>
            <a:cxnLst>
              <a:cxn ang="0">
                <a:pos x="328" y="0"/>
              </a:cxn>
              <a:cxn ang="0">
                <a:pos x="312" y="22"/>
              </a:cxn>
              <a:cxn ang="0">
                <a:pos x="272" y="22"/>
              </a:cxn>
              <a:cxn ang="0">
                <a:pos x="230" y="84"/>
              </a:cxn>
              <a:cxn ang="0">
                <a:pos x="202" y="154"/>
              </a:cxn>
              <a:cxn ang="0">
                <a:pos x="172" y="130"/>
              </a:cxn>
              <a:cxn ang="0">
                <a:pos x="142" y="294"/>
              </a:cxn>
              <a:cxn ang="0">
                <a:pos x="72" y="336"/>
              </a:cxn>
              <a:cxn ang="0">
                <a:pos x="0" y="304"/>
              </a:cxn>
              <a:cxn ang="0">
                <a:pos x="0" y="304"/>
              </a:cxn>
              <a:cxn ang="0">
                <a:pos x="0" y="306"/>
              </a:cxn>
              <a:cxn ang="0">
                <a:pos x="72" y="340"/>
              </a:cxn>
              <a:cxn ang="0">
                <a:pos x="144" y="296"/>
              </a:cxn>
              <a:cxn ang="0">
                <a:pos x="174" y="132"/>
              </a:cxn>
              <a:cxn ang="0">
                <a:pos x="202" y="158"/>
              </a:cxn>
              <a:cxn ang="0">
                <a:pos x="232" y="84"/>
              </a:cxn>
              <a:cxn ang="0">
                <a:pos x="274" y="26"/>
              </a:cxn>
              <a:cxn ang="0">
                <a:pos x="312" y="26"/>
              </a:cxn>
              <a:cxn ang="0">
                <a:pos x="330" y="0"/>
              </a:cxn>
              <a:cxn ang="0">
                <a:pos x="330" y="0"/>
              </a:cxn>
              <a:cxn ang="0">
                <a:pos x="328" y="0"/>
              </a:cxn>
            </a:cxnLst>
            <a:rect l="0" t="0" r="r" b="b"/>
            <a:pathLst>
              <a:path w="330" h="340">
                <a:moveTo>
                  <a:pt x="328" y="0"/>
                </a:moveTo>
                <a:lnTo>
                  <a:pt x="312" y="22"/>
                </a:lnTo>
                <a:lnTo>
                  <a:pt x="272" y="22"/>
                </a:lnTo>
                <a:lnTo>
                  <a:pt x="230" y="84"/>
                </a:lnTo>
                <a:lnTo>
                  <a:pt x="202" y="154"/>
                </a:lnTo>
                <a:lnTo>
                  <a:pt x="172" y="130"/>
                </a:lnTo>
                <a:lnTo>
                  <a:pt x="142" y="294"/>
                </a:lnTo>
                <a:lnTo>
                  <a:pt x="72" y="336"/>
                </a:lnTo>
                <a:lnTo>
                  <a:pt x="0" y="304"/>
                </a:lnTo>
                <a:lnTo>
                  <a:pt x="0" y="304"/>
                </a:lnTo>
                <a:lnTo>
                  <a:pt x="0" y="306"/>
                </a:lnTo>
                <a:lnTo>
                  <a:pt x="72" y="340"/>
                </a:lnTo>
                <a:lnTo>
                  <a:pt x="144" y="296"/>
                </a:lnTo>
                <a:lnTo>
                  <a:pt x="174" y="132"/>
                </a:lnTo>
                <a:lnTo>
                  <a:pt x="202" y="158"/>
                </a:lnTo>
                <a:lnTo>
                  <a:pt x="232" y="84"/>
                </a:lnTo>
                <a:lnTo>
                  <a:pt x="274" y="26"/>
                </a:lnTo>
                <a:lnTo>
                  <a:pt x="312" y="26"/>
                </a:lnTo>
                <a:lnTo>
                  <a:pt x="330" y="0"/>
                </a:lnTo>
                <a:lnTo>
                  <a:pt x="330" y="0"/>
                </a:lnTo>
                <a:lnTo>
                  <a:pt x="3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5" name="Freeform 2951"/>
          <p:cNvSpPr>
            <a:spLocks/>
          </p:cNvSpPr>
          <p:nvPr/>
        </p:nvSpPr>
        <p:spPr bwMode="auto">
          <a:xfrm>
            <a:off x="5337534" y="3879442"/>
            <a:ext cx="5142" cy="5142"/>
          </a:xfrm>
          <a:custGeom>
            <a:avLst/>
            <a:gdLst/>
            <a:ahLst/>
            <a:cxnLst>
              <a:cxn ang="0">
                <a:pos x="4" y="2"/>
              </a:cxn>
              <a:cxn ang="0">
                <a:pos x="2" y="0"/>
              </a:cxn>
              <a:cxn ang="0">
                <a:pos x="0" y="2"/>
              </a:cxn>
              <a:cxn ang="0">
                <a:pos x="4" y="4"/>
              </a:cxn>
              <a:cxn ang="0">
                <a:pos x="4" y="2"/>
              </a:cxn>
              <a:cxn ang="0">
                <a:pos x="4" y="2"/>
              </a:cxn>
            </a:cxnLst>
            <a:rect l="0" t="0" r="r" b="b"/>
            <a:pathLst>
              <a:path w="4" h="4">
                <a:moveTo>
                  <a:pt x="4" y="2"/>
                </a:moveTo>
                <a:lnTo>
                  <a:pt x="2" y="0"/>
                </a:lnTo>
                <a:lnTo>
                  <a:pt x="0" y="2"/>
                </a:lnTo>
                <a:lnTo>
                  <a:pt x="4" y="4"/>
                </a:lnTo>
                <a:lnTo>
                  <a:pt x="4" y="2"/>
                </a:lnTo>
                <a:lnTo>
                  <a:pt x="4"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6" name="Freeform 2952"/>
          <p:cNvSpPr>
            <a:spLocks/>
          </p:cNvSpPr>
          <p:nvPr/>
        </p:nvSpPr>
        <p:spPr bwMode="auto">
          <a:xfrm>
            <a:off x="4964741" y="3740609"/>
            <a:ext cx="5142" cy="7713"/>
          </a:xfrm>
          <a:custGeom>
            <a:avLst/>
            <a:gdLst/>
            <a:ahLst/>
            <a:cxnLst>
              <a:cxn ang="0">
                <a:pos x="0" y="2"/>
              </a:cxn>
              <a:cxn ang="0">
                <a:pos x="0" y="4"/>
              </a:cxn>
              <a:cxn ang="0">
                <a:pos x="4" y="6"/>
              </a:cxn>
              <a:cxn ang="0">
                <a:pos x="4" y="0"/>
              </a:cxn>
              <a:cxn ang="0">
                <a:pos x="0" y="0"/>
              </a:cxn>
              <a:cxn ang="0">
                <a:pos x="0" y="2"/>
              </a:cxn>
            </a:cxnLst>
            <a:rect l="0" t="0" r="r" b="b"/>
            <a:pathLst>
              <a:path w="4" h="6">
                <a:moveTo>
                  <a:pt x="0" y="2"/>
                </a:moveTo>
                <a:lnTo>
                  <a:pt x="0" y="4"/>
                </a:lnTo>
                <a:lnTo>
                  <a:pt x="4" y="6"/>
                </a:lnTo>
                <a:lnTo>
                  <a:pt x="4" y="0"/>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7" name="Freeform 2953"/>
          <p:cNvSpPr>
            <a:spLocks/>
          </p:cNvSpPr>
          <p:nvPr/>
        </p:nvSpPr>
        <p:spPr bwMode="auto">
          <a:xfrm>
            <a:off x="6095977" y="3606917"/>
            <a:ext cx="5142" cy="7713"/>
          </a:xfrm>
          <a:custGeom>
            <a:avLst/>
            <a:gdLst/>
            <a:ahLst/>
            <a:cxnLst>
              <a:cxn ang="0">
                <a:pos x="4" y="6"/>
              </a:cxn>
              <a:cxn ang="0">
                <a:pos x="4" y="0"/>
              </a:cxn>
              <a:cxn ang="0">
                <a:pos x="2" y="2"/>
              </a:cxn>
              <a:cxn ang="0">
                <a:pos x="0" y="6"/>
              </a:cxn>
              <a:cxn ang="0">
                <a:pos x="4" y="6"/>
              </a:cxn>
            </a:cxnLst>
            <a:rect l="0" t="0" r="r" b="b"/>
            <a:pathLst>
              <a:path w="4" h="6">
                <a:moveTo>
                  <a:pt x="4" y="6"/>
                </a:moveTo>
                <a:lnTo>
                  <a:pt x="4" y="0"/>
                </a:lnTo>
                <a:lnTo>
                  <a:pt x="2" y="2"/>
                </a:lnTo>
                <a:lnTo>
                  <a:pt x="0" y="6"/>
                </a:lnTo>
                <a:lnTo>
                  <a:pt x="4"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8" name="Freeform 2954"/>
          <p:cNvSpPr>
            <a:spLocks/>
          </p:cNvSpPr>
          <p:nvPr/>
        </p:nvSpPr>
        <p:spPr bwMode="auto">
          <a:xfrm>
            <a:off x="5766890" y="3488651"/>
            <a:ext cx="331658" cy="151688"/>
          </a:xfrm>
          <a:custGeom>
            <a:avLst/>
            <a:gdLst/>
            <a:ahLst/>
            <a:cxnLst>
              <a:cxn ang="0">
                <a:pos x="54" y="106"/>
              </a:cxn>
              <a:cxn ang="0">
                <a:pos x="64" y="26"/>
              </a:cxn>
              <a:cxn ang="0">
                <a:pos x="2" y="0"/>
              </a:cxn>
              <a:cxn ang="0">
                <a:pos x="2" y="0"/>
              </a:cxn>
              <a:cxn ang="0">
                <a:pos x="2" y="2"/>
              </a:cxn>
              <a:cxn ang="0">
                <a:pos x="0" y="2"/>
              </a:cxn>
              <a:cxn ang="0">
                <a:pos x="60" y="28"/>
              </a:cxn>
              <a:cxn ang="0">
                <a:pos x="50" y="108"/>
              </a:cxn>
              <a:cxn ang="0">
                <a:pos x="172" y="118"/>
              </a:cxn>
              <a:cxn ang="0">
                <a:pos x="256" y="98"/>
              </a:cxn>
              <a:cxn ang="0">
                <a:pos x="258" y="94"/>
              </a:cxn>
              <a:cxn ang="0">
                <a:pos x="176" y="116"/>
              </a:cxn>
              <a:cxn ang="0">
                <a:pos x="54" y="106"/>
              </a:cxn>
            </a:cxnLst>
            <a:rect l="0" t="0" r="r" b="b"/>
            <a:pathLst>
              <a:path w="258" h="118">
                <a:moveTo>
                  <a:pt x="54" y="106"/>
                </a:moveTo>
                <a:lnTo>
                  <a:pt x="64" y="26"/>
                </a:lnTo>
                <a:lnTo>
                  <a:pt x="2" y="0"/>
                </a:lnTo>
                <a:lnTo>
                  <a:pt x="2" y="0"/>
                </a:lnTo>
                <a:lnTo>
                  <a:pt x="2" y="2"/>
                </a:lnTo>
                <a:lnTo>
                  <a:pt x="0" y="2"/>
                </a:lnTo>
                <a:lnTo>
                  <a:pt x="60" y="28"/>
                </a:lnTo>
                <a:lnTo>
                  <a:pt x="50" y="108"/>
                </a:lnTo>
                <a:lnTo>
                  <a:pt x="172" y="118"/>
                </a:lnTo>
                <a:lnTo>
                  <a:pt x="256" y="98"/>
                </a:lnTo>
                <a:lnTo>
                  <a:pt x="258" y="94"/>
                </a:lnTo>
                <a:lnTo>
                  <a:pt x="176" y="116"/>
                </a:lnTo>
                <a:lnTo>
                  <a:pt x="54" y="10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19" name="Freeform 2955"/>
          <p:cNvSpPr>
            <a:spLocks/>
          </p:cNvSpPr>
          <p:nvPr/>
        </p:nvSpPr>
        <p:spPr bwMode="auto">
          <a:xfrm>
            <a:off x="5399238" y="3457800"/>
            <a:ext cx="367652" cy="92556"/>
          </a:xfrm>
          <a:custGeom>
            <a:avLst/>
            <a:gdLst/>
            <a:ahLst/>
            <a:cxnLst>
              <a:cxn ang="0">
                <a:pos x="18" y="56"/>
              </a:cxn>
              <a:cxn ang="0">
                <a:pos x="106" y="26"/>
              </a:cxn>
              <a:cxn ang="0">
                <a:pos x="132" y="72"/>
              </a:cxn>
              <a:cxn ang="0">
                <a:pos x="238" y="16"/>
              </a:cxn>
              <a:cxn ang="0">
                <a:pos x="284" y="26"/>
              </a:cxn>
              <a:cxn ang="0">
                <a:pos x="286" y="24"/>
              </a:cxn>
              <a:cxn ang="0">
                <a:pos x="234" y="12"/>
              </a:cxn>
              <a:cxn ang="0">
                <a:pos x="132" y="68"/>
              </a:cxn>
              <a:cxn ang="0">
                <a:pos x="108" y="26"/>
              </a:cxn>
              <a:cxn ang="0">
                <a:pos x="108" y="26"/>
              </a:cxn>
              <a:cxn ang="0">
                <a:pos x="106" y="24"/>
              </a:cxn>
              <a:cxn ang="0">
                <a:pos x="20" y="50"/>
              </a:cxn>
              <a:cxn ang="0">
                <a:pos x="2" y="0"/>
              </a:cxn>
              <a:cxn ang="0">
                <a:pos x="0" y="4"/>
              </a:cxn>
              <a:cxn ang="0">
                <a:pos x="0" y="6"/>
              </a:cxn>
              <a:cxn ang="0">
                <a:pos x="18" y="56"/>
              </a:cxn>
            </a:cxnLst>
            <a:rect l="0" t="0" r="r" b="b"/>
            <a:pathLst>
              <a:path w="286" h="72">
                <a:moveTo>
                  <a:pt x="18" y="56"/>
                </a:moveTo>
                <a:lnTo>
                  <a:pt x="106" y="26"/>
                </a:lnTo>
                <a:lnTo>
                  <a:pt x="132" y="72"/>
                </a:lnTo>
                <a:lnTo>
                  <a:pt x="238" y="16"/>
                </a:lnTo>
                <a:lnTo>
                  <a:pt x="284" y="26"/>
                </a:lnTo>
                <a:lnTo>
                  <a:pt x="286" y="24"/>
                </a:lnTo>
                <a:lnTo>
                  <a:pt x="234" y="12"/>
                </a:lnTo>
                <a:lnTo>
                  <a:pt x="132" y="68"/>
                </a:lnTo>
                <a:lnTo>
                  <a:pt x="108" y="26"/>
                </a:lnTo>
                <a:lnTo>
                  <a:pt x="108" y="26"/>
                </a:lnTo>
                <a:lnTo>
                  <a:pt x="106" y="24"/>
                </a:lnTo>
                <a:lnTo>
                  <a:pt x="20" y="50"/>
                </a:lnTo>
                <a:lnTo>
                  <a:pt x="2" y="0"/>
                </a:lnTo>
                <a:lnTo>
                  <a:pt x="0" y="4"/>
                </a:lnTo>
                <a:lnTo>
                  <a:pt x="0" y="6"/>
                </a:lnTo>
                <a:lnTo>
                  <a:pt x="18"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0" name="Freeform 2956"/>
          <p:cNvSpPr>
            <a:spLocks/>
          </p:cNvSpPr>
          <p:nvPr/>
        </p:nvSpPr>
        <p:spPr bwMode="auto">
          <a:xfrm>
            <a:off x="5764319" y="3488651"/>
            <a:ext cx="5142" cy="2571"/>
          </a:xfrm>
          <a:custGeom>
            <a:avLst/>
            <a:gdLst/>
            <a:ahLst/>
            <a:cxnLst>
              <a:cxn ang="0">
                <a:pos x="2" y="2"/>
              </a:cxn>
              <a:cxn ang="0">
                <a:pos x="2" y="2"/>
              </a:cxn>
              <a:cxn ang="0">
                <a:pos x="4" y="2"/>
              </a:cxn>
              <a:cxn ang="0">
                <a:pos x="4" y="0"/>
              </a:cxn>
              <a:cxn ang="0">
                <a:pos x="2" y="0"/>
              </a:cxn>
              <a:cxn ang="0">
                <a:pos x="0" y="2"/>
              </a:cxn>
              <a:cxn ang="0">
                <a:pos x="2" y="2"/>
              </a:cxn>
            </a:cxnLst>
            <a:rect l="0" t="0" r="r" b="b"/>
            <a:pathLst>
              <a:path w="4" h="2">
                <a:moveTo>
                  <a:pt x="2" y="2"/>
                </a:moveTo>
                <a:lnTo>
                  <a:pt x="2" y="2"/>
                </a:lnTo>
                <a:lnTo>
                  <a:pt x="4" y="2"/>
                </a:lnTo>
                <a:lnTo>
                  <a:pt x="4" y="0"/>
                </a:lnTo>
                <a:lnTo>
                  <a:pt x="2" y="0"/>
                </a:lnTo>
                <a:lnTo>
                  <a:pt x="0"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1" name="Rectangle 2957"/>
          <p:cNvSpPr>
            <a:spLocks noChangeArrowheads="1"/>
          </p:cNvSpPr>
          <p:nvPr/>
        </p:nvSpPr>
        <p:spPr bwMode="auto">
          <a:xfrm>
            <a:off x="5399238" y="3462941"/>
            <a:ext cx="1286"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2" name="Freeform 2958"/>
          <p:cNvSpPr>
            <a:spLocks/>
          </p:cNvSpPr>
          <p:nvPr/>
        </p:nvSpPr>
        <p:spPr bwMode="auto">
          <a:xfrm>
            <a:off x="5391525" y="3005305"/>
            <a:ext cx="629893" cy="347084"/>
          </a:xfrm>
          <a:custGeom>
            <a:avLst/>
            <a:gdLst/>
            <a:ahLst/>
            <a:cxnLst>
              <a:cxn ang="0">
                <a:pos x="462" y="258"/>
              </a:cxn>
              <a:cxn ang="0">
                <a:pos x="490" y="190"/>
              </a:cxn>
              <a:cxn ang="0">
                <a:pos x="452" y="138"/>
              </a:cxn>
              <a:cxn ang="0">
                <a:pos x="462" y="68"/>
              </a:cxn>
              <a:cxn ang="0">
                <a:pos x="382" y="0"/>
              </a:cxn>
              <a:cxn ang="0">
                <a:pos x="18" y="120"/>
              </a:cxn>
              <a:cxn ang="0">
                <a:pos x="2" y="74"/>
              </a:cxn>
              <a:cxn ang="0">
                <a:pos x="0" y="76"/>
              </a:cxn>
              <a:cxn ang="0">
                <a:pos x="16" y="124"/>
              </a:cxn>
              <a:cxn ang="0">
                <a:pos x="382" y="4"/>
              </a:cxn>
              <a:cxn ang="0">
                <a:pos x="458" y="70"/>
              </a:cxn>
              <a:cxn ang="0">
                <a:pos x="448" y="138"/>
              </a:cxn>
              <a:cxn ang="0">
                <a:pos x="488" y="190"/>
              </a:cxn>
              <a:cxn ang="0">
                <a:pos x="458" y="256"/>
              </a:cxn>
              <a:cxn ang="0">
                <a:pos x="428" y="266"/>
              </a:cxn>
              <a:cxn ang="0">
                <a:pos x="430" y="270"/>
              </a:cxn>
              <a:cxn ang="0">
                <a:pos x="462" y="258"/>
              </a:cxn>
            </a:cxnLst>
            <a:rect l="0" t="0" r="r" b="b"/>
            <a:pathLst>
              <a:path w="490" h="270">
                <a:moveTo>
                  <a:pt x="462" y="258"/>
                </a:moveTo>
                <a:lnTo>
                  <a:pt x="490" y="190"/>
                </a:lnTo>
                <a:lnTo>
                  <a:pt x="452" y="138"/>
                </a:lnTo>
                <a:lnTo>
                  <a:pt x="462" y="68"/>
                </a:lnTo>
                <a:lnTo>
                  <a:pt x="382" y="0"/>
                </a:lnTo>
                <a:lnTo>
                  <a:pt x="18" y="120"/>
                </a:lnTo>
                <a:lnTo>
                  <a:pt x="2" y="74"/>
                </a:lnTo>
                <a:lnTo>
                  <a:pt x="0" y="76"/>
                </a:lnTo>
                <a:lnTo>
                  <a:pt x="16" y="124"/>
                </a:lnTo>
                <a:lnTo>
                  <a:pt x="382" y="4"/>
                </a:lnTo>
                <a:lnTo>
                  <a:pt x="458" y="70"/>
                </a:lnTo>
                <a:lnTo>
                  <a:pt x="448" y="138"/>
                </a:lnTo>
                <a:lnTo>
                  <a:pt x="488" y="190"/>
                </a:lnTo>
                <a:lnTo>
                  <a:pt x="458" y="256"/>
                </a:lnTo>
                <a:lnTo>
                  <a:pt x="428" y="266"/>
                </a:lnTo>
                <a:lnTo>
                  <a:pt x="430" y="270"/>
                </a:lnTo>
                <a:lnTo>
                  <a:pt x="462" y="2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3" name="Freeform 2959"/>
          <p:cNvSpPr>
            <a:spLocks/>
          </p:cNvSpPr>
          <p:nvPr/>
        </p:nvSpPr>
        <p:spPr bwMode="auto">
          <a:xfrm>
            <a:off x="5532930" y="3347247"/>
            <a:ext cx="411359" cy="143975"/>
          </a:xfrm>
          <a:custGeom>
            <a:avLst/>
            <a:gdLst/>
            <a:ahLst/>
            <a:cxnLst>
              <a:cxn ang="0">
                <a:pos x="4" y="112"/>
              </a:cxn>
              <a:cxn ang="0">
                <a:pos x="320" y="4"/>
              </a:cxn>
              <a:cxn ang="0">
                <a:pos x="318" y="0"/>
              </a:cxn>
              <a:cxn ang="0">
                <a:pos x="0" y="110"/>
              </a:cxn>
              <a:cxn ang="0">
                <a:pos x="2" y="110"/>
              </a:cxn>
              <a:cxn ang="0">
                <a:pos x="2" y="110"/>
              </a:cxn>
              <a:cxn ang="0">
                <a:pos x="4" y="112"/>
              </a:cxn>
            </a:cxnLst>
            <a:rect l="0" t="0" r="r" b="b"/>
            <a:pathLst>
              <a:path w="320" h="112">
                <a:moveTo>
                  <a:pt x="4" y="112"/>
                </a:moveTo>
                <a:lnTo>
                  <a:pt x="320" y="4"/>
                </a:lnTo>
                <a:lnTo>
                  <a:pt x="318" y="0"/>
                </a:lnTo>
                <a:lnTo>
                  <a:pt x="0" y="110"/>
                </a:lnTo>
                <a:lnTo>
                  <a:pt x="2" y="110"/>
                </a:lnTo>
                <a:lnTo>
                  <a:pt x="2" y="110"/>
                </a:lnTo>
                <a:lnTo>
                  <a:pt x="4" y="1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4" name="Freeform 2960"/>
          <p:cNvSpPr>
            <a:spLocks/>
          </p:cNvSpPr>
          <p:nvPr/>
        </p:nvSpPr>
        <p:spPr bwMode="auto">
          <a:xfrm>
            <a:off x="5535501" y="3488651"/>
            <a:ext cx="2571" cy="2571"/>
          </a:xfrm>
          <a:custGeom>
            <a:avLst/>
            <a:gdLst/>
            <a:ahLst/>
            <a:cxnLst>
              <a:cxn ang="0">
                <a:pos x="2" y="2"/>
              </a:cxn>
              <a:cxn ang="0">
                <a:pos x="0" y="0"/>
              </a:cxn>
              <a:cxn ang="0">
                <a:pos x="0" y="0"/>
              </a:cxn>
              <a:cxn ang="0">
                <a:pos x="2" y="2"/>
              </a:cxn>
              <a:cxn ang="0">
                <a:pos x="2" y="2"/>
              </a:cxn>
            </a:cxnLst>
            <a:rect l="0" t="0" r="r" b="b"/>
            <a:pathLst>
              <a:path w="2" h="2">
                <a:moveTo>
                  <a:pt x="2" y="2"/>
                </a:moveTo>
                <a:lnTo>
                  <a:pt x="0" y="0"/>
                </a:lnTo>
                <a:lnTo>
                  <a:pt x="0" y="0"/>
                </a:lnTo>
                <a:lnTo>
                  <a:pt x="2" y="2"/>
                </a:lnTo>
                <a:lnTo>
                  <a:pt x="2"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5" name="Rectangle 2961"/>
          <p:cNvSpPr>
            <a:spLocks noChangeArrowheads="1"/>
          </p:cNvSpPr>
          <p:nvPr/>
        </p:nvSpPr>
        <p:spPr bwMode="auto">
          <a:xfrm>
            <a:off x="6106261" y="3522074"/>
            <a:ext cx="2571" cy="2571"/>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6" name="Rectangle 2962"/>
          <p:cNvSpPr>
            <a:spLocks noChangeArrowheads="1"/>
          </p:cNvSpPr>
          <p:nvPr/>
        </p:nvSpPr>
        <p:spPr bwMode="auto">
          <a:xfrm>
            <a:off x="5941717" y="3347247"/>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7" name="Freeform 2963"/>
          <p:cNvSpPr>
            <a:spLocks/>
          </p:cNvSpPr>
          <p:nvPr/>
        </p:nvSpPr>
        <p:spPr bwMode="auto">
          <a:xfrm>
            <a:off x="5944288" y="3352389"/>
            <a:ext cx="161972" cy="208250"/>
          </a:xfrm>
          <a:custGeom>
            <a:avLst/>
            <a:gdLst/>
            <a:ahLst/>
            <a:cxnLst>
              <a:cxn ang="0">
                <a:pos x="0" y="0"/>
              </a:cxn>
              <a:cxn ang="0">
                <a:pos x="0" y="0"/>
              </a:cxn>
              <a:cxn ang="0">
                <a:pos x="58" y="162"/>
              </a:cxn>
              <a:cxn ang="0">
                <a:pos x="126" y="134"/>
              </a:cxn>
              <a:cxn ang="0">
                <a:pos x="126" y="132"/>
              </a:cxn>
              <a:cxn ang="0">
                <a:pos x="62" y="158"/>
              </a:cxn>
              <a:cxn ang="0">
                <a:pos x="0" y="0"/>
              </a:cxn>
            </a:cxnLst>
            <a:rect l="0" t="0" r="r" b="b"/>
            <a:pathLst>
              <a:path w="126" h="162">
                <a:moveTo>
                  <a:pt x="0" y="0"/>
                </a:moveTo>
                <a:lnTo>
                  <a:pt x="0" y="0"/>
                </a:lnTo>
                <a:lnTo>
                  <a:pt x="58" y="162"/>
                </a:lnTo>
                <a:lnTo>
                  <a:pt x="126" y="134"/>
                </a:lnTo>
                <a:lnTo>
                  <a:pt x="126" y="132"/>
                </a:lnTo>
                <a:lnTo>
                  <a:pt x="62" y="15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8" name="Freeform 2964"/>
          <p:cNvSpPr>
            <a:spLocks/>
          </p:cNvSpPr>
          <p:nvPr/>
        </p:nvSpPr>
        <p:spPr bwMode="auto">
          <a:xfrm>
            <a:off x="5941717" y="3347247"/>
            <a:ext cx="2571" cy="5142"/>
          </a:xfrm>
          <a:custGeom>
            <a:avLst/>
            <a:gdLst/>
            <a:ahLst/>
            <a:cxnLst>
              <a:cxn ang="0">
                <a:pos x="2" y="4"/>
              </a:cxn>
              <a:cxn ang="0">
                <a:pos x="0" y="0"/>
              </a:cxn>
              <a:cxn ang="0">
                <a:pos x="0" y="0"/>
              </a:cxn>
              <a:cxn ang="0">
                <a:pos x="2" y="4"/>
              </a:cxn>
              <a:cxn ang="0">
                <a:pos x="2" y="4"/>
              </a:cxn>
            </a:cxnLst>
            <a:rect l="0" t="0" r="r" b="b"/>
            <a:pathLst>
              <a:path w="2" h="4">
                <a:moveTo>
                  <a:pt x="2" y="4"/>
                </a:moveTo>
                <a:lnTo>
                  <a:pt x="0" y="0"/>
                </a:lnTo>
                <a:lnTo>
                  <a:pt x="0" y="0"/>
                </a:lnTo>
                <a:lnTo>
                  <a:pt x="2" y="4"/>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29" name="Freeform 2965"/>
          <p:cNvSpPr>
            <a:spLocks/>
          </p:cNvSpPr>
          <p:nvPr/>
        </p:nvSpPr>
        <p:spPr bwMode="auto">
          <a:xfrm>
            <a:off x="6373644" y="2881898"/>
            <a:ext cx="2571" cy="5142"/>
          </a:xfrm>
          <a:custGeom>
            <a:avLst/>
            <a:gdLst/>
            <a:ahLst/>
            <a:cxnLst>
              <a:cxn ang="0">
                <a:pos x="2" y="4"/>
              </a:cxn>
              <a:cxn ang="0">
                <a:pos x="2" y="2"/>
              </a:cxn>
              <a:cxn ang="0">
                <a:pos x="0" y="0"/>
              </a:cxn>
              <a:cxn ang="0">
                <a:pos x="0" y="0"/>
              </a:cxn>
              <a:cxn ang="0">
                <a:pos x="2" y="4"/>
              </a:cxn>
            </a:cxnLst>
            <a:rect l="0" t="0" r="r" b="b"/>
            <a:pathLst>
              <a:path w="2" h="4">
                <a:moveTo>
                  <a:pt x="2" y="4"/>
                </a:moveTo>
                <a:lnTo>
                  <a:pt x="2" y="2"/>
                </a:lnTo>
                <a:lnTo>
                  <a:pt x="0" y="0"/>
                </a:lnTo>
                <a:lnTo>
                  <a:pt x="0" y="0"/>
                </a:lnTo>
                <a:lnTo>
                  <a:pt x="2" y="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0" name="Freeform 2966"/>
          <p:cNvSpPr>
            <a:spLocks/>
          </p:cNvSpPr>
          <p:nvPr/>
        </p:nvSpPr>
        <p:spPr bwMode="auto">
          <a:xfrm>
            <a:off x="6293943" y="3031015"/>
            <a:ext cx="5142" cy="7713"/>
          </a:xfrm>
          <a:custGeom>
            <a:avLst/>
            <a:gdLst/>
            <a:ahLst/>
            <a:cxnLst>
              <a:cxn ang="0">
                <a:pos x="2" y="6"/>
              </a:cxn>
              <a:cxn ang="0">
                <a:pos x="2" y="6"/>
              </a:cxn>
              <a:cxn ang="0">
                <a:pos x="4" y="4"/>
              </a:cxn>
              <a:cxn ang="0">
                <a:pos x="2" y="0"/>
              </a:cxn>
              <a:cxn ang="0">
                <a:pos x="0" y="4"/>
              </a:cxn>
              <a:cxn ang="0">
                <a:pos x="2" y="6"/>
              </a:cxn>
            </a:cxnLst>
            <a:rect l="0" t="0" r="r" b="b"/>
            <a:pathLst>
              <a:path w="4" h="6">
                <a:moveTo>
                  <a:pt x="2" y="6"/>
                </a:moveTo>
                <a:lnTo>
                  <a:pt x="2" y="6"/>
                </a:lnTo>
                <a:lnTo>
                  <a:pt x="4" y="4"/>
                </a:lnTo>
                <a:lnTo>
                  <a:pt x="2" y="0"/>
                </a:lnTo>
                <a:lnTo>
                  <a:pt x="0" y="4"/>
                </a:lnTo>
                <a:lnTo>
                  <a:pt x="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1" name="Freeform 296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2" name="Freeform 2968"/>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3" name="Freeform 2969"/>
          <p:cNvSpPr>
            <a:spLocks/>
          </p:cNvSpPr>
          <p:nvPr/>
        </p:nvSpPr>
        <p:spPr bwMode="auto">
          <a:xfrm>
            <a:off x="6257949" y="2827907"/>
            <a:ext cx="115695" cy="208250"/>
          </a:xfrm>
          <a:custGeom>
            <a:avLst/>
            <a:gdLst/>
            <a:ahLst/>
            <a:cxnLst>
              <a:cxn ang="0">
                <a:pos x="0" y="20"/>
              </a:cxn>
              <a:cxn ang="0">
                <a:pos x="28" y="162"/>
              </a:cxn>
              <a:cxn ang="0">
                <a:pos x="30" y="158"/>
              </a:cxn>
              <a:cxn ang="0">
                <a:pos x="4" y="20"/>
              </a:cxn>
              <a:cxn ang="0">
                <a:pos x="54" y="2"/>
              </a:cxn>
              <a:cxn ang="0">
                <a:pos x="90" y="42"/>
              </a:cxn>
              <a:cxn ang="0">
                <a:pos x="90" y="42"/>
              </a:cxn>
              <a:cxn ang="0">
                <a:pos x="54" y="0"/>
              </a:cxn>
              <a:cxn ang="0">
                <a:pos x="0" y="20"/>
              </a:cxn>
            </a:cxnLst>
            <a:rect l="0" t="0" r="r" b="b"/>
            <a:pathLst>
              <a:path w="90" h="162">
                <a:moveTo>
                  <a:pt x="0" y="20"/>
                </a:moveTo>
                <a:lnTo>
                  <a:pt x="28" y="162"/>
                </a:lnTo>
                <a:lnTo>
                  <a:pt x="30" y="158"/>
                </a:lnTo>
                <a:lnTo>
                  <a:pt x="4" y="20"/>
                </a:lnTo>
                <a:lnTo>
                  <a:pt x="54" y="2"/>
                </a:lnTo>
                <a:lnTo>
                  <a:pt x="90" y="42"/>
                </a:lnTo>
                <a:lnTo>
                  <a:pt x="90" y="42"/>
                </a:lnTo>
                <a:lnTo>
                  <a:pt x="54" y="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4" name="Rectangle 2970"/>
          <p:cNvSpPr>
            <a:spLocks noChangeArrowheads="1"/>
          </p:cNvSpPr>
          <p:nvPr/>
        </p:nvSpPr>
        <p:spPr bwMode="auto">
          <a:xfrm>
            <a:off x="6296514" y="3038728"/>
            <a:ext cx="1286" cy="1286"/>
          </a:xfrm>
          <a:prstGeom prst="rect">
            <a:avLst/>
          </a:prstGeom>
          <a:solidFill>
            <a:schemeClr val="tx1"/>
          </a:solidFill>
          <a:ln w="12700" cmpd="sng">
            <a:solidFill>
              <a:schemeClr val="bg1"/>
            </a:solidFill>
            <a:prstDash val="solid"/>
            <a:miter lim="800000"/>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5" name="Freeform 2971"/>
          <p:cNvSpPr>
            <a:spLocks/>
          </p:cNvSpPr>
          <p:nvPr/>
        </p:nvSpPr>
        <p:spPr bwMode="auto">
          <a:xfrm>
            <a:off x="6124258" y="2354844"/>
            <a:ext cx="213392" cy="318803"/>
          </a:xfrm>
          <a:custGeom>
            <a:avLst/>
            <a:gdLst/>
            <a:ahLst/>
            <a:cxnLst>
              <a:cxn ang="0">
                <a:pos x="0" y="0"/>
              </a:cxn>
              <a:cxn ang="0">
                <a:pos x="0" y="2"/>
              </a:cxn>
              <a:cxn ang="0">
                <a:pos x="126" y="220"/>
              </a:cxn>
              <a:cxn ang="0">
                <a:pos x="166" y="248"/>
              </a:cxn>
              <a:cxn ang="0">
                <a:pos x="166" y="246"/>
              </a:cxn>
              <a:cxn ang="0">
                <a:pos x="126" y="218"/>
              </a:cxn>
              <a:cxn ang="0">
                <a:pos x="0" y="0"/>
              </a:cxn>
            </a:cxnLst>
            <a:rect l="0" t="0" r="r" b="b"/>
            <a:pathLst>
              <a:path w="166" h="248">
                <a:moveTo>
                  <a:pt x="0" y="0"/>
                </a:moveTo>
                <a:lnTo>
                  <a:pt x="0" y="2"/>
                </a:lnTo>
                <a:lnTo>
                  <a:pt x="126" y="220"/>
                </a:lnTo>
                <a:lnTo>
                  <a:pt x="166" y="248"/>
                </a:lnTo>
                <a:lnTo>
                  <a:pt x="166" y="246"/>
                </a:lnTo>
                <a:lnTo>
                  <a:pt x="126" y="218"/>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6" name="Freeform 2972"/>
          <p:cNvSpPr>
            <a:spLocks/>
          </p:cNvSpPr>
          <p:nvPr/>
        </p:nvSpPr>
        <p:spPr bwMode="auto">
          <a:xfrm>
            <a:off x="1401347" y="2221153"/>
            <a:ext cx="82272" cy="439639"/>
          </a:xfrm>
          <a:custGeom>
            <a:avLst/>
            <a:gdLst/>
            <a:ahLst/>
            <a:cxnLst>
              <a:cxn ang="0">
                <a:pos x="0" y="342"/>
              </a:cxn>
              <a:cxn ang="0">
                <a:pos x="64" y="0"/>
              </a:cxn>
              <a:cxn ang="0">
                <a:pos x="60" y="0"/>
              </a:cxn>
              <a:cxn ang="0">
                <a:pos x="0" y="342"/>
              </a:cxn>
            </a:cxnLst>
            <a:rect l="0" t="0" r="r" b="b"/>
            <a:pathLst>
              <a:path w="64" h="342">
                <a:moveTo>
                  <a:pt x="0" y="342"/>
                </a:moveTo>
                <a:lnTo>
                  <a:pt x="64" y="0"/>
                </a:lnTo>
                <a:lnTo>
                  <a:pt x="60" y="0"/>
                </a:lnTo>
                <a:lnTo>
                  <a:pt x="0"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7" name="Freeform 2973"/>
          <p:cNvSpPr>
            <a:spLocks/>
          </p:cNvSpPr>
          <p:nvPr/>
        </p:nvSpPr>
        <p:spPr bwMode="auto">
          <a:xfrm>
            <a:off x="563204" y="2493678"/>
            <a:ext cx="876708" cy="835572"/>
          </a:xfrm>
          <a:custGeom>
            <a:avLst/>
            <a:gdLst/>
            <a:ahLst/>
            <a:cxnLst>
              <a:cxn ang="0">
                <a:pos x="528" y="128"/>
              </a:cxn>
              <a:cxn ang="0">
                <a:pos x="412" y="144"/>
              </a:cxn>
              <a:cxn ang="0">
                <a:pos x="232" y="112"/>
              </a:cxn>
              <a:cxn ang="0">
                <a:pos x="224" y="26"/>
              </a:cxn>
              <a:cxn ang="0">
                <a:pos x="128" y="0"/>
              </a:cxn>
              <a:cxn ang="0">
                <a:pos x="128" y="20"/>
              </a:cxn>
              <a:cxn ang="0">
                <a:pos x="0" y="410"/>
              </a:cxn>
              <a:cxn ang="0">
                <a:pos x="6" y="510"/>
              </a:cxn>
              <a:cxn ang="0">
                <a:pos x="344" y="602"/>
              </a:cxn>
              <a:cxn ang="0">
                <a:pos x="572" y="650"/>
              </a:cxn>
              <a:cxn ang="0">
                <a:pos x="622" y="386"/>
              </a:cxn>
              <a:cxn ang="0">
                <a:pos x="614" y="360"/>
              </a:cxn>
              <a:cxn ang="0">
                <a:pos x="682" y="224"/>
              </a:cxn>
              <a:cxn ang="0">
                <a:pos x="662" y="166"/>
              </a:cxn>
              <a:cxn ang="0">
                <a:pos x="528" y="128"/>
              </a:cxn>
            </a:cxnLst>
            <a:rect l="0" t="0" r="r" b="b"/>
            <a:pathLst>
              <a:path w="682" h="650">
                <a:moveTo>
                  <a:pt x="528" y="128"/>
                </a:moveTo>
                <a:lnTo>
                  <a:pt x="412" y="144"/>
                </a:lnTo>
                <a:lnTo>
                  <a:pt x="232" y="112"/>
                </a:lnTo>
                <a:lnTo>
                  <a:pt x="224" y="26"/>
                </a:lnTo>
                <a:lnTo>
                  <a:pt x="128" y="0"/>
                </a:lnTo>
                <a:lnTo>
                  <a:pt x="128" y="20"/>
                </a:lnTo>
                <a:lnTo>
                  <a:pt x="0" y="410"/>
                </a:lnTo>
                <a:lnTo>
                  <a:pt x="6" y="510"/>
                </a:lnTo>
                <a:lnTo>
                  <a:pt x="344" y="602"/>
                </a:lnTo>
                <a:lnTo>
                  <a:pt x="572" y="650"/>
                </a:lnTo>
                <a:lnTo>
                  <a:pt x="622" y="386"/>
                </a:lnTo>
                <a:lnTo>
                  <a:pt x="614" y="360"/>
                </a:lnTo>
                <a:lnTo>
                  <a:pt x="682" y="224"/>
                </a:lnTo>
                <a:lnTo>
                  <a:pt x="662" y="166"/>
                </a:lnTo>
                <a:lnTo>
                  <a:pt x="528" y="1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8" name="Freeform 2974"/>
          <p:cNvSpPr>
            <a:spLocks/>
          </p:cNvSpPr>
          <p:nvPr/>
        </p:nvSpPr>
        <p:spPr bwMode="auto">
          <a:xfrm>
            <a:off x="727747" y="2069464"/>
            <a:ext cx="755871" cy="624751"/>
          </a:xfrm>
          <a:custGeom>
            <a:avLst/>
            <a:gdLst/>
            <a:ahLst/>
            <a:cxnLst>
              <a:cxn ang="0">
                <a:pos x="198" y="12"/>
              </a:cxn>
              <a:cxn ang="0">
                <a:pos x="118" y="92"/>
              </a:cxn>
              <a:cxn ang="0">
                <a:pos x="0" y="0"/>
              </a:cxn>
              <a:cxn ang="0">
                <a:pos x="0" y="324"/>
              </a:cxn>
              <a:cxn ang="0">
                <a:pos x="100" y="352"/>
              </a:cxn>
              <a:cxn ang="0">
                <a:pos x="110" y="436"/>
              </a:cxn>
              <a:cxn ang="0">
                <a:pos x="284" y="468"/>
              </a:cxn>
              <a:cxn ang="0">
                <a:pos x="400" y="452"/>
              </a:cxn>
              <a:cxn ang="0">
                <a:pos x="532" y="486"/>
              </a:cxn>
              <a:cxn ang="0">
                <a:pos x="524" y="460"/>
              </a:cxn>
              <a:cxn ang="0">
                <a:pos x="584" y="118"/>
              </a:cxn>
              <a:cxn ang="0">
                <a:pos x="588" y="118"/>
              </a:cxn>
              <a:cxn ang="0">
                <a:pos x="588" y="116"/>
              </a:cxn>
              <a:cxn ang="0">
                <a:pos x="198" y="12"/>
              </a:cxn>
            </a:cxnLst>
            <a:rect l="0" t="0" r="r" b="b"/>
            <a:pathLst>
              <a:path w="588" h="486">
                <a:moveTo>
                  <a:pt x="198" y="12"/>
                </a:moveTo>
                <a:lnTo>
                  <a:pt x="118" y="92"/>
                </a:lnTo>
                <a:lnTo>
                  <a:pt x="0" y="0"/>
                </a:lnTo>
                <a:lnTo>
                  <a:pt x="0" y="324"/>
                </a:lnTo>
                <a:lnTo>
                  <a:pt x="100" y="352"/>
                </a:lnTo>
                <a:lnTo>
                  <a:pt x="110" y="436"/>
                </a:lnTo>
                <a:lnTo>
                  <a:pt x="284" y="468"/>
                </a:lnTo>
                <a:lnTo>
                  <a:pt x="400" y="452"/>
                </a:lnTo>
                <a:lnTo>
                  <a:pt x="532" y="486"/>
                </a:lnTo>
                <a:lnTo>
                  <a:pt x="524" y="460"/>
                </a:lnTo>
                <a:lnTo>
                  <a:pt x="584" y="118"/>
                </a:lnTo>
                <a:lnTo>
                  <a:pt x="588" y="118"/>
                </a:lnTo>
                <a:lnTo>
                  <a:pt x="588" y="116"/>
                </a:lnTo>
                <a:lnTo>
                  <a:pt x="198"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39" name="Freeform 2975"/>
          <p:cNvSpPr>
            <a:spLocks/>
          </p:cNvSpPr>
          <p:nvPr/>
        </p:nvSpPr>
        <p:spPr bwMode="auto">
          <a:xfrm>
            <a:off x="1401347" y="2660792"/>
            <a:ext cx="10284" cy="33423"/>
          </a:xfrm>
          <a:custGeom>
            <a:avLst/>
            <a:gdLst/>
            <a:ahLst/>
            <a:cxnLst>
              <a:cxn ang="0">
                <a:pos x="8" y="26"/>
              </a:cxn>
              <a:cxn ang="0">
                <a:pos x="0" y="0"/>
              </a:cxn>
              <a:cxn ang="0">
                <a:pos x="8" y="26"/>
              </a:cxn>
              <a:cxn ang="0">
                <a:pos x="8" y="26"/>
              </a:cxn>
            </a:cxnLst>
            <a:rect l="0" t="0" r="r" b="b"/>
            <a:pathLst>
              <a:path w="8" h="26">
                <a:moveTo>
                  <a:pt x="8" y="26"/>
                </a:moveTo>
                <a:lnTo>
                  <a:pt x="0" y="0"/>
                </a:lnTo>
                <a:lnTo>
                  <a:pt x="8" y="26"/>
                </a:lnTo>
                <a:lnTo>
                  <a:pt x="8"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0" name="Freeform 2979"/>
          <p:cNvSpPr>
            <a:spLocks/>
          </p:cNvSpPr>
          <p:nvPr/>
        </p:nvSpPr>
        <p:spPr bwMode="auto">
          <a:xfrm>
            <a:off x="1635307" y="2665934"/>
            <a:ext cx="233960" cy="380507"/>
          </a:xfrm>
          <a:custGeom>
            <a:avLst/>
            <a:gdLst/>
            <a:ahLst/>
            <a:cxnLst>
              <a:cxn ang="0">
                <a:pos x="50" y="126"/>
              </a:cxn>
              <a:cxn ang="0">
                <a:pos x="40" y="188"/>
              </a:cxn>
              <a:cxn ang="0">
                <a:pos x="112" y="296"/>
              </a:cxn>
              <a:cxn ang="0">
                <a:pos x="182" y="284"/>
              </a:cxn>
              <a:cxn ang="0">
                <a:pos x="118" y="292"/>
              </a:cxn>
              <a:cxn ang="0">
                <a:pos x="48" y="188"/>
              </a:cxn>
              <a:cxn ang="0">
                <a:pos x="56" y="118"/>
              </a:cxn>
              <a:cxn ang="0">
                <a:pos x="8" y="130"/>
              </a:cxn>
              <a:cxn ang="0">
                <a:pos x="38" y="0"/>
              </a:cxn>
              <a:cxn ang="0">
                <a:pos x="0" y="138"/>
              </a:cxn>
              <a:cxn ang="0">
                <a:pos x="50" y="126"/>
              </a:cxn>
            </a:cxnLst>
            <a:rect l="0" t="0" r="r" b="b"/>
            <a:pathLst>
              <a:path w="182" h="296">
                <a:moveTo>
                  <a:pt x="50" y="126"/>
                </a:moveTo>
                <a:lnTo>
                  <a:pt x="40" y="188"/>
                </a:lnTo>
                <a:lnTo>
                  <a:pt x="112" y="296"/>
                </a:lnTo>
                <a:lnTo>
                  <a:pt x="182" y="284"/>
                </a:lnTo>
                <a:lnTo>
                  <a:pt x="118" y="292"/>
                </a:lnTo>
                <a:lnTo>
                  <a:pt x="48" y="188"/>
                </a:lnTo>
                <a:lnTo>
                  <a:pt x="56" y="118"/>
                </a:lnTo>
                <a:lnTo>
                  <a:pt x="8" y="130"/>
                </a:lnTo>
                <a:lnTo>
                  <a:pt x="38" y="0"/>
                </a:lnTo>
                <a:lnTo>
                  <a:pt x="0" y="138"/>
                </a:lnTo>
                <a:lnTo>
                  <a:pt x="50" y="1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1" name="Freeform 2980"/>
          <p:cNvSpPr>
            <a:spLocks/>
          </p:cNvSpPr>
          <p:nvPr/>
        </p:nvSpPr>
        <p:spPr bwMode="auto">
          <a:xfrm>
            <a:off x="1779283" y="3015589"/>
            <a:ext cx="167114" cy="30852"/>
          </a:xfrm>
          <a:custGeom>
            <a:avLst/>
            <a:gdLst/>
            <a:ahLst/>
            <a:cxnLst>
              <a:cxn ang="0">
                <a:pos x="92" y="14"/>
              </a:cxn>
              <a:cxn ang="0">
                <a:pos x="130" y="0"/>
              </a:cxn>
              <a:cxn ang="0">
                <a:pos x="98" y="6"/>
              </a:cxn>
              <a:cxn ang="0">
                <a:pos x="90" y="8"/>
              </a:cxn>
              <a:cxn ang="0">
                <a:pos x="70" y="12"/>
              </a:cxn>
              <a:cxn ang="0">
                <a:pos x="0" y="24"/>
              </a:cxn>
              <a:cxn ang="0">
                <a:pos x="92" y="14"/>
              </a:cxn>
            </a:cxnLst>
            <a:rect l="0" t="0" r="r" b="b"/>
            <a:pathLst>
              <a:path w="130" h="24">
                <a:moveTo>
                  <a:pt x="92" y="14"/>
                </a:moveTo>
                <a:lnTo>
                  <a:pt x="130" y="0"/>
                </a:lnTo>
                <a:lnTo>
                  <a:pt x="98" y="6"/>
                </a:lnTo>
                <a:lnTo>
                  <a:pt x="90" y="8"/>
                </a:lnTo>
                <a:lnTo>
                  <a:pt x="70" y="12"/>
                </a:lnTo>
                <a:lnTo>
                  <a:pt x="0" y="24"/>
                </a:lnTo>
                <a:lnTo>
                  <a:pt x="92" y="1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2" name="Freeform 2981"/>
          <p:cNvSpPr>
            <a:spLocks/>
          </p:cNvSpPr>
          <p:nvPr/>
        </p:nvSpPr>
        <p:spPr bwMode="auto">
          <a:xfrm>
            <a:off x="1987533" y="2431974"/>
            <a:ext cx="779010" cy="611896"/>
          </a:xfrm>
          <a:custGeom>
            <a:avLst/>
            <a:gdLst/>
            <a:ahLst/>
            <a:cxnLst>
              <a:cxn ang="0">
                <a:pos x="600" y="452"/>
              </a:cxn>
              <a:cxn ang="0">
                <a:pos x="6" y="414"/>
              </a:cxn>
              <a:cxn ang="0">
                <a:pos x="0" y="476"/>
              </a:cxn>
              <a:cxn ang="0">
                <a:pos x="12" y="420"/>
              </a:cxn>
              <a:cxn ang="0">
                <a:pos x="606" y="460"/>
              </a:cxn>
              <a:cxn ang="0">
                <a:pos x="604" y="0"/>
              </a:cxn>
              <a:cxn ang="0">
                <a:pos x="600" y="452"/>
              </a:cxn>
            </a:cxnLst>
            <a:rect l="0" t="0" r="r" b="b"/>
            <a:pathLst>
              <a:path w="606" h="476">
                <a:moveTo>
                  <a:pt x="600" y="452"/>
                </a:moveTo>
                <a:lnTo>
                  <a:pt x="6" y="414"/>
                </a:lnTo>
                <a:lnTo>
                  <a:pt x="0" y="476"/>
                </a:lnTo>
                <a:lnTo>
                  <a:pt x="12" y="420"/>
                </a:lnTo>
                <a:lnTo>
                  <a:pt x="606" y="460"/>
                </a:lnTo>
                <a:lnTo>
                  <a:pt x="604" y="0"/>
                </a:lnTo>
                <a:lnTo>
                  <a:pt x="600" y="45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3" name="Freeform 2982"/>
          <p:cNvSpPr>
            <a:spLocks/>
          </p:cNvSpPr>
          <p:nvPr/>
        </p:nvSpPr>
        <p:spPr bwMode="auto">
          <a:xfrm>
            <a:off x="2763972" y="2431974"/>
            <a:ext cx="789294" cy="591328"/>
          </a:xfrm>
          <a:custGeom>
            <a:avLst/>
            <a:gdLst/>
            <a:ahLst/>
            <a:cxnLst>
              <a:cxn ang="0">
                <a:pos x="612" y="358"/>
              </a:cxn>
              <a:cxn ang="0">
                <a:pos x="614" y="354"/>
              </a:cxn>
              <a:cxn ang="0">
                <a:pos x="2" y="356"/>
              </a:cxn>
              <a:cxn ang="0">
                <a:pos x="6" y="2"/>
              </a:cxn>
              <a:cxn ang="0">
                <a:pos x="0" y="0"/>
              </a:cxn>
              <a:cxn ang="0">
                <a:pos x="2" y="460"/>
              </a:cxn>
              <a:cxn ang="0">
                <a:pos x="2" y="360"/>
              </a:cxn>
              <a:cxn ang="0">
                <a:pos x="612" y="358"/>
              </a:cxn>
            </a:cxnLst>
            <a:rect l="0" t="0" r="r" b="b"/>
            <a:pathLst>
              <a:path w="614" h="460">
                <a:moveTo>
                  <a:pt x="612" y="358"/>
                </a:moveTo>
                <a:lnTo>
                  <a:pt x="614" y="354"/>
                </a:lnTo>
                <a:lnTo>
                  <a:pt x="2" y="356"/>
                </a:lnTo>
                <a:lnTo>
                  <a:pt x="6" y="2"/>
                </a:lnTo>
                <a:lnTo>
                  <a:pt x="0" y="0"/>
                </a:lnTo>
                <a:lnTo>
                  <a:pt x="2" y="460"/>
                </a:lnTo>
                <a:lnTo>
                  <a:pt x="2" y="360"/>
                </a:lnTo>
                <a:lnTo>
                  <a:pt x="612" y="35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4" name="Freeform 2983"/>
          <p:cNvSpPr>
            <a:spLocks/>
          </p:cNvSpPr>
          <p:nvPr/>
        </p:nvSpPr>
        <p:spPr bwMode="auto">
          <a:xfrm>
            <a:off x="1905261" y="3010447"/>
            <a:ext cx="79701" cy="53991"/>
          </a:xfrm>
          <a:custGeom>
            <a:avLst/>
            <a:gdLst/>
            <a:ahLst/>
            <a:cxnLst>
              <a:cxn ang="0">
                <a:pos x="0" y="10"/>
              </a:cxn>
              <a:cxn ang="0">
                <a:pos x="32" y="4"/>
              </a:cxn>
              <a:cxn ang="0">
                <a:pos x="60" y="42"/>
              </a:cxn>
              <a:cxn ang="0">
                <a:pos x="62" y="34"/>
              </a:cxn>
              <a:cxn ang="0">
                <a:pos x="36" y="0"/>
              </a:cxn>
              <a:cxn ang="0">
                <a:pos x="0" y="10"/>
              </a:cxn>
            </a:cxnLst>
            <a:rect l="0" t="0" r="r" b="b"/>
            <a:pathLst>
              <a:path w="62" h="42">
                <a:moveTo>
                  <a:pt x="0" y="10"/>
                </a:moveTo>
                <a:lnTo>
                  <a:pt x="32" y="4"/>
                </a:lnTo>
                <a:lnTo>
                  <a:pt x="60" y="42"/>
                </a:lnTo>
                <a:lnTo>
                  <a:pt x="62" y="34"/>
                </a:lnTo>
                <a:lnTo>
                  <a:pt x="36"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5" name="Freeform 2984"/>
          <p:cNvSpPr>
            <a:spLocks/>
          </p:cNvSpPr>
          <p:nvPr/>
        </p:nvSpPr>
        <p:spPr bwMode="auto">
          <a:xfrm>
            <a:off x="1984962" y="3043870"/>
            <a:ext cx="2571" cy="12855"/>
          </a:xfrm>
          <a:custGeom>
            <a:avLst/>
            <a:gdLst/>
            <a:ahLst/>
            <a:cxnLst>
              <a:cxn ang="0">
                <a:pos x="0" y="10"/>
              </a:cxn>
              <a:cxn ang="0">
                <a:pos x="2" y="0"/>
              </a:cxn>
              <a:cxn ang="0">
                <a:pos x="0" y="8"/>
              </a:cxn>
              <a:cxn ang="0">
                <a:pos x="0" y="10"/>
              </a:cxn>
            </a:cxnLst>
            <a:rect l="0" t="0" r="r" b="b"/>
            <a:pathLst>
              <a:path w="2" h="10">
                <a:moveTo>
                  <a:pt x="0" y="10"/>
                </a:moveTo>
                <a:lnTo>
                  <a:pt x="2" y="0"/>
                </a:lnTo>
                <a:lnTo>
                  <a:pt x="0" y="8"/>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6" name="Freeform 2985"/>
          <p:cNvSpPr>
            <a:spLocks/>
          </p:cNvSpPr>
          <p:nvPr/>
        </p:nvSpPr>
        <p:spPr bwMode="auto">
          <a:xfrm>
            <a:off x="1869267" y="3023302"/>
            <a:ext cx="35994" cy="7713"/>
          </a:xfrm>
          <a:custGeom>
            <a:avLst/>
            <a:gdLst/>
            <a:ahLst/>
            <a:cxnLst>
              <a:cxn ang="0">
                <a:pos x="28" y="0"/>
              </a:cxn>
              <a:cxn ang="0">
                <a:pos x="0" y="6"/>
              </a:cxn>
              <a:cxn ang="0">
                <a:pos x="20" y="2"/>
              </a:cxn>
              <a:cxn ang="0">
                <a:pos x="28" y="0"/>
              </a:cxn>
            </a:cxnLst>
            <a:rect l="0" t="0" r="r" b="b"/>
            <a:pathLst>
              <a:path w="28" h="6">
                <a:moveTo>
                  <a:pt x="28" y="0"/>
                </a:moveTo>
                <a:lnTo>
                  <a:pt x="0" y="6"/>
                </a:lnTo>
                <a:lnTo>
                  <a:pt x="20" y="2"/>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7" name="Freeform 2986"/>
          <p:cNvSpPr>
            <a:spLocks/>
          </p:cNvSpPr>
          <p:nvPr/>
        </p:nvSpPr>
        <p:spPr bwMode="auto">
          <a:xfrm>
            <a:off x="1308791" y="2218582"/>
            <a:ext cx="673600" cy="1241789"/>
          </a:xfrm>
          <a:custGeom>
            <a:avLst/>
            <a:gdLst/>
            <a:ahLst/>
            <a:cxnLst>
              <a:cxn ang="0">
                <a:pos x="458" y="634"/>
              </a:cxn>
              <a:cxn ang="0">
                <a:pos x="366" y="644"/>
              </a:cxn>
              <a:cxn ang="0">
                <a:pos x="294" y="536"/>
              </a:cxn>
              <a:cxn ang="0">
                <a:pos x="304" y="474"/>
              </a:cxn>
              <a:cxn ang="0">
                <a:pos x="254" y="486"/>
              </a:cxn>
              <a:cxn ang="0">
                <a:pos x="284" y="348"/>
              </a:cxn>
              <a:cxn ang="0">
                <a:pos x="256" y="334"/>
              </a:cxn>
              <a:cxn ang="0">
                <a:pos x="184" y="168"/>
              </a:cxn>
              <a:cxn ang="0">
                <a:pos x="210" y="24"/>
              </a:cxn>
              <a:cxn ang="0">
                <a:pos x="212" y="26"/>
              </a:cxn>
              <a:cxn ang="0">
                <a:pos x="214" y="22"/>
              </a:cxn>
              <a:cxn ang="0">
                <a:pos x="136" y="0"/>
              </a:cxn>
              <a:cxn ang="0">
                <a:pos x="136" y="2"/>
              </a:cxn>
              <a:cxn ang="0">
                <a:pos x="140" y="4"/>
              </a:cxn>
              <a:cxn ang="0">
                <a:pos x="78" y="344"/>
              </a:cxn>
              <a:cxn ang="0">
                <a:pos x="108" y="438"/>
              </a:cxn>
              <a:cxn ang="0">
                <a:pos x="40" y="574"/>
              </a:cxn>
              <a:cxn ang="0">
                <a:pos x="50" y="600"/>
              </a:cxn>
              <a:cxn ang="0">
                <a:pos x="0" y="866"/>
              </a:cxn>
              <a:cxn ang="0">
                <a:pos x="496" y="966"/>
              </a:cxn>
              <a:cxn ang="0">
                <a:pos x="524" y="658"/>
              </a:cxn>
              <a:cxn ang="0">
                <a:pos x="496" y="620"/>
              </a:cxn>
              <a:cxn ang="0">
                <a:pos x="458" y="634"/>
              </a:cxn>
            </a:cxnLst>
            <a:rect l="0" t="0" r="r" b="b"/>
            <a:pathLst>
              <a:path w="524" h="966">
                <a:moveTo>
                  <a:pt x="458" y="634"/>
                </a:moveTo>
                <a:lnTo>
                  <a:pt x="366" y="644"/>
                </a:lnTo>
                <a:lnTo>
                  <a:pt x="294" y="536"/>
                </a:lnTo>
                <a:lnTo>
                  <a:pt x="304" y="474"/>
                </a:lnTo>
                <a:lnTo>
                  <a:pt x="254" y="486"/>
                </a:lnTo>
                <a:lnTo>
                  <a:pt x="284" y="348"/>
                </a:lnTo>
                <a:lnTo>
                  <a:pt x="256" y="334"/>
                </a:lnTo>
                <a:lnTo>
                  <a:pt x="184" y="168"/>
                </a:lnTo>
                <a:lnTo>
                  <a:pt x="210" y="24"/>
                </a:lnTo>
                <a:lnTo>
                  <a:pt x="212" y="26"/>
                </a:lnTo>
                <a:lnTo>
                  <a:pt x="214" y="22"/>
                </a:lnTo>
                <a:lnTo>
                  <a:pt x="136" y="0"/>
                </a:lnTo>
                <a:lnTo>
                  <a:pt x="136" y="2"/>
                </a:lnTo>
                <a:lnTo>
                  <a:pt x="140" y="4"/>
                </a:lnTo>
                <a:lnTo>
                  <a:pt x="78" y="344"/>
                </a:lnTo>
                <a:lnTo>
                  <a:pt x="108" y="438"/>
                </a:lnTo>
                <a:lnTo>
                  <a:pt x="40" y="574"/>
                </a:lnTo>
                <a:lnTo>
                  <a:pt x="50" y="600"/>
                </a:lnTo>
                <a:lnTo>
                  <a:pt x="0" y="866"/>
                </a:lnTo>
                <a:lnTo>
                  <a:pt x="496" y="966"/>
                </a:lnTo>
                <a:lnTo>
                  <a:pt x="524" y="658"/>
                </a:lnTo>
                <a:lnTo>
                  <a:pt x="496" y="620"/>
                </a:lnTo>
                <a:lnTo>
                  <a:pt x="458" y="6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8" name="Freeform 2987"/>
          <p:cNvSpPr>
            <a:spLocks/>
          </p:cNvSpPr>
          <p:nvPr/>
        </p:nvSpPr>
        <p:spPr bwMode="auto">
          <a:xfrm>
            <a:off x="3581548" y="3390954"/>
            <a:ext cx="151688" cy="408788"/>
          </a:xfrm>
          <a:custGeom>
            <a:avLst/>
            <a:gdLst/>
            <a:ahLst/>
            <a:cxnLst>
              <a:cxn ang="0">
                <a:pos x="94" y="254"/>
              </a:cxn>
              <a:cxn ang="0">
                <a:pos x="94" y="256"/>
              </a:cxn>
              <a:cxn ang="0">
                <a:pos x="96" y="256"/>
              </a:cxn>
              <a:cxn ang="0">
                <a:pos x="118" y="318"/>
              </a:cxn>
              <a:cxn ang="0">
                <a:pos x="0" y="0"/>
              </a:cxn>
              <a:cxn ang="0">
                <a:pos x="94" y="254"/>
              </a:cxn>
              <a:cxn ang="0">
                <a:pos x="94" y="254"/>
              </a:cxn>
            </a:cxnLst>
            <a:rect l="0" t="0" r="r" b="b"/>
            <a:pathLst>
              <a:path w="118" h="318">
                <a:moveTo>
                  <a:pt x="94" y="254"/>
                </a:moveTo>
                <a:lnTo>
                  <a:pt x="94" y="256"/>
                </a:lnTo>
                <a:lnTo>
                  <a:pt x="96" y="256"/>
                </a:lnTo>
                <a:lnTo>
                  <a:pt x="118" y="318"/>
                </a:lnTo>
                <a:lnTo>
                  <a:pt x="0" y="0"/>
                </a:lnTo>
                <a:lnTo>
                  <a:pt x="94" y="254"/>
                </a:lnTo>
                <a:lnTo>
                  <a:pt x="94" y="2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49" name="Freeform 2988"/>
          <p:cNvSpPr>
            <a:spLocks/>
          </p:cNvSpPr>
          <p:nvPr/>
        </p:nvSpPr>
        <p:spPr bwMode="auto">
          <a:xfrm>
            <a:off x="3568693" y="2971882"/>
            <a:ext cx="12855" cy="419072"/>
          </a:xfrm>
          <a:custGeom>
            <a:avLst/>
            <a:gdLst/>
            <a:ahLst/>
            <a:cxnLst>
              <a:cxn ang="0">
                <a:pos x="6" y="188"/>
              </a:cxn>
              <a:cxn ang="0">
                <a:pos x="6" y="188"/>
              </a:cxn>
              <a:cxn ang="0">
                <a:pos x="10" y="326"/>
              </a:cxn>
              <a:cxn ang="0">
                <a:pos x="0" y="0"/>
              </a:cxn>
              <a:cxn ang="0">
                <a:pos x="6" y="186"/>
              </a:cxn>
              <a:cxn ang="0">
                <a:pos x="6" y="188"/>
              </a:cxn>
            </a:cxnLst>
            <a:rect l="0" t="0" r="r" b="b"/>
            <a:pathLst>
              <a:path w="10" h="326">
                <a:moveTo>
                  <a:pt x="6" y="188"/>
                </a:moveTo>
                <a:lnTo>
                  <a:pt x="6" y="188"/>
                </a:lnTo>
                <a:lnTo>
                  <a:pt x="10" y="326"/>
                </a:lnTo>
                <a:lnTo>
                  <a:pt x="0" y="0"/>
                </a:lnTo>
                <a:lnTo>
                  <a:pt x="6" y="186"/>
                </a:lnTo>
                <a:lnTo>
                  <a:pt x="6" y="18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0" name="Freeform 2989"/>
          <p:cNvSpPr>
            <a:spLocks/>
          </p:cNvSpPr>
          <p:nvPr/>
        </p:nvSpPr>
        <p:spPr bwMode="auto">
          <a:xfrm>
            <a:off x="2758830" y="2434545"/>
            <a:ext cx="833001" cy="1249502"/>
          </a:xfrm>
          <a:custGeom>
            <a:avLst/>
            <a:gdLst/>
            <a:ahLst/>
            <a:cxnLst>
              <a:cxn ang="0">
                <a:pos x="478" y="708"/>
              </a:cxn>
              <a:cxn ang="0">
                <a:pos x="648" y="766"/>
              </a:cxn>
              <a:cxn ang="0">
                <a:pos x="646" y="758"/>
              </a:cxn>
              <a:cxn ang="0">
                <a:pos x="478" y="704"/>
              </a:cxn>
              <a:cxn ang="0">
                <a:pos x="4" y="706"/>
              </a:cxn>
              <a:cxn ang="0">
                <a:pos x="8" y="458"/>
              </a:cxn>
              <a:cxn ang="0">
                <a:pos x="6" y="458"/>
              </a:cxn>
              <a:cxn ang="0">
                <a:pos x="6" y="358"/>
              </a:cxn>
              <a:cxn ang="0">
                <a:pos x="616" y="356"/>
              </a:cxn>
              <a:cxn ang="0">
                <a:pos x="618" y="352"/>
              </a:cxn>
              <a:cxn ang="0">
                <a:pos x="6" y="354"/>
              </a:cxn>
              <a:cxn ang="0">
                <a:pos x="10" y="0"/>
              </a:cxn>
              <a:cxn ang="0">
                <a:pos x="8" y="0"/>
              </a:cxn>
              <a:cxn ang="0">
                <a:pos x="0" y="972"/>
              </a:cxn>
              <a:cxn ang="0">
                <a:pos x="4" y="710"/>
              </a:cxn>
              <a:cxn ang="0">
                <a:pos x="478" y="708"/>
              </a:cxn>
            </a:cxnLst>
            <a:rect l="0" t="0" r="r" b="b"/>
            <a:pathLst>
              <a:path w="648" h="972">
                <a:moveTo>
                  <a:pt x="478" y="708"/>
                </a:moveTo>
                <a:lnTo>
                  <a:pt x="648" y="766"/>
                </a:lnTo>
                <a:lnTo>
                  <a:pt x="646" y="758"/>
                </a:lnTo>
                <a:lnTo>
                  <a:pt x="478" y="704"/>
                </a:lnTo>
                <a:lnTo>
                  <a:pt x="4" y="706"/>
                </a:lnTo>
                <a:lnTo>
                  <a:pt x="8" y="458"/>
                </a:lnTo>
                <a:lnTo>
                  <a:pt x="6" y="458"/>
                </a:lnTo>
                <a:lnTo>
                  <a:pt x="6" y="358"/>
                </a:lnTo>
                <a:lnTo>
                  <a:pt x="616" y="356"/>
                </a:lnTo>
                <a:lnTo>
                  <a:pt x="618" y="352"/>
                </a:lnTo>
                <a:lnTo>
                  <a:pt x="6" y="354"/>
                </a:lnTo>
                <a:lnTo>
                  <a:pt x="10" y="0"/>
                </a:lnTo>
                <a:lnTo>
                  <a:pt x="8" y="0"/>
                </a:lnTo>
                <a:lnTo>
                  <a:pt x="0" y="972"/>
                </a:lnTo>
                <a:lnTo>
                  <a:pt x="4" y="710"/>
                </a:lnTo>
                <a:lnTo>
                  <a:pt x="478" y="7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1" name="Freeform 2990"/>
          <p:cNvSpPr>
            <a:spLocks/>
          </p:cNvSpPr>
          <p:nvPr/>
        </p:nvSpPr>
        <p:spPr bwMode="auto">
          <a:xfrm>
            <a:off x="2969652" y="3799741"/>
            <a:ext cx="773868" cy="10284"/>
          </a:xfrm>
          <a:custGeom>
            <a:avLst/>
            <a:gdLst/>
            <a:ahLst/>
            <a:cxnLst>
              <a:cxn ang="0">
                <a:pos x="602" y="6"/>
              </a:cxn>
              <a:cxn ang="0">
                <a:pos x="594" y="0"/>
              </a:cxn>
              <a:cxn ang="0">
                <a:pos x="0" y="8"/>
              </a:cxn>
              <a:cxn ang="0">
                <a:pos x="602" y="6"/>
              </a:cxn>
            </a:cxnLst>
            <a:rect l="0" t="0" r="r" b="b"/>
            <a:pathLst>
              <a:path w="602" h="8">
                <a:moveTo>
                  <a:pt x="602" y="6"/>
                </a:moveTo>
                <a:lnTo>
                  <a:pt x="594" y="0"/>
                </a:lnTo>
                <a:lnTo>
                  <a:pt x="0" y="8"/>
                </a:lnTo>
                <a:lnTo>
                  <a:pt x="602"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2" name="Freeform 2991"/>
          <p:cNvSpPr>
            <a:spLocks/>
          </p:cNvSpPr>
          <p:nvPr/>
        </p:nvSpPr>
        <p:spPr bwMode="auto">
          <a:xfrm>
            <a:off x="3460711" y="2395980"/>
            <a:ext cx="95127" cy="485917"/>
          </a:xfrm>
          <a:custGeom>
            <a:avLst/>
            <a:gdLst/>
            <a:ahLst/>
            <a:cxnLst>
              <a:cxn ang="0">
                <a:pos x="74" y="378"/>
              </a:cxn>
              <a:cxn ang="0">
                <a:pos x="2" y="0"/>
              </a:cxn>
              <a:cxn ang="0">
                <a:pos x="0" y="0"/>
              </a:cxn>
              <a:cxn ang="0">
                <a:pos x="74" y="378"/>
              </a:cxn>
            </a:cxnLst>
            <a:rect l="0" t="0" r="r" b="b"/>
            <a:pathLst>
              <a:path w="74" h="378">
                <a:moveTo>
                  <a:pt x="74" y="378"/>
                </a:moveTo>
                <a:lnTo>
                  <a:pt x="2" y="0"/>
                </a:lnTo>
                <a:lnTo>
                  <a:pt x="0" y="0"/>
                </a:lnTo>
                <a:lnTo>
                  <a:pt x="74" y="3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3" name="Freeform 2992"/>
          <p:cNvSpPr>
            <a:spLocks/>
          </p:cNvSpPr>
          <p:nvPr/>
        </p:nvSpPr>
        <p:spPr bwMode="auto">
          <a:xfrm>
            <a:off x="1551750" y="2244292"/>
            <a:ext cx="1213508" cy="807291"/>
          </a:xfrm>
          <a:custGeom>
            <a:avLst/>
            <a:gdLst/>
            <a:ahLst/>
            <a:cxnLst>
              <a:cxn ang="0">
                <a:pos x="260" y="62"/>
              </a:cxn>
              <a:cxn ang="0">
                <a:pos x="22" y="0"/>
              </a:cxn>
              <a:cxn ang="0">
                <a:pos x="20" y="4"/>
              </a:cxn>
              <a:cxn ang="0">
                <a:pos x="24" y="4"/>
              </a:cxn>
              <a:cxn ang="0">
                <a:pos x="0" y="148"/>
              </a:cxn>
              <a:cxn ang="0">
                <a:pos x="66" y="306"/>
              </a:cxn>
              <a:cxn ang="0">
                <a:pos x="100" y="326"/>
              </a:cxn>
              <a:cxn ang="0">
                <a:pos x="70" y="456"/>
              </a:cxn>
              <a:cxn ang="0">
                <a:pos x="118" y="444"/>
              </a:cxn>
              <a:cxn ang="0">
                <a:pos x="110" y="514"/>
              </a:cxn>
              <a:cxn ang="0">
                <a:pos x="180" y="618"/>
              </a:cxn>
              <a:cxn ang="0">
                <a:pos x="244" y="610"/>
              </a:cxn>
              <a:cxn ang="0">
                <a:pos x="272" y="604"/>
              </a:cxn>
              <a:cxn ang="0">
                <a:pos x="308" y="594"/>
              </a:cxn>
              <a:cxn ang="0">
                <a:pos x="334" y="628"/>
              </a:cxn>
              <a:cxn ang="0">
                <a:pos x="336" y="620"/>
              </a:cxn>
              <a:cxn ang="0">
                <a:pos x="342" y="558"/>
              </a:cxn>
              <a:cxn ang="0">
                <a:pos x="936" y="596"/>
              </a:cxn>
              <a:cxn ang="0">
                <a:pos x="940" y="144"/>
              </a:cxn>
              <a:cxn ang="0">
                <a:pos x="944" y="146"/>
              </a:cxn>
              <a:cxn ang="0">
                <a:pos x="944" y="140"/>
              </a:cxn>
              <a:cxn ang="0">
                <a:pos x="260" y="62"/>
              </a:cxn>
            </a:cxnLst>
            <a:rect l="0" t="0" r="r" b="b"/>
            <a:pathLst>
              <a:path w="944" h="628">
                <a:moveTo>
                  <a:pt x="260" y="62"/>
                </a:moveTo>
                <a:lnTo>
                  <a:pt x="22" y="0"/>
                </a:lnTo>
                <a:lnTo>
                  <a:pt x="20" y="4"/>
                </a:lnTo>
                <a:lnTo>
                  <a:pt x="24" y="4"/>
                </a:lnTo>
                <a:lnTo>
                  <a:pt x="0" y="148"/>
                </a:lnTo>
                <a:lnTo>
                  <a:pt x="66" y="306"/>
                </a:lnTo>
                <a:lnTo>
                  <a:pt x="100" y="326"/>
                </a:lnTo>
                <a:lnTo>
                  <a:pt x="70" y="456"/>
                </a:lnTo>
                <a:lnTo>
                  <a:pt x="118" y="444"/>
                </a:lnTo>
                <a:lnTo>
                  <a:pt x="110" y="514"/>
                </a:lnTo>
                <a:lnTo>
                  <a:pt x="180" y="618"/>
                </a:lnTo>
                <a:lnTo>
                  <a:pt x="244" y="610"/>
                </a:lnTo>
                <a:lnTo>
                  <a:pt x="272" y="604"/>
                </a:lnTo>
                <a:lnTo>
                  <a:pt x="308" y="594"/>
                </a:lnTo>
                <a:lnTo>
                  <a:pt x="334" y="628"/>
                </a:lnTo>
                <a:lnTo>
                  <a:pt x="336" y="620"/>
                </a:lnTo>
                <a:lnTo>
                  <a:pt x="342" y="558"/>
                </a:lnTo>
                <a:lnTo>
                  <a:pt x="936" y="596"/>
                </a:lnTo>
                <a:lnTo>
                  <a:pt x="940" y="144"/>
                </a:lnTo>
                <a:lnTo>
                  <a:pt x="944" y="146"/>
                </a:lnTo>
                <a:lnTo>
                  <a:pt x="944" y="140"/>
                </a:lnTo>
                <a:lnTo>
                  <a:pt x="260" y="6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4" name="Freeform 2993"/>
          <p:cNvSpPr>
            <a:spLocks/>
          </p:cNvSpPr>
          <p:nvPr/>
        </p:nvSpPr>
        <p:spPr bwMode="auto">
          <a:xfrm>
            <a:off x="3373297" y="3339534"/>
            <a:ext cx="215963" cy="71988"/>
          </a:xfrm>
          <a:custGeom>
            <a:avLst/>
            <a:gdLst/>
            <a:ahLst/>
            <a:cxnLst>
              <a:cxn ang="0">
                <a:pos x="0" y="0"/>
              </a:cxn>
              <a:cxn ang="0">
                <a:pos x="168" y="56"/>
              </a:cxn>
              <a:cxn ang="0">
                <a:pos x="168" y="54"/>
              </a:cxn>
              <a:cxn ang="0">
                <a:pos x="0" y="0"/>
              </a:cxn>
            </a:cxnLst>
            <a:rect l="0" t="0" r="r" b="b"/>
            <a:pathLst>
              <a:path w="168" h="56">
                <a:moveTo>
                  <a:pt x="0" y="0"/>
                </a:moveTo>
                <a:lnTo>
                  <a:pt x="168" y="56"/>
                </a:lnTo>
                <a:lnTo>
                  <a:pt x="168" y="54"/>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5" name="Freeform 2994"/>
          <p:cNvSpPr>
            <a:spLocks/>
          </p:cNvSpPr>
          <p:nvPr/>
        </p:nvSpPr>
        <p:spPr bwMode="auto">
          <a:xfrm>
            <a:off x="2766543" y="2390838"/>
            <a:ext cx="789294" cy="498772"/>
          </a:xfrm>
          <a:custGeom>
            <a:avLst/>
            <a:gdLst/>
            <a:ahLst/>
            <a:cxnLst>
              <a:cxn ang="0">
                <a:pos x="614" y="382"/>
              </a:cxn>
              <a:cxn ang="0">
                <a:pos x="540" y="4"/>
              </a:cxn>
              <a:cxn ang="0">
                <a:pos x="542" y="4"/>
              </a:cxn>
              <a:cxn ang="0">
                <a:pos x="542" y="0"/>
              </a:cxn>
              <a:cxn ang="0">
                <a:pos x="26" y="32"/>
              </a:cxn>
              <a:cxn ang="0">
                <a:pos x="2" y="28"/>
              </a:cxn>
              <a:cxn ang="0">
                <a:pos x="2" y="34"/>
              </a:cxn>
              <a:cxn ang="0">
                <a:pos x="4" y="34"/>
              </a:cxn>
              <a:cxn ang="0">
                <a:pos x="0" y="388"/>
              </a:cxn>
              <a:cxn ang="0">
                <a:pos x="612" y="386"/>
              </a:cxn>
              <a:cxn ang="0">
                <a:pos x="610" y="388"/>
              </a:cxn>
              <a:cxn ang="0">
                <a:pos x="610" y="388"/>
              </a:cxn>
              <a:cxn ang="0">
                <a:pos x="614" y="382"/>
              </a:cxn>
            </a:cxnLst>
            <a:rect l="0" t="0" r="r" b="b"/>
            <a:pathLst>
              <a:path w="614" h="388">
                <a:moveTo>
                  <a:pt x="614" y="382"/>
                </a:moveTo>
                <a:lnTo>
                  <a:pt x="540" y="4"/>
                </a:lnTo>
                <a:lnTo>
                  <a:pt x="542" y="4"/>
                </a:lnTo>
                <a:lnTo>
                  <a:pt x="542" y="0"/>
                </a:lnTo>
                <a:lnTo>
                  <a:pt x="26" y="32"/>
                </a:lnTo>
                <a:lnTo>
                  <a:pt x="2" y="28"/>
                </a:lnTo>
                <a:lnTo>
                  <a:pt x="2" y="34"/>
                </a:lnTo>
                <a:lnTo>
                  <a:pt x="4" y="34"/>
                </a:lnTo>
                <a:lnTo>
                  <a:pt x="0" y="388"/>
                </a:lnTo>
                <a:lnTo>
                  <a:pt x="612" y="386"/>
                </a:lnTo>
                <a:lnTo>
                  <a:pt x="610" y="388"/>
                </a:lnTo>
                <a:lnTo>
                  <a:pt x="610" y="388"/>
                </a:lnTo>
                <a:lnTo>
                  <a:pt x="614" y="3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6" name="Freeform 2995"/>
          <p:cNvSpPr>
            <a:spLocks/>
          </p:cNvSpPr>
          <p:nvPr/>
        </p:nvSpPr>
        <p:spPr bwMode="auto">
          <a:xfrm>
            <a:off x="2758830" y="3344676"/>
            <a:ext cx="974406" cy="465349"/>
          </a:xfrm>
          <a:custGeom>
            <a:avLst/>
            <a:gdLst/>
            <a:ahLst/>
            <a:cxnLst>
              <a:cxn ang="0">
                <a:pos x="736" y="292"/>
              </a:cxn>
              <a:cxn ang="0">
                <a:pos x="734" y="292"/>
              </a:cxn>
              <a:cxn ang="0">
                <a:pos x="734" y="290"/>
              </a:cxn>
              <a:cxn ang="0">
                <a:pos x="734" y="290"/>
              </a:cxn>
              <a:cxn ang="0">
                <a:pos x="646" y="52"/>
              </a:cxn>
              <a:cxn ang="0">
                <a:pos x="646" y="52"/>
              </a:cxn>
              <a:cxn ang="0">
                <a:pos x="648" y="58"/>
              </a:cxn>
              <a:cxn ang="0">
                <a:pos x="478" y="0"/>
              </a:cxn>
              <a:cxn ang="0">
                <a:pos x="4" y="2"/>
              </a:cxn>
              <a:cxn ang="0">
                <a:pos x="0" y="264"/>
              </a:cxn>
              <a:cxn ang="0">
                <a:pos x="158" y="268"/>
              </a:cxn>
              <a:cxn ang="0">
                <a:pos x="164" y="362"/>
              </a:cxn>
              <a:cxn ang="0">
                <a:pos x="758" y="354"/>
              </a:cxn>
              <a:cxn ang="0">
                <a:pos x="736" y="292"/>
              </a:cxn>
            </a:cxnLst>
            <a:rect l="0" t="0" r="r" b="b"/>
            <a:pathLst>
              <a:path w="758" h="362">
                <a:moveTo>
                  <a:pt x="736" y="292"/>
                </a:moveTo>
                <a:lnTo>
                  <a:pt x="734" y="292"/>
                </a:lnTo>
                <a:lnTo>
                  <a:pt x="734" y="290"/>
                </a:lnTo>
                <a:lnTo>
                  <a:pt x="734" y="290"/>
                </a:lnTo>
                <a:lnTo>
                  <a:pt x="646" y="52"/>
                </a:lnTo>
                <a:lnTo>
                  <a:pt x="646" y="52"/>
                </a:lnTo>
                <a:lnTo>
                  <a:pt x="648" y="58"/>
                </a:lnTo>
                <a:lnTo>
                  <a:pt x="478" y="0"/>
                </a:lnTo>
                <a:lnTo>
                  <a:pt x="4" y="2"/>
                </a:lnTo>
                <a:lnTo>
                  <a:pt x="0" y="264"/>
                </a:lnTo>
                <a:lnTo>
                  <a:pt x="158" y="268"/>
                </a:lnTo>
                <a:lnTo>
                  <a:pt x="164" y="362"/>
                </a:lnTo>
                <a:lnTo>
                  <a:pt x="758" y="354"/>
                </a:lnTo>
                <a:lnTo>
                  <a:pt x="736" y="2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7" name="Freeform 2996"/>
          <p:cNvSpPr>
            <a:spLocks/>
          </p:cNvSpPr>
          <p:nvPr/>
        </p:nvSpPr>
        <p:spPr bwMode="auto">
          <a:xfrm>
            <a:off x="2763972" y="2889610"/>
            <a:ext cx="825288" cy="521911"/>
          </a:xfrm>
          <a:custGeom>
            <a:avLst/>
            <a:gdLst/>
            <a:ahLst/>
            <a:cxnLst>
              <a:cxn ang="0">
                <a:pos x="636" y="390"/>
              </a:cxn>
              <a:cxn ang="0">
                <a:pos x="632" y="252"/>
              </a:cxn>
              <a:cxn ang="0">
                <a:pos x="632" y="252"/>
              </a:cxn>
              <a:cxn ang="0">
                <a:pos x="632" y="250"/>
              </a:cxn>
              <a:cxn ang="0">
                <a:pos x="626" y="64"/>
              </a:cxn>
              <a:cxn ang="0">
                <a:pos x="596" y="26"/>
              </a:cxn>
              <a:cxn ang="0">
                <a:pos x="612" y="0"/>
              </a:cxn>
              <a:cxn ang="0">
                <a:pos x="612" y="0"/>
              </a:cxn>
              <a:cxn ang="0">
                <a:pos x="612" y="2"/>
              </a:cxn>
              <a:cxn ang="0">
                <a:pos x="2" y="4"/>
              </a:cxn>
              <a:cxn ang="0">
                <a:pos x="2" y="104"/>
              </a:cxn>
              <a:cxn ang="0">
                <a:pos x="4" y="104"/>
              </a:cxn>
              <a:cxn ang="0">
                <a:pos x="0" y="352"/>
              </a:cxn>
              <a:cxn ang="0">
                <a:pos x="474" y="350"/>
              </a:cxn>
              <a:cxn ang="0">
                <a:pos x="642" y="404"/>
              </a:cxn>
              <a:cxn ang="0">
                <a:pos x="642" y="406"/>
              </a:cxn>
              <a:cxn ang="0">
                <a:pos x="642" y="406"/>
              </a:cxn>
              <a:cxn ang="0">
                <a:pos x="636" y="390"/>
              </a:cxn>
            </a:cxnLst>
            <a:rect l="0" t="0" r="r" b="b"/>
            <a:pathLst>
              <a:path w="642" h="406">
                <a:moveTo>
                  <a:pt x="636" y="390"/>
                </a:moveTo>
                <a:lnTo>
                  <a:pt x="632" y="252"/>
                </a:lnTo>
                <a:lnTo>
                  <a:pt x="632" y="252"/>
                </a:lnTo>
                <a:lnTo>
                  <a:pt x="632" y="250"/>
                </a:lnTo>
                <a:lnTo>
                  <a:pt x="626" y="64"/>
                </a:lnTo>
                <a:lnTo>
                  <a:pt x="596" y="26"/>
                </a:lnTo>
                <a:lnTo>
                  <a:pt x="612" y="0"/>
                </a:lnTo>
                <a:lnTo>
                  <a:pt x="612" y="0"/>
                </a:lnTo>
                <a:lnTo>
                  <a:pt x="612" y="2"/>
                </a:lnTo>
                <a:lnTo>
                  <a:pt x="2" y="4"/>
                </a:lnTo>
                <a:lnTo>
                  <a:pt x="2" y="104"/>
                </a:lnTo>
                <a:lnTo>
                  <a:pt x="4" y="104"/>
                </a:lnTo>
                <a:lnTo>
                  <a:pt x="0" y="352"/>
                </a:lnTo>
                <a:lnTo>
                  <a:pt x="474" y="350"/>
                </a:lnTo>
                <a:lnTo>
                  <a:pt x="642" y="404"/>
                </a:lnTo>
                <a:lnTo>
                  <a:pt x="642" y="406"/>
                </a:lnTo>
                <a:lnTo>
                  <a:pt x="642" y="406"/>
                </a:lnTo>
                <a:lnTo>
                  <a:pt x="636" y="3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8" name="Freeform 2997"/>
          <p:cNvSpPr>
            <a:spLocks/>
          </p:cNvSpPr>
          <p:nvPr/>
        </p:nvSpPr>
        <p:spPr bwMode="auto">
          <a:xfrm>
            <a:off x="3586690" y="3180132"/>
            <a:ext cx="673600" cy="537337"/>
          </a:xfrm>
          <a:custGeom>
            <a:avLst/>
            <a:gdLst/>
            <a:ahLst/>
            <a:cxnLst>
              <a:cxn ang="0">
                <a:pos x="524" y="202"/>
              </a:cxn>
              <a:cxn ang="0">
                <a:pos x="516" y="146"/>
              </a:cxn>
              <a:cxn ang="0">
                <a:pos x="444" y="76"/>
              </a:cxn>
              <a:cxn ang="0">
                <a:pos x="428" y="2"/>
              </a:cxn>
              <a:cxn ang="0">
                <a:pos x="428" y="0"/>
              </a:cxn>
              <a:cxn ang="0">
                <a:pos x="416" y="0"/>
              </a:cxn>
              <a:cxn ang="0">
                <a:pos x="426" y="0"/>
              </a:cxn>
              <a:cxn ang="0">
                <a:pos x="428" y="6"/>
              </a:cxn>
              <a:cxn ang="0">
                <a:pos x="0" y="24"/>
              </a:cxn>
              <a:cxn ang="0">
                <a:pos x="4" y="160"/>
              </a:cxn>
              <a:cxn ang="0">
                <a:pos x="98" y="418"/>
              </a:cxn>
              <a:cxn ang="0">
                <a:pos x="444" y="408"/>
              </a:cxn>
              <a:cxn ang="0">
                <a:pos x="444" y="378"/>
              </a:cxn>
              <a:cxn ang="0">
                <a:pos x="484" y="308"/>
              </a:cxn>
              <a:cxn ang="0">
                <a:pos x="464" y="268"/>
              </a:cxn>
              <a:cxn ang="0">
                <a:pos x="524" y="202"/>
              </a:cxn>
            </a:cxnLst>
            <a:rect l="0" t="0" r="r" b="b"/>
            <a:pathLst>
              <a:path w="524" h="418">
                <a:moveTo>
                  <a:pt x="524" y="202"/>
                </a:moveTo>
                <a:lnTo>
                  <a:pt x="516" y="146"/>
                </a:lnTo>
                <a:lnTo>
                  <a:pt x="444" y="76"/>
                </a:lnTo>
                <a:lnTo>
                  <a:pt x="428" y="2"/>
                </a:lnTo>
                <a:lnTo>
                  <a:pt x="428" y="0"/>
                </a:lnTo>
                <a:lnTo>
                  <a:pt x="416" y="0"/>
                </a:lnTo>
                <a:lnTo>
                  <a:pt x="426" y="0"/>
                </a:lnTo>
                <a:lnTo>
                  <a:pt x="428" y="6"/>
                </a:lnTo>
                <a:lnTo>
                  <a:pt x="0" y="24"/>
                </a:lnTo>
                <a:lnTo>
                  <a:pt x="4" y="160"/>
                </a:lnTo>
                <a:lnTo>
                  <a:pt x="98" y="418"/>
                </a:lnTo>
                <a:lnTo>
                  <a:pt x="444" y="408"/>
                </a:lnTo>
                <a:lnTo>
                  <a:pt x="444" y="378"/>
                </a:lnTo>
                <a:lnTo>
                  <a:pt x="484" y="308"/>
                </a:lnTo>
                <a:lnTo>
                  <a:pt x="464" y="268"/>
                </a:lnTo>
                <a:lnTo>
                  <a:pt x="524" y="20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59" name="Freeform 2998"/>
          <p:cNvSpPr>
            <a:spLocks/>
          </p:cNvSpPr>
          <p:nvPr/>
        </p:nvSpPr>
        <p:spPr bwMode="auto">
          <a:xfrm>
            <a:off x="3463282" y="2380554"/>
            <a:ext cx="753300" cy="820146"/>
          </a:xfrm>
          <a:custGeom>
            <a:avLst/>
            <a:gdLst/>
            <a:ahLst/>
            <a:cxnLst>
              <a:cxn ang="0">
                <a:pos x="514" y="566"/>
              </a:cxn>
              <a:cxn ang="0">
                <a:pos x="376" y="482"/>
              </a:cxn>
              <a:cxn ang="0">
                <a:pos x="346" y="344"/>
              </a:cxn>
              <a:cxn ang="0">
                <a:pos x="386" y="302"/>
              </a:cxn>
              <a:cxn ang="0">
                <a:pos x="424" y="214"/>
              </a:cxn>
              <a:cxn ang="0">
                <a:pos x="418" y="216"/>
              </a:cxn>
              <a:cxn ang="0">
                <a:pos x="506" y="108"/>
              </a:cxn>
              <a:cxn ang="0">
                <a:pos x="586" y="54"/>
              </a:cxn>
              <a:cxn ang="0">
                <a:pos x="406" y="54"/>
              </a:cxn>
              <a:cxn ang="0">
                <a:pos x="158" y="0"/>
              </a:cxn>
              <a:cxn ang="0">
                <a:pos x="0" y="8"/>
              </a:cxn>
              <a:cxn ang="0">
                <a:pos x="0" y="12"/>
              </a:cxn>
              <a:cxn ang="0">
                <a:pos x="4" y="14"/>
              </a:cxn>
              <a:cxn ang="0">
                <a:pos x="78" y="390"/>
              </a:cxn>
              <a:cxn ang="0">
                <a:pos x="60" y="422"/>
              </a:cxn>
              <a:cxn ang="0">
                <a:pos x="90" y="460"/>
              </a:cxn>
              <a:cxn ang="0">
                <a:pos x="96" y="638"/>
              </a:cxn>
              <a:cxn ang="0">
                <a:pos x="512" y="622"/>
              </a:cxn>
              <a:cxn ang="0">
                <a:pos x="524" y="622"/>
              </a:cxn>
              <a:cxn ang="0">
                <a:pos x="514" y="566"/>
              </a:cxn>
            </a:cxnLst>
            <a:rect l="0" t="0" r="r" b="b"/>
            <a:pathLst>
              <a:path w="586" h="638">
                <a:moveTo>
                  <a:pt x="514" y="566"/>
                </a:moveTo>
                <a:lnTo>
                  <a:pt x="376" y="482"/>
                </a:lnTo>
                <a:lnTo>
                  <a:pt x="346" y="344"/>
                </a:lnTo>
                <a:lnTo>
                  <a:pt x="386" y="302"/>
                </a:lnTo>
                <a:lnTo>
                  <a:pt x="424" y="214"/>
                </a:lnTo>
                <a:lnTo>
                  <a:pt x="418" y="216"/>
                </a:lnTo>
                <a:lnTo>
                  <a:pt x="506" y="108"/>
                </a:lnTo>
                <a:lnTo>
                  <a:pt x="586" y="54"/>
                </a:lnTo>
                <a:lnTo>
                  <a:pt x="406" y="54"/>
                </a:lnTo>
                <a:lnTo>
                  <a:pt x="158" y="0"/>
                </a:lnTo>
                <a:lnTo>
                  <a:pt x="0" y="8"/>
                </a:lnTo>
                <a:lnTo>
                  <a:pt x="0" y="12"/>
                </a:lnTo>
                <a:lnTo>
                  <a:pt x="4" y="14"/>
                </a:lnTo>
                <a:lnTo>
                  <a:pt x="78" y="390"/>
                </a:lnTo>
                <a:lnTo>
                  <a:pt x="60" y="422"/>
                </a:lnTo>
                <a:lnTo>
                  <a:pt x="90" y="460"/>
                </a:lnTo>
                <a:lnTo>
                  <a:pt x="96" y="638"/>
                </a:lnTo>
                <a:lnTo>
                  <a:pt x="512" y="622"/>
                </a:lnTo>
                <a:lnTo>
                  <a:pt x="524" y="622"/>
                </a:lnTo>
                <a:lnTo>
                  <a:pt x="514" y="5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0" name="Freeform 2999"/>
          <p:cNvSpPr>
            <a:spLocks/>
          </p:cNvSpPr>
          <p:nvPr/>
        </p:nvSpPr>
        <p:spPr bwMode="auto">
          <a:xfrm>
            <a:off x="4324564" y="3884584"/>
            <a:ext cx="105411" cy="177398"/>
          </a:xfrm>
          <a:custGeom>
            <a:avLst/>
            <a:gdLst/>
            <a:ahLst/>
            <a:cxnLst>
              <a:cxn ang="0">
                <a:pos x="4" y="84"/>
              </a:cxn>
              <a:cxn ang="0">
                <a:pos x="4" y="0"/>
              </a:cxn>
              <a:cxn ang="0">
                <a:pos x="0" y="84"/>
              </a:cxn>
              <a:cxn ang="0">
                <a:pos x="82" y="138"/>
              </a:cxn>
              <a:cxn ang="0">
                <a:pos x="4" y="84"/>
              </a:cxn>
            </a:cxnLst>
            <a:rect l="0" t="0" r="r" b="b"/>
            <a:pathLst>
              <a:path w="82" h="138">
                <a:moveTo>
                  <a:pt x="4" y="84"/>
                </a:moveTo>
                <a:lnTo>
                  <a:pt x="4" y="0"/>
                </a:lnTo>
                <a:lnTo>
                  <a:pt x="0" y="84"/>
                </a:lnTo>
                <a:lnTo>
                  <a:pt x="82" y="138"/>
                </a:lnTo>
                <a:lnTo>
                  <a:pt x="4" y="8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1" name="Freeform 3000"/>
          <p:cNvSpPr>
            <a:spLocks/>
          </p:cNvSpPr>
          <p:nvPr/>
        </p:nvSpPr>
        <p:spPr bwMode="auto">
          <a:xfrm>
            <a:off x="4324564" y="3984853"/>
            <a:ext cx="300806" cy="187682"/>
          </a:xfrm>
          <a:custGeom>
            <a:avLst/>
            <a:gdLst/>
            <a:ahLst/>
            <a:cxnLst>
              <a:cxn ang="0">
                <a:pos x="110" y="146"/>
              </a:cxn>
              <a:cxn ang="0">
                <a:pos x="132" y="102"/>
              </a:cxn>
              <a:cxn ang="0">
                <a:pos x="182" y="128"/>
              </a:cxn>
              <a:cxn ang="0">
                <a:pos x="224" y="72"/>
              </a:cxn>
              <a:cxn ang="0">
                <a:pos x="234" y="0"/>
              </a:cxn>
              <a:cxn ang="0">
                <a:pos x="222" y="72"/>
              </a:cxn>
              <a:cxn ang="0">
                <a:pos x="182" y="124"/>
              </a:cxn>
              <a:cxn ang="0">
                <a:pos x="132" y="96"/>
              </a:cxn>
              <a:cxn ang="0">
                <a:pos x="110" y="138"/>
              </a:cxn>
              <a:cxn ang="0">
                <a:pos x="82" y="60"/>
              </a:cxn>
              <a:cxn ang="0">
                <a:pos x="0" y="6"/>
              </a:cxn>
              <a:cxn ang="0">
                <a:pos x="80" y="64"/>
              </a:cxn>
              <a:cxn ang="0">
                <a:pos x="110" y="146"/>
              </a:cxn>
            </a:cxnLst>
            <a:rect l="0" t="0" r="r" b="b"/>
            <a:pathLst>
              <a:path w="234" h="146">
                <a:moveTo>
                  <a:pt x="110" y="146"/>
                </a:moveTo>
                <a:lnTo>
                  <a:pt x="132" y="102"/>
                </a:lnTo>
                <a:lnTo>
                  <a:pt x="182" y="128"/>
                </a:lnTo>
                <a:lnTo>
                  <a:pt x="224" y="72"/>
                </a:lnTo>
                <a:lnTo>
                  <a:pt x="234" y="0"/>
                </a:lnTo>
                <a:lnTo>
                  <a:pt x="222" y="72"/>
                </a:lnTo>
                <a:lnTo>
                  <a:pt x="182" y="124"/>
                </a:lnTo>
                <a:lnTo>
                  <a:pt x="132" y="96"/>
                </a:lnTo>
                <a:lnTo>
                  <a:pt x="110" y="138"/>
                </a:lnTo>
                <a:lnTo>
                  <a:pt x="82" y="60"/>
                </a:lnTo>
                <a:lnTo>
                  <a:pt x="0" y="6"/>
                </a:lnTo>
                <a:lnTo>
                  <a:pt x="80" y="64"/>
                </a:lnTo>
                <a:lnTo>
                  <a:pt x="110" y="14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2" name="Freeform 3001"/>
          <p:cNvSpPr>
            <a:spLocks/>
          </p:cNvSpPr>
          <p:nvPr/>
        </p:nvSpPr>
        <p:spPr bwMode="auto">
          <a:xfrm>
            <a:off x="4609944" y="3866587"/>
            <a:ext cx="35994" cy="210821"/>
          </a:xfrm>
          <a:custGeom>
            <a:avLst/>
            <a:gdLst/>
            <a:ahLst/>
            <a:cxnLst>
              <a:cxn ang="0">
                <a:pos x="0" y="164"/>
              </a:cxn>
              <a:cxn ang="0">
                <a:pos x="12" y="92"/>
              </a:cxn>
              <a:cxn ang="0">
                <a:pos x="14" y="82"/>
              </a:cxn>
              <a:cxn ang="0">
                <a:pos x="16" y="72"/>
              </a:cxn>
              <a:cxn ang="0">
                <a:pos x="28" y="0"/>
              </a:cxn>
              <a:cxn ang="0">
                <a:pos x="8" y="82"/>
              </a:cxn>
              <a:cxn ang="0">
                <a:pos x="0" y="164"/>
              </a:cxn>
            </a:cxnLst>
            <a:rect l="0" t="0" r="r" b="b"/>
            <a:pathLst>
              <a:path w="28" h="164">
                <a:moveTo>
                  <a:pt x="0" y="164"/>
                </a:moveTo>
                <a:lnTo>
                  <a:pt x="12" y="92"/>
                </a:lnTo>
                <a:lnTo>
                  <a:pt x="14" y="82"/>
                </a:lnTo>
                <a:lnTo>
                  <a:pt x="16" y="72"/>
                </a:lnTo>
                <a:lnTo>
                  <a:pt x="28" y="0"/>
                </a:lnTo>
                <a:lnTo>
                  <a:pt x="8" y="82"/>
                </a:lnTo>
                <a:lnTo>
                  <a:pt x="0" y="16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3" name="Freeform 3003"/>
          <p:cNvSpPr>
            <a:spLocks/>
          </p:cNvSpPr>
          <p:nvPr/>
        </p:nvSpPr>
        <p:spPr bwMode="auto">
          <a:xfrm>
            <a:off x="4625370" y="3959143"/>
            <a:ext cx="5142" cy="25710"/>
          </a:xfrm>
          <a:custGeom>
            <a:avLst/>
            <a:gdLst/>
            <a:ahLst/>
            <a:cxnLst>
              <a:cxn ang="0">
                <a:pos x="0" y="20"/>
              </a:cxn>
              <a:cxn ang="0">
                <a:pos x="4" y="0"/>
              </a:cxn>
              <a:cxn ang="0">
                <a:pos x="2" y="10"/>
              </a:cxn>
              <a:cxn ang="0">
                <a:pos x="0" y="20"/>
              </a:cxn>
            </a:cxnLst>
            <a:rect l="0" t="0" r="r" b="b"/>
            <a:pathLst>
              <a:path w="4" h="20">
                <a:moveTo>
                  <a:pt x="0" y="20"/>
                </a:moveTo>
                <a:lnTo>
                  <a:pt x="4" y="0"/>
                </a:lnTo>
                <a:lnTo>
                  <a:pt x="2" y="10"/>
                </a:lnTo>
                <a:lnTo>
                  <a:pt x="0" y="2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4" name="Freeform 3004"/>
          <p:cNvSpPr>
            <a:spLocks/>
          </p:cNvSpPr>
          <p:nvPr/>
        </p:nvSpPr>
        <p:spPr bwMode="auto">
          <a:xfrm>
            <a:off x="4687074" y="3933433"/>
            <a:ext cx="133692" cy="77130"/>
          </a:xfrm>
          <a:custGeom>
            <a:avLst/>
            <a:gdLst/>
            <a:ahLst/>
            <a:cxnLst>
              <a:cxn ang="0">
                <a:pos x="24" y="54"/>
              </a:cxn>
              <a:cxn ang="0">
                <a:pos x="0" y="40"/>
              </a:cxn>
              <a:cxn ang="0">
                <a:pos x="24" y="60"/>
              </a:cxn>
              <a:cxn ang="0">
                <a:pos x="104" y="0"/>
              </a:cxn>
              <a:cxn ang="0">
                <a:pos x="24" y="54"/>
              </a:cxn>
            </a:cxnLst>
            <a:rect l="0" t="0" r="r" b="b"/>
            <a:pathLst>
              <a:path w="104" h="60">
                <a:moveTo>
                  <a:pt x="24" y="54"/>
                </a:moveTo>
                <a:lnTo>
                  <a:pt x="0" y="40"/>
                </a:lnTo>
                <a:lnTo>
                  <a:pt x="24" y="60"/>
                </a:lnTo>
                <a:lnTo>
                  <a:pt x="104" y="0"/>
                </a:lnTo>
                <a:lnTo>
                  <a:pt x="24"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5" name="Freeform 3005"/>
          <p:cNvSpPr>
            <a:spLocks/>
          </p:cNvSpPr>
          <p:nvPr/>
        </p:nvSpPr>
        <p:spPr bwMode="auto">
          <a:xfrm>
            <a:off x="4856759" y="3761176"/>
            <a:ext cx="113124" cy="190253"/>
          </a:xfrm>
          <a:custGeom>
            <a:avLst/>
            <a:gdLst/>
            <a:ahLst/>
            <a:cxnLst>
              <a:cxn ang="0">
                <a:pos x="0" y="148"/>
              </a:cxn>
              <a:cxn ang="0">
                <a:pos x="52" y="42"/>
              </a:cxn>
              <a:cxn ang="0">
                <a:pos x="88" y="0"/>
              </a:cxn>
              <a:cxn ang="0">
                <a:pos x="50" y="40"/>
              </a:cxn>
              <a:cxn ang="0">
                <a:pos x="0" y="148"/>
              </a:cxn>
            </a:cxnLst>
            <a:rect l="0" t="0" r="r" b="b"/>
            <a:pathLst>
              <a:path w="88" h="148">
                <a:moveTo>
                  <a:pt x="0" y="148"/>
                </a:moveTo>
                <a:lnTo>
                  <a:pt x="52" y="42"/>
                </a:lnTo>
                <a:lnTo>
                  <a:pt x="88" y="0"/>
                </a:lnTo>
                <a:lnTo>
                  <a:pt x="50" y="40"/>
                </a:lnTo>
                <a:lnTo>
                  <a:pt x="0" y="14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6" name="Freeform 3006"/>
          <p:cNvSpPr>
            <a:spLocks/>
          </p:cNvSpPr>
          <p:nvPr/>
        </p:nvSpPr>
        <p:spPr bwMode="auto">
          <a:xfrm>
            <a:off x="4617657" y="3984853"/>
            <a:ext cx="100269" cy="61704"/>
          </a:xfrm>
          <a:custGeom>
            <a:avLst/>
            <a:gdLst/>
            <a:ahLst/>
            <a:cxnLst>
              <a:cxn ang="0">
                <a:pos x="0" y="44"/>
              </a:cxn>
              <a:cxn ang="0">
                <a:pos x="0" y="48"/>
              </a:cxn>
              <a:cxn ang="0">
                <a:pos x="54" y="4"/>
              </a:cxn>
              <a:cxn ang="0">
                <a:pos x="78" y="20"/>
              </a:cxn>
              <a:cxn ang="0">
                <a:pos x="54" y="0"/>
              </a:cxn>
              <a:cxn ang="0">
                <a:pos x="0" y="44"/>
              </a:cxn>
            </a:cxnLst>
            <a:rect l="0" t="0" r="r" b="b"/>
            <a:pathLst>
              <a:path w="78" h="48">
                <a:moveTo>
                  <a:pt x="0" y="44"/>
                </a:moveTo>
                <a:lnTo>
                  <a:pt x="0" y="48"/>
                </a:lnTo>
                <a:lnTo>
                  <a:pt x="54" y="4"/>
                </a:lnTo>
                <a:lnTo>
                  <a:pt x="78" y="20"/>
                </a:lnTo>
                <a:lnTo>
                  <a:pt x="54" y="0"/>
                </a:lnTo>
                <a:lnTo>
                  <a:pt x="0" y="4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7" name="Freeform 3007"/>
          <p:cNvSpPr>
            <a:spLocks/>
          </p:cNvSpPr>
          <p:nvPr/>
        </p:nvSpPr>
        <p:spPr bwMode="auto">
          <a:xfrm>
            <a:off x="4717926" y="3815167"/>
            <a:ext cx="205679" cy="195395"/>
          </a:xfrm>
          <a:custGeom>
            <a:avLst/>
            <a:gdLst/>
            <a:ahLst/>
            <a:cxnLst>
              <a:cxn ang="0">
                <a:pos x="80" y="92"/>
              </a:cxn>
              <a:cxn ang="0">
                <a:pos x="0" y="152"/>
              </a:cxn>
              <a:cxn ang="0">
                <a:pos x="80" y="96"/>
              </a:cxn>
              <a:cxn ang="0">
                <a:pos x="110" y="110"/>
              </a:cxn>
              <a:cxn ang="0">
                <a:pos x="160" y="0"/>
              </a:cxn>
              <a:cxn ang="0">
                <a:pos x="108" y="106"/>
              </a:cxn>
              <a:cxn ang="0">
                <a:pos x="80" y="92"/>
              </a:cxn>
            </a:cxnLst>
            <a:rect l="0" t="0" r="r" b="b"/>
            <a:pathLst>
              <a:path w="160" h="152">
                <a:moveTo>
                  <a:pt x="80" y="92"/>
                </a:moveTo>
                <a:lnTo>
                  <a:pt x="0" y="152"/>
                </a:lnTo>
                <a:lnTo>
                  <a:pt x="80" y="96"/>
                </a:lnTo>
                <a:lnTo>
                  <a:pt x="110" y="110"/>
                </a:lnTo>
                <a:lnTo>
                  <a:pt x="160" y="0"/>
                </a:lnTo>
                <a:lnTo>
                  <a:pt x="108" y="106"/>
                </a:lnTo>
                <a:lnTo>
                  <a:pt x="80" y="9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8" name="Freeform 3008"/>
          <p:cNvSpPr>
            <a:spLocks/>
          </p:cNvSpPr>
          <p:nvPr/>
        </p:nvSpPr>
        <p:spPr bwMode="auto">
          <a:xfrm>
            <a:off x="4964741" y="3743180"/>
            <a:ext cx="5142" cy="17997"/>
          </a:xfrm>
          <a:custGeom>
            <a:avLst/>
            <a:gdLst/>
            <a:ahLst/>
            <a:cxnLst>
              <a:cxn ang="0">
                <a:pos x="0" y="2"/>
              </a:cxn>
              <a:cxn ang="0">
                <a:pos x="4" y="14"/>
              </a:cxn>
              <a:cxn ang="0">
                <a:pos x="0" y="0"/>
              </a:cxn>
              <a:cxn ang="0">
                <a:pos x="0" y="2"/>
              </a:cxn>
              <a:cxn ang="0">
                <a:pos x="0" y="2"/>
              </a:cxn>
            </a:cxnLst>
            <a:rect l="0" t="0" r="r" b="b"/>
            <a:pathLst>
              <a:path w="4" h="14">
                <a:moveTo>
                  <a:pt x="0" y="2"/>
                </a:moveTo>
                <a:lnTo>
                  <a:pt x="4" y="14"/>
                </a:lnTo>
                <a:lnTo>
                  <a:pt x="0" y="0"/>
                </a:lnTo>
                <a:lnTo>
                  <a:pt x="0" y="2"/>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69" name="Freeform 3010"/>
          <p:cNvSpPr>
            <a:spLocks/>
          </p:cNvSpPr>
          <p:nvPr/>
        </p:nvSpPr>
        <p:spPr bwMode="auto">
          <a:xfrm>
            <a:off x="4599660" y="3362673"/>
            <a:ext cx="370223" cy="673600"/>
          </a:xfrm>
          <a:custGeom>
            <a:avLst/>
            <a:gdLst/>
            <a:ahLst/>
            <a:cxnLst>
              <a:cxn ang="0">
                <a:pos x="92" y="498"/>
              </a:cxn>
              <a:cxn ang="0">
                <a:pos x="172" y="444"/>
              </a:cxn>
              <a:cxn ang="0">
                <a:pos x="200" y="458"/>
              </a:cxn>
              <a:cxn ang="0">
                <a:pos x="250" y="350"/>
              </a:cxn>
              <a:cxn ang="0">
                <a:pos x="288" y="310"/>
              </a:cxn>
              <a:cxn ang="0">
                <a:pos x="284" y="298"/>
              </a:cxn>
              <a:cxn ang="0">
                <a:pos x="284" y="298"/>
              </a:cxn>
              <a:cxn ang="0">
                <a:pos x="284" y="296"/>
              </a:cxn>
              <a:cxn ang="0">
                <a:pos x="216" y="0"/>
              </a:cxn>
              <a:cxn ang="0">
                <a:pos x="26" y="6"/>
              </a:cxn>
              <a:cxn ang="0">
                <a:pos x="0" y="28"/>
              </a:cxn>
              <a:cxn ang="0">
                <a:pos x="38" y="392"/>
              </a:cxn>
              <a:cxn ang="0">
                <a:pos x="24" y="464"/>
              </a:cxn>
              <a:cxn ang="0">
                <a:pos x="20" y="484"/>
              </a:cxn>
              <a:cxn ang="0">
                <a:pos x="14" y="524"/>
              </a:cxn>
              <a:cxn ang="0">
                <a:pos x="68" y="484"/>
              </a:cxn>
              <a:cxn ang="0">
                <a:pos x="92" y="498"/>
              </a:cxn>
            </a:cxnLst>
            <a:rect l="0" t="0" r="r" b="b"/>
            <a:pathLst>
              <a:path w="288" h="524">
                <a:moveTo>
                  <a:pt x="92" y="498"/>
                </a:moveTo>
                <a:lnTo>
                  <a:pt x="172" y="444"/>
                </a:lnTo>
                <a:lnTo>
                  <a:pt x="200" y="458"/>
                </a:lnTo>
                <a:lnTo>
                  <a:pt x="250" y="350"/>
                </a:lnTo>
                <a:lnTo>
                  <a:pt x="288" y="310"/>
                </a:lnTo>
                <a:lnTo>
                  <a:pt x="284" y="298"/>
                </a:lnTo>
                <a:lnTo>
                  <a:pt x="284" y="298"/>
                </a:lnTo>
                <a:lnTo>
                  <a:pt x="284" y="296"/>
                </a:lnTo>
                <a:lnTo>
                  <a:pt x="216" y="0"/>
                </a:lnTo>
                <a:lnTo>
                  <a:pt x="26" y="6"/>
                </a:lnTo>
                <a:lnTo>
                  <a:pt x="0" y="28"/>
                </a:lnTo>
                <a:lnTo>
                  <a:pt x="38" y="392"/>
                </a:lnTo>
                <a:lnTo>
                  <a:pt x="24" y="464"/>
                </a:lnTo>
                <a:lnTo>
                  <a:pt x="20" y="484"/>
                </a:lnTo>
                <a:lnTo>
                  <a:pt x="14" y="524"/>
                </a:lnTo>
                <a:lnTo>
                  <a:pt x="68" y="484"/>
                </a:lnTo>
                <a:lnTo>
                  <a:pt x="92" y="49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0" name="Freeform 3011"/>
          <p:cNvSpPr>
            <a:spLocks/>
          </p:cNvSpPr>
          <p:nvPr/>
        </p:nvSpPr>
        <p:spPr bwMode="auto">
          <a:xfrm>
            <a:off x="4689645" y="4465628"/>
            <a:ext cx="41136" cy="449923"/>
          </a:xfrm>
          <a:custGeom>
            <a:avLst/>
            <a:gdLst/>
            <a:ahLst/>
            <a:cxnLst>
              <a:cxn ang="0">
                <a:pos x="0" y="0"/>
              </a:cxn>
              <a:cxn ang="0">
                <a:pos x="32" y="350"/>
              </a:cxn>
              <a:cxn ang="0">
                <a:pos x="8" y="68"/>
              </a:cxn>
              <a:cxn ang="0">
                <a:pos x="2" y="0"/>
              </a:cxn>
              <a:cxn ang="0">
                <a:pos x="0" y="0"/>
              </a:cxn>
            </a:cxnLst>
            <a:rect l="0" t="0" r="r" b="b"/>
            <a:pathLst>
              <a:path w="32" h="350">
                <a:moveTo>
                  <a:pt x="0" y="0"/>
                </a:moveTo>
                <a:lnTo>
                  <a:pt x="32" y="350"/>
                </a:lnTo>
                <a:lnTo>
                  <a:pt x="8" y="68"/>
                </a:lnTo>
                <a:lnTo>
                  <a:pt x="2" y="0"/>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1" name="Freeform 3012"/>
          <p:cNvSpPr>
            <a:spLocks/>
          </p:cNvSpPr>
          <p:nvPr/>
        </p:nvSpPr>
        <p:spPr bwMode="auto">
          <a:xfrm>
            <a:off x="4332277" y="4463057"/>
            <a:ext cx="421643" cy="753300"/>
          </a:xfrm>
          <a:custGeom>
            <a:avLst/>
            <a:gdLst/>
            <a:ahLst/>
            <a:cxnLst>
              <a:cxn ang="0">
                <a:pos x="278" y="0"/>
              </a:cxn>
              <a:cxn ang="0">
                <a:pos x="74" y="22"/>
              </a:cxn>
              <a:cxn ang="0">
                <a:pos x="0" y="240"/>
              </a:cxn>
              <a:cxn ang="0">
                <a:pos x="38" y="372"/>
              </a:cxn>
              <a:cxn ang="0">
                <a:pos x="6" y="522"/>
              </a:cxn>
              <a:cxn ang="0">
                <a:pos x="178" y="508"/>
              </a:cxn>
              <a:cxn ang="0">
                <a:pos x="216" y="586"/>
              </a:cxn>
              <a:cxn ang="0">
                <a:pos x="298" y="560"/>
              </a:cxn>
              <a:cxn ang="0">
                <a:pos x="328" y="560"/>
              </a:cxn>
              <a:cxn ang="0">
                <a:pos x="310" y="352"/>
              </a:cxn>
              <a:cxn ang="0">
                <a:pos x="278" y="2"/>
              </a:cxn>
              <a:cxn ang="0">
                <a:pos x="280" y="2"/>
              </a:cxn>
              <a:cxn ang="0">
                <a:pos x="286" y="70"/>
              </a:cxn>
              <a:cxn ang="0">
                <a:pos x="280" y="0"/>
              </a:cxn>
              <a:cxn ang="0">
                <a:pos x="278" y="0"/>
              </a:cxn>
            </a:cxnLst>
            <a:rect l="0" t="0" r="r" b="b"/>
            <a:pathLst>
              <a:path w="328" h="586">
                <a:moveTo>
                  <a:pt x="278" y="0"/>
                </a:moveTo>
                <a:lnTo>
                  <a:pt x="74" y="22"/>
                </a:lnTo>
                <a:lnTo>
                  <a:pt x="0" y="240"/>
                </a:lnTo>
                <a:lnTo>
                  <a:pt x="38" y="372"/>
                </a:lnTo>
                <a:lnTo>
                  <a:pt x="6" y="522"/>
                </a:lnTo>
                <a:lnTo>
                  <a:pt x="178" y="508"/>
                </a:lnTo>
                <a:lnTo>
                  <a:pt x="216" y="586"/>
                </a:lnTo>
                <a:lnTo>
                  <a:pt x="298" y="560"/>
                </a:lnTo>
                <a:lnTo>
                  <a:pt x="328" y="560"/>
                </a:lnTo>
                <a:lnTo>
                  <a:pt x="310" y="352"/>
                </a:lnTo>
                <a:lnTo>
                  <a:pt x="278" y="2"/>
                </a:lnTo>
                <a:lnTo>
                  <a:pt x="280" y="2"/>
                </a:lnTo>
                <a:lnTo>
                  <a:pt x="286" y="70"/>
                </a:lnTo>
                <a:lnTo>
                  <a:pt x="280" y="0"/>
                </a:lnTo>
                <a:lnTo>
                  <a:pt x="27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2" name="Freeform 3013"/>
          <p:cNvSpPr>
            <a:spLocks/>
          </p:cNvSpPr>
          <p:nvPr/>
        </p:nvSpPr>
        <p:spPr bwMode="auto">
          <a:xfrm>
            <a:off x="4730781" y="4915551"/>
            <a:ext cx="25710" cy="267383"/>
          </a:xfrm>
          <a:custGeom>
            <a:avLst/>
            <a:gdLst/>
            <a:ahLst/>
            <a:cxnLst>
              <a:cxn ang="0">
                <a:pos x="20" y="208"/>
              </a:cxn>
              <a:cxn ang="0">
                <a:pos x="0" y="0"/>
              </a:cxn>
              <a:cxn ang="0">
                <a:pos x="18" y="208"/>
              </a:cxn>
              <a:cxn ang="0">
                <a:pos x="20" y="208"/>
              </a:cxn>
            </a:cxnLst>
            <a:rect l="0" t="0" r="r" b="b"/>
            <a:pathLst>
              <a:path w="20" h="208">
                <a:moveTo>
                  <a:pt x="20" y="208"/>
                </a:moveTo>
                <a:lnTo>
                  <a:pt x="0" y="0"/>
                </a:lnTo>
                <a:lnTo>
                  <a:pt x="18" y="208"/>
                </a:lnTo>
                <a:lnTo>
                  <a:pt x="20" y="20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3" name="Freeform 3014"/>
          <p:cNvSpPr>
            <a:spLocks/>
          </p:cNvSpPr>
          <p:nvPr/>
        </p:nvSpPr>
        <p:spPr bwMode="auto">
          <a:xfrm>
            <a:off x="4692216" y="4416779"/>
            <a:ext cx="473062" cy="766155"/>
          </a:xfrm>
          <a:custGeom>
            <a:avLst/>
            <a:gdLst/>
            <a:ahLst/>
            <a:cxnLst>
              <a:cxn ang="0">
                <a:pos x="368" y="466"/>
              </a:cxn>
              <a:cxn ang="0">
                <a:pos x="350" y="330"/>
              </a:cxn>
              <a:cxn ang="0">
                <a:pos x="226" y="0"/>
              </a:cxn>
              <a:cxn ang="0">
                <a:pos x="0" y="36"/>
              </a:cxn>
              <a:cxn ang="0">
                <a:pos x="6" y="106"/>
              </a:cxn>
              <a:cxn ang="0">
                <a:pos x="52" y="596"/>
              </a:cxn>
              <a:cxn ang="0">
                <a:pos x="96" y="596"/>
              </a:cxn>
              <a:cxn ang="0">
                <a:pos x="134" y="580"/>
              </a:cxn>
              <a:cxn ang="0">
                <a:pos x="90" y="490"/>
              </a:cxn>
              <a:cxn ang="0">
                <a:pos x="368" y="466"/>
              </a:cxn>
            </a:cxnLst>
            <a:rect l="0" t="0" r="r" b="b"/>
            <a:pathLst>
              <a:path w="368" h="596">
                <a:moveTo>
                  <a:pt x="368" y="466"/>
                </a:moveTo>
                <a:lnTo>
                  <a:pt x="350" y="330"/>
                </a:lnTo>
                <a:lnTo>
                  <a:pt x="226" y="0"/>
                </a:lnTo>
                <a:lnTo>
                  <a:pt x="0" y="36"/>
                </a:lnTo>
                <a:lnTo>
                  <a:pt x="6" y="106"/>
                </a:lnTo>
                <a:lnTo>
                  <a:pt x="52" y="596"/>
                </a:lnTo>
                <a:lnTo>
                  <a:pt x="96" y="596"/>
                </a:lnTo>
                <a:lnTo>
                  <a:pt x="134" y="580"/>
                </a:lnTo>
                <a:lnTo>
                  <a:pt x="90" y="490"/>
                </a:lnTo>
                <a:lnTo>
                  <a:pt x="368" y="4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4" name="Freeform 3015"/>
          <p:cNvSpPr>
            <a:spLocks/>
          </p:cNvSpPr>
          <p:nvPr/>
        </p:nvSpPr>
        <p:spPr bwMode="auto">
          <a:xfrm>
            <a:off x="5288686" y="4403924"/>
            <a:ext cx="69417" cy="48849"/>
          </a:xfrm>
          <a:custGeom>
            <a:avLst/>
            <a:gdLst/>
            <a:ahLst/>
            <a:cxnLst>
              <a:cxn ang="0">
                <a:pos x="0" y="6"/>
              </a:cxn>
              <a:cxn ang="0">
                <a:pos x="52" y="4"/>
              </a:cxn>
              <a:cxn ang="0">
                <a:pos x="52" y="38"/>
              </a:cxn>
              <a:cxn ang="0">
                <a:pos x="54" y="0"/>
              </a:cxn>
              <a:cxn ang="0">
                <a:pos x="0" y="6"/>
              </a:cxn>
            </a:cxnLst>
            <a:rect l="0" t="0" r="r" b="b"/>
            <a:pathLst>
              <a:path w="54" h="38">
                <a:moveTo>
                  <a:pt x="0" y="6"/>
                </a:moveTo>
                <a:lnTo>
                  <a:pt x="52" y="4"/>
                </a:lnTo>
                <a:lnTo>
                  <a:pt x="52" y="38"/>
                </a:lnTo>
                <a:lnTo>
                  <a:pt x="54"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5" name="Freeform 3016"/>
          <p:cNvSpPr>
            <a:spLocks/>
          </p:cNvSpPr>
          <p:nvPr/>
        </p:nvSpPr>
        <p:spPr bwMode="auto">
          <a:xfrm>
            <a:off x="5288686" y="4357646"/>
            <a:ext cx="69417" cy="53991"/>
          </a:xfrm>
          <a:custGeom>
            <a:avLst/>
            <a:gdLst/>
            <a:ahLst/>
            <a:cxnLst>
              <a:cxn ang="0">
                <a:pos x="6" y="40"/>
              </a:cxn>
              <a:cxn ang="0">
                <a:pos x="22" y="0"/>
              </a:cxn>
              <a:cxn ang="0">
                <a:pos x="0" y="42"/>
              </a:cxn>
              <a:cxn ang="0">
                <a:pos x="54" y="36"/>
              </a:cxn>
              <a:cxn ang="0">
                <a:pos x="6" y="40"/>
              </a:cxn>
            </a:cxnLst>
            <a:rect l="0" t="0" r="r" b="b"/>
            <a:pathLst>
              <a:path w="54" h="42">
                <a:moveTo>
                  <a:pt x="6" y="40"/>
                </a:moveTo>
                <a:lnTo>
                  <a:pt x="22" y="0"/>
                </a:lnTo>
                <a:lnTo>
                  <a:pt x="0" y="42"/>
                </a:lnTo>
                <a:lnTo>
                  <a:pt x="54" y="36"/>
                </a:lnTo>
                <a:lnTo>
                  <a:pt x="6" y="4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6" name="Freeform 3017"/>
          <p:cNvSpPr>
            <a:spLocks/>
          </p:cNvSpPr>
          <p:nvPr/>
        </p:nvSpPr>
        <p:spPr bwMode="auto">
          <a:xfrm>
            <a:off x="5355531" y="4403924"/>
            <a:ext cx="339371" cy="334229"/>
          </a:xfrm>
          <a:custGeom>
            <a:avLst/>
            <a:gdLst/>
            <a:ahLst/>
            <a:cxnLst>
              <a:cxn ang="0">
                <a:pos x="2" y="0"/>
              </a:cxn>
              <a:cxn ang="0">
                <a:pos x="0" y="38"/>
              </a:cxn>
              <a:cxn ang="0">
                <a:pos x="264" y="260"/>
              </a:cxn>
              <a:cxn ang="0">
                <a:pos x="2" y="36"/>
              </a:cxn>
              <a:cxn ang="0">
                <a:pos x="2" y="0"/>
              </a:cxn>
            </a:cxnLst>
            <a:rect l="0" t="0" r="r" b="b"/>
            <a:pathLst>
              <a:path w="264" h="260">
                <a:moveTo>
                  <a:pt x="2" y="0"/>
                </a:moveTo>
                <a:lnTo>
                  <a:pt x="0" y="38"/>
                </a:lnTo>
                <a:lnTo>
                  <a:pt x="264" y="260"/>
                </a:lnTo>
                <a:lnTo>
                  <a:pt x="2" y="36"/>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7" name="Freeform 3018"/>
          <p:cNvSpPr>
            <a:spLocks/>
          </p:cNvSpPr>
          <p:nvPr/>
        </p:nvSpPr>
        <p:spPr bwMode="auto">
          <a:xfrm>
            <a:off x="5288686" y="4339649"/>
            <a:ext cx="35994" cy="71988"/>
          </a:xfrm>
          <a:custGeom>
            <a:avLst/>
            <a:gdLst/>
            <a:ahLst/>
            <a:cxnLst>
              <a:cxn ang="0">
                <a:pos x="28" y="0"/>
              </a:cxn>
              <a:cxn ang="0">
                <a:pos x="22" y="2"/>
              </a:cxn>
              <a:cxn ang="0">
                <a:pos x="0" y="56"/>
              </a:cxn>
              <a:cxn ang="0">
                <a:pos x="22" y="14"/>
              </a:cxn>
              <a:cxn ang="0">
                <a:pos x="28" y="0"/>
              </a:cxn>
            </a:cxnLst>
            <a:rect l="0" t="0" r="r" b="b"/>
            <a:pathLst>
              <a:path w="28" h="56">
                <a:moveTo>
                  <a:pt x="28" y="0"/>
                </a:moveTo>
                <a:lnTo>
                  <a:pt x="22" y="2"/>
                </a:lnTo>
                <a:lnTo>
                  <a:pt x="0" y="56"/>
                </a:lnTo>
                <a:lnTo>
                  <a:pt x="22" y="14"/>
                </a:lnTo>
                <a:lnTo>
                  <a:pt x="28"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8" name="Freeform 3019"/>
          <p:cNvSpPr>
            <a:spLocks/>
          </p:cNvSpPr>
          <p:nvPr/>
        </p:nvSpPr>
        <p:spPr bwMode="auto">
          <a:xfrm>
            <a:off x="5296399" y="4252236"/>
            <a:ext cx="563047" cy="485917"/>
          </a:xfrm>
          <a:custGeom>
            <a:avLst/>
            <a:gdLst/>
            <a:ahLst/>
            <a:cxnLst>
              <a:cxn ang="0">
                <a:pos x="0" y="122"/>
              </a:cxn>
              <a:cxn ang="0">
                <a:pos x="48" y="118"/>
              </a:cxn>
              <a:cxn ang="0">
                <a:pos x="48" y="154"/>
              </a:cxn>
              <a:cxn ang="0">
                <a:pos x="310" y="378"/>
              </a:cxn>
              <a:cxn ang="0">
                <a:pos x="422" y="176"/>
              </a:cxn>
              <a:cxn ang="0">
                <a:pos x="438" y="104"/>
              </a:cxn>
              <a:cxn ang="0">
                <a:pos x="306" y="16"/>
              </a:cxn>
              <a:cxn ang="0">
                <a:pos x="224" y="32"/>
              </a:cxn>
              <a:cxn ang="0">
                <a:pos x="194" y="0"/>
              </a:cxn>
              <a:cxn ang="0">
                <a:pos x="24" y="66"/>
              </a:cxn>
              <a:cxn ang="0">
                <a:pos x="16" y="82"/>
              </a:cxn>
              <a:cxn ang="0">
                <a:pos x="0" y="122"/>
              </a:cxn>
            </a:cxnLst>
            <a:rect l="0" t="0" r="r" b="b"/>
            <a:pathLst>
              <a:path w="438" h="378">
                <a:moveTo>
                  <a:pt x="0" y="122"/>
                </a:moveTo>
                <a:lnTo>
                  <a:pt x="48" y="118"/>
                </a:lnTo>
                <a:lnTo>
                  <a:pt x="48" y="154"/>
                </a:lnTo>
                <a:lnTo>
                  <a:pt x="310" y="378"/>
                </a:lnTo>
                <a:lnTo>
                  <a:pt x="422" y="176"/>
                </a:lnTo>
                <a:lnTo>
                  <a:pt x="438" y="104"/>
                </a:lnTo>
                <a:lnTo>
                  <a:pt x="306" y="16"/>
                </a:lnTo>
                <a:lnTo>
                  <a:pt x="224" y="32"/>
                </a:lnTo>
                <a:lnTo>
                  <a:pt x="194" y="0"/>
                </a:lnTo>
                <a:lnTo>
                  <a:pt x="24" y="66"/>
                </a:lnTo>
                <a:lnTo>
                  <a:pt x="16" y="82"/>
                </a:lnTo>
                <a:lnTo>
                  <a:pt x="0" y="12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79" name="Freeform 3020"/>
          <p:cNvSpPr>
            <a:spLocks/>
          </p:cNvSpPr>
          <p:nvPr/>
        </p:nvSpPr>
        <p:spPr bwMode="auto">
          <a:xfrm>
            <a:off x="5172991" y="4969542"/>
            <a:ext cx="411359" cy="107982"/>
          </a:xfrm>
          <a:custGeom>
            <a:avLst/>
            <a:gdLst/>
            <a:ahLst/>
            <a:cxnLst>
              <a:cxn ang="0">
                <a:pos x="278" y="42"/>
              </a:cxn>
              <a:cxn ang="0">
                <a:pos x="320" y="56"/>
              </a:cxn>
              <a:cxn ang="0">
                <a:pos x="314" y="0"/>
              </a:cxn>
              <a:cxn ang="0">
                <a:pos x="314" y="48"/>
              </a:cxn>
              <a:cxn ang="0">
                <a:pos x="280" y="36"/>
              </a:cxn>
              <a:cxn ang="0">
                <a:pos x="18" y="78"/>
              </a:cxn>
              <a:cxn ang="0">
                <a:pos x="0" y="54"/>
              </a:cxn>
              <a:cxn ang="0">
                <a:pos x="18" y="84"/>
              </a:cxn>
              <a:cxn ang="0">
                <a:pos x="278" y="42"/>
              </a:cxn>
            </a:cxnLst>
            <a:rect l="0" t="0" r="r" b="b"/>
            <a:pathLst>
              <a:path w="320" h="84">
                <a:moveTo>
                  <a:pt x="278" y="42"/>
                </a:moveTo>
                <a:lnTo>
                  <a:pt x="320" y="56"/>
                </a:lnTo>
                <a:lnTo>
                  <a:pt x="314" y="0"/>
                </a:lnTo>
                <a:lnTo>
                  <a:pt x="314" y="48"/>
                </a:lnTo>
                <a:lnTo>
                  <a:pt x="280" y="36"/>
                </a:lnTo>
                <a:lnTo>
                  <a:pt x="18" y="78"/>
                </a:lnTo>
                <a:lnTo>
                  <a:pt x="0" y="54"/>
                </a:lnTo>
                <a:lnTo>
                  <a:pt x="18" y="84"/>
                </a:lnTo>
                <a:lnTo>
                  <a:pt x="278"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0" name="Freeform 3021"/>
          <p:cNvSpPr>
            <a:spLocks/>
          </p:cNvSpPr>
          <p:nvPr/>
        </p:nvSpPr>
        <p:spPr bwMode="auto">
          <a:xfrm>
            <a:off x="5576637" y="4966971"/>
            <a:ext cx="89985" cy="5142"/>
          </a:xfrm>
          <a:custGeom>
            <a:avLst/>
            <a:gdLst/>
            <a:ahLst/>
            <a:cxnLst>
              <a:cxn ang="0">
                <a:pos x="0" y="2"/>
              </a:cxn>
              <a:cxn ang="0">
                <a:pos x="70" y="4"/>
              </a:cxn>
              <a:cxn ang="0">
                <a:pos x="70" y="0"/>
              </a:cxn>
              <a:cxn ang="0">
                <a:pos x="0" y="2"/>
              </a:cxn>
            </a:cxnLst>
            <a:rect l="0" t="0" r="r" b="b"/>
            <a:pathLst>
              <a:path w="70" h="4">
                <a:moveTo>
                  <a:pt x="0" y="2"/>
                </a:moveTo>
                <a:lnTo>
                  <a:pt x="70" y="4"/>
                </a:lnTo>
                <a:lnTo>
                  <a:pt x="7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1" name="Freeform 3022"/>
          <p:cNvSpPr>
            <a:spLocks/>
          </p:cNvSpPr>
          <p:nvPr/>
        </p:nvSpPr>
        <p:spPr bwMode="auto">
          <a:xfrm>
            <a:off x="5576637" y="4969542"/>
            <a:ext cx="89985" cy="71988"/>
          </a:xfrm>
          <a:custGeom>
            <a:avLst/>
            <a:gdLst/>
            <a:ahLst/>
            <a:cxnLst>
              <a:cxn ang="0">
                <a:pos x="6" y="56"/>
              </a:cxn>
              <a:cxn ang="0">
                <a:pos x="6" y="6"/>
              </a:cxn>
              <a:cxn ang="0">
                <a:pos x="70" y="6"/>
              </a:cxn>
              <a:cxn ang="0">
                <a:pos x="70" y="2"/>
              </a:cxn>
              <a:cxn ang="0">
                <a:pos x="0" y="0"/>
              </a:cxn>
              <a:cxn ang="0">
                <a:pos x="6" y="56"/>
              </a:cxn>
            </a:cxnLst>
            <a:rect l="0" t="0" r="r" b="b"/>
            <a:pathLst>
              <a:path w="70" h="56">
                <a:moveTo>
                  <a:pt x="6" y="56"/>
                </a:moveTo>
                <a:lnTo>
                  <a:pt x="6" y="6"/>
                </a:lnTo>
                <a:lnTo>
                  <a:pt x="70" y="6"/>
                </a:lnTo>
                <a:lnTo>
                  <a:pt x="70" y="2"/>
                </a:lnTo>
                <a:lnTo>
                  <a:pt x="0" y="0"/>
                </a:lnTo>
                <a:lnTo>
                  <a:pt x="6" y="5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2" name="Freeform 3023"/>
          <p:cNvSpPr>
            <a:spLocks/>
          </p:cNvSpPr>
          <p:nvPr/>
        </p:nvSpPr>
        <p:spPr bwMode="auto">
          <a:xfrm>
            <a:off x="5165278" y="5023533"/>
            <a:ext cx="30852" cy="53991"/>
          </a:xfrm>
          <a:custGeom>
            <a:avLst/>
            <a:gdLst/>
            <a:ahLst/>
            <a:cxnLst>
              <a:cxn ang="0">
                <a:pos x="24" y="42"/>
              </a:cxn>
              <a:cxn ang="0">
                <a:pos x="6" y="12"/>
              </a:cxn>
              <a:cxn ang="0">
                <a:pos x="0" y="0"/>
              </a:cxn>
              <a:cxn ang="0">
                <a:pos x="2" y="12"/>
              </a:cxn>
              <a:cxn ang="0">
                <a:pos x="24" y="42"/>
              </a:cxn>
            </a:cxnLst>
            <a:rect l="0" t="0" r="r" b="b"/>
            <a:pathLst>
              <a:path w="24" h="42">
                <a:moveTo>
                  <a:pt x="24" y="42"/>
                </a:moveTo>
                <a:lnTo>
                  <a:pt x="6" y="12"/>
                </a:lnTo>
                <a:lnTo>
                  <a:pt x="0" y="0"/>
                </a:lnTo>
                <a:lnTo>
                  <a:pt x="2" y="12"/>
                </a:lnTo>
                <a:lnTo>
                  <a:pt x="24" y="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3" name="Freeform 3024"/>
          <p:cNvSpPr>
            <a:spLocks/>
          </p:cNvSpPr>
          <p:nvPr/>
        </p:nvSpPr>
        <p:spPr bwMode="auto">
          <a:xfrm>
            <a:off x="4813052" y="5049243"/>
            <a:ext cx="56562" cy="110553"/>
          </a:xfrm>
          <a:custGeom>
            <a:avLst/>
            <a:gdLst/>
            <a:ahLst/>
            <a:cxnLst>
              <a:cxn ang="0">
                <a:pos x="44" y="86"/>
              </a:cxn>
              <a:cxn ang="0">
                <a:pos x="44" y="86"/>
              </a:cxn>
              <a:cxn ang="0">
                <a:pos x="0" y="0"/>
              </a:cxn>
              <a:cxn ang="0">
                <a:pos x="44" y="86"/>
              </a:cxn>
            </a:cxnLst>
            <a:rect l="0" t="0" r="r" b="b"/>
            <a:pathLst>
              <a:path w="44" h="86">
                <a:moveTo>
                  <a:pt x="44" y="86"/>
                </a:moveTo>
                <a:lnTo>
                  <a:pt x="44" y="86"/>
                </a:lnTo>
                <a:lnTo>
                  <a:pt x="0" y="0"/>
                </a:lnTo>
                <a:lnTo>
                  <a:pt x="44" y="8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4" name="Freeform 3025"/>
          <p:cNvSpPr>
            <a:spLocks/>
          </p:cNvSpPr>
          <p:nvPr/>
        </p:nvSpPr>
        <p:spPr bwMode="auto">
          <a:xfrm>
            <a:off x="4990451" y="4337078"/>
            <a:ext cx="701881" cy="732732"/>
          </a:xfrm>
          <a:custGeom>
            <a:avLst/>
            <a:gdLst/>
            <a:ahLst/>
            <a:cxnLst>
              <a:cxn ang="0">
                <a:pos x="422" y="528"/>
              </a:cxn>
              <a:cxn ang="0">
                <a:pos x="456" y="540"/>
              </a:cxn>
              <a:cxn ang="0">
                <a:pos x="456" y="492"/>
              </a:cxn>
              <a:cxn ang="0">
                <a:pos x="526" y="490"/>
              </a:cxn>
              <a:cxn ang="0">
                <a:pos x="526" y="494"/>
              </a:cxn>
              <a:cxn ang="0">
                <a:pos x="526" y="494"/>
              </a:cxn>
              <a:cxn ang="0">
                <a:pos x="512" y="378"/>
              </a:cxn>
              <a:cxn ang="0">
                <a:pos x="546" y="314"/>
              </a:cxn>
              <a:cxn ang="0">
                <a:pos x="284" y="90"/>
              </a:cxn>
              <a:cxn ang="0">
                <a:pos x="284" y="56"/>
              </a:cxn>
              <a:cxn ang="0">
                <a:pos x="232" y="58"/>
              </a:cxn>
              <a:cxn ang="0">
                <a:pos x="254" y="4"/>
              </a:cxn>
              <a:cxn ang="0">
                <a:pos x="260" y="2"/>
              </a:cxn>
              <a:cxn ang="0">
                <a:pos x="254" y="16"/>
              </a:cxn>
              <a:cxn ang="0">
                <a:pos x="262" y="0"/>
              </a:cxn>
              <a:cxn ang="0">
                <a:pos x="182" y="30"/>
              </a:cxn>
              <a:cxn ang="0">
                <a:pos x="0" y="60"/>
              </a:cxn>
              <a:cxn ang="0">
                <a:pos x="120" y="390"/>
              </a:cxn>
              <a:cxn ang="0">
                <a:pos x="142" y="546"/>
              </a:cxn>
              <a:cxn ang="0">
                <a:pos x="160" y="570"/>
              </a:cxn>
              <a:cxn ang="0">
                <a:pos x="422" y="528"/>
              </a:cxn>
            </a:cxnLst>
            <a:rect l="0" t="0" r="r" b="b"/>
            <a:pathLst>
              <a:path w="546" h="570">
                <a:moveTo>
                  <a:pt x="422" y="528"/>
                </a:moveTo>
                <a:lnTo>
                  <a:pt x="456" y="540"/>
                </a:lnTo>
                <a:lnTo>
                  <a:pt x="456" y="492"/>
                </a:lnTo>
                <a:lnTo>
                  <a:pt x="526" y="490"/>
                </a:lnTo>
                <a:lnTo>
                  <a:pt x="526" y="494"/>
                </a:lnTo>
                <a:lnTo>
                  <a:pt x="526" y="494"/>
                </a:lnTo>
                <a:lnTo>
                  <a:pt x="512" y="378"/>
                </a:lnTo>
                <a:lnTo>
                  <a:pt x="546" y="314"/>
                </a:lnTo>
                <a:lnTo>
                  <a:pt x="284" y="90"/>
                </a:lnTo>
                <a:lnTo>
                  <a:pt x="284" y="56"/>
                </a:lnTo>
                <a:lnTo>
                  <a:pt x="232" y="58"/>
                </a:lnTo>
                <a:lnTo>
                  <a:pt x="254" y="4"/>
                </a:lnTo>
                <a:lnTo>
                  <a:pt x="260" y="2"/>
                </a:lnTo>
                <a:lnTo>
                  <a:pt x="254" y="16"/>
                </a:lnTo>
                <a:lnTo>
                  <a:pt x="262" y="0"/>
                </a:lnTo>
                <a:lnTo>
                  <a:pt x="182" y="30"/>
                </a:lnTo>
                <a:lnTo>
                  <a:pt x="0" y="60"/>
                </a:lnTo>
                <a:lnTo>
                  <a:pt x="120" y="390"/>
                </a:lnTo>
                <a:lnTo>
                  <a:pt x="142" y="546"/>
                </a:lnTo>
                <a:lnTo>
                  <a:pt x="160" y="570"/>
                </a:lnTo>
                <a:lnTo>
                  <a:pt x="422" y="52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5" name="Freeform 3026"/>
          <p:cNvSpPr>
            <a:spLocks/>
          </p:cNvSpPr>
          <p:nvPr/>
        </p:nvSpPr>
        <p:spPr bwMode="auto">
          <a:xfrm>
            <a:off x="4813052" y="4972113"/>
            <a:ext cx="1190369" cy="856140"/>
          </a:xfrm>
          <a:custGeom>
            <a:avLst/>
            <a:gdLst/>
            <a:ahLst/>
            <a:cxnLst>
              <a:cxn ang="0">
                <a:pos x="896" y="342"/>
              </a:cxn>
              <a:cxn ang="0">
                <a:pos x="808" y="232"/>
              </a:cxn>
              <a:cxn ang="0">
                <a:pos x="808" y="182"/>
              </a:cxn>
              <a:cxn ang="0">
                <a:pos x="668" y="20"/>
              </a:cxn>
              <a:cxn ang="0">
                <a:pos x="664" y="0"/>
              </a:cxn>
              <a:cxn ang="0">
                <a:pos x="664" y="0"/>
              </a:cxn>
              <a:cxn ang="0">
                <a:pos x="664" y="4"/>
              </a:cxn>
              <a:cxn ang="0">
                <a:pos x="600" y="4"/>
              </a:cxn>
              <a:cxn ang="0">
                <a:pos x="600" y="54"/>
              </a:cxn>
              <a:cxn ang="0">
                <a:pos x="558" y="40"/>
              </a:cxn>
              <a:cxn ang="0">
                <a:pos x="298" y="82"/>
              </a:cxn>
              <a:cxn ang="0">
                <a:pos x="276" y="52"/>
              </a:cxn>
              <a:cxn ang="0">
                <a:pos x="274" y="40"/>
              </a:cxn>
              <a:cxn ang="0">
                <a:pos x="0" y="60"/>
              </a:cxn>
              <a:cxn ang="0">
                <a:pos x="44" y="146"/>
              </a:cxn>
              <a:cxn ang="0">
                <a:pos x="132" y="108"/>
              </a:cxn>
              <a:cxn ang="0">
                <a:pos x="242" y="154"/>
              </a:cxn>
              <a:cxn ang="0">
                <a:pos x="242" y="192"/>
              </a:cxn>
              <a:cxn ang="0">
                <a:pos x="298" y="192"/>
              </a:cxn>
              <a:cxn ang="0">
                <a:pos x="380" y="128"/>
              </a:cxn>
              <a:cxn ang="0">
                <a:pos x="558" y="206"/>
              </a:cxn>
              <a:cxn ang="0">
                <a:pos x="558" y="368"/>
              </a:cxn>
              <a:cxn ang="0">
                <a:pos x="598" y="382"/>
              </a:cxn>
              <a:cxn ang="0">
                <a:pos x="638" y="478"/>
              </a:cxn>
              <a:cxn ang="0">
                <a:pos x="776" y="584"/>
              </a:cxn>
              <a:cxn ang="0">
                <a:pos x="776" y="626"/>
              </a:cxn>
              <a:cxn ang="0">
                <a:pos x="830" y="666"/>
              </a:cxn>
              <a:cxn ang="0">
                <a:pos x="886" y="610"/>
              </a:cxn>
              <a:cxn ang="0">
                <a:pos x="916" y="610"/>
              </a:cxn>
              <a:cxn ang="0">
                <a:pos x="926" y="518"/>
              </a:cxn>
              <a:cxn ang="0">
                <a:pos x="896" y="342"/>
              </a:cxn>
            </a:cxnLst>
            <a:rect l="0" t="0" r="r" b="b"/>
            <a:pathLst>
              <a:path w="926" h="666">
                <a:moveTo>
                  <a:pt x="896" y="342"/>
                </a:moveTo>
                <a:lnTo>
                  <a:pt x="808" y="232"/>
                </a:lnTo>
                <a:lnTo>
                  <a:pt x="808" y="182"/>
                </a:lnTo>
                <a:lnTo>
                  <a:pt x="668" y="20"/>
                </a:lnTo>
                <a:lnTo>
                  <a:pt x="664" y="0"/>
                </a:lnTo>
                <a:lnTo>
                  <a:pt x="664" y="0"/>
                </a:lnTo>
                <a:lnTo>
                  <a:pt x="664" y="4"/>
                </a:lnTo>
                <a:lnTo>
                  <a:pt x="600" y="4"/>
                </a:lnTo>
                <a:lnTo>
                  <a:pt x="600" y="54"/>
                </a:lnTo>
                <a:lnTo>
                  <a:pt x="558" y="40"/>
                </a:lnTo>
                <a:lnTo>
                  <a:pt x="298" y="82"/>
                </a:lnTo>
                <a:lnTo>
                  <a:pt x="276" y="52"/>
                </a:lnTo>
                <a:lnTo>
                  <a:pt x="274" y="40"/>
                </a:lnTo>
                <a:lnTo>
                  <a:pt x="0" y="60"/>
                </a:lnTo>
                <a:lnTo>
                  <a:pt x="44" y="146"/>
                </a:lnTo>
                <a:lnTo>
                  <a:pt x="132" y="108"/>
                </a:lnTo>
                <a:lnTo>
                  <a:pt x="242" y="154"/>
                </a:lnTo>
                <a:lnTo>
                  <a:pt x="242" y="192"/>
                </a:lnTo>
                <a:lnTo>
                  <a:pt x="298" y="192"/>
                </a:lnTo>
                <a:lnTo>
                  <a:pt x="380" y="128"/>
                </a:lnTo>
                <a:lnTo>
                  <a:pt x="558" y="206"/>
                </a:lnTo>
                <a:lnTo>
                  <a:pt x="558" y="368"/>
                </a:lnTo>
                <a:lnTo>
                  <a:pt x="598" y="382"/>
                </a:lnTo>
                <a:lnTo>
                  <a:pt x="638" y="478"/>
                </a:lnTo>
                <a:lnTo>
                  <a:pt x="776" y="584"/>
                </a:lnTo>
                <a:lnTo>
                  <a:pt x="776" y="626"/>
                </a:lnTo>
                <a:lnTo>
                  <a:pt x="830" y="666"/>
                </a:lnTo>
                <a:lnTo>
                  <a:pt x="886" y="610"/>
                </a:lnTo>
                <a:lnTo>
                  <a:pt x="916" y="610"/>
                </a:lnTo>
                <a:lnTo>
                  <a:pt x="926" y="518"/>
                </a:lnTo>
                <a:lnTo>
                  <a:pt x="896" y="34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6" name="Freeform 3027"/>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7" name="Freeform 3028"/>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8" name="Freeform 3029"/>
          <p:cNvSpPr>
            <a:spLocks/>
          </p:cNvSpPr>
          <p:nvPr/>
        </p:nvSpPr>
        <p:spPr bwMode="auto">
          <a:xfrm>
            <a:off x="5304112" y="3195558"/>
            <a:ext cx="97698" cy="259670"/>
          </a:xfrm>
          <a:custGeom>
            <a:avLst/>
            <a:gdLst/>
            <a:ahLst/>
            <a:cxnLst>
              <a:cxn ang="0">
                <a:pos x="2" y="0"/>
              </a:cxn>
              <a:cxn ang="0">
                <a:pos x="0" y="6"/>
              </a:cxn>
              <a:cxn ang="0">
                <a:pos x="6" y="24"/>
              </a:cxn>
              <a:cxn ang="0">
                <a:pos x="74" y="202"/>
              </a:cxn>
              <a:cxn ang="0">
                <a:pos x="76" y="200"/>
              </a:cxn>
              <a:cxn ang="0">
                <a:pos x="2" y="0"/>
              </a:cxn>
            </a:cxnLst>
            <a:rect l="0" t="0" r="r" b="b"/>
            <a:pathLst>
              <a:path w="76" h="202">
                <a:moveTo>
                  <a:pt x="2" y="0"/>
                </a:moveTo>
                <a:lnTo>
                  <a:pt x="0" y="6"/>
                </a:lnTo>
                <a:lnTo>
                  <a:pt x="6" y="24"/>
                </a:lnTo>
                <a:lnTo>
                  <a:pt x="74" y="202"/>
                </a:lnTo>
                <a:lnTo>
                  <a:pt x="76" y="200"/>
                </a:lnTo>
                <a:lnTo>
                  <a:pt x="2"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89" name="Freeform 3030"/>
          <p:cNvSpPr>
            <a:spLocks/>
          </p:cNvSpPr>
          <p:nvPr/>
        </p:nvSpPr>
        <p:spPr bwMode="auto">
          <a:xfrm>
            <a:off x="5260405" y="3468083"/>
            <a:ext cx="503914" cy="455065"/>
          </a:xfrm>
          <a:custGeom>
            <a:avLst/>
            <a:gdLst/>
            <a:ahLst/>
            <a:cxnLst>
              <a:cxn ang="0">
                <a:pos x="6" y="268"/>
              </a:cxn>
              <a:cxn ang="0">
                <a:pos x="0" y="264"/>
              </a:cxn>
              <a:cxn ang="0">
                <a:pos x="10" y="298"/>
              </a:cxn>
              <a:cxn ang="0">
                <a:pos x="62" y="320"/>
              </a:cxn>
              <a:cxn ang="0">
                <a:pos x="62" y="320"/>
              </a:cxn>
              <a:cxn ang="0">
                <a:pos x="64" y="322"/>
              </a:cxn>
              <a:cxn ang="0">
                <a:pos x="136" y="354"/>
              </a:cxn>
              <a:cxn ang="0">
                <a:pos x="206" y="312"/>
              </a:cxn>
              <a:cxn ang="0">
                <a:pos x="236" y="148"/>
              </a:cxn>
              <a:cxn ang="0">
                <a:pos x="266" y="172"/>
              </a:cxn>
              <a:cxn ang="0">
                <a:pos x="294" y="102"/>
              </a:cxn>
              <a:cxn ang="0">
                <a:pos x="336" y="40"/>
              </a:cxn>
              <a:cxn ang="0">
                <a:pos x="376" y="40"/>
              </a:cxn>
              <a:cxn ang="0">
                <a:pos x="392" y="18"/>
              </a:cxn>
              <a:cxn ang="0">
                <a:pos x="346" y="8"/>
              </a:cxn>
              <a:cxn ang="0">
                <a:pos x="240" y="64"/>
              </a:cxn>
              <a:cxn ang="0">
                <a:pos x="214" y="18"/>
              </a:cxn>
              <a:cxn ang="0">
                <a:pos x="126" y="48"/>
              </a:cxn>
              <a:cxn ang="0">
                <a:pos x="110" y="0"/>
              </a:cxn>
              <a:cxn ang="0">
                <a:pos x="98" y="76"/>
              </a:cxn>
              <a:cxn ang="0">
                <a:pos x="6" y="268"/>
              </a:cxn>
            </a:cxnLst>
            <a:rect l="0" t="0" r="r" b="b"/>
            <a:pathLst>
              <a:path w="392" h="354">
                <a:moveTo>
                  <a:pt x="6" y="268"/>
                </a:moveTo>
                <a:lnTo>
                  <a:pt x="0" y="264"/>
                </a:lnTo>
                <a:lnTo>
                  <a:pt x="10" y="298"/>
                </a:lnTo>
                <a:lnTo>
                  <a:pt x="62" y="320"/>
                </a:lnTo>
                <a:lnTo>
                  <a:pt x="62" y="320"/>
                </a:lnTo>
                <a:lnTo>
                  <a:pt x="64" y="322"/>
                </a:lnTo>
                <a:lnTo>
                  <a:pt x="136" y="354"/>
                </a:lnTo>
                <a:lnTo>
                  <a:pt x="206" y="312"/>
                </a:lnTo>
                <a:lnTo>
                  <a:pt x="236" y="148"/>
                </a:lnTo>
                <a:lnTo>
                  <a:pt x="266" y="172"/>
                </a:lnTo>
                <a:lnTo>
                  <a:pt x="294" y="102"/>
                </a:lnTo>
                <a:lnTo>
                  <a:pt x="336" y="40"/>
                </a:lnTo>
                <a:lnTo>
                  <a:pt x="376" y="40"/>
                </a:lnTo>
                <a:lnTo>
                  <a:pt x="392" y="18"/>
                </a:lnTo>
                <a:lnTo>
                  <a:pt x="346" y="8"/>
                </a:lnTo>
                <a:lnTo>
                  <a:pt x="240" y="64"/>
                </a:lnTo>
                <a:lnTo>
                  <a:pt x="214" y="18"/>
                </a:lnTo>
                <a:lnTo>
                  <a:pt x="126" y="48"/>
                </a:lnTo>
                <a:lnTo>
                  <a:pt x="110" y="0"/>
                </a:lnTo>
                <a:lnTo>
                  <a:pt x="98" y="76"/>
                </a:lnTo>
                <a:lnTo>
                  <a:pt x="6" y="26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0" name="Freeform 3031"/>
          <p:cNvSpPr>
            <a:spLocks/>
          </p:cNvSpPr>
          <p:nvPr/>
        </p:nvSpPr>
        <p:spPr bwMode="auto">
          <a:xfrm>
            <a:off x="5260405" y="3804883"/>
            <a:ext cx="7713" cy="7713"/>
          </a:xfrm>
          <a:custGeom>
            <a:avLst/>
            <a:gdLst/>
            <a:ahLst/>
            <a:cxnLst>
              <a:cxn ang="0">
                <a:pos x="0" y="0"/>
              </a:cxn>
              <a:cxn ang="0">
                <a:pos x="0" y="2"/>
              </a:cxn>
              <a:cxn ang="0">
                <a:pos x="6" y="6"/>
              </a:cxn>
              <a:cxn ang="0">
                <a:pos x="0" y="0"/>
              </a:cxn>
            </a:cxnLst>
            <a:rect l="0" t="0" r="r" b="b"/>
            <a:pathLst>
              <a:path w="6" h="6">
                <a:moveTo>
                  <a:pt x="0" y="0"/>
                </a:moveTo>
                <a:lnTo>
                  <a:pt x="0" y="2"/>
                </a:lnTo>
                <a:lnTo>
                  <a:pt x="6" y="6"/>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1" name="Freeform 3032"/>
          <p:cNvSpPr>
            <a:spLocks/>
          </p:cNvSpPr>
          <p:nvPr/>
        </p:nvSpPr>
        <p:spPr bwMode="auto">
          <a:xfrm>
            <a:off x="5386383" y="3465512"/>
            <a:ext cx="15426" cy="100269"/>
          </a:xfrm>
          <a:custGeom>
            <a:avLst/>
            <a:gdLst/>
            <a:ahLst/>
            <a:cxnLst>
              <a:cxn ang="0">
                <a:pos x="0" y="78"/>
              </a:cxn>
              <a:cxn ang="0">
                <a:pos x="12" y="2"/>
              </a:cxn>
              <a:cxn ang="0">
                <a:pos x="10" y="0"/>
              </a:cxn>
              <a:cxn ang="0">
                <a:pos x="0" y="78"/>
              </a:cxn>
            </a:cxnLst>
            <a:rect l="0" t="0" r="r" b="b"/>
            <a:pathLst>
              <a:path w="12" h="78">
                <a:moveTo>
                  <a:pt x="0" y="78"/>
                </a:moveTo>
                <a:lnTo>
                  <a:pt x="12" y="2"/>
                </a:lnTo>
                <a:lnTo>
                  <a:pt x="10" y="0"/>
                </a:lnTo>
                <a:lnTo>
                  <a:pt x="0" y="78"/>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2" name="Freeform 3033"/>
          <p:cNvSpPr>
            <a:spLocks/>
          </p:cNvSpPr>
          <p:nvPr/>
        </p:nvSpPr>
        <p:spPr bwMode="auto">
          <a:xfrm>
            <a:off x="5268118" y="3565781"/>
            <a:ext cx="118266" cy="246815"/>
          </a:xfrm>
          <a:custGeom>
            <a:avLst/>
            <a:gdLst/>
            <a:ahLst/>
            <a:cxnLst>
              <a:cxn ang="0">
                <a:pos x="58" y="60"/>
              </a:cxn>
              <a:cxn ang="0">
                <a:pos x="0" y="192"/>
              </a:cxn>
              <a:cxn ang="0">
                <a:pos x="92" y="0"/>
              </a:cxn>
              <a:cxn ang="0">
                <a:pos x="58" y="60"/>
              </a:cxn>
            </a:cxnLst>
            <a:rect l="0" t="0" r="r" b="b"/>
            <a:pathLst>
              <a:path w="92" h="192">
                <a:moveTo>
                  <a:pt x="58" y="60"/>
                </a:moveTo>
                <a:lnTo>
                  <a:pt x="0" y="192"/>
                </a:lnTo>
                <a:lnTo>
                  <a:pt x="92" y="0"/>
                </a:lnTo>
                <a:lnTo>
                  <a:pt x="58" y="6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3" name="Freeform 3034"/>
          <p:cNvSpPr>
            <a:spLocks/>
          </p:cNvSpPr>
          <p:nvPr/>
        </p:nvSpPr>
        <p:spPr bwMode="auto">
          <a:xfrm>
            <a:off x="5399238" y="3455229"/>
            <a:ext cx="2571" cy="7713"/>
          </a:xfrm>
          <a:custGeom>
            <a:avLst/>
            <a:gdLst/>
            <a:ahLst/>
            <a:cxnLst>
              <a:cxn ang="0">
                <a:pos x="0" y="6"/>
              </a:cxn>
              <a:cxn ang="0">
                <a:pos x="2" y="2"/>
              </a:cxn>
              <a:cxn ang="0">
                <a:pos x="0" y="0"/>
              </a:cxn>
              <a:cxn ang="0">
                <a:pos x="0" y="6"/>
              </a:cxn>
            </a:cxnLst>
            <a:rect l="0" t="0" r="r" b="b"/>
            <a:pathLst>
              <a:path w="2" h="6">
                <a:moveTo>
                  <a:pt x="0" y="6"/>
                </a:moveTo>
                <a:lnTo>
                  <a:pt x="2" y="2"/>
                </a:lnTo>
                <a:lnTo>
                  <a:pt x="0" y="0"/>
                </a:lnTo>
                <a:lnTo>
                  <a:pt x="0" y="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4" name="Freeform 3035"/>
          <p:cNvSpPr>
            <a:spLocks/>
          </p:cNvSpPr>
          <p:nvPr/>
        </p:nvSpPr>
        <p:spPr bwMode="auto">
          <a:xfrm>
            <a:off x="4885040" y="3198129"/>
            <a:ext cx="509056" cy="601612"/>
          </a:xfrm>
          <a:custGeom>
            <a:avLst/>
            <a:gdLst/>
            <a:ahLst/>
            <a:cxnLst>
              <a:cxn ang="0">
                <a:pos x="282" y="50"/>
              </a:cxn>
              <a:cxn ang="0">
                <a:pos x="234" y="78"/>
              </a:cxn>
              <a:cxn ang="0">
                <a:pos x="206" y="104"/>
              </a:cxn>
              <a:cxn ang="0">
                <a:pos x="142" y="84"/>
              </a:cxn>
              <a:cxn ang="0">
                <a:pos x="0" y="128"/>
              </a:cxn>
              <a:cxn ang="0">
                <a:pos x="66" y="422"/>
              </a:cxn>
              <a:cxn ang="0">
                <a:pos x="172" y="460"/>
              </a:cxn>
              <a:cxn ang="0">
                <a:pos x="264" y="448"/>
              </a:cxn>
              <a:cxn ang="0">
                <a:pos x="298" y="468"/>
              </a:cxn>
              <a:cxn ang="0">
                <a:pos x="354" y="344"/>
              </a:cxn>
              <a:cxn ang="0">
                <a:pos x="386" y="284"/>
              </a:cxn>
              <a:cxn ang="0">
                <a:pos x="396" y="200"/>
              </a:cxn>
              <a:cxn ang="0">
                <a:pos x="332" y="22"/>
              </a:cxn>
              <a:cxn ang="0">
                <a:pos x="324" y="0"/>
              </a:cxn>
              <a:cxn ang="0">
                <a:pos x="282" y="50"/>
              </a:cxn>
            </a:cxnLst>
            <a:rect l="0" t="0" r="r" b="b"/>
            <a:pathLst>
              <a:path w="396" h="468">
                <a:moveTo>
                  <a:pt x="282" y="50"/>
                </a:moveTo>
                <a:lnTo>
                  <a:pt x="234" y="78"/>
                </a:lnTo>
                <a:lnTo>
                  <a:pt x="206" y="104"/>
                </a:lnTo>
                <a:lnTo>
                  <a:pt x="142" y="84"/>
                </a:lnTo>
                <a:lnTo>
                  <a:pt x="0" y="128"/>
                </a:lnTo>
                <a:lnTo>
                  <a:pt x="66" y="422"/>
                </a:lnTo>
                <a:lnTo>
                  <a:pt x="172" y="460"/>
                </a:lnTo>
                <a:lnTo>
                  <a:pt x="264" y="448"/>
                </a:lnTo>
                <a:lnTo>
                  <a:pt x="298" y="468"/>
                </a:lnTo>
                <a:lnTo>
                  <a:pt x="354" y="344"/>
                </a:lnTo>
                <a:lnTo>
                  <a:pt x="386" y="284"/>
                </a:lnTo>
                <a:lnTo>
                  <a:pt x="396" y="200"/>
                </a:lnTo>
                <a:lnTo>
                  <a:pt x="332" y="22"/>
                </a:lnTo>
                <a:lnTo>
                  <a:pt x="324" y="0"/>
                </a:lnTo>
                <a:lnTo>
                  <a:pt x="282" y="5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5" name="Freeform 3036"/>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6" name="Freeform 3037"/>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7" name="Freeform 3038"/>
          <p:cNvSpPr>
            <a:spLocks/>
          </p:cNvSpPr>
          <p:nvPr/>
        </p:nvSpPr>
        <p:spPr bwMode="auto">
          <a:xfrm>
            <a:off x="5414664" y="3005305"/>
            <a:ext cx="606754" cy="334229"/>
          </a:xfrm>
          <a:custGeom>
            <a:avLst/>
            <a:gdLst/>
            <a:ahLst/>
            <a:cxnLst>
              <a:cxn ang="0">
                <a:pos x="472" y="190"/>
              </a:cxn>
              <a:cxn ang="0">
                <a:pos x="434" y="138"/>
              </a:cxn>
              <a:cxn ang="0">
                <a:pos x="444" y="68"/>
              </a:cxn>
              <a:cxn ang="0">
                <a:pos x="364" y="0"/>
              </a:cxn>
              <a:cxn ang="0">
                <a:pos x="0" y="120"/>
              </a:cxn>
              <a:cxn ang="0">
                <a:pos x="364" y="4"/>
              </a:cxn>
              <a:cxn ang="0">
                <a:pos x="440" y="70"/>
              </a:cxn>
              <a:cxn ang="0">
                <a:pos x="430" y="138"/>
              </a:cxn>
              <a:cxn ang="0">
                <a:pos x="470" y="190"/>
              </a:cxn>
              <a:cxn ang="0">
                <a:pos x="442" y="260"/>
              </a:cxn>
              <a:cxn ang="0">
                <a:pos x="444" y="258"/>
              </a:cxn>
              <a:cxn ang="0">
                <a:pos x="472" y="190"/>
              </a:cxn>
            </a:cxnLst>
            <a:rect l="0" t="0" r="r" b="b"/>
            <a:pathLst>
              <a:path w="472" h="260">
                <a:moveTo>
                  <a:pt x="472" y="190"/>
                </a:moveTo>
                <a:lnTo>
                  <a:pt x="434" y="138"/>
                </a:lnTo>
                <a:lnTo>
                  <a:pt x="444" y="68"/>
                </a:lnTo>
                <a:lnTo>
                  <a:pt x="364" y="0"/>
                </a:lnTo>
                <a:lnTo>
                  <a:pt x="0" y="120"/>
                </a:lnTo>
                <a:lnTo>
                  <a:pt x="364" y="4"/>
                </a:lnTo>
                <a:lnTo>
                  <a:pt x="440" y="70"/>
                </a:lnTo>
                <a:lnTo>
                  <a:pt x="430" y="138"/>
                </a:lnTo>
                <a:lnTo>
                  <a:pt x="470" y="190"/>
                </a:lnTo>
                <a:lnTo>
                  <a:pt x="442" y="260"/>
                </a:lnTo>
                <a:lnTo>
                  <a:pt x="444" y="258"/>
                </a:lnTo>
                <a:lnTo>
                  <a:pt x="472" y="19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8" name="Freeform 3039"/>
          <p:cNvSpPr>
            <a:spLocks/>
          </p:cNvSpPr>
          <p:nvPr/>
        </p:nvSpPr>
        <p:spPr bwMode="auto">
          <a:xfrm>
            <a:off x="5391525" y="3010447"/>
            <a:ext cx="491059" cy="154259"/>
          </a:xfrm>
          <a:custGeom>
            <a:avLst/>
            <a:gdLst/>
            <a:ahLst/>
            <a:cxnLst>
              <a:cxn ang="0">
                <a:pos x="0" y="72"/>
              </a:cxn>
              <a:cxn ang="0">
                <a:pos x="16" y="120"/>
              </a:cxn>
              <a:cxn ang="0">
                <a:pos x="382" y="0"/>
              </a:cxn>
              <a:cxn ang="0">
                <a:pos x="18" y="116"/>
              </a:cxn>
              <a:cxn ang="0">
                <a:pos x="2" y="70"/>
              </a:cxn>
              <a:cxn ang="0">
                <a:pos x="0" y="72"/>
              </a:cxn>
            </a:cxnLst>
            <a:rect l="0" t="0" r="r" b="b"/>
            <a:pathLst>
              <a:path w="382" h="120">
                <a:moveTo>
                  <a:pt x="0" y="72"/>
                </a:moveTo>
                <a:lnTo>
                  <a:pt x="16" y="120"/>
                </a:lnTo>
                <a:lnTo>
                  <a:pt x="382" y="0"/>
                </a:lnTo>
                <a:lnTo>
                  <a:pt x="18" y="116"/>
                </a:lnTo>
                <a:lnTo>
                  <a:pt x="2" y="70"/>
                </a:lnTo>
                <a:lnTo>
                  <a:pt x="0" y="7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199" name="Freeform 3040"/>
          <p:cNvSpPr>
            <a:spLocks/>
          </p:cNvSpPr>
          <p:nvPr/>
        </p:nvSpPr>
        <p:spPr bwMode="auto">
          <a:xfrm>
            <a:off x="5944288" y="3339534"/>
            <a:ext cx="161972" cy="215963"/>
          </a:xfrm>
          <a:custGeom>
            <a:avLst/>
            <a:gdLst/>
            <a:ahLst/>
            <a:cxnLst>
              <a:cxn ang="0">
                <a:pos x="0" y="10"/>
              </a:cxn>
              <a:cxn ang="0">
                <a:pos x="62" y="168"/>
              </a:cxn>
              <a:cxn ang="0">
                <a:pos x="126" y="142"/>
              </a:cxn>
              <a:cxn ang="0">
                <a:pos x="126" y="80"/>
              </a:cxn>
              <a:cxn ang="0">
                <a:pos x="30" y="2"/>
              </a:cxn>
              <a:cxn ang="0">
                <a:pos x="30" y="0"/>
              </a:cxn>
              <a:cxn ang="0">
                <a:pos x="0" y="10"/>
              </a:cxn>
            </a:cxnLst>
            <a:rect l="0" t="0" r="r" b="b"/>
            <a:pathLst>
              <a:path w="126" h="168">
                <a:moveTo>
                  <a:pt x="0" y="10"/>
                </a:moveTo>
                <a:lnTo>
                  <a:pt x="62" y="168"/>
                </a:lnTo>
                <a:lnTo>
                  <a:pt x="126" y="142"/>
                </a:lnTo>
                <a:lnTo>
                  <a:pt x="126" y="80"/>
                </a:lnTo>
                <a:lnTo>
                  <a:pt x="30" y="2"/>
                </a:lnTo>
                <a:lnTo>
                  <a:pt x="30" y="0"/>
                </a:lnTo>
                <a:lnTo>
                  <a:pt x="0" y="1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0" name="Freeform 3041"/>
          <p:cNvSpPr>
            <a:spLocks/>
          </p:cNvSpPr>
          <p:nvPr/>
        </p:nvSpPr>
        <p:spPr bwMode="auto">
          <a:xfrm>
            <a:off x="5301541" y="3010447"/>
            <a:ext cx="717307" cy="511627"/>
          </a:xfrm>
          <a:custGeom>
            <a:avLst/>
            <a:gdLst/>
            <a:ahLst/>
            <a:cxnLst>
              <a:cxn ang="0">
                <a:pos x="528" y="66"/>
              </a:cxn>
              <a:cxn ang="0">
                <a:pos x="452" y="0"/>
              </a:cxn>
              <a:cxn ang="0">
                <a:pos x="86" y="120"/>
              </a:cxn>
              <a:cxn ang="0">
                <a:pos x="70" y="72"/>
              </a:cxn>
              <a:cxn ang="0">
                <a:pos x="72" y="70"/>
              </a:cxn>
              <a:cxn ang="0">
                <a:pos x="88" y="116"/>
              </a:cxn>
              <a:cxn ang="0">
                <a:pos x="72" y="64"/>
              </a:cxn>
              <a:cxn ang="0">
                <a:pos x="0" y="146"/>
              </a:cxn>
              <a:cxn ang="0">
                <a:pos x="8" y="168"/>
              </a:cxn>
              <a:cxn ang="0">
                <a:pos x="2" y="150"/>
              </a:cxn>
              <a:cxn ang="0">
                <a:pos x="4" y="144"/>
              </a:cxn>
              <a:cxn ang="0">
                <a:pos x="78" y="344"/>
              </a:cxn>
              <a:cxn ang="0">
                <a:pos x="76" y="346"/>
              </a:cxn>
              <a:cxn ang="0">
                <a:pos x="78" y="348"/>
              </a:cxn>
              <a:cxn ang="0">
                <a:pos x="96" y="398"/>
              </a:cxn>
              <a:cxn ang="0">
                <a:pos x="182" y="372"/>
              </a:cxn>
              <a:cxn ang="0">
                <a:pos x="180" y="372"/>
              </a:cxn>
              <a:cxn ang="0">
                <a:pos x="498" y="262"/>
              </a:cxn>
              <a:cxn ang="0">
                <a:pos x="498" y="262"/>
              </a:cxn>
              <a:cxn ang="0">
                <a:pos x="498" y="262"/>
              </a:cxn>
              <a:cxn ang="0">
                <a:pos x="528" y="252"/>
              </a:cxn>
              <a:cxn ang="0">
                <a:pos x="558" y="186"/>
              </a:cxn>
              <a:cxn ang="0">
                <a:pos x="518" y="134"/>
              </a:cxn>
              <a:cxn ang="0">
                <a:pos x="528" y="66"/>
              </a:cxn>
            </a:cxnLst>
            <a:rect l="0" t="0" r="r" b="b"/>
            <a:pathLst>
              <a:path w="558" h="398">
                <a:moveTo>
                  <a:pt x="528" y="66"/>
                </a:moveTo>
                <a:lnTo>
                  <a:pt x="452" y="0"/>
                </a:lnTo>
                <a:lnTo>
                  <a:pt x="86" y="120"/>
                </a:lnTo>
                <a:lnTo>
                  <a:pt x="70" y="72"/>
                </a:lnTo>
                <a:lnTo>
                  <a:pt x="72" y="70"/>
                </a:lnTo>
                <a:lnTo>
                  <a:pt x="88" y="116"/>
                </a:lnTo>
                <a:lnTo>
                  <a:pt x="72" y="64"/>
                </a:lnTo>
                <a:lnTo>
                  <a:pt x="0" y="146"/>
                </a:lnTo>
                <a:lnTo>
                  <a:pt x="8" y="168"/>
                </a:lnTo>
                <a:lnTo>
                  <a:pt x="2" y="150"/>
                </a:lnTo>
                <a:lnTo>
                  <a:pt x="4" y="144"/>
                </a:lnTo>
                <a:lnTo>
                  <a:pt x="78" y="344"/>
                </a:lnTo>
                <a:lnTo>
                  <a:pt x="76" y="346"/>
                </a:lnTo>
                <a:lnTo>
                  <a:pt x="78" y="348"/>
                </a:lnTo>
                <a:lnTo>
                  <a:pt x="96" y="398"/>
                </a:lnTo>
                <a:lnTo>
                  <a:pt x="182" y="372"/>
                </a:lnTo>
                <a:lnTo>
                  <a:pt x="180" y="372"/>
                </a:lnTo>
                <a:lnTo>
                  <a:pt x="498" y="262"/>
                </a:lnTo>
                <a:lnTo>
                  <a:pt x="498" y="262"/>
                </a:lnTo>
                <a:lnTo>
                  <a:pt x="498" y="262"/>
                </a:lnTo>
                <a:lnTo>
                  <a:pt x="528" y="252"/>
                </a:lnTo>
                <a:lnTo>
                  <a:pt x="558" y="186"/>
                </a:lnTo>
                <a:lnTo>
                  <a:pt x="518" y="134"/>
                </a:lnTo>
                <a:lnTo>
                  <a:pt x="528" y="6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1" name="Freeform 3042"/>
          <p:cNvSpPr>
            <a:spLocks/>
          </p:cNvSpPr>
          <p:nvPr/>
        </p:nvSpPr>
        <p:spPr bwMode="auto">
          <a:xfrm>
            <a:off x="5952001" y="2457684"/>
            <a:ext cx="131121" cy="460207"/>
          </a:xfrm>
          <a:custGeom>
            <a:avLst/>
            <a:gdLst/>
            <a:ahLst/>
            <a:cxnLst>
              <a:cxn ang="0">
                <a:pos x="40" y="132"/>
              </a:cxn>
              <a:cxn ang="0">
                <a:pos x="2" y="0"/>
              </a:cxn>
              <a:cxn ang="0">
                <a:pos x="0" y="0"/>
              </a:cxn>
              <a:cxn ang="0">
                <a:pos x="38" y="132"/>
              </a:cxn>
              <a:cxn ang="0">
                <a:pos x="102" y="358"/>
              </a:cxn>
              <a:cxn ang="0">
                <a:pos x="80" y="276"/>
              </a:cxn>
              <a:cxn ang="0">
                <a:pos x="40" y="132"/>
              </a:cxn>
            </a:cxnLst>
            <a:rect l="0" t="0" r="r" b="b"/>
            <a:pathLst>
              <a:path w="102" h="358">
                <a:moveTo>
                  <a:pt x="40" y="132"/>
                </a:moveTo>
                <a:lnTo>
                  <a:pt x="2" y="0"/>
                </a:lnTo>
                <a:lnTo>
                  <a:pt x="0" y="0"/>
                </a:lnTo>
                <a:lnTo>
                  <a:pt x="38" y="132"/>
                </a:lnTo>
                <a:lnTo>
                  <a:pt x="102" y="358"/>
                </a:lnTo>
                <a:lnTo>
                  <a:pt x="80" y="276"/>
                </a:lnTo>
                <a:lnTo>
                  <a:pt x="40"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2" name="Freeform 3043"/>
          <p:cNvSpPr>
            <a:spLocks/>
          </p:cNvSpPr>
          <p:nvPr/>
        </p:nvSpPr>
        <p:spPr bwMode="auto">
          <a:xfrm>
            <a:off x="5990566" y="3092719"/>
            <a:ext cx="95127" cy="23139"/>
          </a:xfrm>
          <a:custGeom>
            <a:avLst/>
            <a:gdLst/>
            <a:ahLst/>
            <a:cxnLst>
              <a:cxn ang="0">
                <a:pos x="0" y="2"/>
              </a:cxn>
              <a:cxn ang="0">
                <a:pos x="74" y="18"/>
              </a:cxn>
              <a:cxn ang="0">
                <a:pos x="14" y="4"/>
              </a:cxn>
              <a:cxn ang="0">
                <a:pos x="0" y="0"/>
              </a:cxn>
              <a:cxn ang="0">
                <a:pos x="0" y="2"/>
              </a:cxn>
            </a:cxnLst>
            <a:rect l="0" t="0" r="r" b="b"/>
            <a:pathLst>
              <a:path w="74" h="18">
                <a:moveTo>
                  <a:pt x="0" y="2"/>
                </a:moveTo>
                <a:lnTo>
                  <a:pt x="74" y="18"/>
                </a:lnTo>
                <a:lnTo>
                  <a:pt x="14" y="4"/>
                </a:lnTo>
                <a:lnTo>
                  <a:pt x="0" y="0"/>
                </a:lnTo>
                <a:lnTo>
                  <a:pt x="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3" name="Freeform 3044"/>
          <p:cNvSpPr>
            <a:spLocks/>
          </p:cNvSpPr>
          <p:nvPr/>
        </p:nvSpPr>
        <p:spPr bwMode="auto">
          <a:xfrm>
            <a:off x="6083122" y="2917891"/>
            <a:ext cx="79701" cy="174827"/>
          </a:xfrm>
          <a:custGeom>
            <a:avLst/>
            <a:gdLst/>
            <a:ahLst/>
            <a:cxnLst>
              <a:cxn ang="0">
                <a:pos x="0" y="0"/>
              </a:cxn>
              <a:cxn ang="0">
                <a:pos x="10" y="84"/>
              </a:cxn>
              <a:cxn ang="0">
                <a:pos x="62" y="136"/>
              </a:cxn>
              <a:cxn ang="0">
                <a:pos x="12" y="82"/>
              </a:cxn>
              <a:cxn ang="0">
                <a:pos x="0" y="0"/>
              </a:cxn>
            </a:cxnLst>
            <a:rect l="0" t="0" r="r" b="b"/>
            <a:pathLst>
              <a:path w="62" h="136">
                <a:moveTo>
                  <a:pt x="0" y="0"/>
                </a:moveTo>
                <a:lnTo>
                  <a:pt x="10" y="84"/>
                </a:lnTo>
                <a:lnTo>
                  <a:pt x="62" y="136"/>
                </a:lnTo>
                <a:lnTo>
                  <a:pt x="12" y="82"/>
                </a:lnTo>
                <a:lnTo>
                  <a:pt x="0" y="0"/>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4" name="Freeform 3045"/>
          <p:cNvSpPr>
            <a:spLocks/>
          </p:cNvSpPr>
          <p:nvPr/>
        </p:nvSpPr>
        <p:spPr bwMode="auto">
          <a:xfrm>
            <a:off x="6085693" y="3115858"/>
            <a:ext cx="64275" cy="17997"/>
          </a:xfrm>
          <a:custGeom>
            <a:avLst/>
            <a:gdLst/>
            <a:ahLst/>
            <a:cxnLst>
              <a:cxn ang="0">
                <a:pos x="50" y="12"/>
              </a:cxn>
              <a:cxn ang="0">
                <a:pos x="0" y="0"/>
              </a:cxn>
              <a:cxn ang="0">
                <a:pos x="50" y="14"/>
              </a:cxn>
              <a:cxn ang="0">
                <a:pos x="50" y="12"/>
              </a:cxn>
            </a:cxnLst>
            <a:rect l="0" t="0" r="r" b="b"/>
            <a:pathLst>
              <a:path w="50" h="14">
                <a:moveTo>
                  <a:pt x="50" y="12"/>
                </a:moveTo>
                <a:lnTo>
                  <a:pt x="0" y="0"/>
                </a:lnTo>
                <a:lnTo>
                  <a:pt x="50" y="14"/>
                </a:lnTo>
                <a:lnTo>
                  <a:pt x="50" y="1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5" name="Freeform 3046"/>
          <p:cNvSpPr>
            <a:spLocks/>
          </p:cNvSpPr>
          <p:nvPr/>
        </p:nvSpPr>
        <p:spPr bwMode="auto">
          <a:xfrm>
            <a:off x="5972569" y="3090148"/>
            <a:ext cx="177398" cy="344513"/>
          </a:xfrm>
          <a:custGeom>
            <a:avLst/>
            <a:gdLst/>
            <a:ahLst/>
            <a:cxnLst>
              <a:cxn ang="0">
                <a:pos x="10" y="2"/>
              </a:cxn>
              <a:cxn ang="0">
                <a:pos x="0" y="72"/>
              </a:cxn>
              <a:cxn ang="0">
                <a:pos x="38" y="124"/>
              </a:cxn>
              <a:cxn ang="0">
                <a:pos x="10" y="192"/>
              </a:cxn>
              <a:cxn ang="0">
                <a:pos x="8" y="194"/>
              </a:cxn>
              <a:cxn ang="0">
                <a:pos x="8" y="196"/>
              </a:cxn>
              <a:cxn ang="0">
                <a:pos x="10" y="194"/>
              </a:cxn>
              <a:cxn ang="0">
                <a:pos x="104" y="268"/>
              </a:cxn>
              <a:cxn ang="0">
                <a:pos x="104" y="226"/>
              </a:cxn>
              <a:cxn ang="0">
                <a:pos x="134" y="80"/>
              </a:cxn>
              <a:cxn ang="0">
                <a:pos x="104" y="56"/>
              </a:cxn>
              <a:cxn ang="0">
                <a:pos x="136" y="40"/>
              </a:cxn>
              <a:cxn ang="0">
                <a:pos x="138" y="34"/>
              </a:cxn>
              <a:cxn ang="0">
                <a:pos x="88" y="20"/>
              </a:cxn>
              <a:cxn ang="0">
                <a:pos x="14" y="4"/>
              </a:cxn>
              <a:cxn ang="0">
                <a:pos x="14" y="2"/>
              </a:cxn>
              <a:cxn ang="0">
                <a:pos x="28" y="6"/>
              </a:cxn>
              <a:cxn ang="0">
                <a:pos x="6" y="0"/>
              </a:cxn>
              <a:cxn ang="0">
                <a:pos x="10" y="2"/>
              </a:cxn>
            </a:cxnLst>
            <a:rect l="0" t="0" r="r" b="b"/>
            <a:pathLst>
              <a:path w="138" h="268">
                <a:moveTo>
                  <a:pt x="10" y="2"/>
                </a:moveTo>
                <a:lnTo>
                  <a:pt x="0" y="72"/>
                </a:lnTo>
                <a:lnTo>
                  <a:pt x="38" y="124"/>
                </a:lnTo>
                <a:lnTo>
                  <a:pt x="10" y="192"/>
                </a:lnTo>
                <a:lnTo>
                  <a:pt x="8" y="194"/>
                </a:lnTo>
                <a:lnTo>
                  <a:pt x="8" y="196"/>
                </a:lnTo>
                <a:lnTo>
                  <a:pt x="10" y="194"/>
                </a:lnTo>
                <a:lnTo>
                  <a:pt x="104" y="268"/>
                </a:lnTo>
                <a:lnTo>
                  <a:pt x="104" y="226"/>
                </a:lnTo>
                <a:lnTo>
                  <a:pt x="134" y="80"/>
                </a:lnTo>
                <a:lnTo>
                  <a:pt x="104" y="56"/>
                </a:lnTo>
                <a:lnTo>
                  <a:pt x="136" y="40"/>
                </a:lnTo>
                <a:lnTo>
                  <a:pt x="138" y="34"/>
                </a:lnTo>
                <a:lnTo>
                  <a:pt x="88" y="20"/>
                </a:lnTo>
                <a:lnTo>
                  <a:pt x="14" y="4"/>
                </a:lnTo>
                <a:lnTo>
                  <a:pt x="14" y="2"/>
                </a:lnTo>
                <a:lnTo>
                  <a:pt x="28" y="6"/>
                </a:lnTo>
                <a:lnTo>
                  <a:pt x="6" y="0"/>
                </a:lnTo>
                <a:lnTo>
                  <a:pt x="10" y="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6" name="Freeform 3047"/>
          <p:cNvSpPr>
            <a:spLocks/>
          </p:cNvSpPr>
          <p:nvPr/>
        </p:nvSpPr>
        <p:spPr bwMode="auto">
          <a:xfrm>
            <a:off x="6083122" y="2917891"/>
            <a:ext cx="15426" cy="105411"/>
          </a:xfrm>
          <a:custGeom>
            <a:avLst/>
            <a:gdLst/>
            <a:ahLst/>
            <a:cxnLst>
              <a:cxn ang="0">
                <a:pos x="12" y="82"/>
              </a:cxn>
              <a:cxn ang="0">
                <a:pos x="0" y="0"/>
              </a:cxn>
              <a:cxn ang="0">
                <a:pos x="6" y="58"/>
              </a:cxn>
              <a:cxn ang="0">
                <a:pos x="12" y="82"/>
              </a:cxn>
            </a:cxnLst>
            <a:rect l="0" t="0" r="r" b="b"/>
            <a:pathLst>
              <a:path w="12" h="82">
                <a:moveTo>
                  <a:pt x="12" y="82"/>
                </a:moveTo>
                <a:lnTo>
                  <a:pt x="0" y="0"/>
                </a:lnTo>
                <a:lnTo>
                  <a:pt x="6" y="58"/>
                </a:lnTo>
                <a:lnTo>
                  <a:pt x="12" y="8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7" name="Freeform 3048"/>
          <p:cNvSpPr>
            <a:spLocks/>
          </p:cNvSpPr>
          <p:nvPr/>
        </p:nvSpPr>
        <p:spPr bwMode="auto">
          <a:xfrm>
            <a:off x="5952001" y="2457684"/>
            <a:ext cx="131121" cy="460207"/>
          </a:xfrm>
          <a:custGeom>
            <a:avLst/>
            <a:gdLst/>
            <a:ahLst/>
            <a:cxnLst>
              <a:cxn ang="0">
                <a:pos x="38" y="132"/>
              </a:cxn>
              <a:cxn ang="0">
                <a:pos x="102" y="358"/>
              </a:cxn>
              <a:cxn ang="0">
                <a:pos x="80" y="276"/>
              </a:cxn>
              <a:cxn ang="0">
                <a:pos x="40" y="132"/>
              </a:cxn>
              <a:cxn ang="0">
                <a:pos x="2" y="0"/>
              </a:cxn>
              <a:cxn ang="0">
                <a:pos x="0" y="0"/>
              </a:cxn>
              <a:cxn ang="0">
                <a:pos x="8" y="34"/>
              </a:cxn>
              <a:cxn ang="0">
                <a:pos x="38" y="132"/>
              </a:cxn>
            </a:cxnLst>
            <a:rect l="0" t="0" r="r" b="b"/>
            <a:pathLst>
              <a:path w="102" h="358">
                <a:moveTo>
                  <a:pt x="38" y="132"/>
                </a:moveTo>
                <a:lnTo>
                  <a:pt x="102" y="358"/>
                </a:lnTo>
                <a:lnTo>
                  <a:pt x="80" y="276"/>
                </a:lnTo>
                <a:lnTo>
                  <a:pt x="40" y="132"/>
                </a:lnTo>
                <a:lnTo>
                  <a:pt x="2" y="0"/>
                </a:lnTo>
                <a:lnTo>
                  <a:pt x="0" y="0"/>
                </a:lnTo>
                <a:lnTo>
                  <a:pt x="8" y="34"/>
                </a:lnTo>
                <a:lnTo>
                  <a:pt x="38" y="132"/>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8" name="Freeform 3049"/>
          <p:cNvSpPr>
            <a:spLocks/>
          </p:cNvSpPr>
          <p:nvPr/>
        </p:nvSpPr>
        <p:spPr bwMode="auto">
          <a:xfrm>
            <a:off x="5952001" y="2457684"/>
            <a:ext cx="10284" cy="43707"/>
          </a:xfrm>
          <a:custGeom>
            <a:avLst/>
            <a:gdLst/>
            <a:ahLst/>
            <a:cxnLst>
              <a:cxn ang="0">
                <a:pos x="8" y="34"/>
              </a:cxn>
              <a:cxn ang="0">
                <a:pos x="0" y="0"/>
              </a:cxn>
              <a:cxn ang="0">
                <a:pos x="0" y="0"/>
              </a:cxn>
              <a:cxn ang="0">
                <a:pos x="8" y="34"/>
              </a:cxn>
            </a:cxnLst>
            <a:rect l="0" t="0" r="r" b="b"/>
            <a:pathLst>
              <a:path w="8" h="34">
                <a:moveTo>
                  <a:pt x="8" y="34"/>
                </a:moveTo>
                <a:lnTo>
                  <a:pt x="0" y="0"/>
                </a:lnTo>
                <a:lnTo>
                  <a:pt x="0" y="0"/>
                </a:lnTo>
                <a:lnTo>
                  <a:pt x="8" y="3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09" name="Freeform 3050"/>
          <p:cNvSpPr>
            <a:spLocks/>
          </p:cNvSpPr>
          <p:nvPr/>
        </p:nvSpPr>
        <p:spPr bwMode="auto">
          <a:xfrm>
            <a:off x="6098548" y="3023302"/>
            <a:ext cx="64275" cy="69417"/>
          </a:xfrm>
          <a:custGeom>
            <a:avLst/>
            <a:gdLst/>
            <a:ahLst/>
            <a:cxnLst>
              <a:cxn ang="0">
                <a:pos x="50" y="54"/>
              </a:cxn>
              <a:cxn ang="0">
                <a:pos x="0" y="0"/>
              </a:cxn>
              <a:cxn ang="0">
                <a:pos x="46" y="50"/>
              </a:cxn>
              <a:cxn ang="0">
                <a:pos x="50" y="54"/>
              </a:cxn>
            </a:cxnLst>
            <a:rect l="0" t="0" r="r" b="b"/>
            <a:pathLst>
              <a:path w="50" h="54">
                <a:moveTo>
                  <a:pt x="50" y="54"/>
                </a:moveTo>
                <a:lnTo>
                  <a:pt x="0" y="0"/>
                </a:lnTo>
                <a:lnTo>
                  <a:pt x="46" y="50"/>
                </a:lnTo>
                <a:lnTo>
                  <a:pt x="50" y="54"/>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0" name="Freeform 3051"/>
          <p:cNvSpPr>
            <a:spLocks/>
          </p:cNvSpPr>
          <p:nvPr/>
        </p:nvSpPr>
        <p:spPr bwMode="auto">
          <a:xfrm>
            <a:off x="6090835" y="2992450"/>
            <a:ext cx="66846" cy="95127"/>
          </a:xfrm>
          <a:custGeom>
            <a:avLst/>
            <a:gdLst/>
            <a:ahLst/>
            <a:cxnLst>
              <a:cxn ang="0">
                <a:pos x="4" y="26"/>
              </a:cxn>
              <a:cxn ang="0">
                <a:pos x="52" y="74"/>
              </a:cxn>
              <a:cxn ang="0">
                <a:pos x="6" y="24"/>
              </a:cxn>
              <a:cxn ang="0">
                <a:pos x="0" y="0"/>
              </a:cxn>
              <a:cxn ang="0">
                <a:pos x="4" y="26"/>
              </a:cxn>
            </a:cxnLst>
            <a:rect l="0" t="0" r="r" b="b"/>
            <a:pathLst>
              <a:path w="52" h="74">
                <a:moveTo>
                  <a:pt x="4" y="26"/>
                </a:moveTo>
                <a:lnTo>
                  <a:pt x="52" y="74"/>
                </a:lnTo>
                <a:lnTo>
                  <a:pt x="6" y="24"/>
                </a:lnTo>
                <a:lnTo>
                  <a:pt x="0" y="0"/>
                </a:lnTo>
                <a:lnTo>
                  <a:pt x="4" y="26"/>
                </a:lnTo>
                <a:close/>
              </a:path>
            </a:pathLst>
          </a:cu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1" name="Line 3080"/>
          <p:cNvSpPr>
            <a:spLocks noChangeShapeType="1"/>
          </p:cNvSpPr>
          <p:nvPr/>
        </p:nvSpPr>
        <p:spPr bwMode="auto">
          <a:xfrm>
            <a:off x="2990996" y="6135832"/>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2" name="Line 3117"/>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3" name="Line 3118"/>
          <p:cNvSpPr>
            <a:spLocks noChangeShapeType="1"/>
          </p:cNvSpPr>
          <p:nvPr/>
        </p:nvSpPr>
        <p:spPr bwMode="auto">
          <a:xfrm>
            <a:off x="6080095" y="243518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4" name="Line 3119"/>
          <p:cNvSpPr>
            <a:spLocks noChangeShapeType="1"/>
          </p:cNvSpPr>
          <p:nvPr/>
        </p:nvSpPr>
        <p:spPr bwMode="auto">
          <a:xfrm>
            <a:off x="6018387" y="3180828"/>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sp>
        <p:nvSpPr>
          <p:cNvPr id="215" name="Line 3120"/>
          <p:cNvSpPr>
            <a:spLocks noChangeShapeType="1"/>
          </p:cNvSpPr>
          <p:nvPr/>
        </p:nvSpPr>
        <p:spPr bwMode="auto">
          <a:xfrm>
            <a:off x="6332072" y="2998273"/>
            <a:ext cx="1286" cy="1286"/>
          </a:xfrm>
          <a:prstGeom prst="line">
            <a:avLst/>
          </a:prstGeom>
          <a:solidFill>
            <a:schemeClr val="tx1"/>
          </a:solidFill>
          <a:ln w="12700" cmpd="sng">
            <a:solidFill>
              <a:schemeClr val="bg1"/>
            </a:solidFill>
            <a:prstDash val="solid"/>
            <a:round/>
            <a:headEnd/>
            <a:tailEnd/>
          </a:ln>
        </p:spPr>
        <p:txBody>
          <a:bodyPr/>
          <a:lstStyle/>
          <a:p>
            <a:pPr defTabSz="457200" fontAlgn="auto">
              <a:spcBef>
                <a:spcPts val="0"/>
              </a:spcBef>
              <a:spcAft>
                <a:spcPts val="0"/>
              </a:spcAft>
              <a:defRPr/>
            </a:pPr>
            <a:endParaRPr lang="da-DK" kern="0">
              <a:solidFill>
                <a:schemeClr val="bg1"/>
              </a:solidFill>
              <a:ea typeface="ＭＳ Ｐゴシック" pitchFamily="-97" charset="-128"/>
              <a:cs typeface="+mn-cs"/>
            </a:endParaRPr>
          </a:p>
        </p:txBody>
      </p:sp>
      <p:pic>
        <p:nvPicPr>
          <p:cNvPr id="216"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890" y="4030809"/>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06471" y="2757450"/>
            <a:ext cx="423378" cy="423378"/>
          </a:xfrm>
          <a:prstGeom prst="rect">
            <a:avLst/>
          </a:prstGeom>
          <a:noFill/>
          <a:extLst>
            <a:ext uri="{909E8E84-426E-40DD-AFC4-6F175D3DCCD1}">
              <a14:hiddenFill xmlns:a14="http://schemas.microsoft.com/office/drawing/2010/main">
                <a:solidFill>
                  <a:srgbClr val="FFFFFF"/>
                </a:solidFill>
              </a14:hiddenFill>
            </a:ext>
          </a:extLst>
        </p:spPr>
      </p:pic>
      <p:pic>
        <p:nvPicPr>
          <p:cNvPr id="218" name="Picture 4" descr="C:\Users\Sripras\AppData\Local\Microsoft\Windows\Temporary Internet Files\Content.IE5\A6V9TX1G\MC900434845[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943" y="4668736"/>
            <a:ext cx="423378" cy="423378"/>
          </a:xfrm>
          <a:prstGeom prst="rect">
            <a:avLst/>
          </a:prstGeom>
          <a:noFill/>
          <a:extLst>
            <a:ext uri="{909E8E84-426E-40DD-AFC4-6F175D3DCCD1}">
              <a14:hiddenFill xmlns:a14="http://schemas.microsoft.com/office/drawing/2010/main">
                <a:solidFill>
                  <a:srgbClr val="FFFFFF"/>
                </a:solidFill>
              </a14:hiddenFill>
            </a:ext>
          </a:extLst>
        </p:spPr>
      </p:pic>
      <p:sp>
        <p:nvSpPr>
          <p:cNvPr id="219" name="Flowchart: Connector 218"/>
          <p:cNvSpPr/>
          <p:nvPr/>
        </p:nvSpPr>
        <p:spPr>
          <a:xfrm>
            <a:off x="1044825" y="3924436"/>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lowchart: Data 219"/>
          <p:cNvSpPr/>
          <p:nvPr/>
        </p:nvSpPr>
        <p:spPr>
          <a:xfrm>
            <a:off x="5518336" y="3207931"/>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1" name="Flowchart: Data 220"/>
          <p:cNvSpPr/>
          <p:nvPr/>
        </p:nvSpPr>
        <p:spPr>
          <a:xfrm>
            <a:off x="525857" y="4490702"/>
            <a:ext cx="584901" cy="297585"/>
          </a:xfrm>
          <a:prstGeom prst="flowChartInputOutpu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sp>
        <p:nvSpPr>
          <p:cNvPr id="225" name="Freeform 224"/>
          <p:cNvSpPr/>
          <p:nvPr/>
        </p:nvSpPr>
        <p:spPr>
          <a:xfrm>
            <a:off x="1196411" y="3854153"/>
            <a:ext cx="3837111" cy="1128045"/>
          </a:xfrm>
          <a:custGeom>
            <a:avLst/>
            <a:gdLst>
              <a:gd name="connsiteX0" fmla="*/ 0 w 3837111"/>
              <a:gd name="connsiteY0" fmla="*/ 119641 h 1128045"/>
              <a:gd name="connsiteX1" fmla="*/ 25638 w 3837111"/>
              <a:gd name="connsiteY1" fmla="*/ 76912 h 1128045"/>
              <a:gd name="connsiteX2" fmla="*/ 76912 w 3837111"/>
              <a:gd name="connsiteY2" fmla="*/ 42729 h 1128045"/>
              <a:gd name="connsiteX3" fmla="*/ 102550 w 3837111"/>
              <a:gd name="connsiteY3" fmla="*/ 25638 h 1128045"/>
              <a:gd name="connsiteX4" fmla="*/ 239282 w 3837111"/>
              <a:gd name="connsiteY4" fmla="*/ 0 h 1128045"/>
              <a:gd name="connsiteX5" fmla="*/ 324740 w 3837111"/>
              <a:gd name="connsiteY5" fmla="*/ 8546 h 1128045"/>
              <a:gd name="connsiteX6" fmla="*/ 376015 w 3837111"/>
              <a:gd name="connsiteY6" fmla="*/ 25638 h 1128045"/>
              <a:gd name="connsiteX7" fmla="*/ 401653 w 3837111"/>
              <a:gd name="connsiteY7" fmla="*/ 34183 h 1128045"/>
              <a:gd name="connsiteX8" fmla="*/ 478565 w 3837111"/>
              <a:gd name="connsiteY8" fmla="*/ 85458 h 1128045"/>
              <a:gd name="connsiteX9" fmla="*/ 504202 w 3837111"/>
              <a:gd name="connsiteY9" fmla="*/ 102550 h 1128045"/>
              <a:gd name="connsiteX10" fmla="*/ 521294 w 3837111"/>
              <a:gd name="connsiteY10" fmla="*/ 128187 h 1128045"/>
              <a:gd name="connsiteX11" fmla="*/ 572568 w 3837111"/>
              <a:gd name="connsiteY11" fmla="*/ 170916 h 1128045"/>
              <a:gd name="connsiteX12" fmla="*/ 606752 w 3837111"/>
              <a:gd name="connsiteY12" fmla="*/ 222191 h 1128045"/>
              <a:gd name="connsiteX13" fmla="*/ 632389 w 3837111"/>
              <a:gd name="connsiteY13" fmla="*/ 247828 h 1128045"/>
              <a:gd name="connsiteX14" fmla="*/ 666572 w 3837111"/>
              <a:gd name="connsiteY14" fmla="*/ 299103 h 1128045"/>
              <a:gd name="connsiteX15" fmla="*/ 683664 w 3837111"/>
              <a:gd name="connsiteY15" fmla="*/ 324740 h 1128045"/>
              <a:gd name="connsiteX16" fmla="*/ 700755 w 3837111"/>
              <a:gd name="connsiteY16" fmla="*/ 350378 h 1128045"/>
              <a:gd name="connsiteX17" fmla="*/ 726393 w 3837111"/>
              <a:gd name="connsiteY17" fmla="*/ 376015 h 1128045"/>
              <a:gd name="connsiteX18" fmla="*/ 743484 w 3837111"/>
              <a:gd name="connsiteY18" fmla="*/ 401653 h 1128045"/>
              <a:gd name="connsiteX19" fmla="*/ 769122 w 3837111"/>
              <a:gd name="connsiteY19" fmla="*/ 418744 h 1128045"/>
              <a:gd name="connsiteX20" fmla="*/ 794759 w 3837111"/>
              <a:gd name="connsiteY20" fmla="*/ 444382 h 1128045"/>
              <a:gd name="connsiteX21" fmla="*/ 820396 w 3837111"/>
              <a:gd name="connsiteY21" fmla="*/ 461473 h 1128045"/>
              <a:gd name="connsiteX22" fmla="*/ 846034 w 3837111"/>
              <a:gd name="connsiteY22" fmla="*/ 487111 h 1128045"/>
              <a:gd name="connsiteX23" fmla="*/ 897309 w 3837111"/>
              <a:gd name="connsiteY23" fmla="*/ 512748 h 1128045"/>
              <a:gd name="connsiteX24" fmla="*/ 974221 w 3837111"/>
              <a:gd name="connsiteY24" fmla="*/ 546931 h 1128045"/>
              <a:gd name="connsiteX25" fmla="*/ 1025496 w 3837111"/>
              <a:gd name="connsiteY25" fmla="*/ 564023 h 1128045"/>
              <a:gd name="connsiteX26" fmla="*/ 1085316 w 3837111"/>
              <a:gd name="connsiteY26" fmla="*/ 572568 h 1128045"/>
              <a:gd name="connsiteX27" fmla="*/ 1239140 w 3837111"/>
              <a:gd name="connsiteY27" fmla="*/ 555477 h 1128045"/>
              <a:gd name="connsiteX28" fmla="*/ 1307507 w 3837111"/>
              <a:gd name="connsiteY28" fmla="*/ 538385 h 1128045"/>
              <a:gd name="connsiteX29" fmla="*/ 1333144 w 3837111"/>
              <a:gd name="connsiteY29" fmla="*/ 521294 h 1128045"/>
              <a:gd name="connsiteX30" fmla="*/ 1375873 w 3837111"/>
              <a:gd name="connsiteY30" fmla="*/ 478565 h 1128045"/>
              <a:gd name="connsiteX31" fmla="*/ 1392965 w 3837111"/>
              <a:gd name="connsiteY31" fmla="*/ 452927 h 1128045"/>
              <a:gd name="connsiteX32" fmla="*/ 1418602 w 3837111"/>
              <a:gd name="connsiteY32" fmla="*/ 427290 h 1128045"/>
              <a:gd name="connsiteX33" fmla="*/ 1435694 w 3837111"/>
              <a:gd name="connsiteY33" fmla="*/ 401653 h 1128045"/>
              <a:gd name="connsiteX34" fmla="*/ 1461331 w 3837111"/>
              <a:gd name="connsiteY34" fmla="*/ 376015 h 1128045"/>
              <a:gd name="connsiteX35" fmla="*/ 1478423 w 3837111"/>
              <a:gd name="connsiteY35" fmla="*/ 350378 h 1128045"/>
              <a:gd name="connsiteX36" fmla="*/ 1504060 w 3837111"/>
              <a:gd name="connsiteY36" fmla="*/ 333286 h 1128045"/>
              <a:gd name="connsiteX37" fmla="*/ 1563881 w 3837111"/>
              <a:gd name="connsiteY37" fmla="*/ 264920 h 1128045"/>
              <a:gd name="connsiteX38" fmla="*/ 1606610 w 3837111"/>
              <a:gd name="connsiteY38" fmla="*/ 222191 h 1128045"/>
              <a:gd name="connsiteX39" fmla="*/ 1657884 w 3837111"/>
              <a:gd name="connsiteY39" fmla="*/ 179462 h 1128045"/>
              <a:gd name="connsiteX40" fmla="*/ 1700613 w 3837111"/>
              <a:gd name="connsiteY40" fmla="*/ 145279 h 1128045"/>
              <a:gd name="connsiteX41" fmla="*/ 1751888 w 3837111"/>
              <a:gd name="connsiteY41" fmla="*/ 111096 h 1128045"/>
              <a:gd name="connsiteX42" fmla="*/ 1777525 w 3837111"/>
              <a:gd name="connsiteY42" fmla="*/ 94004 h 1128045"/>
              <a:gd name="connsiteX43" fmla="*/ 1828800 w 3837111"/>
              <a:gd name="connsiteY43" fmla="*/ 76912 h 1128045"/>
              <a:gd name="connsiteX44" fmla="*/ 1880075 w 3837111"/>
              <a:gd name="connsiteY44" fmla="*/ 59821 h 1128045"/>
              <a:gd name="connsiteX45" fmla="*/ 1905712 w 3837111"/>
              <a:gd name="connsiteY45" fmla="*/ 51275 h 1128045"/>
              <a:gd name="connsiteX46" fmla="*/ 2162086 w 3837111"/>
              <a:gd name="connsiteY46" fmla="*/ 76912 h 1128045"/>
              <a:gd name="connsiteX47" fmla="*/ 2247544 w 3837111"/>
              <a:gd name="connsiteY47" fmla="*/ 102550 h 1128045"/>
              <a:gd name="connsiteX48" fmla="*/ 2350094 w 3837111"/>
              <a:gd name="connsiteY48" fmla="*/ 170916 h 1128045"/>
              <a:gd name="connsiteX49" fmla="*/ 2375731 w 3837111"/>
              <a:gd name="connsiteY49" fmla="*/ 188008 h 1128045"/>
              <a:gd name="connsiteX50" fmla="*/ 2401368 w 3837111"/>
              <a:gd name="connsiteY50" fmla="*/ 205099 h 1128045"/>
              <a:gd name="connsiteX51" fmla="*/ 2427006 w 3837111"/>
              <a:gd name="connsiteY51" fmla="*/ 230737 h 1128045"/>
              <a:gd name="connsiteX52" fmla="*/ 2452643 w 3837111"/>
              <a:gd name="connsiteY52" fmla="*/ 247828 h 1128045"/>
              <a:gd name="connsiteX53" fmla="*/ 2503918 w 3837111"/>
              <a:gd name="connsiteY53" fmla="*/ 299103 h 1128045"/>
              <a:gd name="connsiteX54" fmla="*/ 2529555 w 3837111"/>
              <a:gd name="connsiteY54" fmla="*/ 324740 h 1128045"/>
              <a:gd name="connsiteX55" fmla="*/ 2580830 w 3837111"/>
              <a:gd name="connsiteY55" fmla="*/ 367469 h 1128045"/>
              <a:gd name="connsiteX56" fmla="*/ 2597922 w 3837111"/>
              <a:gd name="connsiteY56" fmla="*/ 393107 h 1128045"/>
              <a:gd name="connsiteX57" fmla="*/ 2623559 w 3837111"/>
              <a:gd name="connsiteY57" fmla="*/ 418744 h 1128045"/>
              <a:gd name="connsiteX58" fmla="*/ 2657742 w 3837111"/>
              <a:gd name="connsiteY58" fmla="*/ 470019 h 1128045"/>
              <a:gd name="connsiteX59" fmla="*/ 2674834 w 3837111"/>
              <a:gd name="connsiteY59" fmla="*/ 495656 h 1128045"/>
              <a:gd name="connsiteX60" fmla="*/ 2700471 w 3837111"/>
              <a:gd name="connsiteY60" fmla="*/ 521294 h 1128045"/>
              <a:gd name="connsiteX61" fmla="*/ 2760292 w 3837111"/>
              <a:gd name="connsiteY61" fmla="*/ 589660 h 1128045"/>
              <a:gd name="connsiteX62" fmla="*/ 2794475 w 3837111"/>
              <a:gd name="connsiteY62" fmla="*/ 632389 h 1128045"/>
              <a:gd name="connsiteX63" fmla="*/ 2828658 w 3837111"/>
              <a:gd name="connsiteY63" fmla="*/ 683664 h 1128045"/>
              <a:gd name="connsiteX64" fmla="*/ 2854296 w 3837111"/>
              <a:gd name="connsiteY64" fmla="*/ 709301 h 1128045"/>
              <a:gd name="connsiteX65" fmla="*/ 2888479 w 3837111"/>
              <a:gd name="connsiteY65" fmla="*/ 760576 h 1128045"/>
              <a:gd name="connsiteX66" fmla="*/ 2905570 w 3837111"/>
              <a:gd name="connsiteY66" fmla="*/ 786213 h 1128045"/>
              <a:gd name="connsiteX67" fmla="*/ 2931208 w 3837111"/>
              <a:gd name="connsiteY67" fmla="*/ 803305 h 1128045"/>
              <a:gd name="connsiteX68" fmla="*/ 2948299 w 3837111"/>
              <a:gd name="connsiteY68" fmla="*/ 828942 h 1128045"/>
              <a:gd name="connsiteX69" fmla="*/ 2973937 w 3837111"/>
              <a:gd name="connsiteY69" fmla="*/ 846034 h 1128045"/>
              <a:gd name="connsiteX70" fmla="*/ 3033757 w 3837111"/>
              <a:gd name="connsiteY70" fmla="*/ 914400 h 1128045"/>
              <a:gd name="connsiteX71" fmla="*/ 3102124 w 3837111"/>
              <a:gd name="connsiteY71" fmla="*/ 974221 h 1128045"/>
              <a:gd name="connsiteX72" fmla="*/ 3179036 w 3837111"/>
              <a:gd name="connsiteY72" fmla="*/ 1034041 h 1128045"/>
              <a:gd name="connsiteX73" fmla="*/ 3204673 w 3837111"/>
              <a:gd name="connsiteY73" fmla="*/ 1051133 h 1128045"/>
              <a:gd name="connsiteX74" fmla="*/ 3230310 w 3837111"/>
              <a:gd name="connsiteY74" fmla="*/ 1068225 h 1128045"/>
              <a:gd name="connsiteX75" fmla="*/ 3255948 w 3837111"/>
              <a:gd name="connsiteY75" fmla="*/ 1076770 h 1128045"/>
              <a:gd name="connsiteX76" fmla="*/ 3281585 w 3837111"/>
              <a:gd name="connsiteY76" fmla="*/ 1093862 h 1128045"/>
              <a:gd name="connsiteX77" fmla="*/ 3332860 w 3837111"/>
              <a:gd name="connsiteY77" fmla="*/ 1110954 h 1128045"/>
              <a:gd name="connsiteX78" fmla="*/ 3358497 w 3837111"/>
              <a:gd name="connsiteY78" fmla="*/ 1119499 h 1128045"/>
              <a:gd name="connsiteX79" fmla="*/ 3418318 w 3837111"/>
              <a:gd name="connsiteY79" fmla="*/ 1128045 h 1128045"/>
              <a:gd name="connsiteX80" fmla="*/ 3606325 w 3837111"/>
              <a:gd name="connsiteY80" fmla="*/ 1102408 h 1128045"/>
              <a:gd name="connsiteX81" fmla="*/ 3683238 w 3837111"/>
              <a:gd name="connsiteY81" fmla="*/ 1051133 h 1128045"/>
              <a:gd name="connsiteX82" fmla="*/ 3708875 w 3837111"/>
              <a:gd name="connsiteY82" fmla="*/ 1034041 h 1128045"/>
              <a:gd name="connsiteX83" fmla="*/ 3751604 w 3837111"/>
              <a:gd name="connsiteY83" fmla="*/ 991312 h 1128045"/>
              <a:gd name="connsiteX84" fmla="*/ 3794333 w 3837111"/>
              <a:gd name="connsiteY84" fmla="*/ 948583 h 1128045"/>
              <a:gd name="connsiteX85" fmla="*/ 3811425 w 3837111"/>
              <a:gd name="connsiteY85" fmla="*/ 922946 h 1128045"/>
              <a:gd name="connsiteX86" fmla="*/ 3837062 w 3837111"/>
              <a:gd name="connsiteY86" fmla="*/ 897309 h 1128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837111" h="1128045">
                <a:moveTo>
                  <a:pt x="0" y="119641"/>
                </a:moveTo>
                <a:cubicBezTo>
                  <a:pt x="8546" y="105398"/>
                  <a:pt x="13893" y="88657"/>
                  <a:pt x="25638" y="76912"/>
                </a:cubicBezTo>
                <a:cubicBezTo>
                  <a:pt x="40163" y="62387"/>
                  <a:pt x="59821" y="54123"/>
                  <a:pt x="76912" y="42729"/>
                </a:cubicBezTo>
                <a:cubicBezTo>
                  <a:pt x="85458" y="37032"/>
                  <a:pt x="92806" y="28886"/>
                  <a:pt x="102550" y="25638"/>
                </a:cubicBezTo>
                <a:cubicBezTo>
                  <a:pt x="180984" y="-507"/>
                  <a:pt x="135898" y="10339"/>
                  <a:pt x="239282" y="0"/>
                </a:cubicBezTo>
                <a:cubicBezTo>
                  <a:pt x="267768" y="2849"/>
                  <a:pt x="296602" y="3270"/>
                  <a:pt x="324740" y="8546"/>
                </a:cubicBezTo>
                <a:cubicBezTo>
                  <a:pt x="342448" y="11866"/>
                  <a:pt x="358923" y="19941"/>
                  <a:pt x="376015" y="25638"/>
                </a:cubicBezTo>
                <a:lnTo>
                  <a:pt x="401653" y="34183"/>
                </a:lnTo>
                <a:lnTo>
                  <a:pt x="478565" y="85458"/>
                </a:lnTo>
                <a:lnTo>
                  <a:pt x="504202" y="102550"/>
                </a:lnTo>
                <a:cubicBezTo>
                  <a:pt x="509899" y="111096"/>
                  <a:pt x="514031" y="120924"/>
                  <a:pt x="521294" y="128187"/>
                </a:cubicBezTo>
                <a:cubicBezTo>
                  <a:pt x="570667" y="177560"/>
                  <a:pt x="523571" y="107921"/>
                  <a:pt x="572568" y="170916"/>
                </a:cubicBezTo>
                <a:cubicBezTo>
                  <a:pt x="585179" y="187131"/>
                  <a:pt x="592227" y="207666"/>
                  <a:pt x="606752" y="222191"/>
                </a:cubicBezTo>
                <a:cubicBezTo>
                  <a:pt x="615298" y="230737"/>
                  <a:pt x="624969" y="238288"/>
                  <a:pt x="632389" y="247828"/>
                </a:cubicBezTo>
                <a:cubicBezTo>
                  <a:pt x="645000" y="264043"/>
                  <a:pt x="655178" y="282011"/>
                  <a:pt x="666572" y="299103"/>
                </a:cubicBezTo>
                <a:lnTo>
                  <a:pt x="683664" y="324740"/>
                </a:lnTo>
                <a:cubicBezTo>
                  <a:pt x="689361" y="333286"/>
                  <a:pt x="693492" y="343116"/>
                  <a:pt x="700755" y="350378"/>
                </a:cubicBezTo>
                <a:cubicBezTo>
                  <a:pt x="709301" y="358924"/>
                  <a:pt x="718656" y="366731"/>
                  <a:pt x="726393" y="376015"/>
                </a:cubicBezTo>
                <a:cubicBezTo>
                  <a:pt x="732968" y="383905"/>
                  <a:pt x="736221" y="394390"/>
                  <a:pt x="743484" y="401653"/>
                </a:cubicBezTo>
                <a:cubicBezTo>
                  <a:pt x="750747" y="408916"/>
                  <a:pt x="761232" y="412169"/>
                  <a:pt x="769122" y="418744"/>
                </a:cubicBezTo>
                <a:cubicBezTo>
                  <a:pt x="778406" y="426481"/>
                  <a:pt x="785475" y="436645"/>
                  <a:pt x="794759" y="444382"/>
                </a:cubicBezTo>
                <a:cubicBezTo>
                  <a:pt x="802649" y="450957"/>
                  <a:pt x="812506" y="454898"/>
                  <a:pt x="820396" y="461473"/>
                </a:cubicBezTo>
                <a:cubicBezTo>
                  <a:pt x="829681" y="469210"/>
                  <a:pt x="836749" y="479374"/>
                  <a:pt x="846034" y="487111"/>
                </a:cubicBezTo>
                <a:cubicBezTo>
                  <a:pt x="868122" y="505517"/>
                  <a:pt x="871615" y="504183"/>
                  <a:pt x="897309" y="512748"/>
                </a:cubicBezTo>
                <a:cubicBezTo>
                  <a:pt x="937937" y="539834"/>
                  <a:pt x="913201" y="526591"/>
                  <a:pt x="974221" y="546931"/>
                </a:cubicBezTo>
                <a:lnTo>
                  <a:pt x="1025496" y="564023"/>
                </a:lnTo>
                <a:lnTo>
                  <a:pt x="1085316" y="572568"/>
                </a:lnTo>
                <a:cubicBezTo>
                  <a:pt x="1262430" y="559918"/>
                  <a:pt x="1152727" y="574680"/>
                  <a:pt x="1239140" y="555477"/>
                </a:cubicBezTo>
                <a:cubicBezTo>
                  <a:pt x="1256693" y="551576"/>
                  <a:pt x="1289181" y="547548"/>
                  <a:pt x="1307507" y="538385"/>
                </a:cubicBezTo>
                <a:cubicBezTo>
                  <a:pt x="1316693" y="533792"/>
                  <a:pt x="1324598" y="526991"/>
                  <a:pt x="1333144" y="521294"/>
                </a:cubicBezTo>
                <a:cubicBezTo>
                  <a:pt x="1378724" y="452924"/>
                  <a:pt x="1318900" y="535538"/>
                  <a:pt x="1375873" y="478565"/>
                </a:cubicBezTo>
                <a:cubicBezTo>
                  <a:pt x="1383136" y="471302"/>
                  <a:pt x="1386390" y="460817"/>
                  <a:pt x="1392965" y="452927"/>
                </a:cubicBezTo>
                <a:cubicBezTo>
                  <a:pt x="1400702" y="443643"/>
                  <a:pt x="1410865" y="436574"/>
                  <a:pt x="1418602" y="427290"/>
                </a:cubicBezTo>
                <a:cubicBezTo>
                  <a:pt x="1425177" y="419400"/>
                  <a:pt x="1429119" y="409543"/>
                  <a:pt x="1435694" y="401653"/>
                </a:cubicBezTo>
                <a:cubicBezTo>
                  <a:pt x="1443431" y="392369"/>
                  <a:pt x="1453594" y="385299"/>
                  <a:pt x="1461331" y="376015"/>
                </a:cubicBezTo>
                <a:cubicBezTo>
                  <a:pt x="1467906" y="368125"/>
                  <a:pt x="1471160" y="357641"/>
                  <a:pt x="1478423" y="350378"/>
                </a:cubicBezTo>
                <a:cubicBezTo>
                  <a:pt x="1485686" y="343115"/>
                  <a:pt x="1495514" y="338983"/>
                  <a:pt x="1504060" y="333286"/>
                </a:cubicBezTo>
                <a:cubicBezTo>
                  <a:pt x="1543940" y="273465"/>
                  <a:pt x="1521151" y="293405"/>
                  <a:pt x="1563881" y="264920"/>
                </a:cubicBezTo>
                <a:cubicBezTo>
                  <a:pt x="1595214" y="217919"/>
                  <a:pt x="1563881" y="257798"/>
                  <a:pt x="1606610" y="222191"/>
                </a:cubicBezTo>
                <a:cubicBezTo>
                  <a:pt x="1672415" y="167353"/>
                  <a:pt x="1594226" y="221902"/>
                  <a:pt x="1657884" y="179462"/>
                </a:cubicBezTo>
                <a:cubicBezTo>
                  <a:pt x="1689465" y="132093"/>
                  <a:pt x="1656907" y="169560"/>
                  <a:pt x="1700613" y="145279"/>
                </a:cubicBezTo>
                <a:cubicBezTo>
                  <a:pt x="1718570" y="135303"/>
                  <a:pt x="1734796" y="122490"/>
                  <a:pt x="1751888" y="111096"/>
                </a:cubicBezTo>
                <a:cubicBezTo>
                  <a:pt x="1760434" y="105399"/>
                  <a:pt x="1767781" y="97252"/>
                  <a:pt x="1777525" y="94004"/>
                </a:cubicBezTo>
                <a:lnTo>
                  <a:pt x="1828800" y="76912"/>
                </a:lnTo>
                <a:lnTo>
                  <a:pt x="1880075" y="59821"/>
                </a:lnTo>
                <a:lnTo>
                  <a:pt x="1905712" y="51275"/>
                </a:lnTo>
                <a:cubicBezTo>
                  <a:pt x="2117178" y="60887"/>
                  <a:pt x="2032862" y="44606"/>
                  <a:pt x="2162086" y="76912"/>
                </a:cubicBezTo>
                <a:cubicBezTo>
                  <a:pt x="2181194" y="81689"/>
                  <a:pt x="2235061" y="94228"/>
                  <a:pt x="2247544" y="102550"/>
                </a:cubicBezTo>
                <a:lnTo>
                  <a:pt x="2350094" y="170916"/>
                </a:lnTo>
                <a:lnTo>
                  <a:pt x="2375731" y="188008"/>
                </a:lnTo>
                <a:cubicBezTo>
                  <a:pt x="2384277" y="193705"/>
                  <a:pt x="2394106" y="197837"/>
                  <a:pt x="2401368" y="205099"/>
                </a:cubicBezTo>
                <a:cubicBezTo>
                  <a:pt x="2409914" y="213645"/>
                  <a:pt x="2417721" y="223000"/>
                  <a:pt x="2427006" y="230737"/>
                </a:cubicBezTo>
                <a:cubicBezTo>
                  <a:pt x="2434896" y="237312"/>
                  <a:pt x="2444967" y="241005"/>
                  <a:pt x="2452643" y="247828"/>
                </a:cubicBezTo>
                <a:cubicBezTo>
                  <a:pt x="2470709" y="263886"/>
                  <a:pt x="2486826" y="282011"/>
                  <a:pt x="2503918" y="299103"/>
                </a:cubicBezTo>
                <a:cubicBezTo>
                  <a:pt x="2512464" y="307649"/>
                  <a:pt x="2519499" y="318036"/>
                  <a:pt x="2529555" y="324740"/>
                </a:cubicBezTo>
                <a:cubicBezTo>
                  <a:pt x="2554763" y="341546"/>
                  <a:pt x="2560268" y="342794"/>
                  <a:pt x="2580830" y="367469"/>
                </a:cubicBezTo>
                <a:cubicBezTo>
                  <a:pt x="2587405" y="375359"/>
                  <a:pt x="2591347" y="385217"/>
                  <a:pt x="2597922" y="393107"/>
                </a:cubicBezTo>
                <a:cubicBezTo>
                  <a:pt x="2605659" y="402391"/>
                  <a:pt x="2616139" y="409204"/>
                  <a:pt x="2623559" y="418744"/>
                </a:cubicBezTo>
                <a:cubicBezTo>
                  <a:pt x="2636170" y="434959"/>
                  <a:pt x="2646348" y="452927"/>
                  <a:pt x="2657742" y="470019"/>
                </a:cubicBezTo>
                <a:cubicBezTo>
                  <a:pt x="2663439" y="478565"/>
                  <a:pt x="2667572" y="488393"/>
                  <a:pt x="2674834" y="495656"/>
                </a:cubicBezTo>
                <a:cubicBezTo>
                  <a:pt x="2683380" y="504202"/>
                  <a:pt x="2693051" y="511754"/>
                  <a:pt x="2700471" y="521294"/>
                </a:cubicBezTo>
                <a:cubicBezTo>
                  <a:pt x="2754154" y="590316"/>
                  <a:pt x="2710661" y="556573"/>
                  <a:pt x="2760292" y="589660"/>
                </a:cubicBezTo>
                <a:cubicBezTo>
                  <a:pt x="2779537" y="647394"/>
                  <a:pt x="2752847" y="584813"/>
                  <a:pt x="2794475" y="632389"/>
                </a:cubicBezTo>
                <a:cubicBezTo>
                  <a:pt x="2808002" y="647848"/>
                  <a:pt x="2814133" y="669139"/>
                  <a:pt x="2828658" y="683664"/>
                </a:cubicBezTo>
                <a:cubicBezTo>
                  <a:pt x="2837204" y="692210"/>
                  <a:pt x="2846876" y="699761"/>
                  <a:pt x="2854296" y="709301"/>
                </a:cubicBezTo>
                <a:cubicBezTo>
                  <a:pt x="2866907" y="725515"/>
                  <a:pt x="2877085" y="743484"/>
                  <a:pt x="2888479" y="760576"/>
                </a:cubicBezTo>
                <a:cubicBezTo>
                  <a:pt x="2894176" y="769122"/>
                  <a:pt x="2897024" y="780516"/>
                  <a:pt x="2905570" y="786213"/>
                </a:cubicBezTo>
                <a:lnTo>
                  <a:pt x="2931208" y="803305"/>
                </a:lnTo>
                <a:cubicBezTo>
                  <a:pt x="2936905" y="811851"/>
                  <a:pt x="2941037" y="821680"/>
                  <a:pt x="2948299" y="828942"/>
                </a:cubicBezTo>
                <a:cubicBezTo>
                  <a:pt x="2955562" y="836205"/>
                  <a:pt x="2967173" y="838304"/>
                  <a:pt x="2973937" y="846034"/>
                </a:cubicBezTo>
                <a:cubicBezTo>
                  <a:pt x="3043727" y="925794"/>
                  <a:pt x="2976074" y="875945"/>
                  <a:pt x="3033757" y="914400"/>
                </a:cubicBezTo>
                <a:cubicBezTo>
                  <a:pt x="3082185" y="987041"/>
                  <a:pt x="3002422" y="874519"/>
                  <a:pt x="3102124" y="974221"/>
                </a:cubicBezTo>
                <a:cubicBezTo>
                  <a:pt x="3142287" y="1014384"/>
                  <a:pt x="3117703" y="993152"/>
                  <a:pt x="3179036" y="1034041"/>
                </a:cubicBezTo>
                <a:lnTo>
                  <a:pt x="3204673" y="1051133"/>
                </a:lnTo>
                <a:cubicBezTo>
                  <a:pt x="3213219" y="1056830"/>
                  <a:pt x="3220566" y="1064977"/>
                  <a:pt x="3230310" y="1068225"/>
                </a:cubicBezTo>
                <a:lnTo>
                  <a:pt x="3255948" y="1076770"/>
                </a:lnTo>
                <a:cubicBezTo>
                  <a:pt x="3264494" y="1082467"/>
                  <a:pt x="3272200" y="1089691"/>
                  <a:pt x="3281585" y="1093862"/>
                </a:cubicBezTo>
                <a:cubicBezTo>
                  <a:pt x="3298048" y="1101179"/>
                  <a:pt x="3315768" y="1105257"/>
                  <a:pt x="3332860" y="1110954"/>
                </a:cubicBezTo>
                <a:cubicBezTo>
                  <a:pt x="3341406" y="1113803"/>
                  <a:pt x="3349580" y="1118225"/>
                  <a:pt x="3358497" y="1119499"/>
                </a:cubicBezTo>
                <a:lnTo>
                  <a:pt x="3418318" y="1128045"/>
                </a:lnTo>
                <a:cubicBezTo>
                  <a:pt x="3440734" y="1126644"/>
                  <a:pt x="3563920" y="1130678"/>
                  <a:pt x="3606325" y="1102408"/>
                </a:cubicBezTo>
                <a:lnTo>
                  <a:pt x="3683238" y="1051133"/>
                </a:lnTo>
                <a:lnTo>
                  <a:pt x="3708875" y="1034041"/>
                </a:lnTo>
                <a:cubicBezTo>
                  <a:pt x="3754454" y="965676"/>
                  <a:pt x="3694632" y="1048284"/>
                  <a:pt x="3751604" y="991312"/>
                </a:cubicBezTo>
                <a:cubicBezTo>
                  <a:pt x="3808576" y="934340"/>
                  <a:pt x="3725968" y="994162"/>
                  <a:pt x="3794333" y="948583"/>
                </a:cubicBezTo>
                <a:cubicBezTo>
                  <a:pt x="3800030" y="940037"/>
                  <a:pt x="3804162" y="930209"/>
                  <a:pt x="3811425" y="922946"/>
                </a:cubicBezTo>
                <a:cubicBezTo>
                  <a:pt x="3839432" y="894939"/>
                  <a:pt x="3837062" y="918714"/>
                  <a:pt x="3837062" y="897309"/>
                </a:cubicBezTo>
              </a:path>
            </a:pathLst>
          </a:cu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lowchart: Connector 225"/>
          <p:cNvSpPr/>
          <p:nvPr/>
        </p:nvSpPr>
        <p:spPr>
          <a:xfrm>
            <a:off x="5009359" y="4606919"/>
            <a:ext cx="131867" cy="138947"/>
          </a:xfrm>
          <a:prstGeom prst="flowChartConnector">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6274221" y="4471222"/>
            <a:ext cx="2770930" cy="1777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8" name="Table 227"/>
          <p:cNvGraphicFramePr>
            <a:graphicFrameLocks noGrp="1"/>
          </p:cNvGraphicFramePr>
          <p:nvPr>
            <p:extLst>
              <p:ext uri="{D42A27DB-BD31-4B8C-83A1-F6EECF244321}">
                <p14:modId xmlns:p14="http://schemas.microsoft.com/office/powerpoint/2010/main" val="2408876302"/>
              </p:ext>
            </p:extLst>
          </p:nvPr>
        </p:nvGraphicFramePr>
        <p:xfrm>
          <a:off x="2925511" y="2388312"/>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29" name="Table 228"/>
          <p:cNvGraphicFramePr>
            <a:graphicFrameLocks noGrp="1"/>
          </p:cNvGraphicFramePr>
          <p:nvPr>
            <p:extLst>
              <p:ext uri="{D42A27DB-BD31-4B8C-83A1-F6EECF244321}">
                <p14:modId xmlns:p14="http://schemas.microsoft.com/office/powerpoint/2010/main" val="440881608"/>
              </p:ext>
            </p:extLst>
          </p:nvPr>
        </p:nvGraphicFramePr>
        <p:xfrm>
          <a:off x="509743" y="4880425"/>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0" name="Table 229"/>
          <p:cNvGraphicFramePr>
            <a:graphicFrameLocks noGrp="1"/>
          </p:cNvGraphicFramePr>
          <p:nvPr>
            <p:extLst>
              <p:ext uri="{D42A27DB-BD31-4B8C-83A1-F6EECF244321}">
                <p14:modId xmlns:p14="http://schemas.microsoft.com/office/powerpoint/2010/main" val="2803695522"/>
              </p:ext>
            </p:extLst>
          </p:nvPr>
        </p:nvGraphicFramePr>
        <p:xfrm>
          <a:off x="3439765" y="5462493"/>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CA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1" name="Table 230"/>
          <p:cNvGraphicFramePr>
            <a:graphicFrameLocks noGrp="1"/>
          </p:cNvGraphicFramePr>
          <p:nvPr>
            <p:extLst>
              <p:ext uri="{D42A27DB-BD31-4B8C-83A1-F6EECF244321}">
                <p14:modId xmlns:p14="http://schemas.microsoft.com/office/powerpoint/2010/main" val="1243693588"/>
              </p:ext>
            </p:extLst>
          </p:nvPr>
        </p:nvGraphicFramePr>
        <p:xfrm>
          <a:off x="2892145" y="2354844"/>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graphicFrame>
        <p:nvGraphicFramePr>
          <p:cNvPr id="232" name="Table 231"/>
          <p:cNvGraphicFramePr>
            <a:graphicFrameLocks noGrp="1"/>
          </p:cNvGraphicFramePr>
          <p:nvPr>
            <p:extLst>
              <p:ext uri="{D42A27DB-BD31-4B8C-83A1-F6EECF244321}">
                <p14:modId xmlns:p14="http://schemas.microsoft.com/office/powerpoint/2010/main" val="625063812"/>
              </p:ext>
            </p:extLst>
          </p:nvPr>
        </p:nvGraphicFramePr>
        <p:xfrm>
          <a:off x="494695" y="4855739"/>
          <a:ext cx="2736290" cy="731520"/>
        </p:xfrm>
        <a:graphic>
          <a:graphicData uri="http://schemas.openxmlformats.org/drawingml/2006/table">
            <a:tbl>
              <a:tblPr firstRow="1" bandRow="1">
                <a:tableStyleId>{5C22544A-7EE6-4342-B048-85BDC9FD1C3A}</a:tableStyleId>
              </a:tblPr>
              <a:tblGrid>
                <a:gridCol w="1368145"/>
                <a:gridCol w="1368145"/>
              </a:tblGrid>
              <a:tr h="194733">
                <a:tc>
                  <a:txBody>
                    <a:bodyPr/>
                    <a:lstStyle/>
                    <a:p>
                      <a:r>
                        <a:rPr lang="en-US" sz="1000" dirty="0" smtClean="0"/>
                        <a:t>Object</a:t>
                      </a:r>
                      <a:endParaRPr lang="en-US" sz="1000" dirty="0"/>
                    </a:p>
                  </a:txBody>
                  <a:tcPr anchor="ctr" anchorCtr="1"/>
                </a:tc>
                <a:tc>
                  <a:txBody>
                    <a:bodyPr/>
                    <a:lstStyle/>
                    <a:p>
                      <a:r>
                        <a:rPr lang="en-US" sz="1000" dirty="0" smtClean="0"/>
                        <a:t>Replica Set</a:t>
                      </a:r>
                      <a:endParaRPr lang="en-US" sz="1000" dirty="0"/>
                    </a:p>
                  </a:txBody>
                  <a:tcPr anchor="ctr" anchorCtr="1"/>
                </a:tc>
              </a:tr>
              <a:tr h="194733">
                <a:tc>
                  <a:txBody>
                    <a:bodyPr/>
                    <a:lstStyle/>
                    <a:p>
                      <a:r>
                        <a:rPr lang="en-US" sz="1000" dirty="0" smtClean="0"/>
                        <a:t>U1</a:t>
                      </a:r>
                      <a:endParaRPr lang="en-US" sz="1000" dirty="0"/>
                    </a:p>
                  </a:txBody>
                  <a:tcPr anchor="ctr" anchorCtr="1"/>
                </a:tc>
                <a:tc>
                  <a:txBody>
                    <a:bodyPr/>
                    <a:lstStyle/>
                    <a:p>
                      <a:r>
                        <a:rPr lang="en-US" sz="1000" dirty="0" smtClean="0"/>
                        <a:t>NY,</a:t>
                      </a:r>
                      <a:r>
                        <a:rPr lang="en-US" sz="1000" baseline="0" dirty="0" smtClean="0"/>
                        <a:t> GA</a:t>
                      </a:r>
                      <a:endParaRPr lang="en-US" sz="1000" dirty="0"/>
                    </a:p>
                  </a:txBody>
                  <a:tcPr anchor="ctr" anchorCtr="1"/>
                </a:tc>
              </a:tr>
              <a:tr h="194733">
                <a:tc>
                  <a:txBody>
                    <a:bodyPr/>
                    <a:lstStyle/>
                    <a:p>
                      <a:r>
                        <a:rPr lang="en-US" sz="1000" dirty="0" smtClean="0"/>
                        <a:t>…</a:t>
                      </a:r>
                      <a:endParaRPr lang="en-US" sz="1000" dirty="0"/>
                    </a:p>
                  </a:txBody>
                  <a:tcPr anchor="ctr" anchorCtr="1"/>
                </a:tc>
                <a:tc>
                  <a:txBody>
                    <a:bodyPr/>
                    <a:lstStyle/>
                    <a:p>
                      <a:r>
                        <a:rPr lang="en-US" sz="1000" dirty="0" smtClean="0"/>
                        <a:t>…</a:t>
                      </a:r>
                      <a:endParaRPr lang="en-US" sz="1000" dirty="0"/>
                    </a:p>
                  </a:txBody>
                  <a:tcPr anchor="ctr" anchorCtr="1"/>
                </a:tc>
              </a:tr>
            </a:tbl>
          </a:graphicData>
        </a:graphic>
      </p:graphicFrame>
      <p:sp>
        <p:nvSpPr>
          <p:cNvPr id="234" name="Rectangle 233"/>
          <p:cNvSpPr/>
          <p:nvPr/>
        </p:nvSpPr>
        <p:spPr>
          <a:xfrm>
            <a:off x="7995577" y="3396951"/>
            <a:ext cx="1049574" cy="99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Configuration Logic</a:t>
            </a:r>
            <a:endParaRPr lang="en-US" sz="1200" dirty="0"/>
          </a:p>
        </p:txBody>
      </p:sp>
      <p:sp>
        <p:nvSpPr>
          <p:cNvPr id="3" name="Rounded Rectangle 2"/>
          <p:cNvSpPr/>
          <p:nvPr/>
        </p:nvSpPr>
        <p:spPr>
          <a:xfrm>
            <a:off x="6361641" y="4540186"/>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Decision Phase</a:t>
            </a:r>
            <a:endParaRPr lang="en-US" dirty="0">
              <a:solidFill>
                <a:schemeClr val="bg1"/>
              </a:solidFill>
            </a:endParaRPr>
          </a:p>
        </p:txBody>
      </p:sp>
      <p:sp>
        <p:nvSpPr>
          <p:cNvPr id="235" name="Rounded Rectangle 234"/>
          <p:cNvSpPr/>
          <p:nvPr/>
        </p:nvSpPr>
        <p:spPr>
          <a:xfrm>
            <a:off x="6361639" y="5103095"/>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Object Movement</a:t>
            </a:r>
            <a:endParaRPr lang="en-US" dirty="0">
              <a:solidFill>
                <a:schemeClr val="bg1"/>
              </a:solidFill>
            </a:endParaRPr>
          </a:p>
        </p:txBody>
      </p:sp>
      <p:sp>
        <p:nvSpPr>
          <p:cNvPr id="236" name="Rounded Rectangle 235"/>
          <p:cNvSpPr/>
          <p:nvPr/>
        </p:nvSpPr>
        <p:spPr>
          <a:xfrm>
            <a:off x="6361640" y="5668090"/>
            <a:ext cx="2553759" cy="510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Directory Updates</a:t>
            </a:r>
            <a:endParaRPr lang="en-US" dirty="0">
              <a:solidFill>
                <a:schemeClr val="bg1"/>
              </a:solidFill>
            </a:endParaRPr>
          </a:p>
        </p:txBody>
      </p:sp>
      <p:sp>
        <p:nvSpPr>
          <p:cNvPr id="237" name="Flowchart: Data 236"/>
          <p:cNvSpPr/>
          <p:nvPr/>
        </p:nvSpPr>
        <p:spPr>
          <a:xfrm>
            <a:off x="4914815" y="5123677"/>
            <a:ext cx="584901" cy="297585"/>
          </a:xfrm>
          <a:prstGeom prst="flowChartInputOutput">
            <a:avLst/>
          </a:prstGeom>
          <a:solidFill>
            <a:srgbClr val="FF0000">
              <a:alpha val="59000"/>
            </a:srgbClr>
          </a:solidFill>
          <a:ln>
            <a:solidFill>
              <a:srgbClr val="FF0000">
                <a:alpha val="1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U1</a:t>
            </a:r>
            <a:endParaRPr lang="en-US" sz="1100" dirty="0"/>
          </a:p>
        </p:txBody>
      </p:sp>
      <p:cxnSp>
        <p:nvCxnSpPr>
          <p:cNvPr id="223" name="Elbow Connector 222"/>
          <p:cNvCxnSpPr>
            <a:stCxn id="221" idx="5"/>
            <a:endCxn id="237" idx="2"/>
          </p:cNvCxnSpPr>
          <p:nvPr/>
        </p:nvCxnSpPr>
        <p:spPr>
          <a:xfrm>
            <a:off x="1052268" y="4639495"/>
            <a:ext cx="3921037" cy="632975"/>
          </a:xfrm>
          <a:prstGeom prst="bentConnector3">
            <a:avLst>
              <a:gd name="adj1" fmla="val 61660"/>
            </a:avLst>
          </a:prstGeom>
          <a:ln w="1397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9" name="Elbow Connector 238"/>
          <p:cNvCxnSpPr>
            <a:stCxn id="234" idx="1"/>
            <a:endCxn id="3" idx="1"/>
          </p:cNvCxnSpPr>
          <p:nvPr/>
        </p:nvCxnSpPr>
        <p:spPr>
          <a:xfrm rot="10800000" flipV="1">
            <a:off x="6361641" y="3891993"/>
            <a:ext cx="1633936" cy="903364"/>
          </a:xfrm>
          <a:prstGeom prst="bentConnector3">
            <a:avLst>
              <a:gd name="adj1" fmla="val 11399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3" idx="1"/>
            <a:endCxn id="235" idx="1"/>
          </p:cNvCxnSpPr>
          <p:nvPr/>
        </p:nvCxnSpPr>
        <p:spPr>
          <a:xfrm rot="10800000" flipV="1">
            <a:off x="6361639" y="4795356"/>
            <a:ext cx="2" cy="562909"/>
          </a:xfrm>
          <a:prstGeom prst="bentConnector3">
            <a:avLst>
              <a:gd name="adj1" fmla="val 11430100000"/>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1" name="Elbow Connector 250"/>
          <p:cNvCxnSpPr>
            <a:stCxn id="236" idx="1"/>
            <a:endCxn id="228" idx="3"/>
          </p:cNvCxnSpPr>
          <p:nvPr/>
        </p:nvCxnSpPr>
        <p:spPr>
          <a:xfrm rot="10800000">
            <a:off x="5661802" y="2754073"/>
            <a:ext cx="699839" cy="3169189"/>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2" name="Elbow Connector 251"/>
          <p:cNvCxnSpPr>
            <a:stCxn id="236" idx="1"/>
            <a:endCxn id="229" idx="3"/>
          </p:cNvCxnSpPr>
          <p:nvPr/>
        </p:nvCxnSpPr>
        <p:spPr>
          <a:xfrm rot="10800000">
            <a:off x="3246034" y="5246185"/>
            <a:ext cx="3115607" cy="677076"/>
          </a:xfrm>
          <a:prstGeom prst="bentConnector3">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36" idx="1"/>
          </p:cNvCxnSpPr>
          <p:nvPr/>
        </p:nvCxnSpPr>
        <p:spPr>
          <a:xfrm rot="10800000" flipV="1">
            <a:off x="4738116" y="5923261"/>
            <a:ext cx="1623525" cy="270752"/>
          </a:xfrm>
          <a:prstGeom prst="bentConnector4">
            <a:avLst>
              <a:gd name="adj1" fmla="val 7865"/>
              <a:gd name="adj2" fmla="val 184432"/>
            </a:avLst>
          </a:prstGeom>
          <a:ln w="1397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3" name="Multiply 262"/>
          <p:cNvSpPr/>
          <p:nvPr/>
        </p:nvSpPr>
        <p:spPr>
          <a:xfrm>
            <a:off x="5363524" y="6324600"/>
            <a:ext cx="228600" cy="201823"/>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quot;No&quot; Symbol 263"/>
          <p:cNvSpPr/>
          <p:nvPr/>
        </p:nvSpPr>
        <p:spPr>
          <a:xfrm>
            <a:off x="6705600" y="4495194"/>
            <a:ext cx="1752600" cy="1722702"/>
          </a:xfrm>
          <a:prstGeom prst="noSmoking">
            <a:avLst/>
          </a:prstGeom>
          <a:solidFill>
            <a:srgbClr val="FF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6"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07269" y="4654303"/>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8"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2181" y="2141640"/>
            <a:ext cx="215394" cy="215394"/>
          </a:xfrm>
          <a:prstGeom prst="rect">
            <a:avLst/>
          </a:prstGeom>
          <a:noFill/>
          <a:extLst>
            <a:ext uri="{909E8E84-426E-40DD-AFC4-6F175D3DCCD1}">
              <a14:hiddenFill xmlns:a14="http://schemas.microsoft.com/office/drawing/2010/main">
                <a:solidFill>
                  <a:srgbClr val="FFFFFF"/>
                </a:solidFill>
              </a14:hiddenFill>
            </a:ext>
          </a:extLst>
        </p:spPr>
      </p:pic>
      <p:pic>
        <p:nvPicPr>
          <p:cNvPr id="269" name="Picture 2" descr="C:\Users\Sripras\AppData\Local\Microsoft\Windows\Temporary Internet Files\Content.IE5\EJPT9TYZ\MC90043475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62302" y="5252115"/>
            <a:ext cx="215394" cy="215394"/>
          </a:xfrm>
          <a:prstGeom prst="rect">
            <a:avLst/>
          </a:prstGeom>
          <a:noFill/>
          <a:extLst>
            <a:ext uri="{909E8E84-426E-40DD-AFC4-6F175D3DCCD1}">
              <a14:hiddenFill xmlns:a14="http://schemas.microsoft.com/office/drawing/2010/main">
                <a:solidFill>
                  <a:srgbClr val="FFFFFF"/>
                </a:solidFill>
              </a14:hiddenFill>
            </a:ext>
          </a:extLst>
        </p:spPr>
      </p:pic>
      <p:cxnSp>
        <p:nvCxnSpPr>
          <p:cNvPr id="272" name="Straight Arrow Connector 271"/>
          <p:cNvCxnSpPr>
            <a:stCxn id="3" idx="1"/>
            <a:endCxn id="268" idx="3"/>
          </p:cNvCxnSpPr>
          <p:nvPr/>
        </p:nvCxnSpPr>
        <p:spPr>
          <a:xfrm flipH="1" flipV="1">
            <a:off x="5657575" y="2249337"/>
            <a:ext cx="704066" cy="2546020"/>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p:cNvCxnSpPr>
            <a:stCxn id="3" idx="1"/>
            <a:endCxn id="1026" idx="3"/>
          </p:cNvCxnSpPr>
          <p:nvPr/>
        </p:nvCxnSpPr>
        <p:spPr>
          <a:xfrm flipH="1" flipV="1">
            <a:off x="3222663" y="4762000"/>
            <a:ext cx="3138978" cy="33357"/>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p:cNvCxnSpPr>
            <a:stCxn id="3" idx="1"/>
            <a:endCxn id="269" idx="0"/>
          </p:cNvCxnSpPr>
          <p:nvPr/>
        </p:nvCxnSpPr>
        <p:spPr>
          <a:xfrm flipH="1">
            <a:off x="6069999" y="4795357"/>
            <a:ext cx="291642" cy="456758"/>
          </a:xfrm>
          <a:prstGeom prst="straightConnector1">
            <a:avLst/>
          </a:prstGeom>
          <a:ln w="1397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0" name="Elbow Connector 279"/>
          <p:cNvCxnSpPr>
            <a:stCxn id="227" idx="1"/>
            <a:endCxn id="236" idx="1"/>
          </p:cNvCxnSpPr>
          <p:nvPr/>
        </p:nvCxnSpPr>
        <p:spPr>
          <a:xfrm rot="10800000" flipH="1" flipV="1">
            <a:off x="6274220" y="5359811"/>
            <a:ext cx="87419" cy="563450"/>
          </a:xfrm>
          <a:prstGeom prst="bentConnector3">
            <a:avLst>
              <a:gd name="adj1" fmla="val -163438"/>
            </a:avLst>
          </a:prstGeom>
          <a:ln w="254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1" name="Oval 290"/>
          <p:cNvSpPr/>
          <p:nvPr/>
        </p:nvSpPr>
        <p:spPr>
          <a:xfrm>
            <a:off x="4549954" y="2584312"/>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p:cNvSpPr/>
          <p:nvPr/>
        </p:nvSpPr>
        <p:spPr>
          <a:xfrm>
            <a:off x="2165042" y="5091346"/>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p:cNvSpPr/>
          <p:nvPr/>
        </p:nvSpPr>
        <p:spPr>
          <a:xfrm>
            <a:off x="5112996" y="5700671"/>
            <a:ext cx="773440" cy="255164"/>
          </a:xfrm>
          <a:prstGeom prst="ellipse">
            <a:avLst/>
          </a:prstGeom>
          <a:noFill/>
          <a:ln>
            <a:solidFill>
              <a:schemeClr val="bg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3" name="Straight Connector 292"/>
          <p:cNvCxnSpPr>
            <a:stCxn id="291" idx="4"/>
            <a:endCxn id="295" idx="6"/>
          </p:cNvCxnSpPr>
          <p:nvPr/>
        </p:nvCxnSpPr>
        <p:spPr>
          <a:xfrm flipH="1">
            <a:off x="2938482" y="2839476"/>
            <a:ext cx="1998192" cy="2379452"/>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a:stCxn id="291" idx="4"/>
            <a:endCxn id="296" idx="2"/>
          </p:cNvCxnSpPr>
          <p:nvPr/>
        </p:nvCxnSpPr>
        <p:spPr>
          <a:xfrm>
            <a:off x="4936674" y="2839476"/>
            <a:ext cx="176322" cy="2988777"/>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a:stCxn id="295" idx="6"/>
            <a:endCxn id="296" idx="2"/>
          </p:cNvCxnSpPr>
          <p:nvPr/>
        </p:nvCxnSpPr>
        <p:spPr>
          <a:xfrm>
            <a:off x="2938482" y="5218928"/>
            <a:ext cx="2174514" cy="609325"/>
          </a:xfrm>
          <a:prstGeom prst="line">
            <a:avLst/>
          </a:prstGeom>
          <a:ln w="254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08" name="Rounded Rectangle 307"/>
          <p:cNvSpPr/>
          <p:nvPr/>
        </p:nvSpPr>
        <p:spPr>
          <a:xfrm>
            <a:off x="228600" y="3262404"/>
            <a:ext cx="8458200" cy="1344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 Point of Failure!</a:t>
            </a:r>
            <a:endParaRPr lang="en-US" sz="3600" dirty="0"/>
          </a:p>
        </p:txBody>
      </p:sp>
    </p:spTree>
    <p:custDataLst>
      <p:tags r:id="rId1"/>
    </p:custDataLst>
    <p:extLst>
      <p:ext uri="{BB962C8B-B14F-4D97-AF65-F5344CB8AC3E}">
        <p14:creationId xmlns:p14="http://schemas.microsoft.com/office/powerpoint/2010/main" val="1703835028"/>
      </p:ext>
    </p:extLst>
  </p:cSld>
  <p:clrMapOvr>
    <a:masterClrMapping/>
  </p:clrMapOvr>
  <mc:AlternateContent xmlns:mc="http://schemas.openxmlformats.org/markup-compatibility/2006" xmlns:p14="http://schemas.microsoft.com/office/powerpoint/2010/main">
    <mc:Choice Requires="p14">
      <p:transition spd="slow" p14:dur="2000" advTm="22055"/>
    </mc:Choice>
    <mc:Fallback xmlns="">
      <p:transition spd="slow" advTm="22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wipe(dow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childTnLst>
                                </p:cTn>
                              </p:par>
                              <p:par>
                                <p:cTn id="38" presetID="1" presetClass="entr" presetSubtype="0"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2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3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39"/>
                                        </p:tgtEl>
                                        <p:attrNameLst>
                                          <p:attrName>style.visibility</p:attrName>
                                        </p:attrNameLst>
                                      </p:cBhvr>
                                      <p:to>
                                        <p:strVal val="visible"/>
                                      </p:to>
                                    </p:set>
                                    <p:animEffect transition="in" filter="wipe(down)">
                                      <p:cBhvr>
                                        <p:cTn id="48" dur="500"/>
                                        <p:tgtEl>
                                          <p:spTgt spid="23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animEffect transition="in" filter="wipe(down)">
                                      <p:cBhvr>
                                        <p:cTn id="53" dur="500"/>
                                        <p:tgtEl>
                                          <p:spTgt spid="272"/>
                                        </p:tgtEl>
                                      </p:cBhvr>
                                    </p:animEffect>
                                  </p:childTnLst>
                                </p:cTn>
                              </p:par>
                              <p:par>
                                <p:cTn id="54" presetID="22" presetClass="entr" presetSubtype="4" fill="hold"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wipe(down)">
                                      <p:cBhvr>
                                        <p:cTn id="56" dur="500"/>
                                        <p:tgtEl>
                                          <p:spTgt spid="276"/>
                                        </p:tgtEl>
                                      </p:cBhvr>
                                    </p:animEffect>
                                  </p:childTnLst>
                                </p:cTn>
                              </p:par>
                              <p:par>
                                <p:cTn id="57" presetID="22" presetClass="entr" presetSubtype="4" fill="hold" nodeType="withEffect">
                                  <p:stCondLst>
                                    <p:cond delay="0"/>
                                  </p:stCondLst>
                                  <p:childTnLst>
                                    <p:set>
                                      <p:cBhvr>
                                        <p:cTn id="58" dur="1" fill="hold">
                                          <p:stCondLst>
                                            <p:cond delay="0"/>
                                          </p:stCondLst>
                                        </p:cTn>
                                        <p:tgtEl>
                                          <p:spTgt spid="279"/>
                                        </p:tgtEl>
                                        <p:attrNameLst>
                                          <p:attrName>style.visibility</p:attrName>
                                        </p:attrNameLst>
                                      </p:cBhvr>
                                      <p:to>
                                        <p:strVal val="visible"/>
                                      </p:to>
                                    </p:set>
                                    <p:animEffect transition="in" filter="wipe(down)">
                                      <p:cBhvr>
                                        <p:cTn id="59" dur="500"/>
                                        <p:tgtEl>
                                          <p:spTgt spid="279"/>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269"/>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mph" presetSubtype="2" fill="hold" grpId="0" nodeType="clickEffect">
                                  <p:stCondLst>
                                    <p:cond delay="0"/>
                                  </p:stCondLst>
                                  <p:childTnLst>
                                    <p:animClr clrSpc="rgb" dir="cw">
                                      <p:cBhvr>
                                        <p:cTn id="71" dur="250" fill="hold"/>
                                        <p:tgtEl>
                                          <p:spTgt spid="3"/>
                                        </p:tgtEl>
                                        <p:attrNameLst>
                                          <p:attrName>fillcolor</p:attrName>
                                        </p:attrNameLst>
                                      </p:cBhvr>
                                      <p:to>
                                        <a:srgbClr val="CCEF1F"/>
                                      </p:to>
                                    </p:animClr>
                                    <p:set>
                                      <p:cBhvr>
                                        <p:cTn id="72" dur="250" fill="hold"/>
                                        <p:tgtEl>
                                          <p:spTgt spid="3"/>
                                        </p:tgtEl>
                                        <p:attrNameLst>
                                          <p:attrName>fill.type</p:attrName>
                                        </p:attrNameLst>
                                      </p:cBhvr>
                                      <p:to>
                                        <p:strVal val="solid"/>
                                      </p:to>
                                    </p:set>
                                    <p:set>
                                      <p:cBhvr>
                                        <p:cTn id="73" dur="250" fill="hold"/>
                                        <p:tgtEl>
                                          <p:spTgt spid="3"/>
                                        </p:tgtEl>
                                        <p:attrNameLst>
                                          <p:attrName>fill.on</p:attrName>
                                        </p:attrNameLst>
                                      </p:cBhvr>
                                      <p:to>
                                        <p:strVal val="true"/>
                                      </p:to>
                                    </p:set>
                                  </p:childTnLst>
                                </p:cTn>
                              </p:par>
                              <p:par>
                                <p:cTn id="74" presetID="1" presetClass="exit" presetSubtype="0" fill="hold" nodeType="withEffect">
                                  <p:stCondLst>
                                    <p:cond delay="0"/>
                                  </p:stCondLst>
                                  <p:childTnLst>
                                    <p:set>
                                      <p:cBhvr>
                                        <p:cTn id="75" dur="1" fill="hold">
                                          <p:stCondLst>
                                            <p:cond delay="0"/>
                                          </p:stCondLst>
                                        </p:cTn>
                                        <p:tgtEl>
                                          <p:spTgt spid="27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276"/>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79"/>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45"/>
                                        </p:tgtEl>
                                        <p:attrNameLst>
                                          <p:attrName>style.visibility</p:attrName>
                                        </p:attrNameLst>
                                      </p:cBhvr>
                                      <p:to>
                                        <p:strVal val="visible"/>
                                      </p:to>
                                    </p:set>
                                    <p:animEffect transition="in" filter="wipe(down)">
                                      <p:cBhvr>
                                        <p:cTn id="84" dur="500"/>
                                        <p:tgtEl>
                                          <p:spTgt spid="24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down)">
                                      <p:cBhvr>
                                        <p:cTn id="89" dur="500"/>
                                        <p:tgtEl>
                                          <p:spTgt spid="223"/>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23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grpId="0" nodeType="clickEffect">
                                  <p:stCondLst>
                                    <p:cond delay="0"/>
                                  </p:stCondLst>
                                  <p:childTnLst>
                                    <p:animClr clrSpc="rgb" dir="cw">
                                      <p:cBhvr>
                                        <p:cTn id="97" dur="2000" fill="hold"/>
                                        <p:tgtEl>
                                          <p:spTgt spid="235"/>
                                        </p:tgtEl>
                                        <p:attrNameLst>
                                          <p:attrName>fillcolor</p:attrName>
                                        </p:attrNameLst>
                                      </p:cBhvr>
                                      <p:to>
                                        <a:srgbClr val="CCEF1F"/>
                                      </p:to>
                                    </p:animClr>
                                    <p:set>
                                      <p:cBhvr>
                                        <p:cTn id="98" dur="2000" fill="hold"/>
                                        <p:tgtEl>
                                          <p:spTgt spid="235"/>
                                        </p:tgtEl>
                                        <p:attrNameLst>
                                          <p:attrName>fill.type</p:attrName>
                                        </p:attrNameLst>
                                      </p:cBhvr>
                                      <p:to>
                                        <p:strVal val="solid"/>
                                      </p:to>
                                    </p:set>
                                    <p:set>
                                      <p:cBhvr>
                                        <p:cTn id="99" dur="2000" fill="hold"/>
                                        <p:tgtEl>
                                          <p:spTgt spid="235"/>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280"/>
                                        </p:tgtEl>
                                        <p:attrNameLst>
                                          <p:attrName>style.visibility</p:attrName>
                                        </p:attrNameLst>
                                      </p:cBhvr>
                                      <p:to>
                                        <p:strVal val="visible"/>
                                      </p:to>
                                    </p:set>
                                    <p:animEffect transition="in" filter="wipe(down)">
                                      <p:cBhvr>
                                        <p:cTn id="104" dur="500"/>
                                        <p:tgtEl>
                                          <p:spTgt spid="28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251"/>
                                        </p:tgtEl>
                                        <p:attrNameLst>
                                          <p:attrName>style.visibility</p:attrName>
                                        </p:attrNameLst>
                                      </p:cBhvr>
                                      <p:to>
                                        <p:strVal val="visible"/>
                                      </p:to>
                                    </p:set>
                                    <p:animEffect transition="in" filter="wipe(down)">
                                      <p:cBhvr>
                                        <p:cTn id="109" dur="500"/>
                                        <p:tgtEl>
                                          <p:spTgt spid="25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228"/>
                                        </p:tgtEl>
                                        <p:attrNameLst>
                                          <p:attrName>style.visibility</p:attrName>
                                        </p:attrNameLst>
                                      </p:cBhvr>
                                      <p:to>
                                        <p:strVal val="hidden"/>
                                      </p:to>
                                    </p:set>
                                  </p:childTnLst>
                                </p:cTn>
                              </p:par>
                              <p:par>
                                <p:cTn id="114" presetID="1" presetClass="entr" presetSubtype="0" fill="hold" nodeType="withEffect">
                                  <p:stCondLst>
                                    <p:cond delay="0"/>
                                  </p:stCondLst>
                                  <p:childTnLst>
                                    <p:set>
                                      <p:cBhvr>
                                        <p:cTn id="115" dur="1" fill="hold">
                                          <p:stCondLst>
                                            <p:cond delay="0"/>
                                          </p:stCondLst>
                                        </p:cTn>
                                        <p:tgtEl>
                                          <p:spTgt spid="23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252"/>
                                        </p:tgtEl>
                                        <p:attrNameLst>
                                          <p:attrName>style.visibility</p:attrName>
                                        </p:attrNameLst>
                                      </p:cBhvr>
                                      <p:to>
                                        <p:strVal val="visible"/>
                                      </p:to>
                                    </p:set>
                                    <p:animEffect transition="in" filter="wipe(down)">
                                      <p:cBhvr>
                                        <p:cTn id="120" dur="500"/>
                                        <p:tgtEl>
                                          <p:spTgt spid="25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229"/>
                                        </p:tgtEl>
                                        <p:attrNameLst>
                                          <p:attrName>style.visibility</p:attrName>
                                        </p:attrNameLst>
                                      </p:cBhvr>
                                      <p:to>
                                        <p:strVal val="hidden"/>
                                      </p:to>
                                    </p:set>
                                  </p:childTnLst>
                                </p:cTn>
                              </p:par>
                              <p:par>
                                <p:cTn id="125" presetID="1" presetClass="entr" presetSubtype="0" fill="hold"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55"/>
                                        </p:tgtEl>
                                        <p:attrNameLst>
                                          <p:attrName>style.visibility</p:attrName>
                                        </p:attrNameLst>
                                      </p:cBhvr>
                                      <p:to>
                                        <p:strVal val="visible"/>
                                      </p:to>
                                    </p:set>
                                    <p:animEffect transition="in" filter="wipe(down)">
                                      <p:cBhvr>
                                        <p:cTn id="131" dur="500"/>
                                        <p:tgtEl>
                                          <p:spTgt spid="255"/>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264"/>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263"/>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264"/>
                                        </p:tgtEl>
                                      </p:cBhvr>
                                    </p:animEffect>
                                    <p:animScale>
                                      <p:cBhvr>
                                        <p:cTn id="140" dur="250" autoRev="1" fill="hold"/>
                                        <p:tgtEl>
                                          <p:spTgt spid="264"/>
                                        </p:tgtEl>
                                      </p:cBhvr>
                                      <p:by x="105000" y="105000"/>
                                    </p:animScale>
                                  </p:childTnLst>
                                </p:cTn>
                              </p:par>
                              <p:par>
                                <p:cTn id="141" presetID="26" presetClass="emph" presetSubtype="0" fill="hold" grpId="2" nodeType="withEffect">
                                  <p:stCondLst>
                                    <p:cond delay="0"/>
                                  </p:stCondLst>
                                  <p:childTnLst>
                                    <p:animEffect transition="out" filter="fade">
                                      <p:cBhvr>
                                        <p:cTn id="142" dur="500" tmFilter="0, 0; .2, .5; .8, .5; 1, 0"/>
                                        <p:tgtEl>
                                          <p:spTgt spid="264"/>
                                        </p:tgtEl>
                                      </p:cBhvr>
                                    </p:animEffect>
                                    <p:animScale>
                                      <p:cBhvr>
                                        <p:cTn id="143" dur="250" autoRev="1" fill="hold"/>
                                        <p:tgtEl>
                                          <p:spTgt spid="264"/>
                                        </p:tgtEl>
                                      </p:cBhvr>
                                      <p:by x="105000" y="105000"/>
                                    </p:animScale>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wipe(down)">
                                      <p:cBhvr>
                                        <p:cTn id="148" dur="500"/>
                                        <p:tgtEl>
                                          <p:spTgt spid="293"/>
                                        </p:tgtEl>
                                      </p:cBhvr>
                                    </p:animEffect>
                                  </p:childTnLst>
                                </p:cTn>
                              </p:par>
                              <p:par>
                                <p:cTn id="149" presetID="22" presetClass="entr" presetSubtype="4" fill="hold" nodeType="withEffect">
                                  <p:stCondLst>
                                    <p:cond delay="0"/>
                                  </p:stCondLst>
                                  <p:childTnLst>
                                    <p:set>
                                      <p:cBhvr>
                                        <p:cTn id="150" dur="1" fill="hold">
                                          <p:stCondLst>
                                            <p:cond delay="0"/>
                                          </p:stCondLst>
                                        </p:cTn>
                                        <p:tgtEl>
                                          <p:spTgt spid="299"/>
                                        </p:tgtEl>
                                        <p:attrNameLst>
                                          <p:attrName>style.visibility</p:attrName>
                                        </p:attrNameLst>
                                      </p:cBhvr>
                                      <p:to>
                                        <p:strVal val="visible"/>
                                      </p:to>
                                    </p:set>
                                    <p:animEffect transition="in" filter="wipe(down)">
                                      <p:cBhvr>
                                        <p:cTn id="151" dur="500"/>
                                        <p:tgtEl>
                                          <p:spTgt spid="299"/>
                                        </p:tgtEl>
                                      </p:cBhvr>
                                    </p:animEffect>
                                  </p:childTnLst>
                                </p:cTn>
                              </p:par>
                              <p:par>
                                <p:cTn id="152" presetID="22" presetClass="entr" presetSubtype="4" fill="hold" nodeType="withEffect">
                                  <p:stCondLst>
                                    <p:cond delay="0"/>
                                  </p:stCondLst>
                                  <p:childTnLst>
                                    <p:set>
                                      <p:cBhvr>
                                        <p:cTn id="153" dur="1" fill="hold">
                                          <p:stCondLst>
                                            <p:cond delay="0"/>
                                          </p:stCondLst>
                                        </p:cTn>
                                        <p:tgtEl>
                                          <p:spTgt spid="304"/>
                                        </p:tgtEl>
                                        <p:attrNameLst>
                                          <p:attrName>style.visibility</p:attrName>
                                        </p:attrNameLst>
                                      </p:cBhvr>
                                      <p:to>
                                        <p:strVal val="visible"/>
                                      </p:to>
                                    </p:set>
                                    <p:animEffect transition="in" filter="wipe(down)">
                                      <p:cBhvr>
                                        <p:cTn id="154" dur="500"/>
                                        <p:tgtEl>
                                          <p:spTgt spid="304"/>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291"/>
                                        </p:tgtEl>
                                        <p:attrNameLst>
                                          <p:attrName>style.visibility</p:attrName>
                                        </p:attrNameLst>
                                      </p:cBhvr>
                                      <p:to>
                                        <p:strVal val="visible"/>
                                      </p:to>
                                    </p:set>
                                    <p:animEffect transition="in" filter="wipe(down)">
                                      <p:cBhvr>
                                        <p:cTn id="157" dur="500"/>
                                        <p:tgtEl>
                                          <p:spTgt spid="291"/>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295"/>
                                        </p:tgtEl>
                                        <p:attrNameLst>
                                          <p:attrName>style.visibility</p:attrName>
                                        </p:attrNameLst>
                                      </p:cBhvr>
                                      <p:to>
                                        <p:strVal val="visible"/>
                                      </p:to>
                                    </p:set>
                                    <p:animEffect transition="in" filter="wipe(down)">
                                      <p:cBhvr>
                                        <p:cTn id="160" dur="500"/>
                                        <p:tgtEl>
                                          <p:spTgt spid="295"/>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296"/>
                                        </p:tgtEl>
                                        <p:attrNameLst>
                                          <p:attrName>style.visibility</p:attrName>
                                        </p:attrNameLst>
                                      </p:cBhvr>
                                      <p:to>
                                        <p:strVal val="visible"/>
                                      </p:to>
                                    </p:set>
                                    <p:animEffect transition="in" filter="wipe(down)">
                                      <p:cBhvr>
                                        <p:cTn id="163" dur="500"/>
                                        <p:tgtEl>
                                          <p:spTgt spid="296"/>
                                        </p:tgtEl>
                                      </p:cBhvr>
                                    </p:animEffect>
                                  </p:childTnLst>
                                </p:cTn>
                              </p:par>
                            </p:childTnLst>
                          </p:cTn>
                        </p:par>
                      </p:childTnLst>
                    </p:cTn>
                  </p:par>
                  <p:par>
                    <p:cTn id="164" fill="hold">
                      <p:stCondLst>
                        <p:cond delay="indefinite"/>
                      </p:stCondLst>
                      <p:childTnLst>
                        <p:par>
                          <p:cTn id="165" fill="hold">
                            <p:stCondLst>
                              <p:cond delay="0"/>
                            </p:stCondLst>
                            <p:childTnLst>
                              <p:par>
                                <p:cTn id="166" presetID="16" presetClass="entr" presetSubtype="21" fill="hold" grpId="0" nodeType="clickEffect">
                                  <p:stCondLst>
                                    <p:cond delay="0"/>
                                  </p:stCondLst>
                                  <p:childTnLst>
                                    <p:set>
                                      <p:cBhvr>
                                        <p:cTn id="167" dur="1" fill="hold">
                                          <p:stCondLst>
                                            <p:cond delay="0"/>
                                          </p:stCondLst>
                                        </p:cTn>
                                        <p:tgtEl>
                                          <p:spTgt spid="308"/>
                                        </p:tgtEl>
                                        <p:attrNameLst>
                                          <p:attrName>style.visibility</p:attrName>
                                        </p:attrNameLst>
                                      </p:cBhvr>
                                      <p:to>
                                        <p:strVal val="visible"/>
                                      </p:to>
                                    </p:set>
                                    <p:animEffect transition="in" filter="barn(inVertical)">
                                      <p:cBhvr>
                                        <p:cTn id="168"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animBg="1"/>
      <p:bldP spid="219" grpId="1" animBg="1"/>
      <p:bldP spid="220" grpId="0" animBg="1"/>
      <p:bldP spid="221" grpId="0" animBg="1"/>
      <p:bldP spid="225" grpId="0" animBg="1"/>
      <p:bldP spid="226" grpId="0" animBg="1"/>
      <p:bldP spid="227" grpId="0" animBg="1"/>
      <p:bldP spid="234" grpId="0" animBg="1"/>
      <p:bldP spid="3" grpId="0" animBg="1"/>
      <p:bldP spid="3" grpId="1" animBg="1"/>
      <p:bldP spid="235" grpId="0" animBg="1"/>
      <p:bldP spid="235" grpId="1" animBg="1"/>
      <p:bldP spid="236" grpId="0" animBg="1"/>
      <p:bldP spid="237" grpId="0" animBg="1"/>
      <p:bldP spid="263" grpId="0" animBg="1"/>
      <p:bldP spid="264" grpId="0" animBg="1"/>
      <p:bldP spid="264" grpId="1" animBg="1"/>
      <p:bldP spid="264" grpId="2" animBg="1"/>
      <p:bldP spid="291" grpId="0" animBg="1"/>
      <p:bldP spid="295" grpId="0" animBg="1"/>
      <p:bldP spid="296" grpId="0" animBg="1"/>
      <p:bldP spid="30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1.7|1|0.6|6.2|0.4|1.5|3.4|1|0.3|2.5|2.6|4.3|12.5"/>
</p:tagLst>
</file>

<file path=ppt/tags/tag2.xml><?xml version="1.0" encoding="utf-8"?>
<p:tagLst xmlns:a="http://schemas.openxmlformats.org/drawingml/2006/main" xmlns:r="http://schemas.openxmlformats.org/officeDocument/2006/relationships" xmlns:p="http://schemas.openxmlformats.org/presentationml/2006/main">
  <p:tag name="TIMING" val="|15|0|0|0|0|0|0|0|0|0|0|0|0|0|0|0|0|0|0|0|0|0|0|0|0|0|0|0|0|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5"/>
</p:tagLst>
</file>

<file path=ppt/tags/tag4.xml><?xml version="1.0" encoding="utf-8"?>
<p:tagLst xmlns:a="http://schemas.openxmlformats.org/drawingml/2006/main" xmlns:r="http://schemas.openxmlformats.org/officeDocument/2006/relationships" xmlns:p="http://schemas.openxmlformats.org/presentationml/2006/main">
  <p:tag name="TIMING" val="|15.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3278</TotalTime>
  <Words>2649</Words>
  <Application>Microsoft Office PowerPoint</Application>
  <PresentationFormat>On-screen Show (4:3)</PresentationFormat>
  <Paragraphs>934</Paragraphs>
  <Slides>46</Slides>
  <Notes>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Paxos based directory updates for geo-replicated cloud storage</vt:lpstr>
      <vt:lpstr>Geo-Replication</vt:lpstr>
      <vt:lpstr>Consistent Hashing vs. Directories</vt:lpstr>
      <vt:lpstr>Heterogeneous, adaptive replication</vt:lpstr>
      <vt:lpstr>Roadmap</vt:lpstr>
      <vt:lpstr>Goals</vt:lpstr>
      <vt:lpstr>Contributions</vt:lpstr>
      <vt:lpstr>Roadmap</vt:lpstr>
      <vt:lpstr>Single Coordinator Scheme</vt:lpstr>
      <vt:lpstr>Single Coordinator Scheme</vt:lpstr>
      <vt:lpstr>JPaxos</vt:lpstr>
      <vt:lpstr>Roadmap</vt:lpstr>
      <vt:lpstr>The Players</vt:lpstr>
      <vt:lpstr>Directory Service: DB state</vt:lpstr>
      <vt:lpstr>Directory Service: Recovery</vt:lpstr>
      <vt:lpstr>Directory Service: Snapshotting + Restoration</vt:lpstr>
      <vt:lpstr>Directories</vt:lpstr>
      <vt:lpstr>Migration Agents</vt:lpstr>
      <vt:lpstr>Migration Protocol</vt:lpstr>
      <vt:lpstr>Migration Protocol: State Machine</vt:lpstr>
      <vt:lpstr>Migration Protocol: The DB state</vt:lpstr>
      <vt:lpstr>Logging Framework</vt:lpstr>
      <vt:lpstr>Roadmap</vt:lpstr>
      <vt:lpstr>Experimental Testbed: PRObE</vt:lpstr>
      <vt:lpstr>Network Simulation: DummyNet</vt:lpstr>
      <vt:lpstr>Experimental Setup and Config</vt:lpstr>
      <vt:lpstr>Roadmap</vt:lpstr>
      <vt:lpstr>The Graphs</vt:lpstr>
      <vt:lpstr>Results: No DummyNet; x=y=0.1ms</vt:lpstr>
      <vt:lpstr>Results: DummyNet with 0ms delay; x=y =? 0.1ms</vt:lpstr>
      <vt:lpstr>Results:DummyNet with x=20ms, y=80ms</vt:lpstr>
      <vt:lpstr>Roadmap</vt:lpstr>
      <vt:lpstr>Conclusion</vt:lpstr>
      <vt:lpstr>Geo-Replicated Cloud Storage</vt:lpstr>
      <vt:lpstr>What do we need?</vt:lpstr>
      <vt:lpstr>Faulty Directories</vt:lpstr>
      <vt:lpstr>Paxos</vt:lpstr>
      <vt:lpstr>Paxos</vt:lpstr>
      <vt:lpstr>Paxos</vt:lpstr>
      <vt:lpstr>Paxos</vt:lpstr>
      <vt:lpstr>JPaxos: Everyone is everything!</vt:lpstr>
      <vt:lpstr>ER diagram?</vt:lpstr>
      <vt:lpstr>Idempotency and leader change</vt:lpstr>
      <vt:lpstr>Paxos dueling proposers</vt:lpstr>
      <vt:lpstr>Graphs – individual, large</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Paxos based directory updates for geo-replicated cloud storage</dc:title>
  <dc:creator>Sripras</dc:creator>
  <cp:lastModifiedBy>Sripras</cp:lastModifiedBy>
  <cp:revision>168</cp:revision>
  <dcterms:created xsi:type="dcterms:W3CDTF">2014-05-20T19:40:14Z</dcterms:created>
  <dcterms:modified xsi:type="dcterms:W3CDTF">2014-05-26T16:00:37Z</dcterms:modified>
</cp:coreProperties>
</file>