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90" r:id="rId3"/>
    <p:sldId id="257" r:id="rId4"/>
    <p:sldId id="258" r:id="rId5"/>
    <p:sldId id="259" r:id="rId6"/>
    <p:sldId id="260" r:id="rId7"/>
    <p:sldId id="261" r:id="rId8"/>
    <p:sldId id="262" r:id="rId9"/>
    <p:sldId id="263" r:id="rId10"/>
    <p:sldId id="291" r:id="rId11"/>
    <p:sldId id="267" r:id="rId12"/>
    <p:sldId id="294" r:id="rId13"/>
    <p:sldId id="269" r:id="rId14"/>
    <p:sldId id="270" r:id="rId15"/>
    <p:sldId id="271" r:id="rId16"/>
    <p:sldId id="272" r:id="rId17"/>
    <p:sldId id="273" r:id="rId18"/>
    <p:sldId id="274" r:id="rId19"/>
    <p:sldId id="275" r:id="rId20"/>
    <p:sldId id="276" r:id="rId21"/>
    <p:sldId id="298" r:id="rId22"/>
    <p:sldId id="295" r:id="rId23"/>
    <p:sldId id="277" r:id="rId24"/>
    <p:sldId id="278" r:id="rId25"/>
    <p:sldId id="279" r:id="rId26"/>
    <p:sldId id="296" r:id="rId27"/>
    <p:sldId id="280" r:id="rId28"/>
    <p:sldId id="297" r:id="rId29"/>
    <p:sldId id="282" r:id="rId30"/>
    <p:sldId id="284" r:id="rId31"/>
    <p:sldId id="292" r:id="rId32"/>
    <p:sldId id="293" r:id="rId33"/>
    <p:sldId id="285" r:id="rId34"/>
    <p:sldId id="286" r:id="rId35"/>
    <p:sldId id="287" r:id="rId36"/>
    <p:sldId id="288" r:id="rId37"/>
    <p:sldId id="28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91" autoAdjust="0"/>
  </p:normalViewPr>
  <p:slideViewPr>
    <p:cSldViewPr>
      <p:cViewPr varScale="1">
        <p:scale>
          <a:sx n="111" d="100"/>
          <a:sy n="111" d="100"/>
        </p:scale>
        <p:origin x="-102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7C8BB2-989B-4524-A93D-7328B1F5ECCA}" type="datetimeFigureOut">
              <a:rPr lang="en-US" smtClean="0"/>
              <a:t>5/21/2014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61B59E-A863-41DD-8CA2-812EBEFB0AB4}" type="slidenum">
              <a:rPr lang="en-US" smtClean="0"/>
              <a:t>‹#›</a:t>
            </a:fld>
            <a:endParaRPr lang="en-US"/>
          </a:p>
        </p:txBody>
      </p:sp>
    </p:spTree>
    <p:extLst>
      <p:ext uri="{BB962C8B-B14F-4D97-AF65-F5344CB8AC3E}">
        <p14:creationId xmlns:p14="http://schemas.microsoft.com/office/powerpoint/2010/main" val="3809529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10</a:t>
            </a:fld>
            <a:endParaRPr lang="en-US"/>
          </a:p>
        </p:txBody>
      </p:sp>
    </p:spTree>
    <p:extLst>
      <p:ext uri="{BB962C8B-B14F-4D97-AF65-F5344CB8AC3E}">
        <p14:creationId xmlns:p14="http://schemas.microsoft.com/office/powerpoint/2010/main" val="790929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Server end to end </a:t>
            </a:r>
            <a:r>
              <a:rPr lang="en-US" dirty="0" smtClean="0"/>
              <a:t>latencies from </a:t>
            </a:r>
            <a:r>
              <a:rPr lang="en-US" dirty="0" err="1" smtClean="0"/>
              <a:t>enqueued</a:t>
            </a:r>
            <a:r>
              <a:rPr lang="en-US" baseline="0" dirty="0" smtClean="0"/>
              <a:t> to decided should be ~1RTT, so only a few milliseconds. (code + </a:t>
            </a:r>
            <a:r>
              <a:rPr lang="en-US" baseline="0" dirty="0" err="1" smtClean="0"/>
              <a:t>queueing</a:t>
            </a:r>
            <a:r>
              <a:rPr lang="en-US" baseline="0" dirty="0" smtClean="0"/>
              <a:t>)</a:t>
            </a:r>
          </a:p>
          <a:p>
            <a:r>
              <a:rPr lang="en-US" baseline="0" dirty="0" smtClean="0"/>
              <a:t>Client end to end dominated by service time. (state machine code + DB access)</a:t>
            </a:r>
          </a:p>
          <a:p>
            <a:endParaRPr lang="en-US" baseline="0" dirty="0" smtClean="0"/>
          </a:p>
          <a:p>
            <a:r>
              <a:rPr lang="en-US" baseline="0" dirty="0" smtClean="0"/>
              <a:t>Non-Uniform, why?</a:t>
            </a:r>
          </a:p>
          <a:p>
            <a:pPr lvl="0"/>
            <a:r>
              <a:rPr lang="en-US" sz="1200" kern="1200" dirty="0" smtClean="0">
                <a:solidFill>
                  <a:schemeClr val="tx1"/>
                </a:solidFill>
                <a:effectLst/>
                <a:latin typeface="+mn-lt"/>
                <a:ea typeface="+mn-ea"/>
                <a:cs typeface="+mn-cs"/>
              </a:rPr>
              <a:t>Migration Initiator and Migration Agent processes run on different machines from the leader process, and will hence experience link delays.</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client for the other rounds is the Protocol process which is running co-hosted with the leader replica, and will only experience inter-process communication delay.</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27</a:t>
            </a:fld>
            <a:endParaRPr lang="en-US"/>
          </a:p>
        </p:txBody>
      </p:sp>
    </p:spTree>
    <p:extLst>
      <p:ext uri="{BB962C8B-B14F-4D97-AF65-F5344CB8AC3E}">
        <p14:creationId xmlns:p14="http://schemas.microsoft.com/office/powerpoint/2010/main" val="89736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Expected to be very similar to no</a:t>
            </a:r>
            <a:r>
              <a:rPr lang="en-US" baseline="0" dirty="0" smtClean="0"/>
              <a:t> </a:t>
            </a:r>
            <a:r>
              <a:rPr lang="en-US" baseline="0" dirty="0" err="1" smtClean="0"/>
              <a:t>DummyNet</a:t>
            </a:r>
            <a:r>
              <a:rPr lang="en-US" baseline="0" dirty="0" smtClean="0"/>
              <a:t> but large deviation!</a:t>
            </a:r>
          </a:p>
          <a:p>
            <a:r>
              <a:rPr lang="en-US" baseline="0" dirty="0" smtClean="0"/>
              <a:t>Attribute deviation to introduction of </a:t>
            </a:r>
            <a:r>
              <a:rPr lang="en-US" baseline="0" dirty="0" err="1" smtClean="0"/>
              <a:t>DummyNet</a:t>
            </a:r>
            <a:r>
              <a:rPr lang="en-US" baseline="0" dirty="0" smtClean="0"/>
              <a:t>. Flat 20ms increase across the board for some reason.</a:t>
            </a:r>
          </a:p>
          <a:p>
            <a:r>
              <a:rPr lang="en-US" baseline="0" dirty="0" smtClean="0"/>
              <a:t>Apart from that </a:t>
            </a:r>
            <a:r>
              <a:rPr lang="en-US" baseline="0" dirty="0" err="1" smtClean="0"/>
              <a:t>DummyNet</a:t>
            </a:r>
            <a:r>
              <a:rPr lang="en-US" baseline="0" dirty="0" smtClean="0"/>
              <a:t> is very imprecise at lower delays – 0ms is emulated as 4-6ms.</a:t>
            </a:r>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28</a:t>
            </a:fld>
            <a:endParaRPr lang="en-US"/>
          </a:p>
        </p:txBody>
      </p:sp>
    </p:spTree>
    <p:extLst>
      <p:ext uri="{BB962C8B-B14F-4D97-AF65-F5344CB8AC3E}">
        <p14:creationId xmlns:p14="http://schemas.microsoft.com/office/powerpoint/2010/main" val="97291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West coast / East</a:t>
            </a:r>
            <a:r>
              <a:rPr lang="en-US" baseline="0" dirty="0" smtClean="0"/>
              <a:t> coast simulation</a:t>
            </a:r>
          </a:p>
          <a:p>
            <a:r>
              <a:rPr lang="en-US" baseline="0" dirty="0" smtClean="0"/>
              <a:t>Server end to end convergence:</a:t>
            </a:r>
          </a:p>
          <a:p>
            <a:r>
              <a:rPr lang="en-US" sz="1200" kern="1200" dirty="0" smtClean="0">
                <a:solidFill>
                  <a:schemeClr val="tx1"/>
                </a:solidFill>
                <a:effectLst/>
                <a:latin typeface="+mn-lt"/>
                <a:ea typeface="+mn-ea"/>
                <a:cs typeface="+mn-cs"/>
              </a:rPr>
              <a:t>Code execution time and threading overhead.</a:t>
            </a:r>
          </a:p>
          <a:p>
            <a:r>
              <a:rPr lang="en-US" sz="1200" kern="1200" dirty="0" smtClean="0">
                <a:solidFill>
                  <a:schemeClr val="tx1"/>
                </a:solidFill>
                <a:effectLst/>
                <a:latin typeface="+mn-lt"/>
                <a:ea typeface="+mn-ea"/>
                <a:cs typeface="+mn-cs"/>
              </a:rPr>
              <a:t>Queuing latencies between the multiple asynchronous parts of the application</a:t>
            </a:r>
          </a:p>
          <a:p>
            <a:r>
              <a:rPr lang="en-US" sz="1200" kern="1200" dirty="0" smtClean="0">
                <a:solidFill>
                  <a:schemeClr val="tx1"/>
                </a:solidFill>
                <a:effectLst/>
                <a:latin typeface="+mn-lt"/>
                <a:ea typeface="+mn-ea"/>
                <a:cs typeface="+mn-cs"/>
              </a:rPr>
              <a:t>The convergence time for a single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round would still be expected to be around 20ms as the leader replica has the ability to form a majority with the 2 other east coast replicas.</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end to end latencies can be split into dominant factors:</a:t>
            </a:r>
          </a:p>
          <a:p>
            <a:pPr lvl="0"/>
            <a:r>
              <a:rPr lang="en-US" sz="1200" kern="1200" dirty="0" smtClean="0">
                <a:solidFill>
                  <a:schemeClr val="tx1"/>
                </a:solidFill>
                <a:effectLst/>
                <a:latin typeface="+mn-lt"/>
                <a:ea typeface="+mn-ea"/>
                <a:cs typeface="+mn-cs"/>
              </a:rPr>
              <a:t>The client-leader RTTs for the initiation and migration agent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rounds – ~20ms</a:t>
            </a:r>
          </a:p>
          <a:p>
            <a:pPr lvl="0"/>
            <a:r>
              <a:rPr lang="en-US" sz="1200" kern="1200" dirty="0" smtClean="0">
                <a:solidFill>
                  <a:schemeClr val="tx1"/>
                </a:solidFill>
                <a:effectLst/>
                <a:latin typeface="+mn-lt"/>
                <a:ea typeface="+mn-ea"/>
                <a:cs typeface="+mn-cs"/>
              </a:rPr>
              <a:t>The service time for the request – DB + code execution time</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time itself - ~20ms (1 RTT)</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expect a 20ms (for initiation and 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+ 20ms + 3-5ms (baseline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+ 20ms </a:t>
            </a:r>
            <a:r>
              <a:rPr lang="en-US" sz="1200" kern="1200" dirty="0" err="1" smtClean="0">
                <a:solidFill>
                  <a:schemeClr val="tx1"/>
                </a:solidFill>
                <a:effectLst/>
                <a:latin typeface="+mn-lt"/>
                <a:ea typeface="+mn-ea"/>
                <a:cs typeface="+mn-cs"/>
              </a:rPr>
              <a:t>dummynet</a:t>
            </a:r>
            <a:r>
              <a:rPr lang="en-US" sz="1200" kern="1200" dirty="0" smtClean="0">
                <a:solidFill>
                  <a:schemeClr val="tx1"/>
                </a:solidFill>
                <a:effectLst/>
                <a:latin typeface="+mn-lt"/>
                <a:ea typeface="+mn-ea"/>
                <a:cs typeface="+mn-cs"/>
              </a:rPr>
              <a:t> overhead + DB + code execution time.</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Across the results observation:</a:t>
            </a:r>
          </a:p>
          <a:p>
            <a:pPr lvl="0"/>
            <a:r>
              <a:rPr lang="en-US" sz="1200" kern="1200" dirty="0" smtClean="0">
                <a:solidFill>
                  <a:schemeClr val="tx1"/>
                </a:solidFill>
                <a:effectLst/>
                <a:latin typeface="+mn-lt"/>
                <a:ea typeface="+mn-ea"/>
                <a:cs typeface="+mn-cs"/>
              </a:rPr>
              <a:t>Database – Initiation is an insert operation. The other operations are all update operations. This leads us to believe that the DB optimizer somehow seems to favor performance of one over the other.</a:t>
            </a:r>
          </a:p>
          <a:p>
            <a:pPr lvl="0"/>
            <a:r>
              <a:rPr lang="en-US" sz="1200" kern="1200" dirty="0" smtClean="0">
                <a:solidFill>
                  <a:schemeClr val="tx1"/>
                </a:solidFill>
                <a:effectLst/>
                <a:latin typeface="+mn-lt"/>
                <a:ea typeface="+mn-ea"/>
                <a:cs typeface="+mn-cs"/>
              </a:rPr>
              <a:t>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by design is a 3 step database operation due to its asynchronous nature.</a:t>
            </a:r>
          </a:p>
          <a:p>
            <a:pPr lvl="1"/>
            <a:r>
              <a:rPr lang="en-US" sz="1200" kern="1200" dirty="0" smtClean="0">
                <a:solidFill>
                  <a:schemeClr val="tx1"/>
                </a:solidFill>
                <a:effectLst/>
                <a:latin typeface="+mn-lt"/>
                <a:ea typeface="+mn-ea"/>
                <a:cs typeface="+mn-cs"/>
              </a:rPr>
              <a:t>First the migration agent </a:t>
            </a:r>
            <a:r>
              <a:rPr lang="en-US" sz="1200" kern="1200" dirty="0" err="1" smtClean="0">
                <a:solidFill>
                  <a:schemeClr val="tx1"/>
                </a:solidFill>
                <a:effectLst/>
                <a:latin typeface="+mn-lt"/>
                <a:ea typeface="+mn-ea"/>
                <a:cs typeface="+mn-cs"/>
              </a:rPr>
              <a:t>acking</a:t>
            </a:r>
            <a:r>
              <a:rPr lang="en-US" sz="1200" kern="1200" dirty="0" smtClean="0">
                <a:solidFill>
                  <a:schemeClr val="tx1"/>
                </a:solidFill>
                <a:effectLst/>
                <a:latin typeface="+mn-lt"/>
                <a:ea typeface="+mn-ea"/>
                <a:cs typeface="+mn-cs"/>
              </a:rPr>
              <a:t> is identified through its IP and port information.</a:t>
            </a:r>
          </a:p>
          <a:p>
            <a:pPr lvl="1"/>
            <a:r>
              <a:rPr lang="en-US" sz="1200" kern="1200" dirty="0" smtClean="0">
                <a:solidFill>
                  <a:schemeClr val="tx1"/>
                </a:solidFill>
                <a:effectLst/>
                <a:latin typeface="+mn-lt"/>
                <a:ea typeface="+mn-ea"/>
                <a:cs typeface="+mn-cs"/>
              </a:rPr>
              <a:t>Then the current migration progress for the object being migrated is looked up.</a:t>
            </a:r>
          </a:p>
          <a:p>
            <a:pPr lvl="1"/>
            <a:r>
              <a:rPr lang="en-US" sz="1200" kern="1200" dirty="0" smtClean="0">
                <a:solidFill>
                  <a:schemeClr val="tx1"/>
                </a:solidFill>
                <a:effectLst/>
                <a:latin typeface="+mn-lt"/>
                <a:ea typeface="+mn-ea"/>
                <a:cs typeface="+mn-cs"/>
              </a:rPr>
              <a:t>Finally, if this is an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from an agent that hasn’t already </a:t>
            </a:r>
            <a:r>
              <a:rPr lang="en-US" sz="1200" kern="1200" dirty="0" err="1" smtClean="0">
                <a:solidFill>
                  <a:schemeClr val="tx1"/>
                </a:solidFill>
                <a:effectLst/>
                <a:latin typeface="+mn-lt"/>
                <a:ea typeface="+mn-ea"/>
                <a:cs typeface="+mn-cs"/>
              </a:rPr>
              <a:t>acked</a:t>
            </a:r>
            <a:r>
              <a:rPr lang="en-US" sz="1200" kern="1200" dirty="0" smtClean="0">
                <a:solidFill>
                  <a:schemeClr val="tx1"/>
                </a:solidFill>
                <a:effectLst/>
                <a:latin typeface="+mn-lt"/>
                <a:ea typeface="+mn-ea"/>
                <a:cs typeface="+mn-cs"/>
              </a:rPr>
              <a:t>, the entry is recorded.</a:t>
            </a:r>
          </a:p>
          <a:p>
            <a:pPr lvl="0"/>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29</a:t>
            </a:fld>
            <a:endParaRPr lang="en-US"/>
          </a:p>
        </p:txBody>
      </p:sp>
    </p:spTree>
    <p:extLst>
      <p:ext uri="{BB962C8B-B14F-4D97-AF65-F5344CB8AC3E}">
        <p14:creationId xmlns:p14="http://schemas.microsoft.com/office/powerpoint/2010/main" val="827432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8505B0-739C-49BB-918F-3A3FD323C9EF}" type="datetimeFigureOut">
              <a:rPr lang="en-US" smtClean="0"/>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424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8505B0-739C-49BB-918F-3A3FD323C9EF}" type="datetimeFigureOut">
              <a:rPr lang="en-US" smtClean="0"/>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5154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8505B0-739C-49BB-918F-3A3FD323C9EF}" type="datetimeFigureOut">
              <a:rPr lang="en-US" smtClean="0"/>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04602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8505B0-739C-49BB-918F-3A3FD323C9EF}" type="datetimeFigureOut">
              <a:rPr lang="en-US" smtClean="0"/>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3549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8505B0-739C-49BB-918F-3A3FD323C9EF}" type="datetimeFigureOut">
              <a:rPr lang="en-US" smtClean="0"/>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0764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8505B0-739C-49BB-918F-3A3FD323C9EF}" type="datetimeFigureOut">
              <a:rPr lang="en-US" smtClean="0"/>
              <a:t>5/21/2014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8478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8505B0-739C-49BB-918F-3A3FD323C9EF}" type="datetimeFigureOut">
              <a:rPr lang="en-US" smtClean="0"/>
              <a:t>5/21/2014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99022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8505B0-739C-49BB-918F-3A3FD323C9EF}" type="datetimeFigureOut">
              <a:rPr lang="en-US" smtClean="0"/>
              <a:t>5/21/2014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5754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8505B0-739C-49BB-918F-3A3FD323C9EF}" type="datetimeFigureOut">
              <a:rPr lang="en-US" smtClean="0"/>
              <a:t>5/21/2014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4171868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8505B0-739C-49BB-918F-3A3FD323C9EF}" type="datetimeFigureOut">
              <a:rPr lang="en-US" smtClean="0"/>
              <a:t>5/21/2014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8039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8505B0-739C-49BB-918F-3A3FD323C9EF}" type="datetimeFigureOut">
              <a:rPr lang="en-US" smtClean="0"/>
              <a:t>5/21/2014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258158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505B0-739C-49BB-918F-3A3FD323C9EF}" type="datetimeFigureOut">
              <a:rPr lang="en-US" smtClean="0"/>
              <a:t>5/21/2014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1C761-9FE2-4952-8BCD-2D639D168F1E}" type="slidenum">
              <a:rPr lang="en-US" smtClean="0"/>
              <a:t>‹#›</a:t>
            </a:fld>
            <a:endParaRPr lang="en-US"/>
          </a:p>
        </p:txBody>
      </p:sp>
    </p:spTree>
    <p:extLst>
      <p:ext uri="{BB962C8B-B14F-4D97-AF65-F5344CB8AC3E}">
        <p14:creationId xmlns:p14="http://schemas.microsoft.com/office/powerpoint/2010/main" val="1295026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2.wmf"/><Relationship Id="rId2" Type="http://schemas.openxmlformats.org/officeDocument/2006/relationships/image" Target="../media/image20.wmf"/><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image" Target="../media/image21.jpeg"/><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wmf"/><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Paxos</a:t>
            </a:r>
            <a:r>
              <a:rPr lang="en-US" dirty="0" smtClean="0"/>
              <a:t> based directory updates for geo-replicated cloud storage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9556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pic>
        <p:nvPicPr>
          <p:cNvPr id="2050" name="Picture 2" descr="C:\Users\Sripras\AppData\Local\Microsoft\Windows\Temporary Internet Files\Content.IE5\X72G4L8O\MC9004315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3058" y="1817132"/>
            <a:ext cx="533400" cy="53695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1584"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9317"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7758"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4158"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21697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2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2592"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51033"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22701"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169758" y="2883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69758" y="29601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69758" y="30363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169758" y="34935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169758" y="3569732"/>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169758" y="36459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169758" y="41031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169758" y="41793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169758" y="42555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169758" y="4788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2170749" y="5024396"/>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636358" y="1447800"/>
            <a:ext cx="1143000" cy="369332"/>
          </a:xfrm>
          <a:prstGeom prst="rect">
            <a:avLst/>
          </a:prstGeom>
          <a:noFill/>
        </p:spPr>
        <p:txBody>
          <a:bodyPr wrap="square" rtlCol="0">
            <a:spAutoFit/>
          </a:bodyPr>
          <a:lstStyle/>
          <a:p>
            <a:r>
              <a:rPr lang="en-US" dirty="0" smtClean="0"/>
              <a:t>Proposer</a:t>
            </a:r>
            <a:endParaRPr lang="en-US" dirty="0"/>
          </a:p>
        </p:txBody>
      </p:sp>
      <p:sp>
        <p:nvSpPr>
          <p:cNvPr id="38" name="TextBox 37"/>
          <p:cNvSpPr txBox="1"/>
          <p:nvPr/>
        </p:nvSpPr>
        <p:spPr>
          <a:xfrm>
            <a:off x="4074758" y="1447800"/>
            <a:ext cx="1143000" cy="369332"/>
          </a:xfrm>
          <a:prstGeom prst="rect">
            <a:avLst/>
          </a:prstGeom>
          <a:noFill/>
        </p:spPr>
        <p:txBody>
          <a:bodyPr wrap="square" rtlCol="0">
            <a:spAutoFit/>
          </a:bodyPr>
          <a:lstStyle/>
          <a:p>
            <a:r>
              <a:rPr lang="en-US" dirty="0" smtClean="0"/>
              <a:t>Acceptors</a:t>
            </a:r>
            <a:endParaRPr lang="en-US" dirty="0"/>
          </a:p>
        </p:txBody>
      </p:sp>
      <p:sp>
        <p:nvSpPr>
          <p:cNvPr id="39" name="TextBox 38"/>
          <p:cNvSpPr txBox="1"/>
          <p:nvPr/>
        </p:nvSpPr>
        <p:spPr>
          <a:xfrm>
            <a:off x="6665558" y="1447800"/>
            <a:ext cx="1143000" cy="369332"/>
          </a:xfrm>
          <a:prstGeom prst="rect">
            <a:avLst/>
          </a:prstGeom>
          <a:noFill/>
        </p:spPr>
        <p:txBody>
          <a:bodyPr wrap="square" rtlCol="0">
            <a:spAutoFit/>
          </a:bodyPr>
          <a:lstStyle/>
          <a:p>
            <a:r>
              <a:rPr lang="en-US" dirty="0" smtClean="0"/>
              <a:t>Learners</a:t>
            </a:r>
            <a:endParaRPr lang="en-US" dirty="0"/>
          </a:p>
        </p:txBody>
      </p:sp>
      <p:pic>
        <p:nvPicPr>
          <p:cNvPr id="40"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2079"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p:cNvCxnSpPr/>
          <p:nvPr/>
        </p:nvCxnSpPr>
        <p:spPr>
          <a:xfrm>
            <a:off x="773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36457" y="2603974"/>
            <a:ext cx="1558401" cy="276999"/>
          </a:xfrm>
          <a:prstGeom prst="rect">
            <a:avLst/>
          </a:prstGeom>
          <a:noFill/>
        </p:spPr>
        <p:txBody>
          <a:bodyPr wrap="square" rtlCol="0">
            <a:spAutoFit/>
          </a:bodyPr>
          <a:lstStyle/>
          <a:p>
            <a:r>
              <a:rPr lang="en-US" sz="1200" dirty="0" smtClean="0"/>
              <a:t>Prepare #1?</a:t>
            </a:r>
            <a:endParaRPr lang="en-US" sz="1200" dirty="0"/>
          </a:p>
        </p:txBody>
      </p:sp>
      <p:pic>
        <p:nvPicPr>
          <p:cNvPr id="205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319456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7388" y="3242283"/>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3303064"/>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3867478"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1" name="TextBox 50"/>
          <p:cNvSpPr txBox="1"/>
          <p:nvPr/>
        </p:nvSpPr>
        <p:spPr>
          <a:xfrm>
            <a:off x="4672387"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3" name="TextBox 52"/>
          <p:cNvSpPr txBox="1"/>
          <p:nvPr/>
        </p:nvSpPr>
        <p:spPr>
          <a:xfrm>
            <a:off x="5388023" y="2475363"/>
            <a:ext cx="515418" cy="276999"/>
          </a:xfrm>
          <a:prstGeom prst="rect">
            <a:avLst/>
          </a:prstGeom>
          <a:noFill/>
        </p:spPr>
        <p:txBody>
          <a:bodyPr wrap="square" rtlCol="0">
            <a:spAutoFit/>
          </a:bodyPr>
          <a:lstStyle/>
          <a:p>
            <a:r>
              <a:rPr lang="en-US" sz="1200" dirty="0" smtClean="0"/>
              <a:t>{null}</a:t>
            </a:r>
            <a:endParaRPr lang="en-US" sz="1200" dirty="0"/>
          </a:p>
        </p:txBody>
      </p:sp>
      <p:sp>
        <p:nvSpPr>
          <p:cNvPr id="54" name="TextBox 53"/>
          <p:cNvSpPr txBox="1"/>
          <p:nvPr/>
        </p:nvSpPr>
        <p:spPr>
          <a:xfrm>
            <a:off x="3858732" y="3607885"/>
            <a:ext cx="566959" cy="276999"/>
          </a:xfrm>
          <a:prstGeom prst="rect">
            <a:avLst/>
          </a:prstGeom>
          <a:noFill/>
        </p:spPr>
        <p:txBody>
          <a:bodyPr wrap="square" rtlCol="0">
            <a:spAutoFit/>
          </a:bodyPr>
          <a:lstStyle/>
          <a:p>
            <a:r>
              <a:rPr lang="en-US" sz="1200" dirty="0" smtClean="0"/>
              <a:t>{1}</a:t>
            </a:r>
            <a:endParaRPr lang="en-US" sz="1200" dirty="0"/>
          </a:p>
        </p:txBody>
      </p:sp>
      <p:sp>
        <p:nvSpPr>
          <p:cNvPr id="55" name="TextBox 54"/>
          <p:cNvSpPr txBox="1"/>
          <p:nvPr/>
        </p:nvSpPr>
        <p:spPr>
          <a:xfrm>
            <a:off x="4663641" y="3607885"/>
            <a:ext cx="566959" cy="276999"/>
          </a:xfrm>
          <a:prstGeom prst="rect">
            <a:avLst/>
          </a:prstGeom>
          <a:noFill/>
        </p:spPr>
        <p:txBody>
          <a:bodyPr wrap="square" rtlCol="0">
            <a:spAutoFit/>
          </a:bodyPr>
          <a:lstStyle/>
          <a:p>
            <a:r>
              <a:rPr lang="en-US" sz="1200" dirty="0" smtClean="0"/>
              <a:t>{1}</a:t>
            </a:r>
            <a:endParaRPr lang="en-US" sz="1200" dirty="0"/>
          </a:p>
        </p:txBody>
      </p:sp>
      <p:sp>
        <p:nvSpPr>
          <p:cNvPr id="56" name="TextBox 55"/>
          <p:cNvSpPr txBox="1"/>
          <p:nvPr/>
        </p:nvSpPr>
        <p:spPr>
          <a:xfrm>
            <a:off x="5379277" y="3607885"/>
            <a:ext cx="515418" cy="276999"/>
          </a:xfrm>
          <a:prstGeom prst="rect">
            <a:avLst/>
          </a:prstGeom>
          <a:noFill/>
        </p:spPr>
        <p:txBody>
          <a:bodyPr wrap="square" rtlCol="0">
            <a:spAutoFit/>
          </a:bodyPr>
          <a:lstStyle/>
          <a:p>
            <a:r>
              <a:rPr lang="en-US" sz="1200" dirty="0" smtClean="0"/>
              <a:t>{1}</a:t>
            </a:r>
            <a:endParaRPr lang="en-US" sz="1200" dirty="0"/>
          </a:p>
        </p:txBody>
      </p:sp>
      <p:sp>
        <p:nvSpPr>
          <p:cNvPr id="57" name="TextBox 56"/>
          <p:cNvSpPr txBox="1"/>
          <p:nvPr/>
        </p:nvSpPr>
        <p:spPr>
          <a:xfrm>
            <a:off x="3312756" y="3219596"/>
            <a:ext cx="609602" cy="276999"/>
          </a:xfrm>
          <a:prstGeom prst="rect">
            <a:avLst/>
          </a:prstGeom>
          <a:noFill/>
        </p:spPr>
        <p:txBody>
          <a:bodyPr wrap="square" rtlCol="0">
            <a:spAutoFit/>
          </a:bodyPr>
          <a:lstStyle/>
          <a:p>
            <a:r>
              <a:rPr lang="en-US" sz="1200" dirty="0" smtClean="0"/>
              <a:t>Yes, {}!</a:t>
            </a:r>
            <a:endParaRPr lang="en-US" sz="1200" dirty="0"/>
          </a:p>
        </p:txBody>
      </p:sp>
      <p:sp>
        <p:nvSpPr>
          <p:cNvPr id="58" name="TextBox 57"/>
          <p:cNvSpPr txBox="1"/>
          <p:nvPr/>
        </p:nvSpPr>
        <p:spPr>
          <a:xfrm>
            <a:off x="4087331" y="3284667"/>
            <a:ext cx="632183" cy="276999"/>
          </a:xfrm>
          <a:prstGeom prst="rect">
            <a:avLst/>
          </a:prstGeom>
          <a:noFill/>
        </p:spPr>
        <p:txBody>
          <a:bodyPr wrap="square" rtlCol="0">
            <a:spAutoFit/>
          </a:bodyPr>
          <a:lstStyle/>
          <a:p>
            <a:r>
              <a:rPr lang="en-US" sz="1200" dirty="0" smtClean="0"/>
              <a:t>Yes, {}!</a:t>
            </a:r>
            <a:endParaRPr lang="en-US" sz="1200" dirty="0"/>
          </a:p>
        </p:txBody>
      </p:sp>
      <p:sp>
        <p:nvSpPr>
          <p:cNvPr id="59" name="TextBox 58"/>
          <p:cNvSpPr txBox="1"/>
          <p:nvPr/>
        </p:nvSpPr>
        <p:spPr>
          <a:xfrm>
            <a:off x="4901666" y="3363001"/>
            <a:ext cx="632183" cy="276999"/>
          </a:xfrm>
          <a:prstGeom prst="rect">
            <a:avLst/>
          </a:prstGeom>
          <a:noFill/>
        </p:spPr>
        <p:txBody>
          <a:bodyPr wrap="square" rtlCol="0">
            <a:spAutoFit/>
          </a:bodyPr>
          <a:lstStyle/>
          <a:p>
            <a:r>
              <a:rPr lang="en-US" sz="1200" dirty="0" smtClean="0"/>
              <a:t>Yes, {}!</a:t>
            </a:r>
            <a:endParaRPr lang="en-US" sz="1200" dirty="0"/>
          </a:p>
        </p:txBody>
      </p:sp>
      <p:sp>
        <p:nvSpPr>
          <p:cNvPr id="60" name="TextBox 59"/>
          <p:cNvSpPr txBox="1"/>
          <p:nvPr/>
        </p:nvSpPr>
        <p:spPr>
          <a:xfrm>
            <a:off x="2421544" y="3854010"/>
            <a:ext cx="1558401" cy="276999"/>
          </a:xfrm>
          <a:prstGeom prst="rect">
            <a:avLst/>
          </a:prstGeom>
          <a:noFill/>
        </p:spPr>
        <p:txBody>
          <a:bodyPr wrap="square" rtlCol="0">
            <a:spAutoFit/>
          </a:bodyPr>
          <a:lstStyle/>
          <a:p>
            <a:r>
              <a:rPr lang="en-US" sz="1200" dirty="0" smtClean="0"/>
              <a:t>Propose {1,a}!</a:t>
            </a:r>
            <a:endParaRPr lang="en-US" sz="1200" dirty="0"/>
          </a:p>
        </p:txBody>
      </p:sp>
      <p:pic>
        <p:nvPicPr>
          <p:cNvPr id="61"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429589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4591" y="429009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429786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2308" y="373971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3193358" y="4579938"/>
            <a:ext cx="824553" cy="246221"/>
          </a:xfrm>
          <a:prstGeom prst="rect">
            <a:avLst/>
          </a:prstGeom>
          <a:noFill/>
        </p:spPr>
        <p:txBody>
          <a:bodyPr wrap="square" rtlCol="0">
            <a:spAutoFit/>
          </a:bodyPr>
          <a:lstStyle/>
          <a:p>
            <a:r>
              <a:rPr lang="en-US" sz="1000" dirty="0" smtClean="0"/>
              <a:t>Accept{1,a}!</a:t>
            </a:r>
            <a:endParaRPr lang="en-US" sz="1200" dirty="0"/>
          </a:p>
        </p:txBody>
      </p:sp>
      <p:sp>
        <p:nvSpPr>
          <p:cNvPr id="68" name="TextBox 67"/>
          <p:cNvSpPr txBox="1"/>
          <p:nvPr/>
        </p:nvSpPr>
        <p:spPr>
          <a:xfrm>
            <a:off x="3979944" y="4788932"/>
            <a:ext cx="824553" cy="246221"/>
          </a:xfrm>
          <a:prstGeom prst="rect">
            <a:avLst/>
          </a:prstGeom>
          <a:noFill/>
        </p:spPr>
        <p:txBody>
          <a:bodyPr wrap="square" rtlCol="0">
            <a:spAutoFit/>
          </a:bodyPr>
          <a:lstStyle/>
          <a:p>
            <a:r>
              <a:rPr lang="en-US" sz="1000" dirty="0" smtClean="0"/>
              <a:t>Accept{1,a}!</a:t>
            </a:r>
            <a:endParaRPr lang="en-US" sz="1200" dirty="0"/>
          </a:p>
        </p:txBody>
      </p:sp>
      <p:sp>
        <p:nvSpPr>
          <p:cNvPr id="69" name="TextBox 68"/>
          <p:cNvSpPr txBox="1"/>
          <p:nvPr/>
        </p:nvSpPr>
        <p:spPr>
          <a:xfrm>
            <a:off x="4757394" y="5023682"/>
            <a:ext cx="824553" cy="246221"/>
          </a:xfrm>
          <a:prstGeom prst="rect">
            <a:avLst/>
          </a:prstGeom>
          <a:noFill/>
        </p:spPr>
        <p:txBody>
          <a:bodyPr wrap="square" rtlCol="0">
            <a:spAutoFit/>
          </a:bodyPr>
          <a:lstStyle/>
          <a:p>
            <a:r>
              <a:rPr lang="en-US" sz="1000" dirty="0" smtClean="0"/>
              <a:t>Accept{1,a}!</a:t>
            </a:r>
            <a:endParaRPr lang="en-US" sz="1200" dirty="0"/>
          </a:p>
        </p:txBody>
      </p:sp>
      <p:sp>
        <p:nvSpPr>
          <p:cNvPr id="70" name="TextBox 69"/>
          <p:cNvSpPr txBox="1"/>
          <p:nvPr/>
        </p:nvSpPr>
        <p:spPr>
          <a:xfrm>
            <a:off x="3918020" y="4436089"/>
            <a:ext cx="566959" cy="276999"/>
          </a:xfrm>
          <a:prstGeom prst="rect">
            <a:avLst/>
          </a:prstGeom>
          <a:noFill/>
        </p:spPr>
        <p:txBody>
          <a:bodyPr wrap="square" rtlCol="0">
            <a:spAutoFit/>
          </a:bodyPr>
          <a:lstStyle/>
          <a:p>
            <a:r>
              <a:rPr lang="en-US" sz="1200" dirty="0" smtClean="0"/>
              <a:t>{1,a}</a:t>
            </a:r>
            <a:endParaRPr lang="en-US" sz="1200" dirty="0"/>
          </a:p>
        </p:txBody>
      </p:sp>
      <p:sp>
        <p:nvSpPr>
          <p:cNvPr id="71" name="TextBox 70"/>
          <p:cNvSpPr txBox="1"/>
          <p:nvPr/>
        </p:nvSpPr>
        <p:spPr>
          <a:xfrm>
            <a:off x="4722929" y="4436089"/>
            <a:ext cx="566959" cy="276999"/>
          </a:xfrm>
          <a:prstGeom prst="rect">
            <a:avLst/>
          </a:prstGeom>
          <a:noFill/>
        </p:spPr>
        <p:txBody>
          <a:bodyPr wrap="square" rtlCol="0">
            <a:spAutoFit/>
          </a:bodyPr>
          <a:lstStyle/>
          <a:p>
            <a:r>
              <a:rPr lang="en-US" sz="1200" dirty="0" smtClean="0"/>
              <a:t>{1,a}</a:t>
            </a:r>
            <a:endParaRPr lang="en-US" sz="1200" dirty="0"/>
          </a:p>
        </p:txBody>
      </p:sp>
      <p:sp>
        <p:nvSpPr>
          <p:cNvPr id="72" name="TextBox 71"/>
          <p:cNvSpPr txBox="1"/>
          <p:nvPr/>
        </p:nvSpPr>
        <p:spPr>
          <a:xfrm>
            <a:off x="5394175" y="4447308"/>
            <a:ext cx="515418" cy="276999"/>
          </a:xfrm>
          <a:prstGeom prst="rect">
            <a:avLst/>
          </a:prstGeom>
          <a:noFill/>
        </p:spPr>
        <p:txBody>
          <a:bodyPr wrap="square" rtlCol="0">
            <a:spAutoFit/>
          </a:bodyPr>
          <a:lstStyle/>
          <a:p>
            <a:r>
              <a:rPr lang="en-US" sz="1200" dirty="0" smtClean="0"/>
              <a:t>{1,a}</a:t>
            </a:r>
            <a:endParaRPr lang="en-US" sz="1200" dirty="0"/>
          </a:p>
        </p:txBody>
      </p:sp>
      <p:cxnSp>
        <p:nvCxnSpPr>
          <p:cNvPr id="2048" name="Straight Arrow Connector 2047"/>
          <p:cNvCxnSpPr/>
          <p:nvPr/>
        </p:nvCxnSpPr>
        <p:spPr>
          <a:xfrm>
            <a:off x="3922358" y="4788932"/>
            <a:ext cx="3200343"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918020" y="4788932"/>
            <a:ext cx="3814338"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a:off x="1102958" y="2354088"/>
            <a:ext cx="0" cy="3501644"/>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rot="16200000">
            <a:off x="950558" y="3710589"/>
            <a:ext cx="533399" cy="276999"/>
          </a:xfrm>
          <a:prstGeom prst="rect">
            <a:avLst/>
          </a:prstGeom>
          <a:noFill/>
        </p:spPr>
        <p:txBody>
          <a:bodyPr wrap="square" rtlCol="0">
            <a:spAutoFit/>
          </a:bodyPr>
          <a:lstStyle/>
          <a:p>
            <a:r>
              <a:rPr lang="en-US" sz="1200" dirty="0" smtClean="0"/>
              <a:t>Time</a:t>
            </a:r>
            <a:endParaRPr lang="en-US" sz="1200" dirty="0"/>
          </a:p>
        </p:txBody>
      </p:sp>
      <p:cxnSp>
        <p:nvCxnSpPr>
          <p:cNvPr id="66" name="Straight Arrow Connector 65"/>
          <p:cNvCxnSpPr/>
          <p:nvPr/>
        </p:nvCxnSpPr>
        <p:spPr>
          <a:xfrm flipH="1">
            <a:off x="2169758" y="5257800"/>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727921" y="5023682"/>
            <a:ext cx="239478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723583" y="5023682"/>
            <a:ext cx="3008775"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451033" y="5257800"/>
            <a:ext cx="1671668" cy="140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455708" y="5257800"/>
            <a:ext cx="227665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2333" y="4905552"/>
            <a:ext cx="250249" cy="375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9" descr="C:\Users\Sripras\AppData\Local\Microsoft\Windows\Temporary Internet Files\Content.IE5\X72G4L8O\MC900442048[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06662" y="4999076"/>
            <a:ext cx="210834" cy="31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2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53"/>
                                        </p:tgtEl>
                                        <p:attrNameLst>
                                          <p:attrName>style.visibility</p:attrName>
                                        </p:attrNameLst>
                                      </p:cBhvr>
                                      <p:to>
                                        <p:strVal val="visible"/>
                                      </p:to>
                                    </p:set>
                                    <p:animEffect transition="in" filter="fade">
                                      <p:cBhvr>
                                        <p:cTn id="30" dur="500"/>
                                        <p:tgtEl>
                                          <p:spTgt spid="20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2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22" presetClass="entr" presetSubtype="4"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down)">
                                      <p:cBhvr>
                                        <p:cTn id="81" dur="500"/>
                                        <p:tgtEl>
                                          <p:spTgt spid="31"/>
                                        </p:tgtEl>
                                      </p:cBhvr>
                                    </p:animEffect>
                                  </p:childTnLst>
                                </p:cTn>
                              </p:par>
                              <p:par>
                                <p:cTn id="82" presetID="22" presetClass="entr" presetSubtype="4" fill="hold"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down)">
                                      <p:cBhvr>
                                        <p:cTn id="84" dur="500"/>
                                        <p:tgtEl>
                                          <p:spTgt spid="32"/>
                                        </p:tgtEl>
                                      </p:cBhvr>
                                    </p:animEffect>
                                  </p:childTnLst>
                                </p:cTn>
                              </p:par>
                              <p:par>
                                <p:cTn id="85" presetID="22" presetClass="entr" presetSubtype="4"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down)">
                                      <p:cBhvr>
                                        <p:cTn id="87" dur="500"/>
                                        <p:tgtEl>
                                          <p:spTgt spid="3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500"/>
                                        <p:tgtEl>
                                          <p:spTgt spid="61"/>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par>
                                <p:cTn id="99" presetID="22" presetClass="entr" presetSubtype="4" fill="hold"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wipe(down)">
                                      <p:cBhvr>
                                        <p:cTn id="101" dur="500"/>
                                        <p:tgtEl>
                                          <p:spTgt spid="34"/>
                                        </p:tgtEl>
                                      </p:cBhvr>
                                    </p:animEffect>
                                  </p:childTnLst>
                                </p:cTn>
                              </p:par>
                              <p:par>
                                <p:cTn id="102" presetID="22" presetClass="entr" presetSubtype="4" fill="hold" nodeType="withEffect">
                                  <p:stCondLst>
                                    <p:cond delay="0"/>
                                  </p:stCondLst>
                                  <p:childTnLst>
                                    <p:set>
                                      <p:cBhvr>
                                        <p:cTn id="103" dur="1" fill="hold">
                                          <p:stCondLst>
                                            <p:cond delay="0"/>
                                          </p:stCondLst>
                                        </p:cTn>
                                        <p:tgtEl>
                                          <p:spTgt spid="2048"/>
                                        </p:tgtEl>
                                        <p:attrNameLst>
                                          <p:attrName>style.visibility</p:attrName>
                                        </p:attrNameLst>
                                      </p:cBhvr>
                                      <p:to>
                                        <p:strVal val="visible"/>
                                      </p:to>
                                    </p:set>
                                    <p:animEffect transition="in" filter="wipe(down)">
                                      <p:cBhvr>
                                        <p:cTn id="104" dur="500"/>
                                        <p:tgtEl>
                                          <p:spTgt spid="2048"/>
                                        </p:tgtEl>
                                      </p:cBhvr>
                                    </p:animEffect>
                                  </p:childTnLst>
                                </p:cTn>
                              </p:par>
                              <p:par>
                                <p:cTn id="105" presetID="22" presetClass="entr" presetSubtype="4" fill="hold" nodeType="withEffect">
                                  <p:stCondLst>
                                    <p:cond delay="0"/>
                                  </p:stCondLst>
                                  <p:childTnLst>
                                    <p:set>
                                      <p:cBhvr>
                                        <p:cTn id="106" dur="1" fill="hold">
                                          <p:stCondLst>
                                            <p:cond delay="0"/>
                                          </p:stCondLst>
                                        </p:cTn>
                                        <p:tgtEl>
                                          <p:spTgt spid="80"/>
                                        </p:tgtEl>
                                        <p:attrNameLst>
                                          <p:attrName>style.visibility</p:attrName>
                                        </p:attrNameLst>
                                      </p:cBhvr>
                                      <p:to>
                                        <p:strVal val="visible"/>
                                      </p:to>
                                    </p:set>
                                    <p:animEffect transition="in" filter="wipe(down)">
                                      <p:cBhvr>
                                        <p:cTn id="107" dur="500"/>
                                        <p:tgtEl>
                                          <p:spTgt spid="8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fade">
                                      <p:cBhvr>
                                        <p:cTn id="112" dur="500"/>
                                        <p:tgtEl>
                                          <p:spTgt spid="62"/>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8"/>
                                        </p:tgtEl>
                                        <p:attrNameLst>
                                          <p:attrName>style.visibility</p:attrName>
                                        </p:attrNameLst>
                                      </p:cBhvr>
                                      <p:to>
                                        <p:strVal val="visible"/>
                                      </p:to>
                                    </p:set>
                                  </p:childTnLst>
                                </p:cTn>
                              </p:par>
                              <p:par>
                                <p:cTn id="119" presetID="22" presetClass="entr" presetSubtype="4" fill="hold" nodeType="with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wipe(down)">
                                      <p:cBhvr>
                                        <p:cTn id="121" dur="500"/>
                                        <p:tgtEl>
                                          <p:spTgt spid="35"/>
                                        </p:tgtEl>
                                      </p:cBhvr>
                                    </p:animEffect>
                                  </p:childTnLst>
                                </p:cTn>
                              </p:par>
                              <p:par>
                                <p:cTn id="122" presetID="22" presetClass="entr" presetSubtype="4" fill="hold" nodeType="withEffect">
                                  <p:stCondLst>
                                    <p:cond delay="0"/>
                                  </p:stCondLst>
                                  <p:childTnLst>
                                    <p:set>
                                      <p:cBhvr>
                                        <p:cTn id="123" dur="1" fill="hold">
                                          <p:stCondLst>
                                            <p:cond delay="0"/>
                                          </p:stCondLst>
                                        </p:cTn>
                                        <p:tgtEl>
                                          <p:spTgt spid="73"/>
                                        </p:tgtEl>
                                        <p:attrNameLst>
                                          <p:attrName>style.visibility</p:attrName>
                                        </p:attrNameLst>
                                      </p:cBhvr>
                                      <p:to>
                                        <p:strVal val="visible"/>
                                      </p:to>
                                    </p:set>
                                    <p:animEffect transition="in" filter="wipe(down)">
                                      <p:cBhvr>
                                        <p:cTn id="124" dur="500"/>
                                        <p:tgtEl>
                                          <p:spTgt spid="73"/>
                                        </p:tgtEl>
                                      </p:cBhvr>
                                    </p:animEffect>
                                  </p:childTnLst>
                                </p:cTn>
                              </p:par>
                              <p:par>
                                <p:cTn id="125" presetID="22" presetClass="entr" presetSubtype="4" fill="hold"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wipe(down)">
                                      <p:cBhvr>
                                        <p:cTn id="127" dur="500"/>
                                        <p:tgtEl>
                                          <p:spTgt spid="67"/>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81"/>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79"/>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63"/>
                                        </p:tgtEl>
                                        <p:attrNameLst>
                                          <p:attrName>style.visibility</p:attrName>
                                        </p:attrNameLst>
                                      </p:cBhvr>
                                      <p:to>
                                        <p:strVal val="visible"/>
                                      </p:to>
                                    </p:set>
                                    <p:animEffect transition="in" filter="fade">
                                      <p:cBhvr>
                                        <p:cTn id="138" dur="500"/>
                                        <p:tgtEl>
                                          <p:spTgt spid="63"/>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2"/>
                                        </p:tgtEl>
                                        <p:attrNameLst>
                                          <p:attrName>style.visibility</p:attrName>
                                        </p:attrNameLst>
                                      </p:cBhvr>
                                      <p:to>
                                        <p:strVal val="visible"/>
                                      </p:to>
                                    </p:set>
                                  </p:childTnLst>
                                </p:cTn>
                              </p:par>
                              <p:par>
                                <p:cTn id="143" presetID="22" presetClass="entr" presetSubtype="4" fill="hold" nodeType="withEffect">
                                  <p:stCondLst>
                                    <p:cond delay="0"/>
                                  </p:stCondLst>
                                  <p:childTnLst>
                                    <p:set>
                                      <p:cBhvr>
                                        <p:cTn id="144" dur="1" fill="hold">
                                          <p:stCondLst>
                                            <p:cond delay="0"/>
                                          </p:stCondLst>
                                        </p:cTn>
                                        <p:tgtEl>
                                          <p:spTgt spid="66"/>
                                        </p:tgtEl>
                                        <p:attrNameLst>
                                          <p:attrName>style.visibility</p:attrName>
                                        </p:attrNameLst>
                                      </p:cBhvr>
                                      <p:to>
                                        <p:strVal val="visible"/>
                                      </p:to>
                                    </p:set>
                                    <p:animEffect transition="in" filter="wipe(down)">
                                      <p:cBhvr>
                                        <p:cTn id="145" dur="500"/>
                                        <p:tgtEl>
                                          <p:spTgt spid="66"/>
                                        </p:tgtEl>
                                      </p:cBhvr>
                                    </p:animEffect>
                                  </p:childTnLst>
                                </p:cTn>
                              </p:par>
                              <p:par>
                                <p:cTn id="146" presetID="22" presetClass="entr" presetSubtype="4" fill="hold" nodeType="with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wipe(down)">
                                      <p:cBhvr>
                                        <p:cTn id="148" dur="500"/>
                                        <p:tgtEl>
                                          <p:spTgt spid="74"/>
                                        </p:tgtEl>
                                      </p:cBhvr>
                                    </p:animEffect>
                                  </p:childTnLst>
                                </p:cTn>
                              </p:par>
                              <p:par>
                                <p:cTn id="149" presetID="22" presetClass="entr" presetSubtype="4" fill="hold" nodeType="withEffect">
                                  <p:stCondLst>
                                    <p:cond delay="0"/>
                                  </p:stCondLst>
                                  <p:childTnLst>
                                    <p:set>
                                      <p:cBhvr>
                                        <p:cTn id="150" dur="1" fill="hold">
                                          <p:stCondLst>
                                            <p:cond delay="0"/>
                                          </p:stCondLst>
                                        </p:cTn>
                                        <p:tgtEl>
                                          <p:spTgt spid="75"/>
                                        </p:tgtEl>
                                        <p:attrNameLst>
                                          <p:attrName>style.visibility</p:attrName>
                                        </p:attrNameLst>
                                      </p:cBhvr>
                                      <p:to>
                                        <p:strVal val="visible"/>
                                      </p:to>
                                    </p:set>
                                    <p:animEffect transition="in" filter="wipe(down)">
                                      <p:cBhvr>
                                        <p:cTn id="151" dur="500"/>
                                        <p:tgtEl>
                                          <p:spTgt spid="75"/>
                                        </p:tgtEl>
                                      </p:cBhvr>
                                    </p:animEffect>
                                  </p:childTnLst>
                                </p:cTn>
                              </p:par>
                              <p:par>
                                <p:cTn id="152" presetID="1" presetClass="entr" presetSubtype="0" fill="hold" grpId="0" nodeType="withEffect">
                                  <p:stCondLst>
                                    <p:cond delay="0"/>
                                  </p:stCondLst>
                                  <p:childTnLst>
                                    <p:set>
                                      <p:cBhvr>
                                        <p:cTn id="153"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0" grpId="0"/>
      <p:bldP spid="51" grpId="0"/>
      <p:bldP spid="53" grpId="0"/>
      <p:bldP spid="54" grpId="0"/>
      <p:bldP spid="55" grpId="0"/>
      <p:bldP spid="56" grpId="0"/>
      <p:bldP spid="57" grpId="0"/>
      <p:bldP spid="58" grpId="0"/>
      <p:bldP spid="59" grpId="0"/>
      <p:bldP spid="60" grpId="0"/>
      <p:bldP spid="65" grpId="0"/>
      <p:bldP spid="68" grpId="0"/>
      <p:bldP spid="69" grpId="0"/>
      <p:bldP spid="70" grpId="0"/>
      <p:bldP spid="71" grpId="0"/>
      <p:bldP spid="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JPaxos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Full-fledged, high-performance open sourced Java implementation</a:t>
            </a:r>
          </a:p>
          <a:p>
            <a:r>
              <a:rPr lang="en-US" dirty="0" smtClean="0"/>
              <a:t>Some important implementation deviations and details:</a:t>
            </a:r>
          </a:p>
          <a:p>
            <a:pPr lvl="1"/>
            <a:r>
              <a:rPr lang="en-US" dirty="0" smtClean="0"/>
              <a:t>Unique request IDs (client end request) using &lt;</a:t>
            </a:r>
            <a:r>
              <a:rPr lang="en-US" dirty="0" err="1" smtClean="0"/>
              <a:t>clientID</a:t>
            </a:r>
            <a:r>
              <a:rPr lang="en-US" dirty="0" smtClean="0"/>
              <a:t>, </a:t>
            </a:r>
            <a:r>
              <a:rPr lang="en-US" dirty="0" err="1" smtClean="0"/>
              <a:t>seqNo</a:t>
            </a:r>
            <a:r>
              <a:rPr lang="en-US" dirty="0" smtClean="0"/>
              <a:t>&gt; pair where </a:t>
            </a:r>
            <a:r>
              <a:rPr lang="en-US" dirty="0" err="1" smtClean="0"/>
              <a:t>clientID</a:t>
            </a:r>
            <a:r>
              <a:rPr lang="en-US" dirty="0" smtClean="0"/>
              <a:t> are modulo schemed or time based</a:t>
            </a:r>
          </a:p>
          <a:p>
            <a:pPr lvl="1"/>
            <a:r>
              <a:rPr lang="en-US" dirty="0" smtClean="0"/>
              <a:t>Round robin view-based leader election</a:t>
            </a:r>
          </a:p>
          <a:p>
            <a:pPr lvl="1"/>
            <a:r>
              <a:rPr lang="en-US" dirty="0" smtClean="0"/>
              <a:t>Sequence numbers for proposals (server end </a:t>
            </a:r>
            <a:r>
              <a:rPr lang="en-US" dirty="0" err="1" smtClean="0"/>
              <a:t>Paxos</a:t>
            </a:r>
            <a:r>
              <a:rPr lang="en-US" dirty="0" smtClean="0"/>
              <a:t> internal) using &lt;view, </a:t>
            </a:r>
            <a:r>
              <a:rPr lang="en-US" dirty="0" err="1" smtClean="0"/>
              <a:t>seqNo</a:t>
            </a:r>
            <a:r>
              <a:rPr lang="en-US" dirty="0" smtClean="0"/>
              <a:t>&gt; pair where </a:t>
            </a:r>
            <a:r>
              <a:rPr lang="en-US" dirty="0" err="1" smtClean="0"/>
              <a:t>seqNo</a:t>
            </a:r>
            <a:r>
              <a:rPr lang="en-US" dirty="0" smtClean="0"/>
              <a:t> is  strictly monotonically increasing</a:t>
            </a:r>
          </a:p>
          <a:p>
            <a:pPr lvl="1"/>
            <a:endParaRPr lang="en-US" dirty="0"/>
          </a:p>
        </p:txBody>
      </p:sp>
    </p:spTree>
    <p:extLst>
      <p:ext uri="{BB962C8B-B14F-4D97-AF65-F5344CB8AC3E}">
        <p14:creationId xmlns:p14="http://schemas.microsoft.com/office/powerpoint/2010/main" val="1403782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JPaxos</a:t>
            </a:r>
            <a:r>
              <a:rPr lang="en-US" dirty="0" smtClean="0"/>
              <a:t>: Everyone is everything!</a:t>
            </a:r>
            <a:endParaRPr lang="en-US" dirty="0"/>
          </a:p>
        </p:txBody>
      </p:sp>
      <p:pic>
        <p:nvPicPr>
          <p:cNvPr id="3074"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566"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2647" y="3074407"/>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1676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57815" y="263678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391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pic>
        <p:nvPicPr>
          <p:cNvPr id="3076" name="Picture 4" descr="C:\Users\Sripras\AppData\Local\Microsoft\Windows\Temporary Internet Files\Content.IE5\CYK3BX0Z\MC90033310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V="1">
            <a:off x="4022472" y="2457450"/>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1800225" y="2834150"/>
            <a:ext cx="543877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077" name="Picture 5" descr="C:\Users\Sripras\AppData\Local\Microsoft\Windows\Temporary Internet Files\Content.IE5\CYK3BX0Z\MC90044203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1391" y="3657600"/>
            <a:ext cx="470254" cy="53636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flipH="1">
            <a:off x="1676400" y="3733800"/>
            <a:ext cx="2881415"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678730" y="3733800"/>
            <a:ext cx="571267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8" name="Picture 6" descr="C:\Users\Sripras\AppData\Local\Microsoft\Windows\Temporary Internet Files\Content.IE5\X72G4L8O\MC900055019[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91548" y="4261833"/>
            <a:ext cx="447862" cy="4675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1678730" y="4495588"/>
            <a:ext cx="2879085" cy="233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78730" y="4495588"/>
            <a:ext cx="5712670" cy="609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639411" y="4729344"/>
            <a:ext cx="2918404" cy="680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535066" y="4729344"/>
            <a:ext cx="2856334"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519612" y="5141416"/>
            <a:ext cx="2871788"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639411" y="5141416"/>
            <a:ext cx="5744591" cy="802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289382">
            <a:off x="2317006" y="4260587"/>
            <a:ext cx="1600200" cy="369332"/>
          </a:xfrm>
          <a:prstGeom prst="rect">
            <a:avLst/>
          </a:prstGeom>
          <a:noFill/>
        </p:spPr>
        <p:txBody>
          <a:bodyPr wrap="square" rtlCol="0">
            <a:spAutoFit/>
          </a:bodyPr>
          <a:lstStyle/>
          <a:p>
            <a:r>
              <a:rPr lang="en-US" dirty="0" smtClean="0"/>
              <a:t>Propose {1,a}!</a:t>
            </a:r>
            <a:endParaRPr lang="en-US" dirty="0"/>
          </a:p>
        </p:txBody>
      </p:sp>
      <p:sp>
        <p:nvSpPr>
          <p:cNvPr id="42" name="TextBox 41"/>
          <p:cNvSpPr txBox="1"/>
          <p:nvPr/>
        </p:nvSpPr>
        <p:spPr>
          <a:xfrm rot="289382">
            <a:off x="5073518" y="4562205"/>
            <a:ext cx="1600200" cy="369332"/>
          </a:xfrm>
          <a:prstGeom prst="rect">
            <a:avLst/>
          </a:prstGeom>
          <a:noFill/>
        </p:spPr>
        <p:txBody>
          <a:bodyPr wrap="square" rtlCol="0">
            <a:spAutoFit/>
          </a:bodyPr>
          <a:lstStyle/>
          <a:p>
            <a:r>
              <a:rPr lang="en-US" dirty="0" smtClean="0"/>
              <a:t>Accept {1}!</a:t>
            </a:r>
            <a:endParaRPr lang="en-US" dirty="0"/>
          </a:p>
        </p:txBody>
      </p:sp>
      <p:sp>
        <p:nvSpPr>
          <p:cNvPr id="43" name="TextBox 42"/>
          <p:cNvSpPr txBox="1"/>
          <p:nvPr/>
        </p:nvSpPr>
        <p:spPr>
          <a:xfrm rot="20938013">
            <a:off x="2165461" y="4787288"/>
            <a:ext cx="1600200" cy="369332"/>
          </a:xfrm>
          <a:prstGeom prst="rect">
            <a:avLst/>
          </a:prstGeom>
          <a:noFill/>
        </p:spPr>
        <p:txBody>
          <a:bodyPr wrap="square" rtlCol="0">
            <a:spAutoFit/>
          </a:bodyPr>
          <a:lstStyle/>
          <a:p>
            <a:r>
              <a:rPr lang="en-US" dirty="0" smtClean="0"/>
              <a:t>Accept {1}!</a:t>
            </a:r>
            <a:endParaRPr lang="en-US" dirty="0"/>
          </a:p>
        </p:txBody>
      </p:sp>
      <p:sp>
        <p:nvSpPr>
          <p:cNvPr id="44" name="TextBox 43"/>
          <p:cNvSpPr txBox="1"/>
          <p:nvPr/>
        </p:nvSpPr>
        <p:spPr>
          <a:xfrm rot="21317787">
            <a:off x="4572592" y="5045845"/>
            <a:ext cx="1600200" cy="369332"/>
          </a:xfrm>
          <a:prstGeom prst="rect">
            <a:avLst/>
          </a:prstGeom>
          <a:noFill/>
        </p:spPr>
        <p:txBody>
          <a:bodyPr wrap="square" rtlCol="0">
            <a:spAutoFit/>
          </a:bodyPr>
          <a:lstStyle/>
          <a:p>
            <a:r>
              <a:rPr lang="en-US" dirty="0" smtClean="0"/>
              <a:t>Accept {1}!</a:t>
            </a:r>
            <a:endParaRPr lang="en-US" dirty="0"/>
          </a:p>
        </p:txBody>
      </p:sp>
      <p:pic>
        <p:nvPicPr>
          <p:cNvPr id="3081"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9570" y="4980858"/>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59437" y="5037253"/>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36164" y="5230511"/>
            <a:ext cx="400707" cy="60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95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3076"/>
                                        </p:tgtEl>
                                      </p:cBhvr>
                                    </p:animEffect>
                                    <p:animScale>
                                      <p:cBhvr>
                                        <p:cTn id="14" dur="250" autoRev="1" fill="hold"/>
                                        <p:tgtEl>
                                          <p:spTgt spid="3076"/>
                                        </p:tgtEl>
                                      </p:cBhvr>
                                      <p:by x="105000" y="105000"/>
                                    </p:animScale>
                                  </p:childTnLst>
                                </p:cTn>
                              </p:par>
                              <p:par>
                                <p:cTn id="15" presetID="26" presetClass="emph" presetSubtype="0" fill="hold" nodeType="withEffect">
                                  <p:stCondLst>
                                    <p:cond delay="0"/>
                                  </p:stCondLst>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par>
                                <p:cTn id="27" presetID="2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07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nodeType="clickEffect">
                                  <p:stCondLst>
                                    <p:cond delay="0"/>
                                  </p:stCondLst>
                                  <p:childTnLst>
                                    <p:animEffect transition="out" filter="fade">
                                      <p:cBhvr>
                                        <p:cTn id="37" dur="500" tmFilter="0, 0; .2, .5; .8, .5; 1, 0"/>
                                        <p:tgtEl>
                                          <p:spTgt spid="3077"/>
                                        </p:tgtEl>
                                      </p:cBhvr>
                                    </p:animEffect>
                                    <p:animScale>
                                      <p:cBhvr>
                                        <p:cTn id="38" dur="250" autoRev="1" fill="hold"/>
                                        <p:tgtEl>
                                          <p:spTgt spid="3077"/>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down)">
                                      <p:cBhvr>
                                        <p:cTn id="49" dur="500"/>
                                        <p:tgtEl>
                                          <p:spTgt spid="17"/>
                                        </p:tgtEl>
                                      </p:cBhvr>
                                    </p:animEffect>
                                  </p:childTnLst>
                                </p:cTn>
                              </p:par>
                              <p:par>
                                <p:cTn id="50" presetID="22" presetClass="entr" presetSubtype="4"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22" presetClass="entr" presetSubtype="4"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down)">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26" presetClass="emph" presetSubtype="0" fill="hold" grpId="1" nodeType="clickEffect">
                                  <p:stCondLst>
                                    <p:cond delay="0"/>
                                  </p:stCondLst>
                                  <p:childTnLst>
                                    <p:animEffect transition="out" filter="fade">
                                      <p:cBhvr>
                                        <p:cTn id="63" dur="500" tmFilter="0, 0; .2, .5; .8, .5; 1, 0"/>
                                        <p:tgtEl>
                                          <p:spTgt spid="42"/>
                                        </p:tgtEl>
                                      </p:cBhvr>
                                    </p:animEffect>
                                    <p:animScale>
                                      <p:cBhvr>
                                        <p:cTn id="64" dur="250" autoRev="1" fill="hold"/>
                                        <p:tgtEl>
                                          <p:spTgt spid="42"/>
                                        </p:tgtEl>
                                      </p:cBhvr>
                                      <p:by x="105000" y="105000"/>
                                    </p:animScale>
                                  </p:childTnLst>
                                </p:cTn>
                              </p:par>
                              <p:par>
                                <p:cTn id="65" presetID="26" presetClass="emph" presetSubtype="0" fill="hold" nodeType="withEffect">
                                  <p:stCondLst>
                                    <p:cond delay="0"/>
                                  </p:stCondLst>
                                  <p:childTnLst>
                                    <p:animEffect transition="out" filter="fade">
                                      <p:cBhvr>
                                        <p:cTn id="66" dur="500" tmFilter="0, 0; .2, .5; .8, .5; 1, 0"/>
                                        <p:tgtEl>
                                          <p:spTgt spid="32"/>
                                        </p:tgtEl>
                                      </p:cBhvr>
                                    </p:animEffect>
                                    <p:animScale>
                                      <p:cBhvr>
                                        <p:cTn id="67" dur="250" autoRev="1" fill="hold"/>
                                        <p:tgtEl>
                                          <p:spTgt spid="32"/>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08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down)">
                                      <p:cBhvr>
                                        <p:cTn id="76" dur="500"/>
                                        <p:tgtEl>
                                          <p:spTgt spid="28"/>
                                        </p:tgtEl>
                                      </p:cBhvr>
                                    </p:animEffec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6" presetClass="emph" presetSubtype="0" fill="hold" nodeType="clickEffect">
                                  <p:stCondLst>
                                    <p:cond delay="0"/>
                                  </p:stCondLst>
                                  <p:childTnLst>
                                    <p:animEffect transition="out" filter="fade">
                                      <p:cBhvr>
                                        <p:cTn id="82" dur="500" tmFilter="0, 0; .2, .5; .8, .5; 1, 0"/>
                                        <p:tgtEl>
                                          <p:spTgt spid="28"/>
                                        </p:tgtEl>
                                      </p:cBhvr>
                                    </p:animEffect>
                                    <p:animScale>
                                      <p:cBhvr>
                                        <p:cTn id="83" dur="250" autoRev="1" fill="hold"/>
                                        <p:tgtEl>
                                          <p:spTgt spid="28"/>
                                        </p:tgtEl>
                                      </p:cBhvr>
                                      <p:by x="105000" y="105000"/>
                                    </p:animScale>
                                  </p:childTnLst>
                                </p:cTn>
                              </p:par>
                              <p:par>
                                <p:cTn id="84" presetID="26" presetClass="emph" presetSubtype="0" fill="hold" grpId="1" nodeType="withEffect">
                                  <p:stCondLst>
                                    <p:cond delay="0"/>
                                  </p:stCondLst>
                                  <p:childTnLst>
                                    <p:animEffect transition="out" filter="fade">
                                      <p:cBhvr>
                                        <p:cTn id="85" dur="500" tmFilter="0, 0; .2, .5; .8, .5; 1, 0"/>
                                        <p:tgtEl>
                                          <p:spTgt spid="43"/>
                                        </p:tgtEl>
                                      </p:cBhvr>
                                    </p:animEffect>
                                    <p:animScale>
                                      <p:cBhvr>
                                        <p:cTn id="86" dur="250" autoRev="1" fill="hold"/>
                                        <p:tgtEl>
                                          <p:spTgt spid="43"/>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down)">
                                      <p:cBhvr>
                                        <p:cTn id="95" dur="500"/>
                                        <p:tgtEl>
                                          <p:spTgt spid="35"/>
                                        </p:tgtEl>
                                      </p:cBhvr>
                                    </p:animEffect>
                                  </p:childTnLst>
                                </p:cTn>
                              </p:par>
                              <p:par>
                                <p:cTn id="96" presetID="1" presetClass="entr" presetSubtype="0"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6" presetClass="emph" presetSubtype="0" fill="hold" nodeType="clickEffect">
                                  <p:stCondLst>
                                    <p:cond delay="0"/>
                                  </p:stCondLst>
                                  <p:childTnLst>
                                    <p:animEffect transition="out" filter="fade">
                                      <p:cBhvr>
                                        <p:cTn id="101" dur="500" tmFilter="0, 0; .2, .5; .8, .5; 1, 0"/>
                                        <p:tgtEl>
                                          <p:spTgt spid="35"/>
                                        </p:tgtEl>
                                      </p:cBhvr>
                                    </p:animEffect>
                                    <p:animScale>
                                      <p:cBhvr>
                                        <p:cTn id="102" dur="250" autoRev="1" fill="hold"/>
                                        <p:tgtEl>
                                          <p:spTgt spid="35"/>
                                        </p:tgtEl>
                                      </p:cBhvr>
                                      <p:by x="105000" y="105000"/>
                                    </p:animScale>
                                  </p:childTnLst>
                                </p:cTn>
                              </p:par>
                              <p:par>
                                <p:cTn id="103" presetID="26" presetClass="emph" presetSubtype="0" fill="hold" grpId="1" nodeType="withEffect">
                                  <p:stCondLst>
                                    <p:cond delay="0"/>
                                  </p:stCondLst>
                                  <p:childTnLst>
                                    <p:animEffect transition="out" filter="fade">
                                      <p:cBhvr>
                                        <p:cTn id="104" dur="500" tmFilter="0, 0; .2, .5; .8, .5; 1, 0"/>
                                        <p:tgtEl>
                                          <p:spTgt spid="44"/>
                                        </p:tgtEl>
                                      </p:cBhvr>
                                    </p:animEffect>
                                    <p:animScale>
                                      <p:cBhvr>
                                        <p:cTn id="105" dur="250" autoRev="1" fill="hold"/>
                                        <p:tgtEl>
                                          <p:spTgt spid="44"/>
                                        </p:tgtEl>
                                      </p:cBhvr>
                                      <p:by x="105000" y="105000"/>
                                    </p:animScale>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49"/>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wipe(down)">
                                      <p:cBhvr>
                                        <p:cTn id="1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2" grpId="1"/>
      <p:bldP spid="43" grpId="0"/>
      <p:bldP spid="43" grpId="1"/>
      <p:bldP spid="44" grpId="0"/>
      <p:bldP spid="4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873717" y="3064012"/>
            <a:ext cx="2274163" cy="1752600"/>
          </a:xfrm>
          <a:prstGeom prst="rect">
            <a:avLst/>
          </a:prstGeom>
          <a:solidFill>
            <a:schemeClr val="accent1">
              <a:alpha val="37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32274" y="4348605"/>
            <a:ext cx="482885" cy="59710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70661" y="4086303"/>
            <a:ext cx="482885" cy="597103"/>
          </a:xfrm>
          <a:prstGeom prst="rect">
            <a:avLst/>
          </a:prstGeom>
          <a:noFill/>
          <a:extLst>
            <a:ext uri="{909E8E84-426E-40DD-AFC4-6F175D3DCCD1}">
              <a14:hiddenFill xmlns:a14="http://schemas.microsoft.com/office/drawing/2010/main">
                <a:solidFill>
                  <a:srgbClr val="FFFFFF"/>
                </a:solidFill>
              </a14:hiddenFill>
            </a:ext>
          </a:extLst>
        </p:spPr>
      </p:pic>
      <p:sp>
        <p:nvSpPr>
          <p:cNvPr id="55" name="Oval 54"/>
          <p:cNvSpPr/>
          <p:nvPr/>
        </p:nvSpPr>
        <p:spPr>
          <a:xfrm>
            <a:off x="1525111" y="248787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40" name="Oval 39"/>
          <p:cNvSpPr/>
          <p:nvPr/>
        </p:nvSpPr>
        <p:spPr>
          <a:xfrm>
            <a:off x="1520672" y="211829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24" name="Rectangle 23"/>
          <p:cNvSpPr/>
          <p:nvPr/>
        </p:nvSpPr>
        <p:spPr>
          <a:xfrm>
            <a:off x="5506251" y="2724444"/>
            <a:ext cx="2274163" cy="1752600"/>
          </a:xfrm>
          <a:prstGeom prst="rect">
            <a:avLst/>
          </a:prstGeom>
          <a:solidFill>
            <a:schemeClr val="accent1">
              <a:alpha val="10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The Players</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200249" y="1943100"/>
            <a:ext cx="3421639" cy="1066800"/>
          </a:xfrm>
          <a:prstGeom prst="rect">
            <a:avLst/>
          </a:prstGeom>
          <a:noFill/>
          <a:ln>
            <a:noFill/>
          </a:ln>
        </p:spPr>
      </p:pic>
      <p:sp>
        <p:nvSpPr>
          <p:cNvPr id="5" name="Oval 4"/>
          <p:cNvSpPr/>
          <p:nvPr/>
        </p:nvSpPr>
        <p:spPr>
          <a:xfrm>
            <a:off x="6919035" y="2499064"/>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6397473" y="2933700"/>
            <a:ext cx="521562" cy="381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5"/>
          </p:cNvCxnSpPr>
          <p:nvPr/>
        </p:nvCxnSpPr>
        <p:spPr>
          <a:xfrm flipH="1">
            <a:off x="7311872" y="3008971"/>
            <a:ext cx="127489" cy="3678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69745" y="3344401"/>
            <a:ext cx="2274163"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endParaRPr lang="en-US" dirty="0"/>
          </a:p>
        </p:txBody>
      </p:sp>
      <p:sp>
        <p:nvSpPr>
          <p:cNvPr id="16" name="Oval 15"/>
          <p:cNvSpPr/>
          <p:nvPr/>
        </p:nvSpPr>
        <p:spPr>
          <a:xfrm>
            <a:off x="6286501" y="2218675"/>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5764939" y="2653311"/>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6" idx="5"/>
          </p:cNvCxnSpPr>
          <p:nvPr/>
        </p:nvCxnSpPr>
        <p:spPr>
          <a:xfrm flipH="1">
            <a:off x="6679338" y="2728582"/>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919035" y="1879107"/>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6397473" y="2313743"/>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p:cNvCxnSpPr>
          <p:nvPr/>
        </p:nvCxnSpPr>
        <p:spPr>
          <a:xfrm flipH="1">
            <a:off x="7311872" y="2389014"/>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282370" y="1827953"/>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8" idx="2"/>
          </p:cNvCxnSpPr>
          <p:nvPr/>
        </p:nvCxnSpPr>
        <p:spPr>
          <a:xfrm flipH="1">
            <a:off x="3197072" y="2126650"/>
            <a:ext cx="108529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3"/>
            <a:endCxn id="34" idx="5"/>
          </p:cNvCxnSpPr>
          <p:nvPr/>
        </p:nvCxnSpPr>
        <p:spPr>
          <a:xfrm flipH="1">
            <a:off x="3081650" y="2337860"/>
            <a:ext cx="1289994" cy="3890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520672" y="1816767"/>
            <a:ext cx="1828800" cy="1066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37" name="Oval 36"/>
          <p:cNvSpPr/>
          <p:nvPr/>
        </p:nvSpPr>
        <p:spPr>
          <a:xfrm>
            <a:off x="4282370" y="212948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7" idx="2"/>
          </p:cNvCxnSpPr>
          <p:nvPr/>
        </p:nvCxnSpPr>
        <p:spPr>
          <a:xfrm flipH="1">
            <a:off x="3197072" y="242818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3"/>
            <a:endCxn id="40" idx="5"/>
          </p:cNvCxnSpPr>
          <p:nvPr/>
        </p:nvCxnSpPr>
        <p:spPr>
          <a:xfrm flipH="1">
            <a:off x="3081650" y="263939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286809" y="249906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6" idx="2"/>
          </p:cNvCxnSpPr>
          <p:nvPr/>
        </p:nvCxnSpPr>
        <p:spPr>
          <a:xfrm flipH="1">
            <a:off x="3201511" y="279776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6" idx="3"/>
            <a:endCxn id="55" idx="5"/>
          </p:cNvCxnSpPr>
          <p:nvPr/>
        </p:nvCxnSpPr>
        <p:spPr>
          <a:xfrm flipH="1">
            <a:off x="3086089" y="300897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pic>
        <p:nvPicPr>
          <p:cNvPr id="4099"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2884" y="4920555"/>
            <a:ext cx="509489" cy="630000"/>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4104" name="Straight Connector 4103"/>
          <p:cNvCxnSpPr>
            <a:stCxn id="70" idx="0"/>
            <a:endCxn id="34" idx="2"/>
          </p:cNvCxnSpPr>
          <p:nvPr/>
        </p:nvCxnSpPr>
        <p:spPr>
          <a:xfrm flipV="1">
            <a:off x="870069" y="2349897"/>
            <a:ext cx="650603" cy="1460103"/>
          </a:xfrm>
          <a:prstGeom prst="line">
            <a:avLst/>
          </a:prstGeom>
          <a:ln cap="r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4099" idx="1"/>
          </p:cNvCxnSpPr>
          <p:nvPr/>
        </p:nvCxnSpPr>
        <p:spPr>
          <a:xfrm flipV="1">
            <a:off x="2435072" y="5235555"/>
            <a:ext cx="3097812" cy="420013"/>
          </a:xfrm>
          <a:prstGeom prst="line">
            <a:avLst/>
          </a:prstGeom>
          <a:ln>
            <a:prstDash val="lgDashDot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124" idx="1"/>
          </p:cNvCxnSpPr>
          <p:nvPr/>
        </p:nvCxnSpPr>
        <p:spPr>
          <a:xfrm>
            <a:off x="2435072" y="5655568"/>
            <a:ext cx="1714530" cy="611948"/>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21" idx="3"/>
          </p:cNvCxnSpPr>
          <p:nvPr/>
        </p:nvCxnSpPr>
        <p:spPr>
          <a:xfrm flipH="1" flipV="1">
            <a:off x="2435073" y="5655568"/>
            <a:ext cx="4788762" cy="111755"/>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3" idx="2"/>
          </p:cNvCxnSpPr>
          <p:nvPr/>
        </p:nvCxnSpPr>
        <p:spPr>
          <a:xfrm rot="5400000">
            <a:off x="6319668" y="4819706"/>
            <a:ext cx="209865" cy="764454"/>
          </a:xfrm>
          <a:prstGeom prst="bentConnector2">
            <a:avLst/>
          </a:prstGeom>
          <a:ln>
            <a:prstDash val="lgDashDot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endCxn id="34" idx="4"/>
          </p:cNvCxnSpPr>
          <p:nvPr/>
        </p:nvCxnSpPr>
        <p:spPr>
          <a:xfrm flipV="1">
            <a:off x="2435072" y="2883026"/>
            <a:ext cx="0" cy="2772542"/>
          </a:xfrm>
          <a:prstGeom prst="line">
            <a:avLst/>
          </a:prstGeom>
          <a:ln cap="rnd">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353499" y="3810000"/>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118" name="Rectangle 117"/>
          <p:cNvSpPr/>
          <p:nvPr/>
        </p:nvSpPr>
        <p:spPr>
          <a:xfrm>
            <a:off x="4282369" y="6194216"/>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76" name="Diamond 75"/>
          <p:cNvSpPr/>
          <p:nvPr/>
        </p:nvSpPr>
        <p:spPr>
          <a:xfrm>
            <a:off x="228600" y="5204728"/>
            <a:ext cx="2156661" cy="9016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77" name="Round Diagonal Corner Rectangle 76"/>
          <p:cNvSpPr/>
          <p:nvPr/>
        </p:nvSpPr>
        <p:spPr>
          <a:xfrm>
            <a:off x="6248400" y="5883234"/>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1" name="Round Diagonal Corner Rectangle 120"/>
          <p:cNvSpPr/>
          <p:nvPr/>
        </p:nvSpPr>
        <p:spPr>
          <a:xfrm>
            <a:off x="6457828" y="576732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2" name="Round Diagonal Corner Rectangle 121"/>
          <p:cNvSpPr/>
          <p:nvPr/>
        </p:nvSpPr>
        <p:spPr>
          <a:xfrm>
            <a:off x="6010798" y="6004721"/>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3" name="Rectangle 122"/>
          <p:cNvSpPr/>
          <p:nvPr/>
        </p:nvSpPr>
        <p:spPr>
          <a:xfrm>
            <a:off x="4456622" y="6092675"/>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24" name="Rectangle 123"/>
          <p:cNvSpPr/>
          <p:nvPr/>
        </p:nvSpPr>
        <p:spPr>
          <a:xfrm>
            <a:off x="4149602" y="6004721"/>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cxnSp>
        <p:nvCxnSpPr>
          <p:cNvPr id="88" name="Elbow Connector 87"/>
          <p:cNvCxnSpPr>
            <a:stCxn id="70" idx="1"/>
            <a:endCxn id="124" idx="1"/>
          </p:cNvCxnSpPr>
          <p:nvPr/>
        </p:nvCxnSpPr>
        <p:spPr>
          <a:xfrm rot="10800000" flipH="1" flipV="1">
            <a:off x="353498" y="4143522"/>
            <a:ext cx="3796103" cy="2123994"/>
          </a:xfrm>
          <a:prstGeom prst="bentConnector3">
            <a:avLst>
              <a:gd name="adj1" fmla="val -602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29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22" presetClass="entr" presetSubtype="4" fill="hold" nodeType="with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wipe(down)">
                                      <p:cBhvr>
                                        <p:cTn id="17" dur="5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down)">
                                      <p:cBhvr>
                                        <p:cTn id="37" dur="500"/>
                                        <p:tgtEl>
                                          <p:spTgt spid="30"/>
                                        </p:tgtEl>
                                      </p:cBhvr>
                                    </p:animEffect>
                                  </p:childTnLst>
                                </p:cTn>
                              </p:par>
                              <p:par>
                                <p:cTn id="38" presetID="22" presetClass="entr" presetSubtype="4"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down)">
                                      <p:cBhvr>
                                        <p:cTn id="40" dur="500"/>
                                        <p:tgtEl>
                                          <p:spTgt spid="31"/>
                                        </p:tgtEl>
                                      </p:cBhvr>
                                    </p:animEffect>
                                  </p:childTnLst>
                                </p:cTn>
                              </p:par>
                              <p:par>
                                <p:cTn id="41" presetID="22" presetClass="entr" presetSubtype="4"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par>
                                <p:cTn id="44" presetID="22" presetClass="entr" presetSubtype="4"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500"/>
                                        <p:tgtEl>
                                          <p:spTgt spid="8"/>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99"/>
                                        </p:tgtEl>
                                        <p:attrNameLst>
                                          <p:attrName>style.visibility</p:attrName>
                                        </p:attrNameLst>
                                      </p:cBhvr>
                                      <p:to>
                                        <p:strVal val="visible"/>
                                      </p:to>
                                    </p:set>
                                  </p:childTnLst>
                                </p:cTn>
                              </p:par>
                              <p:par>
                                <p:cTn id="55" presetID="22" presetClass="entr" presetSubtype="4"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wipe(down)">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7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94"/>
                                        </p:tgtEl>
                                        <p:attrNameLst>
                                          <p:attrName>style.visibility</p:attrName>
                                        </p:attrNameLst>
                                      </p:cBhvr>
                                      <p:to>
                                        <p:strVal val="visible"/>
                                      </p:to>
                                    </p:set>
                                    <p:animEffect transition="in" filter="wipe(down)">
                                      <p:cBhvr>
                                        <p:cTn id="66" dur="500"/>
                                        <p:tgtEl>
                                          <p:spTgt spid="9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wipe(down)">
                                      <p:cBhvr>
                                        <p:cTn id="71" dur="500"/>
                                        <p:tgtEl>
                                          <p:spTgt spid="9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12"/>
                                        </p:tgtEl>
                                        <p:attrNameLst>
                                          <p:attrName>style.visibility</p:attrName>
                                        </p:attrNameLst>
                                      </p:cBhvr>
                                      <p:to>
                                        <p:strVal val="visible"/>
                                      </p:to>
                                    </p:set>
                                    <p:animEffect transition="in" filter="wipe(down)">
                                      <p:cBhvr>
                                        <p:cTn id="76" dur="500"/>
                                        <p:tgtEl>
                                          <p:spTgt spid="11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wipe(down)">
                                      <p:cBhvr>
                                        <p:cTn id="89" dur="500"/>
                                        <p:tgtEl>
                                          <p:spTgt spid="100"/>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40"/>
                                        </p:tgtEl>
                                        <p:attrNameLst>
                                          <p:attrName>style.visibility</p:attrName>
                                        </p:attrNameLst>
                                      </p:cBhvr>
                                      <p:to>
                                        <p:strVal val="visible"/>
                                      </p:to>
                                    </p:set>
                                  </p:childTnLst>
                                </p:cTn>
                              </p:par>
                              <p:par>
                                <p:cTn id="96" presetID="22" presetClass="entr" presetSubtype="4" fill="hold" nodeType="with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wipe(down)">
                                      <p:cBhvr>
                                        <p:cTn id="98" dur="500"/>
                                        <p:tgtEl>
                                          <p:spTgt spid="38"/>
                                        </p:tgtEl>
                                      </p:cBhvr>
                                    </p:animEffect>
                                  </p:childTnLst>
                                </p:cTn>
                              </p:par>
                              <p:par>
                                <p:cTn id="99" presetID="22" presetClass="entr" presetSubtype="4" fill="hold" nodeType="with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wipe(down)">
                                      <p:cBhvr>
                                        <p:cTn id="101" dur="500"/>
                                        <p:tgtEl>
                                          <p:spTgt spid="57"/>
                                        </p:tgtEl>
                                      </p:cBhvr>
                                    </p:animEffect>
                                  </p:childTnLst>
                                </p:cTn>
                              </p:par>
                              <p:par>
                                <p:cTn id="102" presetID="22" presetClass="entr" presetSubtype="4" fill="hold"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down)">
                                      <p:cBhvr>
                                        <p:cTn id="104" dur="500"/>
                                        <p:tgtEl>
                                          <p:spTgt spid="39"/>
                                        </p:tgtEl>
                                      </p:cBhvr>
                                    </p:animEffect>
                                  </p:childTnLst>
                                </p:cTn>
                              </p:par>
                              <p:par>
                                <p:cTn id="105" presetID="22" presetClass="entr" presetSubtype="4" fill="hold" nodeType="with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wipe(down)">
                                      <p:cBhvr>
                                        <p:cTn id="107" dur="500"/>
                                        <p:tgtEl>
                                          <p:spTgt spid="58"/>
                                        </p:tgtEl>
                                      </p:cBhvr>
                                    </p:animEffect>
                                  </p:childTnLst>
                                </p:cTn>
                              </p:par>
                              <p:par>
                                <p:cTn id="108" presetID="1" presetClass="entr" presetSubtype="0" fill="hold" grpId="0" nodeType="withEffect">
                                  <p:stCondLst>
                                    <p:cond delay="0"/>
                                  </p:stCondLst>
                                  <p:childTnLst>
                                    <p:set>
                                      <p:cBhvr>
                                        <p:cTn id="109" dur="1" fill="hold">
                                          <p:stCondLst>
                                            <p:cond delay="0"/>
                                          </p:stCondLst>
                                        </p:cTn>
                                        <p:tgtEl>
                                          <p:spTgt spid="56"/>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childTnLst>
                                </p:cTn>
                              </p:par>
                              <p:par>
                                <p:cTn id="112" presetID="22" presetClass="entr" presetSubtype="4" fill="hold" nodeType="withEffect">
                                  <p:stCondLst>
                                    <p:cond delay="0"/>
                                  </p:stCondLst>
                                  <p:childTnLst>
                                    <p:set>
                                      <p:cBhvr>
                                        <p:cTn id="113" dur="1" fill="hold">
                                          <p:stCondLst>
                                            <p:cond delay="0"/>
                                          </p:stCondLst>
                                        </p:cTn>
                                        <p:tgtEl>
                                          <p:spTgt spid="17"/>
                                        </p:tgtEl>
                                        <p:attrNameLst>
                                          <p:attrName>style.visibility</p:attrName>
                                        </p:attrNameLst>
                                      </p:cBhvr>
                                      <p:to>
                                        <p:strVal val="visible"/>
                                      </p:to>
                                    </p:set>
                                    <p:animEffect transition="in" filter="wipe(down)">
                                      <p:cBhvr>
                                        <p:cTn id="114" dur="500"/>
                                        <p:tgtEl>
                                          <p:spTgt spid="17"/>
                                        </p:tgtEl>
                                      </p:cBhvr>
                                    </p:animEffect>
                                  </p:childTnLst>
                                </p:cTn>
                              </p:par>
                              <p:par>
                                <p:cTn id="115" presetID="22" presetClass="entr" presetSubtype="4" fill="hold"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down)">
                                      <p:cBhvr>
                                        <p:cTn id="117" dur="500"/>
                                        <p:tgtEl>
                                          <p:spTgt spid="26"/>
                                        </p:tgtEl>
                                      </p:cBhvr>
                                    </p:animEffect>
                                  </p:childTnLst>
                                </p:cTn>
                              </p:par>
                              <p:par>
                                <p:cTn id="118" presetID="1" presetClass="entr" presetSubtype="0" fill="hold" grpId="0" nodeType="withEffect">
                                  <p:stCondLst>
                                    <p:cond delay="0"/>
                                  </p:stCondLst>
                                  <p:childTnLst>
                                    <p:set>
                                      <p:cBhvr>
                                        <p:cTn id="119" dur="1" fill="hold">
                                          <p:stCondLst>
                                            <p:cond delay="0"/>
                                          </p:stCondLst>
                                        </p:cTn>
                                        <p:tgtEl>
                                          <p:spTgt spid="16"/>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25"/>
                                        </p:tgtEl>
                                        <p:attrNameLst>
                                          <p:attrName>style.visibility</p:attrName>
                                        </p:attrNameLst>
                                      </p:cBhvr>
                                      <p:to>
                                        <p:strVal val="visible"/>
                                      </p:to>
                                    </p:set>
                                  </p:childTnLst>
                                </p:cTn>
                              </p:par>
                              <p:par>
                                <p:cTn id="122" presetID="22" presetClass="entr" presetSubtype="4" fill="hold" nodeType="withEffect">
                                  <p:stCondLst>
                                    <p:cond delay="0"/>
                                  </p:stCondLst>
                                  <p:childTnLst>
                                    <p:set>
                                      <p:cBhvr>
                                        <p:cTn id="123" dur="1" fill="hold">
                                          <p:stCondLst>
                                            <p:cond delay="0"/>
                                          </p:stCondLst>
                                        </p:cTn>
                                        <p:tgtEl>
                                          <p:spTgt spid="18"/>
                                        </p:tgtEl>
                                        <p:attrNameLst>
                                          <p:attrName>style.visibility</p:attrName>
                                        </p:attrNameLst>
                                      </p:cBhvr>
                                      <p:to>
                                        <p:strVal val="visible"/>
                                      </p:to>
                                    </p:set>
                                    <p:animEffect transition="in" filter="wipe(down)">
                                      <p:cBhvr>
                                        <p:cTn id="124" dur="500"/>
                                        <p:tgtEl>
                                          <p:spTgt spid="18"/>
                                        </p:tgtEl>
                                      </p:cBhvr>
                                    </p:animEffect>
                                  </p:childTnLst>
                                </p:cTn>
                              </p:par>
                              <p:par>
                                <p:cTn id="125" presetID="22" presetClass="entr" presetSubtype="4" fill="hold" nodeType="with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wipe(down)">
                                      <p:cBhvr>
                                        <p:cTn id="127" dur="500"/>
                                        <p:tgtEl>
                                          <p:spTgt spid="27"/>
                                        </p:tgtEl>
                                      </p:cBhvr>
                                    </p:animEffect>
                                  </p:childTnLst>
                                </p:cTn>
                              </p:par>
                              <p:par>
                                <p:cTn id="128" presetID="1" presetClass="entr" presetSubtype="0" fill="hold" grpId="0" nodeType="withEffect">
                                  <p:stCondLst>
                                    <p:cond delay="0"/>
                                  </p:stCondLst>
                                  <p:childTnLst>
                                    <p:set>
                                      <p:cBhvr>
                                        <p:cTn id="129" dur="1" fill="hold">
                                          <p:stCondLst>
                                            <p:cond delay="0"/>
                                          </p:stCondLst>
                                        </p:cTn>
                                        <p:tgtEl>
                                          <p:spTgt spid="24"/>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9"/>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68"/>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55" grpId="0" animBg="1"/>
      <p:bldP spid="40" grpId="0" animBg="1"/>
      <p:bldP spid="24" grpId="0" animBg="1"/>
      <p:bldP spid="5" grpId="0" animBg="1"/>
      <p:bldP spid="13" grpId="0" animBg="1"/>
      <p:bldP spid="16" grpId="0" animBg="1"/>
      <p:bldP spid="25" grpId="0" animBg="1"/>
      <p:bldP spid="28" grpId="0" animBg="1"/>
      <p:bldP spid="34" grpId="0" animBg="1"/>
      <p:bldP spid="37" grpId="0" animBg="1"/>
      <p:bldP spid="56" grpId="0" animBg="1"/>
      <p:bldP spid="70" grpId="0" animBg="1"/>
      <p:bldP spid="118" grpId="0" animBg="1"/>
      <p:bldP spid="76" grpId="0" animBg="1"/>
      <p:bldP spid="77" grpId="0" animBg="1"/>
      <p:bldP spid="121" grpId="0" animBg="1"/>
      <p:bldP spid="122" grpId="0" animBg="1"/>
      <p:bldP spid="123" grpId="0" animBg="1"/>
      <p:bldP spid="1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Directory Service: DB state</a:t>
            </a:r>
            <a:endParaRPr lang="en-US" dirty="0"/>
          </a:p>
        </p:txBody>
      </p:sp>
      <p:sp>
        <p:nvSpPr>
          <p:cNvPr id="3" name="Content Placeholder 2"/>
          <p:cNvSpPr>
            <a:spLocks noGrp="1"/>
          </p:cNvSpPr>
          <p:nvPr>
            <p:ph idx="1"/>
          </p:nvPr>
        </p:nvSpPr>
        <p:spPr>
          <a:xfrm>
            <a:off x="457200" y="1002639"/>
            <a:ext cx="8229600" cy="4525963"/>
          </a:xfrm>
        </p:spPr>
        <p:txBody>
          <a:bodyPr/>
          <a:lstStyle/>
          <a:p>
            <a:r>
              <a:rPr lang="en-US" sz="2000" dirty="0" smtClean="0"/>
              <a:t>Stateless in memory – all state is persisted</a:t>
            </a:r>
          </a:p>
          <a:p>
            <a:r>
              <a:rPr lang="en-US" sz="2000" dirty="0" smtClean="0"/>
              <a:t>Handles API requests for migrations – creates a record for each object migration</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456147496"/>
              </p:ext>
            </p:extLst>
          </p:nvPr>
        </p:nvGraphicFramePr>
        <p:xfrm>
          <a:off x="228600" y="2057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9" name="TextBox 8"/>
          <p:cNvSpPr txBox="1"/>
          <p:nvPr/>
        </p:nvSpPr>
        <p:spPr>
          <a:xfrm>
            <a:off x="275208" y="4410742"/>
            <a:ext cx="1653338" cy="307777"/>
          </a:xfrm>
          <a:prstGeom prst="rect">
            <a:avLst/>
          </a:prstGeom>
          <a:noFill/>
        </p:spPr>
        <p:txBody>
          <a:bodyPr wrap="none" rtlCol="0">
            <a:spAutoFit/>
          </a:bodyPr>
          <a:lstStyle/>
          <a:p>
            <a:r>
              <a:rPr lang="en-US" sz="1400" dirty="0" smtClean="0"/>
              <a:t>Updated Directories</a:t>
            </a:r>
            <a:endParaRPr lang="en-US" sz="1400" dirty="0"/>
          </a:p>
        </p:txBody>
      </p:sp>
      <p:sp>
        <p:nvSpPr>
          <p:cNvPr id="10" name="TextBox 9"/>
          <p:cNvSpPr txBox="1"/>
          <p:nvPr/>
        </p:nvSpPr>
        <p:spPr>
          <a:xfrm>
            <a:off x="275208" y="4723320"/>
            <a:ext cx="2292359" cy="307777"/>
          </a:xfrm>
          <a:prstGeom prst="rect">
            <a:avLst/>
          </a:prstGeom>
          <a:noFill/>
        </p:spPr>
        <p:txBody>
          <a:bodyPr wrap="none" rtlCol="0">
            <a:spAutoFit/>
          </a:bodyPr>
          <a:lstStyle/>
          <a:p>
            <a:r>
              <a:rPr lang="en-US" sz="1400" dirty="0" smtClean="0"/>
              <a:t>Completed Migration chunks</a:t>
            </a:r>
            <a:endParaRPr lang="en-US" sz="1400" dirty="0"/>
          </a:p>
        </p:txBody>
      </p:sp>
      <p:cxnSp>
        <p:nvCxnSpPr>
          <p:cNvPr id="27" name="Elbow Connector 26"/>
          <p:cNvCxnSpPr>
            <a:endCxn id="9" idx="3"/>
          </p:cNvCxnSpPr>
          <p:nvPr/>
        </p:nvCxnSpPr>
        <p:spPr>
          <a:xfrm rot="5400000">
            <a:off x="1885531" y="4316561"/>
            <a:ext cx="291085" cy="2050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10" idx="3"/>
          </p:cNvCxnSpPr>
          <p:nvPr/>
        </p:nvCxnSpPr>
        <p:spPr>
          <a:xfrm rot="5400000">
            <a:off x="2363561" y="4499047"/>
            <a:ext cx="582168" cy="1741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5208" y="5019204"/>
            <a:ext cx="2918299" cy="307777"/>
          </a:xfrm>
          <a:prstGeom prst="rect">
            <a:avLst/>
          </a:prstGeom>
          <a:noFill/>
        </p:spPr>
        <p:txBody>
          <a:bodyPr wrap="none" rtlCol="0">
            <a:spAutoFit/>
          </a:bodyPr>
          <a:lstStyle/>
          <a:p>
            <a:r>
              <a:rPr lang="en-US" sz="1400" dirty="0" smtClean="0"/>
              <a:t>When last touched? Avoid starvation.</a:t>
            </a:r>
            <a:endParaRPr lang="en-US" sz="1400" dirty="0"/>
          </a:p>
        </p:txBody>
      </p:sp>
      <p:cxnSp>
        <p:nvCxnSpPr>
          <p:cNvPr id="32" name="Elbow Connector 31"/>
          <p:cNvCxnSpPr>
            <a:endCxn id="30" idx="3"/>
          </p:cNvCxnSpPr>
          <p:nvPr/>
        </p:nvCxnSpPr>
        <p:spPr>
          <a:xfrm rot="10800000" flipV="1">
            <a:off x="3193508" y="4273547"/>
            <a:ext cx="2140497" cy="8995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5208" y="5326981"/>
            <a:ext cx="4165692" cy="307777"/>
          </a:xfrm>
          <a:prstGeom prst="rect">
            <a:avLst/>
          </a:prstGeom>
          <a:noFill/>
        </p:spPr>
        <p:txBody>
          <a:bodyPr wrap="none" rtlCol="0">
            <a:spAutoFit/>
          </a:bodyPr>
          <a:lstStyle/>
          <a:p>
            <a:r>
              <a:rPr lang="en-US" sz="1400" dirty="0" smtClean="0"/>
              <a:t>When was object movement request last (re)initiated?</a:t>
            </a:r>
            <a:endParaRPr lang="en-US" sz="1400" dirty="0"/>
          </a:p>
        </p:txBody>
      </p:sp>
      <p:cxnSp>
        <p:nvCxnSpPr>
          <p:cNvPr id="37" name="Elbow Connector 36"/>
          <p:cNvCxnSpPr>
            <a:endCxn id="33" idx="3"/>
          </p:cNvCxnSpPr>
          <p:nvPr/>
        </p:nvCxnSpPr>
        <p:spPr>
          <a:xfrm rot="10800000" flipV="1">
            <a:off x="4440900" y="4273546"/>
            <a:ext cx="1631430" cy="1207324"/>
          </a:xfrm>
          <a:prstGeom prst="bentConnector3">
            <a:avLst>
              <a:gd name="adj1" fmla="val -607"/>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5208" y="5653956"/>
            <a:ext cx="2439579" cy="307777"/>
          </a:xfrm>
          <a:prstGeom prst="rect">
            <a:avLst/>
          </a:prstGeom>
          <a:noFill/>
        </p:spPr>
        <p:txBody>
          <a:bodyPr wrap="none" rtlCol="0">
            <a:spAutoFit/>
          </a:bodyPr>
          <a:lstStyle/>
          <a:p>
            <a:r>
              <a:rPr lang="en-US" sz="1400" dirty="0" smtClean="0"/>
              <a:t>Is object movement complete?</a:t>
            </a:r>
            <a:endParaRPr lang="en-US" sz="1400" dirty="0"/>
          </a:p>
        </p:txBody>
      </p:sp>
      <p:cxnSp>
        <p:nvCxnSpPr>
          <p:cNvPr id="43" name="Elbow Connector 42"/>
          <p:cNvCxnSpPr>
            <a:endCxn id="42" idx="3"/>
          </p:cNvCxnSpPr>
          <p:nvPr/>
        </p:nvCxnSpPr>
        <p:spPr>
          <a:xfrm rot="10800000" flipV="1">
            <a:off x="2714787" y="4273545"/>
            <a:ext cx="4403044" cy="1534300"/>
          </a:xfrm>
          <a:prstGeom prst="bentConnector3">
            <a:avLst>
              <a:gd name="adj1" fmla="val -406"/>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75207" y="5981729"/>
            <a:ext cx="2451697" cy="307777"/>
          </a:xfrm>
          <a:prstGeom prst="rect">
            <a:avLst/>
          </a:prstGeom>
          <a:noFill/>
        </p:spPr>
        <p:txBody>
          <a:bodyPr wrap="none" rtlCol="0">
            <a:spAutoFit/>
          </a:bodyPr>
          <a:lstStyle/>
          <a:p>
            <a:r>
              <a:rPr lang="en-US" sz="1400" dirty="0" smtClean="0"/>
              <a:t>Is migration request complete?</a:t>
            </a:r>
            <a:endParaRPr lang="en-US" sz="1400" dirty="0"/>
          </a:p>
        </p:txBody>
      </p:sp>
      <p:cxnSp>
        <p:nvCxnSpPr>
          <p:cNvPr id="50" name="Elbow Connector 49"/>
          <p:cNvCxnSpPr>
            <a:endCxn id="48" idx="3"/>
          </p:cNvCxnSpPr>
          <p:nvPr/>
        </p:nvCxnSpPr>
        <p:spPr>
          <a:xfrm rot="10800000" flipV="1">
            <a:off x="2726904" y="4273544"/>
            <a:ext cx="5655096" cy="1862074"/>
          </a:xfrm>
          <a:prstGeom prst="bentConnector3">
            <a:avLst>
              <a:gd name="adj1" fmla="val 236"/>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1268027" y="3586624"/>
            <a:ext cx="6477000" cy="963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Every insert/update operation on these records must be </a:t>
            </a:r>
            <a:r>
              <a:rPr lang="en-US" dirty="0" err="1" smtClean="0"/>
              <a:t>Paxos</a:t>
            </a:r>
            <a:r>
              <a:rPr lang="en-US" dirty="0" smtClean="0"/>
              <a:t>!</a:t>
            </a:r>
            <a:endParaRPr lang="en-US" dirty="0"/>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barn(inVertical)">
                                      <p:cBhvr>
                                        <p:cTn id="4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0" grpId="0"/>
      <p:bldP spid="33" grpId="0"/>
      <p:bldP spid="42" grpId="0"/>
      <p:bldP spid="48" grpId="0"/>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4"/>
          <p:cNvSpPr>
            <a:spLocks noChangeAspect="1" noChangeArrowheads="1" noTextEdit="1"/>
          </p:cNvSpPr>
          <p:nvPr/>
        </p:nvSpPr>
        <p:spPr bwMode="auto">
          <a:xfrm>
            <a:off x="995009" y="1604438"/>
            <a:ext cx="60960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0" name="Rectangle 11"/>
          <p:cNvSpPr>
            <a:spLocks noChangeArrowheads="1"/>
          </p:cNvSpPr>
          <p:nvPr/>
        </p:nvSpPr>
        <p:spPr bwMode="auto">
          <a:xfrm>
            <a:off x="5059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466400" y="-152400"/>
            <a:ext cx="8229600" cy="1143000"/>
          </a:xfrm>
        </p:spPr>
        <p:txBody>
          <a:bodyPr/>
          <a:lstStyle/>
          <a:p>
            <a:r>
              <a:rPr lang="en-US" dirty="0" smtClean="0"/>
              <a:t>Directory Service: Recovery</a:t>
            </a:r>
            <a:endParaRPr lang="en-US" dirty="0"/>
          </a:p>
        </p:txBody>
      </p:sp>
      <p:sp>
        <p:nvSpPr>
          <p:cNvPr id="3" name="Content Placeholder 2"/>
          <p:cNvSpPr>
            <a:spLocks noGrp="1"/>
          </p:cNvSpPr>
          <p:nvPr>
            <p:ph idx="1"/>
          </p:nvPr>
        </p:nvSpPr>
        <p:spPr>
          <a:xfrm>
            <a:off x="466400" y="903286"/>
            <a:ext cx="8220400" cy="5497513"/>
          </a:xfrm>
        </p:spPr>
        <p:txBody>
          <a:bodyPr>
            <a:normAutofit fontScale="70000" lnSpcReduction="20000"/>
          </a:bodyPr>
          <a:lstStyle/>
          <a:p>
            <a:r>
              <a:rPr lang="en-US" dirty="0" err="1" smtClean="0"/>
              <a:t>JPaxos</a:t>
            </a:r>
            <a:r>
              <a:rPr lang="en-US" dirty="0" smtClean="0"/>
              <a:t> on crash recovery replays all requests from a checkpoint.</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Must precisely replay requests from last </a:t>
            </a:r>
            <a:r>
              <a:rPr lang="en-US" dirty="0" err="1" smtClean="0"/>
              <a:t>unplayed</a:t>
            </a:r>
            <a:r>
              <a:rPr lang="en-US" dirty="0" smtClean="0"/>
              <a:t> request.</a:t>
            </a:r>
          </a:p>
          <a:p>
            <a:r>
              <a:rPr lang="en-US" dirty="0" smtClean="0"/>
              <a:t>Save last executed request number in a single atomic transaction with the last executed request.</a:t>
            </a:r>
            <a:br>
              <a:rPr lang="en-US" dirty="0" smtClean="0"/>
            </a:br>
            <a:endParaRPr lang="en-US" dirty="0" smtClean="0"/>
          </a:p>
          <a:p>
            <a:endParaRPr lang="en-US" dirty="0" smtClean="0"/>
          </a:p>
          <a:p>
            <a:endParaRPr lang="en-US" dirty="0" smtClean="0"/>
          </a:p>
        </p:txBody>
      </p:sp>
      <p:sp>
        <p:nvSpPr>
          <p:cNvPr id="10" name="5-Point Star 9"/>
          <p:cNvSpPr/>
          <p:nvPr/>
        </p:nvSpPr>
        <p:spPr>
          <a:xfrm>
            <a:off x="493033" y="3141138"/>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lbow Connector 16"/>
          <p:cNvCxnSpPr>
            <a:stCxn id="15" idx="3"/>
          </p:cNvCxnSpPr>
          <p:nvPr/>
        </p:nvCxnSpPr>
        <p:spPr>
          <a:xfrm flipV="1">
            <a:off x="4298596" y="3643466"/>
            <a:ext cx="2819400" cy="984673"/>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3"/>
          </p:cNvCxnSpPr>
          <p:nvPr/>
        </p:nvCxnSpPr>
        <p:spPr>
          <a:xfrm flipV="1">
            <a:off x="4298596" y="4055538"/>
            <a:ext cx="2819400" cy="572601"/>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7" descr="C:\Users\Sripras\AppData\Local\Microsoft\Windows\Temporary Internet Files\Content.IE5\24UHWFW8\MC900432537[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6596" y="3528254"/>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6"/>
          <p:cNvSpPr>
            <a:spLocks noChangeArrowheads="1"/>
          </p:cNvSpPr>
          <p:nvPr/>
        </p:nvSpPr>
        <p:spPr bwMode="auto">
          <a:xfrm>
            <a:off x="995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7"/>
          <p:cNvSpPr>
            <a:spLocks noChangeArrowheads="1"/>
          </p:cNvSpPr>
          <p:nvPr/>
        </p:nvSpPr>
        <p:spPr bwMode="auto">
          <a:xfrm>
            <a:off x="3027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8"/>
          <p:cNvSpPr>
            <a:spLocks noChangeArrowheads="1"/>
          </p:cNvSpPr>
          <p:nvPr/>
        </p:nvSpPr>
        <p:spPr bwMode="auto">
          <a:xfrm>
            <a:off x="5059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9"/>
          <p:cNvSpPr>
            <a:spLocks noChangeArrowheads="1"/>
          </p:cNvSpPr>
          <p:nvPr/>
        </p:nvSpPr>
        <p:spPr bwMode="auto">
          <a:xfrm>
            <a:off x="995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0"/>
          <p:cNvSpPr>
            <a:spLocks noChangeArrowheads="1"/>
          </p:cNvSpPr>
          <p:nvPr/>
        </p:nvSpPr>
        <p:spPr bwMode="auto">
          <a:xfrm>
            <a:off x="3027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1" name="Rectangle 12"/>
          <p:cNvSpPr>
            <a:spLocks noChangeArrowheads="1"/>
          </p:cNvSpPr>
          <p:nvPr/>
        </p:nvSpPr>
        <p:spPr bwMode="auto">
          <a:xfrm>
            <a:off x="995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3" name="Rectangle 13"/>
          <p:cNvSpPr>
            <a:spLocks noChangeArrowheads="1"/>
          </p:cNvSpPr>
          <p:nvPr/>
        </p:nvSpPr>
        <p:spPr bwMode="auto">
          <a:xfrm>
            <a:off x="3027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4" name="Rectangle 14"/>
          <p:cNvSpPr>
            <a:spLocks noChangeArrowheads="1"/>
          </p:cNvSpPr>
          <p:nvPr/>
        </p:nvSpPr>
        <p:spPr bwMode="auto">
          <a:xfrm>
            <a:off x="5059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5" name="Rectangle 15"/>
          <p:cNvSpPr>
            <a:spLocks noChangeArrowheads="1"/>
          </p:cNvSpPr>
          <p:nvPr/>
        </p:nvSpPr>
        <p:spPr bwMode="auto">
          <a:xfrm>
            <a:off x="995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6" name="Rectangle 16"/>
          <p:cNvSpPr>
            <a:spLocks noChangeArrowheads="1"/>
          </p:cNvSpPr>
          <p:nvPr/>
        </p:nvSpPr>
        <p:spPr bwMode="auto">
          <a:xfrm>
            <a:off x="3027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7" name="Rectangle 17"/>
          <p:cNvSpPr>
            <a:spLocks noChangeArrowheads="1"/>
          </p:cNvSpPr>
          <p:nvPr/>
        </p:nvSpPr>
        <p:spPr bwMode="auto">
          <a:xfrm>
            <a:off x="5059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8" name="Rectangle 18"/>
          <p:cNvSpPr>
            <a:spLocks noChangeArrowheads="1"/>
          </p:cNvSpPr>
          <p:nvPr/>
        </p:nvSpPr>
        <p:spPr bwMode="auto">
          <a:xfrm>
            <a:off x="995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9" name="Rectangle 19"/>
          <p:cNvSpPr>
            <a:spLocks noChangeArrowheads="1"/>
          </p:cNvSpPr>
          <p:nvPr/>
        </p:nvSpPr>
        <p:spPr bwMode="auto">
          <a:xfrm>
            <a:off x="3027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0" name="Rectangle 20"/>
          <p:cNvSpPr>
            <a:spLocks noChangeArrowheads="1"/>
          </p:cNvSpPr>
          <p:nvPr/>
        </p:nvSpPr>
        <p:spPr bwMode="auto">
          <a:xfrm>
            <a:off x="5059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1" name="Rectangle 21"/>
          <p:cNvSpPr>
            <a:spLocks noChangeArrowheads="1"/>
          </p:cNvSpPr>
          <p:nvPr/>
        </p:nvSpPr>
        <p:spPr bwMode="auto">
          <a:xfrm>
            <a:off x="995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2" name="Rectangle 22"/>
          <p:cNvSpPr>
            <a:spLocks noChangeArrowheads="1"/>
          </p:cNvSpPr>
          <p:nvPr/>
        </p:nvSpPr>
        <p:spPr bwMode="auto">
          <a:xfrm>
            <a:off x="3027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3" name="Rectangle 23"/>
          <p:cNvSpPr>
            <a:spLocks noChangeArrowheads="1"/>
          </p:cNvSpPr>
          <p:nvPr/>
        </p:nvSpPr>
        <p:spPr bwMode="auto">
          <a:xfrm>
            <a:off x="5059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4" name="Rectangle 24"/>
          <p:cNvSpPr>
            <a:spLocks noChangeArrowheads="1"/>
          </p:cNvSpPr>
          <p:nvPr/>
        </p:nvSpPr>
        <p:spPr bwMode="auto">
          <a:xfrm>
            <a:off x="995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5" name="Rectangle 25"/>
          <p:cNvSpPr>
            <a:spLocks noChangeArrowheads="1"/>
          </p:cNvSpPr>
          <p:nvPr/>
        </p:nvSpPr>
        <p:spPr bwMode="auto">
          <a:xfrm>
            <a:off x="3027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6" name="Rectangle 26"/>
          <p:cNvSpPr>
            <a:spLocks noChangeArrowheads="1"/>
          </p:cNvSpPr>
          <p:nvPr/>
        </p:nvSpPr>
        <p:spPr bwMode="auto">
          <a:xfrm>
            <a:off x="5059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7" name="Rectangle 27"/>
          <p:cNvSpPr>
            <a:spLocks noChangeArrowheads="1"/>
          </p:cNvSpPr>
          <p:nvPr/>
        </p:nvSpPr>
        <p:spPr bwMode="auto">
          <a:xfrm>
            <a:off x="995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8" name="Rectangle 28"/>
          <p:cNvSpPr>
            <a:spLocks noChangeArrowheads="1"/>
          </p:cNvSpPr>
          <p:nvPr/>
        </p:nvSpPr>
        <p:spPr bwMode="auto">
          <a:xfrm>
            <a:off x="3027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9" name="Rectangle 29"/>
          <p:cNvSpPr>
            <a:spLocks noChangeArrowheads="1"/>
          </p:cNvSpPr>
          <p:nvPr/>
        </p:nvSpPr>
        <p:spPr bwMode="auto">
          <a:xfrm>
            <a:off x="5059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0" name="Line 30"/>
          <p:cNvSpPr>
            <a:spLocks noChangeShapeType="1"/>
          </p:cNvSpPr>
          <p:nvPr/>
        </p:nvSpPr>
        <p:spPr bwMode="auto">
          <a:xfrm>
            <a:off x="3027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1" name="Line 31"/>
          <p:cNvSpPr>
            <a:spLocks noChangeShapeType="1"/>
          </p:cNvSpPr>
          <p:nvPr/>
        </p:nvSpPr>
        <p:spPr bwMode="auto">
          <a:xfrm>
            <a:off x="5059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2" name="Line 32"/>
          <p:cNvSpPr>
            <a:spLocks noChangeShapeType="1"/>
          </p:cNvSpPr>
          <p:nvPr/>
        </p:nvSpPr>
        <p:spPr bwMode="auto">
          <a:xfrm>
            <a:off x="988659" y="1999726"/>
            <a:ext cx="6108700"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3" name="Line 33"/>
          <p:cNvSpPr>
            <a:spLocks noChangeShapeType="1"/>
          </p:cNvSpPr>
          <p:nvPr/>
        </p:nvSpPr>
        <p:spPr bwMode="auto">
          <a:xfrm>
            <a:off x="988659" y="236961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4" name="Line 34"/>
          <p:cNvSpPr>
            <a:spLocks noChangeShapeType="1"/>
          </p:cNvSpPr>
          <p:nvPr/>
        </p:nvSpPr>
        <p:spPr bwMode="auto">
          <a:xfrm>
            <a:off x="988659" y="27410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5" name="Line 35"/>
          <p:cNvSpPr>
            <a:spLocks noChangeShapeType="1"/>
          </p:cNvSpPr>
          <p:nvPr/>
        </p:nvSpPr>
        <p:spPr bwMode="auto">
          <a:xfrm>
            <a:off x="988659" y="311256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6" name="Line 36"/>
          <p:cNvSpPr>
            <a:spLocks noChangeShapeType="1"/>
          </p:cNvSpPr>
          <p:nvPr/>
        </p:nvSpPr>
        <p:spPr bwMode="auto">
          <a:xfrm>
            <a:off x="988659" y="34824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7" name="Line 37"/>
          <p:cNvSpPr>
            <a:spLocks noChangeShapeType="1"/>
          </p:cNvSpPr>
          <p:nvPr/>
        </p:nvSpPr>
        <p:spPr bwMode="auto">
          <a:xfrm>
            <a:off x="988659" y="3853926"/>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8" name="Line 38"/>
          <p:cNvSpPr>
            <a:spLocks noChangeShapeType="1"/>
          </p:cNvSpPr>
          <p:nvPr/>
        </p:nvSpPr>
        <p:spPr bwMode="auto">
          <a:xfrm>
            <a:off x="988659" y="422540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9" name="Line 39"/>
          <p:cNvSpPr>
            <a:spLocks noChangeShapeType="1"/>
          </p:cNvSpPr>
          <p:nvPr/>
        </p:nvSpPr>
        <p:spPr bwMode="auto">
          <a:xfrm>
            <a:off x="995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0" name="Line 40"/>
          <p:cNvSpPr>
            <a:spLocks noChangeShapeType="1"/>
          </p:cNvSpPr>
          <p:nvPr/>
        </p:nvSpPr>
        <p:spPr bwMode="auto">
          <a:xfrm>
            <a:off x="7091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1" name="Line 41"/>
          <p:cNvSpPr>
            <a:spLocks noChangeShapeType="1"/>
          </p:cNvSpPr>
          <p:nvPr/>
        </p:nvSpPr>
        <p:spPr bwMode="auto">
          <a:xfrm>
            <a:off x="988659" y="16282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2" name="Line 42"/>
          <p:cNvSpPr>
            <a:spLocks noChangeShapeType="1"/>
          </p:cNvSpPr>
          <p:nvPr/>
        </p:nvSpPr>
        <p:spPr bwMode="auto">
          <a:xfrm>
            <a:off x="988659" y="45952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3" name="Rectangle 43"/>
          <p:cNvSpPr>
            <a:spLocks noChangeArrowheads="1"/>
          </p:cNvSpPr>
          <p:nvPr/>
        </p:nvSpPr>
        <p:spPr bwMode="auto">
          <a:xfrm>
            <a:off x="1087084" y="1669526"/>
            <a:ext cx="1150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 ID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4" name="Rectangle 44"/>
          <p:cNvSpPr>
            <a:spLocks noChangeArrowheads="1"/>
          </p:cNvSpPr>
          <p:nvPr/>
        </p:nvSpPr>
        <p:spPr bwMode="auto">
          <a:xfrm>
            <a:off x="3119084" y="1669526"/>
            <a:ext cx="892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5" name="Rectangle 45"/>
          <p:cNvSpPr>
            <a:spLocks noChangeArrowheads="1"/>
          </p:cNvSpPr>
          <p:nvPr/>
        </p:nvSpPr>
        <p:spPr bwMode="auto">
          <a:xfrm>
            <a:off x="5151084" y="1669526"/>
            <a:ext cx="8620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Played?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6" name="Rectangle 46"/>
          <p:cNvSpPr>
            <a:spLocks noChangeArrowheads="1"/>
          </p:cNvSpPr>
          <p:nvPr/>
        </p:nvSpPr>
        <p:spPr bwMode="auto">
          <a:xfrm>
            <a:off x="1087084" y="2041001"/>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7" name="Rectangle 47"/>
          <p:cNvSpPr>
            <a:spLocks noChangeArrowheads="1"/>
          </p:cNvSpPr>
          <p:nvPr/>
        </p:nvSpPr>
        <p:spPr bwMode="auto">
          <a:xfrm>
            <a:off x="3119084" y="2041001"/>
            <a:ext cx="827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INSERT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8" name="Rectangle 48"/>
          <p:cNvSpPr>
            <a:spLocks noChangeArrowheads="1"/>
          </p:cNvSpPr>
          <p:nvPr/>
        </p:nvSpPr>
        <p:spPr bwMode="auto">
          <a:xfrm>
            <a:off x="3823934" y="2041001"/>
            <a:ext cx="377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x,y</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9" name="Rectangle 49"/>
          <p:cNvSpPr>
            <a:spLocks noChangeArrowheads="1"/>
          </p:cNvSpPr>
          <p:nvPr/>
        </p:nvSpPr>
        <p:spPr bwMode="auto">
          <a:xfrm>
            <a:off x="5151084" y="204100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0" name="Rectangle 50"/>
          <p:cNvSpPr>
            <a:spLocks noChangeArrowheads="1"/>
          </p:cNvSpPr>
          <p:nvPr/>
        </p:nvSpPr>
        <p:spPr bwMode="auto">
          <a:xfrm>
            <a:off x="1087084" y="2412476"/>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1" name="Rectangle 51"/>
          <p:cNvSpPr>
            <a:spLocks noChangeArrowheads="1"/>
          </p:cNvSpPr>
          <p:nvPr/>
        </p:nvSpPr>
        <p:spPr bwMode="auto">
          <a:xfrm>
            <a:off x="3119084" y="2412476"/>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2" name="Rectangle 52"/>
          <p:cNvSpPr>
            <a:spLocks noChangeArrowheads="1"/>
          </p:cNvSpPr>
          <p:nvPr/>
        </p:nvSpPr>
        <p:spPr bwMode="auto">
          <a:xfrm>
            <a:off x="3908072" y="2412476"/>
            <a:ext cx="3635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x,z</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3" name="Rectangle 53"/>
          <p:cNvSpPr>
            <a:spLocks noChangeArrowheads="1"/>
          </p:cNvSpPr>
          <p:nvPr/>
        </p:nvSpPr>
        <p:spPr bwMode="auto">
          <a:xfrm>
            <a:off x="5151084" y="2412476"/>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4" name="Rectangle 54"/>
          <p:cNvSpPr>
            <a:spLocks noChangeArrowheads="1"/>
          </p:cNvSpPr>
          <p:nvPr/>
        </p:nvSpPr>
        <p:spPr bwMode="auto">
          <a:xfrm>
            <a:off x="1087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5" name="Rectangle 55"/>
          <p:cNvSpPr>
            <a:spLocks noChangeArrowheads="1"/>
          </p:cNvSpPr>
          <p:nvPr/>
        </p:nvSpPr>
        <p:spPr bwMode="auto">
          <a:xfrm>
            <a:off x="3119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6" name="Rectangle 56"/>
          <p:cNvSpPr>
            <a:spLocks noChangeArrowheads="1"/>
          </p:cNvSpPr>
          <p:nvPr/>
        </p:nvSpPr>
        <p:spPr bwMode="auto">
          <a:xfrm>
            <a:off x="5151084" y="278395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7" name="Rectangle 57"/>
          <p:cNvSpPr>
            <a:spLocks noChangeArrowheads="1"/>
          </p:cNvSpPr>
          <p:nvPr/>
        </p:nvSpPr>
        <p:spPr bwMode="auto">
          <a:xfrm>
            <a:off x="1087084" y="315383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49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8" name="Rectangle 58"/>
          <p:cNvSpPr>
            <a:spLocks noChangeArrowheads="1"/>
          </p:cNvSpPr>
          <p:nvPr/>
        </p:nvSpPr>
        <p:spPr bwMode="auto">
          <a:xfrm>
            <a:off x="3119084" y="3153838"/>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9" name="Rectangle 59"/>
          <p:cNvSpPr>
            <a:spLocks noChangeArrowheads="1"/>
          </p:cNvSpPr>
          <p:nvPr/>
        </p:nvSpPr>
        <p:spPr bwMode="auto">
          <a:xfrm>
            <a:off x="3908072" y="3153838"/>
            <a:ext cx="384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0" name="Rectangle 60"/>
          <p:cNvSpPr>
            <a:spLocks noChangeArrowheads="1"/>
          </p:cNvSpPr>
          <p:nvPr/>
        </p:nvSpPr>
        <p:spPr bwMode="auto">
          <a:xfrm>
            <a:off x="5151084" y="3153838"/>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1" name="Rectangle 61"/>
          <p:cNvSpPr>
            <a:spLocks noChangeArrowheads="1"/>
          </p:cNvSpPr>
          <p:nvPr/>
        </p:nvSpPr>
        <p:spPr bwMode="auto">
          <a:xfrm>
            <a:off x="1087084" y="3523726"/>
            <a:ext cx="11604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2" name="Rectangle 62"/>
          <p:cNvSpPr>
            <a:spLocks noChangeArrowheads="1"/>
          </p:cNvSpPr>
          <p:nvPr/>
        </p:nvSpPr>
        <p:spPr bwMode="auto">
          <a:xfrm>
            <a:off x="3119084" y="3523726"/>
            <a:ext cx="5334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ADD</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3" name="Rectangle 63"/>
          <p:cNvSpPr>
            <a:spLocks noChangeArrowheads="1"/>
          </p:cNvSpPr>
          <p:nvPr/>
        </p:nvSpPr>
        <p:spPr bwMode="auto">
          <a:xfrm>
            <a:off x="3585809" y="3523726"/>
            <a:ext cx="3937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4" name="Rectangle 64"/>
          <p:cNvSpPr>
            <a:spLocks noChangeArrowheads="1"/>
          </p:cNvSpPr>
          <p:nvPr/>
        </p:nvSpPr>
        <p:spPr bwMode="auto">
          <a:xfrm>
            <a:off x="5151084" y="3523726"/>
            <a:ext cx="4333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5" name="Rectangle 65"/>
          <p:cNvSpPr>
            <a:spLocks noChangeArrowheads="1"/>
          </p:cNvSpPr>
          <p:nvPr/>
        </p:nvSpPr>
        <p:spPr bwMode="auto">
          <a:xfrm>
            <a:off x="1087084" y="389678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6" name="Rectangle 66"/>
          <p:cNvSpPr>
            <a:spLocks noChangeArrowheads="1"/>
          </p:cNvSpPr>
          <p:nvPr/>
        </p:nvSpPr>
        <p:spPr bwMode="auto">
          <a:xfrm>
            <a:off x="3119084" y="3896788"/>
            <a:ext cx="584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ADD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7" name="Rectangle 67"/>
          <p:cNvSpPr>
            <a:spLocks noChangeArrowheads="1"/>
          </p:cNvSpPr>
          <p:nvPr/>
        </p:nvSpPr>
        <p:spPr bwMode="auto">
          <a:xfrm>
            <a:off x="3585809" y="3896788"/>
            <a:ext cx="371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8" name="Rectangle 68"/>
          <p:cNvSpPr>
            <a:spLocks noChangeArrowheads="1"/>
          </p:cNvSpPr>
          <p:nvPr/>
        </p:nvSpPr>
        <p:spPr bwMode="auto">
          <a:xfrm>
            <a:off x="5151084" y="38967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No</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Explosion 1 14"/>
          <p:cNvSpPr/>
          <p:nvPr/>
        </p:nvSpPr>
        <p:spPr>
          <a:xfrm>
            <a:off x="3536596" y="4253066"/>
            <a:ext cx="7620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6132405" y="2067382"/>
            <a:ext cx="0" cy="160020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5400000">
            <a:off x="5462841" y="2949516"/>
            <a:ext cx="2003241" cy="369332"/>
          </a:xfrm>
          <a:prstGeom prst="rect">
            <a:avLst/>
          </a:prstGeom>
          <a:noFill/>
        </p:spPr>
        <p:txBody>
          <a:bodyPr wrap="none" rtlCol="0">
            <a:spAutoFit/>
          </a:bodyPr>
          <a:lstStyle/>
          <a:p>
            <a:r>
              <a:rPr lang="en-US" dirty="0" smtClean="0"/>
              <a:t>Monotonically True</a:t>
            </a:r>
            <a:endParaRPr lang="en-US" dirty="0"/>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6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6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grpId="1" nodeType="clickEffect">
                                  <p:stCondLst>
                                    <p:cond delay="0"/>
                                  </p:stCondLst>
                                  <p:childTnLst>
                                    <p:animEffect transition="out" filter="fade">
                                      <p:cBhvr>
                                        <p:cTn id="72" dur="500" tmFilter="0, 0; .2, .5; .8, .5; 1, 0"/>
                                        <p:tgtEl>
                                          <p:spTgt spid="10"/>
                                        </p:tgtEl>
                                      </p:cBhvr>
                                    </p:animEffect>
                                    <p:animScale>
                                      <p:cBhvr>
                                        <p:cTn id="73" dur="250" autoRev="1" fill="hold"/>
                                        <p:tgtEl>
                                          <p:spTgt spid="10"/>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513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17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17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517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13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17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133"/>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17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134"/>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17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517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5135"/>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517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13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4"/>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13"/>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5137"/>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5138"/>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139"/>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15"/>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6" presetClass="emph" presetSubtype="0" fill="hold" grpId="1" nodeType="clickEffect">
                                  <p:stCondLst>
                                    <p:cond delay="0"/>
                                  </p:stCondLst>
                                  <p:childTnLst>
                                    <p:animEffect transition="out" filter="fade">
                                      <p:cBhvr>
                                        <p:cTn id="125" dur="500" tmFilter="0, 0; .2, .5; .8, .5; 1, 0"/>
                                        <p:tgtEl>
                                          <p:spTgt spid="5137"/>
                                        </p:tgtEl>
                                      </p:cBhvr>
                                    </p:animEffect>
                                    <p:animScale>
                                      <p:cBhvr>
                                        <p:cTn id="126" dur="250" autoRev="1" fill="hold"/>
                                        <p:tgtEl>
                                          <p:spTgt spid="5137"/>
                                        </p:tgtEl>
                                      </p:cBhvr>
                                      <p:by x="105000" y="105000"/>
                                    </p:animScale>
                                  </p:childTnLst>
                                </p:cTn>
                              </p:par>
                              <p:par>
                                <p:cTn id="127" presetID="26" presetClass="emph" presetSubtype="0" fill="hold" grpId="1" nodeType="withEffect">
                                  <p:stCondLst>
                                    <p:cond delay="0"/>
                                  </p:stCondLst>
                                  <p:childTnLst>
                                    <p:animEffect transition="out" filter="fade">
                                      <p:cBhvr>
                                        <p:cTn id="128" dur="500" tmFilter="0, 0; .2, .5; .8, .5; 1, 0"/>
                                        <p:tgtEl>
                                          <p:spTgt spid="5138"/>
                                        </p:tgtEl>
                                      </p:cBhvr>
                                    </p:animEffect>
                                    <p:animScale>
                                      <p:cBhvr>
                                        <p:cTn id="129" dur="250" autoRev="1" fill="hold"/>
                                        <p:tgtEl>
                                          <p:spTgt spid="5138"/>
                                        </p:tgtEl>
                                      </p:cBhvr>
                                      <p:by x="105000" y="105000"/>
                                    </p:animScale>
                                  </p:childTnLst>
                                </p:cTn>
                              </p:par>
                              <p:par>
                                <p:cTn id="130" presetID="26" presetClass="emph" presetSubtype="0" fill="hold" grpId="1" nodeType="withEffect">
                                  <p:stCondLst>
                                    <p:cond delay="0"/>
                                  </p:stCondLst>
                                  <p:childTnLst>
                                    <p:animEffect transition="out" filter="fade">
                                      <p:cBhvr>
                                        <p:cTn id="131" dur="500" tmFilter="0, 0; .2, .5; .8, .5; 1, 0"/>
                                        <p:tgtEl>
                                          <p:spTgt spid="5139"/>
                                        </p:tgtEl>
                                      </p:cBhvr>
                                    </p:animEffect>
                                    <p:animScale>
                                      <p:cBhvr>
                                        <p:cTn id="132" dur="250" autoRev="1" fill="hold"/>
                                        <p:tgtEl>
                                          <p:spTgt spid="5139"/>
                                        </p:tgtEl>
                                      </p:cBhvr>
                                      <p:by x="105000" y="105000"/>
                                    </p:animScale>
                                  </p:childTnLst>
                                </p:cTn>
                              </p:par>
                              <p:par>
                                <p:cTn id="133" presetID="26" presetClass="emph" presetSubtype="0" fill="hold" grpId="1" nodeType="withEffect">
                                  <p:stCondLst>
                                    <p:cond delay="0"/>
                                  </p:stCondLst>
                                  <p:childTnLst>
                                    <p:animEffect transition="out" filter="fade">
                                      <p:cBhvr>
                                        <p:cTn id="134" dur="500" tmFilter="0, 0; .2, .5; .8, .5; 1, 0"/>
                                        <p:tgtEl>
                                          <p:spTgt spid="15"/>
                                        </p:tgtEl>
                                      </p:cBhvr>
                                    </p:animEffect>
                                    <p:animScale>
                                      <p:cBhvr>
                                        <p:cTn id="135" dur="250" autoRev="1" fill="hold"/>
                                        <p:tgtEl>
                                          <p:spTgt spid="15"/>
                                        </p:tgtEl>
                                      </p:cBhvr>
                                      <p:by x="105000" y="105000"/>
                                    </p:animScale>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nodeType="clickEffect">
                                  <p:stCondLst>
                                    <p:cond delay="0"/>
                                  </p:stCondLst>
                                  <p:childTnLst>
                                    <p:set>
                                      <p:cBhvr>
                                        <p:cTn id="139" dur="1" fill="hold">
                                          <p:stCondLst>
                                            <p:cond delay="0"/>
                                          </p:stCondLst>
                                        </p:cTn>
                                        <p:tgtEl>
                                          <p:spTgt spid="17"/>
                                        </p:tgtEl>
                                        <p:attrNameLst>
                                          <p:attrName>style.visibility</p:attrName>
                                        </p:attrNameLst>
                                      </p:cBhvr>
                                      <p:to>
                                        <p:strVal val="visible"/>
                                      </p:to>
                                    </p:set>
                                    <p:animEffect transition="in" filter="wipe(down)">
                                      <p:cBhvr>
                                        <p:cTn id="140" dur="500"/>
                                        <p:tgtEl>
                                          <p:spTgt spid="17"/>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2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24"/>
                                        </p:tgtEl>
                                      </p:cBhvr>
                                    </p:animEffect>
                                    <p:animScale>
                                      <p:cBhvr>
                                        <p:cTn id="149" dur="250" autoRev="1" fill="hold"/>
                                        <p:tgtEl>
                                          <p:spTgt spid="24"/>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19"/>
                                        </p:tgtEl>
                                        <p:attrNameLst>
                                          <p:attrName>style.visibility</p:attrName>
                                        </p:attrNameLst>
                                      </p:cBhvr>
                                      <p:to>
                                        <p:strVal val="visible"/>
                                      </p:to>
                                    </p:set>
                                    <p:animEffect transition="in" filter="wipe(down)">
                                      <p:cBhvr>
                                        <p:cTn id="1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 grpId="0" animBg="1"/>
      <p:bldP spid="10" grpId="0" animBg="1"/>
      <p:bldP spid="10" grpId="1" animBg="1"/>
      <p:bldP spid="30" grpId="0" animBg="1"/>
      <p:bldP spid="31" grpId="0" animBg="1"/>
      <p:bldP spid="5121" grpId="0" animBg="1"/>
      <p:bldP spid="5123" grpId="0" animBg="1"/>
      <p:bldP spid="5124" grpId="0" animBg="1"/>
      <p:bldP spid="5125" grpId="0" animBg="1"/>
      <p:bldP spid="5126" grpId="0" animBg="1"/>
      <p:bldP spid="5127" grpId="0" animBg="1"/>
      <p:bldP spid="5128" grpId="0" animBg="1"/>
      <p:bldP spid="5129" grpId="0" animBg="1"/>
      <p:bldP spid="5130" grpId="0" animBg="1"/>
      <p:bldP spid="5131" grpId="0" animBg="1"/>
      <p:bldP spid="5132" grpId="0" animBg="1"/>
      <p:bldP spid="5133" grpId="0" animBg="1"/>
      <p:bldP spid="5134" grpId="0" animBg="1"/>
      <p:bldP spid="5135" grpId="0" animBg="1"/>
      <p:bldP spid="5136" grpId="0" animBg="1"/>
      <p:bldP spid="5137" grpId="0" animBg="1"/>
      <p:bldP spid="5137" grpId="1" animBg="1"/>
      <p:bldP spid="5138" grpId="0" animBg="1"/>
      <p:bldP spid="5138" grpId="1" animBg="1"/>
      <p:bldP spid="5139" grpId="0" animBg="1"/>
      <p:bldP spid="5139" grpId="1" animBg="1"/>
      <p:bldP spid="5156" grpId="0"/>
      <p:bldP spid="5157" grpId="0"/>
      <p:bldP spid="5158" grpId="0"/>
      <p:bldP spid="5159" grpId="0"/>
      <p:bldP spid="5160" grpId="0"/>
      <p:bldP spid="5161" grpId="0"/>
      <p:bldP spid="5162" grpId="0"/>
      <p:bldP spid="5163" grpId="0"/>
      <p:bldP spid="5164" grpId="0"/>
      <p:bldP spid="5165" grpId="0"/>
      <p:bldP spid="5166" grpId="0"/>
      <p:bldP spid="5167" grpId="0"/>
      <p:bldP spid="5168" grpId="0"/>
      <p:bldP spid="5169" grpId="0"/>
      <p:bldP spid="5170" grpId="0"/>
      <p:bldP spid="5171" grpId="0"/>
      <p:bldP spid="5172" grpId="0"/>
      <p:bldP spid="5173" grpId="0"/>
      <p:bldP spid="5174" grpId="0"/>
      <p:bldP spid="5175" grpId="0"/>
      <p:bldP spid="5176" grpId="0"/>
      <p:bldP spid="5177" grpId="0"/>
      <p:bldP spid="5178" grpId="0"/>
      <p:bldP spid="15" grpId="0" animBg="1"/>
      <p:bldP spid="15" grpId="1"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Directory Service: Snapshotting + Restoration</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sz="2400" dirty="0" smtClean="0"/>
              <a:t>For log truncation, on demand snapshots of the database must be made.</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Dump DB, serve </a:t>
            </a:r>
            <a:r>
              <a:rPr lang="en-US" sz="2400" dirty="0" err="1" smtClean="0"/>
              <a:t>dumpfile</a:t>
            </a:r>
            <a:r>
              <a:rPr lang="en-US" sz="2400" dirty="0" smtClean="0"/>
              <a:t> as snapshot. Delete DB and restore completely from </a:t>
            </a:r>
            <a:r>
              <a:rPr lang="en-US" sz="2400" dirty="0" err="1" smtClean="0"/>
              <a:t>dumpfile</a:t>
            </a:r>
            <a:r>
              <a:rPr lang="en-US" sz="2400" dirty="0" smtClean="0"/>
              <a: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48703519"/>
              </p:ext>
            </p:extLst>
          </p:nvPr>
        </p:nvGraphicFramePr>
        <p:xfrm>
          <a:off x="609600" y="3048000"/>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Request ID</a:t>
                      </a:r>
                      <a:endParaRPr lang="en-US" dirty="0"/>
                    </a:p>
                  </a:txBody>
                  <a:tcPr/>
                </a:tc>
                <a:tc>
                  <a:txBody>
                    <a:bodyPr/>
                    <a:lstStyle/>
                    <a:p>
                      <a:r>
                        <a:rPr lang="en-US" dirty="0" smtClean="0"/>
                        <a:t>Request</a:t>
                      </a:r>
                      <a:endParaRPr lang="en-US" dirty="0"/>
                    </a:p>
                  </a:txBody>
                  <a:tcPr/>
                </a:tc>
              </a:tr>
              <a:tr h="370840">
                <a:tc>
                  <a:txBody>
                    <a:bodyPr/>
                    <a:lstStyle/>
                    <a:p>
                      <a:r>
                        <a:rPr lang="en-US" dirty="0" smtClean="0"/>
                        <a:t>1</a:t>
                      </a:r>
                      <a:endParaRPr lang="en-US" dirty="0"/>
                    </a:p>
                  </a:txBody>
                  <a:tcPr/>
                </a:tc>
                <a:tc>
                  <a:txBody>
                    <a:bodyPr/>
                    <a:lstStyle/>
                    <a:p>
                      <a:r>
                        <a:rPr lang="en-US" dirty="0" smtClean="0"/>
                        <a:t>INSERT x,10</a:t>
                      </a:r>
                      <a:endParaRPr lang="en-US" dirty="0"/>
                    </a:p>
                  </a:txBody>
                  <a:tcPr/>
                </a:tc>
              </a:tr>
              <a:tr h="370840">
                <a:tc>
                  <a:txBody>
                    <a:bodyPr/>
                    <a:lstStyle/>
                    <a:p>
                      <a:r>
                        <a:rPr lang="en-US" dirty="0" smtClean="0"/>
                        <a:t>2</a:t>
                      </a:r>
                      <a:endParaRPr lang="en-US" dirty="0"/>
                    </a:p>
                  </a:txBody>
                  <a:tcPr/>
                </a:tc>
                <a:tc>
                  <a:txBody>
                    <a:bodyPr/>
                    <a:lstStyle/>
                    <a:p>
                      <a:r>
                        <a:rPr lang="en-US" dirty="0" smtClean="0"/>
                        <a:t>UPDATE</a:t>
                      </a:r>
                      <a:r>
                        <a:rPr lang="en-US" baseline="0" dirty="0" smtClean="0"/>
                        <a:t> x,20</a:t>
                      </a:r>
                      <a:endParaRPr lang="en-US" dirty="0"/>
                    </a:p>
                  </a:txBody>
                  <a:tcPr/>
                </a:tc>
              </a:tr>
              <a:tr h="370840">
                <a:tc>
                  <a:txBody>
                    <a:bodyPr/>
                    <a:lstStyle/>
                    <a:p>
                      <a:r>
                        <a:rPr lang="en-US" dirty="0" smtClean="0"/>
                        <a:t>3</a:t>
                      </a:r>
                      <a:endParaRPr lang="en-US" dirty="0"/>
                    </a:p>
                  </a:txBody>
                  <a:tcPr/>
                </a:tc>
                <a:tc>
                  <a:txBody>
                    <a:bodyPr/>
                    <a:lstStyle/>
                    <a:p>
                      <a:r>
                        <a:rPr lang="en-US" dirty="0" smtClean="0"/>
                        <a:t>READ</a:t>
                      </a:r>
                      <a:r>
                        <a:rPr lang="en-US" baseline="0" dirty="0" smtClean="0"/>
                        <a:t> x</a:t>
                      </a:r>
                      <a:endParaRPr lang="en-US" dirty="0"/>
                    </a:p>
                  </a:txBody>
                  <a:tcPr/>
                </a:tc>
              </a:tr>
              <a:tr h="370840">
                <a:tc>
                  <a:txBody>
                    <a:bodyPr/>
                    <a:lstStyle/>
                    <a:p>
                      <a:r>
                        <a:rPr lang="en-US" dirty="0" smtClean="0"/>
                        <a:t>4</a:t>
                      </a:r>
                      <a:endParaRPr lang="en-US" dirty="0"/>
                    </a:p>
                  </a:txBody>
                  <a:tcPr/>
                </a:tc>
                <a:tc>
                  <a:txBody>
                    <a:bodyPr/>
                    <a:lstStyle/>
                    <a:p>
                      <a:r>
                        <a:rPr lang="en-US" dirty="0" smtClean="0"/>
                        <a:t>INSERT</a:t>
                      </a:r>
                      <a:r>
                        <a:rPr lang="en-US" baseline="0" dirty="0" smtClean="0"/>
                        <a:t> y,4</a:t>
                      </a:r>
                      <a:endParaRPr lang="en-US" dirty="0"/>
                    </a:p>
                  </a:txBody>
                  <a:tcPr/>
                </a:tc>
              </a:tr>
              <a:tr h="370840">
                <a:tc>
                  <a:txBody>
                    <a:bodyPr/>
                    <a:lstStyle/>
                    <a:p>
                      <a:r>
                        <a:rPr lang="en-US" dirty="0" smtClean="0"/>
                        <a:t>5</a:t>
                      </a:r>
                      <a:endParaRPr lang="en-US" dirty="0"/>
                    </a:p>
                  </a:txBody>
                  <a:tcPr/>
                </a:tc>
                <a:tc>
                  <a:txBody>
                    <a:bodyPr/>
                    <a:lstStyle/>
                    <a:p>
                      <a:r>
                        <a:rPr lang="en-US" dirty="0" smtClean="0"/>
                        <a:t>UPDATE y,y+4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08507186"/>
              </p:ext>
            </p:extLst>
          </p:nvPr>
        </p:nvGraphicFramePr>
        <p:xfrm>
          <a:off x="7391400" y="3048000"/>
          <a:ext cx="990600" cy="2560320"/>
        </p:xfrm>
        <a:graphic>
          <a:graphicData uri="http://schemas.openxmlformats.org/drawingml/2006/table">
            <a:tbl>
              <a:tblPr firstRow="1" bandRow="1">
                <a:tableStyleId>{5C22544A-7EE6-4342-B048-85BDC9FD1C3A}</a:tableStyleId>
              </a:tblPr>
              <a:tblGrid>
                <a:gridCol w="495300"/>
                <a:gridCol w="495300"/>
              </a:tblGrid>
              <a:tr h="362373">
                <a:tc>
                  <a:txBody>
                    <a:bodyPr/>
                    <a:lstStyle/>
                    <a:p>
                      <a:r>
                        <a:rPr lang="en-US" dirty="0" smtClean="0"/>
                        <a:t>x</a:t>
                      </a:r>
                      <a:endParaRPr lang="en-US" dirty="0"/>
                    </a:p>
                  </a:txBody>
                  <a:tcPr/>
                </a:tc>
                <a:tc>
                  <a:txBody>
                    <a:bodyPr/>
                    <a:lstStyle/>
                    <a:p>
                      <a:r>
                        <a:rPr lang="en-US" dirty="0" smtClean="0"/>
                        <a:t>y</a:t>
                      </a:r>
                      <a:endParaRPr lang="en-US" dirty="0"/>
                    </a:p>
                  </a:txBody>
                  <a:tcPr/>
                </a:tc>
              </a:tr>
              <a:tr h="362373">
                <a:tc>
                  <a:txBody>
                    <a:bodyPr/>
                    <a:lstStyle/>
                    <a:p>
                      <a:r>
                        <a:rPr lang="en-US" dirty="0" smtClean="0"/>
                        <a:t>10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4</a:t>
                      </a:r>
                      <a:endParaRPr lang="en-US" dirty="0"/>
                    </a:p>
                  </a:txBody>
                  <a:tcPr/>
                </a:tc>
              </a:tr>
              <a:tr h="362373">
                <a:tc>
                  <a:txBody>
                    <a:bodyPr/>
                    <a:lstStyle/>
                    <a:p>
                      <a:r>
                        <a:rPr lang="en-US" dirty="0" smtClean="0"/>
                        <a:t>20</a:t>
                      </a:r>
                      <a:endParaRPr lang="en-US" dirty="0"/>
                    </a:p>
                  </a:txBody>
                  <a:tcPr/>
                </a:tc>
                <a:tc>
                  <a:txBody>
                    <a:bodyPr/>
                    <a:lstStyle/>
                    <a:p>
                      <a:r>
                        <a:rPr lang="en-US" dirty="0" smtClean="0"/>
                        <a:t>8</a:t>
                      </a:r>
                      <a:endParaRPr lang="en-US" dirty="0"/>
                    </a:p>
                  </a:txBody>
                  <a:tcPr/>
                </a:tc>
              </a:tr>
              <a:tr h="362373">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8" name="Rounded Rectangle 7"/>
          <p:cNvSpPr/>
          <p:nvPr/>
        </p:nvSpPr>
        <p:spPr>
          <a:xfrm>
            <a:off x="2362200" y="25146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file</a:t>
            </a:r>
            <a:endParaRPr lang="en-US" dirty="0"/>
          </a:p>
        </p:txBody>
      </p:sp>
      <p:sp>
        <p:nvSpPr>
          <p:cNvPr id="9" name="Rounded Rectangle 8"/>
          <p:cNvSpPr/>
          <p:nvPr/>
        </p:nvSpPr>
        <p:spPr>
          <a:xfrm>
            <a:off x="7543800" y="2527177"/>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10" name="Oval 9"/>
          <p:cNvSpPr/>
          <p:nvPr/>
        </p:nvSpPr>
        <p:spPr>
          <a:xfrm>
            <a:off x="7239000" y="4800600"/>
            <a:ext cx="1295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09151" y="3358718"/>
            <a:ext cx="2057399" cy="213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5524870" y="4667250"/>
            <a:ext cx="1600200" cy="8001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equivalent</a:t>
            </a:r>
            <a:endParaRPr lang="en-US" dirty="0"/>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Directories</a:t>
            </a:r>
            <a:endParaRPr lang="en-US" dirty="0"/>
          </a:p>
        </p:txBody>
      </p:sp>
      <p:sp>
        <p:nvSpPr>
          <p:cNvPr id="3" name="Content Placeholder 2"/>
          <p:cNvSpPr>
            <a:spLocks noGrp="1"/>
          </p:cNvSpPr>
          <p:nvPr>
            <p:ph idx="1"/>
          </p:nvPr>
        </p:nvSpPr>
        <p:spPr>
          <a:xfrm>
            <a:off x="457200" y="1524000"/>
            <a:ext cx="8229600" cy="4525963"/>
          </a:xfrm>
        </p:spPr>
        <p:txBody>
          <a:bodyPr>
            <a:normAutofit/>
          </a:bodyPr>
          <a:lstStyle/>
          <a:p>
            <a:r>
              <a:rPr lang="en-US" sz="1800" dirty="0" smtClean="0"/>
              <a:t>Maintain lookup table of mappings between objects and the replica set where they are present</a:t>
            </a:r>
          </a:p>
          <a:p>
            <a:r>
              <a:rPr lang="en-US" sz="1800" dirty="0" smtClean="0"/>
              <a:t>When bootstrapped, they must register through the Directory Client </a:t>
            </a:r>
            <a:r>
              <a:rPr lang="en-US" sz="1800" dirty="0" err="1" smtClean="0"/>
              <a:t>Paxos-ly</a:t>
            </a:r>
            <a:r>
              <a:rPr lang="en-US" sz="1800" dirty="0" smtClean="0"/>
              <a:t> with contact information</a:t>
            </a:r>
          </a:p>
          <a:p>
            <a:r>
              <a:rPr lang="en-US" sz="1800" dirty="0" smtClean="0"/>
              <a:t>When contacted by Protocol process, synchronously update state and ACK </a:t>
            </a:r>
            <a:endParaRPr lang="en-US" sz="1800" dirty="0" smtClean="0"/>
          </a:p>
          <a:p>
            <a:r>
              <a:rPr lang="en-US" sz="1800" dirty="0" smtClean="0"/>
              <a:t>Idempotent</a:t>
            </a:r>
            <a:endParaRPr lang="en-US" sz="2400" dirty="0" smtClean="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022608119"/>
              </p:ext>
            </p:extLst>
          </p:nvPr>
        </p:nvGraphicFramePr>
        <p:xfrm>
          <a:off x="2008018" y="3352800"/>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33916364"/>
              </p:ext>
            </p:extLst>
          </p:nvPr>
        </p:nvGraphicFramePr>
        <p:xfrm>
          <a:off x="228600" y="4343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6" name="Oval 5"/>
          <p:cNvSpPr/>
          <p:nvPr/>
        </p:nvSpPr>
        <p:spPr>
          <a:xfrm>
            <a:off x="1905000" y="355846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4"/>
          </p:cNvCxnSpPr>
          <p:nvPr/>
        </p:nvCxnSpPr>
        <p:spPr>
          <a:xfrm flipH="1">
            <a:off x="2209800" y="4244266"/>
            <a:ext cx="190500" cy="93733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Agents</a:t>
            </a:r>
            <a:endParaRPr lang="en-US" dirty="0"/>
          </a:p>
        </p:txBody>
      </p:sp>
      <p:sp>
        <p:nvSpPr>
          <p:cNvPr id="3" name="Content Placeholder 2"/>
          <p:cNvSpPr>
            <a:spLocks noGrp="1"/>
          </p:cNvSpPr>
          <p:nvPr>
            <p:ph idx="1"/>
          </p:nvPr>
        </p:nvSpPr>
        <p:spPr>
          <a:xfrm>
            <a:off x="457200" y="1332474"/>
            <a:ext cx="8229600" cy="4525963"/>
          </a:xfrm>
        </p:spPr>
        <p:txBody>
          <a:bodyPr>
            <a:normAutofit/>
          </a:bodyPr>
          <a:lstStyle/>
          <a:p>
            <a:r>
              <a:rPr lang="en-US" sz="2000" dirty="0" err="1" smtClean="0"/>
              <a:t>Blackbox</a:t>
            </a:r>
            <a:r>
              <a:rPr lang="en-US" sz="2000" dirty="0" smtClean="0"/>
              <a:t> migration process</a:t>
            </a:r>
          </a:p>
          <a:p>
            <a:r>
              <a:rPr lang="en-US" sz="2000" dirty="0"/>
              <a:t>When bootstrapped, they must register through the Directory Client </a:t>
            </a:r>
            <a:r>
              <a:rPr lang="en-US" sz="2000" dirty="0" err="1"/>
              <a:t>Paxos-ly</a:t>
            </a:r>
            <a:r>
              <a:rPr lang="en-US" sz="2000" dirty="0"/>
              <a:t> with contact </a:t>
            </a:r>
            <a:r>
              <a:rPr lang="en-US" sz="2000" dirty="0" smtClean="0"/>
              <a:t>information</a:t>
            </a:r>
          </a:p>
          <a:p>
            <a:r>
              <a:rPr lang="en-US" sz="2000" dirty="0"/>
              <a:t>When contacted by Protocol process, </a:t>
            </a:r>
            <a:r>
              <a:rPr lang="en-US" sz="2000" dirty="0" smtClean="0"/>
              <a:t>asynchronously perform movement and ACK </a:t>
            </a:r>
            <a:r>
              <a:rPr lang="en-US" sz="2000" dirty="0" err="1" smtClean="0"/>
              <a:t>Paxos-ly</a:t>
            </a:r>
            <a:endParaRPr lang="en-US" sz="2000" dirty="0" smtClean="0"/>
          </a:p>
          <a:p>
            <a:r>
              <a:rPr lang="en-US" sz="2000" dirty="0" smtClean="0"/>
              <a:t>Idempotent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407035757"/>
              </p:ext>
            </p:extLst>
          </p:nvPr>
        </p:nvGraphicFramePr>
        <p:xfrm>
          <a:off x="2244735" y="3406066"/>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42738466"/>
              </p:ext>
            </p:extLst>
          </p:nvPr>
        </p:nvGraphicFramePr>
        <p:xfrm>
          <a:off x="304800" y="45720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cxnSp>
        <p:nvCxnSpPr>
          <p:cNvPr id="6" name="Straight Arrow Connector 5"/>
          <p:cNvCxnSpPr/>
          <p:nvPr/>
        </p:nvCxnSpPr>
        <p:spPr>
          <a:xfrm>
            <a:off x="2637017" y="4297532"/>
            <a:ext cx="106183" cy="111266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41717" y="359545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54"/>
            <a:ext cx="8229600" cy="1143000"/>
          </a:xfrm>
        </p:spPr>
        <p:txBody>
          <a:bodyPr/>
          <a:lstStyle/>
          <a:p>
            <a:r>
              <a:rPr lang="en-US" dirty="0" smtClean="0"/>
              <a:t>Migration Protocol</a:t>
            </a:r>
            <a:endParaRPr lang="en-US" dirty="0"/>
          </a:p>
        </p:txBody>
      </p:sp>
      <p:sp>
        <p:nvSpPr>
          <p:cNvPr id="3" name="Content Placeholder 2"/>
          <p:cNvSpPr>
            <a:spLocks noGrp="1"/>
          </p:cNvSpPr>
          <p:nvPr>
            <p:ph idx="1"/>
          </p:nvPr>
        </p:nvSpPr>
        <p:spPr>
          <a:xfrm>
            <a:off x="533400" y="1066800"/>
            <a:ext cx="8229600" cy="4525963"/>
          </a:xfrm>
        </p:spPr>
        <p:txBody>
          <a:bodyPr/>
          <a:lstStyle/>
          <a:p>
            <a:r>
              <a:rPr lang="en-US" sz="2000" dirty="0" smtClean="0"/>
              <a:t>Stateless, seamless takeover on failure</a:t>
            </a:r>
          </a:p>
          <a:p>
            <a:r>
              <a:rPr lang="en-US" sz="2000" dirty="0" smtClean="0"/>
              <a:t>Co-hosted with every replica (Directory Service)</a:t>
            </a:r>
            <a:endParaRPr lang="en-US" dirty="0" smtClean="0"/>
          </a:p>
          <a:p>
            <a:endParaRPr lang="en-US" dirty="0"/>
          </a:p>
        </p:txBody>
      </p:sp>
      <p:sp>
        <p:nvSpPr>
          <p:cNvPr id="4" name="Rectangle 3"/>
          <p:cNvSpPr/>
          <p:nvPr/>
        </p:nvSpPr>
        <p:spPr>
          <a:xfrm>
            <a:off x="685800" y="2057400"/>
            <a:ext cx="2286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endParaRPr lang="en-US" dirty="0"/>
          </a:p>
        </p:txBody>
      </p:sp>
      <p:sp>
        <p:nvSpPr>
          <p:cNvPr id="5" name="Rectangle 4"/>
          <p:cNvSpPr/>
          <p:nvPr/>
        </p:nvSpPr>
        <p:spPr>
          <a:xfrm>
            <a:off x="35814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a:t>
            </a:r>
            <a:r>
              <a:rPr lang="en-US" dirty="0" smtClean="0"/>
              <a:t>2)</a:t>
            </a:r>
            <a:endParaRPr lang="en-US" dirty="0"/>
          </a:p>
          <a:p>
            <a:pPr algn="ctr"/>
            <a:endParaRPr lang="en-US" dirty="0"/>
          </a:p>
        </p:txBody>
      </p:sp>
      <p:sp>
        <p:nvSpPr>
          <p:cNvPr id="6" name="Rectangle 5"/>
          <p:cNvSpPr/>
          <p:nvPr/>
        </p:nvSpPr>
        <p:spPr>
          <a:xfrm>
            <a:off x="64770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3</a:t>
            </a:r>
            <a:r>
              <a:rPr lang="en-US" dirty="0" smtClean="0"/>
              <a:t>)</a:t>
            </a:r>
            <a:endParaRPr lang="en-US" dirty="0"/>
          </a:p>
          <a:p>
            <a:pPr algn="ctr"/>
            <a:endParaRPr lang="en-US" dirty="0"/>
          </a:p>
        </p:txBody>
      </p:sp>
      <p:sp>
        <p:nvSpPr>
          <p:cNvPr id="7" name="Flowchart: Decision 6"/>
          <p:cNvSpPr/>
          <p:nvPr/>
        </p:nvSpPr>
        <p:spPr>
          <a:xfrm>
            <a:off x="304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1</a:t>
            </a:r>
            <a:endParaRPr lang="en-US" dirty="0"/>
          </a:p>
        </p:txBody>
      </p:sp>
      <p:sp>
        <p:nvSpPr>
          <p:cNvPr id="8" name="Flowchart: Decision 7"/>
          <p:cNvSpPr/>
          <p:nvPr/>
        </p:nvSpPr>
        <p:spPr>
          <a:xfrm>
            <a:off x="31242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2</a:t>
            </a:r>
            <a:endParaRPr lang="en-US" dirty="0"/>
          </a:p>
        </p:txBody>
      </p:sp>
      <p:sp>
        <p:nvSpPr>
          <p:cNvPr id="9" name="Flowchart: Decision 8"/>
          <p:cNvSpPr/>
          <p:nvPr/>
        </p:nvSpPr>
        <p:spPr>
          <a:xfrm>
            <a:off x="6019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3</a:t>
            </a:r>
            <a:endParaRPr lang="en-US" dirty="0"/>
          </a:p>
        </p:txBody>
      </p:sp>
      <p:cxnSp>
        <p:nvCxnSpPr>
          <p:cNvPr id="11" name="Straight Arrow Connector 10"/>
          <p:cNvCxnSpPr>
            <a:stCxn id="4" idx="2"/>
          </p:cNvCxnSpPr>
          <p:nvPr/>
        </p:nvCxnSpPr>
        <p:spPr>
          <a:xfrm>
            <a:off x="1828800" y="2743200"/>
            <a:ext cx="0" cy="350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p:cNvCxnSpPr>
          <p:nvPr/>
        </p:nvCxnSpPr>
        <p:spPr>
          <a:xfrm>
            <a:off x="4686300" y="2743200"/>
            <a:ext cx="38100"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p:cNvCxnSpPr>
          <p:nvPr/>
        </p:nvCxnSpPr>
        <p:spPr>
          <a:xfrm>
            <a:off x="7581900" y="2743200"/>
            <a:ext cx="48457"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7"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002"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3"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4"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9474"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32" name="Elbow Connector 31"/>
          <p:cNvCxnSpPr>
            <a:endCxn id="22" idx="2"/>
          </p:cNvCxnSpPr>
          <p:nvPr/>
        </p:nvCxnSpPr>
        <p:spPr>
          <a:xfrm rot="5400000" flipH="1" flipV="1">
            <a:off x="1677844" y="3562870"/>
            <a:ext cx="1007687" cy="705775"/>
          </a:xfrm>
          <a:prstGeom prst="bentConnector3">
            <a:avLst>
              <a:gd name="adj1" fmla="val 6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23" idx="2"/>
          </p:cNvCxnSpPr>
          <p:nvPr/>
        </p:nvCxnSpPr>
        <p:spPr>
          <a:xfrm flipV="1">
            <a:off x="1828800" y="3411913"/>
            <a:ext cx="3784973"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endCxn id="24" idx="2"/>
          </p:cNvCxnSpPr>
          <p:nvPr/>
        </p:nvCxnSpPr>
        <p:spPr>
          <a:xfrm flipV="1">
            <a:off x="1828800" y="3411913"/>
            <a:ext cx="6604247"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5400000" flipH="1" flipV="1">
            <a:off x="1498977" y="3741740"/>
            <a:ext cx="1492298" cy="832648"/>
          </a:xfrm>
          <a:prstGeom prst="bentConnector3">
            <a:avLst>
              <a:gd name="adj1" fmla="val 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1955676" y="3411913"/>
            <a:ext cx="3835524" cy="1492300"/>
          </a:xfrm>
          <a:prstGeom prst="bentConnector3">
            <a:avLst>
              <a:gd name="adj1" fmla="val 999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955676" y="3411915"/>
            <a:ext cx="6604247" cy="1492296"/>
          </a:xfrm>
          <a:prstGeom prst="bentConnector3">
            <a:avLst>
              <a:gd name="adj1" fmla="val 100006"/>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Explosion 1 68"/>
          <p:cNvSpPr/>
          <p:nvPr/>
        </p:nvSpPr>
        <p:spPr>
          <a:xfrm>
            <a:off x="1447800" y="5181600"/>
            <a:ext cx="762000" cy="609600"/>
          </a:xfrm>
          <a:prstGeom prst="irregularSeal1">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946" y="3071949"/>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C:\Users\Sripras\AppData\Local\Microsoft\Windows\Temporary Internet Files\Content.IE5\CYK3BX0Z\MC900333102[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flipV="1">
            <a:off x="5630256" y="4953001"/>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Connector 1030"/>
          <p:cNvCxnSpPr/>
          <p:nvPr/>
        </p:nvCxnSpPr>
        <p:spPr>
          <a:xfrm>
            <a:off x="4724400" y="5181600"/>
            <a:ext cx="28817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4"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1817"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0430" y="3031022"/>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5" descr="C:\Users\Sripras\AppData\Local\Microsoft\Windows\Temporary Internet Files\Content.IE5\S5NU6IIH\MC900423167[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5016" y="3071949"/>
            <a:ext cx="304800" cy="304800"/>
          </a:xfrm>
          <a:prstGeom prst="rect">
            <a:avLst/>
          </a:prstGeom>
          <a:noFill/>
          <a:extLst>
            <a:ext uri="{909E8E84-426E-40DD-AFC4-6F175D3DCCD1}">
              <a14:hiddenFill xmlns:a14="http://schemas.microsoft.com/office/drawing/2010/main">
                <a:solidFill>
                  <a:srgbClr val="FFFFFF"/>
                </a:solidFill>
              </a14:hiddenFill>
            </a:ext>
          </a:extLst>
        </p:spPr>
      </p:pic>
      <p:cxnSp>
        <p:nvCxnSpPr>
          <p:cNvPr id="1034" name="Elbow Connector 1033"/>
          <p:cNvCxnSpPr>
            <a:endCxn id="23" idx="3"/>
          </p:cNvCxnSpPr>
          <p:nvPr/>
        </p:nvCxnSpPr>
        <p:spPr>
          <a:xfrm rot="5400000" flipH="1" flipV="1">
            <a:off x="3955367" y="3929223"/>
            <a:ext cx="2631011" cy="1092945"/>
          </a:xfrm>
          <a:prstGeom prst="bentConnector4">
            <a:avLst>
              <a:gd name="adj1" fmla="val 339"/>
              <a:gd name="adj2" fmla="val 1209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endCxn id="24" idx="3"/>
          </p:cNvCxnSpPr>
          <p:nvPr/>
        </p:nvCxnSpPr>
        <p:spPr>
          <a:xfrm flipV="1">
            <a:off x="4724402" y="3160189"/>
            <a:ext cx="3912217" cy="2631012"/>
          </a:xfrm>
          <a:prstGeom prst="bentConnector3">
            <a:avLst>
              <a:gd name="adj1" fmla="val 10584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down)">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down)">
                                      <p:cBhvr>
                                        <p:cTn id="49" dur="500"/>
                                        <p:tgtEl>
                                          <p:spTgt spid="4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down)">
                                      <p:cBhvr>
                                        <p:cTn id="54" dur="500"/>
                                        <p:tgtEl>
                                          <p:spTgt spid="4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grpId="1" nodeType="clickEffect">
                                  <p:stCondLst>
                                    <p:cond delay="0"/>
                                  </p:stCondLst>
                                  <p:childTnLst>
                                    <p:animEffect transition="out" filter="fade">
                                      <p:cBhvr>
                                        <p:cTn id="62" dur="500" tmFilter="0, 0; .2, .5; .8, .5; 1, 0"/>
                                        <p:tgtEl>
                                          <p:spTgt spid="69"/>
                                        </p:tgtEl>
                                      </p:cBhvr>
                                    </p:animEffect>
                                    <p:animScale>
                                      <p:cBhvr>
                                        <p:cTn id="63" dur="250" autoRev="1" fill="hold"/>
                                        <p:tgtEl>
                                          <p:spTgt spid="69"/>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2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102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03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71"/>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03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6" presetClass="emph" presetSubtype="0" fill="hold" nodeType="clickEffect">
                                  <p:stCondLst>
                                    <p:cond delay="0"/>
                                  </p:stCondLst>
                                  <p:childTnLst>
                                    <p:animEffect transition="out" filter="fade">
                                      <p:cBhvr>
                                        <p:cTn id="85" dur="500" tmFilter="0, 0; .2, .5; .8, .5; 1, 0"/>
                                        <p:tgtEl>
                                          <p:spTgt spid="71"/>
                                        </p:tgtEl>
                                      </p:cBhvr>
                                    </p:animEffect>
                                    <p:animScale>
                                      <p:cBhvr>
                                        <p:cTn id="86" dur="250" autoRev="1" fill="hold"/>
                                        <p:tgtEl>
                                          <p:spTgt spid="71"/>
                                        </p:tgtEl>
                                      </p:cBhvr>
                                      <p:by x="105000" y="105000"/>
                                    </p:animScale>
                                  </p:childTnLst>
                                </p:cTn>
                              </p:par>
                              <p:par>
                                <p:cTn id="87" presetID="26" presetClass="emph" presetSubtype="0" fill="hold" nodeType="withEffect">
                                  <p:stCondLst>
                                    <p:cond delay="0"/>
                                  </p:stCondLst>
                                  <p:childTnLst>
                                    <p:animEffect transition="out" filter="fade">
                                      <p:cBhvr>
                                        <p:cTn id="88" dur="500" tmFilter="0, 0; .2, .5; .8, .5; 1, 0"/>
                                        <p:tgtEl>
                                          <p:spTgt spid="1031"/>
                                        </p:tgtEl>
                                      </p:cBhvr>
                                    </p:animEffect>
                                    <p:animScale>
                                      <p:cBhvr>
                                        <p:cTn id="89" dur="250" autoRev="1" fill="hold"/>
                                        <p:tgtEl>
                                          <p:spTgt spid="1031"/>
                                        </p:tgtEl>
                                      </p:cBhvr>
                                      <p:by x="105000" y="105000"/>
                                    </p:animScale>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7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1027"/>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5"/>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1034"/>
                                        </p:tgtEl>
                                        <p:attrNameLst>
                                          <p:attrName>style.visibility</p:attrName>
                                        </p:attrNameLst>
                                      </p:cBhvr>
                                      <p:to>
                                        <p:strVal val="visible"/>
                                      </p:to>
                                    </p:set>
                                    <p:animEffect transition="in" filter="wipe(down)">
                                      <p:cBhvr>
                                        <p:cTn id="106" dur="500"/>
                                        <p:tgtEl>
                                          <p:spTgt spid="103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81"/>
                                        </p:tgtEl>
                                        <p:attrNameLst>
                                          <p:attrName>style.visibility</p:attrName>
                                        </p:attrNameLst>
                                      </p:cBhvr>
                                      <p:to>
                                        <p:strVal val="visible"/>
                                      </p:to>
                                    </p:set>
                                    <p:animEffect transition="in" filter="wipe(down)">
                                      <p:cBhvr>
                                        <p:cTn id="11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69" grpId="0" animBg="1"/>
      <p:bldP spid="6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Geo-Replicated Cloud Storage</a:t>
            </a:r>
            <a:endParaRPr lang="en-US" dirty="0"/>
          </a:p>
        </p:txBody>
      </p:sp>
      <p:sp>
        <p:nvSpPr>
          <p:cNvPr id="3" name="Content Placeholder 2"/>
          <p:cNvSpPr>
            <a:spLocks noGrp="1"/>
          </p:cNvSpPr>
          <p:nvPr>
            <p:ph idx="1"/>
          </p:nvPr>
        </p:nvSpPr>
        <p:spPr/>
        <p:txBody>
          <a:bodyPr/>
          <a:lstStyle/>
          <a:p>
            <a:r>
              <a:rPr lang="en-US" sz="2400" dirty="0" smtClean="0"/>
              <a:t>Geo-replication offers:</a:t>
            </a:r>
          </a:p>
          <a:p>
            <a:pPr lvl="1"/>
            <a:r>
              <a:rPr lang="en-US" sz="2000" dirty="0" smtClean="0"/>
              <a:t>Better access latencies</a:t>
            </a:r>
          </a:p>
          <a:p>
            <a:pPr lvl="1"/>
            <a:r>
              <a:rPr lang="en-US" sz="2000" dirty="0" smtClean="0"/>
              <a:t>Redundancy/Disaster recovery</a:t>
            </a:r>
          </a:p>
          <a:p>
            <a:r>
              <a:rPr lang="en-US" sz="2400" dirty="0" smtClean="0"/>
              <a:t>Two classes of such systems</a:t>
            </a:r>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3889904354"/>
              </p:ext>
            </p:extLst>
          </p:nvPr>
        </p:nvGraphicFramePr>
        <p:xfrm>
          <a:off x="457200" y="3505200"/>
          <a:ext cx="8305800" cy="2740444"/>
        </p:xfrm>
        <a:graphic>
          <a:graphicData uri="http://schemas.openxmlformats.org/drawingml/2006/table">
            <a:tbl>
              <a:tblPr firstRow="1" bandRow="1">
                <a:tableStyleId>{5C22544A-7EE6-4342-B048-85BDC9FD1C3A}</a:tableStyleId>
              </a:tblPr>
              <a:tblGrid>
                <a:gridCol w="4152900"/>
                <a:gridCol w="4152900"/>
              </a:tblGrid>
              <a:tr h="820204">
                <a:tc>
                  <a:txBody>
                    <a:bodyPr/>
                    <a:lstStyle/>
                    <a:p>
                      <a:r>
                        <a:rPr lang="en-US" dirty="0" smtClean="0"/>
                        <a:t>Consistent Hashing</a:t>
                      </a:r>
                      <a:r>
                        <a:rPr lang="en-US" baseline="0" dirty="0" smtClean="0"/>
                        <a:t> based systems</a:t>
                      </a:r>
                      <a:endParaRPr lang="en-US" dirty="0"/>
                    </a:p>
                  </a:txBody>
                  <a:tcPr/>
                </a:tc>
                <a:tc>
                  <a:txBody>
                    <a:bodyPr/>
                    <a:lstStyle/>
                    <a:p>
                      <a:r>
                        <a:rPr lang="en-US" dirty="0" smtClean="0"/>
                        <a:t>Directory based systems</a:t>
                      </a:r>
                      <a:endParaRPr lang="en-US" dirty="0"/>
                    </a:p>
                  </a:txBody>
                  <a:tcPr/>
                </a:tc>
              </a:tr>
              <a:tr h="475196">
                <a:tc>
                  <a:txBody>
                    <a:bodyPr/>
                    <a:lstStyle/>
                    <a:p>
                      <a:r>
                        <a:rPr lang="en-US" dirty="0" smtClean="0"/>
                        <a:t>Compute</a:t>
                      </a:r>
                      <a:r>
                        <a:rPr lang="en-US" baseline="0" dirty="0" smtClean="0"/>
                        <a:t> hash once to store data, </a:t>
                      </a:r>
                      <a:r>
                        <a:rPr lang="en-US" baseline="0" dirty="0" err="1" smtClean="0"/>
                        <a:t>recompute</a:t>
                      </a:r>
                      <a:r>
                        <a:rPr lang="en-US" baseline="0" dirty="0" smtClean="0"/>
                        <a:t> hash to find data</a:t>
                      </a:r>
                      <a:endParaRPr lang="en-US" dirty="0"/>
                    </a:p>
                  </a:txBody>
                  <a:tcPr/>
                </a:tc>
                <a:tc>
                  <a:txBody>
                    <a:bodyPr/>
                    <a:lstStyle/>
                    <a:p>
                      <a:r>
                        <a:rPr lang="en-US" dirty="0" smtClean="0"/>
                        <a:t>Maintain a directory to manage locations of data</a:t>
                      </a:r>
                    </a:p>
                  </a:txBody>
                  <a:tcPr/>
                </a:tc>
              </a:tr>
              <a:tr h="475196">
                <a:tc>
                  <a:txBody>
                    <a:bodyPr/>
                    <a:lstStyle/>
                    <a:p>
                      <a:r>
                        <a:rPr lang="en-US" dirty="0" smtClean="0"/>
                        <a:t>Very limited</a:t>
                      </a:r>
                      <a:r>
                        <a:rPr lang="en-US" baseline="0" dirty="0" smtClean="0"/>
                        <a:t> flexibility in data placement and replication factor</a:t>
                      </a:r>
                      <a:endParaRPr lang="en-US" dirty="0"/>
                    </a:p>
                  </a:txBody>
                  <a:tcPr/>
                </a:tc>
                <a:tc>
                  <a:txBody>
                    <a:bodyPr/>
                    <a:lstStyle/>
                    <a:p>
                      <a:r>
                        <a:rPr lang="en-US" dirty="0" smtClean="0"/>
                        <a:t>Maximum flexibility in data placement and replication factor</a:t>
                      </a:r>
                    </a:p>
                  </a:txBody>
                  <a:tcPr/>
                </a:tc>
              </a:tr>
              <a:tr h="475196">
                <a:tc>
                  <a:txBody>
                    <a:bodyPr/>
                    <a:lstStyle/>
                    <a:p>
                      <a:r>
                        <a:rPr lang="en-US" dirty="0" smtClean="0"/>
                        <a:t>Implicitly correct by virtue of properties</a:t>
                      </a:r>
                      <a:r>
                        <a:rPr lang="en-US" baseline="0" dirty="0" smtClean="0"/>
                        <a:t> of hash function</a:t>
                      </a:r>
                      <a:endParaRPr lang="en-US" dirty="0"/>
                    </a:p>
                  </a:txBody>
                  <a:tcPr/>
                </a:tc>
                <a:tc>
                  <a:txBody>
                    <a:bodyPr/>
                    <a:lstStyle/>
                    <a:p>
                      <a:r>
                        <a:rPr lang="en-US" dirty="0" smtClean="0"/>
                        <a:t>Correctness is not trivial – an important implementation consideration</a:t>
                      </a:r>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4" y="1419577"/>
            <a:ext cx="1188667"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419578"/>
            <a:ext cx="914400"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3679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459419" y="2049262"/>
            <a:ext cx="1143000" cy="617738"/>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35" name="Oval 34"/>
          <p:cNvSpPr/>
          <p:nvPr/>
        </p:nvSpPr>
        <p:spPr>
          <a:xfrm>
            <a:off x="609600" y="1922385"/>
            <a:ext cx="1143000" cy="617738"/>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2" name="Title 1"/>
          <p:cNvSpPr>
            <a:spLocks noGrp="1"/>
          </p:cNvSpPr>
          <p:nvPr>
            <p:ph type="title"/>
          </p:nvPr>
        </p:nvSpPr>
        <p:spPr/>
        <p:txBody>
          <a:bodyPr/>
          <a:lstStyle/>
          <a:p>
            <a:r>
              <a:rPr lang="en-US" dirty="0" smtClean="0"/>
              <a:t>Migration Protocol: State Machine</a:t>
            </a:r>
            <a:endParaRPr lang="en-US" dirty="0"/>
          </a:p>
        </p:txBody>
      </p:sp>
      <p:sp>
        <p:nvSpPr>
          <p:cNvPr id="5" name="Rounded Rectangle 4"/>
          <p:cNvSpPr/>
          <p:nvPr/>
        </p:nvSpPr>
        <p:spPr>
          <a:xfrm>
            <a:off x="470978" y="5116059"/>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6" name="Cloud"/>
          <p:cNvSpPr>
            <a:spLocks noChangeAspect="1" noEditPoints="1" noChangeArrowheads="1"/>
          </p:cNvSpPr>
          <p:nvPr/>
        </p:nvSpPr>
        <p:spPr bwMode="auto">
          <a:xfrm>
            <a:off x="3276600" y="2362200"/>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7" name="Oval 6"/>
          <p:cNvSpPr/>
          <p:nvPr/>
        </p:nvSpPr>
        <p:spPr>
          <a:xfrm>
            <a:off x="416048" y="2231254"/>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8" name="Rectangle 7"/>
          <p:cNvSpPr/>
          <p:nvPr/>
        </p:nvSpPr>
        <p:spPr>
          <a:xfrm>
            <a:off x="3017298" y="3431498"/>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9" name="Rectangle 8"/>
          <p:cNvSpPr/>
          <p:nvPr/>
        </p:nvSpPr>
        <p:spPr>
          <a:xfrm>
            <a:off x="4419600" y="22098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10" name="Rectangle 9"/>
          <p:cNvSpPr/>
          <p:nvPr/>
        </p:nvSpPr>
        <p:spPr>
          <a:xfrm>
            <a:off x="5257800" y="35814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pic>
        <p:nvPicPr>
          <p:cNvPr id="11"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0119" y="2891591"/>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2"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7865" y="1677456"/>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3"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7513" y="3098313"/>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14" name="Rectangle 13"/>
          <p:cNvSpPr/>
          <p:nvPr/>
        </p:nvSpPr>
        <p:spPr>
          <a:xfrm>
            <a:off x="4078168" y="5605189"/>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5" name="Rectangle 14"/>
          <p:cNvSpPr/>
          <p:nvPr/>
        </p:nvSpPr>
        <p:spPr>
          <a:xfrm>
            <a:off x="4252421" y="5503648"/>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6" name="Rectangle 15"/>
          <p:cNvSpPr/>
          <p:nvPr/>
        </p:nvSpPr>
        <p:spPr>
          <a:xfrm>
            <a:off x="3945401" y="5415694"/>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7" name="Round Diagonal Corner Rectangle 16"/>
          <p:cNvSpPr/>
          <p:nvPr/>
        </p:nvSpPr>
        <p:spPr>
          <a:xfrm>
            <a:off x="6881419" y="483074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8" name="Round Diagonal Corner Rectangle 17"/>
          <p:cNvSpPr/>
          <p:nvPr/>
        </p:nvSpPr>
        <p:spPr>
          <a:xfrm>
            <a:off x="7090847" y="4714832"/>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9" name="Round Diagonal Corner Rectangle 18"/>
          <p:cNvSpPr/>
          <p:nvPr/>
        </p:nvSpPr>
        <p:spPr>
          <a:xfrm>
            <a:off x="6643817" y="4952230"/>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20" name="Diamond 19"/>
          <p:cNvSpPr/>
          <p:nvPr/>
        </p:nvSpPr>
        <p:spPr>
          <a:xfrm>
            <a:off x="3298366" y="3974195"/>
            <a:ext cx="1559603"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a:t>
            </a:r>
            <a:endParaRPr lang="en-US" sz="1200" dirty="0"/>
          </a:p>
        </p:txBody>
      </p:sp>
      <p:cxnSp>
        <p:nvCxnSpPr>
          <p:cNvPr id="22" name="Straight Arrow Connector 21"/>
          <p:cNvCxnSpPr>
            <a:stCxn id="5" idx="0"/>
            <a:endCxn id="7" idx="4"/>
          </p:cNvCxnSpPr>
          <p:nvPr/>
        </p:nvCxnSpPr>
        <p:spPr>
          <a:xfrm flipV="1">
            <a:off x="987548" y="2848992"/>
            <a:ext cx="0" cy="2267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6"/>
            <a:endCxn id="8" idx="1"/>
          </p:cNvCxnSpPr>
          <p:nvPr/>
        </p:nvCxnSpPr>
        <p:spPr>
          <a:xfrm>
            <a:off x="1559048" y="2540123"/>
            <a:ext cx="1458250" cy="111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200" y="3745123"/>
            <a:ext cx="178024" cy="233253"/>
          </a:xfrm>
          <a:prstGeom prst="rect">
            <a:avLst/>
          </a:prstGeom>
          <a:noFill/>
          <a:extLst>
            <a:ext uri="{909E8E84-426E-40DD-AFC4-6F175D3DCCD1}">
              <a14:hiddenFill xmlns:a14="http://schemas.microsoft.com/office/drawing/2010/main">
                <a:solidFill>
                  <a:srgbClr val="FFFFFF"/>
                </a:solidFill>
              </a14:hiddenFill>
            </a:ext>
          </a:extLst>
        </p:spPr>
      </p:pic>
      <p:sp>
        <p:nvSpPr>
          <p:cNvPr id="37" name="Diamond 36"/>
          <p:cNvSpPr/>
          <p:nvPr/>
        </p:nvSpPr>
        <p:spPr>
          <a:xfrm>
            <a:off x="5094336" y="1800725"/>
            <a:ext cx="981672" cy="393432"/>
          </a:xfrm>
          <a:prstGeom prst="diamond">
            <a:avLst/>
          </a:prstGeom>
          <a:solidFill>
            <a:schemeClr val="accent1">
              <a:alpha val="27000"/>
            </a:schemeClr>
          </a:solid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sp>
        <p:nvSpPr>
          <p:cNvPr id="38" name="Diamond 37"/>
          <p:cNvSpPr/>
          <p:nvPr/>
        </p:nvSpPr>
        <p:spPr>
          <a:xfrm>
            <a:off x="5410200" y="4093579"/>
            <a:ext cx="981672" cy="393432"/>
          </a:xfrm>
          <a:prstGeom prst="diamond">
            <a:avLst/>
          </a:prstGeom>
          <a:solidFill>
            <a:schemeClr val="accent1">
              <a:alpha val="31000"/>
            </a:schemeClr>
          </a:solidFill>
          <a:ln>
            <a:solidFill>
              <a:schemeClr val="accent1">
                <a:shade val="50000"/>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cxnSp>
        <p:nvCxnSpPr>
          <p:cNvPr id="40" name="Curved Connector 39"/>
          <p:cNvCxnSpPr>
            <a:stCxn id="8" idx="0"/>
            <a:endCxn id="9" idx="1"/>
          </p:cNvCxnSpPr>
          <p:nvPr/>
        </p:nvCxnSpPr>
        <p:spPr>
          <a:xfrm rot="5400000" flipH="1" flipV="1">
            <a:off x="3469550" y="2481448"/>
            <a:ext cx="993098" cy="907002"/>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9" idx="3"/>
            <a:endCxn id="10" idx="0"/>
          </p:cNvCxnSpPr>
          <p:nvPr/>
        </p:nvCxnSpPr>
        <p:spPr>
          <a:xfrm>
            <a:off x="5410199" y="2438400"/>
            <a:ext cx="342901" cy="1143000"/>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0" idx="2"/>
            <a:endCxn id="8" idx="2"/>
          </p:cNvCxnSpPr>
          <p:nvPr/>
        </p:nvCxnSpPr>
        <p:spPr>
          <a:xfrm rot="5400000" flipH="1">
            <a:off x="4557898" y="2843398"/>
            <a:ext cx="149902" cy="2240502"/>
          </a:xfrm>
          <a:prstGeom prst="curvedConnector3">
            <a:avLst>
              <a:gd name="adj1" fmla="val -152500"/>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9" idx="0"/>
            <a:endCxn id="12" idx="3"/>
          </p:cNvCxnSpPr>
          <p:nvPr/>
        </p:nvCxnSpPr>
        <p:spPr>
          <a:xfrm rot="16200000" flipV="1">
            <a:off x="4640752" y="1935651"/>
            <a:ext cx="325621" cy="222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8" idx="0"/>
            <a:endCxn id="11" idx="3"/>
          </p:cNvCxnSpPr>
          <p:nvPr/>
        </p:nvCxnSpPr>
        <p:spPr>
          <a:xfrm rot="16200000" flipV="1">
            <a:off x="3181946" y="3100845"/>
            <a:ext cx="333184" cy="3281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0" idx="3"/>
            <a:endCxn id="13" idx="3"/>
          </p:cNvCxnSpPr>
          <p:nvPr/>
        </p:nvCxnSpPr>
        <p:spPr>
          <a:xfrm flipV="1">
            <a:off x="6248399" y="3305036"/>
            <a:ext cx="143472" cy="504964"/>
          </a:xfrm>
          <a:prstGeom prst="bentConnector3">
            <a:avLst>
              <a:gd name="adj1" fmla="val 2593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20" idx="1"/>
            <a:endCxn id="11" idx="1"/>
          </p:cNvCxnSpPr>
          <p:nvPr/>
        </p:nvCxnSpPr>
        <p:spPr>
          <a:xfrm rot="10800000">
            <a:off x="2850120" y="3098314"/>
            <a:ext cx="448247" cy="1150414"/>
          </a:xfrm>
          <a:prstGeom prst="bentConnector3">
            <a:avLst>
              <a:gd name="adj1" fmla="val 150999"/>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0" idx="2"/>
            <a:endCxn id="16" idx="0"/>
          </p:cNvCxnSpPr>
          <p:nvPr/>
        </p:nvCxnSpPr>
        <p:spPr>
          <a:xfrm>
            <a:off x="4078168" y="4523261"/>
            <a:ext cx="174253" cy="8924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18" idx="3"/>
            <a:endCxn id="35" idx="0"/>
          </p:cNvCxnSpPr>
          <p:nvPr/>
        </p:nvCxnSpPr>
        <p:spPr>
          <a:xfrm rot="16200000" flipV="1">
            <a:off x="3122754" y="-19268"/>
            <a:ext cx="2792447" cy="6675754"/>
          </a:xfrm>
          <a:prstGeom prst="bentConnector3">
            <a:avLst>
              <a:gd name="adj1" fmla="val 1180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0" idx="2"/>
            <a:endCxn id="19" idx="2"/>
          </p:cNvCxnSpPr>
          <p:nvPr/>
        </p:nvCxnSpPr>
        <p:spPr>
          <a:xfrm>
            <a:off x="4078168" y="4523261"/>
            <a:ext cx="2565649" cy="802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20" idx="2"/>
            <a:endCxn id="7" idx="5"/>
          </p:cNvCxnSpPr>
          <p:nvPr/>
        </p:nvCxnSpPr>
        <p:spPr>
          <a:xfrm rot="5400000" flipH="1">
            <a:off x="1852546" y="2297640"/>
            <a:ext cx="1764735" cy="2686508"/>
          </a:xfrm>
          <a:prstGeom prst="bentConnector3">
            <a:avLst>
              <a:gd name="adj1" fmla="val -1295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down)">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down)">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40"/>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41"/>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4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par>
                                <p:cTn id="83" presetID="22" presetClass="entr" presetSubtype="4"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down)">
                                      <p:cBhvr>
                                        <p:cTn id="85" dur="500"/>
                                        <p:tgtEl>
                                          <p:spTgt spid="48"/>
                                        </p:tgtEl>
                                      </p:cBhvr>
                                    </p:animEffect>
                                  </p:childTnLst>
                                </p:cTn>
                              </p:par>
                              <p:par>
                                <p:cTn id="86" presetID="22" presetClass="entr" presetSubtype="4" fill="hold"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wipe(down)">
                                      <p:cBhvr>
                                        <p:cTn id="88" dur="500"/>
                                        <p:tgtEl>
                                          <p:spTgt spid="52"/>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wipe(down)">
                                      <p:cBhvr>
                                        <p:cTn id="105" dur="500"/>
                                        <p:tgtEl>
                                          <p:spTgt spid="6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65"/>
                                        </p:tgtEl>
                                        <p:attrNameLst>
                                          <p:attrName>style.visibility</p:attrName>
                                        </p:attrNameLst>
                                      </p:cBhvr>
                                      <p:to>
                                        <p:strVal val="visible"/>
                                      </p:to>
                                    </p:set>
                                    <p:animEffect transition="in" filter="wipe(down)">
                                      <p:cBhvr>
                                        <p:cTn id="110" dur="500"/>
                                        <p:tgtEl>
                                          <p:spTgt spid="65"/>
                                        </p:tgtEl>
                                      </p:cBhvr>
                                    </p:animEffect>
                                  </p:childTnLst>
                                </p:cTn>
                              </p:par>
                            </p:childTnLst>
                          </p:cTn>
                        </p:par>
                      </p:childTnLst>
                    </p:cTn>
                  </p:par>
                  <p:par>
                    <p:cTn id="111" fill="hold">
                      <p:stCondLst>
                        <p:cond delay="indefinite"/>
                      </p:stCondLst>
                      <p:childTnLst>
                        <p:par>
                          <p:cTn id="112" fill="hold">
                            <p:stCondLst>
                              <p:cond delay="0"/>
                            </p:stCondLst>
                            <p:childTnLst>
                              <p:par>
                                <p:cTn id="113" presetID="26" presetClass="emph" presetSubtype="0" fill="hold" nodeType="clickEffect">
                                  <p:stCondLst>
                                    <p:cond delay="0"/>
                                  </p:stCondLst>
                                  <p:childTnLst>
                                    <p:animEffect transition="out" filter="fade">
                                      <p:cBhvr>
                                        <p:cTn id="114" dur="500" tmFilter="0, 0; .2, .5; .8, .5; 1, 0"/>
                                        <p:tgtEl>
                                          <p:spTgt spid="25"/>
                                        </p:tgtEl>
                                      </p:cBhvr>
                                    </p:animEffect>
                                    <p:animScale>
                                      <p:cBhvr>
                                        <p:cTn id="115" dur="250" autoRev="1" fill="hold"/>
                                        <p:tgtEl>
                                          <p:spTgt spid="25"/>
                                        </p:tgtEl>
                                      </p:cBhvr>
                                      <p:by x="105000" y="105000"/>
                                    </p:animScale>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down)">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nodeType="click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wipe(down)">
                                      <p:cBhvr>
                                        <p:cTn id="125" dur="500"/>
                                        <p:tgtEl>
                                          <p:spTgt spid="4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wipe(down)">
                                      <p:cBhvr>
                                        <p:cTn id="130" dur="5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40"/>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41"/>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44"/>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6" presetClass="emph" presetSubtype="0" fill="hold" nodeType="clickEffect">
                                  <p:stCondLst>
                                    <p:cond delay="0"/>
                                  </p:stCondLst>
                                  <p:childTnLst>
                                    <p:animEffect transition="out" filter="fade">
                                      <p:cBhvr>
                                        <p:cTn id="142" dur="500" tmFilter="0, 0; .2, .5; .8, .5; 1, 0"/>
                                        <p:tgtEl>
                                          <p:spTgt spid="49"/>
                                        </p:tgtEl>
                                      </p:cBhvr>
                                    </p:animEffect>
                                    <p:animScale>
                                      <p:cBhvr>
                                        <p:cTn id="143" dur="250" autoRev="1" fill="hold"/>
                                        <p:tgtEl>
                                          <p:spTgt spid="49"/>
                                        </p:tgtEl>
                                      </p:cBhvr>
                                      <p:by x="105000" y="105000"/>
                                    </p:animScale>
                                  </p:childTnLst>
                                </p:cTn>
                              </p:par>
                              <p:par>
                                <p:cTn id="144" presetID="26" presetClass="emph" presetSubtype="0" fill="hold" nodeType="withEffect">
                                  <p:stCondLst>
                                    <p:cond delay="0"/>
                                  </p:stCondLst>
                                  <p:childTnLst>
                                    <p:animEffect transition="out" filter="fade">
                                      <p:cBhvr>
                                        <p:cTn id="145" dur="500" tmFilter="0, 0; .2, .5; .8, .5; 1, 0"/>
                                        <p:tgtEl>
                                          <p:spTgt spid="48"/>
                                        </p:tgtEl>
                                      </p:cBhvr>
                                    </p:animEffect>
                                    <p:animScale>
                                      <p:cBhvr>
                                        <p:cTn id="146" dur="250" autoRev="1" fill="hold"/>
                                        <p:tgtEl>
                                          <p:spTgt spid="48"/>
                                        </p:tgtEl>
                                      </p:cBhvr>
                                      <p:by x="105000" y="105000"/>
                                    </p:animScale>
                                  </p:childTnLst>
                                </p:cTn>
                              </p:par>
                              <p:par>
                                <p:cTn id="147" presetID="26" presetClass="emph" presetSubtype="0" fill="hold" nodeType="withEffect">
                                  <p:stCondLst>
                                    <p:cond delay="0"/>
                                  </p:stCondLst>
                                  <p:childTnLst>
                                    <p:animEffect transition="out" filter="fade">
                                      <p:cBhvr>
                                        <p:cTn id="148" dur="500" tmFilter="0, 0; .2, .5; .8, .5; 1, 0"/>
                                        <p:tgtEl>
                                          <p:spTgt spid="52"/>
                                        </p:tgtEl>
                                      </p:cBhvr>
                                    </p:animEffect>
                                    <p:animScale>
                                      <p:cBhvr>
                                        <p:cTn id="149" dur="250" autoRev="1" fill="hold"/>
                                        <p:tgtEl>
                                          <p:spTgt spid="52"/>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72"/>
                                        </p:tgtEl>
                                        <p:attrNameLst>
                                          <p:attrName>style.visibility</p:attrName>
                                        </p:attrNameLst>
                                      </p:cBhvr>
                                      <p:to>
                                        <p:strVal val="visible"/>
                                      </p:to>
                                    </p:set>
                                    <p:animEffect transition="in" filter="wipe(down)">
                                      <p:cBhvr>
                                        <p:cTn id="154" dur="500"/>
                                        <p:tgtEl>
                                          <p:spTgt spid="72"/>
                                        </p:tgtEl>
                                      </p:cBhvr>
                                    </p:animEffect>
                                  </p:childTnLst>
                                </p:cTn>
                              </p:par>
                            </p:childTnLst>
                          </p:cTn>
                        </p:par>
                      </p:childTnLst>
                    </p:cTn>
                  </p:par>
                  <p:par>
                    <p:cTn id="155" fill="hold">
                      <p:stCondLst>
                        <p:cond delay="indefinite"/>
                      </p:stCondLst>
                      <p:childTnLst>
                        <p:par>
                          <p:cTn id="156" fill="hold">
                            <p:stCondLst>
                              <p:cond delay="0"/>
                            </p:stCondLst>
                            <p:childTnLst>
                              <p:par>
                                <p:cTn id="157" presetID="26" presetClass="emph" presetSubtype="0" fill="hold" nodeType="clickEffect">
                                  <p:stCondLst>
                                    <p:cond delay="0"/>
                                  </p:stCondLst>
                                  <p:childTnLst>
                                    <p:animEffect transition="out" filter="fade">
                                      <p:cBhvr>
                                        <p:cTn id="158" dur="500" tmFilter="0, 0; .2, .5; .8, .5; 1, 0"/>
                                        <p:tgtEl>
                                          <p:spTgt spid="25"/>
                                        </p:tgtEl>
                                      </p:cBhvr>
                                    </p:animEffect>
                                    <p:animScale>
                                      <p:cBhvr>
                                        <p:cTn id="159" dur="250" autoRev="1" fill="hold"/>
                                        <p:tgtEl>
                                          <p:spTgt spid="25"/>
                                        </p:tgtEl>
                                      </p:cBhvr>
                                      <p:by x="105000" y="105000"/>
                                    </p:animScale>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nodeType="clickEffect">
                                  <p:stCondLst>
                                    <p:cond delay="0"/>
                                  </p:stCondLst>
                                  <p:childTnLst>
                                    <p:set>
                                      <p:cBhvr>
                                        <p:cTn id="163" dur="1" fill="hold">
                                          <p:stCondLst>
                                            <p:cond delay="0"/>
                                          </p:stCondLst>
                                        </p:cTn>
                                        <p:tgtEl>
                                          <p:spTgt spid="40"/>
                                        </p:tgtEl>
                                        <p:attrNameLst>
                                          <p:attrName>style.visibility</p:attrName>
                                        </p:attrNameLst>
                                      </p:cBhvr>
                                      <p:to>
                                        <p:strVal val="visible"/>
                                      </p:to>
                                    </p:set>
                                    <p:animEffect transition="in" filter="wipe(down)">
                                      <p:cBhvr>
                                        <p:cTn id="164" dur="500"/>
                                        <p:tgtEl>
                                          <p:spTgt spid="40"/>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4" fill="hold" nodeType="clickEffect">
                                  <p:stCondLst>
                                    <p:cond delay="0"/>
                                  </p:stCondLst>
                                  <p:childTnLst>
                                    <p:set>
                                      <p:cBhvr>
                                        <p:cTn id="168" dur="1" fill="hold">
                                          <p:stCondLst>
                                            <p:cond delay="0"/>
                                          </p:stCondLst>
                                        </p:cTn>
                                        <p:tgtEl>
                                          <p:spTgt spid="41"/>
                                        </p:tgtEl>
                                        <p:attrNameLst>
                                          <p:attrName>style.visibility</p:attrName>
                                        </p:attrNameLst>
                                      </p:cBhvr>
                                      <p:to>
                                        <p:strVal val="visible"/>
                                      </p:to>
                                    </p:set>
                                    <p:animEffect transition="in" filter="wipe(down)">
                                      <p:cBhvr>
                                        <p:cTn id="169" dur="500"/>
                                        <p:tgtEl>
                                          <p:spTgt spid="41"/>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4" fill="hold" nodeType="clickEffect">
                                  <p:stCondLst>
                                    <p:cond delay="0"/>
                                  </p:stCondLst>
                                  <p:childTnLst>
                                    <p:set>
                                      <p:cBhvr>
                                        <p:cTn id="173" dur="1" fill="hold">
                                          <p:stCondLst>
                                            <p:cond delay="0"/>
                                          </p:stCondLst>
                                        </p:cTn>
                                        <p:tgtEl>
                                          <p:spTgt spid="44"/>
                                        </p:tgtEl>
                                        <p:attrNameLst>
                                          <p:attrName>style.visibility</p:attrName>
                                        </p:attrNameLst>
                                      </p:cBhvr>
                                      <p:to>
                                        <p:strVal val="visible"/>
                                      </p:to>
                                    </p:set>
                                    <p:animEffect transition="in" filter="wipe(down)">
                                      <p:cBhvr>
                                        <p:cTn id="174" dur="500"/>
                                        <p:tgtEl>
                                          <p:spTgt spid="44"/>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40"/>
                                        </p:tgtEl>
                                        <p:attrNameLst>
                                          <p:attrName>style.visibility</p:attrName>
                                        </p:attrNameLst>
                                      </p:cBhvr>
                                      <p:to>
                                        <p:strVal val="hidden"/>
                                      </p:to>
                                    </p:set>
                                  </p:childTnLst>
                                </p:cTn>
                              </p:par>
                              <p:par>
                                <p:cTn id="179" presetID="1" presetClass="exit" presetSubtype="0" fill="hold" nodeType="withEffect">
                                  <p:stCondLst>
                                    <p:cond delay="0"/>
                                  </p:stCondLst>
                                  <p:childTnLst>
                                    <p:set>
                                      <p:cBhvr>
                                        <p:cTn id="180" dur="1" fill="hold">
                                          <p:stCondLst>
                                            <p:cond delay="0"/>
                                          </p:stCondLst>
                                        </p:cTn>
                                        <p:tgtEl>
                                          <p:spTgt spid="41"/>
                                        </p:tgtEl>
                                        <p:attrNameLst>
                                          <p:attrName>style.visibility</p:attrName>
                                        </p:attrNameLst>
                                      </p:cBhvr>
                                      <p:to>
                                        <p:strVal val="hidden"/>
                                      </p:to>
                                    </p:set>
                                  </p:childTnLst>
                                </p:cTn>
                              </p:par>
                              <p:par>
                                <p:cTn id="181" presetID="1" presetClass="exit" presetSubtype="0" fill="hold" nodeType="withEffect">
                                  <p:stCondLst>
                                    <p:cond delay="0"/>
                                  </p:stCondLst>
                                  <p:childTnLst>
                                    <p:set>
                                      <p:cBhvr>
                                        <p:cTn id="182" dur="1" fill="hold">
                                          <p:stCondLst>
                                            <p:cond delay="0"/>
                                          </p:stCondLst>
                                        </p:cTn>
                                        <p:tgtEl>
                                          <p:spTgt spid="44"/>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6" presetClass="emph" presetSubtype="0" fill="hold" nodeType="clickEffect">
                                  <p:stCondLst>
                                    <p:cond delay="0"/>
                                  </p:stCondLst>
                                  <p:childTnLst>
                                    <p:animEffect transition="out" filter="fade">
                                      <p:cBhvr>
                                        <p:cTn id="186" dur="500" tmFilter="0, 0; .2, .5; .8, .5; 1, 0"/>
                                        <p:tgtEl>
                                          <p:spTgt spid="49"/>
                                        </p:tgtEl>
                                      </p:cBhvr>
                                    </p:animEffect>
                                    <p:animScale>
                                      <p:cBhvr>
                                        <p:cTn id="187" dur="250" autoRev="1" fill="hold"/>
                                        <p:tgtEl>
                                          <p:spTgt spid="49"/>
                                        </p:tgtEl>
                                      </p:cBhvr>
                                      <p:by x="105000" y="105000"/>
                                    </p:animScale>
                                  </p:childTnLst>
                                </p:cTn>
                              </p:par>
                              <p:par>
                                <p:cTn id="188" presetID="26" presetClass="emph" presetSubtype="0" fill="hold" nodeType="withEffect">
                                  <p:stCondLst>
                                    <p:cond delay="0"/>
                                  </p:stCondLst>
                                  <p:childTnLst>
                                    <p:animEffect transition="out" filter="fade">
                                      <p:cBhvr>
                                        <p:cTn id="189" dur="500" tmFilter="0, 0; .2, .5; .8, .5; 1, 0"/>
                                        <p:tgtEl>
                                          <p:spTgt spid="48"/>
                                        </p:tgtEl>
                                      </p:cBhvr>
                                    </p:animEffect>
                                    <p:animScale>
                                      <p:cBhvr>
                                        <p:cTn id="190" dur="250" autoRev="1" fill="hold"/>
                                        <p:tgtEl>
                                          <p:spTgt spid="48"/>
                                        </p:tgtEl>
                                      </p:cBhvr>
                                      <p:by x="105000" y="105000"/>
                                    </p:animScale>
                                  </p:childTnLst>
                                </p:cTn>
                              </p:par>
                              <p:par>
                                <p:cTn id="191" presetID="26" presetClass="emph" presetSubtype="0" fill="hold" nodeType="withEffect">
                                  <p:stCondLst>
                                    <p:cond delay="0"/>
                                  </p:stCondLst>
                                  <p:childTnLst>
                                    <p:animEffect transition="out" filter="fade">
                                      <p:cBhvr>
                                        <p:cTn id="192" dur="500" tmFilter="0, 0; .2, .5; .8, .5; 1, 0"/>
                                        <p:tgtEl>
                                          <p:spTgt spid="52"/>
                                        </p:tgtEl>
                                      </p:cBhvr>
                                    </p:animEffect>
                                    <p:animScale>
                                      <p:cBhvr>
                                        <p:cTn id="193" dur="250" autoRev="1" fill="hold"/>
                                        <p:tgtEl>
                                          <p:spTgt spid="52"/>
                                        </p:tgtEl>
                                      </p:cBhvr>
                                      <p:by x="105000" y="105000"/>
                                    </p:animScale>
                                  </p:childTnLst>
                                </p:cTn>
                              </p:par>
                            </p:childTnLst>
                          </p:cTn>
                        </p:par>
                      </p:childTnLst>
                    </p:cTn>
                  </p:par>
                  <p:par>
                    <p:cTn id="194" fill="hold">
                      <p:stCondLst>
                        <p:cond delay="indefinite"/>
                      </p:stCondLst>
                      <p:childTnLst>
                        <p:par>
                          <p:cTn id="195" fill="hold">
                            <p:stCondLst>
                              <p:cond delay="0"/>
                            </p:stCondLst>
                            <p:childTnLst>
                              <p:par>
                                <p:cTn id="196" presetID="26" presetClass="emph" presetSubtype="0" fill="hold" nodeType="clickEffect">
                                  <p:stCondLst>
                                    <p:cond delay="0"/>
                                  </p:stCondLst>
                                  <p:childTnLst>
                                    <p:animEffect transition="out" filter="fade">
                                      <p:cBhvr>
                                        <p:cTn id="197" dur="500" tmFilter="0, 0; .2, .5; .8, .5; 1, 0"/>
                                        <p:tgtEl>
                                          <p:spTgt spid="60"/>
                                        </p:tgtEl>
                                      </p:cBhvr>
                                    </p:animEffect>
                                    <p:animScale>
                                      <p:cBhvr>
                                        <p:cTn id="198" dur="250" autoRev="1" fill="hold"/>
                                        <p:tgtEl>
                                          <p:spTgt spid="60"/>
                                        </p:tgtEl>
                                      </p:cBhvr>
                                      <p:by x="105000" y="105000"/>
                                    </p:animScale>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nodeType="clickEffect">
                                  <p:stCondLst>
                                    <p:cond delay="0"/>
                                  </p:stCondLst>
                                  <p:childTnLst>
                                    <p:set>
                                      <p:cBhvr>
                                        <p:cTn id="202" dur="1" fill="hold">
                                          <p:stCondLst>
                                            <p:cond delay="0"/>
                                          </p:stCondLst>
                                        </p:cTn>
                                        <p:tgtEl>
                                          <p:spTgt spid="61"/>
                                        </p:tgtEl>
                                        <p:attrNameLst>
                                          <p:attrName>style.visibility</p:attrName>
                                        </p:attrNameLst>
                                      </p:cBhvr>
                                      <p:to>
                                        <p:strVal val="visible"/>
                                      </p:to>
                                    </p:set>
                                    <p:animEffect transition="in" filter="wipe(down)">
                                      <p:cBhvr>
                                        <p:cTn id="203" dur="500"/>
                                        <p:tgtEl>
                                          <p:spTgt spid="61"/>
                                        </p:tgtEl>
                                      </p:cBhvr>
                                    </p:animEffect>
                                  </p:childTnLst>
                                </p:cTn>
                              </p:par>
                            </p:childTnLst>
                          </p:cTn>
                        </p:par>
                      </p:childTnLst>
                    </p:cTn>
                  </p:par>
                  <p:par>
                    <p:cTn id="204" fill="hold">
                      <p:stCondLst>
                        <p:cond delay="indefinite"/>
                      </p:stCondLst>
                      <p:childTnLst>
                        <p:par>
                          <p:cTn id="205" fill="hold">
                            <p:stCondLst>
                              <p:cond delay="0"/>
                            </p:stCondLst>
                            <p:childTnLst>
                              <p:par>
                                <p:cTn id="206" presetID="26" presetClass="emph" presetSubtype="0" fill="hold" nodeType="clickEffect">
                                  <p:stCondLst>
                                    <p:cond delay="0"/>
                                  </p:stCondLst>
                                  <p:childTnLst>
                                    <p:animEffect transition="out" filter="fade">
                                      <p:cBhvr>
                                        <p:cTn id="207" dur="500" tmFilter="0, 0; .2, .5; .8, .5; 1, 0"/>
                                        <p:tgtEl>
                                          <p:spTgt spid="72"/>
                                        </p:tgtEl>
                                      </p:cBhvr>
                                    </p:animEffect>
                                    <p:animScale>
                                      <p:cBhvr>
                                        <p:cTn id="208" dur="250" autoRev="1" fill="hold"/>
                                        <p:tgtEl>
                                          <p:spTgt spid="72"/>
                                        </p:tgtEl>
                                      </p:cBhvr>
                                      <p:by x="105000" y="105000"/>
                                    </p:animScale>
                                  </p:childTnLst>
                                </p:cTn>
                              </p:par>
                            </p:childTnLst>
                          </p:cTn>
                        </p:par>
                      </p:childTnLst>
                    </p:cTn>
                  </p:par>
                  <p:par>
                    <p:cTn id="209" fill="hold">
                      <p:stCondLst>
                        <p:cond delay="indefinite"/>
                      </p:stCondLst>
                      <p:childTnLst>
                        <p:par>
                          <p:cTn id="210" fill="hold">
                            <p:stCondLst>
                              <p:cond delay="0"/>
                            </p:stCondLst>
                            <p:childTnLst>
                              <p:par>
                                <p:cTn id="211" presetID="26" presetClass="emph" presetSubtype="0" fill="hold" nodeType="clickEffect">
                                  <p:stCondLst>
                                    <p:cond delay="0"/>
                                  </p:stCondLst>
                                  <p:childTnLst>
                                    <p:animEffect transition="out" filter="fade">
                                      <p:cBhvr>
                                        <p:cTn id="212" dur="500" tmFilter="0, 0; .2, .5; .8, .5; 1, 0"/>
                                        <p:tgtEl>
                                          <p:spTgt spid="25"/>
                                        </p:tgtEl>
                                      </p:cBhvr>
                                    </p:animEffect>
                                    <p:animScale>
                                      <p:cBhvr>
                                        <p:cTn id="213" dur="250" autoRev="1" fill="hold"/>
                                        <p:tgtEl>
                                          <p:spTgt spid="25"/>
                                        </p:tgtEl>
                                      </p:cBhvr>
                                      <p:by x="105000" y="105000"/>
                                    </p:animScale>
                                  </p:childTnLst>
                                </p:cTn>
                              </p:par>
                            </p:childTnLst>
                          </p:cTn>
                        </p:par>
                      </p:childTnLst>
                    </p:cTn>
                  </p:par>
                  <p:par>
                    <p:cTn id="214" fill="hold">
                      <p:stCondLst>
                        <p:cond delay="indefinite"/>
                      </p:stCondLst>
                      <p:childTnLst>
                        <p:par>
                          <p:cTn id="215" fill="hold">
                            <p:stCondLst>
                              <p:cond delay="0"/>
                            </p:stCondLst>
                            <p:childTnLst>
                              <p:par>
                                <p:cTn id="216" presetID="22" presetClass="entr" presetSubtype="4" fill="hold" nodeType="clickEffect">
                                  <p:stCondLst>
                                    <p:cond delay="0"/>
                                  </p:stCondLst>
                                  <p:childTnLst>
                                    <p:set>
                                      <p:cBhvr>
                                        <p:cTn id="217" dur="1" fill="hold">
                                          <p:stCondLst>
                                            <p:cond delay="0"/>
                                          </p:stCondLst>
                                        </p:cTn>
                                        <p:tgtEl>
                                          <p:spTgt spid="40"/>
                                        </p:tgtEl>
                                        <p:attrNameLst>
                                          <p:attrName>style.visibility</p:attrName>
                                        </p:attrNameLst>
                                      </p:cBhvr>
                                      <p:to>
                                        <p:strVal val="visible"/>
                                      </p:to>
                                    </p:set>
                                    <p:animEffect transition="in" filter="wipe(down)">
                                      <p:cBhvr>
                                        <p:cTn id="218" dur="500"/>
                                        <p:tgtEl>
                                          <p:spTgt spid="40"/>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41"/>
                                        </p:tgtEl>
                                        <p:attrNameLst>
                                          <p:attrName>style.visibility</p:attrName>
                                        </p:attrNameLst>
                                      </p:cBhvr>
                                      <p:to>
                                        <p:strVal val="visible"/>
                                      </p:to>
                                    </p:set>
                                    <p:animEffect transition="in" filter="wipe(down)">
                                      <p:cBhvr>
                                        <p:cTn id="223" dur="500"/>
                                        <p:tgtEl>
                                          <p:spTgt spid="41"/>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nodeType="clickEffect">
                                  <p:stCondLst>
                                    <p:cond delay="0"/>
                                  </p:stCondLst>
                                  <p:childTnLst>
                                    <p:set>
                                      <p:cBhvr>
                                        <p:cTn id="227" dur="1" fill="hold">
                                          <p:stCondLst>
                                            <p:cond delay="0"/>
                                          </p:stCondLst>
                                        </p:cTn>
                                        <p:tgtEl>
                                          <p:spTgt spid="44"/>
                                        </p:tgtEl>
                                        <p:attrNameLst>
                                          <p:attrName>style.visibility</p:attrName>
                                        </p:attrNameLst>
                                      </p:cBhvr>
                                      <p:to>
                                        <p:strVal val="visible"/>
                                      </p:to>
                                    </p:set>
                                    <p:animEffect transition="in" filter="wipe(down)">
                                      <p:cBhvr>
                                        <p:cTn id="228" dur="500"/>
                                        <p:tgtEl>
                                          <p:spTgt spid="44"/>
                                        </p:tgtEl>
                                      </p:cBhvr>
                                    </p:animEffect>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nodeType="clickEffect">
                                  <p:stCondLst>
                                    <p:cond delay="0"/>
                                  </p:stCondLst>
                                  <p:childTnLst>
                                    <p:set>
                                      <p:cBhvr>
                                        <p:cTn id="232" dur="1" fill="hold">
                                          <p:stCondLst>
                                            <p:cond delay="0"/>
                                          </p:stCondLst>
                                        </p:cTn>
                                        <p:tgtEl>
                                          <p:spTgt spid="40"/>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41"/>
                                        </p:tgtEl>
                                        <p:attrNameLst>
                                          <p:attrName>style.visibility</p:attrName>
                                        </p:attrNameLst>
                                      </p:cBhvr>
                                      <p:to>
                                        <p:strVal val="hidden"/>
                                      </p:to>
                                    </p:set>
                                  </p:childTnLst>
                                </p:cTn>
                              </p:par>
                              <p:par>
                                <p:cTn id="235" presetID="1" presetClass="exit" presetSubtype="0" fill="hold" nodeType="withEffect">
                                  <p:stCondLst>
                                    <p:cond delay="0"/>
                                  </p:stCondLst>
                                  <p:childTnLst>
                                    <p:set>
                                      <p:cBhvr>
                                        <p:cTn id="236" dur="1" fill="hold">
                                          <p:stCondLst>
                                            <p:cond delay="0"/>
                                          </p:stCondLst>
                                        </p:cTn>
                                        <p:tgtEl>
                                          <p:spTgt spid="44"/>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26" presetClass="emph" presetSubtype="0" fill="hold" nodeType="clickEffect">
                                  <p:stCondLst>
                                    <p:cond delay="0"/>
                                  </p:stCondLst>
                                  <p:childTnLst>
                                    <p:animEffect transition="out" filter="fade">
                                      <p:cBhvr>
                                        <p:cTn id="240" dur="500" tmFilter="0, 0; .2, .5; .8, .5; 1, 0"/>
                                        <p:tgtEl>
                                          <p:spTgt spid="49"/>
                                        </p:tgtEl>
                                      </p:cBhvr>
                                    </p:animEffect>
                                    <p:animScale>
                                      <p:cBhvr>
                                        <p:cTn id="241" dur="250" autoRev="1" fill="hold"/>
                                        <p:tgtEl>
                                          <p:spTgt spid="49"/>
                                        </p:tgtEl>
                                      </p:cBhvr>
                                      <p:by x="105000" y="105000"/>
                                    </p:animScale>
                                  </p:childTnLst>
                                </p:cTn>
                              </p:par>
                              <p:par>
                                <p:cTn id="242" presetID="26" presetClass="emph" presetSubtype="0" fill="hold" nodeType="withEffect">
                                  <p:stCondLst>
                                    <p:cond delay="0"/>
                                  </p:stCondLst>
                                  <p:childTnLst>
                                    <p:animEffect transition="out" filter="fade">
                                      <p:cBhvr>
                                        <p:cTn id="243" dur="500" tmFilter="0, 0; .2, .5; .8, .5; 1, 0"/>
                                        <p:tgtEl>
                                          <p:spTgt spid="48"/>
                                        </p:tgtEl>
                                      </p:cBhvr>
                                    </p:animEffect>
                                    <p:animScale>
                                      <p:cBhvr>
                                        <p:cTn id="244" dur="250" autoRev="1" fill="hold"/>
                                        <p:tgtEl>
                                          <p:spTgt spid="48"/>
                                        </p:tgtEl>
                                      </p:cBhvr>
                                      <p:by x="105000" y="105000"/>
                                    </p:animScale>
                                  </p:childTnLst>
                                </p:cTn>
                              </p:par>
                              <p:par>
                                <p:cTn id="245" presetID="26" presetClass="emph" presetSubtype="0" fill="hold" nodeType="withEffect">
                                  <p:stCondLst>
                                    <p:cond delay="0"/>
                                  </p:stCondLst>
                                  <p:childTnLst>
                                    <p:animEffect transition="out" filter="fade">
                                      <p:cBhvr>
                                        <p:cTn id="246" dur="500" tmFilter="0, 0; .2, .5; .8, .5; 1, 0"/>
                                        <p:tgtEl>
                                          <p:spTgt spid="52"/>
                                        </p:tgtEl>
                                      </p:cBhvr>
                                    </p:animEffect>
                                    <p:animScale>
                                      <p:cBhvr>
                                        <p:cTn id="247" dur="250" autoRev="1" fill="hold"/>
                                        <p:tgtEl>
                                          <p:spTgt spid="5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19" grpId="0" animBg="1"/>
      <p:bldP spid="20" grpId="0" animBg="1"/>
      <p:bldP spid="37"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Protocol: The DB state</a:t>
            </a:r>
            <a:endParaRPr lang="en-US" dirty="0"/>
          </a:p>
        </p:txBody>
      </p:sp>
      <p:sp>
        <p:nvSpPr>
          <p:cNvPr id="6" name="Content Placeholder 5"/>
          <p:cNvSpPr>
            <a:spLocks noGrp="1"/>
          </p:cNvSpPr>
          <p:nvPr>
            <p:ph idx="1"/>
          </p:nvPr>
        </p:nvSpPr>
        <p:spPr/>
        <p:txBody>
          <a:bodyPr/>
          <a:lstStyle/>
          <a:p>
            <a:r>
              <a:rPr lang="en-US" dirty="0" smtClean="0"/>
              <a:t>Assume 1 migration agent, 3 directories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69322530"/>
              </p:ext>
            </p:extLst>
          </p:nvPr>
        </p:nvGraphicFramePr>
        <p:xfrm>
          <a:off x="152400" y="2514600"/>
          <a:ext cx="8704576" cy="3857624"/>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T2</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T3</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T4</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T5</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T6</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T7</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T8</a:t>
                      </a:r>
                      <a:endParaRPr lang="en-US" sz="1400" dirty="0"/>
                    </a:p>
                  </a:txBody>
                  <a:tcPr/>
                </a:tc>
                <a:tc>
                  <a:txBody>
                    <a:bodyPr/>
                    <a:lstStyle/>
                    <a:p>
                      <a:r>
                        <a:rPr lang="en-US" sz="1400" dirty="0" smtClean="0"/>
                        <a:t>T8</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7" name="Oval 6"/>
          <p:cNvSpPr/>
          <p:nvPr/>
        </p:nvSpPr>
        <p:spPr>
          <a:xfrm>
            <a:off x="762000" y="3200400"/>
            <a:ext cx="990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562600" y="3581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62200" y="3962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77000" y="4382568"/>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823815" y="4795615"/>
            <a:ext cx="290735"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866900" y="5181600"/>
            <a:ext cx="401296"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13902" y="5562600"/>
            <a:ext cx="401296"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54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73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181600" y="3429000"/>
            <a:ext cx="0" cy="2819400"/>
          </a:xfrm>
          <a:prstGeom prst="straightConnector1">
            <a:avLst/>
          </a:prstGeom>
          <a:ln w="19050">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6"/>
            <a:endCxn id="10" idx="2"/>
          </p:cNvCxnSpPr>
          <p:nvPr/>
        </p:nvCxnSpPr>
        <p:spPr>
          <a:xfrm>
            <a:off x="1752600" y="3429000"/>
            <a:ext cx="38100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1" idx="6"/>
          </p:cNvCxnSpPr>
          <p:nvPr/>
        </p:nvCxnSpPr>
        <p:spPr>
          <a:xfrm flipH="1">
            <a:off x="2857500" y="3810000"/>
            <a:ext cx="27051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6"/>
            <a:endCxn id="12" idx="2"/>
          </p:cNvCxnSpPr>
          <p:nvPr/>
        </p:nvCxnSpPr>
        <p:spPr>
          <a:xfrm>
            <a:off x="2857500" y="4191000"/>
            <a:ext cx="3619500" cy="420168"/>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2"/>
            <a:endCxn id="13" idx="6"/>
          </p:cNvCxnSpPr>
          <p:nvPr/>
        </p:nvCxnSpPr>
        <p:spPr>
          <a:xfrm flipH="1">
            <a:off x="2114550" y="4611168"/>
            <a:ext cx="4362450" cy="336847"/>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3" idx="6"/>
            <a:endCxn id="14" idx="6"/>
          </p:cNvCxnSpPr>
          <p:nvPr/>
        </p:nvCxnSpPr>
        <p:spPr>
          <a:xfrm>
            <a:off x="2114550" y="4948015"/>
            <a:ext cx="153646" cy="385985"/>
          </a:xfrm>
          <a:prstGeom prst="bentConnector3">
            <a:avLst>
              <a:gd name="adj1" fmla="val 248784"/>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4" idx="6"/>
            <a:endCxn id="15" idx="6"/>
          </p:cNvCxnSpPr>
          <p:nvPr/>
        </p:nvCxnSpPr>
        <p:spPr>
          <a:xfrm>
            <a:off x="2268196" y="5334000"/>
            <a:ext cx="47002" cy="419100"/>
          </a:xfrm>
          <a:prstGeom prst="bentConnector3">
            <a:avLst>
              <a:gd name="adj1" fmla="val 586362"/>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6"/>
            <a:endCxn id="18" idx="2"/>
          </p:cNvCxnSpPr>
          <p:nvPr/>
        </p:nvCxnSpPr>
        <p:spPr>
          <a:xfrm>
            <a:off x="2315198" y="5753100"/>
            <a:ext cx="141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5" idx="6"/>
            <a:endCxn id="17" idx="2"/>
          </p:cNvCxnSpPr>
          <p:nvPr/>
        </p:nvCxnSpPr>
        <p:spPr>
          <a:xfrm>
            <a:off x="2315198" y="5753100"/>
            <a:ext cx="522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19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down)">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down)">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down)">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down)">
                                      <p:cBhvr>
                                        <p:cTn id="72" dur="500"/>
                                        <p:tgtEl>
                                          <p:spTgt spid="49"/>
                                        </p:tgtEl>
                                      </p:cBhvr>
                                    </p:animEffect>
                                  </p:childTnLst>
                                </p:cTn>
                              </p:par>
                              <p:par>
                                <p:cTn id="73" presetID="22" presetClass="entr" presetSubtype="4" fill="hold"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down)">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5" grpId="0" animBg="1"/>
      <p:bldP spid="17"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Logging Framework</a:t>
            </a:r>
            <a:endParaRPr lang="en-US" dirty="0"/>
          </a:p>
        </p:txBody>
      </p:sp>
      <p:sp>
        <p:nvSpPr>
          <p:cNvPr id="3" name="Content Placeholder 2"/>
          <p:cNvSpPr>
            <a:spLocks noGrp="1"/>
          </p:cNvSpPr>
          <p:nvPr>
            <p:ph idx="1"/>
          </p:nvPr>
        </p:nvSpPr>
        <p:spPr>
          <a:xfrm>
            <a:off x="457200" y="2133600"/>
            <a:ext cx="8229600" cy="4525963"/>
          </a:xfrm>
        </p:spPr>
        <p:txBody>
          <a:bodyPr>
            <a:normAutofit fontScale="5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Non-invasive: Asynchronous, threaded</a:t>
            </a:r>
            <a:endParaRPr lang="en-US" dirty="0" smtClean="0"/>
          </a:p>
          <a:p>
            <a:r>
              <a:rPr lang="en-US" dirty="0" smtClean="0"/>
              <a:t>Aggregated: Centralized, per-request, per-replica</a:t>
            </a:r>
            <a:endParaRPr lang="en-US" dirty="0" smtClean="0"/>
          </a:p>
          <a:p>
            <a:r>
              <a:rPr lang="en-US" dirty="0" smtClean="0"/>
              <a:t>Detailed and </a:t>
            </a:r>
            <a:r>
              <a:rPr lang="en-US" dirty="0" smtClean="0"/>
              <a:t>Analyzable: 20+ checkpoints, rich query language</a:t>
            </a:r>
            <a:endParaRPr lang="en-US" dirty="0"/>
          </a:p>
        </p:txBody>
      </p:sp>
      <p:sp>
        <p:nvSpPr>
          <p:cNvPr id="4" name="Rectangle 3"/>
          <p:cNvSpPr/>
          <p:nvPr/>
        </p:nvSpPr>
        <p:spPr>
          <a:xfrm>
            <a:off x="5334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p>
          <a:p>
            <a:pPr algn="ctr"/>
            <a:endParaRPr lang="en-US" dirty="0"/>
          </a:p>
          <a:p>
            <a:pPr algn="ctr"/>
            <a:endParaRPr lang="en-US" dirty="0" smtClean="0"/>
          </a:p>
          <a:p>
            <a:pPr algn="ctr"/>
            <a:endParaRPr lang="en-US" dirty="0"/>
          </a:p>
          <a:p>
            <a:pPr algn="ctr"/>
            <a:endParaRPr lang="en-US" dirty="0"/>
          </a:p>
        </p:txBody>
      </p:sp>
      <p:sp>
        <p:nvSpPr>
          <p:cNvPr id="5" name="Rectangle 4"/>
          <p:cNvSpPr/>
          <p:nvPr/>
        </p:nvSpPr>
        <p:spPr>
          <a:xfrm>
            <a:off x="53340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2)</a:t>
            </a:r>
          </a:p>
          <a:p>
            <a:pPr algn="ctr"/>
            <a:endParaRPr lang="en-US" dirty="0"/>
          </a:p>
          <a:p>
            <a:pPr algn="ctr"/>
            <a:endParaRPr lang="en-US" dirty="0" smtClean="0"/>
          </a:p>
          <a:p>
            <a:pPr algn="ctr"/>
            <a:endParaRPr lang="en-US" dirty="0"/>
          </a:p>
          <a:p>
            <a:pPr algn="ctr"/>
            <a:endParaRPr lang="en-US" dirty="0"/>
          </a:p>
        </p:txBody>
      </p:sp>
      <p:sp>
        <p:nvSpPr>
          <p:cNvPr id="6" name="Rounded Rectangle 5"/>
          <p:cNvSpPr/>
          <p:nvPr/>
        </p:nvSpPr>
        <p:spPr>
          <a:xfrm>
            <a:off x="609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371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33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895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410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172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934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708777"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C:\Users\Sripras\AppData\Local\Microsoft\Windows\Temporary Internet Files\Content.IE5\CYK3BX0Z\MC9004396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045" y="1219200"/>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Elbow Connector 16"/>
          <p:cNvCxnSpPr/>
          <p:nvPr/>
        </p:nvCxnSpPr>
        <p:spPr>
          <a:xfrm rot="5400000" flipH="1" flipV="1">
            <a:off x="-495300" y="3162300"/>
            <a:ext cx="1828800" cy="228600"/>
          </a:xfrm>
          <a:prstGeom prst="bentConnector3">
            <a:avLst>
              <a:gd name="adj1" fmla="val 10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AutoShape 4"/>
          <p:cNvSpPr>
            <a:spLocks noChangeAspect="1" noChangeArrowheads="1" noTextEdit="1"/>
          </p:cNvSpPr>
          <p:nvPr/>
        </p:nvSpPr>
        <p:spPr bwMode="auto">
          <a:xfrm>
            <a:off x="495300" y="3351213"/>
            <a:ext cx="8001000"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6"/>
          <p:cNvSpPr>
            <a:spLocks noChangeArrowheads="1"/>
          </p:cNvSpPr>
          <p:nvPr/>
        </p:nvSpPr>
        <p:spPr bwMode="auto">
          <a:xfrm>
            <a:off x="495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7"/>
          <p:cNvSpPr>
            <a:spLocks noChangeArrowheads="1"/>
          </p:cNvSpPr>
          <p:nvPr/>
        </p:nvSpPr>
        <p:spPr bwMode="auto">
          <a:xfrm>
            <a:off x="1828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8"/>
          <p:cNvSpPr>
            <a:spLocks noChangeArrowheads="1"/>
          </p:cNvSpPr>
          <p:nvPr/>
        </p:nvSpPr>
        <p:spPr bwMode="auto">
          <a:xfrm>
            <a:off x="3162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495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0"/>
          <p:cNvSpPr>
            <a:spLocks noChangeArrowheads="1"/>
          </p:cNvSpPr>
          <p:nvPr/>
        </p:nvSpPr>
        <p:spPr bwMode="auto">
          <a:xfrm>
            <a:off x="58293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1"/>
          <p:cNvSpPr>
            <a:spLocks noChangeArrowheads="1"/>
          </p:cNvSpPr>
          <p:nvPr/>
        </p:nvSpPr>
        <p:spPr bwMode="auto">
          <a:xfrm>
            <a:off x="71628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2"/>
          <p:cNvSpPr>
            <a:spLocks noChangeArrowheads="1"/>
          </p:cNvSpPr>
          <p:nvPr/>
        </p:nvSpPr>
        <p:spPr bwMode="auto">
          <a:xfrm>
            <a:off x="495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3"/>
          <p:cNvSpPr>
            <a:spLocks noChangeArrowheads="1"/>
          </p:cNvSpPr>
          <p:nvPr/>
        </p:nvSpPr>
        <p:spPr bwMode="auto">
          <a:xfrm>
            <a:off x="1828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4"/>
          <p:cNvSpPr>
            <a:spLocks noChangeArrowheads="1"/>
          </p:cNvSpPr>
          <p:nvPr/>
        </p:nvSpPr>
        <p:spPr bwMode="auto">
          <a:xfrm>
            <a:off x="3162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
          <p:cNvSpPr>
            <a:spLocks noChangeArrowheads="1"/>
          </p:cNvSpPr>
          <p:nvPr/>
        </p:nvSpPr>
        <p:spPr bwMode="auto">
          <a:xfrm>
            <a:off x="4495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6"/>
          <p:cNvSpPr>
            <a:spLocks noChangeArrowheads="1"/>
          </p:cNvSpPr>
          <p:nvPr/>
        </p:nvSpPr>
        <p:spPr bwMode="auto">
          <a:xfrm>
            <a:off x="58293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7"/>
          <p:cNvSpPr>
            <a:spLocks noChangeArrowheads="1"/>
          </p:cNvSpPr>
          <p:nvPr/>
        </p:nvSpPr>
        <p:spPr bwMode="auto">
          <a:xfrm>
            <a:off x="71628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8"/>
          <p:cNvSpPr>
            <a:spLocks noChangeArrowheads="1"/>
          </p:cNvSpPr>
          <p:nvPr/>
        </p:nvSpPr>
        <p:spPr bwMode="auto">
          <a:xfrm>
            <a:off x="495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9"/>
          <p:cNvSpPr>
            <a:spLocks noChangeArrowheads="1"/>
          </p:cNvSpPr>
          <p:nvPr/>
        </p:nvSpPr>
        <p:spPr bwMode="auto">
          <a:xfrm>
            <a:off x="1828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0"/>
          <p:cNvSpPr>
            <a:spLocks noChangeArrowheads="1"/>
          </p:cNvSpPr>
          <p:nvPr/>
        </p:nvSpPr>
        <p:spPr bwMode="auto">
          <a:xfrm>
            <a:off x="3162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21"/>
          <p:cNvSpPr>
            <a:spLocks noChangeArrowheads="1"/>
          </p:cNvSpPr>
          <p:nvPr/>
        </p:nvSpPr>
        <p:spPr bwMode="auto">
          <a:xfrm>
            <a:off x="4495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22"/>
          <p:cNvSpPr>
            <a:spLocks noChangeArrowheads="1"/>
          </p:cNvSpPr>
          <p:nvPr/>
        </p:nvSpPr>
        <p:spPr bwMode="auto">
          <a:xfrm>
            <a:off x="5829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3"/>
          <p:cNvSpPr>
            <a:spLocks noChangeArrowheads="1"/>
          </p:cNvSpPr>
          <p:nvPr/>
        </p:nvSpPr>
        <p:spPr bwMode="auto">
          <a:xfrm>
            <a:off x="7162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24"/>
          <p:cNvSpPr>
            <a:spLocks noChangeArrowheads="1"/>
          </p:cNvSpPr>
          <p:nvPr/>
        </p:nvSpPr>
        <p:spPr bwMode="auto">
          <a:xfrm>
            <a:off x="495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5"/>
          <p:cNvSpPr>
            <a:spLocks noChangeArrowheads="1"/>
          </p:cNvSpPr>
          <p:nvPr/>
        </p:nvSpPr>
        <p:spPr bwMode="auto">
          <a:xfrm>
            <a:off x="1828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26"/>
          <p:cNvSpPr>
            <a:spLocks noChangeArrowheads="1"/>
          </p:cNvSpPr>
          <p:nvPr/>
        </p:nvSpPr>
        <p:spPr bwMode="auto">
          <a:xfrm>
            <a:off x="3162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27"/>
          <p:cNvSpPr>
            <a:spLocks noChangeArrowheads="1"/>
          </p:cNvSpPr>
          <p:nvPr/>
        </p:nvSpPr>
        <p:spPr bwMode="auto">
          <a:xfrm>
            <a:off x="4495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28"/>
          <p:cNvSpPr>
            <a:spLocks noChangeArrowheads="1"/>
          </p:cNvSpPr>
          <p:nvPr/>
        </p:nvSpPr>
        <p:spPr bwMode="auto">
          <a:xfrm>
            <a:off x="5829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9"/>
          <p:cNvSpPr>
            <a:spLocks noChangeArrowheads="1"/>
          </p:cNvSpPr>
          <p:nvPr/>
        </p:nvSpPr>
        <p:spPr bwMode="auto">
          <a:xfrm>
            <a:off x="7162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0"/>
          <p:cNvSpPr>
            <a:spLocks noChangeArrowheads="1"/>
          </p:cNvSpPr>
          <p:nvPr/>
        </p:nvSpPr>
        <p:spPr bwMode="auto">
          <a:xfrm>
            <a:off x="1822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1"/>
          <p:cNvSpPr>
            <a:spLocks noChangeArrowheads="1"/>
          </p:cNvSpPr>
          <p:nvPr/>
        </p:nvSpPr>
        <p:spPr bwMode="auto">
          <a:xfrm>
            <a:off x="3155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32"/>
          <p:cNvSpPr>
            <a:spLocks noChangeArrowheads="1"/>
          </p:cNvSpPr>
          <p:nvPr/>
        </p:nvSpPr>
        <p:spPr bwMode="auto">
          <a:xfrm>
            <a:off x="4489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33"/>
          <p:cNvSpPr>
            <a:spLocks noChangeArrowheads="1"/>
          </p:cNvSpPr>
          <p:nvPr/>
        </p:nvSpPr>
        <p:spPr bwMode="auto">
          <a:xfrm>
            <a:off x="5822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34"/>
          <p:cNvSpPr>
            <a:spLocks noChangeArrowheads="1"/>
          </p:cNvSpPr>
          <p:nvPr/>
        </p:nvSpPr>
        <p:spPr bwMode="auto">
          <a:xfrm>
            <a:off x="7156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35"/>
          <p:cNvSpPr>
            <a:spLocks noChangeArrowheads="1"/>
          </p:cNvSpPr>
          <p:nvPr/>
        </p:nvSpPr>
        <p:spPr bwMode="auto">
          <a:xfrm>
            <a:off x="488950" y="3752850"/>
            <a:ext cx="8013700" cy="381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36"/>
          <p:cNvSpPr>
            <a:spLocks noChangeArrowheads="1"/>
          </p:cNvSpPr>
          <p:nvPr/>
        </p:nvSpPr>
        <p:spPr bwMode="auto">
          <a:xfrm>
            <a:off x="488950" y="4165600"/>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37"/>
          <p:cNvSpPr>
            <a:spLocks noChangeArrowheads="1"/>
          </p:cNvSpPr>
          <p:nvPr/>
        </p:nvSpPr>
        <p:spPr bwMode="auto">
          <a:xfrm>
            <a:off x="488950" y="4567238"/>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38"/>
          <p:cNvSpPr>
            <a:spLocks noChangeArrowheads="1"/>
          </p:cNvSpPr>
          <p:nvPr/>
        </p:nvSpPr>
        <p:spPr bwMode="auto">
          <a:xfrm>
            <a:off x="488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39"/>
          <p:cNvSpPr>
            <a:spLocks noChangeArrowheads="1"/>
          </p:cNvSpPr>
          <p:nvPr/>
        </p:nvSpPr>
        <p:spPr bwMode="auto">
          <a:xfrm>
            <a:off x="8489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0"/>
          <p:cNvSpPr>
            <a:spLocks noChangeArrowheads="1"/>
          </p:cNvSpPr>
          <p:nvPr/>
        </p:nvSpPr>
        <p:spPr bwMode="auto">
          <a:xfrm>
            <a:off x="488950" y="33686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1"/>
          <p:cNvSpPr>
            <a:spLocks noChangeArrowheads="1"/>
          </p:cNvSpPr>
          <p:nvPr/>
        </p:nvSpPr>
        <p:spPr bwMode="auto">
          <a:xfrm>
            <a:off x="488950" y="49688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42"/>
          <p:cNvSpPr>
            <a:spLocks noChangeArrowheads="1"/>
          </p:cNvSpPr>
          <p:nvPr/>
        </p:nvSpPr>
        <p:spPr bwMode="auto">
          <a:xfrm>
            <a:off x="587375" y="3416300"/>
            <a:ext cx="8080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Replica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 name="Rectangle 43"/>
          <p:cNvSpPr>
            <a:spLocks noChangeArrowheads="1"/>
          </p:cNvSpPr>
          <p:nvPr/>
        </p:nvSpPr>
        <p:spPr bwMode="auto">
          <a:xfrm>
            <a:off x="1920875" y="3416300"/>
            <a:ext cx="977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Received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 name="Rectangle 44"/>
          <p:cNvSpPr>
            <a:spLocks noChangeArrowheads="1"/>
          </p:cNvSpPr>
          <p:nvPr/>
        </p:nvSpPr>
        <p:spPr bwMode="auto">
          <a:xfrm>
            <a:off x="3254375" y="3416300"/>
            <a:ext cx="896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Propose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 name="Rectangle 45"/>
          <p:cNvSpPr>
            <a:spLocks noChangeArrowheads="1"/>
          </p:cNvSpPr>
          <p:nvPr/>
        </p:nvSpPr>
        <p:spPr bwMode="auto">
          <a:xfrm>
            <a:off x="4587875" y="3416300"/>
            <a:ext cx="768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Accept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 name="Rectangle 46"/>
          <p:cNvSpPr>
            <a:spLocks noChangeArrowheads="1"/>
          </p:cNvSpPr>
          <p:nvPr/>
        </p:nvSpPr>
        <p:spPr bwMode="auto">
          <a:xfrm>
            <a:off x="5921375" y="3416300"/>
            <a:ext cx="771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Decide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 name="Rectangle 47"/>
          <p:cNvSpPr>
            <a:spLocks noChangeArrowheads="1"/>
          </p:cNvSpPr>
          <p:nvPr/>
        </p:nvSpPr>
        <p:spPr bwMode="auto">
          <a:xfrm>
            <a:off x="7254875" y="3416300"/>
            <a:ext cx="9574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err="1" smtClean="0">
                <a:solidFill>
                  <a:srgbClr val="FFFFFF"/>
                </a:solidFill>
                <a:latin typeface="Calibri" pitchFamily="34" charset="0"/>
                <a:cs typeface="Arial" pitchFamily="34" charset="0"/>
              </a:rPr>
              <a:t>RequestId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 name="Rectangle 48"/>
          <p:cNvSpPr>
            <a:spLocks noChangeArrowheads="1"/>
          </p:cNvSpPr>
          <p:nvPr/>
        </p:nvSpPr>
        <p:spPr bwMode="auto">
          <a:xfrm>
            <a:off x="587375" y="3813175"/>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2" name="Rectangle 49"/>
          <p:cNvSpPr>
            <a:spLocks noChangeArrowheads="1"/>
          </p:cNvSpPr>
          <p:nvPr/>
        </p:nvSpPr>
        <p:spPr bwMode="auto">
          <a:xfrm>
            <a:off x="1920875" y="3813175"/>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3" name="Rectangle 50"/>
          <p:cNvSpPr>
            <a:spLocks noChangeArrowheads="1"/>
          </p:cNvSpPr>
          <p:nvPr/>
        </p:nvSpPr>
        <p:spPr bwMode="auto">
          <a:xfrm>
            <a:off x="3254375" y="3813175"/>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4" name="Rectangle 51"/>
          <p:cNvSpPr>
            <a:spLocks noChangeArrowheads="1"/>
          </p:cNvSpPr>
          <p:nvPr/>
        </p:nvSpPr>
        <p:spPr bwMode="auto">
          <a:xfrm>
            <a:off x="4587875" y="381317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5" name="Rectangle 52"/>
          <p:cNvSpPr>
            <a:spLocks noChangeArrowheads="1"/>
          </p:cNvSpPr>
          <p:nvPr/>
        </p:nvSpPr>
        <p:spPr bwMode="auto">
          <a:xfrm>
            <a:off x="5921375" y="3813175"/>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53"/>
          <p:cNvSpPr>
            <a:spLocks noChangeArrowheads="1"/>
          </p:cNvSpPr>
          <p:nvPr/>
        </p:nvSpPr>
        <p:spPr bwMode="auto">
          <a:xfrm>
            <a:off x="7254875" y="3813175"/>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Rectangle 54"/>
          <p:cNvSpPr>
            <a:spLocks noChangeArrowheads="1"/>
          </p:cNvSpPr>
          <p:nvPr/>
        </p:nvSpPr>
        <p:spPr bwMode="auto">
          <a:xfrm>
            <a:off x="587375" y="4214813"/>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Rectangle 55"/>
          <p:cNvSpPr>
            <a:spLocks noChangeArrowheads="1"/>
          </p:cNvSpPr>
          <p:nvPr/>
        </p:nvSpPr>
        <p:spPr bwMode="auto">
          <a:xfrm>
            <a:off x="3254375" y="4214813"/>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Rectangle 56"/>
          <p:cNvSpPr>
            <a:spLocks noChangeArrowheads="1"/>
          </p:cNvSpPr>
          <p:nvPr/>
        </p:nvSpPr>
        <p:spPr bwMode="auto">
          <a:xfrm>
            <a:off x="4587875" y="4214813"/>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57"/>
          <p:cNvSpPr>
            <a:spLocks noChangeArrowheads="1"/>
          </p:cNvSpPr>
          <p:nvPr/>
        </p:nvSpPr>
        <p:spPr bwMode="auto">
          <a:xfrm>
            <a:off x="5921375" y="4214813"/>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18</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2" name="Rectangle 58"/>
          <p:cNvSpPr>
            <a:spLocks noChangeArrowheads="1"/>
          </p:cNvSpPr>
          <p:nvPr/>
        </p:nvSpPr>
        <p:spPr bwMode="auto">
          <a:xfrm>
            <a:off x="7254875" y="4214813"/>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Rectangle 59"/>
          <p:cNvSpPr>
            <a:spLocks noChangeArrowheads="1"/>
          </p:cNvSpPr>
          <p:nvPr/>
        </p:nvSpPr>
        <p:spPr bwMode="auto">
          <a:xfrm>
            <a:off x="587375" y="4614863"/>
            <a:ext cx="2762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4" name="Rectangle 60"/>
          <p:cNvSpPr>
            <a:spLocks noChangeArrowheads="1"/>
          </p:cNvSpPr>
          <p:nvPr/>
        </p:nvSpPr>
        <p:spPr bwMode="auto">
          <a:xfrm>
            <a:off x="7254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42" name="Straight Arrow Connector 1041"/>
          <p:cNvCxnSpPr/>
          <p:nvPr/>
        </p:nvCxnSpPr>
        <p:spPr>
          <a:xfrm>
            <a:off x="533400"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325562"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6" name="Elbow Connector 1045"/>
          <p:cNvCxnSpPr>
            <a:endCxn id="11" idx="3"/>
          </p:cNvCxnSpPr>
          <p:nvPr/>
        </p:nvCxnSpPr>
        <p:spPr>
          <a:xfrm>
            <a:off x="2038350" y="2362200"/>
            <a:ext cx="4895850" cy="96914"/>
          </a:xfrm>
          <a:prstGeom prst="bentConnector5">
            <a:avLst>
              <a:gd name="adj1" fmla="val 1963"/>
              <a:gd name="adj2" fmla="val 840462"/>
              <a:gd name="adj3" fmla="val 99954"/>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6934200"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662739"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2" name="Elbow Connector 1061"/>
          <p:cNvCxnSpPr>
            <a:stCxn id="12" idx="3"/>
            <a:endCxn id="9" idx="1"/>
          </p:cNvCxnSpPr>
          <p:nvPr/>
        </p:nvCxnSpPr>
        <p:spPr>
          <a:xfrm flipH="1">
            <a:off x="2895600" y="2459114"/>
            <a:ext cx="4800600" cy="12700"/>
          </a:xfrm>
          <a:prstGeom prst="bentConnector5">
            <a:avLst>
              <a:gd name="adj1" fmla="val -4762"/>
              <a:gd name="adj2" fmla="val 5254370"/>
              <a:gd name="adj3" fmla="val 1047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2872581" y="236294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2" name="Straight Arrow Connector 1071"/>
          <p:cNvCxnSpPr>
            <a:stCxn id="6" idx="2"/>
            <a:endCxn id="26" idx="1"/>
          </p:cNvCxnSpPr>
          <p:nvPr/>
        </p:nvCxnSpPr>
        <p:spPr>
          <a:xfrm>
            <a:off x="990600" y="2897819"/>
            <a:ext cx="838200" cy="1073313"/>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736725" y="2909724"/>
            <a:ext cx="1431925" cy="1061407"/>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4938713" y="2909724"/>
            <a:ext cx="2399506" cy="1463044"/>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6307137" y="2909724"/>
            <a:ext cx="1826816" cy="144358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endCxn id="28" idx="3"/>
          </p:cNvCxnSpPr>
          <p:nvPr/>
        </p:nvCxnSpPr>
        <p:spPr>
          <a:xfrm>
            <a:off x="3276600" y="2909724"/>
            <a:ext cx="2552700" cy="106140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6" name="Rectangle 55"/>
          <p:cNvSpPr>
            <a:spLocks noChangeArrowheads="1"/>
          </p:cNvSpPr>
          <p:nvPr/>
        </p:nvSpPr>
        <p:spPr bwMode="auto">
          <a:xfrm>
            <a:off x="1887314" y="420290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7" name="Rectangle 60"/>
          <p:cNvSpPr>
            <a:spLocks noChangeArrowheads="1"/>
          </p:cNvSpPr>
          <p:nvPr/>
        </p:nvSpPr>
        <p:spPr bwMode="auto">
          <a:xfrm>
            <a:off x="5908883" y="4614862"/>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8" name="Rectangle 60"/>
          <p:cNvSpPr>
            <a:spLocks noChangeArrowheads="1"/>
          </p:cNvSpPr>
          <p:nvPr/>
        </p:nvSpPr>
        <p:spPr bwMode="auto">
          <a:xfrm>
            <a:off x="4587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9" name="Rectangle 60"/>
          <p:cNvSpPr>
            <a:spLocks noChangeArrowheads="1"/>
          </p:cNvSpPr>
          <p:nvPr/>
        </p:nvSpPr>
        <p:spPr bwMode="auto">
          <a:xfrm>
            <a:off x="3205458"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0" name="Rectangle 60"/>
          <p:cNvSpPr>
            <a:spLocks noChangeArrowheads="1"/>
          </p:cNvSpPr>
          <p:nvPr/>
        </p:nvSpPr>
        <p:spPr bwMode="auto">
          <a:xfrm>
            <a:off x="1887314"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8169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42"/>
                                        </p:tgtEl>
                                        <p:attrNameLst>
                                          <p:attrName>style.visibility</p:attrName>
                                        </p:attrNameLst>
                                      </p:cBhvr>
                                      <p:to>
                                        <p:strVal val="visible"/>
                                      </p:to>
                                    </p:set>
                                    <p:animEffect transition="in" filter="wipe(down)">
                                      <p:cBhvr>
                                        <p:cTn id="12" dur="500"/>
                                        <p:tgtEl>
                                          <p:spTgt spid="104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grpId="0" nodeType="clickEffect">
                                  <p:stCondLst>
                                    <p:cond delay="0"/>
                                  </p:stCondLst>
                                  <p:childTnLst>
                                    <p:animClr clrSpc="rgb" dir="cw">
                                      <p:cBhvr override="childStyle">
                                        <p:cTn id="16" dur="500" fill="hold"/>
                                        <p:tgtEl>
                                          <p:spTgt spid="6"/>
                                        </p:tgtEl>
                                        <p:attrNameLst>
                                          <p:attrName>style.color</p:attrName>
                                        </p:attrNameLst>
                                      </p:cBhvr>
                                      <p:to>
                                        <a:srgbClr val="FFC000"/>
                                      </p:to>
                                    </p:animClr>
                                    <p:animClr clrSpc="rgb" dir="cw">
                                      <p:cBhvr>
                                        <p:cTn id="17" dur="500" fill="hold"/>
                                        <p:tgtEl>
                                          <p:spTgt spid="6"/>
                                        </p:tgtEl>
                                        <p:attrNameLst>
                                          <p:attrName>fillcolor</p:attrName>
                                        </p:attrNameLst>
                                      </p:cBhvr>
                                      <p:to>
                                        <a:srgbClr val="FFC000"/>
                                      </p:to>
                                    </p:animClr>
                                    <p:set>
                                      <p:cBhvr>
                                        <p:cTn id="18" dur="500" fill="hold"/>
                                        <p:tgtEl>
                                          <p:spTgt spid="6"/>
                                        </p:tgtEl>
                                        <p:attrNameLst>
                                          <p:attrName>fill.type</p:attrName>
                                        </p:attrNameLst>
                                      </p:cBhvr>
                                      <p:to>
                                        <p:strVal val="solid"/>
                                      </p:to>
                                    </p:set>
                                    <p:set>
                                      <p:cBhvr>
                                        <p:cTn id="19" dur="500" fill="hold"/>
                                        <p:tgtEl>
                                          <p:spTgt spid="6"/>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72"/>
                                        </p:tgtEl>
                                        <p:attrNameLst>
                                          <p:attrName>style.visibility</p:attrName>
                                        </p:attrNameLst>
                                      </p:cBhvr>
                                      <p:to>
                                        <p:strVal val="visible"/>
                                      </p:to>
                                    </p:set>
                                    <p:animEffect transition="in" filter="wipe(down)">
                                      <p:cBhvr>
                                        <p:cTn id="24" dur="500"/>
                                        <p:tgtEl>
                                          <p:spTgt spid="107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wipe(down)">
                                      <p:cBhvr>
                                        <p:cTn id="37" dur="500"/>
                                        <p:tgtEl>
                                          <p:spTgt spid="87"/>
                                        </p:tgtEl>
                                      </p:cBhvr>
                                    </p:animEffec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7"/>
                                        </p:tgtEl>
                                        <p:attrNameLst>
                                          <p:attrName>style.color</p:attrName>
                                        </p:attrNameLst>
                                      </p:cBhvr>
                                      <p:to>
                                        <a:srgbClr val="FFC000"/>
                                      </p:to>
                                    </p:animClr>
                                    <p:animClr clrSpc="rgb" dir="cw">
                                      <p:cBhvr>
                                        <p:cTn id="42" dur="500" fill="hold"/>
                                        <p:tgtEl>
                                          <p:spTgt spid="7"/>
                                        </p:tgtEl>
                                        <p:attrNameLst>
                                          <p:attrName>fillcolor</p:attrName>
                                        </p:attrNameLst>
                                      </p:cBhvr>
                                      <p:to>
                                        <a:srgbClr val="FFC000"/>
                                      </p:to>
                                    </p:animClr>
                                    <p:set>
                                      <p:cBhvr>
                                        <p:cTn id="43" dur="500" fill="hold"/>
                                        <p:tgtEl>
                                          <p:spTgt spid="7"/>
                                        </p:tgtEl>
                                        <p:attrNameLst>
                                          <p:attrName>fill.type</p:attrName>
                                        </p:attrNameLst>
                                      </p:cBhvr>
                                      <p:to>
                                        <p:strVal val="solid"/>
                                      </p:to>
                                    </p:set>
                                    <p:set>
                                      <p:cBhvr>
                                        <p:cTn id="44" dur="500" fill="hold"/>
                                        <p:tgtEl>
                                          <p:spTgt spid="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wipe(down)">
                                      <p:cBhvr>
                                        <p:cTn id="49" dur="500"/>
                                        <p:tgtEl>
                                          <p:spTgt spid="12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046"/>
                                        </p:tgtEl>
                                        <p:attrNameLst>
                                          <p:attrName>style.visibility</p:attrName>
                                        </p:attrNameLst>
                                      </p:cBhvr>
                                      <p:to>
                                        <p:strVal val="visible"/>
                                      </p:to>
                                    </p:set>
                                    <p:animEffect transition="in" filter="wipe(down)">
                                      <p:cBhvr>
                                        <p:cTn id="58" dur="500"/>
                                        <p:tgtEl>
                                          <p:spTgt spid="104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wipe(down)">
                                      <p:cBhvr>
                                        <p:cTn id="63" dur="500"/>
                                        <p:tgtEl>
                                          <p:spTgt spid="105"/>
                                        </p:tgtEl>
                                      </p:cBhvr>
                                    </p:animEffect>
                                  </p:childTnLst>
                                </p:cTn>
                              </p:par>
                            </p:childTnLst>
                          </p:cTn>
                        </p:par>
                      </p:childTnLst>
                    </p:cTn>
                  </p:par>
                  <p:par>
                    <p:cTn id="64" fill="hold">
                      <p:stCondLst>
                        <p:cond delay="indefinite"/>
                      </p:stCondLst>
                      <p:childTnLst>
                        <p:par>
                          <p:cTn id="65" fill="hold">
                            <p:stCondLst>
                              <p:cond delay="0"/>
                            </p:stCondLst>
                            <p:childTnLst>
                              <p:par>
                                <p:cTn id="66" presetID="19" presetClass="emph" presetSubtype="0" fill="hold" grpId="0" nodeType="clickEffect">
                                  <p:stCondLst>
                                    <p:cond delay="0"/>
                                  </p:stCondLst>
                                  <p:childTnLst>
                                    <p:animClr clrSpc="rgb" dir="cw">
                                      <p:cBhvr override="childStyle">
                                        <p:cTn id="67" dur="500" fill="hold"/>
                                        <p:tgtEl>
                                          <p:spTgt spid="12"/>
                                        </p:tgtEl>
                                        <p:attrNameLst>
                                          <p:attrName>style.color</p:attrName>
                                        </p:attrNameLst>
                                      </p:cBhvr>
                                      <p:to>
                                        <a:srgbClr val="FFC000"/>
                                      </p:to>
                                    </p:animClr>
                                    <p:animClr clrSpc="rgb" dir="cw">
                                      <p:cBhvr>
                                        <p:cTn id="68" dur="500" fill="hold"/>
                                        <p:tgtEl>
                                          <p:spTgt spid="12"/>
                                        </p:tgtEl>
                                        <p:attrNameLst>
                                          <p:attrName>fillcolor</p:attrName>
                                        </p:attrNameLst>
                                      </p:cBhvr>
                                      <p:to>
                                        <a:srgbClr val="FFC000"/>
                                      </p:to>
                                    </p:animClr>
                                    <p:set>
                                      <p:cBhvr>
                                        <p:cTn id="69" dur="500" fill="hold"/>
                                        <p:tgtEl>
                                          <p:spTgt spid="12"/>
                                        </p:tgtEl>
                                        <p:attrNameLst>
                                          <p:attrName>fill.type</p:attrName>
                                        </p:attrNameLst>
                                      </p:cBhvr>
                                      <p:to>
                                        <p:strVal val="solid"/>
                                      </p:to>
                                    </p:set>
                                    <p:set>
                                      <p:cBhvr>
                                        <p:cTn id="70" dur="500" fill="hold"/>
                                        <p:tgtEl>
                                          <p:spTgt spid="12"/>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26"/>
                                        </p:tgtEl>
                                        <p:attrNameLst>
                                          <p:attrName>style.visibility</p:attrName>
                                        </p:attrNameLst>
                                      </p:cBhvr>
                                      <p:to>
                                        <p:strVal val="visible"/>
                                      </p:to>
                                    </p:set>
                                    <p:animEffect transition="in" filter="wipe(down)">
                                      <p:cBhvr>
                                        <p:cTn id="75" dur="500"/>
                                        <p:tgtEl>
                                          <p:spTgt spid="126"/>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3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028"/>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03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1062"/>
                                        </p:tgtEl>
                                        <p:attrNameLst>
                                          <p:attrName>style.visibility</p:attrName>
                                        </p:attrNameLst>
                                      </p:cBhvr>
                                      <p:to>
                                        <p:strVal val="visible"/>
                                      </p:to>
                                    </p:set>
                                    <p:animEffect transition="in" filter="wipe(down)">
                                      <p:cBhvr>
                                        <p:cTn id="88" dur="500"/>
                                        <p:tgtEl>
                                          <p:spTgt spid="1062"/>
                                        </p:tgtEl>
                                      </p:cBhvr>
                                    </p:animEffect>
                                  </p:childTnLst>
                                </p:cTn>
                              </p:par>
                              <p:par>
                                <p:cTn id="89" presetID="22" presetClass="entr" presetSubtype="4"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animEffect transition="in" filter="wipe(down)">
                                      <p:cBhvr>
                                        <p:cTn id="91" dur="500"/>
                                        <p:tgtEl>
                                          <p:spTgt spid="108"/>
                                        </p:tgtEl>
                                      </p:cBhvr>
                                    </p:animEffect>
                                  </p:childTnLst>
                                </p:cTn>
                              </p:par>
                            </p:childTnLst>
                          </p:cTn>
                        </p:par>
                      </p:childTnLst>
                    </p:cTn>
                  </p:par>
                  <p:par>
                    <p:cTn id="92" fill="hold">
                      <p:stCondLst>
                        <p:cond delay="indefinite"/>
                      </p:stCondLst>
                      <p:childTnLst>
                        <p:par>
                          <p:cTn id="93" fill="hold">
                            <p:stCondLst>
                              <p:cond delay="0"/>
                            </p:stCondLst>
                            <p:childTnLst>
                              <p:par>
                                <p:cTn id="94" presetID="19" presetClass="emph" presetSubtype="0" fill="hold" grpId="0" nodeType="clickEffect">
                                  <p:stCondLst>
                                    <p:cond delay="0"/>
                                  </p:stCondLst>
                                  <p:childTnLst>
                                    <p:animClr clrSpc="rgb" dir="cw">
                                      <p:cBhvr override="childStyle">
                                        <p:cTn id="95" dur="500" fill="hold"/>
                                        <p:tgtEl>
                                          <p:spTgt spid="13"/>
                                        </p:tgtEl>
                                        <p:attrNameLst>
                                          <p:attrName>style.color</p:attrName>
                                        </p:attrNameLst>
                                      </p:cBhvr>
                                      <p:to>
                                        <a:srgbClr val="FFC000"/>
                                      </p:to>
                                    </p:animClr>
                                    <p:animClr clrSpc="rgb" dir="cw">
                                      <p:cBhvr>
                                        <p:cTn id="96" dur="500" fill="hold"/>
                                        <p:tgtEl>
                                          <p:spTgt spid="13"/>
                                        </p:tgtEl>
                                        <p:attrNameLst>
                                          <p:attrName>fillcolor</p:attrName>
                                        </p:attrNameLst>
                                      </p:cBhvr>
                                      <p:to>
                                        <a:srgbClr val="FFC000"/>
                                      </p:to>
                                    </p:animClr>
                                    <p:set>
                                      <p:cBhvr>
                                        <p:cTn id="97" dur="500" fill="hold"/>
                                        <p:tgtEl>
                                          <p:spTgt spid="13"/>
                                        </p:tgtEl>
                                        <p:attrNameLst>
                                          <p:attrName>fill.type</p:attrName>
                                        </p:attrNameLst>
                                      </p:cBhvr>
                                      <p:to>
                                        <p:strVal val="solid"/>
                                      </p:to>
                                    </p:set>
                                    <p:set>
                                      <p:cBhvr>
                                        <p:cTn id="98" dur="500" fill="hold"/>
                                        <p:tgtEl>
                                          <p:spTgt spid="13"/>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130"/>
                                        </p:tgtEl>
                                        <p:attrNameLst>
                                          <p:attrName>style.visibility</p:attrName>
                                        </p:attrNameLst>
                                      </p:cBhvr>
                                      <p:to>
                                        <p:strVal val="visible"/>
                                      </p:to>
                                    </p:set>
                                    <p:animEffect transition="in" filter="wipe(down)">
                                      <p:cBhvr>
                                        <p:cTn id="103" dur="500"/>
                                        <p:tgtEl>
                                          <p:spTgt spid="130"/>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031"/>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120"/>
                                        </p:tgtEl>
                                        <p:attrNameLst>
                                          <p:attrName>style.visibility</p:attrName>
                                        </p:attrNameLst>
                                      </p:cBhvr>
                                      <p:to>
                                        <p:strVal val="visible"/>
                                      </p:to>
                                    </p:set>
                                    <p:animEffect transition="in" filter="wipe(down)">
                                      <p:cBhvr>
                                        <p:cTn id="112" dur="500"/>
                                        <p:tgtEl>
                                          <p:spTgt spid="120"/>
                                        </p:tgtEl>
                                      </p:cBhvr>
                                    </p:animEffect>
                                  </p:childTnLst>
                                </p:cTn>
                              </p:par>
                            </p:childTnLst>
                          </p:cTn>
                        </p:par>
                      </p:childTnLst>
                    </p:cTn>
                  </p:par>
                  <p:par>
                    <p:cTn id="113" fill="hold">
                      <p:stCondLst>
                        <p:cond delay="indefinite"/>
                      </p:stCondLst>
                      <p:childTnLst>
                        <p:par>
                          <p:cTn id="114" fill="hold">
                            <p:stCondLst>
                              <p:cond delay="0"/>
                            </p:stCondLst>
                            <p:childTnLst>
                              <p:par>
                                <p:cTn id="115" presetID="19" presetClass="emph" presetSubtype="0" fill="hold" grpId="0" nodeType="clickEffect">
                                  <p:stCondLst>
                                    <p:cond delay="0"/>
                                  </p:stCondLst>
                                  <p:childTnLst>
                                    <p:animClr clrSpc="rgb" dir="cw">
                                      <p:cBhvr override="childStyle">
                                        <p:cTn id="116" dur="500" fill="hold"/>
                                        <p:tgtEl>
                                          <p:spTgt spid="9"/>
                                        </p:tgtEl>
                                        <p:attrNameLst>
                                          <p:attrName>style.color</p:attrName>
                                        </p:attrNameLst>
                                      </p:cBhvr>
                                      <p:to>
                                        <a:srgbClr val="FFC000"/>
                                      </p:to>
                                    </p:animClr>
                                    <p:animClr clrSpc="rgb" dir="cw">
                                      <p:cBhvr>
                                        <p:cTn id="117" dur="500" fill="hold"/>
                                        <p:tgtEl>
                                          <p:spTgt spid="9"/>
                                        </p:tgtEl>
                                        <p:attrNameLst>
                                          <p:attrName>fillcolor</p:attrName>
                                        </p:attrNameLst>
                                      </p:cBhvr>
                                      <p:to>
                                        <a:srgbClr val="FFC000"/>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133"/>
                                        </p:tgtEl>
                                        <p:attrNameLst>
                                          <p:attrName>style.visibility</p:attrName>
                                        </p:attrNameLst>
                                      </p:cBhvr>
                                      <p:to>
                                        <p:strVal val="visible"/>
                                      </p:to>
                                    </p:set>
                                    <p:animEffect transition="in" filter="wipe(down)">
                                      <p:cBhvr>
                                        <p:cTn id="124" dur="500"/>
                                        <p:tgtEl>
                                          <p:spTgt spid="133"/>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025"/>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3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4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3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3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02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61" grpId="0"/>
      <p:bldP spid="62" grpId="0"/>
      <p:bldP spid="63" grpId="0"/>
      <p:bldP spid="1024" grpId="0"/>
      <p:bldP spid="1025" grpId="0"/>
      <p:bldP spid="1027" grpId="0"/>
      <p:bldP spid="1028" grpId="0"/>
      <p:bldP spid="1029" grpId="0"/>
      <p:bldP spid="1030" grpId="0"/>
      <p:bldP spid="1031" grpId="0"/>
      <p:bldP spid="1032" grpId="0"/>
      <p:bldP spid="1033" grpId="0"/>
      <p:bldP spid="1034" grpId="0"/>
      <p:bldP spid="136" grpId="0"/>
      <p:bldP spid="137" grpId="0"/>
      <p:bldP spid="138" grpId="0"/>
      <p:bldP spid="139" grpId="0"/>
      <p:bldP spid="1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a:t>
            </a:r>
            <a:r>
              <a:rPr lang="en-US" dirty="0" err="1" smtClean="0"/>
              <a:t>testbed</a:t>
            </a:r>
            <a:r>
              <a:rPr lang="en-US" dirty="0" smtClean="0"/>
              <a:t>: </a:t>
            </a:r>
            <a:r>
              <a:rPr lang="en-US" dirty="0" err="1" smtClean="0"/>
              <a:t>PRObE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Well provisioned public research </a:t>
            </a:r>
            <a:r>
              <a:rPr lang="en-US" dirty="0" err="1" smtClean="0"/>
              <a:t>testbed</a:t>
            </a:r>
            <a:r>
              <a:rPr lang="en-US" dirty="0" smtClean="0"/>
              <a:t>; &gt;700 free nodes, </a:t>
            </a:r>
            <a:r>
              <a:rPr lang="en-US" dirty="0" err="1" smtClean="0"/>
              <a:t>Infiniband</a:t>
            </a:r>
            <a:r>
              <a:rPr lang="en-US" dirty="0" smtClean="0"/>
              <a:t> network fabric</a:t>
            </a:r>
          </a:p>
          <a:p>
            <a:r>
              <a:rPr lang="en-US" dirty="0" smtClean="0"/>
              <a:t>NS file based</a:t>
            </a:r>
          </a:p>
          <a:p>
            <a:r>
              <a:rPr lang="en-US" dirty="0" smtClean="0"/>
              <a:t>Possible to snapshot disk images (custom OS + third party modules)</a:t>
            </a:r>
          </a:p>
          <a:p>
            <a:r>
              <a:rPr lang="en-US" dirty="0" smtClean="0"/>
              <a:t>Well updated, locally hosted </a:t>
            </a:r>
            <a:r>
              <a:rPr lang="en-US" dirty="0" err="1" smtClean="0"/>
              <a:t>linux</a:t>
            </a:r>
            <a:r>
              <a:rPr lang="en-US" dirty="0" smtClean="0"/>
              <a:t> RPM mirrors (nodes have no Internet access)</a:t>
            </a:r>
            <a:endParaRPr lang="en-US" dirty="0" smtClean="0"/>
          </a:p>
          <a:p>
            <a:r>
              <a:rPr lang="en-US" dirty="0" smtClean="0"/>
              <a:t>NTP synchronized</a:t>
            </a:r>
          </a:p>
          <a:p>
            <a:r>
              <a:rPr lang="en-US" dirty="0" smtClean="0"/>
              <a:t>OPS node used as data shuttle point, has Internet access</a:t>
            </a:r>
            <a:endParaRPr lang="en-US" dirty="0"/>
          </a:p>
        </p:txBody>
      </p:sp>
    </p:spTree>
    <p:extLst>
      <p:ext uri="{BB962C8B-B14F-4D97-AF65-F5344CB8AC3E}">
        <p14:creationId xmlns:p14="http://schemas.microsoft.com/office/powerpoint/2010/main" val="215972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Simulation: </a:t>
            </a:r>
            <a:r>
              <a:rPr lang="en-US" dirty="0" err="1" smtClean="0"/>
              <a:t>DummyNet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Network emulation tool simulating/enforcing queue and bandwidth limitations, delays, packet losses, multipath effects</a:t>
            </a:r>
          </a:p>
          <a:p>
            <a:r>
              <a:rPr lang="en-US" dirty="0" smtClean="0"/>
              <a:t>Runs inside OS, using pipes to shape traffic</a:t>
            </a:r>
          </a:p>
          <a:p>
            <a:r>
              <a:rPr lang="en-US" dirty="0" smtClean="0"/>
              <a:t>Installs as a </a:t>
            </a:r>
            <a:r>
              <a:rPr lang="en-US" dirty="0" err="1" smtClean="0"/>
              <a:t>linux</a:t>
            </a:r>
            <a:r>
              <a:rPr lang="en-US" dirty="0" smtClean="0"/>
              <a:t> module, hence largely bash scriptable</a:t>
            </a:r>
          </a:p>
          <a:p>
            <a:r>
              <a:rPr lang="en-US" dirty="0" err="1" smtClean="0"/>
              <a:t>Infiniband</a:t>
            </a:r>
            <a:r>
              <a:rPr lang="en-US" dirty="0" smtClean="0"/>
              <a:t> an excellent primitive to use for shaping traffic</a:t>
            </a:r>
          </a:p>
          <a:p>
            <a:r>
              <a:rPr lang="en-US" dirty="0" smtClean="0"/>
              <a:t>Shaky for low latencies, starts being reasonable around 20ms, precision increases with delay</a:t>
            </a:r>
            <a:endParaRPr lang="en-US" dirty="0" smtClean="0"/>
          </a:p>
          <a:p>
            <a:endParaRPr lang="en-US" dirty="0"/>
          </a:p>
        </p:txBody>
      </p:sp>
    </p:spTree>
    <p:extLst>
      <p:ext uri="{BB962C8B-B14F-4D97-AF65-F5344CB8AC3E}">
        <p14:creationId xmlns:p14="http://schemas.microsoft.com/office/powerpoint/2010/main" val="2998196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829" y="159901"/>
            <a:ext cx="8229600" cy="1143000"/>
          </a:xfrm>
        </p:spPr>
        <p:txBody>
          <a:bodyPr/>
          <a:lstStyle/>
          <a:p>
            <a:r>
              <a:rPr lang="en-US" dirty="0" smtClean="0"/>
              <a:t>Experimental Setup and </a:t>
            </a:r>
            <a:r>
              <a:rPr lang="en-US" dirty="0" err="1" smtClean="0"/>
              <a:t>Config</a:t>
            </a:r>
            <a:endParaRPr lang="en-US" dirty="0"/>
          </a:p>
        </p:txBody>
      </p:sp>
      <p:pic>
        <p:nvPicPr>
          <p:cNvPr id="2050" name="Picture 2" descr="C:\Users\Sripras\AppData\Local\Microsoft\Windows\Temporary Internet Files\Content.IE5\24UHWFW8\MC900013479[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790" y="1310299"/>
            <a:ext cx="6680988" cy="438980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V="1">
            <a:off x="2442654" y="2234224"/>
            <a:ext cx="3921156" cy="18512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42654" y="2419350"/>
            <a:ext cx="542925" cy="133887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42654" y="2419350"/>
            <a:ext cx="4171950" cy="108585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42654" y="2419350"/>
            <a:ext cx="3503628" cy="221865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85579" y="3758224"/>
            <a:ext cx="2960703" cy="879784"/>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985579" y="3502929"/>
            <a:ext cx="3629025" cy="255295"/>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985579" y="2234224"/>
            <a:ext cx="3378231" cy="15240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6363810" y="2234224"/>
            <a:ext cx="250794" cy="127097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5946282" y="3505201"/>
            <a:ext cx="668322" cy="1132807"/>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299116" y="2318119"/>
            <a:ext cx="1071054" cy="46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0</a:t>
            </a:r>
            <a:endParaRPr lang="en-US" dirty="0"/>
          </a:p>
        </p:txBody>
      </p:sp>
      <p:sp>
        <p:nvSpPr>
          <p:cNvPr id="46" name="Rectangle 45"/>
          <p:cNvSpPr/>
          <p:nvPr/>
        </p:nvSpPr>
        <p:spPr>
          <a:xfrm>
            <a:off x="1851364" y="3823035"/>
            <a:ext cx="1067401" cy="49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1</a:t>
            </a:r>
            <a:endParaRPr lang="en-US" dirty="0"/>
          </a:p>
        </p:txBody>
      </p:sp>
      <p:sp>
        <p:nvSpPr>
          <p:cNvPr id="47" name="Rectangle 46"/>
          <p:cNvSpPr/>
          <p:nvPr/>
        </p:nvSpPr>
        <p:spPr>
          <a:xfrm>
            <a:off x="6434248" y="1750197"/>
            <a:ext cx="1113053" cy="484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2</a:t>
            </a:r>
            <a:endParaRPr lang="en-US" dirty="0"/>
          </a:p>
        </p:txBody>
      </p:sp>
      <p:sp>
        <p:nvSpPr>
          <p:cNvPr id="48" name="Rectangle 47"/>
          <p:cNvSpPr/>
          <p:nvPr/>
        </p:nvSpPr>
        <p:spPr>
          <a:xfrm>
            <a:off x="6705600" y="3250728"/>
            <a:ext cx="1079178" cy="489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3</a:t>
            </a:r>
            <a:endParaRPr lang="en-US" dirty="0"/>
          </a:p>
        </p:txBody>
      </p:sp>
      <p:sp>
        <p:nvSpPr>
          <p:cNvPr id="49" name="Rectangle 48"/>
          <p:cNvSpPr/>
          <p:nvPr/>
        </p:nvSpPr>
        <p:spPr>
          <a:xfrm>
            <a:off x="6181434" y="4756914"/>
            <a:ext cx="1126632" cy="467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4</a:t>
            </a:r>
            <a:endParaRPr lang="en-US" dirty="0"/>
          </a:p>
        </p:txBody>
      </p:sp>
      <p:pic>
        <p:nvPicPr>
          <p:cNvPr id="50"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7762" y="4535528"/>
            <a:ext cx="356048" cy="466505"/>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p:cNvSpPr/>
          <p:nvPr/>
        </p:nvSpPr>
        <p:spPr>
          <a:xfrm>
            <a:off x="688019" y="2441046"/>
            <a:ext cx="531181" cy="428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Dir0</a:t>
            </a:r>
            <a:endParaRPr lang="en-US" dirty="0"/>
          </a:p>
        </p:txBody>
      </p:sp>
      <p:sp>
        <p:nvSpPr>
          <p:cNvPr id="52" name="Rectangle 51"/>
          <p:cNvSpPr/>
          <p:nvPr/>
        </p:nvSpPr>
        <p:spPr>
          <a:xfrm>
            <a:off x="1184429" y="4104545"/>
            <a:ext cx="542925" cy="464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Dir1</a:t>
            </a:r>
            <a:endParaRPr lang="en-US" dirty="0"/>
          </a:p>
        </p:txBody>
      </p:sp>
      <p:sp>
        <p:nvSpPr>
          <p:cNvPr id="53" name="Rectangle 52"/>
          <p:cNvSpPr/>
          <p:nvPr/>
        </p:nvSpPr>
        <p:spPr>
          <a:xfrm>
            <a:off x="7659025" y="1923042"/>
            <a:ext cx="494375" cy="38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Dir2</a:t>
            </a:r>
            <a:endParaRPr lang="en-US" sz="1400" dirty="0"/>
          </a:p>
        </p:txBody>
      </p:sp>
      <p:sp>
        <p:nvSpPr>
          <p:cNvPr id="54" name="Rectangle 53"/>
          <p:cNvSpPr/>
          <p:nvPr/>
        </p:nvSpPr>
        <p:spPr>
          <a:xfrm>
            <a:off x="7906212" y="3420848"/>
            <a:ext cx="609600" cy="44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Dir3</a:t>
            </a:r>
            <a:endParaRPr lang="en-US" dirty="0"/>
          </a:p>
        </p:txBody>
      </p:sp>
      <p:sp>
        <p:nvSpPr>
          <p:cNvPr id="55" name="Rectangle 54"/>
          <p:cNvSpPr/>
          <p:nvPr/>
        </p:nvSpPr>
        <p:spPr>
          <a:xfrm>
            <a:off x="7363565" y="4990609"/>
            <a:ext cx="566705" cy="42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Dir4</a:t>
            </a:r>
            <a:endParaRPr lang="en-US" dirty="0"/>
          </a:p>
        </p:txBody>
      </p:sp>
      <p:sp>
        <p:nvSpPr>
          <p:cNvPr id="56" name="Round Diagonal Corner Rectangle 55"/>
          <p:cNvSpPr/>
          <p:nvPr/>
        </p:nvSpPr>
        <p:spPr>
          <a:xfrm>
            <a:off x="7659025" y="1310299"/>
            <a:ext cx="1008340" cy="47810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Migration </a:t>
            </a:r>
            <a:r>
              <a:rPr lang="en-US" sz="1400" dirty="0" smtClean="0"/>
              <a:t>Agent 0</a:t>
            </a:r>
            <a:endParaRPr lang="en-US" sz="1400" dirty="0"/>
          </a:p>
        </p:txBody>
      </p:sp>
      <p:sp>
        <p:nvSpPr>
          <p:cNvPr id="57" name="Rounded Rectangle 56"/>
          <p:cNvSpPr/>
          <p:nvPr/>
        </p:nvSpPr>
        <p:spPr>
          <a:xfrm>
            <a:off x="6653929" y="1310299"/>
            <a:ext cx="865342" cy="339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Mig</a:t>
            </a:r>
            <a:r>
              <a:rPr lang="en-US" sz="1600" dirty="0" smtClean="0"/>
              <a:t> </a:t>
            </a:r>
            <a:r>
              <a:rPr lang="en-US" sz="1600" dirty="0" err="1" smtClean="0"/>
              <a:t>Init</a:t>
            </a:r>
            <a:endParaRPr lang="en-US" sz="1600" dirty="0"/>
          </a:p>
        </p:txBody>
      </p:sp>
      <p:sp>
        <p:nvSpPr>
          <p:cNvPr id="58" name="Diamond 57"/>
          <p:cNvSpPr/>
          <p:nvPr/>
        </p:nvSpPr>
        <p:spPr>
          <a:xfrm>
            <a:off x="5946282" y="5334000"/>
            <a:ext cx="1637562"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 4</a:t>
            </a:r>
            <a:endParaRPr lang="en-US" sz="1200" dirty="0"/>
          </a:p>
        </p:txBody>
      </p:sp>
      <p:sp>
        <p:nvSpPr>
          <p:cNvPr id="59" name="Diamond 58"/>
          <p:cNvSpPr/>
          <p:nvPr/>
        </p:nvSpPr>
        <p:spPr>
          <a:xfrm>
            <a:off x="1591877" y="4535528"/>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1</a:t>
            </a:r>
            <a:endParaRPr lang="en-US" sz="700" dirty="0"/>
          </a:p>
        </p:txBody>
      </p:sp>
      <p:sp>
        <p:nvSpPr>
          <p:cNvPr id="60" name="Diamond 59"/>
          <p:cNvSpPr/>
          <p:nvPr/>
        </p:nvSpPr>
        <p:spPr>
          <a:xfrm>
            <a:off x="1020469" y="2896314"/>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0</a:t>
            </a:r>
            <a:endParaRPr lang="en-US" sz="700" dirty="0"/>
          </a:p>
        </p:txBody>
      </p:sp>
      <p:sp>
        <p:nvSpPr>
          <p:cNvPr id="61" name="Diamond 60"/>
          <p:cNvSpPr/>
          <p:nvPr/>
        </p:nvSpPr>
        <p:spPr>
          <a:xfrm>
            <a:off x="6681820" y="2297502"/>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2</a:t>
            </a:r>
            <a:endParaRPr lang="en-US" sz="700" dirty="0"/>
          </a:p>
        </p:txBody>
      </p:sp>
      <p:sp>
        <p:nvSpPr>
          <p:cNvPr id="62" name="Diamond 61"/>
          <p:cNvSpPr/>
          <p:nvPr/>
        </p:nvSpPr>
        <p:spPr>
          <a:xfrm>
            <a:off x="6730929" y="3823035"/>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3</a:t>
            </a:r>
            <a:endParaRPr lang="en-US" sz="700" dirty="0"/>
          </a:p>
        </p:txBody>
      </p:sp>
      <p:cxnSp>
        <p:nvCxnSpPr>
          <p:cNvPr id="63" name="Straight Connector 62"/>
          <p:cNvCxnSpPr/>
          <p:nvPr/>
        </p:nvCxnSpPr>
        <p:spPr>
          <a:xfrm flipV="1">
            <a:off x="5946282" y="2234224"/>
            <a:ext cx="417528" cy="240378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09600" y="5791200"/>
            <a:ext cx="49419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09600" y="6172200"/>
            <a:ext cx="49419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184429" y="5608533"/>
            <a:ext cx="1507529" cy="369332"/>
          </a:xfrm>
          <a:prstGeom prst="rect">
            <a:avLst/>
          </a:prstGeom>
          <a:noFill/>
        </p:spPr>
        <p:txBody>
          <a:bodyPr wrap="none" rtlCol="0">
            <a:spAutoFit/>
          </a:bodyPr>
          <a:lstStyle/>
          <a:p>
            <a:r>
              <a:rPr lang="en-US" dirty="0" smtClean="0"/>
              <a:t>X ms RTT links</a:t>
            </a:r>
            <a:endParaRPr lang="en-US" dirty="0"/>
          </a:p>
        </p:txBody>
      </p:sp>
      <p:sp>
        <p:nvSpPr>
          <p:cNvPr id="74" name="TextBox 73"/>
          <p:cNvSpPr txBox="1"/>
          <p:nvPr/>
        </p:nvSpPr>
        <p:spPr>
          <a:xfrm>
            <a:off x="1180231" y="5975711"/>
            <a:ext cx="1499513" cy="369332"/>
          </a:xfrm>
          <a:prstGeom prst="rect">
            <a:avLst/>
          </a:prstGeom>
          <a:noFill/>
        </p:spPr>
        <p:txBody>
          <a:bodyPr wrap="none" rtlCol="0">
            <a:spAutoFit/>
          </a:bodyPr>
          <a:lstStyle/>
          <a:p>
            <a:r>
              <a:rPr lang="en-US" dirty="0" smtClean="0"/>
              <a:t>Y ms RTT links</a:t>
            </a:r>
            <a:endParaRPr lang="en-US" dirty="0"/>
          </a:p>
        </p:txBody>
      </p:sp>
      <p:cxnSp>
        <p:nvCxnSpPr>
          <p:cNvPr id="75" name="Elbow Connector 74"/>
          <p:cNvCxnSpPr/>
          <p:nvPr/>
        </p:nvCxnSpPr>
        <p:spPr>
          <a:xfrm flipV="1">
            <a:off x="4528629" y="4768782"/>
            <a:ext cx="1479132" cy="1218752"/>
          </a:xfrm>
          <a:prstGeom prst="bentConnector3">
            <a:avLst>
              <a:gd name="adj1" fmla="val 184"/>
            </a:avLst>
          </a:prstGeom>
          <a:ln w="190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822915" y="5987534"/>
            <a:ext cx="5202963" cy="646331"/>
          </a:xfrm>
          <a:prstGeom prst="rect">
            <a:avLst/>
          </a:prstGeom>
          <a:noFill/>
        </p:spPr>
        <p:txBody>
          <a:bodyPr wrap="none" rtlCol="0">
            <a:spAutoFit/>
          </a:bodyPr>
          <a:lstStyle/>
          <a:p>
            <a:r>
              <a:rPr lang="en-US" dirty="0" smtClean="0"/>
              <a:t>#4 is always leader, all clients forced to connect to #4.</a:t>
            </a:r>
          </a:p>
          <a:p>
            <a:r>
              <a:rPr lang="en-US" dirty="0" smtClean="0"/>
              <a:t>No redirection.</a:t>
            </a:r>
            <a:endParaRPr lang="en-US" dirty="0"/>
          </a:p>
        </p:txBody>
      </p:sp>
    </p:spTree>
    <p:extLst>
      <p:ext uri="{BB962C8B-B14F-4D97-AF65-F5344CB8AC3E}">
        <p14:creationId xmlns:p14="http://schemas.microsoft.com/office/powerpoint/2010/main" val="39845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down)">
                                      <p:cBhvr>
                                        <p:cTn id="10" dur="500"/>
                                        <p:tgtEl>
                                          <p:spTgt spid="63"/>
                                        </p:tgtEl>
                                      </p:cBhvr>
                                    </p:animEffect>
                                  </p:childTnLst>
                                </p:cTn>
                              </p:par>
                              <p:par>
                                <p:cTn id="11" presetID="22" presetClass="entr" presetSubtype="4"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par>
                                <p:cTn id="14" presetID="22" presetClass="entr" presetSubtype="4"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wipe(down)">
                                      <p:cBhvr>
                                        <p:cTn id="21" dur="500"/>
                                        <p:tgtEl>
                                          <p:spTgt spid="6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down)">
                                      <p:cBhvr>
                                        <p:cTn id="24" dur="500"/>
                                        <p:tgtEl>
                                          <p:spTgt spid="7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22" presetClass="entr" presetSubtype="4"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par>
                                <p:cTn id="33" presetID="2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00"/>
                                        <p:tgtEl>
                                          <p:spTgt spid="24"/>
                                        </p:tgtEl>
                                      </p:cBhvr>
                                    </p:animEffect>
                                  </p:childTnLst>
                                </p:cTn>
                              </p:par>
                              <p:par>
                                <p:cTn id="39" presetID="22" presetClass="entr" presetSubtype="4"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wipe(down)">
                                      <p:cBhvr>
                                        <p:cTn id="49" dur="500"/>
                                        <p:tgtEl>
                                          <p:spTgt spid="6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down)">
                                      <p:cBhvr>
                                        <p:cTn id="52" dur="500"/>
                                        <p:tgtEl>
                                          <p:spTgt spid="74"/>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50"/>
                                        </p:tgtEl>
                                      </p:cBhvr>
                                    </p:animEffect>
                                    <p:animScale>
                                      <p:cBhvr>
                                        <p:cTn id="57" dur="250" autoRev="1" fill="hold"/>
                                        <p:tgtEl>
                                          <p:spTgt spid="50"/>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4" grpId="0"/>
      <p:bldP spid="8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730"/>
            <a:ext cx="8229600" cy="1143000"/>
          </a:xfrm>
        </p:spPr>
        <p:txBody>
          <a:bodyPr/>
          <a:lstStyle/>
          <a:p>
            <a:r>
              <a:rPr lang="en-US" dirty="0" smtClean="0"/>
              <a:t>The graphs</a:t>
            </a:r>
            <a:endParaRPr lang="en-US" dirty="0"/>
          </a:p>
        </p:txBody>
      </p:sp>
      <p:pic>
        <p:nvPicPr>
          <p:cNvPr id="4" name="Picture 3" descr="C:\Users\Sripras\JPaxos-1\results\sri\2014-03-15_12-00-00\PaxosRoundBoxPlots_client_nodelay.png"/>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07363"/>
            <a:ext cx="7010400" cy="5266678"/>
          </a:xfrm>
          <a:prstGeom prst="rect">
            <a:avLst/>
          </a:prstGeom>
          <a:noFill/>
          <a:ln>
            <a:noFill/>
          </a:ln>
        </p:spPr>
      </p:pic>
      <p:sp>
        <p:nvSpPr>
          <p:cNvPr id="5" name="Oval 4"/>
          <p:cNvSpPr/>
          <p:nvPr/>
        </p:nvSpPr>
        <p:spPr>
          <a:xfrm>
            <a:off x="1086775"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05000"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667000"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13951" y="5638800"/>
            <a:ext cx="711693"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25644"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837493" y="3228512"/>
            <a:ext cx="805102" cy="333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Mig</a:t>
            </a:r>
            <a:r>
              <a:rPr lang="en-US" sz="1200" dirty="0" smtClean="0"/>
              <a:t> </a:t>
            </a:r>
            <a:r>
              <a:rPr lang="en-US" sz="1200" dirty="0" err="1" smtClean="0"/>
              <a:t>Init</a:t>
            </a:r>
            <a:endParaRPr lang="en-US" sz="1200" dirty="0"/>
          </a:p>
        </p:txBody>
      </p:sp>
      <p:sp>
        <p:nvSpPr>
          <p:cNvPr id="13" name="Cloud"/>
          <p:cNvSpPr>
            <a:spLocks noChangeAspect="1" noEditPoints="1" noChangeArrowheads="1"/>
          </p:cNvSpPr>
          <p:nvPr/>
        </p:nvSpPr>
        <p:spPr bwMode="auto">
          <a:xfrm>
            <a:off x="6675629" y="1921701"/>
            <a:ext cx="1371600" cy="9191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4" name="Oval 13"/>
          <p:cNvSpPr/>
          <p:nvPr/>
        </p:nvSpPr>
        <p:spPr>
          <a:xfrm>
            <a:off x="4668544" y="1773123"/>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15" name="Rectangle 14"/>
          <p:cNvSpPr/>
          <p:nvPr/>
        </p:nvSpPr>
        <p:spPr>
          <a:xfrm>
            <a:off x="6248399" y="2381282"/>
            <a:ext cx="914401" cy="209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6" name="Rectangle 15"/>
          <p:cNvSpPr/>
          <p:nvPr/>
        </p:nvSpPr>
        <p:spPr>
          <a:xfrm>
            <a:off x="6939128" y="1760578"/>
            <a:ext cx="917727" cy="220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7" name="Rectangle 16"/>
          <p:cNvSpPr/>
          <p:nvPr/>
        </p:nvSpPr>
        <p:spPr>
          <a:xfrm>
            <a:off x="7563783" y="2332977"/>
            <a:ext cx="9668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pic>
        <p:nvPicPr>
          <p:cNvPr id="18"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9843"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23" name="Rectangle 22"/>
          <p:cNvSpPr/>
          <p:nvPr/>
        </p:nvSpPr>
        <p:spPr>
          <a:xfrm>
            <a:off x="6654174" y="3194481"/>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26" name="Round Diagonal Corner Rectangle 25"/>
          <p:cNvSpPr/>
          <p:nvPr/>
        </p:nvSpPr>
        <p:spPr>
          <a:xfrm>
            <a:off x="7813063" y="3520995"/>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27" name="Diamond 26"/>
          <p:cNvSpPr/>
          <p:nvPr/>
        </p:nvSpPr>
        <p:spPr>
          <a:xfrm>
            <a:off x="6223919" y="2650123"/>
            <a:ext cx="866928" cy="2168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Pcl</a:t>
            </a:r>
            <a:endParaRPr lang="en-US" sz="1200" dirty="0"/>
          </a:p>
        </p:txBody>
      </p:sp>
      <p:cxnSp>
        <p:nvCxnSpPr>
          <p:cNvPr id="28" name="Straight Arrow Connector 27"/>
          <p:cNvCxnSpPr>
            <a:stCxn id="12" idx="0"/>
            <a:endCxn id="14" idx="4"/>
          </p:cNvCxnSpPr>
          <p:nvPr/>
        </p:nvCxnSpPr>
        <p:spPr>
          <a:xfrm flipV="1">
            <a:off x="5240044" y="2390861"/>
            <a:ext cx="0" cy="83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6"/>
            <a:endCxn id="15" idx="1"/>
          </p:cNvCxnSpPr>
          <p:nvPr/>
        </p:nvCxnSpPr>
        <p:spPr>
          <a:xfrm>
            <a:off x="5811544" y="2081992"/>
            <a:ext cx="436855" cy="404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2"/>
            <a:endCxn id="23" idx="0"/>
          </p:cNvCxnSpPr>
          <p:nvPr/>
        </p:nvCxnSpPr>
        <p:spPr>
          <a:xfrm>
            <a:off x="6657383" y="2866928"/>
            <a:ext cx="212509" cy="3275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2" idx="0"/>
            <a:endCxn id="14" idx="0"/>
          </p:cNvCxnSpPr>
          <p:nvPr/>
        </p:nvCxnSpPr>
        <p:spPr>
          <a:xfrm flipH="1" flipV="1">
            <a:off x="5240044" y="1773123"/>
            <a:ext cx="3230345" cy="2035061"/>
          </a:xfrm>
          <a:prstGeom prst="bentConnector4">
            <a:avLst>
              <a:gd name="adj1" fmla="val -7077"/>
              <a:gd name="adj2" fmla="val 1112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2"/>
            <a:endCxn id="26" idx="2"/>
          </p:cNvCxnSpPr>
          <p:nvPr/>
        </p:nvCxnSpPr>
        <p:spPr>
          <a:xfrm>
            <a:off x="6657383" y="2866928"/>
            <a:ext cx="1155680" cy="76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7" idx="2"/>
            <a:endCxn id="14" idx="5"/>
          </p:cNvCxnSpPr>
          <p:nvPr/>
        </p:nvCxnSpPr>
        <p:spPr>
          <a:xfrm rot="5400000" flipH="1">
            <a:off x="5867503" y="2077049"/>
            <a:ext cx="566533" cy="1013227"/>
          </a:xfrm>
          <a:prstGeom prst="bentConnector3">
            <a:avLst>
              <a:gd name="adj1" fmla="val -4035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8810" y="3272740"/>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55" name="Rectangle 54"/>
          <p:cNvSpPr/>
          <p:nvPr/>
        </p:nvSpPr>
        <p:spPr>
          <a:xfrm>
            <a:off x="6705599" y="3396867"/>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61" name="Round Diagonal Corner Rectangle 60"/>
          <p:cNvSpPr/>
          <p:nvPr/>
        </p:nvSpPr>
        <p:spPr>
          <a:xfrm>
            <a:off x="7612231" y="3645122"/>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62" name="Round Diagonal Corner Rectangle 61"/>
          <p:cNvSpPr/>
          <p:nvPr/>
        </p:nvSpPr>
        <p:spPr>
          <a:xfrm>
            <a:off x="7752777" y="3693499"/>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pic>
        <p:nvPicPr>
          <p:cNvPr id="74"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1757" y="2467035"/>
            <a:ext cx="178024" cy="23325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6656" y="1539108"/>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78" name="Elbow Connector 77"/>
          <p:cNvCxnSpPr>
            <a:stCxn id="16" idx="0"/>
            <a:endCxn id="75" idx="3"/>
          </p:cNvCxnSpPr>
          <p:nvPr/>
        </p:nvCxnSpPr>
        <p:spPr>
          <a:xfrm rot="16200000" flipV="1">
            <a:off x="7246860" y="1609445"/>
            <a:ext cx="118108" cy="1841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5" idx="0"/>
            <a:endCxn id="18" idx="3"/>
          </p:cNvCxnSpPr>
          <p:nvPr/>
        </p:nvCxnSpPr>
        <p:spPr>
          <a:xfrm rot="16200000" flipV="1">
            <a:off x="6497068" y="2172749"/>
            <a:ext cx="203244" cy="2138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7" idx="3"/>
            <a:endCxn id="20" idx="0"/>
          </p:cNvCxnSpPr>
          <p:nvPr/>
        </p:nvCxnSpPr>
        <p:spPr>
          <a:xfrm flipH="1" flipV="1">
            <a:off x="8413433" y="2074676"/>
            <a:ext cx="117242" cy="372601"/>
          </a:xfrm>
          <a:prstGeom prst="bentConnector4">
            <a:avLst>
              <a:gd name="adj1" fmla="val -194981"/>
              <a:gd name="adj2" fmla="val 1613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urved Connector 90"/>
          <p:cNvCxnSpPr>
            <a:stCxn id="15" idx="0"/>
            <a:endCxn id="16" idx="1"/>
          </p:cNvCxnSpPr>
          <p:nvPr/>
        </p:nvCxnSpPr>
        <p:spPr>
          <a:xfrm rot="5400000" flipH="1" flipV="1">
            <a:off x="6567168" y="2009322"/>
            <a:ext cx="510393" cy="23352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p:cNvCxnSpPr>
            <a:stCxn id="16" idx="3"/>
            <a:endCxn id="17" idx="0"/>
          </p:cNvCxnSpPr>
          <p:nvPr/>
        </p:nvCxnSpPr>
        <p:spPr>
          <a:xfrm>
            <a:off x="7856855" y="1870889"/>
            <a:ext cx="190374" cy="46208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17" idx="2"/>
            <a:endCxn id="15" idx="2"/>
          </p:cNvCxnSpPr>
          <p:nvPr/>
        </p:nvCxnSpPr>
        <p:spPr>
          <a:xfrm rot="5400000">
            <a:off x="7361804" y="1905374"/>
            <a:ext cx="29223" cy="1341629"/>
          </a:xfrm>
          <a:prstGeom prst="curvedConnector3">
            <a:avLst>
              <a:gd name="adj1" fmla="val 88226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5631206" y="4400871"/>
            <a:ext cx="1043057" cy="340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Paxos</a:t>
            </a:r>
            <a:r>
              <a:rPr lang="en-US" sz="1400" dirty="0" smtClean="0"/>
              <a:t> client</a:t>
            </a:r>
            <a:endParaRPr lang="en-US" sz="1400" dirty="0"/>
          </a:p>
        </p:txBody>
      </p:sp>
      <p:sp>
        <p:nvSpPr>
          <p:cNvPr id="97" name="Cloud"/>
          <p:cNvSpPr>
            <a:spLocks noChangeAspect="1" noEditPoints="1" noChangeArrowheads="1"/>
          </p:cNvSpPr>
          <p:nvPr/>
        </p:nvSpPr>
        <p:spPr bwMode="auto">
          <a:xfrm>
            <a:off x="7425576" y="5258840"/>
            <a:ext cx="1105099" cy="74057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3075" name="Picture 3" descr="C:\Users\Sripras\AppData\Local\Microsoft\Windows\Temporary Internet Files\Content.IE5\S5NU6IIH\MC90032017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6904" y="4867934"/>
            <a:ext cx="913485" cy="260604"/>
          </a:xfrm>
          <a:prstGeom prst="rect">
            <a:avLst/>
          </a:prstGeom>
          <a:noFill/>
          <a:extLst>
            <a:ext uri="{909E8E84-426E-40DD-AFC4-6F175D3DCCD1}">
              <a14:hiddenFill xmlns:a14="http://schemas.microsoft.com/office/drawing/2010/main">
                <a:solidFill>
                  <a:srgbClr val="FFFFFF"/>
                </a:solidFill>
              </a14:hiddenFill>
            </a:ext>
          </a:extLst>
        </p:spPr>
      </p:pic>
      <p:sp>
        <p:nvSpPr>
          <p:cNvPr id="104" name="Rectangle 103"/>
          <p:cNvSpPr/>
          <p:nvPr/>
        </p:nvSpPr>
        <p:spPr>
          <a:xfrm>
            <a:off x="7687590" y="5228805"/>
            <a:ext cx="719277" cy="204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rot="10800000">
            <a:off x="8309642" y="5739273"/>
            <a:ext cx="719277" cy="204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7085610" y="5739272"/>
            <a:ext cx="719277" cy="204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5576" y="5228805"/>
            <a:ext cx="200790" cy="24828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8733" y="5717396"/>
            <a:ext cx="200790" cy="24828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1474" y="5724353"/>
            <a:ext cx="200790" cy="248284"/>
          </a:xfrm>
          <a:prstGeom prst="rect">
            <a:avLst/>
          </a:prstGeom>
          <a:noFill/>
          <a:extLst>
            <a:ext uri="{909E8E84-426E-40DD-AFC4-6F175D3DCCD1}">
              <a14:hiddenFill xmlns:a14="http://schemas.microsoft.com/office/drawing/2010/main">
                <a:solidFill>
                  <a:srgbClr val="FFFFFF"/>
                </a:solidFill>
              </a14:hiddenFill>
            </a:ext>
          </a:extLst>
        </p:spPr>
      </p:pic>
      <p:cxnSp>
        <p:nvCxnSpPr>
          <p:cNvPr id="109" name="Straight Arrow Connector 108"/>
          <p:cNvCxnSpPr>
            <a:stCxn id="96" idx="2"/>
            <a:endCxn id="3072" idx="0"/>
          </p:cNvCxnSpPr>
          <p:nvPr/>
        </p:nvCxnSpPr>
        <p:spPr>
          <a:xfrm flipH="1">
            <a:off x="6150769" y="4741787"/>
            <a:ext cx="1966" cy="4605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075" idx="3"/>
            <a:endCxn id="104" idx="3"/>
          </p:cNvCxnSpPr>
          <p:nvPr/>
        </p:nvCxnSpPr>
        <p:spPr>
          <a:xfrm flipH="1">
            <a:off x="8406867" y="4998236"/>
            <a:ext cx="63522" cy="332836"/>
          </a:xfrm>
          <a:prstGeom prst="bentConnector3">
            <a:avLst>
              <a:gd name="adj1" fmla="val -359875"/>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77" name="Picture 5" descr="C:\Users\Sripras\AppData\Local\Microsoft\Windows\Temporary Internet Files\Content.IE5\24UHWFW8\MC900439608[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20294" y="5258840"/>
            <a:ext cx="178696" cy="234133"/>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Curved Connector 114"/>
          <p:cNvCxnSpPr>
            <a:stCxn id="104" idx="3"/>
            <a:endCxn id="106" idx="2"/>
          </p:cNvCxnSpPr>
          <p:nvPr/>
        </p:nvCxnSpPr>
        <p:spPr>
          <a:xfrm>
            <a:off x="8406867" y="5331072"/>
            <a:ext cx="262413" cy="408201"/>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106" idx="0"/>
            <a:endCxn id="108" idx="2"/>
          </p:cNvCxnSpPr>
          <p:nvPr/>
        </p:nvCxnSpPr>
        <p:spPr>
          <a:xfrm rot="5400000" flipH="1">
            <a:off x="8057264" y="5331791"/>
            <a:ext cx="1" cy="1224031"/>
          </a:xfrm>
          <a:prstGeom prst="curvedConnector3">
            <a:avLst>
              <a:gd name="adj1" fmla="val -22860000000"/>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1" name="Curved Connector 120"/>
          <p:cNvCxnSpPr>
            <a:stCxn id="108" idx="0"/>
            <a:endCxn id="104" idx="1"/>
          </p:cNvCxnSpPr>
          <p:nvPr/>
        </p:nvCxnSpPr>
        <p:spPr>
          <a:xfrm rot="5400000" flipH="1" flipV="1">
            <a:off x="7362319" y="5414002"/>
            <a:ext cx="408200" cy="242341"/>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p:cNvCxnSpPr>
            <a:stCxn id="108" idx="2"/>
            <a:endCxn id="110" idx="2"/>
          </p:cNvCxnSpPr>
          <p:nvPr/>
        </p:nvCxnSpPr>
        <p:spPr>
          <a:xfrm rot="5400000">
            <a:off x="7181252" y="5701682"/>
            <a:ext cx="21875" cy="506121"/>
          </a:xfrm>
          <a:prstGeom prst="bentConnector3">
            <a:avLst>
              <a:gd name="adj1" fmla="val 11450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104" idx="2"/>
            <a:endCxn id="3076" idx="2"/>
          </p:cNvCxnSpPr>
          <p:nvPr/>
        </p:nvCxnSpPr>
        <p:spPr>
          <a:xfrm rot="5400000">
            <a:off x="7764725" y="5194584"/>
            <a:ext cx="43751" cy="521258"/>
          </a:xfrm>
          <a:prstGeom prst="bentConnector3">
            <a:avLst>
              <a:gd name="adj1" fmla="val 6225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06" idx="0"/>
            <a:endCxn id="111" idx="2"/>
          </p:cNvCxnSpPr>
          <p:nvPr/>
        </p:nvCxnSpPr>
        <p:spPr>
          <a:xfrm rot="5400000">
            <a:off x="8406160" y="5709516"/>
            <a:ext cx="28831" cy="497411"/>
          </a:xfrm>
          <a:prstGeom prst="bentConnector3">
            <a:avLst>
              <a:gd name="adj1" fmla="val 892897"/>
            </a:avLst>
          </a:prstGeom>
          <a:ln>
            <a:tailEnd type="triangle"/>
          </a:ln>
        </p:spPr>
        <p:style>
          <a:lnRef idx="1">
            <a:schemeClr val="accent1"/>
          </a:lnRef>
          <a:fillRef idx="0">
            <a:schemeClr val="accent1"/>
          </a:fillRef>
          <a:effectRef idx="0">
            <a:schemeClr val="accent1"/>
          </a:effectRef>
          <a:fontRef idx="minor">
            <a:schemeClr val="tx1"/>
          </a:fontRef>
        </p:style>
      </p:cxnSp>
      <p:sp>
        <p:nvSpPr>
          <p:cNvPr id="3072" name="Oval 3071"/>
          <p:cNvSpPr/>
          <p:nvPr/>
        </p:nvSpPr>
        <p:spPr>
          <a:xfrm>
            <a:off x="5571879" y="5202337"/>
            <a:ext cx="1157779" cy="332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r>
              <a:rPr lang="en-US" sz="1200" dirty="0" smtClean="0"/>
              <a:t> Client</a:t>
            </a:r>
            <a:endParaRPr lang="en-US" sz="1200" dirty="0"/>
          </a:p>
        </p:txBody>
      </p:sp>
      <p:cxnSp>
        <p:nvCxnSpPr>
          <p:cNvPr id="134" name="Straight Arrow Connector 133"/>
          <p:cNvCxnSpPr>
            <a:stCxn id="3072" idx="6"/>
            <a:endCxn id="3075" idx="1"/>
          </p:cNvCxnSpPr>
          <p:nvPr/>
        </p:nvCxnSpPr>
        <p:spPr>
          <a:xfrm flipV="1">
            <a:off x="6729658" y="4998236"/>
            <a:ext cx="827246" cy="3705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88" name="Plus 3087"/>
          <p:cNvSpPr/>
          <p:nvPr/>
        </p:nvSpPr>
        <p:spPr>
          <a:xfrm>
            <a:off x="6248399" y="4884293"/>
            <a:ext cx="174312" cy="175538"/>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Plus 150"/>
          <p:cNvSpPr/>
          <p:nvPr/>
        </p:nvSpPr>
        <p:spPr>
          <a:xfrm>
            <a:off x="7970108" y="4692396"/>
            <a:ext cx="174312" cy="175538"/>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Plus 151"/>
          <p:cNvSpPr/>
          <p:nvPr/>
        </p:nvSpPr>
        <p:spPr>
          <a:xfrm>
            <a:off x="7960072" y="6218706"/>
            <a:ext cx="174312" cy="175538"/>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Plus 152"/>
          <p:cNvSpPr/>
          <p:nvPr/>
        </p:nvSpPr>
        <p:spPr>
          <a:xfrm>
            <a:off x="7075644" y="6218706"/>
            <a:ext cx="174312" cy="175538"/>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700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down)">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wipe(down)">
                                      <p:cBhvr>
                                        <p:cTn id="59" dur="500"/>
                                        <p:tgtEl>
                                          <p:spTgt spid="9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wipe(down)">
                                      <p:cBhvr>
                                        <p:cTn id="64" dur="500"/>
                                        <p:tgtEl>
                                          <p:spTgt spid="9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wipe(down)">
                                      <p:cBhvr>
                                        <p:cTn id="69" dur="500"/>
                                        <p:tgtEl>
                                          <p:spTgt spid="95"/>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91"/>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93"/>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9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wipe(down)">
                                      <p:cBhvr>
                                        <p:cTn id="82" dur="500"/>
                                        <p:tgtEl>
                                          <p:spTgt spid="79"/>
                                        </p:tgtEl>
                                      </p:cBhvr>
                                    </p:animEffect>
                                  </p:childTnLst>
                                </p:cTn>
                              </p:par>
                              <p:par>
                                <p:cTn id="83" presetID="2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wipe(down)">
                                      <p:cBhvr>
                                        <p:cTn id="85" dur="500"/>
                                        <p:tgtEl>
                                          <p:spTgt spid="78"/>
                                        </p:tgtEl>
                                      </p:cBhvr>
                                    </p:animEffect>
                                  </p:childTnLst>
                                </p:cTn>
                              </p:par>
                              <p:par>
                                <p:cTn id="86" presetID="22" presetClass="entr" presetSubtype="4" fill="hold" nodeType="withEffect">
                                  <p:stCondLst>
                                    <p:cond delay="0"/>
                                  </p:stCondLst>
                                  <p:childTnLst>
                                    <p:set>
                                      <p:cBhvr>
                                        <p:cTn id="87" dur="1" fill="hold">
                                          <p:stCondLst>
                                            <p:cond delay="0"/>
                                          </p:stCondLst>
                                        </p:cTn>
                                        <p:tgtEl>
                                          <p:spTgt spid="80"/>
                                        </p:tgtEl>
                                        <p:attrNameLst>
                                          <p:attrName>style.visibility</p:attrName>
                                        </p:attrNameLst>
                                      </p:cBhvr>
                                      <p:to>
                                        <p:strVal val="visible"/>
                                      </p:to>
                                    </p:set>
                                    <p:animEffect transition="in" filter="wipe(down)">
                                      <p:cBhvr>
                                        <p:cTn id="88" dur="500"/>
                                        <p:tgtEl>
                                          <p:spTgt spid="80"/>
                                        </p:tgtEl>
                                      </p:cBhvr>
                                    </p:animEffec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grpId="1" nodeType="clickEffect">
                                  <p:stCondLst>
                                    <p:cond delay="0"/>
                                  </p:stCondLst>
                                  <p:childTnLst>
                                    <p:animEffect transition="out" filter="fade">
                                      <p:cBhvr>
                                        <p:cTn id="92" dur="500" tmFilter="0, 0; .2, .5; .8, .5; 1, 0"/>
                                        <p:tgtEl>
                                          <p:spTgt spid="5"/>
                                        </p:tgtEl>
                                      </p:cBhvr>
                                    </p:animEffect>
                                    <p:animScale>
                                      <p:cBhvr>
                                        <p:cTn id="93" dur="250" autoRev="1" fill="hold"/>
                                        <p:tgtEl>
                                          <p:spTgt spid="5"/>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6"/>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32"/>
                                        </p:tgtEl>
                                        <p:attrNameLst>
                                          <p:attrName>style.visibility</p:attrName>
                                        </p:attrNameLst>
                                      </p:cBhvr>
                                      <p:to>
                                        <p:strVal val="visible"/>
                                      </p:to>
                                    </p:set>
                                    <p:animEffect transition="in" filter="wipe(down)">
                                      <p:cBhvr>
                                        <p:cTn id="106" dur="500"/>
                                        <p:tgtEl>
                                          <p:spTgt spid="3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wipe(down)">
                                      <p:cBhvr>
                                        <p:cTn id="111" dur="500"/>
                                        <p:tgtEl>
                                          <p:spTgt spid="1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wipe(down)">
                                      <p:cBhvr>
                                        <p:cTn id="116" dur="500"/>
                                        <p:tgtEl>
                                          <p:spTgt spid="31"/>
                                        </p:tgtEl>
                                      </p:cBhvr>
                                    </p:animEffect>
                                  </p:childTnLst>
                                </p:cTn>
                              </p:par>
                            </p:childTnLst>
                          </p:cTn>
                        </p:par>
                      </p:childTnLst>
                    </p:cTn>
                  </p:par>
                  <p:par>
                    <p:cTn id="117" fill="hold">
                      <p:stCondLst>
                        <p:cond delay="indefinite"/>
                      </p:stCondLst>
                      <p:childTnLst>
                        <p:par>
                          <p:cTn id="118" fill="hold">
                            <p:stCondLst>
                              <p:cond delay="0"/>
                            </p:stCondLst>
                            <p:childTnLst>
                              <p:par>
                                <p:cTn id="119" presetID="26" presetClass="emph" presetSubtype="0" fill="hold" nodeType="clickEffect">
                                  <p:stCondLst>
                                    <p:cond delay="0"/>
                                  </p:stCondLst>
                                  <p:childTnLst>
                                    <p:animEffect transition="out" filter="fade">
                                      <p:cBhvr>
                                        <p:cTn id="120" dur="500" tmFilter="0, 0; .2, .5; .8, .5; 1, 0"/>
                                        <p:tgtEl>
                                          <p:spTgt spid="29"/>
                                        </p:tgtEl>
                                      </p:cBhvr>
                                    </p:animEffect>
                                    <p:animScale>
                                      <p:cBhvr>
                                        <p:cTn id="121" dur="250" autoRev="1" fill="hold"/>
                                        <p:tgtEl>
                                          <p:spTgt spid="29"/>
                                        </p:tgtEl>
                                      </p:cBhvr>
                                      <p:by x="105000" y="105000"/>
                                    </p:animScale>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91"/>
                                        </p:tgtEl>
                                        <p:attrNameLst>
                                          <p:attrName>style.visibility</p:attrName>
                                        </p:attrNameLst>
                                      </p:cBhvr>
                                      <p:to>
                                        <p:strVal val="visible"/>
                                      </p:to>
                                    </p:set>
                                    <p:animEffect transition="in" filter="wipe(down)">
                                      <p:cBhvr>
                                        <p:cTn id="126" dur="500"/>
                                        <p:tgtEl>
                                          <p:spTgt spid="91"/>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93"/>
                                        </p:tgtEl>
                                        <p:attrNameLst>
                                          <p:attrName>style.visibility</p:attrName>
                                        </p:attrNameLst>
                                      </p:cBhvr>
                                      <p:to>
                                        <p:strVal val="visible"/>
                                      </p:to>
                                    </p:set>
                                    <p:animEffect transition="in" filter="wipe(down)">
                                      <p:cBhvr>
                                        <p:cTn id="131" dur="500"/>
                                        <p:tgtEl>
                                          <p:spTgt spid="9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95"/>
                                        </p:tgtEl>
                                        <p:attrNameLst>
                                          <p:attrName>style.visibility</p:attrName>
                                        </p:attrNameLst>
                                      </p:cBhvr>
                                      <p:to>
                                        <p:strVal val="visible"/>
                                      </p:to>
                                    </p:set>
                                    <p:animEffect transition="in" filter="wipe(down)">
                                      <p:cBhvr>
                                        <p:cTn id="136" dur="500"/>
                                        <p:tgtEl>
                                          <p:spTgt spid="95"/>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nodeType="clickEffect">
                                  <p:stCondLst>
                                    <p:cond delay="0"/>
                                  </p:stCondLst>
                                  <p:childTnLst>
                                    <p:set>
                                      <p:cBhvr>
                                        <p:cTn id="140" dur="1" fill="hold">
                                          <p:stCondLst>
                                            <p:cond delay="0"/>
                                          </p:stCondLst>
                                        </p:cTn>
                                        <p:tgtEl>
                                          <p:spTgt spid="91"/>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93"/>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9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79"/>
                                        </p:tgtEl>
                                      </p:cBhvr>
                                    </p:animEffect>
                                    <p:animScale>
                                      <p:cBhvr>
                                        <p:cTn id="149" dur="250" autoRev="1" fill="hold"/>
                                        <p:tgtEl>
                                          <p:spTgt spid="79"/>
                                        </p:tgtEl>
                                      </p:cBhvr>
                                      <p:by x="105000" y="105000"/>
                                    </p:animScale>
                                  </p:childTnLst>
                                </p:cTn>
                              </p:par>
                              <p:par>
                                <p:cTn id="150" presetID="26" presetClass="emph" presetSubtype="0" fill="hold" nodeType="withEffect">
                                  <p:stCondLst>
                                    <p:cond delay="0"/>
                                  </p:stCondLst>
                                  <p:childTnLst>
                                    <p:animEffect transition="out" filter="fade">
                                      <p:cBhvr>
                                        <p:cTn id="151" dur="500" tmFilter="0, 0; .2, .5; .8, .5; 1, 0"/>
                                        <p:tgtEl>
                                          <p:spTgt spid="78"/>
                                        </p:tgtEl>
                                      </p:cBhvr>
                                    </p:animEffect>
                                    <p:animScale>
                                      <p:cBhvr>
                                        <p:cTn id="152" dur="250" autoRev="1" fill="hold"/>
                                        <p:tgtEl>
                                          <p:spTgt spid="78"/>
                                        </p:tgtEl>
                                      </p:cBhvr>
                                      <p:by x="105000" y="105000"/>
                                    </p:animScale>
                                  </p:childTnLst>
                                </p:cTn>
                              </p:par>
                              <p:par>
                                <p:cTn id="153" presetID="26" presetClass="emph" presetSubtype="0" fill="hold" nodeType="withEffect">
                                  <p:stCondLst>
                                    <p:cond delay="0"/>
                                  </p:stCondLst>
                                  <p:childTnLst>
                                    <p:animEffect transition="out" filter="fade">
                                      <p:cBhvr>
                                        <p:cTn id="154" dur="500" tmFilter="0, 0; .2, .5; .8, .5; 1, 0"/>
                                        <p:tgtEl>
                                          <p:spTgt spid="80"/>
                                        </p:tgtEl>
                                      </p:cBhvr>
                                    </p:animEffect>
                                    <p:animScale>
                                      <p:cBhvr>
                                        <p:cTn id="155" dur="250" autoRev="1" fill="hold"/>
                                        <p:tgtEl>
                                          <p:spTgt spid="80"/>
                                        </p:tgtEl>
                                      </p:cBhvr>
                                      <p:by x="105000" y="105000"/>
                                    </p:animScale>
                                  </p:childTnLst>
                                </p:cTn>
                              </p:par>
                            </p:childTnLst>
                          </p:cTn>
                        </p:par>
                      </p:childTnLst>
                    </p:cTn>
                  </p:par>
                  <p:par>
                    <p:cTn id="156" fill="hold">
                      <p:stCondLst>
                        <p:cond delay="indefinite"/>
                      </p:stCondLst>
                      <p:childTnLst>
                        <p:par>
                          <p:cTn id="157" fill="hold">
                            <p:stCondLst>
                              <p:cond delay="0"/>
                            </p:stCondLst>
                            <p:childTnLst>
                              <p:par>
                                <p:cTn id="158" presetID="26" presetClass="emph" presetSubtype="0" fill="hold" grpId="1" nodeType="clickEffect">
                                  <p:stCondLst>
                                    <p:cond delay="0"/>
                                  </p:stCondLst>
                                  <p:childTnLst>
                                    <p:animEffect transition="out" filter="fade">
                                      <p:cBhvr>
                                        <p:cTn id="159" dur="500" tmFilter="0, 0; .2, .5; .8, .5; 1, 0"/>
                                        <p:tgtEl>
                                          <p:spTgt spid="10"/>
                                        </p:tgtEl>
                                      </p:cBhvr>
                                    </p:animEffect>
                                    <p:animScale>
                                      <p:cBhvr>
                                        <p:cTn id="160" dur="250" autoRev="1" fill="hold"/>
                                        <p:tgtEl>
                                          <p:spTgt spid="10"/>
                                        </p:tgtEl>
                                      </p:cBhvr>
                                      <p:by x="105000" y="105000"/>
                                    </p:animScale>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7"/>
                                        </p:tgtEl>
                                        <p:attrNameLst>
                                          <p:attrName>style.visibility</p:attrName>
                                        </p:attrNameLst>
                                      </p:cBhvr>
                                      <p:to>
                                        <p:strVal val="visible"/>
                                      </p:to>
                                    </p:set>
                                    <p:animEffect transition="in" filter="wipe(down)">
                                      <p:cBhvr>
                                        <p:cTn id="165" dur="500"/>
                                        <p:tgtEl>
                                          <p:spTgt spid="7"/>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nodeType="clickEffect">
                                  <p:stCondLst>
                                    <p:cond delay="0"/>
                                  </p:stCondLst>
                                  <p:childTnLst>
                                    <p:set>
                                      <p:cBhvr>
                                        <p:cTn id="169" dur="1" fill="hold">
                                          <p:stCondLst>
                                            <p:cond delay="0"/>
                                          </p:stCondLst>
                                        </p:cTn>
                                        <p:tgtEl>
                                          <p:spTgt spid="33"/>
                                        </p:tgtEl>
                                        <p:attrNameLst>
                                          <p:attrName>style.visibility</p:attrName>
                                        </p:attrNameLst>
                                      </p:cBhvr>
                                      <p:to>
                                        <p:strVal val="visible"/>
                                      </p:to>
                                    </p:set>
                                    <p:animEffect transition="in" filter="wipe(down)">
                                      <p:cBhvr>
                                        <p:cTn id="170" dur="500"/>
                                        <p:tgtEl>
                                          <p:spTgt spid="33"/>
                                        </p:tgtEl>
                                      </p:cBhvr>
                                    </p:animEffect>
                                  </p:childTnLst>
                                </p:cTn>
                              </p:par>
                            </p:childTnLst>
                          </p:cTn>
                        </p:par>
                      </p:childTnLst>
                    </p:cTn>
                  </p:par>
                  <p:par>
                    <p:cTn id="171" fill="hold">
                      <p:stCondLst>
                        <p:cond delay="indefinite"/>
                      </p:stCondLst>
                      <p:childTnLst>
                        <p:par>
                          <p:cTn id="172" fill="hold">
                            <p:stCondLst>
                              <p:cond delay="0"/>
                            </p:stCondLst>
                            <p:childTnLst>
                              <p:par>
                                <p:cTn id="173" presetID="26" presetClass="emph" presetSubtype="0" fill="hold" nodeType="clickEffect">
                                  <p:stCondLst>
                                    <p:cond delay="0"/>
                                  </p:stCondLst>
                                  <p:childTnLst>
                                    <p:animEffect transition="out" filter="fade">
                                      <p:cBhvr>
                                        <p:cTn id="174" dur="500" tmFilter="0, 0; .2, .5; .8, .5; 1, 0"/>
                                        <p:tgtEl>
                                          <p:spTgt spid="29"/>
                                        </p:tgtEl>
                                      </p:cBhvr>
                                    </p:animEffect>
                                    <p:animScale>
                                      <p:cBhvr>
                                        <p:cTn id="175" dur="250" autoRev="1" fill="hold"/>
                                        <p:tgtEl>
                                          <p:spTgt spid="29"/>
                                        </p:tgtEl>
                                      </p:cBhvr>
                                      <p:by x="105000" y="105000"/>
                                    </p:animScale>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91"/>
                                        </p:tgtEl>
                                        <p:attrNameLst>
                                          <p:attrName>style.visibility</p:attrName>
                                        </p:attrNameLst>
                                      </p:cBhvr>
                                      <p:to>
                                        <p:strVal val="visible"/>
                                      </p:to>
                                    </p:set>
                                    <p:animEffect transition="in" filter="wipe(down)">
                                      <p:cBhvr>
                                        <p:cTn id="180" dur="500"/>
                                        <p:tgtEl>
                                          <p:spTgt spid="91"/>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nodeType="clickEffect">
                                  <p:stCondLst>
                                    <p:cond delay="0"/>
                                  </p:stCondLst>
                                  <p:childTnLst>
                                    <p:set>
                                      <p:cBhvr>
                                        <p:cTn id="184" dur="1" fill="hold">
                                          <p:stCondLst>
                                            <p:cond delay="0"/>
                                          </p:stCondLst>
                                        </p:cTn>
                                        <p:tgtEl>
                                          <p:spTgt spid="93"/>
                                        </p:tgtEl>
                                        <p:attrNameLst>
                                          <p:attrName>style.visibility</p:attrName>
                                        </p:attrNameLst>
                                      </p:cBhvr>
                                      <p:to>
                                        <p:strVal val="visible"/>
                                      </p:to>
                                    </p:set>
                                    <p:animEffect transition="in" filter="wipe(down)">
                                      <p:cBhvr>
                                        <p:cTn id="185" dur="500"/>
                                        <p:tgtEl>
                                          <p:spTgt spid="93"/>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nodeType="click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wipe(down)">
                                      <p:cBhvr>
                                        <p:cTn id="190" dur="500"/>
                                        <p:tgtEl>
                                          <p:spTgt spid="95"/>
                                        </p:tgtEl>
                                      </p:cBhvr>
                                    </p:animEffec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nodeType="clickEffect">
                                  <p:stCondLst>
                                    <p:cond delay="0"/>
                                  </p:stCondLst>
                                  <p:childTnLst>
                                    <p:set>
                                      <p:cBhvr>
                                        <p:cTn id="194" dur="1" fill="hold">
                                          <p:stCondLst>
                                            <p:cond delay="0"/>
                                          </p:stCondLst>
                                        </p:cTn>
                                        <p:tgtEl>
                                          <p:spTgt spid="91"/>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93"/>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6" presetClass="emph" presetSubtype="0" fill="hold" nodeType="clickEffect">
                                  <p:stCondLst>
                                    <p:cond delay="0"/>
                                  </p:stCondLst>
                                  <p:childTnLst>
                                    <p:animEffect transition="out" filter="fade">
                                      <p:cBhvr>
                                        <p:cTn id="202" dur="500" tmFilter="0, 0; .2, .5; .8, .5; 1, 0"/>
                                        <p:tgtEl>
                                          <p:spTgt spid="79"/>
                                        </p:tgtEl>
                                      </p:cBhvr>
                                    </p:animEffect>
                                    <p:animScale>
                                      <p:cBhvr>
                                        <p:cTn id="203" dur="250" autoRev="1" fill="hold"/>
                                        <p:tgtEl>
                                          <p:spTgt spid="79"/>
                                        </p:tgtEl>
                                      </p:cBhvr>
                                      <p:by x="105000" y="105000"/>
                                    </p:animScale>
                                  </p:childTnLst>
                                </p:cTn>
                              </p:par>
                              <p:par>
                                <p:cTn id="204" presetID="26" presetClass="emph" presetSubtype="0" fill="hold" nodeType="withEffect">
                                  <p:stCondLst>
                                    <p:cond delay="0"/>
                                  </p:stCondLst>
                                  <p:childTnLst>
                                    <p:animEffect transition="out" filter="fade">
                                      <p:cBhvr>
                                        <p:cTn id="205" dur="500" tmFilter="0, 0; .2, .5; .8, .5; 1, 0"/>
                                        <p:tgtEl>
                                          <p:spTgt spid="78"/>
                                        </p:tgtEl>
                                      </p:cBhvr>
                                    </p:animEffect>
                                    <p:animScale>
                                      <p:cBhvr>
                                        <p:cTn id="206" dur="250" autoRev="1" fill="hold"/>
                                        <p:tgtEl>
                                          <p:spTgt spid="78"/>
                                        </p:tgtEl>
                                      </p:cBhvr>
                                      <p:by x="105000" y="105000"/>
                                    </p:animScale>
                                  </p:childTnLst>
                                </p:cTn>
                              </p:par>
                              <p:par>
                                <p:cTn id="207" presetID="26" presetClass="emph" presetSubtype="0" fill="hold" nodeType="withEffect">
                                  <p:stCondLst>
                                    <p:cond delay="0"/>
                                  </p:stCondLst>
                                  <p:childTnLst>
                                    <p:animEffect transition="out" filter="fade">
                                      <p:cBhvr>
                                        <p:cTn id="208" dur="500" tmFilter="0, 0; .2, .5; .8, .5; 1, 0"/>
                                        <p:tgtEl>
                                          <p:spTgt spid="80"/>
                                        </p:tgtEl>
                                      </p:cBhvr>
                                    </p:animEffect>
                                    <p:animScale>
                                      <p:cBhvr>
                                        <p:cTn id="209" dur="250" autoRev="1" fill="hold"/>
                                        <p:tgtEl>
                                          <p:spTgt spid="80"/>
                                        </p:tgtEl>
                                      </p:cBhvr>
                                      <p:by x="105000" y="105000"/>
                                    </p:animScale>
                                  </p:childTnLst>
                                </p:cTn>
                              </p:par>
                            </p:childTnLst>
                          </p:cTn>
                        </p:par>
                      </p:childTnLst>
                    </p:cTn>
                  </p:par>
                  <p:par>
                    <p:cTn id="210" fill="hold">
                      <p:stCondLst>
                        <p:cond delay="indefinite"/>
                      </p:stCondLst>
                      <p:childTnLst>
                        <p:par>
                          <p:cTn id="211" fill="hold">
                            <p:stCondLst>
                              <p:cond delay="0"/>
                            </p:stCondLst>
                            <p:childTnLst>
                              <p:par>
                                <p:cTn id="212" presetID="26" presetClass="emph" presetSubtype="0" fill="hold" grpId="1" nodeType="clickEffect">
                                  <p:stCondLst>
                                    <p:cond delay="0"/>
                                  </p:stCondLst>
                                  <p:childTnLst>
                                    <p:animEffect transition="out" filter="fade">
                                      <p:cBhvr>
                                        <p:cTn id="213" dur="500" tmFilter="0, 0; .2, .5; .8, .5; 1, 0"/>
                                        <p:tgtEl>
                                          <p:spTgt spid="7"/>
                                        </p:tgtEl>
                                      </p:cBhvr>
                                    </p:animEffect>
                                    <p:animScale>
                                      <p:cBhvr>
                                        <p:cTn id="214" dur="250" autoRev="1" fill="hold"/>
                                        <p:tgtEl>
                                          <p:spTgt spid="7"/>
                                        </p:tgtEl>
                                      </p:cBhvr>
                                      <p:by x="105000" y="105000"/>
                                    </p:animScale>
                                  </p:childTnLst>
                                </p:cTn>
                              </p:par>
                            </p:childTnLst>
                          </p:cTn>
                        </p:par>
                      </p:childTnLst>
                    </p:cTn>
                  </p:par>
                  <p:par>
                    <p:cTn id="215" fill="hold">
                      <p:stCondLst>
                        <p:cond delay="indefinite"/>
                      </p:stCondLst>
                      <p:childTnLst>
                        <p:par>
                          <p:cTn id="216" fill="hold">
                            <p:stCondLst>
                              <p:cond delay="0"/>
                            </p:stCondLst>
                            <p:childTnLst>
                              <p:par>
                                <p:cTn id="217" presetID="22" presetClass="entr" presetSubtype="4" fill="hold" grpId="0" nodeType="clickEffect">
                                  <p:stCondLst>
                                    <p:cond delay="0"/>
                                  </p:stCondLst>
                                  <p:childTnLst>
                                    <p:set>
                                      <p:cBhvr>
                                        <p:cTn id="218" dur="1" fill="hold">
                                          <p:stCondLst>
                                            <p:cond delay="0"/>
                                          </p:stCondLst>
                                        </p:cTn>
                                        <p:tgtEl>
                                          <p:spTgt spid="6"/>
                                        </p:tgtEl>
                                        <p:attrNameLst>
                                          <p:attrName>style.visibility</p:attrName>
                                        </p:attrNameLst>
                                      </p:cBhvr>
                                      <p:to>
                                        <p:strVal val="visible"/>
                                      </p:to>
                                    </p:set>
                                    <p:animEffect transition="in" filter="wipe(down)">
                                      <p:cBhvr>
                                        <p:cTn id="219" dur="500"/>
                                        <p:tgtEl>
                                          <p:spTgt spid="6"/>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4" fill="hold" nodeType="clickEffect">
                                  <p:stCondLst>
                                    <p:cond delay="0"/>
                                  </p:stCondLst>
                                  <p:childTnLst>
                                    <p:set>
                                      <p:cBhvr>
                                        <p:cTn id="223" dur="1" fill="hold">
                                          <p:stCondLst>
                                            <p:cond delay="0"/>
                                          </p:stCondLst>
                                        </p:cTn>
                                        <p:tgtEl>
                                          <p:spTgt spid="30"/>
                                        </p:tgtEl>
                                        <p:attrNameLst>
                                          <p:attrName>style.visibility</p:attrName>
                                        </p:attrNameLst>
                                      </p:cBhvr>
                                      <p:to>
                                        <p:strVal val="visible"/>
                                      </p:to>
                                    </p:set>
                                    <p:animEffect transition="in" filter="wipe(down)">
                                      <p:cBhvr>
                                        <p:cTn id="224" dur="500"/>
                                        <p:tgtEl>
                                          <p:spTgt spid="30"/>
                                        </p:tgtEl>
                                      </p:cBhvr>
                                    </p:animEffect>
                                  </p:childTnLst>
                                </p:cTn>
                              </p:par>
                            </p:childTnLst>
                          </p:cTn>
                        </p:par>
                      </p:childTnLst>
                    </p:cTn>
                  </p:par>
                  <p:par>
                    <p:cTn id="225" fill="hold">
                      <p:stCondLst>
                        <p:cond delay="indefinite"/>
                      </p:stCondLst>
                      <p:childTnLst>
                        <p:par>
                          <p:cTn id="226" fill="hold">
                            <p:stCondLst>
                              <p:cond delay="0"/>
                            </p:stCondLst>
                            <p:childTnLst>
                              <p:par>
                                <p:cTn id="227" presetID="26" presetClass="emph" presetSubtype="0" fill="hold" nodeType="clickEffect">
                                  <p:stCondLst>
                                    <p:cond delay="0"/>
                                  </p:stCondLst>
                                  <p:childTnLst>
                                    <p:animEffect transition="out" filter="fade">
                                      <p:cBhvr>
                                        <p:cTn id="228" dur="500" tmFilter="0, 0; .2, .5; .8, .5; 1, 0"/>
                                        <p:tgtEl>
                                          <p:spTgt spid="33"/>
                                        </p:tgtEl>
                                      </p:cBhvr>
                                    </p:animEffect>
                                    <p:animScale>
                                      <p:cBhvr>
                                        <p:cTn id="229" dur="250" autoRev="1" fill="hold"/>
                                        <p:tgtEl>
                                          <p:spTgt spid="33"/>
                                        </p:tgtEl>
                                      </p:cBhvr>
                                      <p:by x="105000" y="105000"/>
                                    </p:animScale>
                                  </p:childTnLst>
                                </p:cTn>
                              </p:par>
                            </p:childTnLst>
                          </p:cTn>
                        </p:par>
                      </p:childTnLst>
                    </p:cTn>
                  </p:par>
                  <p:par>
                    <p:cTn id="230" fill="hold">
                      <p:stCondLst>
                        <p:cond delay="indefinite"/>
                      </p:stCondLst>
                      <p:childTnLst>
                        <p:par>
                          <p:cTn id="231" fill="hold">
                            <p:stCondLst>
                              <p:cond delay="0"/>
                            </p:stCondLst>
                            <p:childTnLst>
                              <p:par>
                                <p:cTn id="232" presetID="26" presetClass="emph" presetSubtype="0" fill="hold" nodeType="clickEffect">
                                  <p:stCondLst>
                                    <p:cond delay="0"/>
                                  </p:stCondLst>
                                  <p:childTnLst>
                                    <p:animEffect transition="out" filter="fade">
                                      <p:cBhvr>
                                        <p:cTn id="233" dur="500" tmFilter="0, 0; .2, .5; .8, .5; 1, 0"/>
                                        <p:tgtEl>
                                          <p:spTgt spid="29"/>
                                        </p:tgtEl>
                                      </p:cBhvr>
                                    </p:animEffect>
                                    <p:animScale>
                                      <p:cBhvr>
                                        <p:cTn id="234" dur="250" autoRev="1" fill="hold"/>
                                        <p:tgtEl>
                                          <p:spTgt spid="29"/>
                                        </p:tgtEl>
                                      </p:cBhvr>
                                      <p:by x="105000" y="105000"/>
                                    </p:animScale>
                                  </p:childTnLst>
                                </p:cTn>
                              </p:par>
                            </p:childTnLst>
                          </p:cTn>
                        </p:par>
                      </p:childTnLst>
                    </p:cTn>
                  </p:par>
                  <p:par>
                    <p:cTn id="235" fill="hold">
                      <p:stCondLst>
                        <p:cond delay="indefinite"/>
                      </p:stCondLst>
                      <p:childTnLst>
                        <p:par>
                          <p:cTn id="236" fill="hold">
                            <p:stCondLst>
                              <p:cond delay="0"/>
                            </p:stCondLst>
                            <p:childTnLst>
                              <p:par>
                                <p:cTn id="237" presetID="22" presetClass="entr" presetSubtype="4" fill="hold" nodeType="clickEffect">
                                  <p:stCondLst>
                                    <p:cond delay="0"/>
                                  </p:stCondLst>
                                  <p:childTnLst>
                                    <p:set>
                                      <p:cBhvr>
                                        <p:cTn id="238" dur="1" fill="hold">
                                          <p:stCondLst>
                                            <p:cond delay="0"/>
                                          </p:stCondLst>
                                        </p:cTn>
                                        <p:tgtEl>
                                          <p:spTgt spid="91"/>
                                        </p:tgtEl>
                                        <p:attrNameLst>
                                          <p:attrName>style.visibility</p:attrName>
                                        </p:attrNameLst>
                                      </p:cBhvr>
                                      <p:to>
                                        <p:strVal val="visible"/>
                                      </p:to>
                                    </p:set>
                                    <p:animEffect transition="in" filter="wipe(down)">
                                      <p:cBhvr>
                                        <p:cTn id="239" dur="500"/>
                                        <p:tgtEl>
                                          <p:spTgt spid="91"/>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4" fill="hold" nodeType="clickEffect">
                                  <p:stCondLst>
                                    <p:cond delay="0"/>
                                  </p:stCondLst>
                                  <p:childTnLst>
                                    <p:set>
                                      <p:cBhvr>
                                        <p:cTn id="243" dur="1" fill="hold">
                                          <p:stCondLst>
                                            <p:cond delay="0"/>
                                          </p:stCondLst>
                                        </p:cTn>
                                        <p:tgtEl>
                                          <p:spTgt spid="93"/>
                                        </p:tgtEl>
                                        <p:attrNameLst>
                                          <p:attrName>style.visibility</p:attrName>
                                        </p:attrNameLst>
                                      </p:cBhvr>
                                      <p:to>
                                        <p:strVal val="visible"/>
                                      </p:to>
                                    </p:set>
                                    <p:animEffect transition="in" filter="wipe(down)">
                                      <p:cBhvr>
                                        <p:cTn id="244" dur="500"/>
                                        <p:tgtEl>
                                          <p:spTgt spid="93"/>
                                        </p:tgtEl>
                                      </p:cBhvr>
                                    </p:animEffect>
                                  </p:childTnLst>
                                </p:cTn>
                              </p:par>
                            </p:childTnLst>
                          </p:cTn>
                        </p:par>
                      </p:childTnLst>
                    </p:cTn>
                  </p:par>
                  <p:par>
                    <p:cTn id="245" fill="hold">
                      <p:stCondLst>
                        <p:cond delay="indefinite"/>
                      </p:stCondLst>
                      <p:childTnLst>
                        <p:par>
                          <p:cTn id="246" fill="hold">
                            <p:stCondLst>
                              <p:cond delay="0"/>
                            </p:stCondLst>
                            <p:childTnLst>
                              <p:par>
                                <p:cTn id="247" presetID="22" presetClass="entr" presetSubtype="4" fill="hold" nodeType="clickEffect">
                                  <p:stCondLst>
                                    <p:cond delay="0"/>
                                  </p:stCondLst>
                                  <p:childTnLst>
                                    <p:set>
                                      <p:cBhvr>
                                        <p:cTn id="248" dur="1" fill="hold">
                                          <p:stCondLst>
                                            <p:cond delay="0"/>
                                          </p:stCondLst>
                                        </p:cTn>
                                        <p:tgtEl>
                                          <p:spTgt spid="95"/>
                                        </p:tgtEl>
                                        <p:attrNameLst>
                                          <p:attrName>style.visibility</p:attrName>
                                        </p:attrNameLst>
                                      </p:cBhvr>
                                      <p:to>
                                        <p:strVal val="visible"/>
                                      </p:to>
                                    </p:set>
                                    <p:animEffect transition="in" filter="wipe(down)">
                                      <p:cBhvr>
                                        <p:cTn id="249" dur="500"/>
                                        <p:tgtEl>
                                          <p:spTgt spid="95"/>
                                        </p:tgtEl>
                                      </p:cBhvr>
                                    </p:animEffec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nodeType="clickEffect">
                                  <p:stCondLst>
                                    <p:cond delay="0"/>
                                  </p:stCondLst>
                                  <p:childTnLst>
                                    <p:set>
                                      <p:cBhvr>
                                        <p:cTn id="253" dur="1" fill="hold">
                                          <p:stCondLst>
                                            <p:cond delay="0"/>
                                          </p:stCondLst>
                                        </p:cTn>
                                        <p:tgtEl>
                                          <p:spTgt spid="91"/>
                                        </p:tgtEl>
                                        <p:attrNameLst>
                                          <p:attrName>style.visibility</p:attrName>
                                        </p:attrNameLst>
                                      </p:cBhvr>
                                      <p:to>
                                        <p:strVal val="hidden"/>
                                      </p:to>
                                    </p:set>
                                  </p:childTnLst>
                                </p:cTn>
                              </p:par>
                              <p:par>
                                <p:cTn id="254" presetID="1" presetClass="exit" presetSubtype="0" fill="hold" nodeType="withEffect">
                                  <p:stCondLst>
                                    <p:cond delay="0"/>
                                  </p:stCondLst>
                                  <p:childTnLst>
                                    <p:set>
                                      <p:cBhvr>
                                        <p:cTn id="255" dur="1" fill="hold">
                                          <p:stCondLst>
                                            <p:cond delay="0"/>
                                          </p:stCondLst>
                                        </p:cTn>
                                        <p:tgtEl>
                                          <p:spTgt spid="93"/>
                                        </p:tgtEl>
                                        <p:attrNameLst>
                                          <p:attrName>style.visibility</p:attrName>
                                        </p:attrNameLst>
                                      </p:cBhvr>
                                      <p:to>
                                        <p:strVal val="hidden"/>
                                      </p:to>
                                    </p:set>
                                  </p:childTnLst>
                                </p:cTn>
                              </p:par>
                              <p:par>
                                <p:cTn id="256" presetID="1" presetClass="exit" presetSubtype="0" fill="hold" nodeType="withEffect">
                                  <p:stCondLst>
                                    <p:cond delay="0"/>
                                  </p:stCondLst>
                                  <p:childTnLst>
                                    <p:set>
                                      <p:cBhvr>
                                        <p:cTn id="257" dur="1" fill="hold">
                                          <p:stCondLst>
                                            <p:cond delay="0"/>
                                          </p:stCondLst>
                                        </p:cTn>
                                        <p:tgtEl>
                                          <p:spTgt spid="95"/>
                                        </p:tgtEl>
                                        <p:attrNameLst>
                                          <p:attrName>style.visibility</p:attrName>
                                        </p:attrNameLst>
                                      </p:cBhvr>
                                      <p:to>
                                        <p:strVal val="hidden"/>
                                      </p:to>
                                    </p:set>
                                  </p:childTnLst>
                                </p:cTn>
                              </p:par>
                            </p:childTnLst>
                          </p:cTn>
                        </p:par>
                      </p:childTnLst>
                    </p:cTn>
                  </p:par>
                  <p:par>
                    <p:cTn id="258" fill="hold">
                      <p:stCondLst>
                        <p:cond delay="indefinite"/>
                      </p:stCondLst>
                      <p:childTnLst>
                        <p:par>
                          <p:cTn id="259" fill="hold">
                            <p:stCondLst>
                              <p:cond delay="0"/>
                            </p:stCondLst>
                            <p:childTnLst>
                              <p:par>
                                <p:cTn id="260" presetID="26" presetClass="emph" presetSubtype="0" fill="hold" nodeType="clickEffect">
                                  <p:stCondLst>
                                    <p:cond delay="0"/>
                                  </p:stCondLst>
                                  <p:childTnLst>
                                    <p:animEffect transition="out" filter="fade">
                                      <p:cBhvr>
                                        <p:cTn id="261" dur="500" tmFilter="0, 0; .2, .5; .8, .5; 1, 0"/>
                                        <p:tgtEl>
                                          <p:spTgt spid="79"/>
                                        </p:tgtEl>
                                      </p:cBhvr>
                                    </p:animEffect>
                                    <p:animScale>
                                      <p:cBhvr>
                                        <p:cTn id="262" dur="250" autoRev="1" fill="hold"/>
                                        <p:tgtEl>
                                          <p:spTgt spid="79"/>
                                        </p:tgtEl>
                                      </p:cBhvr>
                                      <p:by x="105000" y="105000"/>
                                    </p:animScale>
                                  </p:childTnLst>
                                </p:cTn>
                              </p:par>
                              <p:par>
                                <p:cTn id="263" presetID="26" presetClass="emph" presetSubtype="0" fill="hold" nodeType="withEffect">
                                  <p:stCondLst>
                                    <p:cond delay="0"/>
                                  </p:stCondLst>
                                  <p:childTnLst>
                                    <p:animEffect transition="out" filter="fade">
                                      <p:cBhvr>
                                        <p:cTn id="264" dur="500" tmFilter="0, 0; .2, .5; .8, .5; 1, 0"/>
                                        <p:tgtEl>
                                          <p:spTgt spid="78"/>
                                        </p:tgtEl>
                                      </p:cBhvr>
                                    </p:animEffect>
                                    <p:animScale>
                                      <p:cBhvr>
                                        <p:cTn id="265" dur="250" autoRev="1" fill="hold"/>
                                        <p:tgtEl>
                                          <p:spTgt spid="78"/>
                                        </p:tgtEl>
                                      </p:cBhvr>
                                      <p:by x="105000" y="105000"/>
                                    </p:animScale>
                                  </p:childTnLst>
                                </p:cTn>
                              </p:par>
                              <p:par>
                                <p:cTn id="266" presetID="26" presetClass="emph" presetSubtype="0" fill="hold" nodeType="withEffect">
                                  <p:stCondLst>
                                    <p:cond delay="0"/>
                                  </p:stCondLst>
                                  <p:childTnLst>
                                    <p:animEffect transition="out" filter="fade">
                                      <p:cBhvr>
                                        <p:cTn id="267" dur="500" tmFilter="0, 0; .2, .5; .8, .5; 1, 0"/>
                                        <p:tgtEl>
                                          <p:spTgt spid="80"/>
                                        </p:tgtEl>
                                      </p:cBhvr>
                                    </p:animEffect>
                                    <p:animScale>
                                      <p:cBhvr>
                                        <p:cTn id="268" dur="250" autoRev="1" fill="hold"/>
                                        <p:tgtEl>
                                          <p:spTgt spid="80"/>
                                        </p:tgtEl>
                                      </p:cBhvr>
                                      <p:by x="105000" y="105000"/>
                                    </p:animScale>
                                  </p:childTnLst>
                                </p:cTn>
                              </p:par>
                            </p:childTnLst>
                          </p:cTn>
                        </p:par>
                      </p:childTnLst>
                    </p:cTn>
                  </p:par>
                  <p:par>
                    <p:cTn id="269" fill="hold">
                      <p:stCondLst>
                        <p:cond delay="indefinite"/>
                      </p:stCondLst>
                      <p:childTnLst>
                        <p:par>
                          <p:cTn id="270" fill="hold">
                            <p:stCondLst>
                              <p:cond delay="0"/>
                            </p:stCondLst>
                            <p:childTnLst>
                              <p:par>
                                <p:cTn id="271" presetID="26" presetClass="emph" presetSubtype="0" fill="hold" grpId="1" nodeType="clickEffect">
                                  <p:stCondLst>
                                    <p:cond delay="0"/>
                                  </p:stCondLst>
                                  <p:childTnLst>
                                    <p:animEffect transition="out" filter="fade">
                                      <p:cBhvr>
                                        <p:cTn id="272" dur="500" tmFilter="0, 0; .2, .5; .8, .5; 1, 0"/>
                                        <p:tgtEl>
                                          <p:spTgt spid="6"/>
                                        </p:tgtEl>
                                      </p:cBhvr>
                                    </p:animEffect>
                                    <p:animScale>
                                      <p:cBhvr>
                                        <p:cTn id="273" dur="250" autoRev="1" fill="hold"/>
                                        <p:tgtEl>
                                          <p:spTgt spid="6"/>
                                        </p:tgtEl>
                                      </p:cBhvr>
                                      <p:by x="105000" y="105000"/>
                                    </p:animScale>
                                  </p:childTnLst>
                                </p:cTn>
                              </p:par>
                            </p:childTnLst>
                          </p:cTn>
                        </p:par>
                      </p:childTnLst>
                    </p:cTn>
                  </p:par>
                  <p:par>
                    <p:cTn id="274" fill="hold">
                      <p:stCondLst>
                        <p:cond delay="indefinite"/>
                      </p:stCondLst>
                      <p:childTnLst>
                        <p:par>
                          <p:cTn id="275" fill="hold">
                            <p:stCondLst>
                              <p:cond delay="0"/>
                            </p:stCondLst>
                            <p:childTnLst>
                              <p:par>
                                <p:cTn id="276" presetID="22" presetClass="entr" presetSubtype="4" fill="hold" grpId="0" nodeType="clickEffect">
                                  <p:stCondLst>
                                    <p:cond delay="0"/>
                                  </p:stCondLst>
                                  <p:childTnLst>
                                    <p:set>
                                      <p:cBhvr>
                                        <p:cTn id="277" dur="1" fill="hold">
                                          <p:stCondLst>
                                            <p:cond delay="0"/>
                                          </p:stCondLst>
                                        </p:cTn>
                                        <p:tgtEl>
                                          <p:spTgt spid="11"/>
                                        </p:tgtEl>
                                        <p:attrNameLst>
                                          <p:attrName>style.visibility</p:attrName>
                                        </p:attrNameLst>
                                      </p:cBhvr>
                                      <p:to>
                                        <p:strVal val="visible"/>
                                      </p:to>
                                    </p:set>
                                    <p:animEffect transition="in" filter="wipe(down)">
                                      <p:cBhvr>
                                        <p:cTn id="278" dur="500"/>
                                        <p:tgtEl>
                                          <p:spTgt spid="11"/>
                                        </p:tgtEl>
                                      </p:cBhvr>
                                    </p:animEffect>
                                  </p:childTnLst>
                                </p:cTn>
                              </p:par>
                            </p:childTnLst>
                          </p:cTn>
                        </p:par>
                      </p:childTnLst>
                    </p:cTn>
                  </p:par>
                  <p:par>
                    <p:cTn id="279" fill="hold">
                      <p:stCondLst>
                        <p:cond delay="indefinite"/>
                      </p:stCondLst>
                      <p:childTnLst>
                        <p:par>
                          <p:cTn id="280" fill="hold">
                            <p:stCondLst>
                              <p:cond delay="0"/>
                            </p:stCondLst>
                            <p:childTnLst>
                              <p:par>
                                <p:cTn id="281" presetID="26" presetClass="emph" presetSubtype="0" fill="hold" nodeType="clickEffect">
                                  <p:stCondLst>
                                    <p:cond delay="0"/>
                                  </p:stCondLst>
                                  <p:childTnLst>
                                    <p:animEffect transition="out" filter="fade">
                                      <p:cBhvr>
                                        <p:cTn id="282" dur="500" tmFilter="0, 0; .2, .5; .8, .5; 1, 0"/>
                                        <p:tgtEl>
                                          <p:spTgt spid="33"/>
                                        </p:tgtEl>
                                      </p:cBhvr>
                                    </p:animEffect>
                                    <p:animScale>
                                      <p:cBhvr>
                                        <p:cTn id="283" dur="250" autoRev="1" fill="hold"/>
                                        <p:tgtEl>
                                          <p:spTgt spid="33"/>
                                        </p:tgtEl>
                                      </p:cBhvr>
                                      <p:by x="105000" y="105000"/>
                                    </p:animScale>
                                  </p:childTnLst>
                                </p:cTn>
                              </p:par>
                            </p:childTnLst>
                          </p:cTn>
                        </p:par>
                      </p:childTnLst>
                    </p:cTn>
                  </p:par>
                  <p:par>
                    <p:cTn id="284" fill="hold">
                      <p:stCondLst>
                        <p:cond delay="indefinite"/>
                      </p:stCondLst>
                      <p:childTnLst>
                        <p:par>
                          <p:cTn id="285" fill="hold">
                            <p:stCondLst>
                              <p:cond delay="0"/>
                            </p:stCondLst>
                            <p:childTnLst>
                              <p:par>
                                <p:cTn id="286" presetID="26" presetClass="emph" presetSubtype="0" fill="hold" nodeType="clickEffect">
                                  <p:stCondLst>
                                    <p:cond delay="0"/>
                                  </p:stCondLst>
                                  <p:childTnLst>
                                    <p:animEffect transition="out" filter="fade">
                                      <p:cBhvr>
                                        <p:cTn id="287" dur="500" tmFilter="0, 0; .2, .5; .8, .5; 1, 0"/>
                                        <p:tgtEl>
                                          <p:spTgt spid="29"/>
                                        </p:tgtEl>
                                      </p:cBhvr>
                                    </p:animEffect>
                                    <p:animScale>
                                      <p:cBhvr>
                                        <p:cTn id="288" dur="250" autoRev="1" fill="hold"/>
                                        <p:tgtEl>
                                          <p:spTgt spid="29"/>
                                        </p:tgtEl>
                                      </p:cBhvr>
                                      <p:by x="105000" y="105000"/>
                                    </p:animScale>
                                  </p:childTnLst>
                                </p:cTn>
                              </p:par>
                            </p:childTnLst>
                          </p:cTn>
                        </p:par>
                      </p:childTnLst>
                    </p:cTn>
                  </p:par>
                  <p:par>
                    <p:cTn id="289" fill="hold">
                      <p:stCondLst>
                        <p:cond delay="indefinite"/>
                      </p:stCondLst>
                      <p:childTnLst>
                        <p:par>
                          <p:cTn id="290" fill="hold">
                            <p:stCondLst>
                              <p:cond delay="0"/>
                            </p:stCondLst>
                            <p:childTnLst>
                              <p:par>
                                <p:cTn id="291" presetID="22" presetClass="entr" presetSubtype="4" fill="hold" nodeType="clickEffect">
                                  <p:stCondLst>
                                    <p:cond delay="0"/>
                                  </p:stCondLst>
                                  <p:childTnLst>
                                    <p:set>
                                      <p:cBhvr>
                                        <p:cTn id="292" dur="1" fill="hold">
                                          <p:stCondLst>
                                            <p:cond delay="0"/>
                                          </p:stCondLst>
                                        </p:cTn>
                                        <p:tgtEl>
                                          <p:spTgt spid="91"/>
                                        </p:tgtEl>
                                        <p:attrNameLst>
                                          <p:attrName>style.visibility</p:attrName>
                                        </p:attrNameLst>
                                      </p:cBhvr>
                                      <p:to>
                                        <p:strVal val="visible"/>
                                      </p:to>
                                    </p:set>
                                    <p:animEffect transition="in" filter="wipe(down)">
                                      <p:cBhvr>
                                        <p:cTn id="293" dur="500"/>
                                        <p:tgtEl>
                                          <p:spTgt spid="91"/>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4" fill="hold" nodeType="clickEffect">
                                  <p:stCondLst>
                                    <p:cond delay="0"/>
                                  </p:stCondLst>
                                  <p:childTnLst>
                                    <p:set>
                                      <p:cBhvr>
                                        <p:cTn id="297" dur="1" fill="hold">
                                          <p:stCondLst>
                                            <p:cond delay="0"/>
                                          </p:stCondLst>
                                        </p:cTn>
                                        <p:tgtEl>
                                          <p:spTgt spid="93"/>
                                        </p:tgtEl>
                                        <p:attrNameLst>
                                          <p:attrName>style.visibility</p:attrName>
                                        </p:attrNameLst>
                                      </p:cBhvr>
                                      <p:to>
                                        <p:strVal val="visible"/>
                                      </p:to>
                                    </p:set>
                                    <p:animEffect transition="in" filter="wipe(down)">
                                      <p:cBhvr>
                                        <p:cTn id="298" dur="500"/>
                                        <p:tgtEl>
                                          <p:spTgt spid="93"/>
                                        </p:tgtEl>
                                      </p:cBhvr>
                                    </p:animEffect>
                                  </p:childTnLst>
                                </p:cTn>
                              </p:par>
                            </p:childTnLst>
                          </p:cTn>
                        </p:par>
                      </p:childTnLst>
                    </p:cTn>
                  </p:par>
                  <p:par>
                    <p:cTn id="299" fill="hold">
                      <p:stCondLst>
                        <p:cond delay="indefinite"/>
                      </p:stCondLst>
                      <p:childTnLst>
                        <p:par>
                          <p:cTn id="300" fill="hold">
                            <p:stCondLst>
                              <p:cond delay="0"/>
                            </p:stCondLst>
                            <p:childTnLst>
                              <p:par>
                                <p:cTn id="301" presetID="22" presetClass="entr" presetSubtype="4" fill="hold" nodeType="clickEffect">
                                  <p:stCondLst>
                                    <p:cond delay="0"/>
                                  </p:stCondLst>
                                  <p:childTnLst>
                                    <p:set>
                                      <p:cBhvr>
                                        <p:cTn id="302" dur="1" fill="hold">
                                          <p:stCondLst>
                                            <p:cond delay="0"/>
                                          </p:stCondLst>
                                        </p:cTn>
                                        <p:tgtEl>
                                          <p:spTgt spid="95"/>
                                        </p:tgtEl>
                                        <p:attrNameLst>
                                          <p:attrName>style.visibility</p:attrName>
                                        </p:attrNameLst>
                                      </p:cBhvr>
                                      <p:to>
                                        <p:strVal val="visible"/>
                                      </p:to>
                                    </p:set>
                                    <p:animEffect transition="in" filter="wipe(down)">
                                      <p:cBhvr>
                                        <p:cTn id="303" dur="500"/>
                                        <p:tgtEl>
                                          <p:spTgt spid="95"/>
                                        </p:tgtEl>
                                      </p:cBhvr>
                                    </p:animEffect>
                                  </p:childTnLst>
                                </p:cTn>
                              </p:par>
                            </p:childTnLst>
                          </p:cTn>
                        </p:par>
                      </p:childTnLst>
                    </p:cTn>
                  </p:par>
                  <p:par>
                    <p:cTn id="304" fill="hold">
                      <p:stCondLst>
                        <p:cond delay="indefinite"/>
                      </p:stCondLst>
                      <p:childTnLst>
                        <p:par>
                          <p:cTn id="305" fill="hold">
                            <p:stCondLst>
                              <p:cond delay="0"/>
                            </p:stCondLst>
                            <p:childTnLst>
                              <p:par>
                                <p:cTn id="306" presetID="1" presetClass="exit" presetSubtype="0" fill="hold" nodeType="clickEffect">
                                  <p:stCondLst>
                                    <p:cond delay="0"/>
                                  </p:stCondLst>
                                  <p:childTnLst>
                                    <p:set>
                                      <p:cBhvr>
                                        <p:cTn id="307" dur="1" fill="hold">
                                          <p:stCondLst>
                                            <p:cond delay="0"/>
                                          </p:stCondLst>
                                        </p:cTn>
                                        <p:tgtEl>
                                          <p:spTgt spid="91"/>
                                        </p:tgtEl>
                                        <p:attrNameLst>
                                          <p:attrName>style.visibility</p:attrName>
                                        </p:attrNameLst>
                                      </p:cBhvr>
                                      <p:to>
                                        <p:strVal val="hidden"/>
                                      </p:to>
                                    </p:set>
                                  </p:childTnLst>
                                </p:cTn>
                              </p:par>
                              <p:par>
                                <p:cTn id="308" presetID="1" presetClass="exit" presetSubtype="0" fill="hold" nodeType="withEffect">
                                  <p:stCondLst>
                                    <p:cond delay="0"/>
                                  </p:stCondLst>
                                  <p:childTnLst>
                                    <p:set>
                                      <p:cBhvr>
                                        <p:cTn id="309" dur="1" fill="hold">
                                          <p:stCondLst>
                                            <p:cond delay="0"/>
                                          </p:stCondLst>
                                        </p:cTn>
                                        <p:tgtEl>
                                          <p:spTgt spid="93"/>
                                        </p:tgtEl>
                                        <p:attrNameLst>
                                          <p:attrName>style.visibility</p:attrName>
                                        </p:attrNameLst>
                                      </p:cBhvr>
                                      <p:to>
                                        <p:strVal val="hidden"/>
                                      </p:to>
                                    </p:set>
                                  </p:childTnLst>
                                </p:cTn>
                              </p:par>
                              <p:par>
                                <p:cTn id="310" presetID="1" presetClass="exit" presetSubtype="0" fill="hold" nodeType="withEffect">
                                  <p:stCondLst>
                                    <p:cond delay="0"/>
                                  </p:stCondLst>
                                  <p:childTnLst>
                                    <p:set>
                                      <p:cBhvr>
                                        <p:cTn id="311" dur="1" fill="hold">
                                          <p:stCondLst>
                                            <p:cond delay="0"/>
                                          </p:stCondLst>
                                        </p:cTn>
                                        <p:tgtEl>
                                          <p:spTgt spid="95"/>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26" presetClass="emph" presetSubtype="0" fill="hold" nodeType="clickEffect">
                                  <p:stCondLst>
                                    <p:cond delay="0"/>
                                  </p:stCondLst>
                                  <p:childTnLst>
                                    <p:animEffect transition="out" filter="fade">
                                      <p:cBhvr>
                                        <p:cTn id="315" dur="500" tmFilter="0, 0; .2, .5; .8, .5; 1, 0"/>
                                        <p:tgtEl>
                                          <p:spTgt spid="79"/>
                                        </p:tgtEl>
                                      </p:cBhvr>
                                    </p:animEffect>
                                    <p:animScale>
                                      <p:cBhvr>
                                        <p:cTn id="316" dur="250" autoRev="1" fill="hold"/>
                                        <p:tgtEl>
                                          <p:spTgt spid="79"/>
                                        </p:tgtEl>
                                      </p:cBhvr>
                                      <p:by x="105000" y="105000"/>
                                    </p:animScale>
                                  </p:childTnLst>
                                </p:cTn>
                              </p:par>
                              <p:par>
                                <p:cTn id="317" presetID="26" presetClass="emph" presetSubtype="0" fill="hold" nodeType="withEffect">
                                  <p:stCondLst>
                                    <p:cond delay="0"/>
                                  </p:stCondLst>
                                  <p:childTnLst>
                                    <p:animEffect transition="out" filter="fade">
                                      <p:cBhvr>
                                        <p:cTn id="318" dur="500" tmFilter="0, 0; .2, .5; .8, .5; 1, 0"/>
                                        <p:tgtEl>
                                          <p:spTgt spid="78"/>
                                        </p:tgtEl>
                                      </p:cBhvr>
                                    </p:animEffect>
                                    <p:animScale>
                                      <p:cBhvr>
                                        <p:cTn id="319" dur="250" autoRev="1" fill="hold"/>
                                        <p:tgtEl>
                                          <p:spTgt spid="78"/>
                                        </p:tgtEl>
                                      </p:cBhvr>
                                      <p:by x="105000" y="105000"/>
                                    </p:animScale>
                                  </p:childTnLst>
                                </p:cTn>
                              </p:par>
                              <p:par>
                                <p:cTn id="320" presetID="26" presetClass="emph" presetSubtype="0" fill="hold" nodeType="withEffect">
                                  <p:stCondLst>
                                    <p:cond delay="0"/>
                                  </p:stCondLst>
                                  <p:childTnLst>
                                    <p:animEffect transition="out" filter="fade">
                                      <p:cBhvr>
                                        <p:cTn id="321" dur="500" tmFilter="0, 0; .2, .5; .8, .5; 1, 0"/>
                                        <p:tgtEl>
                                          <p:spTgt spid="80"/>
                                        </p:tgtEl>
                                      </p:cBhvr>
                                    </p:animEffect>
                                    <p:animScale>
                                      <p:cBhvr>
                                        <p:cTn id="322" dur="250" autoRev="1" fill="hold"/>
                                        <p:tgtEl>
                                          <p:spTgt spid="80"/>
                                        </p:tgtEl>
                                      </p:cBhvr>
                                      <p:by x="105000" y="105000"/>
                                    </p:animScale>
                                  </p:childTnLst>
                                </p:cTn>
                              </p:par>
                            </p:childTnLst>
                          </p:cTn>
                        </p:par>
                      </p:childTnLst>
                    </p:cTn>
                  </p:par>
                  <p:par>
                    <p:cTn id="323" fill="hold">
                      <p:stCondLst>
                        <p:cond delay="indefinite"/>
                      </p:stCondLst>
                      <p:childTnLst>
                        <p:par>
                          <p:cTn id="324" fill="hold">
                            <p:stCondLst>
                              <p:cond delay="0"/>
                            </p:stCondLst>
                            <p:childTnLst>
                              <p:par>
                                <p:cTn id="325" presetID="26" presetClass="emph" presetSubtype="0" fill="hold" grpId="1" nodeType="clickEffect">
                                  <p:stCondLst>
                                    <p:cond delay="0"/>
                                  </p:stCondLst>
                                  <p:childTnLst>
                                    <p:animEffect transition="out" filter="fade">
                                      <p:cBhvr>
                                        <p:cTn id="326" dur="500" tmFilter="0, 0; .2, .5; .8, .5; 1, 0"/>
                                        <p:tgtEl>
                                          <p:spTgt spid="11"/>
                                        </p:tgtEl>
                                      </p:cBhvr>
                                    </p:animEffect>
                                    <p:animScale>
                                      <p:cBhvr>
                                        <p:cTn id="327" dur="250" autoRev="1" fill="hold"/>
                                        <p:tgtEl>
                                          <p:spTgt spid="11"/>
                                        </p:tgtEl>
                                      </p:cBhvr>
                                      <p:by x="105000" y="105000"/>
                                    </p:animScale>
                                  </p:childTnLst>
                                </p:cTn>
                              </p:par>
                            </p:childTnLst>
                          </p:cTn>
                        </p:par>
                      </p:childTnLst>
                    </p:cTn>
                  </p:par>
                  <p:par>
                    <p:cTn id="328" fill="hold">
                      <p:stCondLst>
                        <p:cond delay="indefinite"/>
                      </p:stCondLst>
                      <p:childTnLst>
                        <p:par>
                          <p:cTn id="329" fill="hold">
                            <p:stCondLst>
                              <p:cond delay="0"/>
                            </p:stCondLst>
                            <p:childTnLst>
                              <p:par>
                                <p:cTn id="330" presetID="1" presetClass="entr" presetSubtype="0" fill="hold" grpId="0" nodeType="clickEffect">
                                  <p:stCondLst>
                                    <p:cond delay="0"/>
                                  </p:stCondLst>
                                  <p:childTnLst>
                                    <p:set>
                                      <p:cBhvr>
                                        <p:cTn id="331" dur="1" fill="hold">
                                          <p:stCondLst>
                                            <p:cond delay="0"/>
                                          </p:stCondLst>
                                        </p:cTn>
                                        <p:tgtEl>
                                          <p:spTgt spid="96"/>
                                        </p:tgtEl>
                                        <p:attrNameLst>
                                          <p:attrName>style.visibility</p:attrName>
                                        </p:attrNameLst>
                                      </p:cBhvr>
                                      <p:to>
                                        <p:strVal val="visible"/>
                                      </p:to>
                                    </p:set>
                                  </p:childTnLst>
                                </p:cTn>
                              </p:par>
                            </p:childTnLst>
                          </p:cTn>
                        </p:par>
                      </p:childTnLst>
                    </p:cTn>
                  </p:par>
                  <p:par>
                    <p:cTn id="332" fill="hold">
                      <p:stCondLst>
                        <p:cond delay="indefinite"/>
                      </p:stCondLst>
                      <p:childTnLst>
                        <p:par>
                          <p:cTn id="333" fill="hold">
                            <p:stCondLst>
                              <p:cond delay="0"/>
                            </p:stCondLst>
                            <p:childTnLst>
                              <p:par>
                                <p:cTn id="334" presetID="1" presetClass="entr" presetSubtype="0" fill="hold" grpId="0" nodeType="clickEffect">
                                  <p:stCondLst>
                                    <p:cond delay="0"/>
                                  </p:stCondLst>
                                  <p:childTnLst>
                                    <p:set>
                                      <p:cBhvr>
                                        <p:cTn id="335" dur="1" fill="hold">
                                          <p:stCondLst>
                                            <p:cond delay="0"/>
                                          </p:stCondLst>
                                        </p:cTn>
                                        <p:tgtEl>
                                          <p:spTgt spid="3072"/>
                                        </p:tgtEl>
                                        <p:attrNameLst>
                                          <p:attrName>style.visibility</p:attrName>
                                        </p:attrNameLst>
                                      </p:cBhvr>
                                      <p:to>
                                        <p:strVal val="visible"/>
                                      </p:to>
                                    </p:set>
                                  </p:childTnLst>
                                </p:cTn>
                              </p:par>
                            </p:childTnLst>
                          </p:cTn>
                        </p:par>
                      </p:childTnLst>
                    </p:cTn>
                  </p:par>
                  <p:par>
                    <p:cTn id="336" fill="hold">
                      <p:stCondLst>
                        <p:cond delay="indefinite"/>
                      </p:stCondLst>
                      <p:childTnLst>
                        <p:par>
                          <p:cTn id="337" fill="hold">
                            <p:stCondLst>
                              <p:cond delay="0"/>
                            </p:stCondLst>
                            <p:childTnLst>
                              <p:par>
                                <p:cTn id="338" presetID="1" presetClass="entr" presetSubtype="0" fill="hold" grpId="0" nodeType="clickEffect">
                                  <p:stCondLst>
                                    <p:cond delay="0"/>
                                  </p:stCondLst>
                                  <p:childTnLst>
                                    <p:set>
                                      <p:cBhvr>
                                        <p:cTn id="339" dur="1" fill="hold">
                                          <p:stCondLst>
                                            <p:cond delay="0"/>
                                          </p:stCondLst>
                                        </p:cTn>
                                        <p:tgtEl>
                                          <p:spTgt spid="104"/>
                                        </p:tgtEl>
                                        <p:attrNameLst>
                                          <p:attrName>style.visibility</p:attrName>
                                        </p:attrNameLst>
                                      </p:cBhvr>
                                      <p:to>
                                        <p:strVal val="visible"/>
                                      </p:to>
                                    </p:set>
                                  </p:childTnLst>
                                </p:cTn>
                              </p:par>
                              <p:par>
                                <p:cTn id="340" presetID="1" presetClass="entr" presetSubtype="0" fill="hold" nodeType="withEffect">
                                  <p:stCondLst>
                                    <p:cond delay="0"/>
                                  </p:stCondLst>
                                  <p:childTnLst>
                                    <p:set>
                                      <p:cBhvr>
                                        <p:cTn id="341" dur="1" fill="hold">
                                          <p:stCondLst>
                                            <p:cond delay="0"/>
                                          </p:stCondLst>
                                        </p:cTn>
                                        <p:tgtEl>
                                          <p:spTgt spid="3076"/>
                                        </p:tgtEl>
                                        <p:attrNameLst>
                                          <p:attrName>style.visibility</p:attrName>
                                        </p:attrNameLst>
                                      </p:cBhvr>
                                      <p:to>
                                        <p:strVal val="visible"/>
                                      </p:to>
                                    </p:set>
                                  </p:childTnLst>
                                </p:cTn>
                              </p:par>
                              <p:par>
                                <p:cTn id="342" presetID="1" presetClass="entr" presetSubtype="0" fill="hold" nodeType="withEffect">
                                  <p:stCondLst>
                                    <p:cond delay="0"/>
                                  </p:stCondLst>
                                  <p:childTnLst>
                                    <p:set>
                                      <p:cBhvr>
                                        <p:cTn id="343" dur="1" fill="hold">
                                          <p:stCondLst>
                                            <p:cond delay="0"/>
                                          </p:stCondLst>
                                        </p:cTn>
                                        <p:tgtEl>
                                          <p:spTgt spid="110"/>
                                        </p:tgtEl>
                                        <p:attrNameLst>
                                          <p:attrName>style.visibility</p:attrName>
                                        </p:attrNameLst>
                                      </p:cBhvr>
                                      <p:to>
                                        <p:strVal val="visible"/>
                                      </p:to>
                                    </p:set>
                                  </p:childTnLst>
                                </p:cTn>
                              </p:par>
                              <p:par>
                                <p:cTn id="344" presetID="1" presetClass="entr" presetSubtype="0" fill="hold" grpId="0" nodeType="withEffect">
                                  <p:stCondLst>
                                    <p:cond delay="0"/>
                                  </p:stCondLst>
                                  <p:childTnLst>
                                    <p:set>
                                      <p:cBhvr>
                                        <p:cTn id="345" dur="1" fill="hold">
                                          <p:stCondLst>
                                            <p:cond delay="0"/>
                                          </p:stCondLst>
                                        </p:cTn>
                                        <p:tgtEl>
                                          <p:spTgt spid="108"/>
                                        </p:tgtEl>
                                        <p:attrNameLst>
                                          <p:attrName>style.visibility</p:attrName>
                                        </p:attrNameLst>
                                      </p:cBhvr>
                                      <p:to>
                                        <p:strVal val="visible"/>
                                      </p:to>
                                    </p:set>
                                  </p:childTnLst>
                                </p:cTn>
                              </p:par>
                              <p:par>
                                <p:cTn id="346" presetID="1" presetClass="entr" presetSubtype="0" fill="hold" nodeType="withEffect">
                                  <p:stCondLst>
                                    <p:cond delay="0"/>
                                  </p:stCondLst>
                                  <p:childTnLst>
                                    <p:set>
                                      <p:cBhvr>
                                        <p:cTn id="347" dur="1" fill="hold">
                                          <p:stCondLst>
                                            <p:cond delay="0"/>
                                          </p:stCondLst>
                                        </p:cTn>
                                        <p:tgtEl>
                                          <p:spTgt spid="111"/>
                                        </p:tgtEl>
                                        <p:attrNameLst>
                                          <p:attrName>style.visibility</p:attrName>
                                        </p:attrNameLst>
                                      </p:cBhvr>
                                      <p:to>
                                        <p:strVal val="visible"/>
                                      </p:to>
                                    </p:set>
                                  </p:childTnLst>
                                </p:cTn>
                              </p:par>
                              <p:par>
                                <p:cTn id="348" presetID="1" presetClass="entr" presetSubtype="0" fill="hold" grpId="0" nodeType="withEffect">
                                  <p:stCondLst>
                                    <p:cond delay="0"/>
                                  </p:stCondLst>
                                  <p:childTnLst>
                                    <p:set>
                                      <p:cBhvr>
                                        <p:cTn id="349" dur="1" fill="hold">
                                          <p:stCondLst>
                                            <p:cond delay="0"/>
                                          </p:stCondLst>
                                        </p:cTn>
                                        <p:tgtEl>
                                          <p:spTgt spid="106"/>
                                        </p:tgtEl>
                                        <p:attrNameLst>
                                          <p:attrName>style.visibility</p:attrName>
                                        </p:attrNameLst>
                                      </p:cBhvr>
                                      <p:to>
                                        <p:strVal val="visible"/>
                                      </p:to>
                                    </p:set>
                                  </p:childTnLst>
                                </p:cTn>
                              </p:par>
                              <p:par>
                                <p:cTn id="350" presetID="1" presetClass="entr" presetSubtype="0" fill="hold" grpId="0" nodeType="withEffect">
                                  <p:stCondLst>
                                    <p:cond delay="0"/>
                                  </p:stCondLst>
                                  <p:childTnLst>
                                    <p:set>
                                      <p:cBhvr>
                                        <p:cTn id="351" dur="1" fill="hold">
                                          <p:stCondLst>
                                            <p:cond delay="0"/>
                                          </p:stCondLst>
                                        </p:cTn>
                                        <p:tgtEl>
                                          <p:spTgt spid="97"/>
                                        </p:tgtEl>
                                        <p:attrNameLst>
                                          <p:attrName>style.visibility</p:attrName>
                                        </p:attrNameLst>
                                      </p:cBhvr>
                                      <p:to>
                                        <p:strVal val="visible"/>
                                      </p:to>
                                    </p:set>
                                  </p:childTnLst>
                                </p:cTn>
                              </p:par>
                              <p:par>
                                <p:cTn id="352" presetID="1" presetClass="entr" presetSubtype="0" fill="hold" nodeType="withEffect">
                                  <p:stCondLst>
                                    <p:cond delay="0"/>
                                  </p:stCondLst>
                                  <p:childTnLst>
                                    <p:set>
                                      <p:cBhvr>
                                        <p:cTn id="353" dur="1" fill="hold">
                                          <p:stCondLst>
                                            <p:cond delay="0"/>
                                          </p:stCondLst>
                                        </p:cTn>
                                        <p:tgtEl>
                                          <p:spTgt spid="3077"/>
                                        </p:tgtEl>
                                        <p:attrNameLst>
                                          <p:attrName>style.visibility</p:attrName>
                                        </p:attrNameLst>
                                      </p:cBhvr>
                                      <p:to>
                                        <p:strVal val="visible"/>
                                      </p:to>
                                    </p:set>
                                  </p:childTnLst>
                                </p:cTn>
                              </p:par>
                            </p:childTnLst>
                          </p:cTn>
                        </p:par>
                      </p:childTnLst>
                    </p:cTn>
                  </p:par>
                  <p:par>
                    <p:cTn id="354" fill="hold">
                      <p:stCondLst>
                        <p:cond delay="indefinite"/>
                      </p:stCondLst>
                      <p:childTnLst>
                        <p:par>
                          <p:cTn id="355" fill="hold">
                            <p:stCondLst>
                              <p:cond delay="0"/>
                            </p:stCondLst>
                            <p:childTnLst>
                              <p:par>
                                <p:cTn id="356" presetID="10" presetClass="entr" presetSubtype="0" fill="hold" nodeType="clickEffect">
                                  <p:stCondLst>
                                    <p:cond delay="0"/>
                                  </p:stCondLst>
                                  <p:childTnLst>
                                    <p:set>
                                      <p:cBhvr>
                                        <p:cTn id="357" dur="1" fill="hold">
                                          <p:stCondLst>
                                            <p:cond delay="0"/>
                                          </p:stCondLst>
                                        </p:cTn>
                                        <p:tgtEl>
                                          <p:spTgt spid="109"/>
                                        </p:tgtEl>
                                        <p:attrNameLst>
                                          <p:attrName>style.visibility</p:attrName>
                                        </p:attrNameLst>
                                      </p:cBhvr>
                                      <p:to>
                                        <p:strVal val="visible"/>
                                      </p:to>
                                    </p:set>
                                    <p:animEffect transition="in" filter="fade">
                                      <p:cBhvr>
                                        <p:cTn id="358" dur="500"/>
                                        <p:tgtEl>
                                          <p:spTgt spid="109"/>
                                        </p:tgtEl>
                                      </p:cBhvr>
                                    </p:animEffect>
                                  </p:childTnLst>
                                </p:cTn>
                              </p:par>
                            </p:childTnLst>
                          </p:cTn>
                        </p:par>
                      </p:childTnLst>
                    </p:cTn>
                  </p:par>
                  <p:par>
                    <p:cTn id="359" fill="hold">
                      <p:stCondLst>
                        <p:cond delay="indefinite"/>
                      </p:stCondLst>
                      <p:childTnLst>
                        <p:par>
                          <p:cTn id="360" fill="hold">
                            <p:stCondLst>
                              <p:cond delay="0"/>
                            </p:stCondLst>
                            <p:childTnLst>
                              <p:par>
                                <p:cTn id="361" presetID="1" presetClass="entr" presetSubtype="0" fill="hold" grpId="0" nodeType="clickEffect">
                                  <p:stCondLst>
                                    <p:cond delay="0"/>
                                  </p:stCondLst>
                                  <p:childTnLst>
                                    <p:set>
                                      <p:cBhvr>
                                        <p:cTn id="362" dur="1" fill="hold">
                                          <p:stCondLst>
                                            <p:cond delay="0"/>
                                          </p:stCondLst>
                                        </p:cTn>
                                        <p:tgtEl>
                                          <p:spTgt spid="3088"/>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presetID="22" presetClass="entr" presetSubtype="4" fill="hold" nodeType="clickEffect">
                                  <p:stCondLst>
                                    <p:cond delay="0"/>
                                  </p:stCondLst>
                                  <p:childTnLst>
                                    <p:set>
                                      <p:cBhvr>
                                        <p:cTn id="366" dur="1" fill="hold">
                                          <p:stCondLst>
                                            <p:cond delay="0"/>
                                          </p:stCondLst>
                                        </p:cTn>
                                        <p:tgtEl>
                                          <p:spTgt spid="134"/>
                                        </p:tgtEl>
                                        <p:attrNameLst>
                                          <p:attrName>style.visibility</p:attrName>
                                        </p:attrNameLst>
                                      </p:cBhvr>
                                      <p:to>
                                        <p:strVal val="visible"/>
                                      </p:to>
                                    </p:set>
                                    <p:animEffect transition="in" filter="wipe(down)">
                                      <p:cBhvr>
                                        <p:cTn id="367" dur="500"/>
                                        <p:tgtEl>
                                          <p:spTgt spid="134"/>
                                        </p:tgtEl>
                                      </p:cBhvr>
                                    </p:animEffect>
                                  </p:childTnLst>
                                </p:cTn>
                              </p:par>
                            </p:childTnLst>
                          </p:cTn>
                        </p:par>
                      </p:childTnLst>
                    </p:cTn>
                  </p:par>
                  <p:par>
                    <p:cTn id="368" fill="hold">
                      <p:stCondLst>
                        <p:cond delay="indefinite"/>
                      </p:stCondLst>
                      <p:childTnLst>
                        <p:par>
                          <p:cTn id="369" fill="hold">
                            <p:stCondLst>
                              <p:cond delay="0"/>
                            </p:stCondLst>
                            <p:childTnLst>
                              <p:par>
                                <p:cTn id="370" presetID="16" presetClass="entr" presetSubtype="21" fill="hold" nodeType="clickEffect">
                                  <p:stCondLst>
                                    <p:cond delay="0"/>
                                  </p:stCondLst>
                                  <p:childTnLst>
                                    <p:set>
                                      <p:cBhvr>
                                        <p:cTn id="371" dur="1" fill="hold">
                                          <p:stCondLst>
                                            <p:cond delay="0"/>
                                          </p:stCondLst>
                                        </p:cTn>
                                        <p:tgtEl>
                                          <p:spTgt spid="3075"/>
                                        </p:tgtEl>
                                        <p:attrNameLst>
                                          <p:attrName>style.visibility</p:attrName>
                                        </p:attrNameLst>
                                      </p:cBhvr>
                                      <p:to>
                                        <p:strVal val="visible"/>
                                      </p:to>
                                    </p:set>
                                    <p:animEffect transition="in" filter="barn(inVertical)">
                                      <p:cBhvr>
                                        <p:cTn id="372" dur="500"/>
                                        <p:tgtEl>
                                          <p:spTgt spid="3075"/>
                                        </p:tgtEl>
                                      </p:cBhvr>
                                    </p:animEffect>
                                  </p:childTnLst>
                                </p:cTn>
                              </p:par>
                            </p:childTnLst>
                          </p:cTn>
                        </p:par>
                      </p:childTnLst>
                    </p:cTn>
                  </p:par>
                  <p:par>
                    <p:cTn id="373" fill="hold">
                      <p:stCondLst>
                        <p:cond delay="indefinite"/>
                      </p:stCondLst>
                      <p:childTnLst>
                        <p:par>
                          <p:cTn id="374" fill="hold">
                            <p:stCondLst>
                              <p:cond delay="0"/>
                            </p:stCondLst>
                            <p:childTnLst>
                              <p:par>
                                <p:cTn id="375" presetID="1" presetClass="entr" presetSubtype="0" fill="hold" grpId="0" nodeType="clickEffect">
                                  <p:stCondLst>
                                    <p:cond delay="0"/>
                                  </p:stCondLst>
                                  <p:childTnLst>
                                    <p:set>
                                      <p:cBhvr>
                                        <p:cTn id="376" dur="1" fill="hold">
                                          <p:stCondLst>
                                            <p:cond delay="0"/>
                                          </p:stCondLst>
                                        </p:cTn>
                                        <p:tgtEl>
                                          <p:spTgt spid="151"/>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22" presetClass="entr" presetSubtype="4" fill="hold" nodeType="clickEffect">
                                  <p:stCondLst>
                                    <p:cond delay="0"/>
                                  </p:stCondLst>
                                  <p:childTnLst>
                                    <p:set>
                                      <p:cBhvr>
                                        <p:cTn id="380" dur="1" fill="hold">
                                          <p:stCondLst>
                                            <p:cond delay="0"/>
                                          </p:stCondLst>
                                        </p:cTn>
                                        <p:tgtEl>
                                          <p:spTgt spid="113"/>
                                        </p:tgtEl>
                                        <p:attrNameLst>
                                          <p:attrName>style.visibility</p:attrName>
                                        </p:attrNameLst>
                                      </p:cBhvr>
                                      <p:to>
                                        <p:strVal val="visible"/>
                                      </p:to>
                                    </p:set>
                                    <p:animEffect transition="in" filter="wipe(down)">
                                      <p:cBhvr>
                                        <p:cTn id="381" dur="500"/>
                                        <p:tgtEl>
                                          <p:spTgt spid="113"/>
                                        </p:tgtEl>
                                      </p:cBhvr>
                                    </p:animEffect>
                                  </p:childTnLst>
                                </p:cTn>
                              </p:par>
                            </p:childTnLst>
                          </p:cTn>
                        </p:par>
                      </p:childTnLst>
                    </p:cTn>
                  </p:par>
                  <p:par>
                    <p:cTn id="382" fill="hold">
                      <p:stCondLst>
                        <p:cond delay="indefinite"/>
                      </p:stCondLst>
                      <p:childTnLst>
                        <p:par>
                          <p:cTn id="383" fill="hold">
                            <p:stCondLst>
                              <p:cond delay="0"/>
                            </p:stCondLst>
                            <p:childTnLst>
                              <p:par>
                                <p:cTn id="384" presetID="22" presetClass="entr" presetSubtype="4" fill="hold" nodeType="clickEffect">
                                  <p:stCondLst>
                                    <p:cond delay="0"/>
                                  </p:stCondLst>
                                  <p:childTnLst>
                                    <p:set>
                                      <p:cBhvr>
                                        <p:cTn id="385" dur="1" fill="hold">
                                          <p:stCondLst>
                                            <p:cond delay="0"/>
                                          </p:stCondLst>
                                        </p:cTn>
                                        <p:tgtEl>
                                          <p:spTgt spid="115"/>
                                        </p:tgtEl>
                                        <p:attrNameLst>
                                          <p:attrName>style.visibility</p:attrName>
                                        </p:attrNameLst>
                                      </p:cBhvr>
                                      <p:to>
                                        <p:strVal val="visible"/>
                                      </p:to>
                                    </p:set>
                                    <p:animEffect transition="in" filter="wipe(down)">
                                      <p:cBhvr>
                                        <p:cTn id="386" dur="500"/>
                                        <p:tgtEl>
                                          <p:spTgt spid="115"/>
                                        </p:tgtEl>
                                      </p:cBhvr>
                                    </p:animEffect>
                                  </p:childTnLst>
                                </p:cTn>
                              </p:par>
                              <p:par>
                                <p:cTn id="387" presetID="22" presetClass="entr" presetSubtype="4" fill="hold" nodeType="withEffect">
                                  <p:stCondLst>
                                    <p:cond delay="0"/>
                                  </p:stCondLst>
                                  <p:childTnLst>
                                    <p:set>
                                      <p:cBhvr>
                                        <p:cTn id="388" dur="1" fill="hold">
                                          <p:stCondLst>
                                            <p:cond delay="0"/>
                                          </p:stCondLst>
                                        </p:cTn>
                                        <p:tgtEl>
                                          <p:spTgt spid="117"/>
                                        </p:tgtEl>
                                        <p:attrNameLst>
                                          <p:attrName>style.visibility</p:attrName>
                                        </p:attrNameLst>
                                      </p:cBhvr>
                                      <p:to>
                                        <p:strVal val="visible"/>
                                      </p:to>
                                    </p:set>
                                    <p:animEffect transition="in" filter="wipe(down)">
                                      <p:cBhvr>
                                        <p:cTn id="389" dur="500"/>
                                        <p:tgtEl>
                                          <p:spTgt spid="117"/>
                                        </p:tgtEl>
                                      </p:cBhvr>
                                    </p:animEffect>
                                  </p:childTnLst>
                                </p:cTn>
                              </p:par>
                              <p:par>
                                <p:cTn id="390" presetID="22" presetClass="entr" presetSubtype="4" fill="hold" nodeType="withEffect">
                                  <p:stCondLst>
                                    <p:cond delay="0"/>
                                  </p:stCondLst>
                                  <p:childTnLst>
                                    <p:set>
                                      <p:cBhvr>
                                        <p:cTn id="391" dur="1" fill="hold">
                                          <p:stCondLst>
                                            <p:cond delay="0"/>
                                          </p:stCondLst>
                                        </p:cTn>
                                        <p:tgtEl>
                                          <p:spTgt spid="121"/>
                                        </p:tgtEl>
                                        <p:attrNameLst>
                                          <p:attrName>style.visibility</p:attrName>
                                        </p:attrNameLst>
                                      </p:cBhvr>
                                      <p:to>
                                        <p:strVal val="visible"/>
                                      </p:to>
                                    </p:set>
                                    <p:animEffect transition="in" filter="wipe(down)">
                                      <p:cBhvr>
                                        <p:cTn id="392" dur="500"/>
                                        <p:tgtEl>
                                          <p:spTgt spid="121"/>
                                        </p:tgtEl>
                                      </p:cBhvr>
                                    </p:animEffec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grpId="0" nodeType="clickEffect">
                                  <p:stCondLst>
                                    <p:cond delay="0"/>
                                  </p:stCondLst>
                                  <p:childTnLst>
                                    <p:set>
                                      <p:cBhvr>
                                        <p:cTn id="396" dur="1" fill="hold">
                                          <p:stCondLst>
                                            <p:cond delay="0"/>
                                          </p:stCondLst>
                                        </p:cTn>
                                        <p:tgtEl>
                                          <p:spTgt spid="152"/>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nodeType="clickEffect">
                                  <p:stCondLst>
                                    <p:cond delay="0"/>
                                  </p:stCondLst>
                                  <p:childTnLst>
                                    <p:set>
                                      <p:cBhvr>
                                        <p:cTn id="400" dur="1" fill="hold">
                                          <p:stCondLst>
                                            <p:cond delay="0"/>
                                          </p:stCondLst>
                                        </p:cTn>
                                        <p:tgtEl>
                                          <p:spTgt spid="115"/>
                                        </p:tgtEl>
                                        <p:attrNameLst>
                                          <p:attrName>style.visibility</p:attrName>
                                        </p:attrNameLst>
                                      </p:cBhvr>
                                      <p:to>
                                        <p:strVal val="hidden"/>
                                      </p:to>
                                    </p:set>
                                  </p:childTnLst>
                                </p:cTn>
                              </p:par>
                              <p:par>
                                <p:cTn id="401" presetID="1" presetClass="exit" presetSubtype="0" fill="hold" nodeType="withEffect">
                                  <p:stCondLst>
                                    <p:cond delay="0"/>
                                  </p:stCondLst>
                                  <p:childTnLst>
                                    <p:set>
                                      <p:cBhvr>
                                        <p:cTn id="402" dur="1" fill="hold">
                                          <p:stCondLst>
                                            <p:cond delay="0"/>
                                          </p:stCondLst>
                                        </p:cTn>
                                        <p:tgtEl>
                                          <p:spTgt spid="117"/>
                                        </p:tgtEl>
                                        <p:attrNameLst>
                                          <p:attrName>style.visibility</p:attrName>
                                        </p:attrNameLst>
                                      </p:cBhvr>
                                      <p:to>
                                        <p:strVal val="hidden"/>
                                      </p:to>
                                    </p:set>
                                  </p:childTnLst>
                                </p:cTn>
                              </p:par>
                              <p:par>
                                <p:cTn id="403" presetID="1" presetClass="exit" presetSubtype="0" fill="hold" nodeType="withEffect">
                                  <p:stCondLst>
                                    <p:cond delay="0"/>
                                  </p:stCondLst>
                                  <p:childTnLst>
                                    <p:set>
                                      <p:cBhvr>
                                        <p:cTn id="404" dur="1" fill="hold">
                                          <p:stCondLst>
                                            <p:cond delay="0"/>
                                          </p:stCondLst>
                                        </p:cTn>
                                        <p:tgtEl>
                                          <p:spTgt spid="121"/>
                                        </p:tgtEl>
                                        <p:attrNameLst>
                                          <p:attrName>style.visibility</p:attrName>
                                        </p:attrNameLst>
                                      </p:cBhvr>
                                      <p:to>
                                        <p:strVal val="hidden"/>
                                      </p:to>
                                    </p:set>
                                  </p:childTnLst>
                                </p:cTn>
                              </p:par>
                            </p:childTnLst>
                          </p:cTn>
                        </p:par>
                      </p:childTnLst>
                    </p:cTn>
                  </p:par>
                  <p:par>
                    <p:cTn id="405" fill="hold">
                      <p:stCondLst>
                        <p:cond delay="indefinite"/>
                      </p:stCondLst>
                      <p:childTnLst>
                        <p:par>
                          <p:cTn id="406" fill="hold">
                            <p:stCondLst>
                              <p:cond delay="0"/>
                            </p:stCondLst>
                            <p:childTnLst>
                              <p:par>
                                <p:cTn id="407" presetID="22" presetClass="entr" presetSubtype="4" fill="hold" nodeType="clickEffect">
                                  <p:stCondLst>
                                    <p:cond delay="0"/>
                                  </p:stCondLst>
                                  <p:childTnLst>
                                    <p:set>
                                      <p:cBhvr>
                                        <p:cTn id="408" dur="1" fill="hold">
                                          <p:stCondLst>
                                            <p:cond delay="0"/>
                                          </p:stCondLst>
                                        </p:cTn>
                                        <p:tgtEl>
                                          <p:spTgt spid="123"/>
                                        </p:tgtEl>
                                        <p:attrNameLst>
                                          <p:attrName>style.visibility</p:attrName>
                                        </p:attrNameLst>
                                      </p:cBhvr>
                                      <p:to>
                                        <p:strVal val="visible"/>
                                      </p:to>
                                    </p:set>
                                    <p:animEffect transition="in" filter="wipe(down)">
                                      <p:cBhvr>
                                        <p:cTn id="409" dur="500"/>
                                        <p:tgtEl>
                                          <p:spTgt spid="123"/>
                                        </p:tgtEl>
                                      </p:cBhvr>
                                    </p:animEffect>
                                  </p:childTnLst>
                                </p:cTn>
                              </p:par>
                              <p:par>
                                <p:cTn id="410" presetID="22" presetClass="entr" presetSubtype="4" fill="hold" nodeType="withEffect">
                                  <p:stCondLst>
                                    <p:cond delay="0"/>
                                  </p:stCondLst>
                                  <p:childTnLst>
                                    <p:set>
                                      <p:cBhvr>
                                        <p:cTn id="411" dur="1" fill="hold">
                                          <p:stCondLst>
                                            <p:cond delay="0"/>
                                          </p:stCondLst>
                                        </p:cTn>
                                        <p:tgtEl>
                                          <p:spTgt spid="125"/>
                                        </p:tgtEl>
                                        <p:attrNameLst>
                                          <p:attrName>style.visibility</p:attrName>
                                        </p:attrNameLst>
                                      </p:cBhvr>
                                      <p:to>
                                        <p:strVal val="visible"/>
                                      </p:to>
                                    </p:set>
                                    <p:animEffect transition="in" filter="wipe(down)">
                                      <p:cBhvr>
                                        <p:cTn id="412" dur="500"/>
                                        <p:tgtEl>
                                          <p:spTgt spid="125"/>
                                        </p:tgtEl>
                                      </p:cBhvr>
                                    </p:animEffect>
                                  </p:childTnLst>
                                </p:cTn>
                              </p:par>
                              <p:par>
                                <p:cTn id="413" presetID="22" presetClass="entr" presetSubtype="4" fill="hold" nodeType="withEffect">
                                  <p:stCondLst>
                                    <p:cond delay="0"/>
                                  </p:stCondLst>
                                  <p:childTnLst>
                                    <p:set>
                                      <p:cBhvr>
                                        <p:cTn id="414" dur="1" fill="hold">
                                          <p:stCondLst>
                                            <p:cond delay="0"/>
                                          </p:stCondLst>
                                        </p:cTn>
                                        <p:tgtEl>
                                          <p:spTgt spid="127"/>
                                        </p:tgtEl>
                                        <p:attrNameLst>
                                          <p:attrName>style.visibility</p:attrName>
                                        </p:attrNameLst>
                                      </p:cBhvr>
                                      <p:to>
                                        <p:strVal val="visible"/>
                                      </p:to>
                                    </p:set>
                                    <p:animEffect transition="in" filter="wipe(down)">
                                      <p:cBhvr>
                                        <p:cTn id="415" dur="500"/>
                                        <p:tgtEl>
                                          <p:spTgt spid="127"/>
                                        </p:tgtEl>
                                      </p:cBhvr>
                                    </p:animEffect>
                                  </p:childTnLst>
                                </p:cTn>
                              </p:par>
                            </p:childTnLst>
                          </p:cTn>
                        </p:par>
                      </p:childTnLst>
                    </p:cTn>
                  </p:par>
                  <p:par>
                    <p:cTn id="416" fill="hold">
                      <p:stCondLst>
                        <p:cond delay="indefinite"/>
                      </p:stCondLst>
                      <p:childTnLst>
                        <p:par>
                          <p:cTn id="417" fill="hold">
                            <p:stCondLst>
                              <p:cond delay="0"/>
                            </p:stCondLst>
                            <p:childTnLst>
                              <p:par>
                                <p:cTn id="418" presetID="1" presetClass="entr" presetSubtype="0" fill="hold" grpId="0" nodeType="clickEffect">
                                  <p:stCondLst>
                                    <p:cond delay="0"/>
                                  </p:stCondLst>
                                  <p:childTnLst>
                                    <p:set>
                                      <p:cBhvr>
                                        <p:cTn id="419" dur="1" fill="hold">
                                          <p:stCondLst>
                                            <p:cond delay="0"/>
                                          </p:stCondLst>
                                        </p:cTn>
                                        <p:tgtEl>
                                          <p:spTgt spid="153"/>
                                        </p:tgtEl>
                                        <p:attrNameLst>
                                          <p:attrName>style.visibility</p:attrName>
                                        </p:attrNameLst>
                                      </p:cBhvr>
                                      <p:to>
                                        <p:strVal val="visible"/>
                                      </p:to>
                                    </p:set>
                                  </p:childTnLst>
                                </p:cTn>
                              </p:par>
                            </p:childTnLst>
                          </p:cTn>
                        </p:par>
                      </p:childTnLst>
                    </p:cTn>
                  </p:par>
                  <p:par>
                    <p:cTn id="420" fill="hold">
                      <p:stCondLst>
                        <p:cond delay="indefinite"/>
                      </p:stCondLst>
                      <p:childTnLst>
                        <p:par>
                          <p:cTn id="421" fill="hold">
                            <p:stCondLst>
                              <p:cond delay="0"/>
                            </p:stCondLst>
                            <p:childTnLst>
                              <p:par>
                                <p:cTn id="422" presetID="26" presetClass="emph" presetSubtype="0" fill="hold" nodeType="clickEffect">
                                  <p:stCondLst>
                                    <p:cond delay="0"/>
                                  </p:stCondLst>
                                  <p:childTnLst>
                                    <p:animEffect transition="out" filter="fade">
                                      <p:cBhvr>
                                        <p:cTn id="423" dur="500" tmFilter="0, 0; .2, .5; .8, .5; 1, 0"/>
                                        <p:tgtEl>
                                          <p:spTgt spid="113"/>
                                        </p:tgtEl>
                                      </p:cBhvr>
                                    </p:animEffect>
                                    <p:animScale>
                                      <p:cBhvr>
                                        <p:cTn id="424" dur="250" autoRev="1" fill="hold"/>
                                        <p:tgtEl>
                                          <p:spTgt spid="113"/>
                                        </p:tgtEl>
                                      </p:cBhvr>
                                      <p:by x="105000" y="105000"/>
                                    </p:animScale>
                                  </p:childTnLst>
                                </p:cTn>
                              </p:par>
                            </p:childTnLst>
                          </p:cTn>
                        </p:par>
                      </p:childTnLst>
                    </p:cTn>
                  </p:par>
                  <p:par>
                    <p:cTn id="425" fill="hold">
                      <p:stCondLst>
                        <p:cond delay="indefinite"/>
                      </p:stCondLst>
                      <p:childTnLst>
                        <p:par>
                          <p:cTn id="426" fill="hold">
                            <p:stCondLst>
                              <p:cond delay="0"/>
                            </p:stCondLst>
                            <p:childTnLst>
                              <p:par>
                                <p:cTn id="427" presetID="26" presetClass="emph" presetSubtype="0" fill="hold" nodeType="clickEffect">
                                  <p:stCondLst>
                                    <p:cond delay="0"/>
                                  </p:stCondLst>
                                  <p:childTnLst>
                                    <p:animEffect transition="out" filter="fade">
                                      <p:cBhvr>
                                        <p:cTn id="428" dur="500" tmFilter="0, 0; .2, .5; .8, .5; 1, 0"/>
                                        <p:tgtEl>
                                          <p:spTgt spid="134"/>
                                        </p:tgtEl>
                                      </p:cBhvr>
                                    </p:animEffect>
                                    <p:animScale>
                                      <p:cBhvr>
                                        <p:cTn id="429" dur="250" autoRev="1" fill="hold"/>
                                        <p:tgtEl>
                                          <p:spTgt spid="134"/>
                                        </p:tgtEl>
                                      </p:cBhvr>
                                      <p:by x="105000" y="105000"/>
                                    </p:animScale>
                                  </p:childTnLst>
                                </p:cTn>
                              </p:par>
                            </p:childTnLst>
                          </p:cTn>
                        </p:par>
                      </p:childTnLst>
                    </p:cTn>
                  </p:par>
                  <p:par>
                    <p:cTn id="430" fill="hold">
                      <p:stCondLst>
                        <p:cond delay="indefinite"/>
                      </p:stCondLst>
                      <p:childTnLst>
                        <p:par>
                          <p:cTn id="431" fill="hold">
                            <p:stCondLst>
                              <p:cond delay="0"/>
                            </p:stCondLst>
                            <p:childTnLst>
                              <p:par>
                                <p:cTn id="432" presetID="26" presetClass="emph" presetSubtype="0" fill="hold" nodeType="clickEffect">
                                  <p:stCondLst>
                                    <p:cond delay="0"/>
                                  </p:stCondLst>
                                  <p:childTnLst>
                                    <p:animEffect transition="out" filter="fade">
                                      <p:cBhvr>
                                        <p:cTn id="433" dur="500" tmFilter="0, 0; .2, .5; .8, .5; 1, 0"/>
                                        <p:tgtEl>
                                          <p:spTgt spid="109"/>
                                        </p:tgtEl>
                                      </p:cBhvr>
                                    </p:animEffect>
                                    <p:animScale>
                                      <p:cBhvr>
                                        <p:cTn id="434" dur="250" autoRev="1" fill="hold"/>
                                        <p:tgtEl>
                                          <p:spTgt spid="10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10" grpId="0" animBg="1"/>
      <p:bldP spid="10" grpId="1" animBg="1"/>
      <p:bldP spid="11" grpId="0" animBg="1"/>
      <p:bldP spid="11" grpId="1" animBg="1"/>
      <p:bldP spid="12" grpId="0" animBg="1"/>
      <p:bldP spid="13" grpId="0" animBg="1"/>
      <p:bldP spid="14" grpId="0" animBg="1"/>
      <p:bldP spid="15" grpId="0" animBg="1"/>
      <p:bldP spid="16" grpId="0" animBg="1"/>
      <p:bldP spid="17" grpId="0" animBg="1"/>
      <p:bldP spid="23" grpId="0" animBg="1"/>
      <p:bldP spid="26" grpId="0" animBg="1"/>
      <p:bldP spid="27" grpId="0" animBg="1"/>
      <p:bldP spid="54" grpId="0" animBg="1"/>
      <p:bldP spid="55" grpId="0" animBg="1"/>
      <p:bldP spid="61" grpId="0" animBg="1"/>
      <p:bldP spid="62" grpId="0" animBg="1"/>
      <p:bldP spid="96" grpId="0" animBg="1"/>
      <p:bldP spid="97" grpId="0" animBg="1"/>
      <p:bldP spid="104" grpId="0" animBg="1"/>
      <p:bldP spid="106" grpId="0" animBg="1"/>
      <p:bldP spid="108" grpId="0" animBg="1"/>
      <p:bldP spid="3072" grpId="0" animBg="1"/>
      <p:bldP spid="3088" grpId="0" animBg="1"/>
      <p:bldP spid="151" grpId="0" animBg="1"/>
      <p:bldP spid="152" grpId="0" animBg="1"/>
      <p:bldP spid="15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descr="C:\Users\Sripras\JPaxos-1\results\sri\2014-03-15_12-00-00\PaxosRoundBoxPlots_client_nodelay.png"/>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798"/>
            <a:ext cx="6576131" cy="4642259"/>
          </a:xfrm>
          <a:prstGeom prst="rect">
            <a:avLst/>
          </a:prstGeom>
          <a:noFill/>
          <a:ln>
            <a:noFill/>
          </a:ln>
        </p:spPr>
      </p:pic>
      <p:pic>
        <p:nvPicPr>
          <p:cNvPr id="6" name="Picture 5" descr="C:\Users\Sripras\JPaxos-1\results\sri\2014-03-15_12-00-00\PaxosServiceTimeBoxPlots_leader_nodelay.png"/>
          <p:cNvPicPr/>
          <p:nvPr/>
        </p:nvPicPr>
        <p:blipFill>
          <a:blip r:embed="rId4">
            <a:extLst>
              <a:ext uri="{28A0092B-C50C-407E-A947-70E740481C1C}">
                <a14:useLocalDpi xmlns:a14="http://schemas.microsoft.com/office/drawing/2010/main" val="0"/>
              </a:ext>
            </a:extLst>
          </a:blip>
          <a:srcRect/>
          <a:stretch>
            <a:fillRect/>
          </a:stretch>
        </p:blipFill>
        <p:spPr bwMode="auto">
          <a:xfrm>
            <a:off x="2133600" y="952500"/>
            <a:ext cx="4795424" cy="3581400"/>
          </a:xfrm>
          <a:prstGeom prst="rect">
            <a:avLst/>
          </a:prstGeom>
          <a:noFill/>
          <a:ln>
            <a:noFill/>
          </a:ln>
        </p:spPr>
      </p:pic>
      <p:pic>
        <p:nvPicPr>
          <p:cNvPr id="5" name="Picture 4" descr="C:\Users\Sripras\JPaxos-1\results\sri\2014-03-15_12-00-00\PaxosRoundBoxPlots_leader_nodelay.png"/>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743200"/>
            <a:ext cx="4800600" cy="3733800"/>
          </a:xfrm>
          <a:prstGeom prst="rect">
            <a:avLst/>
          </a:prstGeom>
          <a:noFill/>
          <a:ln>
            <a:noFill/>
          </a:ln>
        </p:spPr>
      </p:pic>
      <p:sp>
        <p:nvSpPr>
          <p:cNvPr id="7" name="Oval 6"/>
          <p:cNvSpPr/>
          <p:nvPr/>
        </p:nvSpPr>
        <p:spPr>
          <a:xfrm>
            <a:off x="914400" y="41529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26065" y="31242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43400" y="548270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7" idx="7"/>
          </p:cNvCxnSpPr>
          <p:nvPr/>
        </p:nvCxnSpPr>
        <p:spPr>
          <a:xfrm flipV="1">
            <a:off x="1694889" y="3581400"/>
            <a:ext cx="831176" cy="70541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5"/>
            <a:endCxn id="9" idx="3"/>
          </p:cNvCxnSpPr>
          <p:nvPr/>
        </p:nvCxnSpPr>
        <p:spPr>
          <a:xfrm>
            <a:off x="1694889" y="4933389"/>
            <a:ext cx="2782422" cy="13298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6"/>
          </p:cNvCxnSpPr>
          <p:nvPr/>
        </p:nvCxnSpPr>
        <p:spPr>
          <a:xfrm flipV="1">
            <a:off x="1828800" y="4038601"/>
            <a:ext cx="992820" cy="57149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9" idx="1"/>
          </p:cNvCxnSpPr>
          <p:nvPr/>
        </p:nvCxnSpPr>
        <p:spPr>
          <a:xfrm>
            <a:off x="1828800" y="4610100"/>
            <a:ext cx="2648511" cy="1006512"/>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22" name="Plus 21"/>
          <p:cNvSpPr/>
          <p:nvPr/>
        </p:nvSpPr>
        <p:spPr>
          <a:xfrm>
            <a:off x="3326536" y="4152900"/>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29830" y="1447798"/>
            <a:ext cx="2848255" cy="369332"/>
          </a:xfrm>
          <a:prstGeom prst="rect">
            <a:avLst/>
          </a:prstGeom>
          <a:noFill/>
        </p:spPr>
        <p:txBody>
          <a:bodyPr wrap="square" rtlCol="0">
            <a:spAutoFit/>
          </a:bodyPr>
          <a:lstStyle/>
          <a:p>
            <a:r>
              <a:rPr lang="en-US" dirty="0" smtClean="0"/>
              <a:t>Client end to end</a:t>
            </a:r>
            <a:endParaRPr lang="en-US" dirty="0"/>
          </a:p>
        </p:txBody>
      </p:sp>
      <p:sp>
        <p:nvSpPr>
          <p:cNvPr id="24" name="TextBox 23"/>
          <p:cNvSpPr txBox="1"/>
          <p:nvPr/>
        </p:nvSpPr>
        <p:spPr>
          <a:xfrm>
            <a:off x="2202768" y="909221"/>
            <a:ext cx="2848255" cy="369332"/>
          </a:xfrm>
          <a:prstGeom prst="rect">
            <a:avLst/>
          </a:prstGeom>
          <a:noFill/>
        </p:spPr>
        <p:txBody>
          <a:bodyPr wrap="square" rtlCol="0">
            <a:spAutoFit/>
          </a:bodyPr>
          <a:lstStyle/>
          <a:p>
            <a:r>
              <a:rPr lang="en-US" dirty="0" smtClean="0"/>
              <a:t>Directory service time</a:t>
            </a:r>
            <a:endParaRPr lang="en-US" dirty="0"/>
          </a:p>
        </p:txBody>
      </p:sp>
      <p:sp>
        <p:nvSpPr>
          <p:cNvPr id="25" name="TextBox 24"/>
          <p:cNvSpPr txBox="1"/>
          <p:nvPr/>
        </p:nvSpPr>
        <p:spPr>
          <a:xfrm>
            <a:off x="3978305" y="2743200"/>
            <a:ext cx="2848255" cy="369332"/>
          </a:xfrm>
          <a:prstGeom prst="rect">
            <a:avLst/>
          </a:prstGeom>
          <a:noFill/>
        </p:spPr>
        <p:txBody>
          <a:bodyPr wrap="square" rtlCol="0">
            <a:spAutoFit/>
          </a:bodyPr>
          <a:lstStyle/>
          <a:p>
            <a:r>
              <a:rPr lang="en-US" dirty="0" smtClean="0"/>
              <a:t>Server end to end</a:t>
            </a:r>
            <a:endParaRPr lang="en-US" dirty="0"/>
          </a:p>
        </p:txBody>
      </p:sp>
      <p:sp>
        <p:nvSpPr>
          <p:cNvPr id="2" name="Title 1"/>
          <p:cNvSpPr>
            <a:spLocks noGrp="1"/>
          </p:cNvSpPr>
          <p:nvPr>
            <p:ph type="title"/>
          </p:nvPr>
        </p:nvSpPr>
        <p:spPr>
          <a:xfrm>
            <a:off x="533400" y="0"/>
            <a:ext cx="8229600" cy="1143000"/>
          </a:xfrm>
        </p:spPr>
        <p:txBody>
          <a:bodyPr/>
          <a:lstStyle/>
          <a:p>
            <a:r>
              <a:rPr lang="en-US" dirty="0" smtClean="0"/>
              <a:t>Results: </a:t>
            </a:r>
            <a:r>
              <a:rPr lang="en-US" dirty="0" smtClean="0"/>
              <a:t>No </a:t>
            </a:r>
            <a:r>
              <a:rPr lang="en-US" dirty="0" err="1" smtClean="0"/>
              <a:t>DummyNet</a:t>
            </a:r>
            <a:r>
              <a:rPr lang="en-US" dirty="0" smtClean="0"/>
              <a:t>; x=y=0.1ms</a:t>
            </a:r>
            <a:endParaRPr lang="en-US" dirty="0"/>
          </a:p>
        </p:txBody>
      </p:sp>
    </p:spTree>
    <p:extLst>
      <p:ext uri="{BB962C8B-B14F-4D97-AF65-F5344CB8AC3E}">
        <p14:creationId xmlns:p14="http://schemas.microsoft.com/office/powerpoint/2010/main" val="341016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2" grpId="0" animBg="1"/>
      <p:bldP spid="23" grpId="0"/>
      <p:bldP spid="24" grpId="0"/>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Sripras\JPaxos-1\results\sri\2014-03-22_10-00-00\PaxosRoundBoxPlots_client_0ms.png"/>
          <p:cNvPicPr/>
          <p:nvPr/>
        </p:nvPicPr>
        <p:blipFill>
          <a:blip r:embed="rId3">
            <a:extLst>
              <a:ext uri="{28A0092B-C50C-407E-A947-70E740481C1C}">
                <a14:useLocalDpi xmlns:a14="http://schemas.microsoft.com/office/drawing/2010/main" val="0"/>
              </a:ext>
            </a:extLst>
          </a:blip>
          <a:srcRect/>
          <a:stretch>
            <a:fillRect/>
          </a:stretch>
        </p:blipFill>
        <p:spPr bwMode="auto">
          <a:xfrm>
            <a:off x="281730" y="685800"/>
            <a:ext cx="6835819" cy="4741247"/>
          </a:xfrm>
          <a:prstGeom prst="rect">
            <a:avLst/>
          </a:prstGeom>
          <a:noFill/>
          <a:ln>
            <a:noFill/>
          </a:ln>
        </p:spPr>
      </p:pic>
      <p:sp>
        <p:nvSpPr>
          <p:cNvPr id="23" name="TextBox 22"/>
          <p:cNvSpPr txBox="1"/>
          <p:nvPr/>
        </p:nvSpPr>
        <p:spPr>
          <a:xfrm>
            <a:off x="555071" y="715936"/>
            <a:ext cx="2848255" cy="369332"/>
          </a:xfrm>
          <a:prstGeom prst="rect">
            <a:avLst/>
          </a:prstGeom>
          <a:noFill/>
        </p:spPr>
        <p:txBody>
          <a:bodyPr wrap="square" rtlCol="0">
            <a:spAutoFit/>
          </a:bodyPr>
          <a:lstStyle/>
          <a:p>
            <a:r>
              <a:rPr lang="en-US" dirty="0" smtClean="0"/>
              <a:t>Client end to end</a:t>
            </a:r>
            <a:endParaRPr lang="en-US" dirty="0"/>
          </a:p>
        </p:txBody>
      </p:sp>
      <p:pic>
        <p:nvPicPr>
          <p:cNvPr id="29" name="Picture 28" descr="C:\Users\Sripras\JPaxos-1\results\sri\2014-03-22_10-00-00\PaxosRoundBoxPlots_leader_0ms.png"/>
          <p:cNvPicPr/>
          <p:nvPr/>
        </p:nvPicPr>
        <p:blipFill>
          <a:blip r:embed="rId4">
            <a:extLst>
              <a:ext uri="{28A0092B-C50C-407E-A947-70E740481C1C}">
                <a14:useLocalDpi xmlns:a14="http://schemas.microsoft.com/office/drawing/2010/main" val="0"/>
              </a:ext>
            </a:extLst>
          </a:blip>
          <a:srcRect/>
          <a:stretch>
            <a:fillRect/>
          </a:stretch>
        </p:blipFill>
        <p:spPr bwMode="auto">
          <a:xfrm>
            <a:off x="281730" y="3056423"/>
            <a:ext cx="4625340" cy="3469005"/>
          </a:xfrm>
          <a:prstGeom prst="rect">
            <a:avLst/>
          </a:prstGeom>
          <a:noFill/>
          <a:ln>
            <a:noFill/>
          </a:ln>
        </p:spPr>
      </p:pic>
      <p:pic>
        <p:nvPicPr>
          <p:cNvPr id="34" name="Picture 33" descr="C:\Users\Sripras\JPaxos-1\results\sri\2014-03-22_10-00-00\PaxosServiceTimeBoxPlots_leader_0ms.png"/>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322607"/>
            <a:ext cx="4511040" cy="3383280"/>
          </a:xfrm>
          <a:prstGeom prst="rect">
            <a:avLst/>
          </a:prstGeom>
          <a:noFill/>
          <a:ln>
            <a:noFill/>
          </a:ln>
        </p:spPr>
      </p:pic>
      <p:sp>
        <p:nvSpPr>
          <p:cNvPr id="25" name="TextBox 24"/>
          <p:cNvSpPr txBox="1"/>
          <p:nvPr/>
        </p:nvSpPr>
        <p:spPr>
          <a:xfrm>
            <a:off x="281730" y="3037888"/>
            <a:ext cx="2848255" cy="369332"/>
          </a:xfrm>
          <a:prstGeom prst="rect">
            <a:avLst/>
          </a:prstGeom>
          <a:noFill/>
        </p:spPr>
        <p:txBody>
          <a:bodyPr wrap="square" rtlCol="0">
            <a:spAutoFit/>
          </a:bodyPr>
          <a:lstStyle/>
          <a:p>
            <a:r>
              <a:rPr lang="en-US" dirty="0" smtClean="0"/>
              <a:t>Server end to end</a:t>
            </a:r>
            <a:endParaRPr lang="en-US" dirty="0"/>
          </a:p>
        </p:txBody>
      </p:sp>
      <p:sp>
        <p:nvSpPr>
          <p:cNvPr id="24" name="TextBox 23"/>
          <p:cNvSpPr txBox="1"/>
          <p:nvPr/>
        </p:nvSpPr>
        <p:spPr>
          <a:xfrm>
            <a:off x="4724400" y="3251397"/>
            <a:ext cx="2848255" cy="369332"/>
          </a:xfrm>
          <a:prstGeom prst="rect">
            <a:avLst/>
          </a:prstGeom>
          <a:noFill/>
        </p:spPr>
        <p:txBody>
          <a:bodyPr wrap="square" rtlCol="0">
            <a:spAutoFit/>
          </a:bodyPr>
          <a:lstStyle/>
          <a:p>
            <a:r>
              <a:rPr lang="en-US" dirty="0" smtClean="0"/>
              <a:t>Directory service time</a:t>
            </a:r>
            <a:endParaRPr lang="en-US" dirty="0"/>
          </a:p>
        </p:txBody>
      </p:sp>
      <p:sp>
        <p:nvSpPr>
          <p:cNvPr id="51" name="Oval 50"/>
          <p:cNvSpPr/>
          <p:nvPr/>
        </p:nvSpPr>
        <p:spPr>
          <a:xfrm>
            <a:off x="3505200" y="188073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629400" y="5653170"/>
            <a:ext cx="735736" cy="743511"/>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406282" y="5257800"/>
            <a:ext cx="767785"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51" idx="6"/>
            <a:endCxn id="52" idx="0"/>
          </p:cNvCxnSpPr>
          <p:nvPr/>
        </p:nvCxnSpPr>
        <p:spPr>
          <a:xfrm>
            <a:off x="4419600" y="2337931"/>
            <a:ext cx="2577668" cy="331523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4"/>
            <a:endCxn id="53" idx="6"/>
          </p:cNvCxnSpPr>
          <p:nvPr/>
        </p:nvCxnSpPr>
        <p:spPr>
          <a:xfrm flipH="1">
            <a:off x="3174067" y="2795131"/>
            <a:ext cx="788333" cy="2852914"/>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1" idx="5"/>
            <a:endCxn id="52" idx="2"/>
          </p:cNvCxnSpPr>
          <p:nvPr/>
        </p:nvCxnSpPr>
        <p:spPr>
          <a:xfrm>
            <a:off x="4285689" y="2661220"/>
            <a:ext cx="2343711" cy="3363706"/>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1" idx="3"/>
            <a:endCxn id="53" idx="1"/>
          </p:cNvCxnSpPr>
          <p:nvPr/>
        </p:nvCxnSpPr>
        <p:spPr>
          <a:xfrm flipH="1">
            <a:off x="2518722" y="2661220"/>
            <a:ext cx="1120389" cy="271088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58" name="Plus 57"/>
          <p:cNvSpPr/>
          <p:nvPr/>
        </p:nvSpPr>
        <p:spPr>
          <a:xfrm>
            <a:off x="4191000" y="4311654"/>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0"/>
            <a:ext cx="8229600" cy="762000"/>
          </a:xfrm>
        </p:spPr>
        <p:txBody>
          <a:bodyPr>
            <a:normAutofit/>
          </a:bodyPr>
          <a:lstStyle/>
          <a:p>
            <a:r>
              <a:rPr lang="en-US" sz="2800" dirty="0" smtClean="0"/>
              <a:t>Results: </a:t>
            </a:r>
            <a:r>
              <a:rPr lang="en-US" sz="2800" dirty="0" err="1" smtClean="0"/>
              <a:t>DummyNet</a:t>
            </a:r>
            <a:r>
              <a:rPr lang="en-US" sz="2800" dirty="0" smtClean="0"/>
              <a:t> with 0ms delay; x=y =? 0.1ms</a:t>
            </a:r>
            <a:endParaRPr lang="en-US" sz="2800" dirty="0"/>
          </a:p>
        </p:txBody>
      </p:sp>
    </p:spTree>
    <p:extLst>
      <p:ext uri="{BB962C8B-B14F-4D97-AF65-F5344CB8AC3E}">
        <p14:creationId xmlns:p14="http://schemas.microsoft.com/office/powerpoint/2010/main" val="312304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down)">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down)">
                                      <p:cBhvr>
                                        <p:cTn id="24" dur="500"/>
                                        <p:tgtEl>
                                          <p:spTgt spid="57"/>
                                        </p:tgtEl>
                                      </p:cBhvr>
                                    </p:animEffect>
                                  </p:childTnLst>
                                </p:cTn>
                              </p:par>
                              <p:par>
                                <p:cTn id="25" presetID="22" presetClass="entr" presetSubtype="4"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down)">
                                      <p:cBhvr>
                                        <p:cTn id="27" dur="500"/>
                                        <p:tgtEl>
                                          <p:spTgt spid="5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down)">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par>
                                <p:cTn id="46" presetID="22" presetClass="entr" presetSubtype="4"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down)">
                                      <p:cBhvr>
                                        <p:cTn id="48" dur="500"/>
                                        <p:tgtEl>
                                          <p:spTgt spid="5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down)">
                                      <p:cBhvr>
                                        <p:cTn id="5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4" grpId="0"/>
      <p:bldP spid="51" grpId="0" animBg="1"/>
      <p:bldP spid="52" grpId="0" animBg="1"/>
      <p:bldP spid="53" grpId="0" animBg="1"/>
      <p:bldP spid="5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ripras\JPaxos-1\results\sri\2014-03-30_13-00-00\PaxosRoundBoxPlots_client_20ms_80ms.png"/>
          <p:cNvPicPr/>
          <p:nvPr/>
        </p:nvPicPr>
        <p:blipFill>
          <a:blip r:embed="rId3">
            <a:extLst>
              <a:ext uri="{28A0092B-C50C-407E-A947-70E740481C1C}">
                <a14:useLocalDpi xmlns:a14="http://schemas.microsoft.com/office/drawing/2010/main" val="0"/>
              </a:ext>
            </a:extLst>
          </a:blip>
          <a:srcRect/>
          <a:stretch>
            <a:fillRect/>
          </a:stretch>
        </p:blipFill>
        <p:spPr bwMode="auto">
          <a:xfrm>
            <a:off x="76200" y="825842"/>
            <a:ext cx="7086600" cy="5422557"/>
          </a:xfrm>
          <a:prstGeom prst="rect">
            <a:avLst/>
          </a:prstGeom>
          <a:noFill/>
          <a:ln>
            <a:noFill/>
          </a:ln>
        </p:spPr>
      </p:pic>
      <p:pic>
        <p:nvPicPr>
          <p:cNvPr id="5" name="Picture 4" descr="C:\Users\Sripras\JPaxos-1\results\sri\2014-03-30_13-00-00\PaxosRoundBoxPlots_leader_20ms_80ms.png"/>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57200"/>
            <a:ext cx="5257800" cy="3733800"/>
          </a:xfrm>
          <a:prstGeom prst="rect">
            <a:avLst/>
          </a:prstGeom>
          <a:noFill/>
          <a:ln>
            <a:noFill/>
          </a:ln>
        </p:spPr>
      </p:pic>
      <p:pic>
        <p:nvPicPr>
          <p:cNvPr id="6" name="Picture 5" descr="C:\Users\Sripras\JPaxos-1\results\sri\2014-03-30_13-00-00\PaxosServiceTimeBoxPlots_leader_20ms_80ms.png"/>
          <p:cNvPicPr/>
          <p:nvPr/>
        </p:nvPicPr>
        <p:blipFill>
          <a:blip r:embed="rId5">
            <a:extLst>
              <a:ext uri="{28A0092B-C50C-407E-A947-70E740481C1C}">
                <a14:useLocalDpi xmlns:a14="http://schemas.microsoft.com/office/drawing/2010/main" val="0"/>
              </a:ext>
            </a:extLst>
          </a:blip>
          <a:srcRect/>
          <a:stretch>
            <a:fillRect/>
          </a:stretch>
        </p:blipFill>
        <p:spPr bwMode="auto">
          <a:xfrm>
            <a:off x="4580238" y="3200400"/>
            <a:ext cx="5029200" cy="3733800"/>
          </a:xfrm>
          <a:prstGeom prst="rect">
            <a:avLst/>
          </a:prstGeom>
          <a:noFill/>
          <a:ln>
            <a:noFill/>
          </a:ln>
        </p:spPr>
      </p:pic>
      <p:sp>
        <p:nvSpPr>
          <p:cNvPr id="7" name="TextBox 6"/>
          <p:cNvSpPr txBox="1"/>
          <p:nvPr/>
        </p:nvSpPr>
        <p:spPr>
          <a:xfrm>
            <a:off x="548893" y="900602"/>
            <a:ext cx="2848255" cy="369332"/>
          </a:xfrm>
          <a:prstGeom prst="rect">
            <a:avLst/>
          </a:prstGeom>
          <a:noFill/>
        </p:spPr>
        <p:txBody>
          <a:bodyPr wrap="square" rtlCol="0">
            <a:spAutoFit/>
          </a:bodyPr>
          <a:lstStyle/>
          <a:p>
            <a:r>
              <a:rPr lang="en-US" dirty="0" smtClean="0"/>
              <a:t>Client end to end</a:t>
            </a:r>
            <a:endParaRPr lang="en-US" dirty="0"/>
          </a:p>
        </p:txBody>
      </p:sp>
      <p:sp>
        <p:nvSpPr>
          <p:cNvPr id="8" name="TextBox 7"/>
          <p:cNvSpPr txBox="1"/>
          <p:nvPr/>
        </p:nvSpPr>
        <p:spPr>
          <a:xfrm>
            <a:off x="5943600" y="886804"/>
            <a:ext cx="2848255" cy="369332"/>
          </a:xfrm>
          <a:prstGeom prst="rect">
            <a:avLst/>
          </a:prstGeom>
          <a:noFill/>
        </p:spPr>
        <p:txBody>
          <a:bodyPr wrap="square" rtlCol="0">
            <a:spAutoFit/>
          </a:bodyPr>
          <a:lstStyle/>
          <a:p>
            <a:r>
              <a:rPr lang="en-US" dirty="0" smtClean="0"/>
              <a:t>Server end to end</a:t>
            </a:r>
            <a:endParaRPr lang="en-US" dirty="0"/>
          </a:p>
        </p:txBody>
      </p:sp>
      <p:sp>
        <p:nvSpPr>
          <p:cNvPr id="9" name="TextBox 8"/>
          <p:cNvSpPr txBox="1"/>
          <p:nvPr/>
        </p:nvSpPr>
        <p:spPr>
          <a:xfrm>
            <a:off x="4724400" y="3167788"/>
            <a:ext cx="2848255" cy="369332"/>
          </a:xfrm>
          <a:prstGeom prst="rect">
            <a:avLst/>
          </a:prstGeom>
          <a:noFill/>
        </p:spPr>
        <p:txBody>
          <a:bodyPr wrap="square" rtlCol="0">
            <a:spAutoFit/>
          </a:bodyPr>
          <a:lstStyle/>
          <a:p>
            <a:r>
              <a:rPr lang="en-US" dirty="0" smtClean="0"/>
              <a:t>Directory service time</a:t>
            </a:r>
            <a:endParaRPr lang="en-US" dirty="0"/>
          </a:p>
        </p:txBody>
      </p:sp>
      <p:sp>
        <p:nvSpPr>
          <p:cNvPr id="10" name="Oval 9"/>
          <p:cNvSpPr/>
          <p:nvPr/>
        </p:nvSpPr>
        <p:spPr>
          <a:xfrm>
            <a:off x="1752600" y="352481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05300" y="2438054"/>
            <a:ext cx="838200" cy="83893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691325" y="5956000"/>
            <a:ext cx="785673"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0" idx="7"/>
            <a:endCxn id="11" idx="2"/>
          </p:cNvCxnSpPr>
          <p:nvPr/>
        </p:nvCxnSpPr>
        <p:spPr>
          <a:xfrm flipV="1">
            <a:off x="2533089" y="2857521"/>
            <a:ext cx="1772211" cy="8012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5"/>
            <a:endCxn id="12" idx="2"/>
          </p:cNvCxnSpPr>
          <p:nvPr/>
        </p:nvCxnSpPr>
        <p:spPr>
          <a:xfrm>
            <a:off x="2533089" y="4305300"/>
            <a:ext cx="3158236" cy="2040945"/>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6"/>
            <a:endCxn id="11" idx="4"/>
          </p:cNvCxnSpPr>
          <p:nvPr/>
        </p:nvCxnSpPr>
        <p:spPr>
          <a:xfrm flipV="1">
            <a:off x="2667000" y="3276988"/>
            <a:ext cx="2057400" cy="70502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6"/>
            <a:endCxn id="12" idx="0"/>
          </p:cNvCxnSpPr>
          <p:nvPr/>
        </p:nvCxnSpPr>
        <p:spPr>
          <a:xfrm>
            <a:off x="2667000" y="3982011"/>
            <a:ext cx="3417162" cy="197398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17" name="Plus 16"/>
          <p:cNvSpPr/>
          <p:nvPr/>
        </p:nvSpPr>
        <p:spPr>
          <a:xfrm>
            <a:off x="4375581" y="3982011"/>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28600"/>
            <a:ext cx="8229600" cy="1143000"/>
          </a:xfrm>
        </p:spPr>
        <p:txBody>
          <a:bodyPr>
            <a:normAutofit/>
          </a:bodyPr>
          <a:lstStyle/>
          <a:p>
            <a:r>
              <a:rPr lang="en-US" sz="2800" dirty="0" err="1" smtClean="0"/>
              <a:t>Results:DummyNet</a:t>
            </a:r>
            <a:r>
              <a:rPr lang="en-US" sz="2800" dirty="0" smtClean="0"/>
              <a:t> with x=20ms, y=80ms</a:t>
            </a:r>
            <a:endParaRPr lang="en-US" sz="2800" dirty="0"/>
          </a:p>
        </p:txBody>
      </p:sp>
    </p:spTree>
    <p:extLst>
      <p:ext uri="{BB962C8B-B14F-4D97-AF65-F5344CB8AC3E}">
        <p14:creationId xmlns:p14="http://schemas.microsoft.com/office/powerpoint/2010/main" val="47074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ripras\AppData\Local\Microsoft\Windows\Temporary Internet Files\Content.IE5\S5NU6IIH\MP90043131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0117" y="3792270"/>
            <a:ext cx="1174284" cy="11742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7" name="Rectangle 26"/>
          <p:cNvSpPr/>
          <p:nvPr/>
        </p:nvSpPr>
        <p:spPr>
          <a:xfrm>
            <a:off x="3200343" y="4395847"/>
            <a:ext cx="2962050" cy="2423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Correct Meta-data Directory</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2" name="Title 1"/>
          <p:cNvSpPr>
            <a:spLocks noGrp="1"/>
          </p:cNvSpPr>
          <p:nvPr>
            <p:ph type="title"/>
          </p:nvPr>
        </p:nvSpPr>
        <p:spPr/>
        <p:txBody>
          <a:bodyPr/>
          <a:lstStyle/>
          <a:p>
            <a:r>
              <a:rPr lang="en-US" dirty="0" smtClean="0"/>
              <a:t>Flexible data placement</a:t>
            </a:r>
            <a:endParaRPr lang="en-US" dirty="0"/>
          </a:p>
        </p:txBody>
      </p:sp>
      <p:sp>
        <p:nvSpPr>
          <p:cNvPr id="3" name="Content Placeholder 2"/>
          <p:cNvSpPr>
            <a:spLocks noGrp="1"/>
          </p:cNvSpPr>
          <p:nvPr>
            <p:ph idx="1"/>
          </p:nvPr>
        </p:nvSpPr>
        <p:spPr>
          <a:xfrm>
            <a:off x="472346" y="1289252"/>
            <a:ext cx="8229600" cy="4525963"/>
          </a:xfrm>
        </p:spPr>
        <p:txBody>
          <a:bodyPr>
            <a:normAutofit/>
          </a:bodyPr>
          <a:lstStyle/>
          <a:p>
            <a:r>
              <a:rPr lang="en-US" sz="1800" dirty="0" smtClean="0"/>
              <a:t>Twitter object movement: Person moves geographically, his/her data follows.</a:t>
            </a:r>
          </a:p>
          <a:p>
            <a:r>
              <a:rPr lang="en-US" sz="1800" dirty="0" smtClean="0"/>
              <a:t>Access patterns for objects in social networks change and data must move to optimize access latencies.</a:t>
            </a:r>
          </a:p>
          <a:p>
            <a:r>
              <a:rPr lang="en-US" sz="1800" dirty="0" smtClean="0"/>
              <a:t>Not static, and based on sensitivity of parameters being optimized combined with driving factors, object movement is a repeated occurrence.</a:t>
            </a:r>
          </a:p>
          <a:p>
            <a:endParaRPr lang="en-US" dirty="0"/>
          </a:p>
        </p:txBody>
      </p:sp>
      <p:sp>
        <p:nvSpPr>
          <p:cNvPr id="4" name="Rectangle 3"/>
          <p:cNvSpPr/>
          <p:nvPr/>
        </p:nvSpPr>
        <p:spPr>
          <a:xfrm>
            <a:off x="109938" y="3431210"/>
            <a:ext cx="1285650" cy="3121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Distributed </a:t>
            </a:r>
            <a:r>
              <a:rPr lang="en-US" dirty="0"/>
              <a:t>Application</a:t>
            </a:r>
          </a:p>
          <a:p>
            <a:pPr algn="ctr"/>
            <a:endParaRPr lang="en-US" dirty="0" smtClean="0"/>
          </a:p>
          <a:p>
            <a:pPr algn="ctr"/>
            <a:endParaRPr lang="en-US" dirty="0"/>
          </a:p>
          <a:p>
            <a:pPr algn="ctr"/>
            <a:endParaRPr lang="en-US" dirty="0"/>
          </a:p>
        </p:txBody>
      </p:sp>
      <p:pic>
        <p:nvPicPr>
          <p:cNvPr id="1027"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9066" y="3770481"/>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0895" y="3784747"/>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6208" y="4682590"/>
            <a:ext cx="362102" cy="447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15"/>
          <p:cNvGraphicFramePr>
            <a:graphicFrameLocks noGrp="1"/>
          </p:cNvGraphicFramePr>
          <p:nvPr>
            <p:extLst>
              <p:ext uri="{D42A27DB-BD31-4B8C-83A1-F6EECF244321}">
                <p14:modId xmlns:p14="http://schemas.microsoft.com/office/powerpoint/2010/main" val="1385704231"/>
              </p:ext>
            </p:extLst>
          </p:nvPr>
        </p:nvGraphicFramePr>
        <p:xfrm>
          <a:off x="3614568" y="500293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199213">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711212276"/>
              </p:ext>
            </p:extLst>
          </p:nvPr>
        </p:nvGraphicFramePr>
        <p:xfrm>
          <a:off x="3614568" y="590130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214796">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sp>
        <p:nvSpPr>
          <p:cNvPr id="20" name="Rectangle 19"/>
          <p:cNvSpPr/>
          <p:nvPr/>
        </p:nvSpPr>
        <p:spPr>
          <a:xfrm>
            <a:off x="143163" y="4603573"/>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Node-2</a:t>
            </a:r>
            <a:endParaRPr lang="en-US" dirty="0">
              <a:solidFill>
                <a:schemeClr val="tx1"/>
              </a:solidFill>
            </a:endParaRPr>
          </a:p>
        </p:txBody>
      </p:sp>
      <p:sp>
        <p:nvSpPr>
          <p:cNvPr id="21" name="Rectangle 20"/>
          <p:cNvSpPr/>
          <p:nvPr/>
        </p:nvSpPr>
        <p:spPr>
          <a:xfrm>
            <a:off x="143163" y="3597116"/>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Node-1</a:t>
            </a:r>
            <a:endParaRPr lang="en-US" dirty="0">
              <a:solidFill>
                <a:schemeClr val="tx1"/>
              </a:solidFill>
            </a:endParaRPr>
          </a:p>
        </p:txBody>
      </p:sp>
      <p:cxnSp>
        <p:nvCxnSpPr>
          <p:cNvPr id="18" name="Straight Arrow Connector 17"/>
          <p:cNvCxnSpPr>
            <a:stCxn id="4" idx="3"/>
            <a:endCxn id="6" idx="1"/>
          </p:cNvCxnSpPr>
          <p:nvPr/>
        </p:nvCxnSpPr>
        <p:spPr>
          <a:xfrm flipV="1">
            <a:off x="1395588" y="3243234"/>
            <a:ext cx="1999691" cy="174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017247" y="5115394"/>
            <a:ext cx="2221254" cy="646331"/>
          </a:xfrm>
          <a:prstGeom prst="rect">
            <a:avLst/>
          </a:prstGeom>
          <a:noFill/>
        </p:spPr>
        <p:txBody>
          <a:bodyPr wrap="square" rtlCol="0">
            <a:spAutoFit/>
          </a:bodyPr>
          <a:lstStyle/>
          <a:p>
            <a:r>
              <a:rPr lang="en-US" dirty="0" smtClean="0"/>
              <a:t>Geo-distributed, replicated data-store</a:t>
            </a:r>
            <a:endParaRPr lang="en-US" dirty="0"/>
          </a:p>
        </p:txBody>
      </p:sp>
      <p:cxnSp>
        <p:nvCxnSpPr>
          <p:cNvPr id="32" name="Straight Arrow Connector 31"/>
          <p:cNvCxnSpPr>
            <a:endCxn id="6" idx="3"/>
          </p:cNvCxnSpPr>
          <p:nvPr/>
        </p:nvCxnSpPr>
        <p:spPr>
          <a:xfrm flipH="1" flipV="1">
            <a:off x="5439853" y="3243234"/>
            <a:ext cx="2090266" cy="1088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7" idx="0"/>
          </p:cNvCxnSpPr>
          <p:nvPr/>
        </p:nvCxnSpPr>
        <p:spPr>
          <a:xfrm>
            <a:off x="4681368" y="3736900"/>
            <a:ext cx="0" cy="658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1" idx="3"/>
            <a:endCxn id="16" idx="1"/>
          </p:cNvCxnSpPr>
          <p:nvPr/>
        </p:nvCxnSpPr>
        <p:spPr>
          <a:xfrm>
            <a:off x="1362363" y="3996482"/>
            <a:ext cx="2252205" cy="13722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0" idx="3"/>
            <a:endCxn id="19" idx="1"/>
          </p:cNvCxnSpPr>
          <p:nvPr/>
        </p:nvCxnSpPr>
        <p:spPr>
          <a:xfrm>
            <a:off x="1362363" y="5002939"/>
            <a:ext cx="2252205" cy="1264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rot="19145975">
            <a:off x="1778482" y="3378859"/>
            <a:ext cx="1311233" cy="523220"/>
          </a:xfrm>
          <a:prstGeom prst="rect">
            <a:avLst/>
          </a:prstGeom>
          <a:noFill/>
        </p:spPr>
        <p:txBody>
          <a:bodyPr wrap="square" rtlCol="0">
            <a:spAutoFit/>
          </a:bodyPr>
          <a:lstStyle/>
          <a:p>
            <a:r>
              <a:rPr lang="en-US" sz="1400" dirty="0" smtClean="0"/>
              <a:t>Consistency </a:t>
            </a:r>
            <a:r>
              <a:rPr lang="en-US" sz="1400" dirty="0" smtClean="0"/>
              <a:t>parameters</a:t>
            </a:r>
            <a:endParaRPr lang="en-US" sz="1400" dirty="0"/>
          </a:p>
        </p:txBody>
      </p:sp>
      <p:sp>
        <p:nvSpPr>
          <p:cNvPr id="59" name="TextBox 58"/>
          <p:cNvSpPr txBox="1"/>
          <p:nvPr/>
        </p:nvSpPr>
        <p:spPr>
          <a:xfrm rot="1662520">
            <a:off x="5741834" y="3444037"/>
            <a:ext cx="1486304" cy="307777"/>
          </a:xfrm>
          <a:prstGeom prst="rect">
            <a:avLst/>
          </a:prstGeom>
          <a:noFill/>
        </p:spPr>
        <p:txBody>
          <a:bodyPr wrap="none" rtlCol="0">
            <a:spAutoFit/>
          </a:bodyPr>
          <a:lstStyle/>
          <a:p>
            <a:r>
              <a:rPr lang="en-US" sz="1400" dirty="0" smtClean="0"/>
              <a:t>Logs/metrics data</a:t>
            </a:r>
            <a:endParaRPr lang="en-US" sz="1400" dirty="0"/>
          </a:p>
        </p:txBody>
      </p:sp>
      <p:sp>
        <p:nvSpPr>
          <p:cNvPr id="65" name="TextBox 64"/>
          <p:cNvSpPr txBox="1"/>
          <p:nvPr/>
        </p:nvSpPr>
        <p:spPr>
          <a:xfrm>
            <a:off x="4757568" y="3686793"/>
            <a:ext cx="1150380" cy="307777"/>
          </a:xfrm>
          <a:prstGeom prst="rect">
            <a:avLst/>
          </a:prstGeom>
          <a:noFill/>
        </p:spPr>
        <p:txBody>
          <a:bodyPr wrap="none" rtlCol="0">
            <a:spAutoFit/>
          </a:bodyPr>
          <a:lstStyle/>
          <a:p>
            <a:r>
              <a:rPr lang="en-US" sz="1400" dirty="0" smtClean="0"/>
              <a:t>Object </a:t>
            </a:r>
            <a:r>
              <a:rPr lang="en-US" sz="1400" dirty="0" err="1" smtClean="0"/>
              <a:t>config</a:t>
            </a:r>
            <a:endParaRPr lang="en-US" sz="1400" dirty="0"/>
          </a:p>
        </p:txBody>
      </p:sp>
      <p:graphicFrame>
        <p:nvGraphicFramePr>
          <p:cNvPr id="62" name="Table 61"/>
          <p:cNvGraphicFramePr>
            <a:graphicFrameLocks noGrp="1"/>
          </p:cNvGraphicFramePr>
          <p:nvPr>
            <p:extLst>
              <p:ext uri="{D42A27DB-BD31-4B8C-83A1-F6EECF244321}">
                <p14:modId xmlns:p14="http://schemas.microsoft.com/office/powerpoint/2010/main" val="2077047407"/>
              </p:ext>
            </p:extLst>
          </p:nvPr>
        </p:nvGraphicFramePr>
        <p:xfrm>
          <a:off x="4822423" y="3994356"/>
          <a:ext cx="1494354" cy="243840"/>
        </p:xfrm>
        <a:graphic>
          <a:graphicData uri="http://schemas.openxmlformats.org/drawingml/2006/table">
            <a:tbl>
              <a:tblPr firstRow="1" bandRow="1">
                <a:tableStyleId>{5C22544A-7EE6-4342-B048-85BDC9FD1C3A}</a:tableStyleId>
              </a:tblPr>
              <a:tblGrid>
                <a:gridCol w="257314"/>
                <a:gridCol w="287988"/>
                <a:gridCol w="218603"/>
                <a:gridCol w="291471"/>
                <a:gridCol w="438978"/>
              </a:tblGrid>
              <a:tr h="193897">
                <a:tc>
                  <a:txBody>
                    <a:bodyPr/>
                    <a:lstStyle/>
                    <a:p>
                      <a:r>
                        <a:rPr lang="en-US" sz="1000" dirty="0" err="1" smtClean="0"/>
                        <a:t>i</a:t>
                      </a:r>
                      <a:endParaRPr lang="en-US" sz="1000" dirty="0"/>
                    </a:p>
                  </a:txBody>
                  <a:tcPr/>
                </a:tc>
                <a:tc>
                  <a:txBody>
                    <a:bodyPr/>
                    <a:lstStyle/>
                    <a:p>
                      <a:r>
                        <a:rPr lang="en-US" sz="1000" dirty="0" smtClean="0"/>
                        <a:t>N</a:t>
                      </a:r>
                      <a:endParaRPr lang="en-US" sz="1000" dirty="0"/>
                    </a:p>
                  </a:txBody>
                  <a:tcPr/>
                </a:tc>
                <a:tc>
                  <a:txBody>
                    <a:bodyPr/>
                    <a:lstStyle/>
                    <a:p>
                      <a:r>
                        <a:rPr lang="en-US" sz="1000" dirty="0" smtClean="0"/>
                        <a:t>r</a:t>
                      </a:r>
                      <a:endParaRPr lang="en-US" sz="1000" dirty="0"/>
                    </a:p>
                  </a:txBody>
                  <a:tcPr/>
                </a:tc>
                <a:tc>
                  <a:txBody>
                    <a:bodyPr/>
                    <a:lstStyle/>
                    <a:p>
                      <a:r>
                        <a:rPr lang="en-US" sz="1000" dirty="0" smtClean="0"/>
                        <a:t>w</a:t>
                      </a:r>
                      <a:endParaRPr lang="en-US" sz="1000" dirty="0"/>
                    </a:p>
                  </a:txBody>
                  <a:tcPr/>
                </a:tc>
                <a:tc>
                  <a:txBody>
                    <a:bodyPr/>
                    <a:lstStyle/>
                    <a:p>
                      <a:r>
                        <a:rPr lang="en-US" sz="1000" dirty="0" err="1" smtClean="0"/>
                        <a:t>loc</a:t>
                      </a:r>
                      <a:endParaRPr lang="en-US" sz="1000" dirty="0"/>
                    </a:p>
                  </a:txBody>
                  <a:tcPr/>
                </a:tc>
              </a:tr>
            </a:tbl>
          </a:graphicData>
        </a:graphic>
      </p:graphicFrame>
      <p:sp>
        <p:nvSpPr>
          <p:cNvPr id="67" name="TextBox 66"/>
          <p:cNvSpPr txBox="1"/>
          <p:nvPr/>
        </p:nvSpPr>
        <p:spPr>
          <a:xfrm rot="1805739">
            <a:off x="1765653" y="4897436"/>
            <a:ext cx="1072730" cy="307777"/>
          </a:xfrm>
          <a:prstGeom prst="rect">
            <a:avLst/>
          </a:prstGeom>
          <a:noFill/>
        </p:spPr>
        <p:txBody>
          <a:bodyPr wrap="none" rtlCol="0">
            <a:spAutoFit/>
          </a:bodyPr>
          <a:lstStyle/>
          <a:p>
            <a:r>
              <a:rPr lang="en-US" sz="1400" dirty="0" smtClean="0"/>
              <a:t>Object </a:t>
            </a:r>
            <a:r>
              <a:rPr lang="en-US" sz="1400" dirty="0" err="1" smtClean="0"/>
              <a:t>locs</a:t>
            </a:r>
            <a:r>
              <a:rPr lang="en-US" sz="1400" dirty="0" smtClean="0"/>
              <a:t>?</a:t>
            </a:r>
            <a:endParaRPr lang="en-US" sz="1400" dirty="0"/>
          </a:p>
        </p:txBody>
      </p:sp>
      <p:sp>
        <p:nvSpPr>
          <p:cNvPr id="6" name="Rectangular Callout 5"/>
          <p:cNvSpPr/>
          <p:nvPr/>
        </p:nvSpPr>
        <p:spPr>
          <a:xfrm>
            <a:off x="3395279" y="2859709"/>
            <a:ext cx="2044574" cy="767050"/>
          </a:xfrm>
          <a:prstGeom prst="wedgeRectCallout">
            <a:avLst>
              <a:gd name="adj1" fmla="val -22042"/>
              <a:gd name="adj2" fmla="val 73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Placement Engine</a:t>
            </a:r>
            <a:endParaRPr lang="en-US" dirty="0"/>
          </a:p>
        </p:txBody>
      </p:sp>
    </p:spTree>
    <p:extLst>
      <p:ext uri="{BB962C8B-B14F-4D97-AF65-F5344CB8AC3E}">
        <p14:creationId xmlns:p14="http://schemas.microsoft.com/office/powerpoint/2010/main" val="41944963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56100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endParaRPr lang="en-US" dirty="0"/>
          </a:p>
        </p:txBody>
      </p:sp>
    </p:spTree>
    <p:extLst>
      <p:ext uri="{BB962C8B-B14F-4D97-AF65-F5344CB8AC3E}">
        <p14:creationId xmlns:p14="http://schemas.microsoft.com/office/powerpoint/2010/main" val="34857498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Backup</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Proposer first elicits permission to propose by sending ‘Prepare’ to Acceptors and waiting for majority.</a:t>
            </a:r>
          </a:p>
          <a:p>
            <a:r>
              <a:rPr lang="en-US" dirty="0" smtClean="0"/>
              <a:t>Acceptors respond with highest accepted values and corresponding proposal numbers if any. ({</a:t>
            </a:r>
            <a:r>
              <a:rPr lang="en-US" dirty="0" err="1" smtClean="0"/>
              <a:t>a,Va</a:t>
            </a:r>
            <a:r>
              <a:rPr lang="en-US" dirty="0" smtClean="0"/>
              <a:t>},{</a:t>
            </a:r>
            <a:r>
              <a:rPr lang="en-US" dirty="0" err="1" smtClean="0"/>
              <a:t>b,Vb</a:t>
            </a:r>
            <a:r>
              <a:rPr lang="en-US" dirty="0" smtClean="0"/>
              <a:t>},{</a:t>
            </a:r>
            <a:r>
              <a:rPr lang="en-US" dirty="0" err="1" smtClean="0"/>
              <a:t>c,Vc</a:t>
            </a:r>
            <a:r>
              <a:rPr lang="en-US" dirty="0" smtClean="0"/>
              <a:t>})</a:t>
            </a:r>
          </a:p>
          <a:p>
            <a:r>
              <a:rPr lang="en-US" dirty="0" smtClean="0"/>
              <a:t>Proposer picks </a:t>
            </a:r>
            <a:r>
              <a:rPr lang="en-US" dirty="0" err="1" smtClean="0"/>
              <a:t>Vn</a:t>
            </a:r>
            <a:r>
              <a:rPr lang="en-US" dirty="0" smtClean="0"/>
              <a:t> for Accept | n greatest.</a:t>
            </a:r>
          </a:p>
          <a:p>
            <a:r>
              <a:rPr lang="en-US" dirty="0" smtClean="0"/>
              <a:t>Acceptors accept </a:t>
            </a:r>
            <a:r>
              <a:rPr lang="en-US" dirty="0" err="1" smtClean="0"/>
              <a:t>Vn</a:t>
            </a:r>
            <a:r>
              <a:rPr lang="en-US" dirty="0" smtClean="0"/>
              <a:t> and inform Learners.</a:t>
            </a:r>
            <a:endParaRPr lang="en-US" dirty="0"/>
          </a:p>
          <a:p>
            <a:endParaRPr lang="en-US" dirty="0" smtClean="0"/>
          </a:p>
        </p:txBody>
      </p:sp>
      <p:pic>
        <p:nvPicPr>
          <p:cNvPr id="5" name="Picture 4"/>
          <p:cNvPicPr/>
          <p:nvPr/>
        </p:nvPicPr>
        <p:blipFill>
          <a:blip r:embed="rId2"/>
          <a:stretch>
            <a:fillRect/>
          </a:stretch>
        </p:blipFill>
        <p:spPr>
          <a:xfrm>
            <a:off x="1529644" y="1447800"/>
            <a:ext cx="6096000" cy="2032000"/>
          </a:xfrm>
          <a:prstGeom prst="rect">
            <a:avLst/>
          </a:prstGeom>
        </p:spPr>
      </p:pic>
    </p:spTree>
    <p:extLst>
      <p:ext uri="{BB962C8B-B14F-4D97-AF65-F5344CB8AC3E}">
        <p14:creationId xmlns:p14="http://schemas.microsoft.com/office/powerpoint/2010/main" val="82371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066139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Idempotency</a:t>
            </a:r>
            <a:r>
              <a:rPr lang="en-US" dirty="0" smtClean="0"/>
              <a:t> and leader change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r>
              <a:rPr lang="en-US" dirty="0" smtClean="0"/>
              <a:t> dueling proposers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individual, large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370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Faulty directories</a:t>
            </a:r>
            <a:endParaRPr lang="en-US" dirty="0"/>
          </a:p>
        </p:txBody>
      </p:sp>
      <p:sp>
        <p:nvSpPr>
          <p:cNvPr id="3" name="Content Placeholder 2"/>
          <p:cNvSpPr>
            <a:spLocks noGrp="1"/>
          </p:cNvSpPr>
          <p:nvPr>
            <p:ph idx="1"/>
          </p:nvPr>
        </p:nvSpPr>
        <p:spPr/>
        <p:txBody>
          <a:bodyPr/>
          <a:lstStyle/>
          <a:p>
            <a:r>
              <a:rPr lang="en-US" sz="2000" dirty="0" smtClean="0"/>
              <a:t>While data consistencies can be flexible, meta-data needs to be strictly correct.</a:t>
            </a:r>
          </a:p>
          <a:p>
            <a:r>
              <a:rPr lang="en-US" sz="2000" dirty="0" smtClean="0"/>
              <a:t>That is, not only can we not have contradictions, but we also require completeness - if one directory knows, every other directory is also expected to know.</a:t>
            </a:r>
          </a:p>
          <a:p>
            <a:endParaRPr lang="en-US" dirty="0" smtClean="0"/>
          </a:p>
          <a:p>
            <a:endParaRPr lang="en-US" dirty="0"/>
          </a:p>
          <a:p>
            <a:endParaRPr lang="en-US" dirty="0" smtClean="0"/>
          </a:p>
          <a:p>
            <a:endParaRPr lang="en-US" dirty="0" smtClean="0"/>
          </a:p>
        </p:txBody>
      </p:sp>
      <p:pic>
        <p:nvPicPr>
          <p:cNvPr id="1029"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1481" y="4154346"/>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5256311"/>
            <a:ext cx="666750" cy="6667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stCxn id="9" idx="1"/>
            <a:endCxn id="42" idx="3"/>
          </p:cNvCxnSpPr>
          <p:nvPr/>
        </p:nvCxnSpPr>
        <p:spPr>
          <a:xfrm flipH="1" flipV="1">
            <a:off x="6277092" y="3449732"/>
            <a:ext cx="913639" cy="987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37" idx="0"/>
          </p:cNvCxnSpPr>
          <p:nvPr/>
        </p:nvCxnSpPr>
        <p:spPr>
          <a:xfrm>
            <a:off x="6810375" y="4035807"/>
            <a:ext cx="185860" cy="188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800600" y="4035807"/>
            <a:ext cx="2009777" cy="96009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a:endCxn id="37" idx="1"/>
          </p:cNvCxnSpPr>
          <p:nvPr/>
        </p:nvCxnSpPr>
        <p:spPr>
          <a:xfrm>
            <a:off x="4632551" y="5092541"/>
            <a:ext cx="2051085" cy="1150003"/>
          </a:xfrm>
          <a:prstGeom prst="straightConnector1">
            <a:avLst/>
          </a:prstGeom>
          <a:ln>
            <a:prstDash val="dash"/>
            <a:headEnd type="arrow"/>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3"/>
            <a:endCxn id="5" idx="1"/>
          </p:cNvCxnSpPr>
          <p:nvPr/>
        </p:nvCxnSpPr>
        <p:spPr>
          <a:xfrm flipV="1">
            <a:off x="1291726" y="5092541"/>
            <a:ext cx="2715627" cy="2706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2"/>
            <a:endCxn id="37" idx="1"/>
          </p:cNvCxnSpPr>
          <p:nvPr/>
        </p:nvCxnSpPr>
        <p:spPr>
          <a:xfrm>
            <a:off x="758326" y="5730419"/>
            <a:ext cx="5925310" cy="5121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1"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1280" y="4537381"/>
            <a:ext cx="230424" cy="23042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5758" y="5552463"/>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rot="21268475">
            <a:off x="2064195" y="4895596"/>
            <a:ext cx="1114425" cy="307777"/>
          </a:xfrm>
          <a:prstGeom prst="rect">
            <a:avLst/>
          </a:prstGeom>
          <a:noFill/>
        </p:spPr>
        <p:txBody>
          <a:bodyPr wrap="square" rtlCol="0">
            <a:spAutoFit/>
          </a:bodyPr>
          <a:lstStyle/>
          <a:p>
            <a:r>
              <a:rPr lang="en-US" sz="1400" dirty="0" smtClean="0"/>
              <a:t>Object-1?</a:t>
            </a:r>
            <a:endParaRPr lang="en-US" sz="1400" dirty="0"/>
          </a:p>
        </p:txBody>
      </p:sp>
      <p:sp>
        <p:nvSpPr>
          <p:cNvPr id="71" name="TextBox 70"/>
          <p:cNvSpPr txBox="1"/>
          <p:nvPr/>
        </p:nvSpPr>
        <p:spPr>
          <a:xfrm rot="21283493">
            <a:off x="2104998" y="5231332"/>
            <a:ext cx="1114425" cy="307777"/>
          </a:xfrm>
          <a:prstGeom prst="rect">
            <a:avLst/>
          </a:prstGeom>
          <a:noFill/>
        </p:spPr>
        <p:txBody>
          <a:bodyPr wrap="square" rtlCol="0">
            <a:spAutoFit/>
          </a:bodyPr>
          <a:lstStyle/>
          <a:p>
            <a:r>
              <a:rPr lang="en-US" sz="1400" dirty="0" smtClean="0"/>
              <a:t>Replica-1!</a:t>
            </a:r>
            <a:endParaRPr lang="en-US" sz="1400" dirty="0"/>
          </a:p>
        </p:txBody>
      </p:sp>
      <p:sp>
        <p:nvSpPr>
          <p:cNvPr id="72" name="TextBox 71"/>
          <p:cNvSpPr txBox="1"/>
          <p:nvPr/>
        </p:nvSpPr>
        <p:spPr>
          <a:xfrm rot="298864">
            <a:off x="3194269" y="5653827"/>
            <a:ext cx="1114425" cy="307777"/>
          </a:xfrm>
          <a:prstGeom prst="rect">
            <a:avLst/>
          </a:prstGeom>
          <a:noFill/>
        </p:spPr>
        <p:txBody>
          <a:bodyPr wrap="square" rtlCol="0">
            <a:spAutoFit/>
          </a:bodyPr>
          <a:lstStyle/>
          <a:p>
            <a:r>
              <a:rPr lang="en-US" sz="1400" dirty="0" smtClean="0"/>
              <a:t>Object-1?</a:t>
            </a:r>
            <a:endParaRPr lang="en-US" sz="1400" dirty="0"/>
          </a:p>
        </p:txBody>
      </p:sp>
      <p:sp>
        <p:nvSpPr>
          <p:cNvPr id="73" name="TextBox 72"/>
          <p:cNvSpPr txBox="1"/>
          <p:nvPr/>
        </p:nvSpPr>
        <p:spPr>
          <a:xfrm rot="298864">
            <a:off x="3163768" y="5977211"/>
            <a:ext cx="1114425" cy="307777"/>
          </a:xfrm>
          <a:prstGeom prst="rect">
            <a:avLst/>
          </a:prstGeom>
          <a:noFill/>
        </p:spPr>
        <p:txBody>
          <a:bodyPr wrap="square" rtlCol="0">
            <a:spAutoFit/>
          </a:bodyPr>
          <a:lstStyle/>
          <a:p>
            <a:r>
              <a:rPr lang="en-US" sz="1400" dirty="0" smtClean="0"/>
              <a:t>Replica-2!</a:t>
            </a:r>
            <a:endParaRPr lang="en-US" sz="1400" dirty="0"/>
          </a:p>
        </p:txBody>
      </p:sp>
      <p:sp>
        <p:nvSpPr>
          <p:cNvPr id="74" name="TextBox 73"/>
          <p:cNvSpPr txBox="1"/>
          <p:nvPr/>
        </p:nvSpPr>
        <p:spPr>
          <a:xfrm>
            <a:off x="3252763" y="4266251"/>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5" name="TextBox 74"/>
          <p:cNvSpPr txBox="1"/>
          <p:nvPr/>
        </p:nvSpPr>
        <p:spPr>
          <a:xfrm>
            <a:off x="6028530" y="5335767"/>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6" name="TextBox 75"/>
          <p:cNvSpPr txBox="1"/>
          <p:nvPr/>
        </p:nvSpPr>
        <p:spPr>
          <a:xfrm>
            <a:off x="6065120" y="5327735"/>
            <a:ext cx="1812559" cy="307777"/>
          </a:xfrm>
          <a:prstGeom prst="rect">
            <a:avLst/>
          </a:prstGeom>
          <a:noFill/>
        </p:spPr>
        <p:txBody>
          <a:bodyPr wrap="square" rtlCol="0">
            <a:spAutoFit/>
          </a:bodyPr>
          <a:lstStyle/>
          <a:p>
            <a:r>
              <a:rPr lang="en-US" sz="1400" dirty="0" smtClean="0"/>
              <a:t>Object-1 | Replica 2</a:t>
            </a:r>
            <a:endParaRPr lang="en-US" sz="1400" dirty="0"/>
          </a:p>
        </p:txBody>
      </p:sp>
      <p:sp>
        <p:nvSpPr>
          <p:cNvPr id="4" name="Rounded Rectangle 3"/>
          <p:cNvSpPr/>
          <p:nvPr/>
        </p:nvSpPr>
        <p:spPr>
          <a:xfrm>
            <a:off x="224926" y="4995906"/>
            <a:ext cx="1066800" cy="734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5" name="Rectangle 4"/>
          <p:cNvSpPr/>
          <p:nvPr/>
        </p:nvSpPr>
        <p:spPr>
          <a:xfrm>
            <a:off x="4007353" y="4773058"/>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Dir1</a:t>
            </a:r>
            <a:endParaRPr lang="en-US" dirty="0"/>
          </a:p>
        </p:txBody>
      </p:sp>
      <p:sp>
        <p:nvSpPr>
          <p:cNvPr id="37" name="Rectangle 36"/>
          <p:cNvSpPr/>
          <p:nvPr/>
        </p:nvSpPr>
        <p:spPr>
          <a:xfrm>
            <a:off x="6683636" y="5923061"/>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Dir2</a:t>
            </a:r>
            <a:endParaRPr lang="en-US" dirty="0"/>
          </a:p>
        </p:txBody>
      </p:sp>
      <p:sp>
        <p:nvSpPr>
          <p:cNvPr id="9" name="Flowchart: Multidocument 8"/>
          <p:cNvSpPr/>
          <p:nvPr/>
        </p:nvSpPr>
        <p:spPr>
          <a:xfrm>
            <a:off x="7190731" y="4035807"/>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Replica1</a:t>
            </a:r>
            <a:endParaRPr lang="en-US" dirty="0"/>
          </a:p>
        </p:txBody>
      </p:sp>
      <p:sp>
        <p:nvSpPr>
          <p:cNvPr id="42" name="Flowchart: Multidocument 41"/>
          <p:cNvSpPr/>
          <p:nvPr/>
        </p:nvSpPr>
        <p:spPr>
          <a:xfrm>
            <a:off x="5286492" y="3048000"/>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Replica2</a:t>
            </a:r>
            <a:endParaRPr lang="en-US" dirty="0"/>
          </a:p>
        </p:txBody>
      </p:sp>
      <p:sp>
        <p:nvSpPr>
          <p:cNvPr id="11" name="Flowchart: Data 10"/>
          <p:cNvSpPr/>
          <p:nvPr/>
        </p:nvSpPr>
        <p:spPr>
          <a:xfrm>
            <a:off x="6810375" y="3404422"/>
            <a:ext cx="1146987" cy="47522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Object-1</a:t>
            </a:r>
            <a:endParaRPr lang="en-US" sz="1400" dirty="0"/>
          </a:p>
        </p:txBody>
      </p:sp>
    </p:spTree>
    <p:extLst>
      <p:ext uri="{BB962C8B-B14F-4D97-AF65-F5344CB8AC3E}">
        <p14:creationId xmlns:p14="http://schemas.microsoft.com/office/powerpoint/2010/main" val="395603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500" tmFilter="0, 0; .2, .5; .8, .5; 1, 0"/>
                                        <p:tgtEl>
                                          <p:spTgt spid="74"/>
                                        </p:tgtEl>
                                      </p:cBhvr>
                                    </p:animEffect>
                                    <p:animScale>
                                      <p:cBhvr>
                                        <p:cTn id="35" dur="250" autoRev="1" fill="hold"/>
                                        <p:tgtEl>
                                          <p:spTgt spid="74"/>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nodeType="clickEffect">
                                  <p:stCondLst>
                                    <p:cond delay="0"/>
                                  </p:stCondLst>
                                  <p:childTnLst>
                                    <p:animEffect transition="out" filter="fade">
                                      <p:cBhvr>
                                        <p:cTn id="45" dur="500" tmFilter="0, 0; .2, .5; .8, .5; 1, 0"/>
                                        <p:tgtEl>
                                          <p:spTgt spid="29"/>
                                        </p:tgtEl>
                                      </p:cBhvr>
                                    </p:animEffect>
                                    <p:animScale>
                                      <p:cBhvr>
                                        <p:cTn id="46" dur="250" autoRev="1" fill="hold"/>
                                        <p:tgtEl>
                                          <p:spTgt spid="29"/>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nodeType="clickEffect">
                                  <p:stCondLst>
                                    <p:cond delay="0"/>
                                  </p:stCondLst>
                                  <p:childTnLst>
                                    <p:animEffect transition="out" filter="fade">
                                      <p:cBhvr>
                                        <p:cTn id="60" dur="500" tmFilter="0, 0; .2, .5; .8, .5; 1, 0"/>
                                        <p:tgtEl>
                                          <p:spTgt spid="40"/>
                                        </p:tgtEl>
                                      </p:cBhvr>
                                    </p:animEffect>
                                    <p:animScale>
                                      <p:cBhvr>
                                        <p:cTn id="61" dur="250" autoRev="1" fill="hold"/>
                                        <p:tgtEl>
                                          <p:spTgt spid="4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5" grpId="0"/>
      <p:bldP spid="7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need?</a:t>
            </a:r>
            <a:endParaRPr lang="en-US" dirty="0"/>
          </a:p>
        </p:txBody>
      </p:sp>
      <p:sp>
        <p:nvSpPr>
          <p:cNvPr id="3" name="Content Placeholder 2"/>
          <p:cNvSpPr>
            <a:spLocks noGrp="1"/>
          </p:cNvSpPr>
          <p:nvPr>
            <p:ph idx="1"/>
          </p:nvPr>
        </p:nvSpPr>
        <p:spPr/>
        <p:txBody>
          <a:bodyPr/>
          <a:lstStyle/>
          <a:p>
            <a:r>
              <a:rPr lang="en-US" dirty="0" smtClean="0"/>
              <a:t>Consistent, flexible data placement and migration on demand.</a:t>
            </a:r>
          </a:p>
          <a:p>
            <a:pPr lvl="1"/>
            <a:r>
              <a:rPr lang="en-US" dirty="0" smtClean="0"/>
              <a:t>Consistent: Where exactly is the data now, will it get where it needs to be?</a:t>
            </a:r>
          </a:p>
          <a:p>
            <a:pPr lvl="1"/>
            <a:r>
              <a:rPr lang="en-US" dirty="0" smtClean="0"/>
              <a:t>Flexible: Can the data be placed in any chosen replica subset of the geo-replicated cloud at a per-object level?</a:t>
            </a:r>
          </a:p>
          <a:p>
            <a:pPr lvl="1"/>
            <a:r>
              <a:rPr lang="en-US" dirty="0" smtClean="0"/>
              <a:t>Migration: Can I repeatedly update this data configuration at runtime?</a:t>
            </a:r>
            <a:endParaRPr lang="en-US" dirty="0"/>
          </a:p>
        </p:txBody>
      </p:sp>
    </p:spTree>
    <p:extLst>
      <p:ext uri="{BB962C8B-B14F-4D97-AF65-F5344CB8AC3E}">
        <p14:creationId xmlns:p14="http://schemas.microsoft.com/office/powerpoint/2010/main" val="3550098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t>Goals and contributions of the thesis.</a:t>
            </a:r>
          </a:p>
          <a:p>
            <a:r>
              <a:rPr lang="en-US" dirty="0" smtClean="0"/>
              <a:t>Background on </a:t>
            </a:r>
            <a:r>
              <a:rPr lang="en-US" dirty="0" err="1" smtClean="0"/>
              <a:t>Paxos</a:t>
            </a:r>
            <a:r>
              <a:rPr lang="en-US" dirty="0" smtClean="0"/>
              <a:t> and the implementation.</a:t>
            </a:r>
          </a:p>
          <a:p>
            <a:r>
              <a:rPr lang="en-US" dirty="0" smtClean="0"/>
              <a:t>Design and Implementation of the system.</a:t>
            </a:r>
          </a:p>
          <a:p>
            <a:r>
              <a:rPr lang="en-US" dirty="0" smtClean="0"/>
              <a:t>Experimental setup and tools.</a:t>
            </a:r>
          </a:p>
          <a:p>
            <a:r>
              <a:rPr lang="en-US" dirty="0" smtClean="0"/>
              <a:t>Results</a:t>
            </a:r>
          </a:p>
          <a:p>
            <a:r>
              <a:rPr lang="en-US" dirty="0" smtClean="0"/>
              <a:t>Conclusion</a:t>
            </a:r>
            <a:endParaRPr lang="en-US" dirty="0"/>
          </a:p>
        </p:txBody>
      </p:sp>
    </p:spTree>
    <p:extLst>
      <p:ext uri="{BB962C8B-B14F-4D97-AF65-F5344CB8AC3E}">
        <p14:creationId xmlns:p14="http://schemas.microsoft.com/office/powerpoint/2010/main" val="3022611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 and tackle practical aspects of implementation of proposed flexible key and object placement schemes (</a:t>
            </a:r>
            <a:r>
              <a:rPr lang="en-US" dirty="0" err="1" smtClean="0"/>
              <a:t>DTunes</a:t>
            </a:r>
            <a:r>
              <a:rPr lang="en-US" dirty="0" smtClean="0"/>
              <a:t>, </a:t>
            </a:r>
            <a:r>
              <a:rPr lang="en-US" dirty="0" err="1" smtClean="0"/>
              <a:t>SpanStore</a:t>
            </a:r>
            <a:r>
              <a:rPr lang="en-US" dirty="0" smtClean="0"/>
              <a:t>)</a:t>
            </a:r>
          </a:p>
          <a:p>
            <a:endParaRPr lang="en-US" dirty="0"/>
          </a:p>
          <a:p>
            <a:r>
              <a:rPr lang="en-US" dirty="0" smtClean="0"/>
              <a:t>Instrument an implementation of the </a:t>
            </a:r>
            <a:r>
              <a:rPr lang="en-US" dirty="0" err="1" smtClean="0"/>
              <a:t>Paxos</a:t>
            </a:r>
            <a:r>
              <a:rPr lang="en-US" dirty="0" smtClean="0"/>
              <a:t> protocol and test it in a WAN setting.</a:t>
            </a:r>
            <a:endParaRPr lang="en-US" dirty="0"/>
          </a:p>
        </p:txBody>
      </p:sp>
    </p:spTree>
    <p:extLst>
      <p:ext uri="{BB962C8B-B14F-4D97-AF65-F5344CB8AC3E}">
        <p14:creationId xmlns:p14="http://schemas.microsoft.com/office/powerpoint/2010/main" val="3663184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r>
              <a:rPr lang="en-US" dirty="0" smtClean="0"/>
              <a:t>Design, implementation and evaluation of a system for updating directories for geo-replicated cloud </a:t>
            </a:r>
            <a:r>
              <a:rPr lang="en-US" dirty="0" err="1" smtClean="0"/>
              <a:t>datastores</a:t>
            </a:r>
            <a:endParaRPr lang="en-US" dirty="0" smtClean="0"/>
          </a:p>
          <a:p>
            <a:endParaRPr lang="en-US" dirty="0" smtClean="0"/>
          </a:p>
          <a:p>
            <a:r>
              <a:rPr lang="en-US" dirty="0" smtClean="0"/>
              <a:t>Implementation experience with </a:t>
            </a:r>
            <a:r>
              <a:rPr lang="en-US" dirty="0" err="1" smtClean="0"/>
              <a:t>JPaxos</a:t>
            </a:r>
            <a:endParaRPr lang="en-US" dirty="0" smtClean="0"/>
          </a:p>
          <a:p>
            <a:endParaRPr lang="en-US" dirty="0"/>
          </a:p>
          <a:p>
            <a:r>
              <a:rPr lang="en-US" dirty="0" smtClean="0"/>
              <a:t>Experience with the </a:t>
            </a:r>
            <a:r>
              <a:rPr lang="en-US" dirty="0" err="1" smtClean="0"/>
              <a:t>PRObE</a:t>
            </a:r>
            <a:r>
              <a:rPr lang="en-US" dirty="0" smtClean="0"/>
              <a:t> </a:t>
            </a:r>
            <a:r>
              <a:rPr lang="en-US" dirty="0" err="1" smtClean="0"/>
              <a:t>testbed</a:t>
            </a:r>
            <a:endParaRPr lang="en-US" dirty="0"/>
          </a:p>
        </p:txBody>
      </p:sp>
    </p:spTree>
    <p:extLst>
      <p:ext uri="{BB962C8B-B14F-4D97-AF65-F5344CB8AC3E}">
        <p14:creationId xmlns:p14="http://schemas.microsoft.com/office/powerpoint/2010/main" val="1143022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consensus algorithm. How do we get multiple processes to agree upon a single value?</a:t>
            </a:r>
          </a:p>
          <a:p>
            <a:r>
              <a:rPr lang="en-US" dirty="0" smtClean="0"/>
              <a:t>Roles to be played</a:t>
            </a:r>
          </a:p>
          <a:p>
            <a:pPr lvl="1"/>
            <a:r>
              <a:rPr lang="en-US" dirty="0"/>
              <a:t>Proposers – They propose values to be chosen</a:t>
            </a:r>
          </a:p>
          <a:p>
            <a:pPr lvl="1"/>
            <a:r>
              <a:rPr lang="en-US" dirty="0"/>
              <a:t>Acceptors – They choose to or not to accept proposed values</a:t>
            </a:r>
          </a:p>
          <a:p>
            <a:pPr lvl="1"/>
            <a:r>
              <a:rPr lang="en-US" dirty="0"/>
              <a:t>Learners – They learn the final, single proposed value that was accepted by the acceptors (not all, just a majority, see below)</a:t>
            </a:r>
          </a:p>
          <a:p>
            <a:r>
              <a:rPr lang="en-US" dirty="0" smtClean="0"/>
              <a:t>Safety Requirements:</a:t>
            </a:r>
          </a:p>
          <a:p>
            <a:pPr lvl="1"/>
            <a:r>
              <a:rPr lang="en-US" dirty="0" smtClean="0"/>
              <a:t>Only a single value proposed may be chosen</a:t>
            </a:r>
          </a:p>
          <a:p>
            <a:pPr lvl="1"/>
            <a:r>
              <a:rPr lang="en-US" dirty="0" smtClean="0"/>
              <a:t>Processes learn about value </a:t>
            </a:r>
            <a:r>
              <a:rPr lang="en-US" dirty="0" err="1" smtClean="0"/>
              <a:t>iff</a:t>
            </a:r>
            <a:r>
              <a:rPr lang="en-US" dirty="0" smtClean="0"/>
              <a:t> they are chosen</a:t>
            </a:r>
            <a:endParaRPr lang="en-US" dirty="0"/>
          </a:p>
        </p:txBody>
      </p:sp>
    </p:spTree>
    <p:extLst>
      <p:ext uri="{BB962C8B-B14F-4D97-AF65-F5344CB8AC3E}">
        <p14:creationId xmlns:p14="http://schemas.microsoft.com/office/powerpoint/2010/main" val="1361523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1671</TotalTime>
  <Words>2437</Words>
  <Application>Microsoft Office PowerPoint</Application>
  <PresentationFormat>On-screen Show (4:3)</PresentationFormat>
  <Paragraphs>755</Paragraphs>
  <Slides>37</Slides>
  <Notes>4</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Paxos based directory updates for geo-replicated cloud storage</vt:lpstr>
      <vt:lpstr>Geo-Replicated Cloud Storage</vt:lpstr>
      <vt:lpstr>Flexible data placement</vt:lpstr>
      <vt:lpstr>Faulty directories</vt:lpstr>
      <vt:lpstr>What do we need?</vt:lpstr>
      <vt:lpstr>Roadmap</vt:lpstr>
      <vt:lpstr>Goals</vt:lpstr>
      <vt:lpstr>Contributions</vt:lpstr>
      <vt:lpstr>Paxos</vt:lpstr>
      <vt:lpstr>Paxos</vt:lpstr>
      <vt:lpstr>JPaxos</vt:lpstr>
      <vt:lpstr>JPaxos: Everyone is everything!</vt:lpstr>
      <vt:lpstr>The Players</vt:lpstr>
      <vt:lpstr>Directory Service: DB state</vt:lpstr>
      <vt:lpstr>Directory Service: Recovery</vt:lpstr>
      <vt:lpstr>Directory Service: Snapshotting + Restoration</vt:lpstr>
      <vt:lpstr>Directories</vt:lpstr>
      <vt:lpstr>Migration Agents</vt:lpstr>
      <vt:lpstr>Migration Protocol</vt:lpstr>
      <vt:lpstr>Migration Protocol: State Machine</vt:lpstr>
      <vt:lpstr>Migration Protocol: The DB state</vt:lpstr>
      <vt:lpstr>Logging Framework</vt:lpstr>
      <vt:lpstr>Experimental testbed: PRObE</vt:lpstr>
      <vt:lpstr>Network Simulation: DummyNet</vt:lpstr>
      <vt:lpstr>Experimental Setup and Config</vt:lpstr>
      <vt:lpstr>The graphs</vt:lpstr>
      <vt:lpstr>Results: No DummyNet; x=y=0.1ms</vt:lpstr>
      <vt:lpstr>Results: DummyNet with 0ms delay; x=y =? 0.1ms</vt:lpstr>
      <vt:lpstr>Results:DummyNet with x=20ms, y=80ms</vt:lpstr>
      <vt:lpstr>Conclusion</vt:lpstr>
      <vt:lpstr>Paxos</vt:lpstr>
      <vt:lpstr>Backup</vt:lpstr>
      <vt:lpstr>ER diagram?</vt:lpstr>
      <vt:lpstr>Idempotency and leader change</vt:lpstr>
      <vt:lpstr>Paxos dueling proposers</vt:lpstr>
      <vt:lpstr>Graphs – individual, large</vt:lpstr>
      <vt:lpstr>Backup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Paxos based directory updates for geo-replicated cloud storage</dc:title>
  <dc:creator>Sripras</dc:creator>
  <cp:lastModifiedBy>Sripras</cp:lastModifiedBy>
  <cp:revision>106</cp:revision>
  <dcterms:created xsi:type="dcterms:W3CDTF">2014-05-20T19:40:14Z</dcterms:created>
  <dcterms:modified xsi:type="dcterms:W3CDTF">2014-05-22T16:27:31Z</dcterms:modified>
</cp:coreProperties>
</file>