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8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2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4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6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9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8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505B0-739C-49BB-918F-3A3FD323C9E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based directory updates for geo-replicated cloud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Phase1:</a:t>
            </a:r>
          </a:p>
          <a:p>
            <a:pPr lvl="1"/>
            <a:r>
              <a:rPr lang="en-US" dirty="0" smtClean="0"/>
              <a:t>Proposer picks globally exclusive proposal number ‘n’ and sends a ‘Prepare’ request to a majority set of acceptors.</a:t>
            </a:r>
          </a:p>
          <a:p>
            <a:pPr lvl="1"/>
            <a:r>
              <a:rPr lang="en-US" dirty="0" smtClean="0"/>
              <a:t>An acceptor responds to  a ‘Prepare’ if ‘n’ is greater than greatest accepted so far and responds with accepted value if any.</a:t>
            </a:r>
          </a:p>
          <a:p>
            <a:r>
              <a:rPr lang="en-US" dirty="0" smtClean="0"/>
              <a:t>Phase 2:</a:t>
            </a:r>
          </a:p>
          <a:p>
            <a:pPr lvl="1"/>
            <a:r>
              <a:rPr lang="en-US" dirty="0" smtClean="0"/>
              <a:t>If proposer receives responses from majority of Acceptors, it sends an ‘Accept’ request with either value of greatest numbered value Accepted or value of its own choosing.</a:t>
            </a:r>
          </a:p>
          <a:p>
            <a:pPr lvl="1"/>
            <a:r>
              <a:rPr lang="en-US" dirty="0" smtClean="0"/>
              <a:t>If an acceptor receives an ‘Accept’ request for proposal ‘n’ &gt;= highest ‘Prepare’ request it has responded to, it accepts the proposal.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4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Proposer first elicits permission to propose by sending ‘Prepare’ to Acceptors and waiting for majority.</a:t>
            </a:r>
          </a:p>
          <a:p>
            <a:r>
              <a:rPr lang="en-US" dirty="0" smtClean="0"/>
              <a:t>Acceptors respond with highest accepted values and corresponding proposal numbers if any. ({</a:t>
            </a:r>
            <a:r>
              <a:rPr lang="en-US" dirty="0" err="1" smtClean="0"/>
              <a:t>a,Va</a:t>
            </a:r>
            <a:r>
              <a:rPr lang="en-US" dirty="0" smtClean="0"/>
              <a:t>},{</a:t>
            </a:r>
            <a:r>
              <a:rPr lang="en-US" dirty="0" err="1" smtClean="0"/>
              <a:t>b,Vb</a:t>
            </a:r>
            <a:r>
              <a:rPr lang="en-US" dirty="0" smtClean="0"/>
              <a:t>},{</a:t>
            </a:r>
            <a:r>
              <a:rPr lang="en-US" dirty="0" err="1" smtClean="0"/>
              <a:t>c,Vc</a:t>
            </a:r>
            <a:r>
              <a:rPr lang="en-US" dirty="0" smtClean="0"/>
              <a:t>})</a:t>
            </a:r>
          </a:p>
          <a:p>
            <a:r>
              <a:rPr lang="en-US" dirty="0" smtClean="0"/>
              <a:t>Proposer picks </a:t>
            </a:r>
            <a:r>
              <a:rPr lang="en-US" dirty="0" err="1" smtClean="0"/>
              <a:t>Vn</a:t>
            </a:r>
            <a:r>
              <a:rPr lang="en-US" dirty="0" smtClean="0"/>
              <a:t> for Accept | n greatest.</a:t>
            </a:r>
          </a:p>
          <a:p>
            <a:r>
              <a:rPr lang="en-US" dirty="0" smtClean="0"/>
              <a:t>Acceptors accept </a:t>
            </a:r>
            <a:r>
              <a:rPr lang="en-US" dirty="0" err="1" smtClean="0"/>
              <a:t>Vn</a:t>
            </a:r>
            <a:r>
              <a:rPr lang="en-US" dirty="0" smtClean="0"/>
              <a:t> and inform Learners.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29644" y="1447800"/>
            <a:ext cx="6096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0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JPaxos</a:t>
            </a:r>
            <a:r>
              <a:rPr lang="en-US" dirty="0" smtClean="0"/>
              <a:t> is a full-fledged, high-performance open sourced Java implementation of state machine replication based on the </a:t>
            </a:r>
            <a:r>
              <a:rPr lang="en-US" dirty="0" err="1" smtClean="0"/>
              <a:t>Paxos</a:t>
            </a:r>
            <a:r>
              <a:rPr lang="en-US" dirty="0" smtClean="0"/>
              <a:t> protocol.</a:t>
            </a:r>
          </a:p>
          <a:p>
            <a:r>
              <a:rPr lang="en-US" dirty="0" smtClean="0"/>
              <a:t>Some important implementation deviations and details:</a:t>
            </a:r>
          </a:p>
          <a:p>
            <a:pPr lvl="1"/>
            <a:r>
              <a:rPr lang="en-US" dirty="0" smtClean="0"/>
              <a:t>Unique request IDs (client end request) using &lt;</a:t>
            </a:r>
            <a:r>
              <a:rPr lang="en-US" dirty="0" err="1" smtClean="0"/>
              <a:t>clientID</a:t>
            </a:r>
            <a:r>
              <a:rPr lang="en-US" dirty="0" smtClean="0"/>
              <a:t>, </a:t>
            </a:r>
            <a:r>
              <a:rPr lang="en-US" dirty="0" err="1" smtClean="0"/>
              <a:t>seqNo</a:t>
            </a:r>
            <a:r>
              <a:rPr lang="en-US" dirty="0" smtClean="0"/>
              <a:t>&gt; pair where </a:t>
            </a:r>
            <a:r>
              <a:rPr lang="en-US" dirty="0" err="1" smtClean="0"/>
              <a:t>clientID</a:t>
            </a:r>
            <a:r>
              <a:rPr lang="en-US" dirty="0" smtClean="0"/>
              <a:t> are modulo schemed or time based</a:t>
            </a:r>
          </a:p>
          <a:p>
            <a:pPr lvl="1"/>
            <a:r>
              <a:rPr lang="en-US" dirty="0" smtClean="0"/>
              <a:t>Round robin view-based leader election</a:t>
            </a:r>
          </a:p>
          <a:p>
            <a:pPr lvl="1"/>
            <a:r>
              <a:rPr lang="en-US" dirty="0" smtClean="0"/>
              <a:t>Sequence numbers for proposals (server end </a:t>
            </a:r>
            <a:r>
              <a:rPr lang="en-US" dirty="0" err="1" smtClean="0"/>
              <a:t>Paxos</a:t>
            </a:r>
            <a:r>
              <a:rPr lang="en-US" dirty="0" smtClean="0"/>
              <a:t> internal) using &lt;view, </a:t>
            </a:r>
            <a:r>
              <a:rPr lang="en-US" dirty="0" err="1" smtClean="0"/>
              <a:t>seqNo</a:t>
            </a:r>
            <a:r>
              <a:rPr lang="en-US" dirty="0" smtClean="0"/>
              <a:t>&gt; pair where </a:t>
            </a:r>
            <a:r>
              <a:rPr lang="en-US" dirty="0" err="1" smtClean="0"/>
              <a:t>seqNo</a:t>
            </a:r>
            <a:r>
              <a:rPr lang="en-US" dirty="0" smtClean="0"/>
              <a:t> is  strictly monotonically increasing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2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9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Geo-Replicated Cloud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Geo-replication offers:</a:t>
            </a:r>
          </a:p>
          <a:p>
            <a:pPr lvl="1"/>
            <a:r>
              <a:rPr lang="en-US" sz="2000" dirty="0" smtClean="0"/>
              <a:t>Better access latencies</a:t>
            </a:r>
          </a:p>
          <a:p>
            <a:pPr lvl="1"/>
            <a:r>
              <a:rPr lang="en-US" sz="2000" dirty="0" smtClean="0"/>
              <a:t>Redundancy/Disaster recovery</a:t>
            </a:r>
          </a:p>
          <a:p>
            <a:r>
              <a:rPr lang="en-US" sz="2400" dirty="0" smtClean="0"/>
              <a:t>Two classes of such systems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904354"/>
              </p:ext>
            </p:extLst>
          </p:nvPr>
        </p:nvGraphicFramePr>
        <p:xfrm>
          <a:off x="457200" y="3505200"/>
          <a:ext cx="8305800" cy="274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820204"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Consistent Hashing</a:t>
                      </a:r>
                      <a:r>
                        <a:rPr lang="en-US" baseline="0" dirty="0" smtClean="0"/>
                        <a:t> based 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Directory based systems</a:t>
                      </a:r>
                      <a:endParaRPr lang="en-US" dirty="0"/>
                    </a:p>
                  </a:txBody>
                  <a:tcPr/>
                </a:tc>
              </a:tr>
              <a:tr h="475196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</a:t>
                      </a:r>
                      <a:r>
                        <a:rPr lang="en-US" baseline="0" dirty="0" smtClean="0"/>
                        <a:t> hash once to store data, </a:t>
                      </a:r>
                      <a:r>
                        <a:rPr lang="en-US" baseline="0" dirty="0" err="1" smtClean="0"/>
                        <a:t>recompute</a:t>
                      </a:r>
                      <a:r>
                        <a:rPr lang="en-US" baseline="0" dirty="0" smtClean="0"/>
                        <a:t> hash to find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 a directory to manage locations of data</a:t>
                      </a:r>
                    </a:p>
                  </a:txBody>
                  <a:tcPr/>
                </a:tc>
              </a:tr>
              <a:tr h="475196">
                <a:tc>
                  <a:txBody>
                    <a:bodyPr/>
                    <a:lstStyle/>
                    <a:p>
                      <a:r>
                        <a:rPr lang="en-US" dirty="0" smtClean="0"/>
                        <a:t>Very limited</a:t>
                      </a:r>
                      <a:r>
                        <a:rPr lang="en-US" baseline="0" dirty="0" smtClean="0"/>
                        <a:t> flexibility in data placement and replication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flexibility in data placement and replication factor</a:t>
                      </a:r>
                    </a:p>
                  </a:txBody>
                  <a:tcPr/>
                </a:tc>
              </a:tr>
              <a:tr h="475196">
                <a:tc>
                  <a:txBody>
                    <a:bodyPr/>
                    <a:lstStyle/>
                    <a:p>
                      <a:r>
                        <a:rPr lang="en-US" dirty="0" smtClean="0"/>
                        <a:t>Implicitly correct by virtue of properties</a:t>
                      </a:r>
                      <a:r>
                        <a:rPr lang="en-US" baseline="0" dirty="0" smtClean="0"/>
                        <a:t> of hash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 is not trivial – an important implementation consideration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4" y="1419577"/>
            <a:ext cx="1188667" cy="92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19578"/>
            <a:ext cx="914400" cy="92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6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 err="1" smtClean="0"/>
              <a:t>testbed</a:t>
            </a:r>
            <a:r>
              <a:rPr lang="en-US" dirty="0" smtClean="0"/>
              <a:t>: </a:t>
            </a:r>
            <a:r>
              <a:rPr lang="en-US" dirty="0" err="1" smtClean="0"/>
              <a:t>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2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Simulation: </a:t>
            </a:r>
            <a:r>
              <a:rPr lang="en-US" dirty="0" err="1" smtClean="0"/>
              <a:t>DummyNet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96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 and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7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60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71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1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00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1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ripras\AppData\Local\Microsoft\Windows\Temporary Internet Files\Content.IE5\S5NU6IIH\MP90043131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117" y="3792270"/>
            <a:ext cx="1174284" cy="11742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3200343" y="4395847"/>
            <a:ext cx="2962050" cy="242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46" y="1289252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Twitter object movement: Person moves geographically, his/her data follows.</a:t>
            </a:r>
          </a:p>
          <a:p>
            <a:r>
              <a:rPr lang="en-US" sz="1800" dirty="0" smtClean="0"/>
              <a:t>Access patterns for objects in social networks change and data must move to optimize access latencies.</a:t>
            </a:r>
          </a:p>
          <a:p>
            <a:r>
              <a:rPr lang="en-US" sz="1800" dirty="0" smtClean="0"/>
              <a:t>Not static, and based on sensitivity of parameters being optimized combined with driving factors, object movement is a repeated occurrence.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938" y="3431210"/>
            <a:ext cx="1285650" cy="242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538" y="5943902"/>
            <a:ext cx="127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Distributed Application</a:t>
            </a:r>
            <a:endParaRPr lang="en-US" dirty="0"/>
          </a:p>
        </p:txBody>
      </p:sp>
      <p:pic>
        <p:nvPicPr>
          <p:cNvPr id="1026" name="Picture 2" descr="C:\Users\Sripras\AppData\Local\Microsoft\Windows\Temporary Internet Files\Content.IE5\CYK3BX0Z\MC90043383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225" y="2822614"/>
            <a:ext cx="91428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30854" y="28358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Replica placement engine</a:t>
            </a:r>
            <a:endParaRPr lang="en-US" dirty="0"/>
          </a:p>
        </p:txBody>
      </p:sp>
      <p:pic>
        <p:nvPicPr>
          <p:cNvPr id="1027" name="Picture 3" descr="C:\Users\Sripras\AppData\Local\Microsoft\Windows\Temporary Internet Files\Content.IE5\K5SE4XXB\MC9000482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066" y="3770481"/>
            <a:ext cx="362102" cy="4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Sripras\AppData\Local\Microsoft\Windows\Temporary Internet Files\Content.IE5\K5SE4XXB\MC9000482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895" y="3784747"/>
            <a:ext cx="362102" cy="4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ripras\AppData\Local\Microsoft\Windows\Temporary Internet Files\Content.IE5\K5SE4XXB\MC9000482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208" y="4682590"/>
            <a:ext cx="362102" cy="4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04231"/>
              </p:ext>
            </p:extLst>
          </p:nvPr>
        </p:nvGraphicFramePr>
        <p:xfrm>
          <a:off x="3614568" y="5002938"/>
          <a:ext cx="2133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</a:tblGrid>
              <a:tr h="199213"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obj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old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new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ACK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2,3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1,5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212276"/>
              </p:ext>
            </p:extLst>
          </p:nvPr>
        </p:nvGraphicFramePr>
        <p:xfrm>
          <a:off x="3614568" y="5901308"/>
          <a:ext cx="2133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</a:tblGrid>
              <a:tr h="214796"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obj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old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new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ACK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2,3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1,5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43163" y="4603573"/>
            <a:ext cx="1219200" cy="7987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3163" y="3597116"/>
            <a:ext cx="1219200" cy="7987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15514" y="3792270"/>
            <a:ext cx="107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514" y="4818272"/>
            <a:ext cx="107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3"/>
            <a:endCxn id="1026" idx="1"/>
          </p:cNvCxnSpPr>
          <p:nvPr/>
        </p:nvCxnSpPr>
        <p:spPr>
          <a:xfrm flipV="1">
            <a:off x="1395588" y="3279757"/>
            <a:ext cx="2828637" cy="136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17247" y="5115394"/>
            <a:ext cx="222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Geo-distributed</a:t>
            </a:r>
            <a:r>
              <a:rPr lang="en-US" dirty="0" smtClean="0"/>
              <a:t>, replicated data-store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2743" y="4497924"/>
            <a:ext cx="28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Meta-data Directory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1026" idx="3"/>
          </p:cNvCxnSpPr>
          <p:nvPr/>
        </p:nvCxnSpPr>
        <p:spPr>
          <a:xfrm flipH="1" flipV="1">
            <a:off x="5138511" y="3279757"/>
            <a:ext cx="2391606" cy="1052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26" idx="2"/>
            <a:endCxn id="27" idx="0"/>
          </p:cNvCxnSpPr>
          <p:nvPr/>
        </p:nvCxnSpPr>
        <p:spPr>
          <a:xfrm>
            <a:off x="4681368" y="3736900"/>
            <a:ext cx="0" cy="658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3"/>
            <a:endCxn id="16" idx="1"/>
          </p:cNvCxnSpPr>
          <p:nvPr/>
        </p:nvCxnSpPr>
        <p:spPr>
          <a:xfrm>
            <a:off x="1362363" y="3996482"/>
            <a:ext cx="2252205" cy="1372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3"/>
            <a:endCxn id="19" idx="1"/>
          </p:cNvCxnSpPr>
          <p:nvPr/>
        </p:nvCxnSpPr>
        <p:spPr>
          <a:xfrm>
            <a:off x="1362363" y="5002939"/>
            <a:ext cx="2252205" cy="1264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20026974">
            <a:off x="1984480" y="3514675"/>
            <a:ext cx="1928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Consistency parameters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 rot="1395829">
            <a:off x="5659502" y="3472870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Logs/metrics data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757568" y="3686793"/>
            <a:ext cx="11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Object </a:t>
            </a:r>
            <a:r>
              <a:rPr lang="en-US" sz="1400" dirty="0" err="1" smtClean="0"/>
              <a:t>config</a:t>
            </a:r>
            <a:endParaRPr lang="en-US" sz="1400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47407"/>
              </p:ext>
            </p:extLst>
          </p:nvPr>
        </p:nvGraphicFramePr>
        <p:xfrm>
          <a:off x="4822423" y="3994356"/>
          <a:ext cx="149435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14"/>
                <a:gridCol w="287988"/>
                <a:gridCol w="218603"/>
                <a:gridCol w="291471"/>
                <a:gridCol w="438978"/>
              </a:tblGrid>
              <a:tr h="19389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loc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 rot="1805739">
            <a:off x="1765653" y="4897436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Object </a:t>
            </a:r>
            <a:r>
              <a:rPr lang="en-US" sz="1400" dirty="0" err="1" smtClean="0"/>
              <a:t>locs</a:t>
            </a:r>
            <a:r>
              <a:rPr lang="en-US" sz="1400" dirty="0" smtClean="0"/>
              <a:t>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4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Faulty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While data consistencies can be flexible, meta-data needs to be strictly correct.</a:t>
            </a:r>
          </a:p>
          <a:p>
            <a:r>
              <a:rPr lang="en-US" sz="2000" dirty="0" smtClean="0"/>
              <a:t>That is, not only can we not have contradictions, but we also require completeness - if one directory knows, every other directory is also expected to know.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C:\Users\Sripras\AppData\Local\Microsoft\Windows\Temporary Internet Files\Content.IE5\A6V9TX1G\MC90043386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78624"/>
            <a:ext cx="91428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ripras\AppData\Local\Microsoft\Windows\Temporary Internet Files\Content.IE5\24UHWFW8\MC900030293[2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130" y="4767805"/>
            <a:ext cx="913029" cy="69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Sripras\AppData\Local\Microsoft\Windows\Temporary Internet Files\Content.IE5\24UHWFW8\MC900030293[2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085" y="5875951"/>
            <a:ext cx="913029" cy="69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ripras\AppData\Local\Microsoft\Windows\Temporary Internet Files\Content.IE5\EJPT9TYZ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80" y="3343856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Sripras\AppData\Local\Microsoft\Windows\Temporary Internet Files\Content.IE5\EJPT9TYZ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3944611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ripras\AppData\Local\Microsoft\Windows\Temporary Internet Files\Content.IE5\A6V9TX1G\MC90044176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481" y="4154346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Sripras\AppData\Local\Microsoft\Windows\Temporary Internet Files\Content.IE5\A6V9TX1G\MC90044176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256311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ripras\AppData\Local\Microsoft\Windows\Temporary Internet Files\Content.IE5\A6V9TX1G\MP900390095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386" y="3523225"/>
            <a:ext cx="590728" cy="42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" idx="1"/>
            <a:endCxn id="1028" idx="3"/>
          </p:cNvCxnSpPr>
          <p:nvPr/>
        </p:nvCxnSpPr>
        <p:spPr>
          <a:xfrm flipH="1" flipV="1">
            <a:off x="6028530" y="3772481"/>
            <a:ext cx="1115220" cy="60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6586140" y="4072858"/>
            <a:ext cx="396460" cy="1803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953000" y="4072858"/>
            <a:ext cx="1633142" cy="69494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27" idx="3"/>
            <a:endCxn id="8" idx="1"/>
          </p:cNvCxnSpPr>
          <p:nvPr/>
        </p:nvCxnSpPr>
        <p:spPr>
          <a:xfrm>
            <a:off x="4708159" y="5117563"/>
            <a:ext cx="1817926" cy="1108146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26" idx="3"/>
            <a:endCxn id="1027" idx="1"/>
          </p:cNvCxnSpPr>
          <p:nvPr/>
        </p:nvCxnSpPr>
        <p:spPr>
          <a:xfrm flipV="1">
            <a:off x="1447686" y="5117563"/>
            <a:ext cx="2347444" cy="218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447686" y="5226665"/>
            <a:ext cx="2303795" cy="183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26" idx="2"/>
            <a:endCxn id="8" idx="1"/>
          </p:cNvCxnSpPr>
          <p:nvPr/>
        </p:nvCxnSpPr>
        <p:spPr>
          <a:xfrm>
            <a:off x="990543" y="5792910"/>
            <a:ext cx="5535542" cy="432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990543" y="5875951"/>
            <a:ext cx="5486457" cy="44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Sripras\AppData\Local\Microsoft\Windows\Temporary Internet Files\Content.IE5\24UHWFW8\MC900432537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80" y="4537381"/>
            <a:ext cx="230424" cy="2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7" descr="C:\Users\Sripras\AppData\Local\Microsoft\Windows\Temporary Internet Files\Content.IE5\24UHWFW8\MC900432537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58" y="5552463"/>
            <a:ext cx="230424" cy="2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6705600" y="3215448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 - 1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7015162" y="4724735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Replica - 1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5042692" y="4112554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Replica - 2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946802" y="5434621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Dir-1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6705599" y="6539926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Dir-2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 rot="21268475">
            <a:off x="2064195" y="4895596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Object-1?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 rot="21355557">
            <a:off x="2064196" y="5361941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Replica-1!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 rot="298864">
            <a:off x="3194269" y="5653827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Object-1?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 rot="298864">
            <a:off x="3125962" y="6148119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Replica-2!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252763" y="4266251"/>
            <a:ext cx="181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 | Replica 1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028530" y="5335767"/>
            <a:ext cx="181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 | Replica 1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6065120" y="5327735"/>
            <a:ext cx="181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 | Replica 2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734514" y="4613916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Client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60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Consistent, flexible data placement and migration on demand.</a:t>
            </a:r>
          </a:p>
          <a:p>
            <a:pPr lvl="1"/>
            <a:r>
              <a:rPr lang="en-US" dirty="0" smtClean="0"/>
              <a:t>Consistent: Where exactly is the data now, will it get where it needs to be?</a:t>
            </a:r>
          </a:p>
          <a:p>
            <a:pPr lvl="1"/>
            <a:r>
              <a:rPr lang="en-US" dirty="0" smtClean="0"/>
              <a:t>Flexible: Can the data be placed in any chosen replica subset of the geo-replicated cloud at a per-object level?</a:t>
            </a:r>
          </a:p>
          <a:p>
            <a:pPr lvl="1"/>
            <a:r>
              <a:rPr lang="en-US" dirty="0" smtClean="0"/>
              <a:t>Migration: Can I repeatedly update this data configuration at runtime?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and contributions of the thesis.</a:t>
            </a:r>
          </a:p>
          <a:p>
            <a:r>
              <a:rPr lang="en-US" dirty="0" smtClean="0"/>
              <a:t>Background on </a:t>
            </a:r>
            <a:r>
              <a:rPr lang="en-US" dirty="0" err="1" smtClean="0"/>
              <a:t>Paxos</a:t>
            </a:r>
            <a:r>
              <a:rPr lang="en-US" dirty="0" smtClean="0"/>
              <a:t> and the implementation.</a:t>
            </a:r>
          </a:p>
          <a:p>
            <a:r>
              <a:rPr lang="en-US" dirty="0" smtClean="0"/>
              <a:t>Design and Implementation of the system.</a:t>
            </a:r>
          </a:p>
          <a:p>
            <a:r>
              <a:rPr lang="en-US" dirty="0" smtClean="0"/>
              <a:t>Experimental setup and tools.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and tackle practical aspects of implementation of proposed flexible key and object placement schemes (</a:t>
            </a:r>
            <a:r>
              <a:rPr lang="en-US" dirty="0" err="1" smtClean="0"/>
              <a:t>DTunes</a:t>
            </a:r>
            <a:r>
              <a:rPr lang="en-US" dirty="0" smtClean="0"/>
              <a:t>, </a:t>
            </a:r>
            <a:r>
              <a:rPr lang="en-US" dirty="0" err="1" smtClean="0"/>
              <a:t>SpanStore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Instrument an implementation of the </a:t>
            </a:r>
            <a:r>
              <a:rPr lang="en-US" dirty="0" err="1" smtClean="0"/>
              <a:t>Paxos</a:t>
            </a:r>
            <a:r>
              <a:rPr lang="en-US" dirty="0" smtClean="0"/>
              <a:t> protocol and test it in a WAN setting.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8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implemented, fully functional system exposing a CRUD-like API service for developers requiring consistent directory updates.</a:t>
            </a:r>
          </a:p>
          <a:p>
            <a:endParaRPr lang="en-US" dirty="0" smtClean="0"/>
          </a:p>
          <a:p>
            <a:r>
              <a:rPr lang="en-US" dirty="0" smtClean="0"/>
              <a:t>Performance data and observations of an implemented </a:t>
            </a:r>
            <a:r>
              <a:rPr lang="en-US" dirty="0" err="1" smtClean="0"/>
              <a:t>Paxos</a:t>
            </a:r>
            <a:r>
              <a:rPr lang="en-US" dirty="0" smtClean="0"/>
              <a:t> system in WAN settings.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2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consensus algorithm. How do we get multiple processes to agree upon a single value?</a:t>
            </a:r>
          </a:p>
          <a:p>
            <a:r>
              <a:rPr lang="en-US" dirty="0" smtClean="0"/>
              <a:t>Roles to be played</a:t>
            </a:r>
          </a:p>
          <a:p>
            <a:pPr lvl="1"/>
            <a:r>
              <a:rPr lang="en-US" dirty="0"/>
              <a:t>Proposers – They propose values to be chosen</a:t>
            </a:r>
          </a:p>
          <a:p>
            <a:pPr lvl="1"/>
            <a:r>
              <a:rPr lang="en-US" dirty="0"/>
              <a:t>Acceptors – They choose to or not to accept proposed values</a:t>
            </a:r>
          </a:p>
          <a:p>
            <a:pPr lvl="1"/>
            <a:r>
              <a:rPr lang="en-US" dirty="0"/>
              <a:t>Learners – They learn the final, single proposed value that was accepted by the acceptors (not all, just a majority, see below)</a:t>
            </a:r>
          </a:p>
          <a:p>
            <a:r>
              <a:rPr lang="en-US" dirty="0" smtClean="0"/>
              <a:t>Safety Requirements:</a:t>
            </a:r>
          </a:p>
          <a:p>
            <a:pPr lvl="1"/>
            <a:r>
              <a:rPr lang="en-US" dirty="0" smtClean="0"/>
              <a:t>Only a single value proposed may be chosen</a:t>
            </a:r>
          </a:p>
          <a:p>
            <a:pPr lvl="1"/>
            <a:r>
              <a:rPr lang="en-US" dirty="0" smtClean="0"/>
              <a:t>Processes learn about value </a:t>
            </a:r>
            <a:r>
              <a:rPr lang="en-US" dirty="0" err="1" smtClean="0"/>
              <a:t>iff</a:t>
            </a:r>
            <a:r>
              <a:rPr lang="en-US" dirty="0" smtClean="0"/>
              <a:t> they are chosen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2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834</Words>
  <Application>Microsoft Office PowerPoint</Application>
  <PresentationFormat>On-screen Show (4:3)</PresentationFormat>
  <Paragraphs>155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Paxos based directory updates for geo-replicated cloud storage</vt:lpstr>
      <vt:lpstr>Geo-Replicated Cloud Storage</vt:lpstr>
      <vt:lpstr>Flexible data placement</vt:lpstr>
      <vt:lpstr>Faulty directories</vt:lpstr>
      <vt:lpstr>What do we need?</vt:lpstr>
      <vt:lpstr>Roadmap</vt:lpstr>
      <vt:lpstr>Goals</vt:lpstr>
      <vt:lpstr>Contributions</vt:lpstr>
      <vt:lpstr>Paxos</vt:lpstr>
      <vt:lpstr>Paxos</vt:lpstr>
      <vt:lpstr>Paxos</vt:lpstr>
      <vt:lpstr>JPaxos</vt:lpstr>
      <vt:lpstr>Design and Implementation</vt:lpstr>
      <vt:lpstr>Design and Implementation</vt:lpstr>
      <vt:lpstr>Design and Implementation</vt:lpstr>
      <vt:lpstr>Design and Implementation</vt:lpstr>
      <vt:lpstr>Design and Implementation</vt:lpstr>
      <vt:lpstr>Design and Implementation</vt:lpstr>
      <vt:lpstr>Design and Implementation</vt:lpstr>
      <vt:lpstr>Logging Framework</vt:lpstr>
      <vt:lpstr>Experimental testbed: PRObE</vt:lpstr>
      <vt:lpstr>Network Simulation: DummyNet</vt:lpstr>
      <vt:lpstr>Experimental Setup and Config</vt:lpstr>
      <vt:lpstr>Results: 1</vt:lpstr>
      <vt:lpstr>Results: 2</vt:lpstr>
      <vt:lpstr>Results: 3</vt:lpstr>
      <vt:lpstr>Results: 4</vt:lpstr>
      <vt:lpstr>Conclusion</vt:lpstr>
      <vt:lpstr>Backup</vt:lpstr>
      <vt:lpstr>Backup</vt:lpstr>
      <vt:lpstr>Backup</vt:lpstr>
      <vt:lpstr>Backup</vt:lpstr>
      <vt:lpstr>Backup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Paxos based directory updates for geo-replicated cloud storage</dc:title>
  <dc:creator>Sripras</dc:creator>
  <cp:lastModifiedBy>Sripras</cp:lastModifiedBy>
  <cp:revision>27</cp:revision>
  <dcterms:created xsi:type="dcterms:W3CDTF">2014-05-20T19:40:14Z</dcterms:created>
  <dcterms:modified xsi:type="dcterms:W3CDTF">2014-05-21T04:33:48Z</dcterms:modified>
</cp:coreProperties>
</file>