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99" r:id="rId3"/>
    <p:sldId id="300" r:id="rId4"/>
    <p:sldId id="260" r:id="rId5"/>
    <p:sldId id="261" r:id="rId6"/>
    <p:sldId id="305" r:id="rId7"/>
    <p:sldId id="303" r:id="rId8"/>
    <p:sldId id="321" r:id="rId9"/>
    <p:sldId id="267" r:id="rId10"/>
    <p:sldId id="311" r:id="rId11"/>
    <p:sldId id="269" r:id="rId12"/>
    <p:sldId id="270" r:id="rId13"/>
    <p:sldId id="273" r:id="rId14"/>
    <p:sldId id="274" r:id="rId15"/>
    <p:sldId id="275" r:id="rId16"/>
    <p:sldId id="276" r:id="rId17"/>
    <p:sldId id="298" r:id="rId18"/>
    <p:sldId id="295" r:id="rId19"/>
    <p:sldId id="322" r:id="rId20"/>
    <p:sldId id="312" r:id="rId21"/>
    <p:sldId id="277" r:id="rId22"/>
    <p:sldId id="279" r:id="rId23"/>
    <p:sldId id="313" r:id="rId24"/>
    <p:sldId id="296" r:id="rId25"/>
    <p:sldId id="319" r:id="rId26"/>
    <p:sldId id="282" r:id="rId27"/>
    <p:sldId id="325" r:id="rId28"/>
    <p:sldId id="326" r:id="rId29"/>
    <p:sldId id="314" r:id="rId30"/>
    <p:sldId id="284" r:id="rId31"/>
    <p:sldId id="327" r:id="rId32"/>
    <p:sldId id="323" r:id="rId33"/>
    <p:sldId id="324" r:id="rId34"/>
    <p:sldId id="320" r:id="rId35"/>
    <p:sldId id="301" r:id="rId36"/>
    <p:sldId id="302" r:id="rId37"/>
    <p:sldId id="304" r:id="rId38"/>
    <p:sldId id="315" r:id="rId39"/>
    <p:sldId id="316" r:id="rId40"/>
    <p:sldId id="317" r:id="rId41"/>
    <p:sldId id="292" r:id="rId42"/>
    <p:sldId id="293" r:id="rId43"/>
    <p:sldId id="306" r:id="rId44"/>
    <p:sldId id="307" r:id="rId45"/>
    <p:sldId id="310" r:id="rId46"/>
    <p:sldId id="285" r:id="rId47"/>
    <p:sldId id="286" r:id="rId48"/>
    <p:sldId id="287" r:id="rId49"/>
    <p:sldId id="288" r:id="rId50"/>
    <p:sldId id="28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9" autoAdjust="0"/>
  </p:normalViewPr>
  <p:slideViewPr>
    <p:cSldViewPr>
      <p:cViewPr varScale="1">
        <p:scale>
          <a:sx n="97" d="100"/>
          <a:sy n="97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1334F-09F8-4ECD-8AF7-3B9AFA669D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CF824-A9C7-4ED1-93C5-7DD2E12A9BFD}">
      <dgm:prSet phldrT="[Text]"/>
      <dgm:spPr/>
      <dgm:t>
        <a:bodyPr/>
        <a:lstStyle/>
        <a:p>
          <a:r>
            <a:rPr lang="en-US" dirty="0" smtClean="0"/>
            <a:t>Design and Implementation for updating directories in cloud storage properly</a:t>
          </a:r>
          <a:endParaRPr lang="en-US" dirty="0"/>
        </a:p>
      </dgm:t>
    </dgm:pt>
    <dgm:pt modelId="{82CB128D-1223-4B55-86A3-E71D1108E9E9}" type="parTrans" cxnId="{90E0982E-DF61-4E19-978B-26BEFB0FE63E}">
      <dgm:prSet/>
      <dgm:spPr/>
      <dgm:t>
        <a:bodyPr/>
        <a:lstStyle/>
        <a:p>
          <a:endParaRPr lang="en-US"/>
        </a:p>
      </dgm:t>
    </dgm:pt>
    <dgm:pt modelId="{D83690D2-D504-43B1-8C64-562B44A804A1}" type="sibTrans" cxnId="{90E0982E-DF61-4E19-978B-26BEFB0FE63E}">
      <dgm:prSet/>
      <dgm:spPr/>
      <dgm:t>
        <a:bodyPr/>
        <a:lstStyle/>
        <a:p>
          <a:endParaRPr lang="en-US"/>
        </a:p>
      </dgm:t>
    </dgm:pt>
    <dgm:pt modelId="{C31AD97E-C79E-4FC6-B694-ECA92D603BDC}">
      <dgm:prSet phldrT="[Text]"/>
      <dgm:spPr/>
      <dgm:t>
        <a:bodyPr/>
        <a:lstStyle/>
        <a:p>
          <a:r>
            <a:rPr lang="en-US" dirty="0" smtClean="0"/>
            <a:t>Instrumentation and evaluation of system in emulated WAN setting</a:t>
          </a:r>
          <a:endParaRPr lang="en-US" dirty="0"/>
        </a:p>
      </dgm:t>
    </dgm:pt>
    <dgm:pt modelId="{FB1A5ACF-A37C-42A8-8CAC-AE674B9CC35A}" type="parTrans" cxnId="{FAA4DA49-E488-489F-B577-C13D269E05EB}">
      <dgm:prSet/>
      <dgm:spPr/>
      <dgm:t>
        <a:bodyPr/>
        <a:lstStyle/>
        <a:p>
          <a:endParaRPr lang="en-US"/>
        </a:p>
      </dgm:t>
    </dgm:pt>
    <dgm:pt modelId="{95465DBB-E5CB-4A58-B8EC-A50E5CD5AEED}" type="sibTrans" cxnId="{FAA4DA49-E488-489F-B577-C13D269E05EB}">
      <dgm:prSet/>
      <dgm:spPr/>
      <dgm:t>
        <a:bodyPr/>
        <a:lstStyle/>
        <a:p>
          <a:endParaRPr lang="en-US"/>
        </a:p>
      </dgm:t>
    </dgm:pt>
    <dgm:pt modelId="{0C593CE8-6246-4D3D-9F5B-385ACD25929E}">
      <dgm:prSet phldrT="[Text]"/>
      <dgm:spPr/>
      <dgm:t>
        <a:bodyPr/>
        <a:lstStyle/>
        <a:p>
          <a:r>
            <a:rPr lang="en-US" dirty="0" smtClean="0"/>
            <a:t>Using open source </a:t>
          </a:r>
          <a:r>
            <a:rPr lang="en-US" dirty="0" err="1" smtClean="0"/>
            <a:t>Paxos</a:t>
          </a:r>
          <a:r>
            <a:rPr lang="en-US" dirty="0" smtClean="0"/>
            <a:t> implementation </a:t>
          </a:r>
          <a:r>
            <a:rPr lang="en-US" dirty="0" err="1" smtClean="0"/>
            <a:t>JPaxos</a:t>
          </a:r>
          <a:endParaRPr lang="en-US" dirty="0"/>
        </a:p>
      </dgm:t>
    </dgm:pt>
    <dgm:pt modelId="{E53BB210-D076-45CA-86FB-461605FA77A0}" type="parTrans" cxnId="{E14D8E37-7978-46E1-AF7D-97232B843ACB}">
      <dgm:prSet/>
      <dgm:spPr/>
      <dgm:t>
        <a:bodyPr/>
        <a:lstStyle/>
        <a:p>
          <a:endParaRPr lang="en-US"/>
        </a:p>
      </dgm:t>
    </dgm:pt>
    <dgm:pt modelId="{7D3899CA-A2A6-41D8-A780-3B140DD3F9C2}" type="sibTrans" cxnId="{E14D8E37-7978-46E1-AF7D-97232B843ACB}">
      <dgm:prSet/>
      <dgm:spPr/>
      <dgm:t>
        <a:bodyPr/>
        <a:lstStyle/>
        <a:p>
          <a:endParaRPr lang="en-US"/>
        </a:p>
      </dgm:t>
    </dgm:pt>
    <dgm:pt modelId="{AD113D2D-373D-47F3-9E3E-81F09DC841B4}">
      <dgm:prSet phldrT="[Text]"/>
      <dgm:spPr/>
      <dgm:t>
        <a:bodyPr/>
        <a:lstStyle/>
        <a:p>
          <a:r>
            <a:rPr lang="en-US" dirty="0" smtClean="0"/>
            <a:t>Tested on public research </a:t>
          </a:r>
          <a:r>
            <a:rPr lang="en-US" dirty="0" err="1" smtClean="0"/>
            <a:t>testbed</a:t>
          </a:r>
          <a:r>
            <a:rPr lang="en-US" dirty="0" smtClean="0"/>
            <a:t>, </a:t>
          </a:r>
          <a:r>
            <a:rPr lang="en-US" dirty="0" err="1" smtClean="0"/>
            <a:t>PRObE</a:t>
          </a:r>
          <a:endParaRPr lang="en-US" dirty="0"/>
        </a:p>
      </dgm:t>
    </dgm:pt>
    <dgm:pt modelId="{00B1C887-FB04-4B33-B54A-F1C4E35FA5AB}" type="parTrans" cxnId="{FB56D3C6-D3A4-43FC-A6B5-B93546BFE01D}">
      <dgm:prSet/>
      <dgm:spPr/>
      <dgm:t>
        <a:bodyPr/>
        <a:lstStyle/>
        <a:p>
          <a:endParaRPr lang="en-US"/>
        </a:p>
      </dgm:t>
    </dgm:pt>
    <dgm:pt modelId="{95C23E86-F9A4-40EF-B1A4-25F0089F5DFA}" type="sibTrans" cxnId="{FB56D3C6-D3A4-43FC-A6B5-B93546BFE01D}">
      <dgm:prSet/>
      <dgm:spPr/>
      <dgm:t>
        <a:bodyPr/>
        <a:lstStyle/>
        <a:p>
          <a:endParaRPr lang="en-US"/>
        </a:p>
      </dgm:t>
    </dgm:pt>
    <dgm:pt modelId="{EDD7CAD0-36CC-4C04-965B-F23BEF46EB7C}">
      <dgm:prSet phldrT="[Text]"/>
      <dgm:spPr/>
      <dgm:t>
        <a:bodyPr/>
        <a:lstStyle/>
        <a:p>
          <a:r>
            <a:rPr lang="en-US" dirty="0" smtClean="0"/>
            <a:t>Open sourced: github.com/</a:t>
          </a:r>
          <a:r>
            <a:rPr lang="en-US" dirty="0" err="1" smtClean="0"/>
            <a:t>Slania</a:t>
          </a:r>
          <a:r>
            <a:rPr lang="en-US" dirty="0" smtClean="0"/>
            <a:t>/JPaxos-1</a:t>
          </a:r>
          <a:endParaRPr lang="en-US" dirty="0"/>
        </a:p>
      </dgm:t>
    </dgm:pt>
    <dgm:pt modelId="{28DA7244-B898-4390-8609-6545213A371F}" type="parTrans" cxnId="{3A0B3182-B1B1-40C4-8FC7-F140C78E6FBA}">
      <dgm:prSet/>
      <dgm:spPr/>
      <dgm:t>
        <a:bodyPr/>
        <a:lstStyle/>
        <a:p>
          <a:endParaRPr lang="en-US"/>
        </a:p>
      </dgm:t>
    </dgm:pt>
    <dgm:pt modelId="{30954711-C4C9-4A66-95DC-7D895C4FB5D4}" type="sibTrans" cxnId="{3A0B3182-B1B1-40C4-8FC7-F140C78E6FBA}">
      <dgm:prSet/>
      <dgm:spPr/>
      <dgm:t>
        <a:bodyPr/>
        <a:lstStyle/>
        <a:p>
          <a:endParaRPr lang="en-US"/>
        </a:p>
      </dgm:t>
    </dgm:pt>
    <dgm:pt modelId="{F23CBC24-347A-4BAF-9127-8001EED037B5}" type="pres">
      <dgm:prSet presAssocID="{4AC1334F-09F8-4ECD-8AF7-3B9AFA669D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35E793-0459-4651-8DEB-E8C507FEA313}" type="pres">
      <dgm:prSet presAssocID="{677CF824-A9C7-4ED1-93C5-7DD2E12A9BFD}" presName="parentText" presStyleLbl="node1" presStyleIdx="0" presStyleCnt="2" custScaleY="49446" custLinFactX="-25926" custLinFactY="-587230" custLinFactNeighborX="-100000" custLinFactNeighborY="-6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AE764-617F-47F7-93D0-97B67C5F19BB}" type="pres">
      <dgm:prSet presAssocID="{677CF824-A9C7-4ED1-93C5-7DD2E12A9BF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EE1A2-C4F8-4B87-A80C-88FC25C62477}" type="pres">
      <dgm:prSet presAssocID="{C31AD97E-C79E-4FC6-B694-ECA92D603BDC}" presName="parentText" presStyleLbl="node1" presStyleIdx="1" presStyleCnt="2" custScaleY="536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C77E9-9FC4-4C8C-96EC-E358D05FBD6A}" type="pres">
      <dgm:prSet presAssocID="{C31AD97E-C79E-4FC6-B694-ECA92D603BD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30023-0F17-4226-B34A-623200FCEC46}" type="presOf" srcId="{4AC1334F-09F8-4ECD-8AF7-3B9AFA669D1C}" destId="{F23CBC24-347A-4BAF-9127-8001EED037B5}" srcOrd="0" destOrd="0" presId="urn:microsoft.com/office/officeart/2005/8/layout/vList2"/>
    <dgm:cxn modelId="{87368718-0D19-4045-9376-8E9F4B179DA2}" type="presOf" srcId="{677CF824-A9C7-4ED1-93C5-7DD2E12A9BFD}" destId="{7935E793-0459-4651-8DEB-E8C507FEA313}" srcOrd="0" destOrd="0" presId="urn:microsoft.com/office/officeart/2005/8/layout/vList2"/>
    <dgm:cxn modelId="{2D51B5F9-A1A1-4515-A290-E09D8BA9DD3C}" type="presOf" srcId="{AD113D2D-373D-47F3-9E3E-81F09DC841B4}" destId="{65CC77E9-9FC4-4C8C-96EC-E358D05FBD6A}" srcOrd="0" destOrd="1" presId="urn:microsoft.com/office/officeart/2005/8/layout/vList2"/>
    <dgm:cxn modelId="{8165C7A2-95A9-4006-9398-7CBB17ECA958}" type="presOf" srcId="{EDD7CAD0-36CC-4C04-965B-F23BEF46EB7C}" destId="{55AAE764-617F-47F7-93D0-97B67C5F19BB}" srcOrd="0" destOrd="0" presId="urn:microsoft.com/office/officeart/2005/8/layout/vList2"/>
    <dgm:cxn modelId="{3A0B3182-B1B1-40C4-8FC7-F140C78E6FBA}" srcId="{677CF824-A9C7-4ED1-93C5-7DD2E12A9BFD}" destId="{EDD7CAD0-36CC-4C04-965B-F23BEF46EB7C}" srcOrd="0" destOrd="0" parTransId="{28DA7244-B898-4390-8609-6545213A371F}" sibTransId="{30954711-C4C9-4A66-95DC-7D895C4FB5D4}"/>
    <dgm:cxn modelId="{FB56D3C6-D3A4-43FC-A6B5-B93546BFE01D}" srcId="{C31AD97E-C79E-4FC6-B694-ECA92D603BDC}" destId="{AD113D2D-373D-47F3-9E3E-81F09DC841B4}" srcOrd="1" destOrd="0" parTransId="{00B1C887-FB04-4B33-B54A-F1C4E35FA5AB}" sibTransId="{95C23E86-F9A4-40EF-B1A4-25F0089F5DFA}"/>
    <dgm:cxn modelId="{FAA4DA49-E488-489F-B577-C13D269E05EB}" srcId="{4AC1334F-09F8-4ECD-8AF7-3B9AFA669D1C}" destId="{C31AD97E-C79E-4FC6-B694-ECA92D603BDC}" srcOrd="1" destOrd="0" parTransId="{FB1A5ACF-A37C-42A8-8CAC-AE674B9CC35A}" sibTransId="{95465DBB-E5CB-4A58-B8EC-A50E5CD5AEED}"/>
    <dgm:cxn modelId="{90E0982E-DF61-4E19-978B-26BEFB0FE63E}" srcId="{4AC1334F-09F8-4ECD-8AF7-3B9AFA669D1C}" destId="{677CF824-A9C7-4ED1-93C5-7DD2E12A9BFD}" srcOrd="0" destOrd="0" parTransId="{82CB128D-1223-4B55-86A3-E71D1108E9E9}" sibTransId="{D83690D2-D504-43B1-8C64-562B44A804A1}"/>
    <dgm:cxn modelId="{A20495D4-AB5E-4B2A-B1E8-1ED0345F8F03}" type="presOf" srcId="{C31AD97E-C79E-4FC6-B694-ECA92D603BDC}" destId="{21EEE1A2-C4F8-4B87-A80C-88FC25C62477}" srcOrd="0" destOrd="0" presId="urn:microsoft.com/office/officeart/2005/8/layout/vList2"/>
    <dgm:cxn modelId="{75D2DDD4-9BD4-46B1-8CEA-25CAF1C13F6F}" type="presOf" srcId="{0C593CE8-6246-4D3D-9F5B-385ACD25929E}" destId="{65CC77E9-9FC4-4C8C-96EC-E358D05FBD6A}" srcOrd="0" destOrd="0" presId="urn:microsoft.com/office/officeart/2005/8/layout/vList2"/>
    <dgm:cxn modelId="{E14D8E37-7978-46E1-AF7D-97232B843ACB}" srcId="{C31AD97E-C79E-4FC6-B694-ECA92D603BDC}" destId="{0C593CE8-6246-4D3D-9F5B-385ACD25929E}" srcOrd="0" destOrd="0" parTransId="{E53BB210-D076-45CA-86FB-461605FA77A0}" sibTransId="{7D3899CA-A2A6-41D8-A780-3B140DD3F9C2}"/>
    <dgm:cxn modelId="{5EC0CA63-40F0-4782-B375-9B9C8DA8845D}" type="presParOf" srcId="{F23CBC24-347A-4BAF-9127-8001EED037B5}" destId="{7935E793-0459-4651-8DEB-E8C507FEA313}" srcOrd="0" destOrd="0" presId="urn:microsoft.com/office/officeart/2005/8/layout/vList2"/>
    <dgm:cxn modelId="{2221D016-2474-400D-9E37-53943F530524}" type="presParOf" srcId="{F23CBC24-347A-4BAF-9127-8001EED037B5}" destId="{55AAE764-617F-47F7-93D0-97B67C5F19BB}" srcOrd="1" destOrd="0" presId="urn:microsoft.com/office/officeart/2005/8/layout/vList2"/>
    <dgm:cxn modelId="{2609B8A0-9757-46A0-8F0A-679338EB3458}" type="presParOf" srcId="{F23CBC24-347A-4BAF-9127-8001EED037B5}" destId="{21EEE1A2-C4F8-4B87-A80C-88FC25C62477}" srcOrd="2" destOrd="0" presId="urn:microsoft.com/office/officeart/2005/8/layout/vList2"/>
    <dgm:cxn modelId="{34A31D07-705B-4348-AB19-12C04F8D7A8C}" type="presParOf" srcId="{F23CBC24-347A-4BAF-9127-8001EED037B5}" destId="{65CC77E9-9FC4-4C8C-96EC-E358D05FBD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E5FEE4-AEA1-41A7-85DA-D0D974698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C0AE02-B00F-49EB-9DC6-B501908A7F35}">
      <dgm:prSet phldrT="[Text]"/>
      <dgm:spPr/>
      <dgm:t>
        <a:bodyPr/>
        <a:lstStyle/>
        <a:p>
          <a:r>
            <a:rPr lang="en-US" dirty="0" smtClean="0"/>
            <a:t>A well-known consensus algorithm.</a:t>
          </a:r>
          <a:endParaRPr lang="en-US" dirty="0"/>
        </a:p>
      </dgm:t>
    </dgm:pt>
    <dgm:pt modelId="{47446376-1A24-4352-BB56-AF0BCE57A18A}" type="parTrans" cxnId="{0CE94311-30DA-40B1-B4CA-02B4221E76BA}">
      <dgm:prSet/>
      <dgm:spPr/>
      <dgm:t>
        <a:bodyPr/>
        <a:lstStyle/>
        <a:p>
          <a:endParaRPr lang="en-US"/>
        </a:p>
      </dgm:t>
    </dgm:pt>
    <dgm:pt modelId="{B0FCE70B-1607-4256-90AE-5AFB8C674DC2}" type="sibTrans" cxnId="{0CE94311-30DA-40B1-B4CA-02B4221E76BA}">
      <dgm:prSet/>
      <dgm:spPr/>
      <dgm:t>
        <a:bodyPr/>
        <a:lstStyle/>
        <a:p>
          <a:endParaRPr lang="en-US"/>
        </a:p>
      </dgm:t>
    </dgm:pt>
    <dgm:pt modelId="{A7650EEC-F26D-4176-A085-0FC063961324}">
      <dgm:prSet/>
      <dgm:spPr/>
      <dgm:t>
        <a:bodyPr/>
        <a:lstStyle/>
        <a:p>
          <a:r>
            <a:rPr lang="en-US" dirty="0" smtClean="0"/>
            <a:t>Proposers – They propose values to be chosen</a:t>
          </a:r>
          <a:endParaRPr lang="en-US" dirty="0"/>
        </a:p>
      </dgm:t>
    </dgm:pt>
    <dgm:pt modelId="{17E3CBBA-0856-44DA-8A14-7C54AC5776E6}" type="parTrans" cxnId="{2F285C3D-E748-4BA8-B2AF-388FACA48985}">
      <dgm:prSet/>
      <dgm:spPr/>
      <dgm:t>
        <a:bodyPr/>
        <a:lstStyle/>
        <a:p>
          <a:endParaRPr lang="en-US"/>
        </a:p>
      </dgm:t>
    </dgm:pt>
    <dgm:pt modelId="{D60269B2-361E-4C01-8302-D1D70F7AAB60}" type="sibTrans" cxnId="{2F285C3D-E748-4BA8-B2AF-388FACA48985}">
      <dgm:prSet/>
      <dgm:spPr/>
      <dgm:t>
        <a:bodyPr/>
        <a:lstStyle/>
        <a:p>
          <a:endParaRPr lang="en-US"/>
        </a:p>
      </dgm:t>
    </dgm:pt>
    <dgm:pt modelId="{75A7B65F-C743-40D8-8722-FFC3039B22B5}">
      <dgm:prSet/>
      <dgm:spPr/>
      <dgm:t>
        <a:bodyPr/>
        <a:lstStyle/>
        <a:p>
          <a:r>
            <a:rPr lang="en-US" dirty="0" smtClean="0"/>
            <a:t>Acceptors – They choose to or not to accept proposed values</a:t>
          </a:r>
          <a:endParaRPr lang="en-US" dirty="0"/>
        </a:p>
      </dgm:t>
    </dgm:pt>
    <dgm:pt modelId="{8058D81B-DD8F-4B14-828A-1061231E4A56}" type="parTrans" cxnId="{6104A339-6FD0-4017-862B-966CC0DB46D2}">
      <dgm:prSet/>
      <dgm:spPr/>
      <dgm:t>
        <a:bodyPr/>
        <a:lstStyle/>
        <a:p>
          <a:endParaRPr lang="en-US"/>
        </a:p>
      </dgm:t>
    </dgm:pt>
    <dgm:pt modelId="{07F8C009-C9D9-4341-8256-692B40942CC3}" type="sibTrans" cxnId="{6104A339-6FD0-4017-862B-966CC0DB46D2}">
      <dgm:prSet/>
      <dgm:spPr/>
      <dgm:t>
        <a:bodyPr/>
        <a:lstStyle/>
        <a:p>
          <a:endParaRPr lang="en-US"/>
        </a:p>
      </dgm:t>
    </dgm:pt>
    <dgm:pt modelId="{17C1DFE2-5B5E-4C15-BDB1-4C10EBC4CBDF}">
      <dgm:prSet/>
      <dgm:spPr/>
      <dgm:t>
        <a:bodyPr/>
        <a:lstStyle/>
        <a:p>
          <a:r>
            <a:rPr lang="en-US" dirty="0" smtClean="0"/>
            <a:t>Learners – They learn the final, single proposed value that was accepted by the acceptors (just a majority)</a:t>
          </a:r>
          <a:endParaRPr lang="en-US" dirty="0"/>
        </a:p>
      </dgm:t>
    </dgm:pt>
    <dgm:pt modelId="{80F87068-5F25-4F56-8215-0A90637C76F4}" type="parTrans" cxnId="{E2C3E6DE-BC51-47C3-86E7-161E8EF56A89}">
      <dgm:prSet/>
      <dgm:spPr/>
      <dgm:t>
        <a:bodyPr/>
        <a:lstStyle/>
        <a:p>
          <a:endParaRPr lang="en-US"/>
        </a:p>
      </dgm:t>
    </dgm:pt>
    <dgm:pt modelId="{AF99661F-F5C9-4318-BEAF-5A7238950418}" type="sibTrans" cxnId="{E2C3E6DE-BC51-47C3-86E7-161E8EF56A89}">
      <dgm:prSet/>
      <dgm:spPr/>
      <dgm:t>
        <a:bodyPr/>
        <a:lstStyle/>
        <a:p>
          <a:endParaRPr lang="en-US"/>
        </a:p>
      </dgm:t>
    </dgm:pt>
    <dgm:pt modelId="{38846867-6502-43D0-B4CB-BDEF31645BD3}">
      <dgm:prSet/>
      <dgm:spPr/>
      <dgm:t>
        <a:bodyPr/>
        <a:lstStyle/>
        <a:p>
          <a:r>
            <a:rPr lang="en-US" dirty="0" smtClean="0"/>
            <a:t>Roles to be played</a:t>
          </a:r>
        </a:p>
      </dgm:t>
    </dgm:pt>
    <dgm:pt modelId="{C02A1FD1-D7A6-4AA9-95C0-E52A2B6D7097}" type="sibTrans" cxnId="{0005E0FF-F9CC-4F9C-B7E5-45628C7349FE}">
      <dgm:prSet/>
      <dgm:spPr/>
      <dgm:t>
        <a:bodyPr/>
        <a:lstStyle/>
        <a:p>
          <a:endParaRPr lang="en-US"/>
        </a:p>
      </dgm:t>
    </dgm:pt>
    <dgm:pt modelId="{431B0A7A-A8D6-4137-A259-0E044F7CAD5D}" type="parTrans" cxnId="{0005E0FF-F9CC-4F9C-B7E5-45628C7349FE}">
      <dgm:prSet/>
      <dgm:spPr/>
      <dgm:t>
        <a:bodyPr/>
        <a:lstStyle/>
        <a:p>
          <a:endParaRPr lang="en-US"/>
        </a:p>
      </dgm:t>
    </dgm:pt>
    <dgm:pt modelId="{F07CE8D2-6E00-4216-95A0-58BF17637420}" type="pres">
      <dgm:prSet presAssocID="{8BE5FEE4-AEA1-41A7-85DA-D0D974698A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3C8FD-438C-4CC0-B921-FDBD69F5A2A0}" type="pres">
      <dgm:prSet presAssocID="{35C0AE02-B00F-49EB-9DC6-B501908A7F3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59D24-F033-4EF6-BB53-A7C4E20D7595}" type="pres">
      <dgm:prSet presAssocID="{B0FCE70B-1607-4256-90AE-5AFB8C674DC2}" presName="spacer" presStyleCnt="0"/>
      <dgm:spPr/>
    </dgm:pt>
    <dgm:pt modelId="{28260E16-6786-4A52-83A5-9B8B78845393}" type="pres">
      <dgm:prSet presAssocID="{38846867-6502-43D0-B4CB-BDEF31645B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79B52-11B2-4A1A-8FB7-0CB834140464}" type="pres">
      <dgm:prSet presAssocID="{38846867-6502-43D0-B4CB-BDEF31645B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B8362-242C-4455-A23D-545548A2AAC6}" type="presOf" srcId="{8BE5FEE4-AEA1-41A7-85DA-D0D974698A28}" destId="{F07CE8D2-6E00-4216-95A0-58BF17637420}" srcOrd="0" destOrd="0" presId="urn:microsoft.com/office/officeart/2005/8/layout/vList2"/>
    <dgm:cxn modelId="{6104A339-6FD0-4017-862B-966CC0DB46D2}" srcId="{38846867-6502-43D0-B4CB-BDEF31645BD3}" destId="{75A7B65F-C743-40D8-8722-FFC3039B22B5}" srcOrd="1" destOrd="0" parTransId="{8058D81B-DD8F-4B14-828A-1061231E4A56}" sibTransId="{07F8C009-C9D9-4341-8256-692B40942CC3}"/>
    <dgm:cxn modelId="{2F285C3D-E748-4BA8-B2AF-388FACA48985}" srcId="{38846867-6502-43D0-B4CB-BDEF31645BD3}" destId="{A7650EEC-F26D-4176-A085-0FC063961324}" srcOrd="0" destOrd="0" parTransId="{17E3CBBA-0856-44DA-8A14-7C54AC5776E6}" sibTransId="{D60269B2-361E-4C01-8302-D1D70F7AAB60}"/>
    <dgm:cxn modelId="{9C72E569-B148-404A-B154-F48F756CAFF0}" type="presOf" srcId="{A7650EEC-F26D-4176-A085-0FC063961324}" destId="{D6679B52-11B2-4A1A-8FB7-0CB834140464}" srcOrd="0" destOrd="0" presId="urn:microsoft.com/office/officeart/2005/8/layout/vList2"/>
    <dgm:cxn modelId="{0CD77F1C-F299-4919-B024-8D0815855109}" type="presOf" srcId="{35C0AE02-B00F-49EB-9DC6-B501908A7F35}" destId="{3833C8FD-438C-4CC0-B921-FDBD69F5A2A0}" srcOrd="0" destOrd="0" presId="urn:microsoft.com/office/officeart/2005/8/layout/vList2"/>
    <dgm:cxn modelId="{E2C3E6DE-BC51-47C3-86E7-161E8EF56A89}" srcId="{38846867-6502-43D0-B4CB-BDEF31645BD3}" destId="{17C1DFE2-5B5E-4C15-BDB1-4C10EBC4CBDF}" srcOrd="2" destOrd="0" parTransId="{80F87068-5F25-4F56-8215-0A90637C76F4}" sibTransId="{AF99661F-F5C9-4318-BEAF-5A7238950418}"/>
    <dgm:cxn modelId="{EA7AF8B9-B25F-4EC9-B7BE-DA328449FC4D}" type="presOf" srcId="{38846867-6502-43D0-B4CB-BDEF31645BD3}" destId="{28260E16-6786-4A52-83A5-9B8B78845393}" srcOrd="0" destOrd="0" presId="urn:microsoft.com/office/officeart/2005/8/layout/vList2"/>
    <dgm:cxn modelId="{0CE94311-30DA-40B1-B4CA-02B4221E76BA}" srcId="{8BE5FEE4-AEA1-41A7-85DA-D0D974698A28}" destId="{35C0AE02-B00F-49EB-9DC6-B501908A7F35}" srcOrd="0" destOrd="0" parTransId="{47446376-1A24-4352-BB56-AF0BCE57A18A}" sibTransId="{B0FCE70B-1607-4256-90AE-5AFB8C674DC2}"/>
    <dgm:cxn modelId="{7EC3E3A0-192B-43BE-8470-7929FB3AD639}" type="presOf" srcId="{75A7B65F-C743-40D8-8722-FFC3039B22B5}" destId="{D6679B52-11B2-4A1A-8FB7-0CB834140464}" srcOrd="0" destOrd="1" presId="urn:microsoft.com/office/officeart/2005/8/layout/vList2"/>
    <dgm:cxn modelId="{26AE39BE-2772-4CE3-A5C1-5464CDD492E6}" type="presOf" srcId="{17C1DFE2-5B5E-4C15-BDB1-4C10EBC4CBDF}" destId="{D6679B52-11B2-4A1A-8FB7-0CB834140464}" srcOrd="0" destOrd="2" presId="urn:microsoft.com/office/officeart/2005/8/layout/vList2"/>
    <dgm:cxn modelId="{0005E0FF-F9CC-4F9C-B7E5-45628C7349FE}" srcId="{8BE5FEE4-AEA1-41A7-85DA-D0D974698A28}" destId="{38846867-6502-43D0-B4CB-BDEF31645BD3}" srcOrd="1" destOrd="0" parTransId="{431B0A7A-A8D6-4137-A259-0E044F7CAD5D}" sibTransId="{C02A1FD1-D7A6-4AA9-95C0-E52A2B6D7097}"/>
    <dgm:cxn modelId="{FE39CA4D-2C79-4671-A2A4-CC29FF9A50E7}" type="presParOf" srcId="{F07CE8D2-6E00-4216-95A0-58BF17637420}" destId="{3833C8FD-438C-4CC0-B921-FDBD69F5A2A0}" srcOrd="0" destOrd="0" presId="urn:microsoft.com/office/officeart/2005/8/layout/vList2"/>
    <dgm:cxn modelId="{0CA2FC2A-60B9-436F-9AE9-530D3CB73B19}" type="presParOf" srcId="{F07CE8D2-6E00-4216-95A0-58BF17637420}" destId="{BEA59D24-F033-4EF6-BB53-A7C4E20D7595}" srcOrd="1" destOrd="0" presId="urn:microsoft.com/office/officeart/2005/8/layout/vList2"/>
    <dgm:cxn modelId="{42693EE9-E37B-49CB-AFDB-4AEFA1B56881}" type="presParOf" srcId="{F07CE8D2-6E00-4216-95A0-58BF17637420}" destId="{28260E16-6786-4A52-83A5-9B8B78845393}" srcOrd="2" destOrd="0" presId="urn:microsoft.com/office/officeart/2005/8/layout/vList2"/>
    <dgm:cxn modelId="{35CD9397-51EA-4B27-B71D-52AAD9B2054F}" type="presParOf" srcId="{F07CE8D2-6E00-4216-95A0-58BF17637420}" destId="{D6679B52-11B2-4A1A-8FB7-0CB83414046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0FE23C-8573-47C8-BD24-ADB096A7A3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CF8340-E327-4477-963F-9CCB23AA23CC}">
      <dgm:prSet phldrT="[Text]"/>
      <dgm:spPr/>
      <dgm:t>
        <a:bodyPr/>
        <a:lstStyle/>
        <a:p>
          <a:r>
            <a:rPr lang="en-US" dirty="0" smtClean="0"/>
            <a:t>High performance Java implementation</a:t>
          </a:r>
          <a:endParaRPr lang="en-US" dirty="0"/>
        </a:p>
      </dgm:t>
    </dgm:pt>
    <dgm:pt modelId="{6AF9E977-CC41-4957-819A-1B1C07368811}" type="parTrans" cxnId="{802407F7-E452-4611-A978-934F4BF9E61F}">
      <dgm:prSet/>
      <dgm:spPr/>
      <dgm:t>
        <a:bodyPr/>
        <a:lstStyle/>
        <a:p>
          <a:endParaRPr lang="en-US"/>
        </a:p>
      </dgm:t>
    </dgm:pt>
    <dgm:pt modelId="{72E9353A-8430-4ED2-AF35-73D611EFA632}" type="sibTrans" cxnId="{802407F7-E452-4611-A978-934F4BF9E61F}">
      <dgm:prSet/>
      <dgm:spPr/>
      <dgm:t>
        <a:bodyPr/>
        <a:lstStyle/>
        <a:p>
          <a:endParaRPr lang="en-US"/>
        </a:p>
      </dgm:t>
    </dgm:pt>
    <dgm:pt modelId="{31D38D29-FB29-4FA4-AEBA-23445E9D7F0D}">
      <dgm:prSet phldrT="[Text]"/>
      <dgm:spPr/>
      <dgm:t>
        <a:bodyPr/>
        <a:lstStyle/>
        <a:p>
          <a:r>
            <a:rPr lang="en-US" dirty="0" smtClean="0"/>
            <a:t>Round robin view-based leader election</a:t>
          </a:r>
          <a:endParaRPr lang="en-US" dirty="0"/>
        </a:p>
      </dgm:t>
    </dgm:pt>
    <dgm:pt modelId="{02D2ABBE-6547-4972-B4B9-266BE61B077C}" type="parTrans" cxnId="{1CAD4D15-05DB-4BEE-91B2-7DFEDB46D631}">
      <dgm:prSet/>
      <dgm:spPr/>
      <dgm:t>
        <a:bodyPr/>
        <a:lstStyle/>
        <a:p>
          <a:endParaRPr lang="en-US"/>
        </a:p>
      </dgm:t>
    </dgm:pt>
    <dgm:pt modelId="{6C0C3718-2B40-4830-93BF-077BA9726868}" type="sibTrans" cxnId="{1CAD4D15-05DB-4BEE-91B2-7DFEDB46D631}">
      <dgm:prSet/>
      <dgm:spPr/>
      <dgm:t>
        <a:bodyPr/>
        <a:lstStyle/>
        <a:p>
          <a:endParaRPr lang="en-US"/>
        </a:p>
      </dgm:t>
    </dgm:pt>
    <dgm:pt modelId="{0CD42C80-AB31-425A-80FE-35AB30766E80}">
      <dgm:prSet phldrT="[Text]"/>
      <dgm:spPr/>
      <dgm:t>
        <a:bodyPr/>
        <a:lstStyle/>
        <a:p>
          <a:r>
            <a:rPr lang="en-US" dirty="0" smtClean="0"/>
            <a:t>Every process plays every role (Proposer, Acceptor, Learner)</a:t>
          </a:r>
          <a:endParaRPr lang="en-US" dirty="0"/>
        </a:p>
      </dgm:t>
    </dgm:pt>
    <dgm:pt modelId="{20C73C64-4905-48A6-B3EE-76852133F479}" type="parTrans" cxnId="{1EC5D912-EDE2-4FFF-B06B-436D3460B101}">
      <dgm:prSet/>
      <dgm:spPr/>
      <dgm:t>
        <a:bodyPr/>
        <a:lstStyle/>
        <a:p>
          <a:endParaRPr lang="en-US"/>
        </a:p>
      </dgm:t>
    </dgm:pt>
    <dgm:pt modelId="{38CAD61E-A285-484F-8058-E6A0078CB747}" type="sibTrans" cxnId="{1EC5D912-EDE2-4FFF-B06B-436D3460B101}">
      <dgm:prSet/>
      <dgm:spPr/>
      <dgm:t>
        <a:bodyPr/>
        <a:lstStyle/>
        <a:p>
          <a:endParaRPr lang="en-US"/>
        </a:p>
      </dgm:t>
    </dgm:pt>
    <dgm:pt modelId="{C1C3F3F0-82C1-4C44-8909-A22307FD94F5}">
      <dgm:prSet phldrT="[Text]"/>
      <dgm:spPr/>
      <dgm:t>
        <a:bodyPr/>
        <a:lstStyle/>
        <a:p>
          <a:r>
            <a:rPr lang="en-US" dirty="0" smtClean="0"/>
            <a:t>Open sourced</a:t>
          </a:r>
          <a:endParaRPr lang="en-US" dirty="0"/>
        </a:p>
      </dgm:t>
    </dgm:pt>
    <dgm:pt modelId="{6A0D61D6-081B-42C0-B6E7-CF989ED180C0}" type="parTrans" cxnId="{CEB566EC-F41B-49EB-8A74-8B19CD76811D}">
      <dgm:prSet/>
      <dgm:spPr/>
      <dgm:t>
        <a:bodyPr/>
        <a:lstStyle/>
        <a:p>
          <a:endParaRPr lang="en-US"/>
        </a:p>
      </dgm:t>
    </dgm:pt>
    <dgm:pt modelId="{2440FDB0-7AA5-40CF-9EDA-D0445E554747}" type="sibTrans" cxnId="{CEB566EC-F41B-49EB-8A74-8B19CD76811D}">
      <dgm:prSet/>
      <dgm:spPr/>
      <dgm:t>
        <a:bodyPr/>
        <a:lstStyle/>
        <a:p>
          <a:endParaRPr lang="en-US"/>
        </a:p>
      </dgm:t>
    </dgm:pt>
    <dgm:pt modelId="{8457BE5E-CDF4-40BF-AB02-205132D9A301}">
      <dgm:prSet phldrT="[Text]"/>
      <dgm:spPr/>
      <dgm:t>
        <a:bodyPr/>
        <a:lstStyle/>
        <a:p>
          <a:r>
            <a:rPr lang="en-US" dirty="0" smtClean="0"/>
            <a:t>Jan </a:t>
          </a:r>
          <a:r>
            <a:rPr lang="en-US" dirty="0" err="1" smtClean="0"/>
            <a:t>Kończak</a:t>
          </a:r>
          <a:r>
            <a:rPr lang="en-US" dirty="0" smtClean="0"/>
            <a:t> (PUT), </a:t>
          </a:r>
          <a:r>
            <a:rPr lang="en-US" dirty="0" err="1" smtClean="0"/>
            <a:t>Nuno</a:t>
          </a:r>
          <a:r>
            <a:rPr lang="en-US" dirty="0" smtClean="0"/>
            <a:t> Santos(EPFL), Tomasz </a:t>
          </a:r>
          <a:r>
            <a:rPr lang="en-US" dirty="0" err="1" smtClean="0"/>
            <a:t>Żurkowski</a:t>
          </a:r>
          <a:r>
            <a:rPr lang="en-US" dirty="0" smtClean="0"/>
            <a:t>(PUT), </a:t>
          </a:r>
          <a:r>
            <a:rPr lang="en-US" dirty="0" err="1" smtClean="0"/>
            <a:t>Paweł</a:t>
          </a:r>
          <a:r>
            <a:rPr lang="en-US" dirty="0" smtClean="0"/>
            <a:t> T. </a:t>
          </a:r>
          <a:r>
            <a:rPr lang="en-US" dirty="0" err="1" smtClean="0"/>
            <a:t>Wojciechowski</a:t>
          </a:r>
          <a:r>
            <a:rPr lang="en-US" dirty="0" smtClean="0"/>
            <a:t>(PUT), and André </a:t>
          </a:r>
          <a:r>
            <a:rPr lang="en-US" dirty="0" err="1" smtClean="0"/>
            <a:t>Schiper</a:t>
          </a:r>
          <a:r>
            <a:rPr lang="en-US" dirty="0" smtClean="0"/>
            <a:t>(EPFL)</a:t>
          </a:r>
          <a:endParaRPr lang="en-US" dirty="0"/>
        </a:p>
      </dgm:t>
    </dgm:pt>
    <dgm:pt modelId="{9710B879-B2C6-4B89-BA51-D911974ED7ED}" type="parTrans" cxnId="{1ADD44BD-868C-4611-9A50-EE75C8554EC5}">
      <dgm:prSet/>
      <dgm:spPr/>
      <dgm:t>
        <a:bodyPr/>
        <a:lstStyle/>
        <a:p>
          <a:endParaRPr lang="en-US"/>
        </a:p>
      </dgm:t>
    </dgm:pt>
    <dgm:pt modelId="{B8291F46-A1EA-4A75-AE2C-E493C0B5207B}" type="sibTrans" cxnId="{1ADD44BD-868C-4611-9A50-EE75C8554EC5}">
      <dgm:prSet/>
      <dgm:spPr/>
      <dgm:t>
        <a:bodyPr/>
        <a:lstStyle/>
        <a:p>
          <a:endParaRPr lang="en-US"/>
        </a:p>
      </dgm:t>
    </dgm:pt>
    <dgm:pt modelId="{DB88B774-457B-47F2-8D62-344D4A111CF4}" type="pres">
      <dgm:prSet presAssocID="{250FE23C-8573-47C8-BD24-ADB096A7A3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21344-8E51-4474-9F94-927F223939E1}" type="pres">
      <dgm:prSet presAssocID="{4ACF8340-E327-4477-963F-9CCB23AA23CC}" presName="parentText" presStyleLbl="node1" presStyleIdx="0" presStyleCnt="3" custScaleY="55637" custLinFactY="-164607" custLinFactNeighborX="-5000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0B77E-5790-4844-8C99-E92D4AB7E1EC}" type="pres">
      <dgm:prSet presAssocID="{4ACF8340-E327-4477-963F-9CCB23AA23C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01F97-EC62-4FDA-BAD2-E0EFC8CE7F10}" type="pres">
      <dgm:prSet presAssocID="{31D38D29-FB29-4FA4-AEBA-23445E9D7F0D}" presName="parentText" presStyleLbl="node1" presStyleIdx="1" presStyleCnt="3" custScaleY="63868" custLinFactY="-2896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2ABCB-BCB5-443B-8231-E9DAB9F71CC5}" type="pres">
      <dgm:prSet presAssocID="{6C0C3718-2B40-4830-93BF-077BA9726868}" presName="spacer" presStyleCnt="0"/>
      <dgm:spPr/>
    </dgm:pt>
    <dgm:pt modelId="{4BB9618E-51C5-4A05-A37A-9BB6998281A1}" type="pres">
      <dgm:prSet presAssocID="{0CD42C80-AB31-425A-80FE-35AB30766E80}" presName="parentText" presStyleLbl="node1" presStyleIdx="2" presStyleCnt="3" custScaleY="59724" custLinFactY="-2888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3F5B37-5460-4EC5-86B0-ECB9BE728446}" type="presOf" srcId="{8457BE5E-CDF4-40BF-AB02-205132D9A301}" destId="{4AA0B77E-5790-4844-8C99-E92D4AB7E1EC}" srcOrd="0" destOrd="1" presId="urn:microsoft.com/office/officeart/2005/8/layout/vList2"/>
    <dgm:cxn modelId="{257468DE-EE27-4019-9903-FB40D94CB7B5}" type="presOf" srcId="{4ACF8340-E327-4477-963F-9CCB23AA23CC}" destId="{83021344-8E51-4474-9F94-927F223939E1}" srcOrd="0" destOrd="0" presId="urn:microsoft.com/office/officeart/2005/8/layout/vList2"/>
    <dgm:cxn modelId="{1ADD44BD-868C-4611-9A50-EE75C8554EC5}" srcId="{4ACF8340-E327-4477-963F-9CCB23AA23CC}" destId="{8457BE5E-CDF4-40BF-AB02-205132D9A301}" srcOrd="1" destOrd="0" parTransId="{9710B879-B2C6-4B89-BA51-D911974ED7ED}" sibTransId="{B8291F46-A1EA-4A75-AE2C-E493C0B5207B}"/>
    <dgm:cxn modelId="{4BFC5435-B538-44D0-8A68-A23E5A74308B}" type="presOf" srcId="{0CD42C80-AB31-425A-80FE-35AB30766E80}" destId="{4BB9618E-51C5-4A05-A37A-9BB6998281A1}" srcOrd="0" destOrd="0" presId="urn:microsoft.com/office/officeart/2005/8/layout/vList2"/>
    <dgm:cxn modelId="{56D124E9-1BEC-4CE9-AF3C-B5E21D0B937A}" type="presOf" srcId="{31D38D29-FB29-4FA4-AEBA-23445E9D7F0D}" destId="{CCD01F97-EC62-4FDA-BAD2-E0EFC8CE7F10}" srcOrd="0" destOrd="0" presId="urn:microsoft.com/office/officeart/2005/8/layout/vList2"/>
    <dgm:cxn modelId="{328D2759-9C9E-42B2-9BBF-8D3675163E68}" type="presOf" srcId="{250FE23C-8573-47C8-BD24-ADB096A7A394}" destId="{DB88B774-457B-47F2-8D62-344D4A111CF4}" srcOrd="0" destOrd="0" presId="urn:microsoft.com/office/officeart/2005/8/layout/vList2"/>
    <dgm:cxn modelId="{802407F7-E452-4611-A978-934F4BF9E61F}" srcId="{250FE23C-8573-47C8-BD24-ADB096A7A394}" destId="{4ACF8340-E327-4477-963F-9CCB23AA23CC}" srcOrd="0" destOrd="0" parTransId="{6AF9E977-CC41-4957-819A-1B1C07368811}" sibTransId="{72E9353A-8430-4ED2-AF35-73D611EFA632}"/>
    <dgm:cxn modelId="{CEB566EC-F41B-49EB-8A74-8B19CD76811D}" srcId="{4ACF8340-E327-4477-963F-9CCB23AA23CC}" destId="{C1C3F3F0-82C1-4C44-8909-A22307FD94F5}" srcOrd="0" destOrd="0" parTransId="{6A0D61D6-081B-42C0-B6E7-CF989ED180C0}" sibTransId="{2440FDB0-7AA5-40CF-9EDA-D0445E554747}"/>
    <dgm:cxn modelId="{FDE40239-AB7C-457B-BEE7-8720805C9743}" type="presOf" srcId="{C1C3F3F0-82C1-4C44-8909-A22307FD94F5}" destId="{4AA0B77E-5790-4844-8C99-E92D4AB7E1EC}" srcOrd="0" destOrd="0" presId="urn:microsoft.com/office/officeart/2005/8/layout/vList2"/>
    <dgm:cxn modelId="{1EC5D912-EDE2-4FFF-B06B-436D3460B101}" srcId="{250FE23C-8573-47C8-BD24-ADB096A7A394}" destId="{0CD42C80-AB31-425A-80FE-35AB30766E80}" srcOrd="2" destOrd="0" parTransId="{20C73C64-4905-48A6-B3EE-76852133F479}" sibTransId="{38CAD61E-A285-484F-8058-E6A0078CB747}"/>
    <dgm:cxn modelId="{1CAD4D15-05DB-4BEE-91B2-7DFEDB46D631}" srcId="{250FE23C-8573-47C8-BD24-ADB096A7A394}" destId="{31D38D29-FB29-4FA4-AEBA-23445E9D7F0D}" srcOrd="1" destOrd="0" parTransId="{02D2ABBE-6547-4972-B4B9-266BE61B077C}" sibTransId="{6C0C3718-2B40-4830-93BF-077BA9726868}"/>
    <dgm:cxn modelId="{67CB9AEC-4C4B-4A25-8046-C906AB650957}" type="presParOf" srcId="{DB88B774-457B-47F2-8D62-344D4A111CF4}" destId="{83021344-8E51-4474-9F94-927F223939E1}" srcOrd="0" destOrd="0" presId="urn:microsoft.com/office/officeart/2005/8/layout/vList2"/>
    <dgm:cxn modelId="{9C506484-5B92-49C1-BA92-50BC19FA8B1D}" type="presParOf" srcId="{DB88B774-457B-47F2-8D62-344D4A111CF4}" destId="{4AA0B77E-5790-4844-8C99-E92D4AB7E1EC}" srcOrd="1" destOrd="0" presId="urn:microsoft.com/office/officeart/2005/8/layout/vList2"/>
    <dgm:cxn modelId="{82B036DF-52A4-4E40-B7DA-77DA2A2CD3D7}" type="presParOf" srcId="{DB88B774-457B-47F2-8D62-344D4A111CF4}" destId="{CCD01F97-EC62-4FDA-BAD2-E0EFC8CE7F10}" srcOrd="2" destOrd="0" presId="urn:microsoft.com/office/officeart/2005/8/layout/vList2"/>
    <dgm:cxn modelId="{E50898FB-CEBB-4E30-B88A-7C73D7D1BDAD}" type="presParOf" srcId="{DB88B774-457B-47F2-8D62-344D4A111CF4}" destId="{5D02ABCB-BCB5-443B-8231-E9DAB9F71CC5}" srcOrd="3" destOrd="0" presId="urn:microsoft.com/office/officeart/2005/8/layout/vList2"/>
    <dgm:cxn modelId="{FB6C21F3-9E3A-4760-8A6F-6ACF07DFD4DE}" type="presParOf" srcId="{DB88B774-457B-47F2-8D62-344D4A111CF4}" destId="{4BB9618E-51C5-4A05-A37A-9BB6998281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93BBCC-0FEC-4E10-9AED-0F3905AD0D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33838-EE58-4018-A658-47B28DE2D69B}">
      <dgm:prSet phldrT="[Text]"/>
      <dgm:spPr/>
      <dgm:t>
        <a:bodyPr/>
        <a:lstStyle/>
        <a:p>
          <a:r>
            <a:rPr lang="en-US" dirty="0" smtClean="0"/>
            <a:t>Open source object-relational database system</a:t>
          </a:r>
          <a:endParaRPr lang="en-US" dirty="0"/>
        </a:p>
      </dgm:t>
    </dgm:pt>
    <dgm:pt modelId="{6800E8E6-9C8B-4321-B488-EE225669F78D}" type="parTrans" cxnId="{5AD1187F-7C57-400D-8FF4-BB0B7593222C}">
      <dgm:prSet/>
      <dgm:spPr/>
      <dgm:t>
        <a:bodyPr/>
        <a:lstStyle/>
        <a:p>
          <a:endParaRPr lang="en-US"/>
        </a:p>
      </dgm:t>
    </dgm:pt>
    <dgm:pt modelId="{036140FC-DFE4-48B5-8987-3812E3E08F16}" type="sibTrans" cxnId="{5AD1187F-7C57-400D-8FF4-BB0B7593222C}">
      <dgm:prSet/>
      <dgm:spPr/>
      <dgm:t>
        <a:bodyPr/>
        <a:lstStyle/>
        <a:p>
          <a:endParaRPr lang="en-US"/>
        </a:p>
      </dgm:t>
    </dgm:pt>
    <dgm:pt modelId="{556B3ACF-44BE-41E7-9F15-7D75CDCF9739}">
      <dgm:prSet phldrT="[Text]"/>
      <dgm:spPr/>
      <dgm:t>
        <a:bodyPr/>
        <a:lstStyle/>
        <a:p>
          <a:r>
            <a:rPr lang="en-US" dirty="0" smtClean="0"/>
            <a:t>Runs on all major OS</a:t>
          </a:r>
          <a:endParaRPr lang="en-US" dirty="0"/>
        </a:p>
      </dgm:t>
    </dgm:pt>
    <dgm:pt modelId="{4D007C2D-78DA-495D-9F7F-FEAA775C3A75}" type="parTrans" cxnId="{0B07831D-3BCB-44B9-8235-945EBFD906A1}">
      <dgm:prSet/>
      <dgm:spPr/>
      <dgm:t>
        <a:bodyPr/>
        <a:lstStyle/>
        <a:p>
          <a:endParaRPr lang="en-US"/>
        </a:p>
      </dgm:t>
    </dgm:pt>
    <dgm:pt modelId="{6201BCE6-8905-4BFC-835B-CC795B342F63}" type="sibTrans" cxnId="{0B07831D-3BCB-44B9-8235-945EBFD906A1}">
      <dgm:prSet/>
      <dgm:spPr/>
      <dgm:t>
        <a:bodyPr/>
        <a:lstStyle/>
        <a:p>
          <a:endParaRPr lang="en-US"/>
        </a:p>
      </dgm:t>
    </dgm:pt>
    <dgm:pt modelId="{EAFE4147-4F1F-4391-8C9E-B89AA29B0FE6}">
      <dgm:prSet phldrT="[Text]"/>
      <dgm:spPr/>
      <dgm:t>
        <a:bodyPr/>
        <a:lstStyle/>
        <a:p>
          <a:r>
            <a:rPr lang="en-US" dirty="0" smtClean="0"/>
            <a:t>Rich query language and high performant query optimizer</a:t>
          </a:r>
          <a:endParaRPr lang="en-US" dirty="0"/>
        </a:p>
      </dgm:t>
    </dgm:pt>
    <dgm:pt modelId="{7D5B0446-F74B-4E18-91CC-E4048F298E53}" type="parTrans" cxnId="{3F6ED448-5CAD-4373-A0FC-139A0B5F4636}">
      <dgm:prSet/>
      <dgm:spPr/>
      <dgm:t>
        <a:bodyPr/>
        <a:lstStyle/>
        <a:p>
          <a:endParaRPr lang="en-US"/>
        </a:p>
      </dgm:t>
    </dgm:pt>
    <dgm:pt modelId="{3A280849-DF38-4C17-A2DE-A08D747D3628}" type="sibTrans" cxnId="{3F6ED448-5CAD-4373-A0FC-139A0B5F4636}">
      <dgm:prSet/>
      <dgm:spPr/>
      <dgm:t>
        <a:bodyPr/>
        <a:lstStyle/>
        <a:p>
          <a:endParaRPr lang="en-US"/>
        </a:p>
      </dgm:t>
    </dgm:pt>
    <dgm:pt modelId="{89B9B226-356B-42A5-B477-AAE96EF320DE}">
      <dgm:prSet phldrT="[Text]"/>
      <dgm:spPr/>
      <dgm:t>
        <a:bodyPr/>
        <a:lstStyle/>
        <a:p>
          <a:r>
            <a:rPr lang="en-US" dirty="0" smtClean="0"/>
            <a:t>Active development for 15 years</a:t>
          </a:r>
          <a:endParaRPr lang="en-US" dirty="0"/>
        </a:p>
      </dgm:t>
    </dgm:pt>
    <dgm:pt modelId="{E5C78F6C-0276-44AB-915A-BAAD3721B7D5}" type="parTrans" cxnId="{A142E634-39B9-47FF-8E86-4D51DF7E7A8A}">
      <dgm:prSet/>
      <dgm:spPr/>
      <dgm:t>
        <a:bodyPr/>
        <a:lstStyle/>
        <a:p>
          <a:endParaRPr lang="en-US"/>
        </a:p>
      </dgm:t>
    </dgm:pt>
    <dgm:pt modelId="{AC73C7C7-AE6A-4D69-942F-34E0484DF228}" type="sibTrans" cxnId="{A142E634-39B9-47FF-8E86-4D51DF7E7A8A}">
      <dgm:prSet/>
      <dgm:spPr/>
      <dgm:t>
        <a:bodyPr/>
        <a:lstStyle/>
        <a:p>
          <a:endParaRPr lang="en-US"/>
        </a:p>
      </dgm:t>
    </dgm:pt>
    <dgm:pt modelId="{5F7DD8D1-A75D-48DC-B7C9-ECFFC4AD172E}" type="pres">
      <dgm:prSet presAssocID="{9293BBCC-0FEC-4E10-9AED-0F3905AD0D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76508D-6E14-4D02-8D86-5D95E47AA811}" type="pres">
      <dgm:prSet presAssocID="{C5D33838-EE58-4018-A658-47B28DE2D69B}" presName="parentText" presStyleLbl="node1" presStyleIdx="0" presStyleCnt="2" custScaleY="600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4B9D5-5860-448E-8AB5-529F807418A0}" type="pres">
      <dgm:prSet presAssocID="{C5D33838-EE58-4018-A658-47B28DE2D69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F7EF2-FEF7-46E5-A2C8-CAB7A85949C8}" type="pres">
      <dgm:prSet presAssocID="{EAFE4147-4F1F-4391-8C9E-B89AA29B0FE6}" presName="parentText" presStyleLbl="node1" presStyleIdx="1" presStyleCnt="2" custScaleY="590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7831D-3BCB-44B9-8235-945EBFD906A1}" srcId="{C5D33838-EE58-4018-A658-47B28DE2D69B}" destId="{556B3ACF-44BE-41E7-9F15-7D75CDCF9739}" srcOrd="0" destOrd="0" parTransId="{4D007C2D-78DA-495D-9F7F-FEAA775C3A75}" sibTransId="{6201BCE6-8905-4BFC-835B-CC795B342F63}"/>
    <dgm:cxn modelId="{A142E634-39B9-47FF-8E86-4D51DF7E7A8A}" srcId="{C5D33838-EE58-4018-A658-47B28DE2D69B}" destId="{89B9B226-356B-42A5-B477-AAE96EF320DE}" srcOrd="1" destOrd="0" parTransId="{E5C78F6C-0276-44AB-915A-BAAD3721B7D5}" sibTransId="{AC73C7C7-AE6A-4D69-942F-34E0484DF228}"/>
    <dgm:cxn modelId="{3F6ED448-5CAD-4373-A0FC-139A0B5F4636}" srcId="{9293BBCC-0FEC-4E10-9AED-0F3905AD0D87}" destId="{EAFE4147-4F1F-4391-8C9E-B89AA29B0FE6}" srcOrd="1" destOrd="0" parTransId="{7D5B0446-F74B-4E18-91CC-E4048F298E53}" sibTransId="{3A280849-DF38-4C17-A2DE-A08D747D3628}"/>
    <dgm:cxn modelId="{522D3470-78B1-41FE-9C55-710580317BF3}" type="presOf" srcId="{9293BBCC-0FEC-4E10-9AED-0F3905AD0D87}" destId="{5F7DD8D1-A75D-48DC-B7C9-ECFFC4AD172E}" srcOrd="0" destOrd="0" presId="urn:microsoft.com/office/officeart/2005/8/layout/vList2"/>
    <dgm:cxn modelId="{E480AF70-92DE-4111-B20F-645339FC20F7}" type="presOf" srcId="{556B3ACF-44BE-41E7-9F15-7D75CDCF9739}" destId="{8054B9D5-5860-448E-8AB5-529F807418A0}" srcOrd="0" destOrd="0" presId="urn:microsoft.com/office/officeart/2005/8/layout/vList2"/>
    <dgm:cxn modelId="{091CF98D-0C7C-44E1-8119-6C8C90535881}" type="presOf" srcId="{89B9B226-356B-42A5-B477-AAE96EF320DE}" destId="{8054B9D5-5860-448E-8AB5-529F807418A0}" srcOrd="0" destOrd="1" presId="urn:microsoft.com/office/officeart/2005/8/layout/vList2"/>
    <dgm:cxn modelId="{5AD1187F-7C57-400D-8FF4-BB0B7593222C}" srcId="{9293BBCC-0FEC-4E10-9AED-0F3905AD0D87}" destId="{C5D33838-EE58-4018-A658-47B28DE2D69B}" srcOrd="0" destOrd="0" parTransId="{6800E8E6-9C8B-4321-B488-EE225669F78D}" sibTransId="{036140FC-DFE4-48B5-8987-3812E3E08F16}"/>
    <dgm:cxn modelId="{EBFD3448-8B3D-48D2-B6A8-2C07A2B7BBC9}" type="presOf" srcId="{C5D33838-EE58-4018-A658-47B28DE2D69B}" destId="{CF76508D-6E14-4D02-8D86-5D95E47AA811}" srcOrd="0" destOrd="0" presId="urn:microsoft.com/office/officeart/2005/8/layout/vList2"/>
    <dgm:cxn modelId="{59CF08D4-E06E-4B6C-B92C-B8266D7ED288}" type="presOf" srcId="{EAFE4147-4F1F-4391-8C9E-B89AA29B0FE6}" destId="{249F7EF2-FEF7-46E5-A2C8-CAB7A85949C8}" srcOrd="0" destOrd="0" presId="urn:microsoft.com/office/officeart/2005/8/layout/vList2"/>
    <dgm:cxn modelId="{BBD38831-AE55-4F6D-B3DA-21B6059D1859}" type="presParOf" srcId="{5F7DD8D1-A75D-48DC-B7C9-ECFFC4AD172E}" destId="{CF76508D-6E14-4D02-8D86-5D95E47AA811}" srcOrd="0" destOrd="0" presId="urn:microsoft.com/office/officeart/2005/8/layout/vList2"/>
    <dgm:cxn modelId="{952BFCA2-9B05-4CF2-AF66-AF88A2E73489}" type="presParOf" srcId="{5F7DD8D1-A75D-48DC-B7C9-ECFFC4AD172E}" destId="{8054B9D5-5860-448E-8AB5-529F807418A0}" srcOrd="1" destOrd="0" presId="urn:microsoft.com/office/officeart/2005/8/layout/vList2"/>
    <dgm:cxn modelId="{773E24D2-708F-4929-BBB1-334C02FCC3C4}" type="presParOf" srcId="{5F7DD8D1-A75D-48DC-B7C9-ECFFC4AD172E}" destId="{249F7EF2-FEF7-46E5-A2C8-CAB7A85949C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BE09CA-E28C-45DF-9F2A-FFC8670DDB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DC80DC-CE31-4AF1-AA96-64F2B17D433A}">
      <dgm:prSet phldrT="[Text]"/>
      <dgm:spPr/>
      <dgm:t>
        <a:bodyPr/>
        <a:lstStyle/>
        <a:p>
          <a:r>
            <a:rPr lang="en-US" dirty="0" smtClean="0"/>
            <a:t>Well provisioned (&gt;700 free nodes), public research </a:t>
          </a:r>
          <a:r>
            <a:rPr lang="en-US" dirty="0" err="1" smtClean="0"/>
            <a:t>testbed</a:t>
          </a:r>
          <a:endParaRPr lang="en-US" dirty="0"/>
        </a:p>
      </dgm:t>
    </dgm:pt>
    <dgm:pt modelId="{9633BEDD-6F79-4811-80DA-690D53738D82}" type="parTrans" cxnId="{06C29A8C-5381-46CD-9D0D-401D5CD2E4EA}">
      <dgm:prSet/>
      <dgm:spPr/>
      <dgm:t>
        <a:bodyPr/>
        <a:lstStyle/>
        <a:p>
          <a:endParaRPr lang="en-US"/>
        </a:p>
      </dgm:t>
    </dgm:pt>
    <dgm:pt modelId="{9EA06E78-EE75-4FB5-A2EE-4CE4FD3E946B}" type="sibTrans" cxnId="{06C29A8C-5381-46CD-9D0D-401D5CD2E4EA}">
      <dgm:prSet/>
      <dgm:spPr/>
      <dgm:t>
        <a:bodyPr/>
        <a:lstStyle/>
        <a:p>
          <a:endParaRPr lang="en-US"/>
        </a:p>
      </dgm:t>
    </dgm:pt>
    <dgm:pt modelId="{2EF0D564-6A2A-459A-A8E8-7898C3E4E440}">
      <dgm:prSet phldrT="[Text]"/>
      <dgm:spPr/>
      <dgm:t>
        <a:bodyPr/>
        <a:lstStyle/>
        <a:p>
          <a:r>
            <a:rPr lang="en-US" dirty="0" smtClean="0"/>
            <a:t>NTP synchronized</a:t>
          </a:r>
          <a:endParaRPr lang="en-US" dirty="0"/>
        </a:p>
      </dgm:t>
    </dgm:pt>
    <dgm:pt modelId="{F7AF6ACE-0B9B-461B-A22E-79F3DAD7D393}" type="parTrans" cxnId="{FC172610-1130-48E0-A276-05B7B9675642}">
      <dgm:prSet/>
      <dgm:spPr/>
      <dgm:t>
        <a:bodyPr/>
        <a:lstStyle/>
        <a:p>
          <a:endParaRPr lang="en-US"/>
        </a:p>
      </dgm:t>
    </dgm:pt>
    <dgm:pt modelId="{7303C6A3-3643-48C5-A368-257D81ADCFD6}" type="sibTrans" cxnId="{FC172610-1130-48E0-A276-05B7B9675642}">
      <dgm:prSet/>
      <dgm:spPr/>
      <dgm:t>
        <a:bodyPr/>
        <a:lstStyle/>
        <a:p>
          <a:endParaRPr lang="en-US"/>
        </a:p>
      </dgm:t>
    </dgm:pt>
    <dgm:pt modelId="{763A6580-4CE3-4623-AC60-F7EA3BA983C0}">
      <dgm:prSet phldrT="[Text]"/>
      <dgm:spPr/>
      <dgm:t>
        <a:bodyPr/>
        <a:lstStyle/>
        <a:p>
          <a:r>
            <a:rPr lang="en-US" dirty="0" err="1" smtClean="0"/>
            <a:t>Infiniband</a:t>
          </a:r>
          <a:r>
            <a:rPr lang="en-US" dirty="0" smtClean="0"/>
            <a:t> network fabric</a:t>
          </a:r>
          <a:endParaRPr lang="en-US" dirty="0"/>
        </a:p>
      </dgm:t>
    </dgm:pt>
    <dgm:pt modelId="{6A40B6CC-423E-4960-98EB-77DB8203E4BD}" type="parTrans" cxnId="{395D05DD-910A-4DD6-AFBA-A38F2485B4C3}">
      <dgm:prSet/>
      <dgm:spPr/>
      <dgm:t>
        <a:bodyPr/>
        <a:lstStyle/>
        <a:p>
          <a:endParaRPr lang="en-US"/>
        </a:p>
      </dgm:t>
    </dgm:pt>
    <dgm:pt modelId="{966C8A97-9124-47B4-A9C1-B3DF7E44C753}" type="sibTrans" cxnId="{395D05DD-910A-4DD6-AFBA-A38F2485B4C3}">
      <dgm:prSet/>
      <dgm:spPr/>
      <dgm:t>
        <a:bodyPr/>
        <a:lstStyle/>
        <a:p>
          <a:endParaRPr lang="en-US"/>
        </a:p>
      </dgm:t>
    </dgm:pt>
    <dgm:pt modelId="{BD7D2DCC-4AE8-4C53-AD2E-117F8E76D21C}">
      <dgm:prSet phldrT="[Text]"/>
      <dgm:spPr/>
      <dgm:t>
        <a:bodyPr/>
        <a:lstStyle/>
        <a:p>
          <a:r>
            <a:rPr lang="en-US" dirty="0" smtClean="0"/>
            <a:t>NS file based</a:t>
          </a:r>
          <a:endParaRPr lang="en-US" dirty="0"/>
        </a:p>
      </dgm:t>
    </dgm:pt>
    <dgm:pt modelId="{2149B0D3-11A6-40A9-8453-133CBE11BD54}" type="parTrans" cxnId="{B5880D08-BCEF-465F-A62C-2B2BE0FB61EA}">
      <dgm:prSet/>
      <dgm:spPr/>
      <dgm:t>
        <a:bodyPr/>
        <a:lstStyle/>
        <a:p>
          <a:endParaRPr lang="en-US"/>
        </a:p>
      </dgm:t>
    </dgm:pt>
    <dgm:pt modelId="{20905966-F0C5-4BAE-8578-67E69A3FFAC6}" type="sibTrans" cxnId="{B5880D08-BCEF-465F-A62C-2B2BE0FB61EA}">
      <dgm:prSet/>
      <dgm:spPr/>
      <dgm:t>
        <a:bodyPr/>
        <a:lstStyle/>
        <a:p>
          <a:endParaRPr lang="en-US"/>
        </a:p>
      </dgm:t>
    </dgm:pt>
    <dgm:pt modelId="{0E44B5A1-EAEE-40E0-B26C-23EC2AA080A7}">
      <dgm:prSet phldrT="[Text]"/>
      <dgm:spPr/>
      <dgm:t>
        <a:bodyPr/>
        <a:lstStyle/>
        <a:p>
          <a:r>
            <a:rPr lang="en-US" dirty="0" smtClean="0"/>
            <a:t>Possible to snapshot disk images (custom OS + 3</a:t>
          </a:r>
          <a:r>
            <a:rPr lang="en-US" baseline="30000" dirty="0" smtClean="0"/>
            <a:t>rd</a:t>
          </a:r>
          <a:r>
            <a:rPr lang="en-US" dirty="0" smtClean="0"/>
            <a:t> party modules)</a:t>
          </a:r>
          <a:endParaRPr lang="en-US" dirty="0"/>
        </a:p>
      </dgm:t>
    </dgm:pt>
    <dgm:pt modelId="{BA7669D3-B72F-439E-BBCD-181F1E60824E}" type="parTrans" cxnId="{99FA59F9-D7ED-47DE-97D7-C0955FE6B0CC}">
      <dgm:prSet/>
      <dgm:spPr/>
      <dgm:t>
        <a:bodyPr/>
        <a:lstStyle/>
        <a:p>
          <a:endParaRPr lang="en-US"/>
        </a:p>
      </dgm:t>
    </dgm:pt>
    <dgm:pt modelId="{B7718ACC-78EE-4D66-A42C-595F9621E0E5}" type="sibTrans" cxnId="{99FA59F9-D7ED-47DE-97D7-C0955FE6B0CC}">
      <dgm:prSet/>
      <dgm:spPr/>
      <dgm:t>
        <a:bodyPr/>
        <a:lstStyle/>
        <a:p>
          <a:endParaRPr lang="en-US"/>
        </a:p>
      </dgm:t>
    </dgm:pt>
    <dgm:pt modelId="{9BA8989F-2507-416C-A1C9-3C6ED633C613}">
      <dgm:prSet phldrT="[Text]"/>
      <dgm:spPr/>
      <dgm:t>
        <a:bodyPr/>
        <a:lstStyle/>
        <a:p>
          <a:r>
            <a:rPr lang="en-US" dirty="0" smtClean="0"/>
            <a:t>OPS node only node with Internet access, data shuttle point</a:t>
          </a:r>
          <a:endParaRPr lang="en-US" dirty="0"/>
        </a:p>
      </dgm:t>
    </dgm:pt>
    <dgm:pt modelId="{CC4CB93E-FFB6-4249-8E79-E3A87AE2CF32}" type="parTrans" cxnId="{FDAF9B58-BA1F-4BB5-8FFA-D22AE576B0E4}">
      <dgm:prSet/>
      <dgm:spPr/>
      <dgm:t>
        <a:bodyPr/>
        <a:lstStyle/>
        <a:p>
          <a:endParaRPr lang="en-US"/>
        </a:p>
      </dgm:t>
    </dgm:pt>
    <dgm:pt modelId="{F21C311E-C980-492E-B975-FF40297EA394}" type="sibTrans" cxnId="{FDAF9B58-BA1F-4BB5-8FFA-D22AE576B0E4}">
      <dgm:prSet/>
      <dgm:spPr/>
      <dgm:t>
        <a:bodyPr/>
        <a:lstStyle/>
        <a:p>
          <a:endParaRPr lang="en-US"/>
        </a:p>
      </dgm:t>
    </dgm:pt>
    <dgm:pt modelId="{65A05BA6-058B-4093-B3C8-3FA1FE013E4E}" type="pres">
      <dgm:prSet presAssocID="{D0BE09CA-E28C-45DF-9F2A-FFC8670DDB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AE77E-DB86-4FB8-9498-5749A9FF22EA}" type="pres">
      <dgm:prSet presAssocID="{21DC80DC-CE31-4AF1-AA96-64F2B17D433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CBC0C-3E04-4100-89B0-FFC5E5488559}" type="pres">
      <dgm:prSet presAssocID="{9EA06E78-EE75-4FB5-A2EE-4CE4FD3E946B}" presName="spacer" presStyleCnt="0"/>
      <dgm:spPr/>
    </dgm:pt>
    <dgm:pt modelId="{F455C9D9-077F-4363-B824-90910C780DDF}" type="pres">
      <dgm:prSet presAssocID="{763A6580-4CE3-4623-AC60-F7EA3BA983C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23A55-9E3E-4CA7-AABB-C3EF480DF9B2}" type="pres">
      <dgm:prSet presAssocID="{966C8A97-9124-47B4-A9C1-B3DF7E44C753}" presName="spacer" presStyleCnt="0"/>
      <dgm:spPr/>
    </dgm:pt>
    <dgm:pt modelId="{5FF55403-271A-4BC1-A7F8-B0102DDB0593}" type="pres">
      <dgm:prSet presAssocID="{BD7D2DCC-4AE8-4C53-AD2E-117F8E76D21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970B0-7CB6-40DD-A899-1F54454CABEC}" type="pres">
      <dgm:prSet presAssocID="{20905966-F0C5-4BAE-8578-67E69A3FFAC6}" presName="spacer" presStyleCnt="0"/>
      <dgm:spPr/>
    </dgm:pt>
    <dgm:pt modelId="{90875215-C58E-4117-8498-42A5FF7DB6BA}" type="pres">
      <dgm:prSet presAssocID="{0E44B5A1-EAEE-40E0-B26C-23EC2AA080A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57EC3-8E2E-4866-8C9E-6219FBF4D02E}" type="pres">
      <dgm:prSet presAssocID="{B7718ACC-78EE-4D66-A42C-595F9621E0E5}" presName="spacer" presStyleCnt="0"/>
      <dgm:spPr/>
    </dgm:pt>
    <dgm:pt modelId="{65ACB61E-593D-402C-BA6E-FA5D186D0DC7}" type="pres">
      <dgm:prSet presAssocID="{2EF0D564-6A2A-459A-A8E8-7898C3E4E44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43DC5-9736-4E4C-856A-74A73987C20C}" type="pres">
      <dgm:prSet presAssocID="{7303C6A3-3643-48C5-A368-257D81ADCFD6}" presName="spacer" presStyleCnt="0"/>
      <dgm:spPr/>
    </dgm:pt>
    <dgm:pt modelId="{64A98772-AB6D-41D4-A934-9C71C68CD370}" type="pres">
      <dgm:prSet presAssocID="{9BA8989F-2507-416C-A1C9-3C6ED633C61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C29A8C-5381-46CD-9D0D-401D5CD2E4EA}" srcId="{D0BE09CA-E28C-45DF-9F2A-FFC8670DDBDF}" destId="{21DC80DC-CE31-4AF1-AA96-64F2B17D433A}" srcOrd="0" destOrd="0" parTransId="{9633BEDD-6F79-4811-80DA-690D53738D82}" sibTransId="{9EA06E78-EE75-4FB5-A2EE-4CE4FD3E946B}"/>
    <dgm:cxn modelId="{FDAF9B58-BA1F-4BB5-8FFA-D22AE576B0E4}" srcId="{D0BE09CA-E28C-45DF-9F2A-FFC8670DDBDF}" destId="{9BA8989F-2507-416C-A1C9-3C6ED633C613}" srcOrd="5" destOrd="0" parTransId="{CC4CB93E-FFB6-4249-8E79-E3A87AE2CF32}" sibTransId="{F21C311E-C980-492E-B975-FF40297EA394}"/>
    <dgm:cxn modelId="{56CC736B-CF2C-4039-91A7-9710363E92DA}" type="presOf" srcId="{BD7D2DCC-4AE8-4C53-AD2E-117F8E76D21C}" destId="{5FF55403-271A-4BC1-A7F8-B0102DDB0593}" srcOrd="0" destOrd="0" presId="urn:microsoft.com/office/officeart/2005/8/layout/vList2"/>
    <dgm:cxn modelId="{32F3B133-5B4B-4CDE-AF2C-554368F19A8C}" type="presOf" srcId="{9BA8989F-2507-416C-A1C9-3C6ED633C613}" destId="{64A98772-AB6D-41D4-A934-9C71C68CD370}" srcOrd="0" destOrd="0" presId="urn:microsoft.com/office/officeart/2005/8/layout/vList2"/>
    <dgm:cxn modelId="{481BA321-6DFE-4CBA-B7CA-83DF7CD1D32C}" type="presOf" srcId="{763A6580-4CE3-4623-AC60-F7EA3BA983C0}" destId="{F455C9D9-077F-4363-B824-90910C780DDF}" srcOrd="0" destOrd="0" presId="urn:microsoft.com/office/officeart/2005/8/layout/vList2"/>
    <dgm:cxn modelId="{99FA59F9-D7ED-47DE-97D7-C0955FE6B0CC}" srcId="{D0BE09CA-E28C-45DF-9F2A-FFC8670DDBDF}" destId="{0E44B5A1-EAEE-40E0-B26C-23EC2AA080A7}" srcOrd="3" destOrd="0" parTransId="{BA7669D3-B72F-439E-BBCD-181F1E60824E}" sibTransId="{B7718ACC-78EE-4D66-A42C-595F9621E0E5}"/>
    <dgm:cxn modelId="{226F2636-E1BA-4A3D-8D61-A39BB667EA15}" type="presOf" srcId="{0E44B5A1-EAEE-40E0-B26C-23EC2AA080A7}" destId="{90875215-C58E-4117-8498-42A5FF7DB6BA}" srcOrd="0" destOrd="0" presId="urn:microsoft.com/office/officeart/2005/8/layout/vList2"/>
    <dgm:cxn modelId="{97F5AD50-D6E4-4F82-8728-FE83DB7799EB}" type="presOf" srcId="{2EF0D564-6A2A-459A-A8E8-7898C3E4E440}" destId="{65ACB61E-593D-402C-BA6E-FA5D186D0DC7}" srcOrd="0" destOrd="0" presId="urn:microsoft.com/office/officeart/2005/8/layout/vList2"/>
    <dgm:cxn modelId="{B5880D08-BCEF-465F-A62C-2B2BE0FB61EA}" srcId="{D0BE09CA-E28C-45DF-9F2A-FFC8670DDBDF}" destId="{BD7D2DCC-4AE8-4C53-AD2E-117F8E76D21C}" srcOrd="2" destOrd="0" parTransId="{2149B0D3-11A6-40A9-8453-133CBE11BD54}" sibTransId="{20905966-F0C5-4BAE-8578-67E69A3FFAC6}"/>
    <dgm:cxn modelId="{400839E7-B9BC-4C8F-86EF-615908E3C41A}" type="presOf" srcId="{21DC80DC-CE31-4AF1-AA96-64F2B17D433A}" destId="{434AE77E-DB86-4FB8-9498-5749A9FF22EA}" srcOrd="0" destOrd="0" presId="urn:microsoft.com/office/officeart/2005/8/layout/vList2"/>
    <dgm:cxn modelId="{C48811B9-62C2-422D-9FDF-030C933DA760}" type="presOf" srcId="{D0BE09CA-E28C-45DF-9F2A-FFC8670DDBDF}" destId="{65A05BA6-058B-4093-B3C8-3FA1FE013E4E}" srcOrd="0" destOrd="0" presId="urn:microsoft.com/office/officeart/2005/8/layout/vList2"/>
    <dgm:cxn modelId="{FC172610-1130-48E0-A276-05B7B9675642}" srcId="{D0BE09CA-E28C-45DF-9F2A-FFC8670DDBDF}" destId="{2EF0D564-6A2A-459A-A8E8-7898C3E4E440}" srcOrd="4" destOrd="0" parTransId="{F7AF6ACE-0B9B-461B-A22E-79F3DAD7D393}" sibTransId="{7303C6A3-3643-48C5-A368-257D81ADCFD6}"/>
    <dgm:cxn modelId="{395D05DD-910A-4DD6-AFBA-A38F2485B4C3}" srcId="{D0BE09CA-E28C-45DF-9F2A-FFC8670DDBDF}" destId="{763A6580-4CE3-4623-AC60-F7EA3BA983C0}" srcOrd="1" destOrd="0" parTransId="{6A40B6CC-423E-4960-98EB-77DB8203E4BD}" sibTransId="{966C8A97-9124-47B4-A9C1-B3DF7E44C753}"/>
    <dgm:cxn modelId="{6A66CF4A-8419-4E61-8616-700D9A1377B6}" type="presParOf" srcId="{65A05BA6-058B-4093-B3C8-3FA1FE013E4E}" destId="{434AE77E-DB86-4FB8-9498-5749A9FF22EA}" srcOrd="0" destOrd="0" presId="urn:microsoft.com/office/officeart/2005/8/layout/vList2"/>
    <dgm:cxn modelId="{1FEC1A73-F9BD-466A-8E2C-C77C1F2EDC73}" type="presParOf" srcId="{65A05BA6-058B-4093-B3C8-3FA1FE013E4E}" destId="{1B8CBC0C-3E04-4100-89B0-FFC5E5488559}" srcOrd="1" destOrd="0" presId="urn:microsoft.com/office/officeart/2005/8/layout/vList2"/>
    <dgm:cxn modelId="{CAA1A478-8310-443C-A0F7-DD040B622E98}" type="presParOf" srcId="{65A05BA6-058B-4093-B3C8-3FA1FE013E4E}" destId="{F455C9D9-077F-4363-B824-90910C780DDF}" srcOrd="2" destOrd="0" presId="urn:microsoft.com/office/officeart/2005/8/layout/vList2"/>
    <dgm:cxn modelId="{3A5BEF0C-1972-4322-B4F6-70DF71930739}" type="presParOf" srcId="{65A05BA6-058B-4093-B3C8-3FA1FE013E4E}" destId="{6F123A55-9E3E-4CA7-AABB-C3EF480DF9B2}" srcOrd="3" destOrd="0" presId="urn:microsoft.com/office/officeart/2005/8/layout/vList2"/>
    <dgm:cxn modelId="{7BF59154-CB07-47A9-B38B-2AF377AB620C}" type="presParOf" srcId="{65A05BA6-058B-4093-B3C8-3FA1FE013E4E}" destId="{5FF55403-271A-4BC1-A7F8-B0102DDB0593}" srcOrd="4" destOrd="0" presId="urn:microsoft.com/office/officeart/2005/8/layout/vList2"/>
    <dgm:cxn modelId="{9FE7E558-06BA-4A72-A9E0-06BA47E390B0}" type="presParOf" srcId="{65A05BA6-058B-4093-B3C8-3FA1FE013E4E}" destId="{799970B0-7CB6-40DD-A899-1F54454CABEC}" srcOrd="5" destOrd="0" presId="urn:microsoft.com/office/officeart/2005/8/layout/vList2"/>
    <dgm:cxn modelId="{EB6A47F0-1688-4369-862C-1A75C30C4BEB}" type="presParOf" srcId="{65A05BA6-058B-4093-B3C8-3FA1FE013E4E}" destId="{90875215-C58E-4117-8498-42A5FF7DB6BA}" srcOrd="6" destOrd="0" presId="urn:microsoft.com/office/officeart/2005/8/layout/vList2"/>
    <dgm:cxn modelId="{2E3A1C08-3783-47E6-951F-3D4931F6C8A1}" type="presParOf" srcId="{65A05BA6-058B-4093-B3C8-3FA1FE013E4E}" destId="{51357EC3-8E2E-4866-8C9E-6219FBF4D02E}" srcOrd="7" destOrd="0" presId="urn:microsoft.com/office/officeart/2005/8/layout/vList2"/>
    <dgm:cxn modelId="{DC8465FB-94F7-4EB3-A617-93C8690D0BD2}" type="presParOf" srcId="{65A05BA6-058B-4093-B3C8-3FA1FE013E4E}" destId="{65ACB61E-593D-402C-BA6E-FA5D186D0DC7}" srcOrd="8" destOrd="0" presId="urn:microsoft.com/office/officeart/2005/8/layout/vList2"/>
    <dgm:cxn modelId="{A81858A4-B3C4-4EA4-A789-23377D686583}" type="presParOf" srcId="{65A05BA6-058B-4093-B3C8-3FA1FE013E4E}" destId="{A4743DC5-9736-4E4C-856A-74A73987C20C}" srcOrd="9" destOrd="0" presId="urn:microsoft.com/office/officeart/2005/8/layout/vList2"/>
    <dgm:cxn modelId="{6AEF6399-3964-4CC5-BF3C-FBE6197FAE5B}" type="presParOf" srcId="{65A05BA6-058B-4093-B3C8-3FA1FE013E4E}" destId="{64A98772-AB6D-41D4-A934-9C71C68CD37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77C703-5414-4445-B759-509B6B961B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1AA191-AAC3-4EE9-B438-0373DB8180B0}">
      <dgm:prSet phldrT="[Text]"/>
      <dgm:spPr/>
      <dgm:t>
        <a:bodyPr/>
        <a:lstStyle/>
        <a:p>
          <a:r>
            <a:rPr lang="en-US" dirty="0" smtClean="0"/>
            <a:t>Initiation – instantiate new migration</a:t>
          </a:r>
          <a:endParaRPr lang="en-US" dirty="0"/>
        </a:p>
      </dgm:t>
    </dgm:pt>
    <dgm:pt modelId="{F6DBFDF7-8131-4734-9F2E-F52DDF777372}" type="parTrans" cxnId="{32E840F1-3CCD-4BE7-AAC7-2F0045F13A73}">
      <dgm:prSet/>
      <dgm:spPr/>
      <dgm:t>
        <a:bodyPr/>
        <a:lstStyle/>
        <a:p>
          <a:endParaRPr lang="en-US"/>
        </a:p>
      </dgm:t>
    </dgm:pt>
    <dgm:pt modelId="{3E321BDA-AEA9-4AB5-9BC4-C7BB9A80A441}" type="sibTrans" cxnId="{32E840F1-3CCD-4BE7-AAC7-2F0045F13A73}">
      <dgm:prSet/>
      <dgm:spPr/>
      <dgm:t>
        <a:bodyPr/>
        <a:lstStyle/>
        <a:p>
          <a:endParaRPr lang="en-US"/>
        </a:p>
      </dgm:t>
    </dgm:pt>
    <dgm:pt modelId="{86307933-E292-4EC1-ACD2-83693FB00564}">
      <dgm:prSet phldrT="[Text]"/>
      <dgm:spPr/>
      <dgm:t>
        <a:bodyPr/>
        <a:lstStyle/>
        <a:p>
          <a:r>
            <a:rPr lang="en-US" dirty="0" smtClean="0"/>
            <a:t>DB create new record</a:t>
          </a:r>
          <a:endParaRPr lang="en-US" dirty="0"/>
        </a:p>
      </dgm:t>
    </dgm:pt>
    <dgm:pt modelId="{875BD32E-06D6-491B-A2A4-F779F99117BD}" type="parTrans" cxnId="{31266071-CAAE-48A8-A042-A34ABAF1B9B2}">
      <dgm:prSet/>
      <dgm:spPr/>
      <dgm:t>
        <a:bodyPr/>
        <a:lstStyle/>
        <a:p>
          <a:endParaRPr lang="en-US"/>
        </a:p>
      </dgm:t>
    </dgm:pt>
    <dgm:pt modelId="{580AB7B4-3312-4E6D-BAC8-2FAE549E5E16}" type="sibTrans" cxnId="{31266071-CAAE-48A8-A042-A34ABAF1B9B2}">
      <dgm:prSet/>
      <dgm:spPr/>
      <dgm:t>
        <a:bodyPr/>
        <a:lstStyle/>
        <a:p>
          <a:endParaRPr lang="en-US"/>
        </a:p>
      </dgm:t>
    </dgm:pt>
    <dgm:pt modelId="{9C18204B-810D-4F64-AA6E-B6D15216BF89}">
      <dgm:prSet phldrT="[Text]"/>
      <dgm:spPr/>
      <dgm:t>
        <a:bodyPr/>
        <a:lstStyle/>
        <a:p>
          <a:r>
            <a:rPr lang="en-US" dirty="0" err="1" smtClean="0"/>
            <a:t>Dir</a:t>
          </a:r>
          <a:r>
            <a:rPr lang="en-US" dirty="0" smtClean="0"/>
            <a:t> </a:t>
          </a:r>
          <a:r>
            <a:rPr lang="en-US" dirty="0" err="1" smtClean="0"/>
            <a:t>Acks</a:t>
          </a:r>
          <a:r>
            <a:rPr lang="en-US" dirty="0" smtClean="0"/>
            <a:t> – updating that directory has </a:t>
          </a:r>
          <a:r>
            <a:rPr lang="en-US" dirty="0" err="1" smtClean="0"/>
            <a:t>ACKed</a:t>
          </a:r>
          <a:r>
            <a:rPr lang="en-US" dirty="0" smtClean="0"/>
            <a:t> new data location</a:t>
          </a:r>
          <a:endParaRPr lang="en-US" dirty="0"/>
        </a:p>
      </dgm:t>
    </dgm:pt>
    <dgm:pt modelId="{E592F7F7-2784-4999-A97B-924A915EC997}" type="parTrans" cxnId="{D0FB5B7F-0492-40E9-B5B4-B0945CFEDD3B}">
      <dgm:prSet/>
      <dgm:spPr/>
      <dgm:t>
        <a:bodyPr/>
        <a:lstStyle/>
        <a:p>
          <a:endParaRPr lang="en-US"/>
        </a:p>
      </dgm:t>
    </dgm:pt>
    <dgm:pt modelId="{3E0E619D-75D7-4F38-96B7-6E2DF1DFCA61}" type="sibTrans" cxnId="{D0FB5B7F-0492-40E9-B5B4-B0945CFEDD3B}">
      <dgm:prSet/>
      <dgm:spPr/>
      <dgm:t>
        <a:bodyPr/>
        <a:lstStyle/>
        <a:p>
          <a:endParaRPr lang="en-US"/>
        </a:p>
      </dgm:t>
    </dgm:pt>
    <dgm:pt modelId="{6C34D544-F3AA-47CA-92C2-E6174C9A9A25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B6562A8C-F973-4AAA-884E-CC0775597B1B}" type="parTrans" cxnId="{688E9AF6-4967-415B-9C3F-BA355ED54B43}">
      <dgm:prSet/>
      <dgm:spPr/>
      <dgm:t>
        <a:bodyPr/>
        <a:lstStyle/>
        <a:p>
          <a:endParaRPr lang="en-US"/>
        </a:p>
      </dgm:t>
    </dgm:pt>
    <dgm:pt modelId="{ABE71DB2-94DC-4B63-9140-1BDF8EB2CD14}" type="sibTrans" cxnId="{688E9AF6-4967-415B-9C3F-BA355ED54B43}">
      <dgm:prSet/>
      <dgm:spPr/>
      <dgm:t>
        <a:bodyPr/>
        <a:lstStyle/>
        <a:p>
          <a:endParaRPr lang="en-US"/>
        </a:p>
      </dgm:t>
    </dgm:pt>
    <dgm:pt modelId="{9CC9E3FC-0670-4F20-83B1-6D5A85911204}">
      <dgm:prSet phldrT="[Text]"/>
      <dgm:spPr/>
      <dgm:t>
        <a:bodyPr/>
        <a:lstStyle/>
        <a:p>
          <a:r>
            <a:rPr lang="en-US" dirty="0" smtClean="0"/>
            <a:t>Update Timestamp – update migration started timestamp</a:t>
          </a:r>
          <a:endParaRPr lang="en-US" dirty="0"/>
        </a:p>
      </dgm:t>
    </dgm:pt>
    <dgm:pt modelId="{8B5B9129-CA72-4420-9C23-EA96CD240C90}" type="parTrans" cxnId="{42C85D3F-0487-48B4-A762-68E6179E8087}">
      <dgm:prSet/>
      <dgm:spPr/>
      <dgm:t>
        <a:bodyPr/>
        <a:lstStyle/>
        <a:p>
          <a:endParaRPr lang="en-US"/>
        </a:p>
      </dgm:t>
    </dgm:pt>
    <dgm:pt modelId="{4FCEF677-8722-4291-A590-8A2A251791FB}" type="sibTrans" cxnId="{42C85D3F-0487-48B4-A762-68E6179E8087}">
      <dgm:prSet/>
      <dgm:spPr/>
      <dgm:t>
        <a:bodyPr/>
        <a:lstStyle/>
        <a:p>
          <a:endParaRPr lang="en-US"/>
        </a:p>
      </dgm:t>
    </dgm:pt>
    <dgm:pt modelId="{5E85D96F-357B-450B-8AFB-AD68DC45897C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3A0F2419-9EA2-4088-B4E1-374FA57EC115}" type="parTrans" cxnId="{70717C60-4505-4899-A6FD-49AFCF761276}">
      <dgm:prSet/>
      <dgm:spPr/>
      <dgm:t>
        <a:bodyPr/>
        <a:lstStyle/>
        <a:p>
          <a:endParaRPr lang="en-US"/>
        </a:p>
      </dgm:t>
    </dgm:pt>
    <dgm:pt modelId="{EAAB6B9F-9229-4832-8737-DA48A996A811}" type="sibTrans" cxnId="{70717C60-4505-4899-A6FD-49AFCF761276}">
      <dgm:prSet/>
      <dgm:spPr/>
      <dgm:t>
        <a:bodyPr/>
        <a:lstStyle/>
        <a:p>
          <a:endParaRPr lang="en-US"/>
        </a:p>
      </dgm:t>
    </dgm:pt>
    <dgm:pt modelId="{EB50A0EA-7BC4-47BD-8B25-415ED85D4455}">
      <dgm:prSet phldrT="[Text]"/>
      <dgm:spPr/>
      <dgm:t>
        <a:bodyPr/>
        <a:lstStyle/>
        <a:p>
          <a:r>
            <a:rPr lang="en-US" dirty="0" err="1" smtClean="0"/>
            <a:t>Mig</a:t>
          </a:r>
          <a:r>
            <a:rPr lang="en-US" dirty="0" smtClean="0"/>
            <a:t> Agent </a:t>
          </a:r>
          <a:r>
            <a:rPr lang="en-US" dirty="0" err="1" smtClean="0"/>
            <a:t>Acks</a:t>
          </a:r>
          <a:r>
            <a:rPr lang="en-US" dirty="0" smtClean="0"/>
            <a:t> – migration agent ACK</a:t>
          </a:r>
          <a:endParaRPr lang="en-US" dirty="0"/>
        </a:p>
      </dgm:t>
    </dgm:pt>
    <dgm:pt modelId="{E8638981-F95F-46CC-A0D3-516F297E5300}" type="parTrans" cxnId="{7097F368-CA0F-40F8-B66F-7DC485A65877}">
      <dgm:prSet/>
      <dgm:spPr/>
      <dgm:t>
        <a:bodyPr/>
        <a:lstStyle/>
        <a:p>
          <a:endParaRPr lang="en-US"/>
        </a:p>
      </dgm:t>
    </dgm:pt>
    <dgm:pt modelId="{111551DB-02A0-4082-8935-F2C6EB06CBF0}" type="sibTrans" cxnId="{7097F368-CA0F-40F8-B66F-7DC485A65877}">
      <dgm:prSet/>
      <dgm:spPr/>
      <dgm:t>
        <a:bodyPr/>
        <a:lstStyle/>
        <a:p>
          <a:endParaRPr lang="en-US"/>
        </a:p>
      </dgm:t>
    </dgm:pt>
    <dgm:pt modelId="{7E06064E-35CF-4BCA-96A6-D3DDDD25FBBC}">
      <dgm:prSet phldrT="[Text]"/>
      <dgm:spPr/>
      <dgm:t>
        <a:bodyPr/>
        <a:lstStyle/>
        <a:p>
          <a:r>
            <a:rPr lang="en-US" dirty="0" smtClean="0"/>
            <a:t>DB lookup migration agent and update migration record</a:t>
          </a:r>
          <a:endParaRPr lang="en-US" dirty="0"/>
        </a:p>
      </dgm:t>
    </dgm:pt>
    <dgm:pt modelId="{8B7591A0-AF7C-4DDE-AAD0-79362210BCD7}" type="parTrans" cxnId="{622F4AA1-4404-4D2A-A299-94CFE5892A58}">
      <dgm:prSet/>
      <dgm:spPr/>
      <dgm:t>
        <a:bodyPr/>
        <a:lstStyle/>
        <a:p>
          <a:endParaRPr lang="en-US"/>
        </a:p>
      </dgm:t>
    </dgm:pt>
    <dgm:pt modelId="{A1A2D11C-5BF3-41F0-841A-901A039EC973}" type="sibTrans" cxnId="{622F4AA1-4404-4D2A-A299-94CFE5892A58}">
      <dgm:prSet/>
      <dgm:spPr/>
      <dgm:t>
        <a:bodyPr/>
        <a:lstStyle/>
        <a:p>
          <a:endParaRPr lang="en-US"/>
        </a:p>
      </dgm:t>
    </dgm:pt>
    <dgm:pt modelId="{737BD307-6DFC-40E2-A7B4-5368943DF134}">
      <dgm:prSet phldrT="[Text]"/>
      <dgm:spPr/>
      <dgm:t>
        <a:bodyPr/>
        <a:lstStyle/>
        <a:p>
          <a:r>
            <a:rPr lang="en-US" dirty="0" smtClean="0"/>
            <a:t>Migration Complete – set </a:t>
          </a:r>
          <a:r>
            <a:rPr lang="en-US" dirty="0" err="1" smtClean="0"/>
            <a:t>boolean</a:t>
          </a:r>
          <a:r>
            <a:rPr lang="en-US" dirty="0" smtClean="0"/>
            <a:t> flag to true</a:t>
          </a:r>
          <a:endParaRPr lang="en-US" dirty="0"/>
        </a:p>
      </dgm:t>
    </dgm:pt>
    <dgm:pt modelId="{CA0ADF78-BC0F-4B99-9262-3027E5774BAA}" type="parTrans" cxnId="{C1745073-0379-4B2F-B171-3DE7692BBC49}">
      <dgm:prSet/>
      <dgm:spPr/>
      <dgm:t>
        <a:bodyPr/>
        <a:lstStyle/>
        <a:p>
          <a:endParaRPr lang="en-US"/>
        </a:p>
      </dgm:t>
    </dgm:pt>
    <dgm:pt modelId="{5B9E9B4A-8480-4A2B-A9C6-49D95ECDE30F}" type="sibTrans" cxnId="{C1745073-0379-4B2F-B171-3DE7692BBC49}">
      <dgm:prSet/>
      <dgm:spPr/>
      <dgm:t>
        <a:bodyPr/>
        <a:lstStyle/>
        <a:p>
          <a:endParaRPr lang="en-US"/>
        </a:p>
      </dgm:t>
    </dgm:pt>
    <dgm:pt modelId="{D09C058F-5390-402D-B3EB-BB1CC53AEFE4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18DABBF6-D04F-4642-BF68-91E7200874EB}" type="parTrans" cxnId="{A2CE8FC2-2709-4132-A0C4-01D1DD17B52E}">
      <dgm:prSet/>
      <dgm:spPr/>
      <dgm:t>
        <a:bodyPr/>
        <a:lstStyle/>
        <a:p>
          <a:endParaRPr lang="en-US"/>
        </a:p>
      </dgm:t>
    </dgm:pt>
    <dgm:pt modelId="{BB009A16-32C9-49F5-B026-D9A0C4252104}" type="sibTrans" cxnId="{A2CE8FC2-2709-4132-A0C4-01D1DD17B52E}">
      <dgm:prSet/>
      <dgm:spPr/>
      <dgm:t>
        <a:bodyPr/>
        <a:lstStyle/>
        <a:p>
          <a:endParaRPr lang="en-US"/>
        </a:p>
      </dgm:t>
    </dgm:pt>
    <dgm:pt modelId="{8052B256-FB8E-4C75-8706-561A6F0091A3}" type="pres">
      <dgm:prSet presAssocID="{1C77C703-5414-4445-B759-509B6B961BA6}" presName="linear" presStyleCnt="0">
        <dgm:presLayoutVars>
          <dgm:animLvl val="lvl"/>
          <dgm:resizeHandles val="exact"/>
        </dgm:presLayoutVars>
      </dgm:prSet>
      <dgm:spPr/>
    </dgm:pt>
    <dgm:pt modelId="{A8D40FD4-C945-432C-9F2C-7A559AEA7EEF}" type="pres">
      <dgm:prSet presAssocID="{8A1AA191-AAC3-4EE9-B438-0373DB8180B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A10E2-ACE4-4860-8031-B8099A0C5A90}" type="pres">
      <dgm:prSet presAssocID="{8A1AA191-AAC3-4EE9-B438-0373DB8180B0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C7073-AA91-43B1-9124-94828E1D3670}" type="pres">
      <dgm:prSet presAssocID="{9C18204B-810D-4F64-AA6E-B6D15216BF8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6FC6D-48BB-409D-A595-3043029B2169}" type="pres">
      <dgm:prSet presAssocID="{9C18204B-810D-4F64-AA6E-B6D15216BF8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D392B-2192-4A6F-8709-2977E020CE6A}" type="pres">
      <dgm:prSet presAssocID="{9CC9E3FC-0670-4F20-83B1-6D5A859112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79AFBD-2ADC-405E-9835-AA8DA46C53DA}" type="pres">
      <dgm:prSet presAssocID="{9CC9E3FC-0670-4F20-83B1-6D5A85911204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00A3A-7494-454F-85ED-C1E8E98587A7}" type="pres">
      <dgm:prSet presAssocID="{EB50A0EA-7BC4-47BD-8B25-415ED85D445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FC0CDCD-C16D-4323-8AAF-EB0C0FAAA4ED}" type="pres">
      <dgm:prSet presAssocID="{EB50A0EA-7BC4-47BD-8B25-415ED85D445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6633B-2537-4593-A152-A93754289CAE}" type="pres">
      <dgm:prSet presAssocID="{737BD307-6DFC-40E2-A7B4-5368943DF13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7055F9A-3166-49A8-BBCF-D82330DFC0B3}" type="pres">
      <dgm:prSet presAssocID="{737BD307-6DFC-40E2-A7B4-5368943DF13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688E9AF6-4967-415B-9C3F-BA355ED54B43}" srcId="{9C18204B-810D-4F64-AA6E-B6D15216BF89}" destId="{6C34D544-F3AA-47CA-92C2-E6174C9A9A25}" srcOrd="0" destOrd="0" parTransId="{B6562A8C-F973-4AAA-884E-CC0775597B1B}" sibTransId="{ABE71DB2-94DC-4B63-9140-1BDF8EB2CD14}"/>
    <dgm:cxn modelId="{C1745073-0379-4B2F-B171-3DE7692BBC49}" srcId="{1C77C703-5414-4445-B759-509B6B961BA6}" destId="{737BD307-6DFC-40E2-A7B4-5368943DF134}" srcOrd="4" destOrd="0" parTransId="{CA0ADF78-BC0F-4B99-9262-3027E5774BAA}" sibTransId="{5B9E9B4A-8480-4A2B-A9C6-49D95ECDE30F}"/>
    <dgm:cxn modelId="{23DBFD60-3DC1-4106-978A-D26EE23F4A11}" type="presOf" srcId="{86307933-E292-4EC1-ACD2-83693FB00564}" destId="{9D9A10E2-ACE4-4860-8031-B8099A0C5A90}" srcOrd="0" destOrd="0" presId="urn:microsoft.com/office/officeart/2005/8/layout/vList2"/>
    <dgm:cxn modelId="{FB1CDFA4-6F57-471A-9E30-0F25C3C311D2}" type="presOf" srcId="{737BD307-6DFC-40E2-A7B4-5368943DF134}" destId="{0656633B-2537-4593-A152-A93754289CAE}" srcOrd="0" destOrd="0" presId="urn:microsoft.com/office/officeart/2005/8/layout/vList2"/>
    <dgm:cxn modelId="{32E840F1-3CCD-4BE7-AAC7-2F0045F13A73}" srcId="{1C77C703-5414-4445-B759-509B6B961BA6}" destId="{8A1AA191-AAC3-4EE9-B438-0373DB8180B0}" srcOrd="0" destOrd="0" parTransId="{F6DBFDF7-8131-4734-9F2E-F52DDF777372}" sibTransId="{3E321BDA-AEA9-4AB5-9BC4-C7BB9A80A441}"/>
    <dgm:cxn modelId="{04A2CA5D-3153-4392-9B1F-D5D7E4BB7CA2}" type="presOf" srcId="{7E06064E-35CF-4BCA-96A6-D3DDDD25FBBC}" destId="{2FC0CDCD-C16D-4323-8AAF-EB0C0FAAA4ED}" srcOrd="0" destOrd="0" presId="urn:microsoft.com/office/officeart/2005/8/layout/vList2"/>
    <dgm:cxn modelId="{31266071-CAAE-48A8-A042-A34ABAF1B9B2}" srcId="{8A1AA191-AAC3-4EE9-B438-0373DB8180B0}" destId="{86307933-E292-4EC1-ACD2-83693FB00564}" srcOrd="0" destOrd="0" parTransId="{875BD32E-06D6-491B-A2A4-F779F99117BD}" sibTransId="{580AB7B4-3312-4E6D-BAC8-2FAE549E5E16}"/>
    <dgm:cxn modelId="{E8BCDA43-4EAF-4677-9996-E71F571B7C82}" type="presOf" srcId="{5E85D96F-357B-450B-8AFB-AD68DC45897C}" destId="{6179AFBD-2ADC-405E-9835-AA8DA46C53DA}" srcOrd="0" destOrd="0" presId="urn:microsoft.com/office/officeart/2005/8/layout/vList2"/>
    <dgm:cxn modelId="{70717C60-4505-4899-A6FD-49AFCF761276}" srcId="{9CC9E3FC-0670-4F20-83B1-6D5A85911204}" destId="{5E85D96F-357B-450B-8AFB-AD68DC45897C}" srcOrd="0" destOrd="0" parTransId="{3A0F2419-9EA2-4088-B4E1-374FA57EC115}" sibTransId="{EAAB6B9F-9229-4832-8737-DA48A996A811}"/>
    <dgm:cxn modelId="{D0FB5B7F-0492-40E9-B5B4-B0945CFEDD3B}" srcId="{1C77C703-5414-4445-B759-509B6B961BA6}" destId="{9C18204B-810D-4F64-AA6E-B6D15216BF89}" srcOrd="1" destOrd="0" parTransId="{E592F7F7-2784-4999-A97B-924A915EC997}" sibTransId="{3E0E619D-75D7-4F38-96B7-6E2DF1DFCA61}"/>
    <dgm:cxn modelId="{7D7B4F96-39F0-4F1C-9291-E795E232A120}" type="presOf" srcId="{1C77C703-5414-4445-B759-509B6B961BA6}" destId="{8052B256-FB8E-4C75-8706-561A6F0091A3}" srcOrd="0" destOrd="0" presId="urn:microsoft.com/office/officeart/2005/8/layout/vList2"/>
    <dgm:cxn modelId="{A23B53FE-DB0D-4C22-991C-62A4F9390DA0}" type="presOf" srcId="{9CC9E3FC-0670-4F20-83B1-6D5A85911204}" destId="{961D392B-2192-4A6F-8709-2977E020CE6A}" srcOrd="0" destOrd="0" presId="urn:microsoft.com/office/officeart/2005/8/layout/vList2"/>
    <dgm:cxn modelId="{622F4AA1-4404-4D2A-A299-94CFE5892A58}" srcId="{EB50A0EA-7BC4-47BD-8B25-415ED85D4455}" destId="{7E06064E-35CF-4BCA-96A6-D3DDDD25FBBC}" srcOrd="0" destOrd="0" parTransId="{8B7591A0-AF7C-4DDE-AAD0-79362210BCD7}" sibTransId="{A1A2D11C-5BF3-41F0-841A-901A039EC973}"/>
    <dgm:cxn modelId="{072FE22F-0EFD-46E4-98C2-4E9FB01E89D3}" type="presOf" srcId="{EB50A0EA-7BC4-47BD-8B25-415ED85D4455}" destId="{DA800A3A-7494-454F-85ED-C1E8E98587A7}" srcOrd="0" destOrd="0" presId="urn:microsoft.com/office/officeart/2005/8/layout/vList2"/>
    <dgm:cxn modelId="{A880AEB6-FC5B-4BD0-A947-3D2AB218F555}" type="presOf" srcId="{6C34D544-F3AA-47CA-92C2-E6174C9A9A25}" destId="{FC56FC6D-48BB-409D-A595-3043029B2169}" srcOrd="0" destOrd="0" presId="urn:microsoft.com/office/officeart/2005/8/layout/vList2"/>
    <dgm:cxn modelId="{D599A1DB-9760-4961-A17D-8828A25F2138}" type="presOf" srcId="{8A1AA191-AAC3-4EE9-B438-0373DB8180B0}" destId="{A8D40FD4-C945-432C-9F2C-7A559AEA7EEF}" srcOrd="0" destOrd="0" presId="urn:microsoft.com/office/officeart/2005/8/layout/vList2"/>
    <dgm:cxn modelId="{B9C48B33-147E-4697-92C4-2B9764553854}" type="presOf" srcId="{D09C058F-5390-402D-B3EB-BB1CC53AEFE4}" destId="{37055F9A-3166-49A8-BBCF-D82330DFC0B3}" srcOrd="0" destOrd="0" presId="urn:microsoft.com/office/officeart/2005/8/layout/vList2"/>
    <dgm:cxn modelId="{A2CE8FC2-2709-4132-A0C4-01D1DD17B52E}" srcId="{737BD307-6DFC-40E2-A7B4-5368943DF134}" destId="{D09C058F-5390-402D-B3EB-BB1CC53AEFE4}" srcOrd="0" destOrd="0" parTransId="{18DABBF6-D04F-4642-BF68-91E7200874EB}" sibTransId="{BB009A16-32C9-49F5-B026-D9A0C4252104}"/>
    <dgm:cxn modelId="{A21AF3F7-B9EA-4294-90C4-D5947E04279B}" type="presOf" srcId="{9C18204B-810D-4F64-AA6E-B6D15216BF89}" destId="{F15C7073-AA91-43B1-9124-94828E1D3670}" srcOrd="0" destOrd="0" presId="urn:microsoft.com/office/officeart/2005/8/layout/vList2"/>
    <dgm:cxn modelId="{42C85D3F-0487-48B4-A762-68E6179E8087}" srcId="{1C77C703-5414-4445-B759-509B6B961BA6}" destId="{9CC9E3FC-0670-4F20-83B1-6D5A85911204}" srcOrd="2" destOrd="0" parTransId="{8B5B9129-CA72-4420-9C23-EA96CD240C90}" sibTransId="{4FCEF677-8722-4291-A590-8A2A251791FB}"/>
    <dgm:cxn modelId="{7097F368-CA0F-40F8-B66F-7DC485A65877}" srcId="{1C77C703-5414-4445-B759-509B6B961BA6}" destId="{EB50A0EA-7BC4-47BD-8B25-415ED85D4455}" srcOrd="3" destOrd="0" parTransId="{E8638981-F95F-46CC-A0D3-516F297E5300}" sibTransId="{111551DB-02A0-4082-8935-F2C6EB06CBF0}"/>
    <dgm:cxn modelId="{8F1306D0-2457-4A23-AC43-FE165A92E149}" type="presParOf" srcId="{8052B256-FB8E-4C75-8706-561A6F0091A3}" destId="{A8D40FD4-C945-432C-9F2C-7A559AEA7EEF}" srcOrd="0" destOrd="0" presId="urn:microsoft.com/office/officeart/2005/8/layout/vList2"/>
    <dgm:cxn modelId="{BC20DD0C-EA74-4715-B309-3E275C68B21B}" type="presParOf" srcId="{8052B256-FB8E-4C75-8706-561A6F0091A3}" destId="{9D9A10E2-ACE4-4860-8031-B8099A0C5A90}" srcOrd="1" destOrd="0" presId="urn:microsoft.com/office/officeart/2005/8/layout/vList2"/>
    <dgm:cxn modelId="{E177232A-C211-4951-8D32-365C404E9080}" type="presParOf" srcId="{8052B256-FB8E-4C75-8706-561A6F0091A3}" destId="{F15C7073-AA91-43B1-9124-94828E1D3670}" srcOrd="2" destOrd="0" presId="urn:microsoft.com/office/officeart/2005/8/layout/vList2"/>
    <dgm:cxn modelId="{5F8769E7-C358-49FB-B4FC-17D5AF952B49}" type="presParOf" srcId="{8052B256-FB8E-4C75-8706-561A6F0091A3}" destId="{FC56FC6D-48BB-409D-A595-3043029B2169}" srcOrd="3" destOrd="0" presId="urn:microsoft.com/office/officeart/2005/8/layout/vList2"/>
    <dgm:cxn modelId="{666864CB-9028-4D13-AC9D-6926802B84F1}" type="presParOf" srcId="{8052B256-FB8E-4C75-8706-561A6F0091A3}" destId="{961D392B-2192-4A6F-8709-2977E020CE6A}" srcOrd="4" destOrd="0" presId="urn:microsoft.com/office/officeart/2005/8/layout/vList2"/>
    <dgm:cxn modelId="{5966747D-A751-426E-8F06-F5E1BCA368A2}" type="presParOf" srcId="{8052B256-FB8E-4C75-8706-561A6F0091A3}" destId="{6179AFBD-2ADC-405E-9835-AA8DA46C53DA}" srcOrd="5" destOrd="0" presId="urn:microsoft.com/office/officeart/2005/8/layout/vList2"/>
    <dgm:cxn modelId="{AE20F478-E3C7-4DB9-B019-57AE0293190E}" type="presParOf" srcId="{8052B256-FB8E-4C75-8706-561A6F0091A3}" destId="{DA800A3A-7494-454F-85ED-C1E8E98587A7}" srcOrd="6" destOrd="0" presId="urn:microsoft.com/office/officeart/2005/8/layout/vList2"/>
    <dgm:cxn modelId="{4A44FBCB-0BD8-4459-A47C-1C32A3D39016}" type="presParOf" srcId="{8052B256-FB8E-4C75-8706-561A6F0091A3}" destId="{2FC0CDCD-C16D-4323-8AAF-EB0C0FAAA4ED}" srcOrd="7" destOrd="0" presId="urn:microsoft.com/office/officeart/2005/8/layout/vList2"/>
    <dgm:cxn modelId="{E091226E-2EEE-4CB5-8EB0-69CA94B1C077}" type="presParOf" srcId="{8052B256-FB8E-4C75-8706-561A6F0091A3}" destId="{0656633B-2537-4593-A152-A93754289CAE}" srcOrd="8" destOrd="0" presId="urn:microsoft.com/office/officeart/2005/8/layout/vList2"/>
    <dgm:cxn modelId="{A771A4AE-19AD-4E87-ADD0-D122F98DF500}" type="presParOf" srcId="{8052B256-FB8E-4C75-8706-561A6F0091A3}" destId="{37055F9A-3166-49A8-BBCF-D82330DFC0B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0CCCBF-5666-4DAB-B5CA-4BDFF538E7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666F00-0A7C-4BDA-BCAF-F24465A0814D}">
      <dgm:prSet phldrT="[Text]"/>
      <dgm:spPr/>
      <dgm:t>
        <a:bodyPr/>
        <a:lstStyle/>
        <a:p>
          <a:r>
            <a:rPr lang="en-US" dirty="0" smtClean="0"/>
            <a:t>The directory update system was successfully implemented</a:t>
          </a:r>
          <a:endParaRPr lang="en-US" dirty="0"/>
        </a:p>
      </dgm:t>
    </dgm:pt>
    <dgm:pt modelId="{86F34E71-6B47-4F1E-8866-4D506980F7BB}" type="parTrans" cxnId="{8E9DF91F-BEC0-4B35-95F4-9581F709965E}">
      <dgm:prSet/>
      <dgm:spPr/>
      <dgm:t>
        <a:bodyPr/>
        <a:lstStyle/>
        <a:p>
          <a:endParaRPr lang="en-US"/>
        </a:p>
      </dgm:t>
    </dgm:pt>
    <dgm:pt modelId="{99B7E6D2-52E4-4157-A1AA-366AF83FA4D9}" type="sibTrans" cxnId="{8E9DF91F-BEC0-4B35-95F4-9581F709965E}">
      <dgm:prSet/>
      <dgm:spPr/>
      <dgm:t>
        <a:bodyPr/>
        <a:lstStyle/>
        <a:p>
          <a:endParaRPr lang="en-US"/>
        </a:p>
      </dgm:t>
    </dgm:pt>
    <dgm:pt modelId="{FB84B587-D0AB-4642-9094-C93C8FA85881}">
      <dgm:prSet phldrT="[Text]"/>
      <dgm:spPr/>
      <dgm:t>
        <a:bodyPr/>
        <a:lstStyle/>
        <a:p>
          <a:r>
            <a:rPr lang="en-US" dirty="0" smtClean="0"/>
            <a:t>github.com/</a:t>
          </a:r>
          <a:r>
            <a:rPr lang="en-US" dirty="0" err="1" smtClean="0"/>
            <a:t>Slania</a:t>
          </a:r>
          <a:r>
            <a:rPr lang="en-US" dirty="0" smtClean="0"/>
            <a:t>/JPaxos-1</a:t>
          </a:r>
          <a:endParaRPr lang="en-US" dirty="0"/>
        </a:p>
      </dgm:t>
    </dgm:pt>
    <dgm:pt modelId="{CE09CD19-27CB-463C-82A9-8DB2D4253332}" type="parTrans" cxnId="{4C9712EC-EB86-494B-AEAE-83C8E68A1FCE}">
      <dgm:prSet/>
      <dgm:spPr/>
      <dgm:t>
        <a:bodyPr/>
        <a:lstStyle/>
        <a:p>
          <a:endParaRPr lang="en-US"/>
        </a:p>
      </dgm:t>
    </dgm:pt>
    <dgm:pt modelId="{9FBB9E61-1BF0-4301-9B7C-6B9A67380B69}" type="sibTrans" cxnId="{4C9712EC-EB86-494B-AEAE-83C8E68A1FCE}">
      <dgm:prSet/>
      <dgm:spPr/>
      <dgm:t>
        <a:bodyPr/>
        <a:lstStyle/>
        <a:p>
          <a:endParaRPr lang="en-US"/>
        </a:p>
      </dgm:t>
    </dgm:pt>
    <dgm:pt modelId="{53F8C855-B47B-47A7-BD59-7D3E6991FA1D}">
      <dgm:prSet phldrT="[Text]"/>
      <dgm:spPr/>
      <dgm:t>
        <a:bodyPr/>
        <a:lstStyle/>
        <a:p>
          <a:r>
            <a:rPr lang="en-US" dirty="0" smtClean="0"/>
            <a:t>The latency of operation was found to be reasonable in a WAN setting</a:t>
          </a:r>
          <a:endParaRPr lang="en-US" dirty="0"/>
        </a:p>
      </dgm:t>
    </dgm:pt>
    <dgm:pt modelId="{EF76B1B6-6E34-4A18-A6DC-9AEE071CB351}" type="parTrans" cxnId="{3E4015B5-F130-43F1-8A7A-1E9C304D31DC}">
      <dgm:prSet/>
      <dgm:spPr/>
      <dgm:t>
        <a:bodyPr/>
        <a:lstStyle/>
        <a:p>
          <a:endParaRPr lang="en-US"/>
        </a:p>
      </dgm:t>
    </dgm:pt>
    <dgm:pt modelId="{3A772A11-E73E-413F-8F64-DEE3E31F089C}" type="sibTrans" cxnId="{3E4015B5-F130-43F1-8A7A-1E9C304D31DC}">
      <dgm:prSet/>
      <dgm:spPr/>
      <dgm:t>
        <a:bodyPr/>
        <a:lstStyle/>
        <a:p>
          <a:endParaRPr lang="en-US"/>
        </a:p>
      </dgm:t>
    </dgm:pt>
    <dgm:pt modelId="{1267FE1B-0C1A-46AA-B5E8-C86F45891C6E}" type="pres">
      <dgm:prSet presAssocID="{1D0CCCBF-5666-4DAB-B5CA-4BDFF538E72D}" presName="linear" presStyleCnt="0">
        <dgm:presLayoutVars>
          <dgm:animLvl val="lvl"/>
          <dgm:resizeHandles val="exact"/>
        </dgm:presLayoutVars>
      </dgm:prSet>
      <dgm:spPr/>
    </dgm:pt>
    <dgm:pt modelId="{CE954FF7-05D5-40D2-9A37-99A6A727F97E}" type="pres">
      <dgm:prSet presAssocID="{C3666F00-0A7C-4BDA-BCAF-F24465A0814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71D0D-5A1C-4A48-9F51-CFE206B55CB3}" type="pres">
      <dgm:prSet presAssocID="{C3666F00-0A7C-4BDA-BCAF-F24465A0814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5E9B5-AFD9-414E-A7AF-D5AEB772A6F7}" type="pres">
      <dgm:prSet presAssocID="{53F8C855-B47B-47A7-BD59-7D3E6991FA1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91D4F4-0C05-40B8-B65B-27F32DA20226}" type="presOf" srcId="{FB84B587-D0AB-4642-9094-C93C8FA85881}" destId="{FFA71D0D-5A1C-4A48-9F51-CFE206B55CB3}" srcOrd="0" destOrd="0" presId="urn:microsoft.com/office/officeart/2005/8/layout/vList2"/>
    <dgm:cxn modelId="{69A7E9EA-C2C1-4459-87B5-642F42B60778}" type="presOf" srcId="{C3666F00-0A7C-4BDA-BCAF-F24465A0814D}" destId="{CE954FF7-05D5-40D2-9A37-99A6A727F97E}" srcOrd="0" destOrd="0" presId="urn:microsoft.com/office/officeart/2005/8/layout/vList2"/>
    <dgm:cxn modelId="{4C9712EC-EB86-494B-AEAE-83C8E68A1FCE}" srcId="{C3666F00-0A7C-4BDA-BCAF-F24465A0814D}" destId="{FB84B587-D0AB-4642-9094-C93C8FA85881}" srcOrd="0" destOrd="0" parTransId="{CE09CD19-27CB-463C-82A9-8DB2D4253332}" sibTransId="{9FBB9E61-1BF0-4301-9B7C-6B9A67380B69}"/>
    <dgm:cxn modelId="{E866F96B-9AAC-4E14-BCAF-48EC3A5B36D3}" type="presOf" srcId="{53F8C855-B47B-47A7-BD59-7D3E6991FA1D}" destId="{BDC5E9B5-AFD9-414E-A7AF-D5AEB772A6F7}" srcOrd="0" destOrd="0" presId="urn:microsoft.com/office/officeart/2005/8/layout/vList2"/>
    <dgm:cxn modelId="{8E9DF91F-BEC0-4B35-95F4-9581F709965E}" srcId="{1D0CCCBF-5666-4DAB-B5CA-4BDFF538E72D}" destId="{C3666F00-0A7C-4BDA-BCAF-F24465A0814D}" srcOrd="0" destOrd="0" parTransId="{86F34E71-6B47-4F1E-8866-4D506980F7BB}" sibTransId="{99B7E6D2-52E4-4157-A1AA-366AF83FA4D9}"/>
    <dgm:cxn modelId="{3E4015B5-F130-43F1-8A7A-1E9C304D31DC}" srcId="{1D0CCCBF-5666-4DAB-B5CA-4BDFF538E72D}" destId="{53F8C855-B47B-47A7-BD59-7D3E6991FA1D}" srcOrd="1" destOrd="0" parTransId="{EF76B1B6-6E34-4A18-A6DC-9AEE071CB351}" sibTransId="{3A772A11-E73E-413F-8F64-DEE3E31F089C}"/>
    <dgm:cxn modelId="{37F15692-6348-44DD-A0AF-229147EC6153}" type="presOf" srcId="{1D0CCCBF-5666-4DAB-B5CA-4BDFF538E72D}" destId="{1267FE1B-0C1A-46AA-B5E8-C86F45891C6E}" srcOrd="0" destOrd="0" presId="urn:microsoft.com/office/officeart/2005/8/layout/vList2"/>
    <dgm:cxn modelId="{235D8649-456C-408E-8CD3-B91C94B84EDA}" type="presParOf" srcId="{1267FE1B-0C1A-46AA-B5E8-C86F45891C6E}" destId="{CE954FF7-05D5-40D2-9A37-99A6A727F97E}" srcOrd="0" destOrd="0" presId="urn:microsoft.com/office/officeart/2005/8/layout/vList2"/>
    <dgm:cxn modelId="{0DE0E492-E5B8-426C-B267-8F1C4372DA84}" type="presParOf" srcId="{1267FE1B-0C1A-46AA-B5E8-C86F45891C6E}" destId="{FFA71D0D-5A1C-4A48-9F51-CFE206B55CB3}" srcOrd="1" destOrd="0" presId="urn:microsoft.com/office/officeart/2005/8/layout/vList2"/>
    <dgm:cxn modelId="{A119660A-10DA-4EA1-B00C-98CB5476E29F}" type="presParOf" srcId="{1267FE1B-0C1A-46AA-B5E8-C86F45891C6E}" destId="{BDC5E9B5-AFD9-414E-A7AF-D5AEB772A6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5E793-0459-4651-8DEB-E8C507FEA313}">
      <dsp:nvSpPr>
        <dsp:cNvPr id="0" name=""/>
        <dsp:cNvSpPr/>
      </dsp:nvSpPr>
      <dsp:spPr>
        <a:xfrm>
          <a:off x="0" y="0"/>
          <a:ext cx="8305800" cy="1060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Design and Implementation for updating directories in cloud storage properly</a:t>
          </a:r>
          <a:endParaRPr lang="en-US" sz="2600" kern="1200" dirty="0"/>
        </a:p>
      </dsp:txBody>
      <dsp:txXfrm>
        <a:off x="51766" y="51766"/>
        <a:ext cx="8202268" cy="956891"/>
      </dsp:txXfrm>
    </dsp:sp>
    <dsp:sp modelId="{55AAE764-617F-47F7-93D0-97B67C5F19BB}">
      <dsp:nvSpPr>
        <dsp:cNvPr id="0" name=""/>
        <dsp:cNvSpPr/>
      </dsp:nvSpPr>
      <dsp:spPr>
        <a:xfrm>
          <a:off x="0" y="1060671"/>
          <a:ext cx="83058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Open sourced: github.com/</a:t>
          </a:r>
          <a:r>
            <a:rPr lang="en-US" sz="2000" kern="1200" dirty="0" err="1" smtClean="0"/>
            <a:t>Slania</a:t>
          </a:r>
          <a:r>
            <a:rPr lang="en-US" sz="2000" kern="1200" dirty="0" smtClean="0"/>
            <a:t>/JPaxos-1</a:t>
          </a:r>
          <a:endParaRPr lang="en-US" sz="2000" kern="1200" dirty="0"/>
        </a:p>
      </dsp:txBody>
      <dsp:txXfrm>
        <a:off x="0" y="1060671"/>
        <a:ext cx="8305800" cy="645840"/>
      </dsp:txXfrm>
    </dsp:sp>
    <dsp:sp modelId="{21EEE1A2-C4F8-4B87-A80C-88FC25C62477}">
      <dsp:nvSpPr>
        <dsp:cNvPr id="0" name=""/>
        <dsp:cNvSpPr/>
      </dsp:nvSpPr>
      <dsp:spPr>
        <a:xfrm>
          <a:off x="0" y="1706511"/>
          <a:ext cx="8305800" cy="11501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Instrumentation and evaluation of system in emulated WAN setting</a:t>
          </a:r>
          <a:endParaRPr lang="en-US" sz="2600" kern="1200" dirty="0"/>
        </a:p>
      </dsp:txBody>
      <dsp:txXfrm>
        <a:off x="56145" y="1762656"/>
        <a:ext cx="8193510" cy="1037842"/>
      </dsp:txXfrm>
    </dsp:sp>
    <dsp:sp modelId="{65CC77E9-9FC4-4C8C-96EC-E358D05FBD6A}">
      <dsp:nvSpPr>
        <dsp:cNvPr id="0" name=""/>
        <dsp:cNvSpPr/>
      </dsp:nvSpPr>
      <dsp:spPr>
        <a:xfrm>
          <a:off x="0" y="2856644"/>
          <a:ext cx="8305800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Using open source </a:t>
          </a:r>
          <a:r>
            <a:rPr lang="en-US" sz="2000" kern="1200" dirty="0" err="1" smtClean="0"/>
            <a:t>Paxos</a:t>
          </a:r>
          <a:r>
            <a:rPr lang="en-US" sz="2000" kern="1200" dirty="0" smtClean="0"/>
            <a:t> implementation </a:t>
          </a:r>
          <a:r>
            <a:rPr lang="en-US" sz="2000" kern="1200" dirty="0" err="1" smtClean="0"/>
            <a:t>JPaxos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Tested on public research </a:t>
          </a:r>
          <a:r>
            <a:rPr lang="en-US" sz="2000" kern="1200" dirty="0" err="1" smtClean="0"/>
            <a:t>testbed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PRObE</a:t>
          </a:r>
          <a:endParaRPr lang="en-US" sz="2000" kern="1200" dirty="0"/>
        </a:p>
      </dsp:txBody>
      <dsp:txXfrm>
        <a:off x="0" y="2856644"/>
        <a:ext cx="8305800" cy="1029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3C8FD-438C-4CC0-B921-FDBD69F5A2A0}">
      <dsp:nvSpPr>
        <dsp:cNvPr id="0" name=""/>
        <dsp:cNvSpPr/>
      </dsp:nvSpPr>
      <dsp:spPr>
        <a:xfrm>
          <a:off x="0" y="632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 well-known consensus algorithm.</a:t>
          </a:r>
          <a:endParaRPr lang="en-US" sz="3600" kern="1200" dirty="0"/>
        </a:p>
      </dsp:txBody>
      <dsp:txXfrm>
        <a:off x="42151" y="48472"/>
        <a:ext cx="8145298" cy="779158"/>
      </dsp:txXfrm>
    </dsp:sp>
    <dsp:sp modelId="{28260E16-6786-4A52-83A5-9B8B78845393}">
      <dsp:nvSpPr>
        <dsp:cNvPr id="0" name=""/>
        <dsp:cNvSpPr/>
      </dsp:nvSpPr>
      <dsp:spPr>
        <a:xfrm>
          <a:off x="0" y="97346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Roles to be played</a:t>
          </a:r>
        </a:p>
      </dsp:txBody>
      <dsp:txXfrm>
        <a:off x="42151" y="1015612"/>
        <a:ext cx="8145298" cy="779158"/>
      </dsp:txXfrm>
    </dsp:sp>
    <dsp:sp modelId="{D6679B52-11B2-4A1A-8FB7-0CB834140464}">
      <dsp:nvSpPr>
        <dsp:cNvPr id="0" name=""/>
        <dsp:cNvSpPr/>
      </dsp:nvSpPr>
      <dsp:spPr>
        <a:xfrm>
          <a:off x="0" y="1836921"/>
          <a:ext cx="8229600" cy="268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Proposers – They propose values to be chosen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Acceptors – They choose to or not to accept proposed values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Learners – They learn the final, single proposed value that was accepted by the acceptors (just a majority)</a:t>
          </a:r>
          <a:endParaRPr lang="en-US" sz="2800" kern="1200" dirty="0"/>
        </a:p>
      </dsp:txBody>
      <dsp:txXfrm>
        <a:off x="0" y="1836921"/>
        <a:ext cx="8229600" cy="268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21344-8E51-4474-9F94-927F223939E1}">
      <dsp:nvSpPr>
        <dsp:cNvPr id="0" name=""/>
        <dsp:cNvSpPr/>
      </dsp:nvSpPr>
      <dsp:spPr>
        <a:xfrm>
          <a:off x="0" y="0"/>
          <a:ext cx="8229600" cy="795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High performance Java implementation</a:t>
          </a:r>
          <a:endParaRPr lang="en-US" sz="2500" kern="1200" dirty="0"/>
        </a:p>
      </dsp:txBody>
      <dsp:txXfrm>
        <a:off x="38841" y="38841"/>
        <a:ext cx="8151918" cy="717985"/>
      </dsp:txXfrm>
    </dsp:sp>
    <dsp:sp modelId="{4AA0B77E-5790-4844-8C99-E92D4AB7E1EC}">
      <dsp:nvSpPr>
        <dsp:cNvPr id="0" name=""/>
        <dsp:cNvSpPr/>
      </dsp:nvSpPr>
      <dsp:spPr>
        <a:xfrm>
          <a:off x="0" y="796435"/>
          <a:ext cx="8229600" cy="175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Open sourced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Jan </a:t>
          </a:r>
          <a:r>
            <a:rPr lang="en-US" sz="2000" kern="1200" dirty="0" err="1" smtClean="0"/>
            <a:t>Kończak</a:t>
          </a:r>
          <a:r>
            <a:rPr lang="en-US" sz="2000" kern="1200" dirty="0" smtClean="0"/>
            <a:t> (PUT), </a:t>
          </a:r>
          <a:r>
            <a:rPr lang="en-US" sz="2000" kern="1200" dirty="0" err="1" smtClean="0"/>
            <a:t>Nuno</a:t>
          </a:r>
          <a:r>
            <a:rPr lang="en-US" sz="2000" kern="1200" dirty="0" smtClean="0"/>
            <a:t> Santos(EPFL), Tomasz </a:t>
          </a:r>
          <a:r>
            <a:rPr lang="en-US" sz="2000" kern="1200" dirty="0" err="1" smtClean="0"/>
            <a:t>Żurkowski</a:t>
          </a:r>
          <a:r>
            <a:rPr lang="en-US" sz="2000" kern="1200" dirty="0" smtClean="0"/>
            <a:t>(PUT), </a:t>
          </a:r>
          <a:r>
            <a:rPr lang="en-US" sz="2000" kern="1200" dirty="0" err="1" smtClean="0"/>
            <a:t>Paweł</a:t>
          </a:r>
          <a:r>
            <a:rPr lang="en-US" sz="2000" kern="1200" dirty="0" smtClean="0"/>
            <a:t> T. </a:t>
          </a:r>
          <a:r>
            <a:rPr lang="en-US" sz="2000" kern="1200" dirty="0" err="1" smtClean="0"/>
            <a:t>Wojciechowski</a:t>
          </a:r>
          <a:r>
            <a:rPr lang="en-US" sz="2000" kern="1200" dirty="0" smtClean="0"/>
            <a:t>(PUT), and André </a:t>
          </a:r>
          <a:r>
            <a:rPr lang="en-US" sz="2000" kern="1200" dirty="0" err="1" smtClean="0"/>
            <a:t>Schiper</a:t>
          </a:r>
          <a:r>
            <a:rPr lang="en-US" sz="2000" kern="1200" dirty="0" smtClean="0"/>
            <a:t>(EPFL)</a:t>
          </a:r>
          <a:endParaRPr lang="en-US" sz="2000" kern="1200" dirty="0"/>
        </a:p>
      </dsp:txBody>
      <dsp:txXfrm>
        <a:off x="0" y="796435"/>
        <a:ext cx="8229600" cy="1751220"/>
      </dsp:txXfrm>
    </dsp:sp>
    <dsp:sp modelId="{CCD01F97-EC62-4FDA-BAD2-E0EFC8CE7F10}">
      <dsp:nvSpPr>
        <dsp:cNvPr id="0" name=""/>
        <dsp:cNvSpPr/>
      </dsp:nvSpPr>
      <dsp:spPr>
        <a:xfrm>
          <a:off x="0" y="2029802"/>
          <a:ext cx="8229600" cy="913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Round robin view-based leader election</a:t>
          </a:r>
          <a:endParaRPr lang="en-US" sz="2500" kern="1200" dirty="0"/>
        </a:p>
      </dsp:txBody>
      <dsp:txXfrm>
        <a:off x="44587" y="2074389"/>
        <a:ext cx="8140426" cy="824205"/>
      </dsp:txXfrm>
    </dsp:sp>
    <dsp:sp modelId="{4BB9618E-51C5-4A05-A37A-9BB6998281A1}">
      <dsp:nvSpPr>
        <dsp:cNvPr id="0" name=""/>
        <dsp:cNvSpPr/>
      </dsp:nvSpPr>
      <dsp:spPr>
        <a:xfrm>
          <a:off x="0" y="3048006"/>
          <a:ext cx="8229600" cy="854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Every process plays every role (Proposer, Acceptor, Learner)</a:t>
          </a:r>
          <a:endParaRPr lang="en-US" sz="2500" kern="1200" dirty="0"/>
        </a:p>
      </dsp:txBody>
      <dsp:txXfrm>
        <a:off x="41695" y="3089701"/>
        <a:ext cx="8146210" cy="770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6508D-6E14-4D02-8D86-5D95E47AA811}">
      <dsp:nvSpPr>
        <dsp:cNvPr id="0" name=""/>
        <dsp:cNvSpPr/>
      </dsp:nvSpPr>
      <dsp:spPr>
        <a:xfrm>
          <a:off x="0" y="405185"/>
          <a:ext cx="8229600" cy="1195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Open source object-relational database system</a:t>
          </a:r>
          <a:endParaRPr lang="en-US" sz="2900" kern="1200" dirty="0"/>
        </a:p>
      </dsp:txBody>
      <dsp:txXfrm>
        <a:off x="58336" y="463521"/>
        <a:ext cx="8112928" cy="1078339"/>
      </dsp:txXfrm>
    </dsp:sp>
    <dsp:sp modelId="{8054B9D5-5860-448E-8AB5-529F807418A0}">
      <dsp:nvSpPr>
        <dsp:cNvPr id="0" name=""/>
        <dsp:cNvSpPr/>
      </dsp:nvSpPr>
      <dsp:spPr>
        <a:xfrm>
          <a:off x="0" y="1600196"/>
          <a:ext cx="8229600" cy="13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Runs on all major OS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Active development for 15 years</a:t>
          </a:r>
          <a:endParaRPr lang="en-US" sz="2300" kern="1200" dirty="0"/>
        </a:p>
      </dsp:txBody>
      <dsp:txXfrm>
        <a:off x="0" y="1600196"/>
        <a:ext cx="8229600" cy="1345500"/>
      </dsp:txXfrm>
    </dsp:sp>
    <dsp:sp modelId="{249F7EF2-FEF7-46E5-A2C8-CAB7A85949C8}">
      <dsp:nvSpPr>
        <dsp:cNvPr id="0" name=""/>
        <dsp:cNvSpPr/>
      </dsp:nvSpPr>
      <dsp:spPr>
        <a:xfrm>
          <a:off x="0" y="2945696"/>
          <a:ext cx="8229600" cy="1175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Rich query language and high performant query optimizer</a:t>
          </a:r>
          <a:endParaRPr lang="en-US" sz="2900" kern="1200" dirty="0"/>
        </a:p>
      </dsp:txBody>
      <dsp:txXfrm>
        <a:off x="57363" y="3003059"/>
        <a:ext cx="8114874" cy="1060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AE77E-DB86-4FB8-9498-5749A9FF22EA}">
      <dsp:nvSpPr>
        <dsp:cNvPr id="0" name=""/>
        <dsp:cNvSpPr/>
      </dsp:nvSpPr>
      <dsp:spPr>
        <a:xfrm>
          <a:off x="0" y="57973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Well provisioned (&gt;700 free nodes), public research </a:t>
          </a:r>
          <a:r>
            <a:rPr lang="en-US" sz="2300" kern="1200" dirty="0" err="1" smtClean="0"/>
            <a:t>testbed</a:t>
          </a:r>
          <a:endParaRPr lang="en-US" sz="2300" kern="1200" dirty="0"/>
        </a:p>
      </dsp:txBody>
      <dsp:txXfrm>
        <a:off x="26930" y="606664"/>
        <a:ext cx="8175740" cy="497795"/>
      </dsp:txXfrm>
    </dsp:sp>
    <dsp:sp modelId="{F455C9D9-077F-4363-B824-90910C780DDF}">
      <dsp:nvSpPr>
        <dsp:cNvPr id="0" name=""/>
        <dsp:cNvSpPr/>
      </dsp:nvSpPr>
      <dsp:spPr>
        <a:xfrm>
          <a:off x="0" y="1197629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Infiniband</a:t>
          </a:r>
          <a:r>
            <a:rPr lang="en-US" sz="2300" kern="1200" dirty="0" smtClean="0"/>
            <a:t> network fabric</a:t>
          </a:r>
          <a:endParaRPr lang="en-US" sz="2300" kern="1200" dirty="0"/>
        </a:p>
      </dsp:txBody>
      <dsp:txXfrm>
        <a:off x="26930" y="1224559"/>
        <a:ext cx="8175740" cy="497795"/>
      </dsp:txXfrm>
    </dsp:sp>
    <dsp:sp modelId="{5FF55403-271A-4BC1-A7F8-B0102DDB0593}">
      <dsp:nvSpPr>
        <dsp:cNvPr id="0" name=""/>
        <dsp:cNvSpPr/>
      </dsp:nvSpPr>
      <dsp:spPr>
        <a:xfrm>
          <a:off x="0" y="181552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NS file based</a:t>
          </a:r>
          <a:endParaRPr lang="en-US" sz="2300" kern="1200" dirty="0"/>
        </a:p>
      </dsp:txBody>
      <dsp:txXfrm>
        <a:off x="26930" y="1842454"/>
        <a:ext cx="8175740" cy="497795"/>
      </dsp:txXfrm>
    </dsp:sp>
    <dsp:sp modelId="{90875215-C58E-4117-8498-42A5FF7DB6BA}">
      <dsp:nvSpPr>
        <dsp:cNvPr id="0" name=""/>
        <dsp:cNvSpPr/>
      </dsp:nvSpPr>
      <dsp:spPr>
        <a:xfrm>
          <a:off x="0" y="2433420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Possible to snapshot disk images (custom OS + 3</a:t>
          </a:r>
          <a:r>
            <a:rPr lang="en-US" sz="2300" kern="1200" baseline="30000" dirty="0" smtClean="0"/>
            <a:t>rd</a:t>
          </a:r>
          <a:r>
            <a:rPr lang="en-US" sz="2300" kern="1200" dirty="0" smtClean="0"/>
            <a:t> party modules)</a:t>
          </a:r>
          <a:endParaRPr lang="en-US" sz="2300" kern="1200" dirty="0"/>
        </a:p>
      </dsp:txBody>
      <dsp:txXfrm>
        <a:off x="26930" y="2460350"/>
        <a:ext cx="8175740" cy="497795"/>
      </dsp:txXfrm>
    </dsp:sp>
    <dsp:sp modelId="{65ACB61E-593D-402C-BA6E-FA5D186D0DC7}">
      <dsp:nvSpPr>
        <dsp:cNvPr id="0" name=""/>
        <dsp:cNvSpPr/>
      </dsp:nvSpPr>
      <dsp:spPr>
        <a:xfrm>
          <a:off x="0" y="305131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NTP synchronized</a:t>
          </a:r>
          <a:endParaRPr lang="en-US" sz="2300" kern="1200" dirty="0"/>
        </a:p>
      </dsp:txBody>
      <dsp:txXfrm>
        <a:off x="26930" y="3078244"/>
        <a:ext cx="8175740" cy="497795"/>
      </dsp:txXfrm>
    </dsp:sp>
    <dsp:sp modelId="{64A98772-AB6D-41D4-A934-9C71C68CD370}">
      <dsp:nvSpPr>
        <dsp:cNvPr id="0" name=""/>
        <dsp:cNvSpPr/>
      </dsp:nvSpPr>
      <dsp:spPr>
        <a:xfrm>
          <a:off x="0" y="3669210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OPS node only node with Internet access, data shuttle point</a:t>
          </a:r>
          <a:endParaRPr lang="en-US" sz="2300" kern="1200" dirty="0"/>
        </a:p>
      </dsp:txBody>
      <dsp:txXfrm>
        <a:off x="26930" y="3696140"/>
        <a:ext cx="8175740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40FD4-C945-432C-9F2C-7A559AEA7EEF}">
      <dsp:nvSpPr>
        <dsp:cNvPr id="0" name=""/>
        <dsp:cNvSpPr/>
      </dsp:nvSpPr>
      <dsp:spPr>
        <a:xfrm>
          <a:off x="0" y="56024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Initiation – instantiate new migration</a:t>
          </a:r>
          <a:endParaRPr lang="en-US" sz="2200" kern="1200" dirty="0"/>
        </a:p>
      </dsp:txBody>
      <dsp:txXfrm>
        <a:off x="25759" y="81783"/>
        <a:ext cx="8178082" cy="476152"/>
      </dsp:txXfrm>
    </dsp:sp>
    <dsp:sp modelId="{9D9A10E2-ACE4-4860-8031-B8099A0C5A90}">
      <dsp:nvSpPr>
        <dsp:cNvPr id="0" name=""/>
        <dsp:cNvSpPr/>
      </dsp:nvSpPr>
      <dsp:spPr>
        <a:xfrm>
          <a:off x="0" y="583694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create new record</a:t>
          </a:r>
          <a:endParaRPr lang="en-US" sz="1700" kern="1200" dirty="0"/>
        </a:p>
      </dsp:txBody>
      <dsp:txXfrm>
        <a:off x="0" y="583694"/>
        <a:ext cx="8229600" cy="364320"/>
      </dsp:txXfrm>
    </dsp:sp>
    <dsp:sp modelId="{F15C7073-AA91-43B1-9124-94828E1D3670}">
      <dsp:nvSpPr>
        <dsp:cNvPr id="0" name=""/>
        <dsp:cNvSpPr/>
      </dsp:nvSpPr>
      <dsp:spPr>
        <a:xfrm>
          <a:off x="0" y="948014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Dir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Acks</a:t>
          </a:r>
          <a:r>
            <a:rPr lang="en-US" sz="2200" kern="1200" dirty="0" smtClean="0"/>
            <a:t> – updating that directory has </a:t>
          </a:r>
          <a:r>
            <a:rPr lang="en-US" sz="2200" kern="1200" dirty="0" err="1" smtClean="0"/>
            <a:t>ACKed</a:t>
          </a:r>
          <a:r>
            <a:rPr lang="en-US" sz="2200" kern="1200" dirty="0" smtClean="0"/>
            <a:t> new data location</a:t>
          </a:r>
          <a:endParaRPr lang="en-US" sz="2200" kern="1200" dirty="0"/>
        </a:p>
      </dsp:txBody>
      <dsp:txXfrm>
        <a:off x="25759" y="973773"/>
        <a:ext cx="8178082" cy="476152"/>
      </dsp:txXfrm>
    </dsp:sp>
    <dsp:sp modelId="{FC56FC6D-48BB-409D-A595-3043029B2169}">
      <dsp:nvSpPr>
        <dsp:cNvPr id="0" name=""/>
        <dsp:cNvSpPr/>
      </dsp:nvSpPr>
      <dsp:spPr>
        <a:xfrm>
          <a:off x="0" y="147568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1475685"/>
        <a:ext cx="8229600" cy="364320"/>
      </dsp:txXfrm>
    </dsp:sp>
    <dsp:sp modelId="{961D392B-2192-4A6F-8709-2977E020CE6A}">
      <dsp:nvSpPr>
        <dsp:cNvPr id="0" name=""/>
        <dsp:cNvSpPr/>
      </dsp:nvSpPr>
      <dsp:spPr>
        <a:xfrm>
          <a:off x="0" y="184000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Update Timestamp – update migration started timestamp</a:t>
          </a:r>
          <a:endParaRPr lang="en-US" sz="2200" kern="1200" dirty="0"/>
        </a:p>
      </dsp:txBody>
      <dsp:txXfrm>
        <a:off x="25759" y="1865764"/>
        <a:ext cx="8178082" cy="476152"/>
      </dsp:txXfrm>
    </dsp:sp>
    <dsp:sp modelId="{6179AFBD-2ADC-405E-9835-AA8DA46C53DA}">
      <dsp:nvSpPr>
        <dsp:cNvPr id="0" name=""/>
        <dsp:cNvSpPr/>
      </dsp:nvSpPr>
      <dsp:spPr>
        <a:xfrm>
          <a:off x="0" y="236767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2367675"/>
        <a:ext cx="8229600" cy="364320"/>
      </dsp:txXfrm>
    </dsp:sp>
    <dsp:sp modelId="{DA800A3A-7494-454F-85ED-C1E8E98587A7}">
      <dsp:nvSpPr>
        <dsp:cNvPr id="0" name=""/>
        <dsp:cNvSpPr/>
      </dsp:nvSpPr>
      <dsp:spPr>
        <a:xfrm>
          <a:off x="0" y="273199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Mig</a:t>
          </a:r>
          <a:r>
            <a:rPr lang="en-US" sz="2200" kern="1200" dirty="0" smtClean="0"/>
            <a:t> Agent </a:t>
          </a:r>
          <a:r>
            <a:rPr lang="en-US" sz="2200" kern="1200" dirty="0" err="1" smtClean="0"/>
            <a:t>Acks</a:t>
          </a:r>
          <a:r>
            <a:rPr lang="en-US" sz="2200" kern="1200" dirty="0" smtClean="0"/>
            <a:t> – migration agent ACK</a:t>
          </a:r>
          <a:endParaRPr lang="en-US" sz="2200" kern="1200" dirty="0"/>
        </a:p>
      </dsp:txBody>
      <dsp:txXfrm>
        <a:off x="25759" y="2757754"/>
        <a:ext cx="8178082" cy="476152"/>
      </dsp:txXfrm>
    </dsp:sp>
    <dsp:sp modelId="{2FC0CDCD-C16D-4323-8AAF-EB0C0FAAA4ED}">
      <dsp:nvSpPr>
        <dsp:cNvPr id="0" name=""/>
        <dsp:cNvSpPr/>
      </dsp:nvSpPr>
      <dsp:spPr>
        <a:xfrm>
          <a:off x="0" y="325966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lookup migration agent and update migration record</a:t>
          </a:r>
          <a:endParaRPr lang="en-US" sz="1700" kern="1200" dirty="0"/>
        </a:p>
      </dsp:txBody>
      <dsp:txXfrm>
        <a:off x="0" y="3259665"/>
        <a:ext cx="8229600" cy="364320"/>
      </dsp:txXfrm>
    </dsp:sp>
    <dsp:sp modelId="{0656633B-2537-4593-A152-A93754289CAE}">
      <dsp:nvSpPr>
        <dsp:cNvPr id="0" name=""/>
        <dsp:cNvSpPr/>
      </dsp:nvSpPr>
      <dsp:spPr>
        <a:xfrm>
          <a:off x="0" y="362398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Migration Complete – set </a:t>
          </a:r>
          <a:r>
            <a:rPr lang="en-US" sz="2200" kern="1200" dirty="0" err="1" smtClean="0"/>
            <a:t>boolean</a:t>
          </a:r>
          <a:r>
            <a:rPr lang="en-US" sz="2200" kern="1200" dirty="0" smtClean="0"/>
            <a:t> flag to true</a:t>
          </a:r>
          <a:endParaRPr lang="en-US" sz="2200" kern="1200" dirty="0"/>
        </a:p>
      </dsp:txBody>
      <dsp:txXfrm>
        <a:off x="25759" y="3649744"/>
        <a:ext cx="8178082" cy="476152"/>
      </dsp:txXfrm>
    </dsp:sp>
    <dsp:sp modelId="{37055F9A-3166-49A8-BBCF-D82330DFC0B3}">
      <dsp:nvSpPr>
        <dsp:cNvPr id="0" name=""/>
        <dsp:cNvSpPr/>
      </dsp:nvSpPr>
      <dsp:spPr>
        <a:xfrm>
          <a:off x="0" y="415165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4151655"/>
        <a:ext cx="8229600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54FF7-05D5-40D2-9A37-99A6A727F97E}">
      <dsp:nvSpPr>
        <dsp:cNvPr id="0" name=""/>
        <dsp:cNvSpPr/>
      </dsp:nvSpPr>
      <dsp:spPr>
        <a:xfrm>
          <a:off x="0" y="25920"/>
          <a:ext cx="81534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directory update system was successfully implemented</a:t>
          </a:r>
          <a:endParaRPr lang="en-US" sz="2800" kern="1200" dirty="0"/>
        </a:p>
      </dsp:txBody>
      <dsp:txXfrm>
        <a:off x="54373" y="80293"/>
        <a:ext cx="8044654" cy="1005094"/>
      </dsp:txXfrm>
    </dsp:sp>
    <dsp:sp modelId="{FFA71D0D-5A1C-4A48-9F51-CFE206B55CB3}">
      <dsp:nvSpPr>
        <dsp:cNvPr id="0" name=""/>
        <dsp:cNvSpPr/>
      </dsp:nvSpPr>
      <dsp:spPr>
        <a:xfrm>
          <a:off x="0" y="1139760"/>
          <a:ext cx="81534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github.com/</a:t>
          </a:r>
          <a:r>
            <a:rPr lang="en-US" sz="2200" kern="1200" dirty="0" err="1" smtClean="0"/>
            <a:t>Slania</a:t>
          </a:r>
          <a:r>
            <a:rPr lang="en-US" sz="2200" kern="1200" dirty="0" smtClean="0"/>
            <a:t>/JPaxos-1</a:t>
          </a:r>
          <a:endParaRPr lang="en-US" sz="2200" kern="1200" dirty="0"/>
        </a:p>
      </dsp:txBody>
      <dsp:txXfrm>
        <a:off x="0" y="1139760"/>
        <a:ext cx="8153400" cy="463680"/>
      </dsp:txXfrm>
    </dsp:sp>
    <dsp:sp modelId="{BDC5E9B5-AFD9-414E-A7AF-D5AEB772A6F7}">
      <dsp:nvSpPr>
        <dsp:cNvPr id="0" name=""/>
        <dsp:cNvSpPr/>
      </dsp:nvSpPr>
      <dsp:spPr>
        <a:xfrm>
          <a:off x="0" y="1603440"/>
          <a:ext cx="81534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latency of operation was found to be reasonable in a WAN setting</a:t>
          </a:r>
          <a:endParaRPr lang="en-US" sz="2800" kern="1200" dirty="0"/>
        </a:p>
      </dsp:txBody>
      <dsp:txXfrm>
        <a:off x="54373" y="1657813"/>
        <a:ext cx="804465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C8BB2-989B-4524-A93D-7328B1F5ECCA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1B59E-A863-41DD-8CA2-812EBEFB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 from CDN – stronger consistency requirements</a:t>
            </a:r>
            <a:r>
              <a:rPr lang="en-US" baseline="0" dirty="0" smtClean="0"/>
              <a:t> in storage.</a:t>
            </a:r>
          </a:p>
          <a:p>
            <a:r>
              <a:rPr lang="en-US" baseline="0" dirty="0" smtClean="0"/>
              <a:t>Examples! Cassandra, Spanner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5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in the thesis we vary the latency parameters and present other results:</a:t>
            </a:r>
          </a:p>
          <a:p>
            <a:r>
              <a:rPr lang="en-US" dirty="0" smtClean="0"/>
              <a:t>6ms, 60ms</a:t>
            </a:r>
          </a:p>
          <a:p>
            <a:r>
              <a:rPr lang="en-US" dirty="0" smtClean="0"/>
              <a:t>0ms, 60ms</a:t>
            </a:r>
          </a:p>
          <a:p>
            <a:r>
              <a:rPr lang="en-US" dirty="0" smtClean="0"/>
              <a:t>0ms, 0ms</a:t>
            </a:r>
          </a:p>
          <a:p>
            <a:r>
              <a:rPr lang="en-US" dirty="0" smtClean="0"/>
              <a:t>20ms, 60ms</a:t>
            </a:r>
          </a:p>
          <a:p>
            <a:r>
              <a:rPr lang="en-US" dirty="0" smtClean="0"/>
              <a:t>60ms, 120ms</a:t>
            </a:r>
          </a:p>
          <a:p>
            <a:r>
              <a:rPr lang="en-US" dirty="0" smtClean="0"/>
              <a:t>20ms,20ms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 end to end </a:t>
            </a:r>
            <a:r>
              <a:rPr lang="en-US" dirty="0" smtClean="0"/>
              <a:t>latencies from </a:t>
            </a:r>
            <a:r>
              <a:rPr lang="en-US" dirty="0" err="1" smtClean="0"/>
              <a:t>enqueued</a:t>
            </a:r>
            <a:r>
              <a:rPr lang="en-US" baseline="0" dirty="0" smtClean="0"/>
              <a:t> to decided should be ~1RTT, so only a few milliseconds. (code + </a:t>
            </a:r>
            <a:r>
              <a:rPr lang="en-US" baseline="0" dirty="0" err="1" smtClean="0"/>
              <a:t>queueing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Client end to end dominated by service time. (state machine code + DB access)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Non-Uniform, why?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Migration Initiator and Migration Agent processes run on different machines from the leader process, and will hence experience link delays.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for the other rounds is the Protocol process which is running co-hosted with the leader replica, and will only experience inter-process communication delay.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 to be very similar to 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but large deviation!</a:t>
            </a:r>
          </a:p>
          <a:p>
            <a:r>
              <a:rPr lang="en-US" baseline="0" dirty="0" smtClean="0"/>
              <a:t>Attribute deviation to introduction of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. Flat 20ms increase across the board for some reason.</a:t>
            </a:r>
          </a:p>
          <a:p>
            <a:r>
              <a:rPr lang="en-US" baseline="0" dirty="0" smtClean="0"/>
              <a:t>Apart from that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is very imprecise at lower delays – 0ms is emulated as 4-6ms.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adaptive to workload shifts, the challenge with </a:t>
            </a:r>
            <a:r>
              <a:rPr lang="en-US" dirty="0" err="1" smtClean="0"/>
              <a:t>dir</a:t>
            </a:r>
            <a:r>
              <a:rPr lang="en-US" dirty="0" smtClean="0"/>
              <a:t> based systems</a:t>
            </a:r>
            <a:r>
              <a:rPr lang="en-US" baseline="0" dirty="0" smtClean="0"/>
              <a:t> is to maintain all the directories “properly”.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dirty="0" err="1" smtClean="0"/>
              <a:t>dir</a:t>
            </a:r>
            <a:r>
              <a:rPr lang="en-US" dirty="0" smtClean="0"/>
              <a:t> updating and not object copying or when to migrate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0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on concept of a majority of acceptors accepting proposed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EPFL, Switzerland</a:t>
            </a:r>
          </a:p>
          <a:p>
            <a:r>
              <a:rPr lang="en-US" dirty="0" smtClean="0"/>
              <a:t>Poznan University of Technology, Poland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dirty/moved bit on an old replica. Reads served from old, write denied.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split – 70 = 50ish + 20ish.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Note variation in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latencies due to queuing delay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closest replica is East coast distance =&gt;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should converge in 20ms (but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overhead)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delay – once again, 20ms </a:t>
            </a:r>
            <a:r>
              <a:rPr lang="en-US" dirty="0" err="1" smtClean="0"/>
              <a:t>dummynet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02A7-64AD-432C-B8DE-DD28E979A99E}" type="datetime1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CBEE-1681-461B-8922-95866B9FFC20}" type="datetime1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EF98-F8D9-41A5-9A82-28CB866D5F9B}" type="datetime1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41A0-A310-4BD5-A6C7-26DDCF6108A6}" type="datetime1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D80B-35FB-4610-ABDA-FA5A49E4C3D5}" type="datetime1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87B-0580-4FFC-9E5B-F63B6D89E365}" type="datetime1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9BD-AF5D-42C0-9E13-A5A05A4C5CE7}" type="datetime1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D3A8-16DB-4D49-A344-9DCA5D1FCC1C}" type="datetime1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43DB-0CD7-4A32-B48E-DBA87DEC7EB3}" type="datetime1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0E29-127E-4E63-B4F5-0C86CFC09938}" type="datetime1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B2F2-DDDD-43B9-8B7A-FFC222586341}" type="datetime1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732-54D1-4104-BA2F-5CC41B5F1519}" type="datetime1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jpeg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based directory updates for geo-replicated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Srivathsava</a:t>
            </a:r>
            <a:r>
              <a:rPr lang="en-US" dirty="0" smtClean="0"/>
              <a:t> </a:t>
            </a:r>
            <a:r>
              <a:rPr lang="en-US" dirty="0" err="1" smtClean="0"/>
              <a:t>Rangarajan</a:t>
            </a:r>
            <a:endParaRPr lang="en-US" dirty="0" smtClean="0"/>
          </a:p>
          <a:p>
            <a:r>
              <a:rPr lang="en-US" dirty="0" smtClean="0"/>
              <a:t>Advisor: Dr. Sanjay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4"/>
    </mc:Choice>
    <mc:Fallback xmlns="">
      <p:transition spd="slow" advTm="161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amond 46"/>
          <p:cNvSpPr/>
          <p:nvPr/>
        </p:nvSpPr>
        <p:spPr>
          <a:xfrm>
            <a:off x="368739" y="5077443"/>
            <a:ext cx="2156661" cy="901679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48" name="Diamond 47"/>
          <p:cNvSpPr/>
          <p:nvPr/>
        </p:nvSpPr>
        <p:spPr>
          <a:xfrm>
            <a:off x="345879" y="4901041"/>
            <a:ext cx="2156661" cy="901679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73717" y="3064012"/>
            <a:ext cx="2274163" cy="17526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74" y="4348605"/>
            <a:ext cx="482885" cy="5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61" y="4086303"/>
            <a:ext cx="482885" cy="5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/>
          <p:cNvSpPr/>
          <p:nvPr/>
        </p:nvSpPr>
        <p:spPr>
          <a:xfrm>
            <a:off x="1525111" y="2487877"/>
            <a:ext cx="1828800" cy="1066259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520672" y="2118297"/>
            <a:ext cx="1828800" cy="1066259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6251" y="2724444"/>
            <a:ext cx="2274163" cy="1752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49" y="1943100"/>
            <a:ext cx="342163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6919035" y="2499064"/>
            <a:ext cx="609600" cy="597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397473" y="2933700"/>
            <a:ext cx="521562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</p:cNvCxnSpPr>
          <p:nvPr/>
        </p:nvCxnSpPr>
        <p:spPr>
          <a:xfrm flipH="1">
            <a:off x="7311872" y="3008971"/>
            <a:ext cx="127489" cy="36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69745" y="3344401"/>
            <a:ext cx="2274163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86501" y="2218675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764939" y="2653311"/>
            <a:ext cx="521562" cy="3810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5"/>
          </p:cNvCxnSpPr>
          <p:nvPr/>
        </p:nvCxnSpPr>
        <p:spPr>
          <a:xfrm flipH="1">
            <a:off x="6679338" y="2728582"/>
            <a:ext cx="127489" cy="36787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19035" y="1879107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397473" y="2313743"/>
            <a:ext cx="521562" cy="3810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5"/>
          </p:cNvCxnSpPr>
          <p:nvPr/>
        </p:nvCxnSpPr>
        <p:spPr>
          <a:xfrm flipH="1">
            <a:off x="7311872" y="2389014"/>
            <a:ext cx="127489" cy="36787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282370" y="1827953"/>
            <a:ext cx="609600" cy="597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97072" y="2126650"/>
            <a:ext cx="10852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3"/>
            <a:endCxn id="34" idx="5"/>
          </p:cNvCxnSpPr>
          <p:nvPr/>
        </p:nvCxnSpPr>
        <p:spPr>
          <a:xfrm flipH="1">
            <a:off x="3081650" y="2337860"/>
            <a:ext cx="1289994" cy="389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20672" y="1816767"/>
            <a:ext cx="1828800" cy="1066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282370" y="2129483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 flipH="1">
            <a:off x="3197072" y="2428180"/>
            <a:ext cx="1085298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3"/>
            <a:endCxn id="40" idx="5"/>
          </p:cNvCxnSpPr>
          <p:nvPr/>
        </p:nvCxnSpPr>
        <p:spPr>
          <a:xfrm flipH="1">
            <a:off x="3081650" y="2639390"/>
            <a:ext cx="1289994" cy="389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286809" y="2499063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3201511" y="2797760"/>
            <a:ext cx="1085298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  <a:endCxn id="55" idx="5"/>
          </p:cNvCxnSpPr>
          <p:nvPr/>
        </p:nvCxnSpPr>
        <p:spPr>
          <a:xfrm flipH="1">
            <a:off x="3086089" y="3008970"/>
            <a:ext cx="1289994" cy="389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84" y="4920555"/>
            <a:ext cx="509489" cy="630000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4" name="Straight Connector 4103"/>
          <p:cNvCxnSpPr>
            <a:stCxn id="70" idx="0"/>
            <a:endCxn id="34" idx="2"/>
          </p:cNvCxnSpPr>
          <p:nvPr/>
        </p:nvCxnSpPr>
        <p:spPr>
          <a:xfrm flipV="1">
            <a:off x="870069" y="2349897"/>
            <a:ext cx="650603" cy="1460103"/>
          </a:xfrm>
          <a:prstGeom prst="line">
            <a:avLst/>
          </a:prstGeom>
          <a:ln cap="rnd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4099" idx="1"/>
          </p:cNvCxnSpPr>
          <p:nvPr/>
        </p:nvCxnSpPr>
        <p:spPr>
          <a:xfrm flipV="1">
            <a:off x="2435072" y="5235555"/>
            <a:ext cx="3097812" cy="420013"/>
          </a:xfrm>
          <a:prstGeom prst="line">
            <a:avLst/>
          </a:prstGeom>
          <a:ln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24" idx="1"/>
          </p:cNvCxnSpPr>
          <p:nvPr/>
        </p:nvCxnSpPr>
        <p:spPr>
          <a:xfrm>
            <a:off x="2435072" y="5655568"/>
            <a:ext cx="1714530" cy="61194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21" idx="3"/>
          </p:cNvCxnSpPr>
          <p:nvPr/>
        </p:nvCxnSpPr>
        <p:spPr>
          <a:xfrm flipH="1" flipV="1">
            <a:off x="2435073" y="5655568"/>
            <a:ext cx="4788762" cy="11175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3" idx="2"/>
          </p:cNvCxnSpPr>
          <p:nvPr/>
        </p:nvCxnSpPr>
        <p:spPr>
          <a:xfrm rot="5400000">
            <a:off x="6319668" y="4819706"/>
            <a:ext cx="209865" cy="764454"/>
          </a:xfrm>
          <a:prstGeom prst="bentConnector2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34" idx="4"/>
          </p:cNvCxnSpPr>
          <p:nvPr/>
        </p:nvCxnSpPr>
        <p:spPr>
          <a:xfrm flipV="1">
            <a:off x="2435072" y="2883026"/>
            <a:ext cx="0" cy="2772542"/>
          </a:xfrm>
          <a:prstGeom prst="line">
            <a:avLst/>
          </a:prstGeom>
          <a:ln cap="rnd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53499" y="3810000"/>
            <a:ext cx="1033140" cy="66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Mig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282369" y="6194216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76" name="Diamond 75"/>
          <p:cNvSpPr/>
          <p:nvPr/>
        </p:nvSpPr>
        <p:spPr>
          <a:xfrm>
            <a:off x="228600" y="5204728"/>
            <a:ext cx="2156661" cy="901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6248400" y="5883234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1" name="Round Diagonal Corner Rectangle 120"/>
          <p:cNvSpPr/>
          <p:nvPr/>
        </p:nvSpPr>
        <p:spPr>
          <a:xfrm>
            <a:off x="6457828" y="5767323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2" name="Round Diagonal Corner Rectangle 121"/>
          <p:cNvSpPr/>
          <p:nvPr/>
        </p:nvSpPr>
        <p:spPr>
          <a:xfrm>
            <a:off x="6010798" y="6004721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4456622" y="6092675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149602" y="6004721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cxnSp>
        <p:nvCxnSpPr>
          <p:cNvPr id="88" name="Elbow Connector 87"/>
          <p:cNvCxnSpPr>
            <a:stCxn id="70" idx="1"/>
            <a:endCxn id="124" idx="1"/>
          </p:cNvCxnSpPr>
          <p:nvPr/>
        </p:nvCxnSpPr>
        <p:spPr>
          <a:xfrm rot="10800000" flipH="1" flipV="1">
            <a:off x="353498" y="4143522"/>
            <a:ext cx="3796103" cy="2123994"/>
          </a:xfrm>
          <a:prstGeom prst="bentConnector3">
            <a:avLst>
              <a:gd name="adj1" fmla="val -6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The Players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19" grpId="0" animBg="1"/>
      <p:bldP spid="55" grpId="0" animBg="1"/>
      <p:bldP spid="40" grpId="0" animBg="1"/>
      <p:bldP spid="24" grpId="0" animBg="1"/>
      <p:bldP spid="5" grpId="0" animBg="1"/>
      <p:bldP spid="13" grpId="0" animBg="1"/>
      <p:bldP spid="16" grpId="0" animBg="1"/>
      <p:bldP spid="25" grpId="0" animBg="1"/>
      <p:bldP spid="28" grpId="0" animBg="1"/>
      <p:bldP spid="34" grpId="0" animBg="1"/>
      <p:bldP spid="37" grpId="0" animBg="1"/>
      <p:bldP spid="56" grpId="0" animBg="1"/>
      <p:bldP spid="70" grpId="0" animBg="1"/>
      <p:bldP spid="118" grpId="0" animBg="1"/>
      <p:bldP spid="76" grpId="0" animBg="1"/>
      <p:bldP spid="77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9"/>
            <a:ext cx="8229600" cy="4525963"/>
          </a:xfrm>
        </p:spPr>
        <p:txBody>
          <a:bodyPr/>
          <a:lstStyle/>
          <a:p>
            <a:r>
              <a:rPr lang="en-US" sz="2000" dirty="0" smtClean="0"/>
              <a:t>Stateless in memory – all state is persisted</a:t>
            </a:r>
          </a:p>
          <a:p>
            <a:r>
              <a:rPr lang="en-US" sz="2000" dirty="0" smtClean="0"/>
              <a:t>Handles API requests for migrations – creates a record for each object migration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7496"/>
              </p:ext>
            </p:extLst>
          </p:nvPr>
        </p:nvGraphicFramePr>
        <p:xfrm>
          <a:off x="228600" y="20574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5208" y="4410742"/>
            <a:ext cx="165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Updated Directories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4723320"/>
            <a:ext cx="2292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Completed Migration chunks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9" idx="3"/>
          </p:cNvCxnSpPr>
          <p:nvPr/>
        </p:nvCxnSpPr>
        <p:spPr>
          <a:xfrm rot="5400000">
            <a:off x="1885531" y="4316561"/>
            <a:ext cx="291085" cy="20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0" idx="3"/>
          </p:cNvCxnSpPr>
          <p:nvPr/>
        </p:nvCxnSpPr>
        <p:spPr>
          <a:xfrm rot="5400000">
            <a:off x="2363561" y="4499047"/>
            <a:ext cx="582168" cy="17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8" y="5019204"/>
            <a:ext cx="2918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last touched? Avoid starvation.</a:t>
            </a:r>
            <a:endParaRPr lang="en-US" sz="1400" dirty="0"/>
          </a:p>
        </p:txBody>
      </p:sp>
      <p:cxnSp>
        <p:nvCxnSpPr>
          <p:cNvPr id="32" name="Elbow Connector 31"/>
          <p:cNvCxnSpPr>
            <a:endCxn id="30" idx="3"/>
          </p:cNvCxnSpPr>
          <p:nvPr/>
        </p:nvCxnSpPr>
        <p:spPr>
          <a:xfrm rot="10800000" flipV="1">
            <a:off x="3193508" y="4273547"/>
            <a:ext cx="2140497" cy="899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5208" y="5326981"/>
            <a:ext cx="4165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was object movement request last (re)initiated?</a:t>
            </a:r>
            <a:endParaRPr lang="en-US" sz="1400" dirty="0"/>
          </a:p>
        </p:txBody>
      </p:sp>
      <p:cxnSp>
        <p:nvCxnSpPr>
          <p:cNvPr id="37" name="Elbow Connector 36"/>
          <p:cNvCxnSpPr>
            <a:endCxn id="33" idx="3"/>
          </p:cNvCxnSpPr>
          <p:nvPr/>
        </p:nvCxnSpPr>
        <p:spPr>
          <a:xfrm rot="10800000" flipV="1">
            <a:off x="4440900" y="4273546"/>
            <a:ext cx="1631430" cy="1207324"/>
          </a:xfrm>
          <a:prstGeom prst="bentConnector3">
            <a:avLst>
              <a:gd name="adj1" fmla="val -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208" y="5653956"/>
            <a:ext cx="24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object movement complete?</a:t>
            </a:r>
            <a:endParaRPr lang="en-US" sz="1400" dirty="0"/>
          </a:p>
        </p:txBody>
      </p:sp>
      <p:cxnSp>
        <p:nvCxnSpPr>
          <p:cNvPr id="43" name="Elbow Connector 42"/>
          <p:cNvCxnSpPr>
            <a:endCxn id="42" idx="3"/>
          </p:cNvCxnSpPr>
          <p:nvPr/>
        </p:nvCxnSpPr>
        <p:spPr>
          <a:xfrm rot="10800000" flipV="1">
            <a:off x="2714787" y="4273545"/>
            <a:ext cx="4403044" cy="1534300"/>
          </a:xfrm>
          <a:prstGeom prst="bentConnector3">
            <a:avLst>
              <a:gd name="adj1" fmla="val -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207" y="5981729"/>
            <a:ext cx="2451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migration request complete?</a:t>
            </a:r>
            <a:endParaRPr lang="en-US" sz="1400" dirty="0"/>
          </a:p>
        </p:txBody>
      </p:sp>
      <p:cxnSp>
        <p:nvCxnSpPr>
          <p:cNvPr id="50" name="Elbow Connector 49"/>
          <p:cNvCxnSpPr>
            <a:endCxn id="48" idx="3"/>
          </p:cNvCxnSpPr>
          <p:nvPr/>
        </p:nvCxnSpPr>
        <p:spPr>
          <a:xfrm rot="10800000" flipV="1">
            <a:off x="2726904" y="4273544"/>
            <a:ext cx="5655096" cy="1862074"/>
          </a:xfrm>
          <a:prstGeom prst="bentConnector3">
            <a:avLst>
              <a:gd name="adj1" fmla="val 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268027" y="3586624"/>
            <a:ext cx="6477000" cy="96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insert/update operation on these records must be </a:t>
            </a:r>
            <a:r>
              <a:rPr lang="en-US" dirty="0" err="1" smtClean="0"/>
              <a:t>Paxos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8" name="Title 23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dirty="0" smtClean="0"/>
              <a:t>Directory Service: DB state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0" grpId="0"/>
      <p:bldP spid="33" grpId="0"/>
      <p:bldP spid="42" grpId="0"/>
      <p:bldP spid="48" grpId="0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Maintain lookup table of mappings between objects and the replica set where they are present</a:t>
            </a:r>
          </a:p>
          <a:p>
            <a:r>
              <a:rPr lang="en-US" sz="1800" dirty="0" smtClean="0"/>
              <a:t>When bootstrapped, they must register through the Directory Client </a:t>
            </a:r>
            <a:r>
              <a:rPr lang="en-US" sz="1800" dirty="0" err="1" smtClean="0"/>
              <a:t>Paxos-ly</a:t>
            </a:r>
            <a:r>
              <a:rPr lang="en-US" sz="1800" dirty="0" smtClean="0"/>
              <a:t> with contact information</a:t>
            </a:r>
          </a:p>
          <a:p>
            <a:r>
              <a:rPr lang="en-US" sz="1800" dirty="0" smtClean="0"/>
              <a:t>When contacted by Protocol process, synchronously update state and ACK </a:t>
            </a:r>
          </a:p>
          <a:p>
            <a:r>
              <a:rPr lang="en-US" sz="1800" dirty="0" smtClean="0"/>
              <a:t>Idempotent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08119"/>
              </p:ext>
            </p:extLst>
          </p:nvPr>
        </p:nvGraphicFramePr>
        <p:xfrm>
          <a:off x="2008018" y="3352800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Keep-Alive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16364"/>
              </p:ext>
            </p:extLst>
          </p:nvPr>
        </p:nvGraphicFramePr>
        <p:xfrm>
          <a:off x="228600" y="43434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905000" y="3558466"/>
            <a:ext cx="990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2209800" y="4244266"/>
            <a:ext cx="190500" cy="9373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Directories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474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Blackbox</a:t>
            </a:r>
            <a:r>
              <a:rPr lang="en-US" sz="2000" dirty="0" smtClean="0"/>
              <a:t> migration process</a:t>
            </a:r>
          </a:p>
          <a:p>
            <a:r>
              <a:rPr lang="en-US" sz="2000" dirty="0"/>
              <a:t>When bootstrapped, they must register through the Directory Client </a:t>
            </a:r>
            <a:r>
              <a:rPr lang="en-US" sz="2000" dirty="0" err="1"/>
              <a:t>Paxos-ly</a:t>
            </a:r>
            <a:r>
              <a:rPr lang="en-US" sz="2000" dirty="0"/>
              <a:t> with contact </a:t>
            </a:r>
            <a:r>
              <a:rPr lang="en-US" sz="2000" dirty="0" smtClean="0"/>
              <a:t>information</a:t>
            </a:r>
          </a:p>
          <a:p>
            <a:r>
              <a:rPr lang="en-US" sz="2000" dirty="0"/>
              <a:t>When contacted by Protocol process, </a:t>
            </a:r>
            <a:r>
              <a:rPr lang="en-US" sz="2000" dirty="0" smtClean="0"/>
              <a:t>asynchronously perform movement and ACK </a:t>
            </a:r>
            <a:r>
              <a:rPr lang="en-US" sz="2000" dirty="0" err="1" smtClean="0"/>
              <a:t>Paxos-ly</a:t>
            </a:r>
            <a:endParaRPr lang="en-US" sz="2000" dirty="0" smtClean="0"/>
          </a:p>
          <a:p>
            <a:r>
              <a:rPr lang="en-US" sz="2000" dirty="0" smtClean="0"/>
              <a:t>Idempotent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35757"/>
              </p:ext>
            </p:extLst>
          </p:nvPr>
        </p:nvGraphicFramePr>
        <p:xfrm>
          <a:off x="2244735" y="3406066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Keep-Alive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38466"/>
              </p:ext>
            </p:extLst>
          </p:nvPr>
        </p:nvGraphicFramePr>
        <p:xfrm>
          <a:off x="304800" y="45720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37017" y="4297532"/>
            <a:ext cx="106183" cy="11126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41717" y="3595456"/>
            <a:ext cx="990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36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98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Migration Agents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r>
              <a:rPr lang="en-US" sz="2000" dirty="0" smtClean="0"/>
              <a:t>Stateless, seamless takeover on failure</a:t>
            </a:r>
          </a:p>
          <a:p>
            <a:r>
              <a:rPr lang="en-US" sz="2000" dirty="0" smtClean="0"/>
              <a:t>Co-hosted with every replica (Directory Service)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0574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2068497"/>
            <a:ext cx="220980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Directory </a:t>
            </a:r>
            <a:r>
              <a:rPr lang="en-US" dirty="0"/>
              <a:t>Service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Paxos</a:t>
            </a:r>
            <a:r>
              <a:rPr lang="en-US" dirty="0"/>
              <a:t> Replica </a:t>
            </a:r>
            <a:r>
              <a:rPr lang="en-US" dirty="0" smtClean="0"/>
              <a:t>2)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2068497"/>
            <a:ext cx="220980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Directory </a:t>
            </a:r>
            <a:r>
              <a:rPr lang="en-US" dirty="0"/>
              <a:t>Service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Paxos</a:t>
            </a:r>
            <a:r>
              <a:rPr lang="en-US" dirty="0"/>
              <a:t> Replica 3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048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1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31242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2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60198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1828800" y="2743200"/>
            <a:ext cx="0" cy="350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4686300" y="2743200"/>
            <a:ext cx="38100" cy="351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7581900" y="2743200"/>
            <a:ext cx="48457" cy="351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Sripras\AppData\Local\Microsoft\Windows\Temporary Internet Files\Content.IE5\24UHWFW8\MC9002298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56631"/>
            <a:ext cx="528828" cy="4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Sripras\AppData\Local\Microsoft\Windows\Temporary Internet Files\Content.IE5\24UHWFW8\MC9002298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56631"/>
            <a:ext cx="528828" cy="4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6695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02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74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Elbow Connector 31"/>
          <p:cNvCxnSpPr>
            <a:endCxn id="22" idx="2"/>
          </p:cNvCxnSpPr>
          <p:nvPr/>
        </p:nvCxnSpPr>
        <p:spPr>
          <a:xfrm rot="5400000" flipH="1" flipV="1">
            <a:off x="1677844" y="3562870"/>
            <a:ext cx="1007687" cy="705775"/>
          </a:xfrm>
          <a:prstGeom prst="bentConnector3">
            <a:avLst>
              <a:gd name="adj1" fmla="val 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3" idx="2"/>
          </p:cNvCxnSpPr>
          <p:nvPr/>
        </p:nvCxnSpPr>
        <p:spPr>
          <a:xfrm flipV="1">
            <a:off x="1828800" y="3411913"/>
            <a:ext cx="3784973" cy="1007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4" idx="2"/>
          </p:cNvCxnSpPr>
          <p:nvPr/>
        </p:nvCxnSpPr>
        <p:spPr>
          <a:xfrm flipV="1">
            <a:off x="1828800" y="3411913"/>
            <a:ext cx="6604247" cy="1007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1498977" y="3741740"/>
            <a:ext cx="1492298" cy="832648"/>
          </a:xfrm>
          <a:prstGeom prst="bentConnector3">
            <a:avLst>
              <a:gd name="adj1" fmla="val 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1955676" y="3411913"/>
            <a:ext cx="3835524" cy="1492300"/>
          </a:xfrm>
          <a:prstGeom prst="bentConnector3">
            <a:avLst>
              <a:gd name="adj1" fmla="val 99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flipV="1">
            <a:off x="1955676" y="3411915"/>
            <a:ext cx="6604247" cy="1492296"/>
          </a:xfrm>
          <a:prstGeom prst="bentConnector3">
            <a:avLst>
              <a:gd name="adj1" fmla="val 100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xplosion 1 68"/>
          <p:cNvSpPr/>
          <p:nvPr/>
        </p:nvSpPr>
        <p:spPr>
          <a:xfrm>
            <a:off x="1447800" y="5181600"/>
            <a:ext cx="762000" cy="609600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4" descr="C:\Users\Sripras\AppData\Local\Microsoft\Windows\Temporary Internet Files\Content.IE5\24UHWFW8\MP90040489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46" y="3071949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C:\Users\Sripras\AppData\Local\Microsoft\Windows\Temporary Internet Files\Content.IE5\CYK3BX0Z\MC90033310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630256" y="4953001"/>
            <a:ext cx="1075344" cy="6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1030"/>
          <p:cNvCxnSpPr/>
          <p:nvPr/>
        </p:nvCxnSpPr>
        <p:spPr>
          <a:xfrm>
            <a:off x="4724400" y="5181600"/>
            <a:ext cx="28817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17" y="2276695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C:\Users\Sripras\AppData\Local\Microsoft\Windows\Temporary Internet Files\Content.IE5\24UHWFW8\MP90040489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30" y="3031022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5" descr="C:\Users\Sripras\AppData\Local\Microsoft\Windows\Temporary Internet Files\Content.IE5\S5NU6IIH\MC90042316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16" y="30719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Elbow Connector 1033"/>
          <p:cNvCxnSpPr>
            <a:endCxn id="23" idx="3"/>
          </p:cNvCxnSpPr>
          <p:nvPr/>
        </p:nvCxnSpPr>
        <p:spPr>
          <a:xfrm rot="5400000" flipH="1" flipV="1">
            <a:off x="3955367" y="3929223"/>
            <a:ext cx="2631011" cy="1092945"/>
          </a:xfrm>
          <a:prstGeom prst="bentConnector4">
            <a:avLst>
              <a:gd name="adj1" fmla="val 339"/>
              <a:gd name="adj2" fmla="val 120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24" idx="3"/>
          </p:cNvCxnSpPr>
          <p:nvPr/>
        </p:nvCxnSpPr>
        <p:spPr>
          <a:xfrm flipV="1">
            <a:off x="4724402" y="3160189"/>
            <a:ext cx="3912217" cy="2631012"/>
          </a:xfrm>
          <a:prstGeom prst="bentConnector3">
            <a:avLst>
              <a:gd name="adj1" fmla="val 105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236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838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 smtClean="0"/>
              <a:t>Migration Protocol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0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9" grpId="0" animBg="1"/>
      <p:bldP spid="6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111638" y="2648565"/>
            <a:ext cx="898762" cy="44974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Directory Client</a:t>
            </a:r>
            <a:endParaRPr lang="en-US" sz="800" dirty="0"/>
          </a:p>
        </p:txBody>
      </p:sp>
      <p:sp>
        <p:nvSpPr>
          <p:cNvPr id="35" name="Oval 34"/>
          <p:cNvSpPr/>
          <p:nvPr/>
        </p:nvSpPr>
        <p:spPr>
          <a:xfrm>
            <a:off x="3512599" y="2090901"/>
            <a:ext cx="872588" cy="44922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Directory Client</a:t>
            </a:r>
            <a:endParaRPr lang="en-US" sz="900" dirty="0"/>
          </a:p>
        </p:txBody>
      </p:sp>
      <p:sp>
        <p:nvSpPr>
          <p:cNvPr id="5" name="Rounded Rectangle 4"/>
          <p:cNvSpPr/>
          <p:nvPr/>
        </p:nvSpPr>
        <p:spPr>
          <a:xfrm>
            <a:off x="470978" y="5116059"/>
            <a:ext cx="1033140" cy="66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Mig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3276600" y="2362200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3075544"/>
            <a:ext cx="1143000" cy="617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Directory Client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17298" y="3431498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419600" y="2209800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3581400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pic>
        <p:nvPicPr>
          <p:cNvPr id="11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19" y="2891591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65" y="1677456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513" y="3098313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078168" y="5605189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52421" y="5503648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45401" y="5415694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6881419" y="4830743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7090847" y="4714832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6643817" y="4952230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3298366" y="3974195"/>
            <a:ext cx="1559603" cy="549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5" idx="0"/>
            <a:endCxn id="7" idx="4"/>
          </p:cNvCxnSpPr>
          <p:nvPr/>
        </p:nvCxnSpPr>
        <p:spPr>
          <a:xfrm flipV="1">
            <a:off x="987548" y="3693282"/>
            <a:ext cx="879352" cy="142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8" idx="1"/>
          </p:cNvCxnSpPr>
          <p:nvPr/>
        </p:nvCxnSpPr>
        <p:spPr>
          <a:xfrm>
            <a:off x="2438400" y="3384413"/>
            <a:ext cx="578898" cy="27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00" y="3745123"/>
            <a:ext cx="178024" cy="23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Diamond 36"/>
          <p:cNvSpPr/>
          <p:nvPr/>
        </p:nvSpPr>
        <p:spPr>
          <a:xfrm>
            <a:off x="5094336" y="1800725"/>
            <a:ext cx="981672" cy="393432"/>
          </a:xfrm>
          <a:prstGeom prst="diamond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Protocol</a:t>
            </a:r>
            <a:endParaRPr lang="en-US" sz="1200" dirty="0"/>
          </a:p>
        </p:txBody>
      </p:sp>
      <p:sp>
        <p:nvSpPr>
          <p:cNvPr id="38" name="Diamond 37"/>
          <p:cNvSpPr/>
          <p:nvPr/>
        </p:nvSpPr>
        <p:spPr>
          <a:xfrm>
            <a:off x="5410200" y="4093579"/>
            <a:ext cx="981672" cy="393432"/>
          </a:xfrm>
          <a:prstGeom prst="diamond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Protocol</a:t>
            </a:r>
            <a:endParaRPr lang="en-US" sz="1200" dirty="0"/>
          </a:p>
        </p:txBody>
      </p:sp>
      <p:cxnSp>
        <p:nvCxnSpPr>
          <p:cNvPr id="40" name="Curved Connector 39"/>
          <p:cNvCxnSpPr>
            <a:stCxn id="8" idx="0"/>
            <a:endCxn id="9" idx="1"/>
          </p:cNvCxnSpPr>
          <p:nvPr/>
        </p:nvCxnSpPr>
        <p:spPr>
          <a:xfrm rot="5400000" flipH="1" flipV="1">
            <a:off x="3469550" y="2481448"/>
            <a:ext cx="993098" cy="90700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9" idx="3"/>
            <a:endCxn id="10" idx="0"/>
          </p:cNvCxnSpPr>
          <p:nvPr/>
        </p:nvCxnSpPr>
        <p:spPr>
          <a:xfrm>
            <a:off x="5410199" y="2438400"/>
            <a:ext cx="342901" cy="114300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0" idx="2"/>
            <a:endCxn id="8" idx="2"/>
          </p:cNvCxnSpPr>
          <p:nvPr/>
        </p:nvCxnSpPr>
        <p:spPr>
          <a:xfrm rot="5400000" flipH="1">
            <a:off x="4557898" y="2843398"/>
            <a:ext cx="149902" cy="2240502"/>
          </a:xfrm>
          <a:prstGeom prst="curvedConnector3">
            <a:avLst>
              <a:gd name="adj1" fmla="val -152500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9" idx="0"/>
            <a:endCxn id="12" idx="3"/>
          </p:cNvCxnSpPr>
          <p:nvPr/>
        </p:nvCxnSpPr>
        <p:spPr>
          <a:xfrm rot="16200000" flipV="1">
            <a:off x="4640752" y="1935651"/>
            <a:ext cx="325621" cy="222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" idx="0"/>
            <a:endCxn id="11" idx="3"/>
          </p:cNvCxnSpPr>
          <p:nvPr/>
        </p:nvCxnSpPr>
        <p:spPr>
          <a:xfrm rot="16200000" flipV="1">
            <a:off x="3181946" y="3100845"/>
            <a:ext cx="333184" cy="328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" idx="3"/>
            <a:endCxn id="13" idx="3"/>
          </p:cNvCxnSpPr>
          <p:nvPr/>
        </p:nvCxnSpPr>
        <p:spPr>
          <a:xfrm flipV="1">
            <a:off x="6248399" y="3305036"/>
            <a:ext cx="143472" cy="504964"/>
          </a:xfrm>
          <a:prstGeom prst="bentConnector3">
            <a:avLst>
              <a:gd name="adj1" fmla="val 259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1"/>
            <a:endCxn id="11" idx="1"/>
          </p:cNvCxnSpPr>
          <p:nvPr/>
        </p:nvCxnSpPr>
        <p:spPr>
          <a:xfrm rot="10800000">
            <a:off x="2850120" y="3098314"/>
            <a:ext cx="448247" cy="1150414"/>
          </a:xfrm>
          <a:prstGeom prst="bentConnector3">
            <a:avLst>
              <a:gd name="adj1" fmla="val 15099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16" idx="0"/>
          </p:cNvCxnSpPr>
          <p:nvPr/>
        </p:nvCxnSpPr>
        <p:spPr>
          <a:xfrm>
            <a:off x="4078168" y="4523261"/>
            <a:ext cx="174253" cy="892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3"/>
            <a:endCxn id="7" idx="0"/>
          </p:cNvCxnSpPr>
          <p:nvPr/>
        </p:nvCxnSpPr>
        <p:spPr>
          <a:xfrm rot="16200000" flipV="1">
            <a:off x="4042233" y="900211"/>
            <a:ext cx="1639288" cy="5989954"/>
          </a:xfrm>
          <a:prstGeom prst="bentConnector3">
            <a:avLst>
              <a:gd name="adj1" fmla="val 20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  <a:endCxn id="19" idx="2"/>
          </p:cNvCxnSpPr>
          <p:nvPr/>
        </p:nvCxnSpPr>
        <p:spPr>
          <a:xfrm>
            <a:off x="4078168" y="4523261"/>
            <a:ext cx="2565649" cy="80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0" idx="2"/>
            <a:endCxn id="7" idx="5"/>
          </p:cNvCxnSpPr>
          <p:nvPr/>
        </p:nvCxnSpPr>
        <p:spPr>
          <a:xfrm rot="5400000" flipH="1">
            <a:off x="2714367" y="3159461"/>
            <a:ext cx="920445" cy="1807156"/>
          </a:xfrm>
          <a:prstGeom prst="bentConnector3">
            <a:avLst>
              <a:gd name="adj1" fmla="val -24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Migration Protocol: State Machine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1 migration agent, 3 directories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22530"/>
              </p:ext>
            </p:extLst>
          </p:nvPr>
        </p:nvGraphicFramePr>
        <p:xfrm>
          <a:off x="152400" y="2514600"/>
          <a:ext cx="8704576" cy="385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62000" y="3200400"/>
            <a:ext cx="990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62600" y="35814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62200" y="39624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77000" y="4382568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23815" y="4795615"/>
            <a:ext cx="290735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66900" y="5181600"/>
            <a:ext cx="401296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13902" y="5562600"/>
            <a:ext cx="401296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43800" y="59436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33800" y="59436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3429000"/>
            <a:ext cx="0" cy="281940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0" idx="2"/>
          </p:cNvCxnSpPr>
          <p:nvPr/>
        </p:nvCxnSpPr>
        <p:spPr>
          <a:xfrm>
            <a:off x="1752600" y="3429000"/>
            <a:ext cx="3810000" cy="3810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6"/>
          </p:cNvCxnSpPr>
          <p:nvPr/>
        </p:nvCxnSpPr>
        <p:spPr>
          <a:xfrm flipH="1">
            <a:off x="2857500" y="3810000"/>
            <a:ext cx="2705100" cy="3810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6"/>
            <a:endCxn id="12" idx="2"/>
          </p:cNvCxnSpPr>
          <p:nvPr/>
        </p:nvCxnSpPr>
        <p:spPr>
          <a:xfrm>
            <a:off x="2857500" y="4191000"/>
            <a:ext cx="3619500" cy="420168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3" idx="6"/>
          </p:cNvCxnSpPr>
          <p:nvPr/>
        </p:nvCxnSpPr>
        <p:spPr>
          <a:xfrm flipH="1">
            <a:off x="2114550" y="4611168"/>
            <a:ext cx="4362450" cy="33684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6"/>
            <a:endCxn id="14" idx="6"/>
          </p:cNvCxnSpPr>
          <p:nvPr/>
        </p:nvCxnSpPr>
        <p:spPr>
          <a:xfrm>
            <a:off x="2114550" y="4948015"/>
            <a:ext cx="153646" cy="385985"/>
          </a:xfrm>
          <a:prstGeom prst="bentConnector3">
            <a:avLst>
              <a:gd name="adj1" fmla="val 248784"/>
            </a:avLst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6"/>
            <a:endCxn id="15" idx="6"/>
          </p:cNvCxnSpPr>
          <p:nvPr/>
        </p:nvCxnSpPr>
        <p:spPr>
          <a:xfrm>
            <a:off x="2268196" y="5334000"/>
            <a:ext cx="47002" cy="419100"/>
          </a:xfrm>
          <a:prstGeom prst="bentConnector3">
            <a:avLst>
              <a:gd name="adj1" fmla="val 586362"/>
            </a:avLst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6"/>
            <a:endCxn id="18" idx="2"/>
          </p:cNvCxnSpPr>
          <p:nvPr/>
        </p:nvCxnSpPr>
        <p:spPr>
          <a:xfrm>
            <a:off x="2315198" y="5753100"/>
            <a:ext cx="1418602" cy="4191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6"/>
            <a:endCxn id="17" idx="2"/>
          </p:cNvCxnSpPr>
          <p:nvPr/>
        </p:nvCxnSpPr>
        <p:spPr>
          <a:xfrm>
            <a:off x="2315198" y="5753100"/>
            <a:ext cx="5228602" cy="4191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Migration Protocol: The DB state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Non-invasive: Asynchronous, threaded</a:t>
            </a:r>
          </a:p>
          <a:p>
            <a:r>
              <a:rPr lang="en-US" dirty="0" smtClean="0"/>
              <a:t>Aggregated: Centralized, per-request, per-replica</a:t>
            </a:r>
          </a:p>
          <a:p>
            <a:r>
              <a:rPr lang="en-US" dirty="0" smtClean="0"/>
              <a:t>Detailed and Analyzable: 20+ checkpoints, rich query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143000"/>
            <a:ext cx="3200400" cy="175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1)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1143000"/>
            <a:ext cx="3200400" cy="175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2)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33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95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72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934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08777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5" y="1219200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5400000" flipH="1" flipV="1">
            <a:off x="-495300" y="3162300"/>
            <a:ext cx="1828800" cy="228600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4"/>
          <p:cNvSpPr>
            <a:spLocks noChangeAspect="1" noChangeArrowheads="1" noTextEdit="1"/>
          </p:cNvSpPr>
          <p:nvPr/>
        </p:nvSpPr>
        <p:spPr bwMode="auto">
          <a:xfrm>
            <a:off x="495300" y="3351213"/>
            <a:ext cx="8001000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953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8288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1623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4958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829300" y="3375025"/>
            <a:ext cx="1333500" cy="3968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7162800" y="3375025"/>
            <a:ext cx="1333500" cy="3968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953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8288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31623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44958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5829300" y="3771900"/>
            <a:ext cx="1333500" cy="4000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7162800" y="3771900"/>
            <a:ext cx="1333500" cy="4000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495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1828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3162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4495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5829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7162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495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1828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3162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4495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5829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7162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1822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3155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4489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5822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4"/>
          <p:cNvSpPr>
            <a:spLocks noChangeArrowheads="1"/>
          </p:cNvSpPr>
          <p:nvPr/>
        </p:nvSpPr>
        <p:spPr bwMode="auto">
          <a:xfrm>
            <a:off x="7156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auto">
          <a:xfrm>
            <a:off x="488950" y="3752850"/>
            <a:ext cx="8013700" cy="381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488950" y="4165600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488950" y="4567238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488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8489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488950" y="3368675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1"/>
          <p:cNvSpPr>
            <a:spLocks noChangeArrowheads="1"/>
          </p:cNvSpPr>
          <p:nvPr/>
        </p:nvSpPr>
        <p:spPr bwMode="auto">
          <a:xfrm>
            <a:off x="488950" y="4968875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87375" y="3416300"/>
            <a:ext cx="808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Replica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43"/>
          <p:cNvSpPr>
            <a:spLocks noChangeArrowheads="1"/>
          </p:cNvSpPr>
          <p:nvPr/>
        </p:nvSpPr>
        <p:spPr bwMode="auto">
          <a:xfrm>
            <a:off x="1920875" y="3416300"/>
            <a:ext cx="977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Received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auto">
          <a:xfrm>
            <a:off x="3254375" y="3416300"/>
            <a:ext cx="896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Propose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auto">
          <a:xfrm>
            <a:off x="4587875" y="3416300"/>
            <a:ext cx="768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Accept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auto">
          <a:xfrm>
            <a:off x="5921375" y="3416300"/>
            <a:ext cx="771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Decide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47"/>
          <p:cNvSpPr>
            <a:spLocks noChangeArrowheads="1"/>
          </p:cNvSpPr>
          <p:nvPr/>
        </p:nvSpPr>
        <p:spPr bwMode="auto">
          <a:xfrm>
            <a:off x="7254875" y="3416300"/>
            <a:ext cx="9574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RequestId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48"/>
          <p:cNvSpPr>
            <a:spLocks noChangeArrowheads="1"/>
          </p:cNvSpPr>
          <p:nvPr/>
        </p:nvSpPr>
        <p:spPr bwMode="auto">
          <a:xfrm>
            <a:off x="587375" y="3813175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9"/>
          <p:cNvSpPr>
            <a:spLocks noChangeArrowheads="1"/>
          </p:cNvSpPr>
          <p:nvPr/>
        </p:nvSpPr>
        <p:spPr bwMode="auto">
          <a:xfrm>
            <a:off x="1920875" y="3813175"/>
            <a:ext cx="3911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3254375" y="3813175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51"/>
          <p:cNvSpPr>
            <a:spLocks noChangeArrowheads="1"/>
          </p:cNvSpPr>
          <p:nvPr/>
        </p:nvSpPr>
        <p:spPr bwMode="auto">
          <a:xfrm>
            <a:off x="4587875" y="3813175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5921375" y="3813175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53"/>
          <p:cNvSpPr>
            <a:spLocks noChangeArrowheads="1"/>
          </p:cNvSpPr>
          <p:nvPr/>
        </p:nvSpPr>
        <p:spPr bwMode="auto">
          <a:xfrm>
            <a:off x="7254875" y="3813175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54"/>
          <p:cNvSpPr>
            <a:spLocks noChangeArrowheads="1"/>
          </p:cNvSpPr>
          <p:nvPr/>
        </p:nvSpPr>
        <p:spPr bwMode="auto">
          <a:xfrm>
            <a:off x="587375" y="42148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5"/>
          <p:cNvSpPr>
            <a:spLocks noChangeArrowheads="1"/>
          </p:cNvSpPr>
          <p:nvPr/>
        </p:nvSpPr>
        <p:spPr bwMode="auto">
          <a:xfrm>
            <a:off x="3254375" y="4214813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56"/>
          <p:cNvSpPr>
            <a:spLocks noChangeArrowheads="1"/>
          </p:cNvSpPr>
          <p:nvPr/>
        </p:nvSpPr>
        <p:spPr bwMode="auto">
          <a:xfrm>
            <a:off x="4587875" y="4214813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15ms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57"/>
          <p:cNvSpPr>
            <a:spLocks noChangeArrowheads="1"/>
          </p:cNvSpPr>
          <p:nvPr/>
        </p:nvSpPr>
        <p:spPr bwMode="auto">
          <a:xfrm>
            <a:off x="5921375" y="4214813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18ms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58"/>
          <p:cNvSpPr>
            <a:spLocks noChangeArrowheads="1"/>
          </p:cNvSpPr>
          <p:nvPr/>
        </p:nvSpPr>
        <p:spPr bwMode="auto">
          <a:xfrm>
            <a:off x="7254875" y="421481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59"/>
          <p:cNvSpPr>
            <a:spLocks noChangeArrowheads="1"/>
          </p:cNvSpPr>
          <p:nvPr/>
        </p:nvSpPr>
        <p:spPr bwMode="auto">
          <a:xfrm>
            <a:off x="587375" y="4614863"/>
            <a:ext cx="2762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60"/>
          <p:cNvSpPr>
            <a:spLocks noChangeArrowheads="1"/>
          </p:cNvSpPr>
          <p:nvPr/>
        </p:nvSpPr>
        <p:spPr bwMode="auto">
          <a:xfrm>
            <a:off x="7254875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2" name="Straight Arrow Connector 1041"/>
          <p:cNvCxnSpPr/>
          <p:nvPr/>
        </p:nvCxnSpPr>
        <p:spPr>
          <a:xfrm>
            <a:off x="533400" y="236220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325562" y="236220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>
            <a:endCxn id="11" idx="3"/>
          </p:cNvCxnSpPr>
          <p:nvPr/>
        </p:nvCxnSpPr>
        <p:spPr>
          <a:xfrm>
            <a:off x="2038350" y="2362200"/>
            <a:ext cx="4895850" cy="96914"/>
          </a:xfrm>
          <a:prstGeom prst="bentConnector5">
            <a:avLst>
              <a:gd name="adj1" fmla="val 1963"/>
              <a:gd name="adj2" fmla="val 840462"/>
              <a:gd name="adj3" fmla="val 9995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934200" y="2416206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662739" y="2416206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Elbow Connector 1061"/>
          <p:cNvCxnSpPr>
            <a:stCxn id="12" idx="3"/>
            <a:endCxn id="9" idx="1"/>
          </p:cNvCxnSpPr>
          <p:nvPr/>
        </p:nvCxnSpPr>
        <p:spPr>
          <a:xfrm flipH="1">
            <a:off x="2895600" y="2459114"/>
            <a:ext cx="4800600" cy="12700"/>
          </a:xfrm>
          <a:prstGeom prst="bentConnector5">
            <a:avLst>
              <a:gd name="adj1" fmla="val -4762"/>
              <a:gd name="adj2" fmla="val 5254370"/>
              <a:gd name="adj3" fmla="val 10476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872581" y="236294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/>
          <p:cNvCxnSpPr>
            <a:stCxn id="6" idx="2"/>
            <a:endCxn id="26" idx="1"/>
          </p:cNvCxnSpPr>
          <p:nvPr/>
        </p:nvCxnSpPr>
        <p:spPr>
          <a:xfrm>
            <a:off x="990600" y="2897819"/>
            <a:ext cx="838200" cy="10733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36725" y="2909724"/>
            <a:ext cx="1431925" cy="106140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938713" y="2909724"/>
            <a:ext cx="2399506" cy="14630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429527" y="2909724"/>
            <a:ext cx="1704426" cy="1443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28" idx="3"/>
          </p:cNvCxnSpPr>
          <p:nvPr/>
        </p:nvCxnSpPr>
        <p:spPr>
          <a:xfrm>
            <a:off x="3276600" y="2909724"/>
            <a:ext cx="2552700" cy="10614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55"/>
          <p:cNvSpPr>
            <a:spLocks noChangeArrowheads="1"/>
          </p:cNvSpPr>
          <p:nvPr/>
        </p:nvSpPr>
        <p:spPr bwMode="auto">
          <a:xfrm>
            <a:off x="1887314" y="4202905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60"/>
          <p:cNvSpPr>
            <a:spLocks noChangeArrowheads="1"/>
          </p:cNvSpPr>
          <p:nvPr/>
        </p:nvSpPr>
        <p:spPr bwMode="auto">
          <a:xfrm>
            <a:off x="5908883" y="4614862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60"/>
          <p:cNvSpPr>
            <a:spLocks noChangeArrowheads="1"/>
          </p:cNvSpPr>
          <p:nvPr/>
        </p:nvSpPr>
        <p:spPr bwMode="auto">
          <a:xfrm>
            <a:off x="4587875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60"/>
          <p:cNvSpPr>
            <a:spLocks noChangeArrowheads="1"/>
          </p:cNvSpPr>
          <p:nvPr/>
        </p:nvSpPr>
        <p:spPr bwMode="auto">
          <a:xfrm>
            <a:off x="3205458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ectangle 60"/>
          <p:cNvSpPr>
            <a:spLocks noChangeArrowheads="1"/>
          </p:cNvSpPr>
          <p:nvPr/>
        </p:nvSpPr>
        <p:spPr bwMode="auto">
          <a:xfrm>
            <a:off x="1887314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itle 236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3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 smtClean="0"/>
              <a:t>Logging Framework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61" grpId="0"/>
      <p:bldP spid="62" grpId="0"/>
      <p:bldP spid="63" grpId="0"/>
      <p:bldP spid="1024" grpId="0"/>
      <p:bldP spid="1025" grpId="0"/>
      <p:bldP spid="1027" grpId="0"/>
      <p:bldP spid="1028" grpId="0"/>
      <p:bldP spid="1029" grpId="0"/>
      <p:bldP spid="1030" grpId="0"/>
      <p:bldP spid="1031" grpId="0"/>
      <p:bldP spid="1032" grpId="0"/>
      <p:bldP spid="1033" grpId="0"/>
      <p:bldP spid="1034" grpId="0"/>
      <p:bldP spid="136" grpId="0"/>
      <p:bldP spid="137" grpId="0"/>
      <p:bldP spid="138" grpId="0"/>
      <p:bldP spid="139" grpId="0"/>
      <p:bldP spid="1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461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DB: </a:t>
            </a:r>
            <a:r>
              <a:rPr lang="en-US" sz="3600" dirty="0" err="1" smtClean="0"/>
              <a:t>PostgreSQL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0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Content Placeholder 1047"/>
          <p:cNvSpPr>
            <a:spLocks noGrp="1"/>
          </p:cNvSpPr>
          <p:nvPr>
            <p:ph idx="1"/>
          </p:nvPr>
        </p:nvSpPr>
        <p:spPr>
          <a:xfrm>
            <a:off x="455586" y="125367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Durability</a:t>
            </a:r>
          </a:p>
          <a:p>
            <a:r>
              <a:rPr lang="en-US" sz="2400" dirty="0" smtClean="0"/>
              <a:t>Access Latencies</a:t>
            </a:r>
          </a:p>
          <a:p>
            <a:r>
              <a:rPr lang="en-US" sz="2400" dirty="0" smtClean="0"/>
              <a:t>Typically asynchronous</a:t>
            </a:r>
            <a:endParaRPr lang="en-US" sz="24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42077" y="4391372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03333" y="4343433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992066" y="3252497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246149" y="3957119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048358" y="3137299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80125" y="3093589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7372328" y="3271001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210343" y="2530499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040644" y="3039594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174346" y="2985600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169203" y="3494695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148635" y="3358422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383051" y="367656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2439035" y="4805230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069159" y="5468546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140916" y="4908070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3472574" y="5010909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971461" y="4949206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961062" y="4890073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603579" y="4044217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233703" y="3141799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3192336" y="4303887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1572611" y="3789689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3009795" y="3612290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516512" y="4707532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6233818" y="4486427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7239076" y="3681707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4053618" y="4447862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99052" y="3347478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1996825" y="3915667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7352199" y="3470886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6287809" y="4131630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6627180" y="3992797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4051047" y="4455575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4791492" y="435787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4801776" y="4345023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845598" y="5823342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5778753" y="5106036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6228676" y="4704961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6429213" y="451985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6280096" y="4522421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7195369" y="4075069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7071961" y="3979942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7236505" y="3779405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7380480" y="3679136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079674" y="3679136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809142" y="3126373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1816855" y="2861561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660025" y="3789689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2436464" y="5535391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2598437" y="4041646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1660025" y="3789689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2385044" y="3969658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2690992" y="4036504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5143718" y="6003312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3470003" y="577963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3130632" y="5813059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5058875" y="5494256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598437" y="480008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2603579" y="3663710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4665514" y="3851392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4549819" y="3036388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053618" y="4455575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061331" y="4913212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4791492" y="4357878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3035505" y="4108491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853080" y="3663710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2598437" y="4800088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3853080" y="3979942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853080" y="3982513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5683626" y="4033933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5097440" y="328834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4997171" y="3296058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246558" y="434502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4675798" y="3820540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4665514" y="3851392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4665514" y="3841108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855651" y="3527447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853080" y="353001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5570502" y="3465744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5225990" y="3314055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4830057" y="4440149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4999742" y="5414555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4953465" y="488236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4822344" y="4440149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7200511" y="4481285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4971461" y="4481285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6496059" y="470239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6274954" y="4740955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966320" y="4954348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6948554" y="5018622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5693910" y="5856765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99"/>
          <p:cNvSpPr>
            <a:spLocks/>
          </p:cNvSpPr>
          <p:nvPr/>
        </p:nvSpPr>
        <p:spPr bwMode="auto">
          <a:xfrm>
            <a:off x="5069159" y="4884931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5058875" y="549425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6226105" y="502376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5058875" y="5489114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5549935" y="5000625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5953580" y="580020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5897018" y="5054616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071846" y="505204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6781439" y="5378561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6377794" y="4980057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6148975" y="3941377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5719620" y="4003081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>
            <a:off x="5722191" y="3943948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>
            <a:off x="5706765" y="4386159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6855998" y="412648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6053849" y="4383588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6058991" y="3835966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116"/>
          <p:cNvSpPr>
            <a:spLocks/>
          </p:cNvSpPr>
          <p:nvPr/>
        </p:nvSpPr>
        <p:spPr bwMode="auto">
          <a:xfrm>
            <a:off x="6431784" y="4131630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6426642" y="4519850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6053849" y="4381017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119"/>
          <p:cNvSpPr>
            <a:spLocks/>
          </p:cNvSpPr>
          <p:nvPr/>
        </p:nvSpPr>
        <p:spPr bwMode="auto">
          <a:xfrm>
            <a:off x="7185085" y="4247325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6855998" y="4129059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121"/>
          <p:cNvSpPr>
            <a:spLocks/>
          </p:cNvSpPr>
          <p:nvPr/>
        </p:nvSpPr>
        <p:spPr bwMode="auto">
          <a:xfrm>
            <a:off x="6488346" y="4098208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6853427" y="4129059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488346" y="4103349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Freeform 124"/>
          <p:cNvSpPr>
            <a:spLocks/>
          </p:cNvSpPr>
          <p:nvPr/>
        </p:nvSpPr>
        <p:spPr bwMode="auto">
          <a:xfrm>
            <a:off x="6480633" y="3645713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>
            <a:off x="6622038" y="3987655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6624609" y="4129059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7195369" y="4162482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7030825" y="3987655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7033396" y="3992797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7030825" y="3987655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7462752" y="352230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132"/>
          <p:cNvSpPr>
            <a:spLocks/>
          </p:cNvSpPr>
          <p:nvPr/>
        </p:nvSpPr>
        <p:spPr bwMode="auto">
          <a:xfrm>
            <a:off x="7383051" y="367142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134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7347057" y="3468315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7385622" y="367913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137"/>
          <p:cNvSpPr>
            <a:spLocks/>
          </p:cNvSpPr>
          <p:nvPr/>
        </p:nvSpPr>
        <p:spPr bwMode="auto">
          <a:xfrm>
            <a:off x="7213366" y="2995252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2490455" y="2861561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139"/>
          <p:cNvSpPr>
            <a:spLocks/>
          </p:cNvSpPr>
          <p:nvPr/>
        </p:nvSpPr>
        <p:spPr bwMode="auto">
          <a:xfrm>
            <a:off x="1652312" y="3134086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140"/>
          <p:cNvSpPr>
            <a:spLocks/>
          </p:cNvSpPr>
          <p:nvPr/>
        </p:nvSpPr>
        <p:spPr bwMode="auto">
          <a:xfrm>
            <a:off x="1816855" y="2709872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141"/>
          <p:cNvSpPr>
            <a:spLocks/>
          </p:cNvSpPr>
          <p:nvPr/>
        </p:nvSpPr>
        <p:spPr bwMode="auto">
          <a:xfrm>
            <a:off x="2490455" y="3301200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2724415" y="3306342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2868391" y="3655997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144"/>
          <p:cNvSpPr>
            <a:spLocks/>
          </p:cNvSpPr>
          <p:nvPr/>
        </p:nvSpPr>
        <p:spPr bwMode="auto">
          <a:xfrm>
            <a:off x="3076641" y="3072382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3853080" y="3072382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2994369" y="3650855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3074070" y="3684278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148"/>
          <p:cNvSpPr>
            <a:spLocks/>
          </p:cNvSpPr>
          <p:nvPr/>
        </p:nvSpPr>
        <p:spPr bwMode="auto">
          <a:xfrm>
            <a:off x="2958375" y="3663710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2397899" y="2858990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4670656" y="4031362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4657801" y="3612290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3847938" y="3074953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4058760" y="4440149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4549819" y="3036388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2640858" y="2884700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4462405" y="3979942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157"/>
          <p:cNvSpPr>
            <a:spLocks/>
          </p:cNvSpPr>
          <p:nvPr/>
        </p:nvSpPr>
        <p:spPr bwMode="auto">
          <a:xfrm>
            <a:off x="3855651" y="3031246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158"/>
          <p:cNvSpPr>
            <a:spLocks/>
          </p:cNvSpPr>
          <p:nvPr/>
        </p:nvSpPr>
        <p:spPr bwMode="auto">
          <a:xfrm>
            <a:off x="3847938" y="3985084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3853080" y="3530018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4675798" y="3820540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4552390" y="3020962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162"/>
          <p:cNvSpPr>
            <a:spLocks/>
          </p:cNvSpPr>
          <p:nvPr/>
        </p:nvSpPr>
        <p:spPr bwMode="auto">
          <a:xfrm>
            <a:off x="5413672" y="4524992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163"/>
          <p:cNvSpPr>
            <a:spLocks/>
          </p:cNvSpPr>
          <p:nvPr/>
        </p:nvSpPr>
        <p:spPr bwMode="auto">
          <a:xfrm>
            <a:off x="5413672" y="4625261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164"/>
          <p:cNvSpPr>
            <a:spLocks/>
          </p:cNvSpPr>
          <p:nvPr/>
        </p:nvSpPr>
        <p:spPr bwMode="auto">
          <a:xfrm>
            <a:off x="5699052" y="4506995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165"/>
          <p:cNvSpPr>
            <a:spLocks/>
          </p:cNvSpPr>
          <p:nvPr/>
        </p:nvSpPr>
        <p:spPr bwMode="auto">
          <a:xfrm>
            <a:off x="5714478" y="4599551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166"/>
          <p:cNvSpPr>
            <a:spLocks/>
          </p:cNvSpPr>
          <p:nvPr/>
        </p:nvSpPr>
        <p:spPr bwMode="auto">
          <a:xfrm>
            <a:off x="5776182" y="4573841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5945867" y="4401584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168"/>
          <p:cNvSpPr>
            <a:spLocks/>
          </p:cNvSpPr>
          <p:nvPr/>
        </p:nvSpPr>
        <p:spPr bwMode="auto">
          <a:xfrm>
            <a:off x="5706765" y="4625261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169"/>
          <p:cNvSpPr>
            <a:spLocks/>
          </p:cNvSpPr>
          <p:nvPr/>
        </p:nvSpPr>
        <p:spPr bwMode="auto">
          <a:xfrm>
            <a:off x="5807034" y="4455575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170"/>
          <p:cNvSpPr>
            <a:spLocks/>
          </p:cNvSpPr>
          <p:nvPr/>
        </p:nvSpPr>
        <p:spPr bwMode="auto">
          <a:xfrm>
            <a:off x="6053849" y="4383588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5688768" y="4003081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5778753" y="5106036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5421385" y="5103465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5819889" y="5555959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5781324" y="5057187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176"/>
          <p:cNvSpPr>
            <a:spLocks/>
          </p:cNvSpPr>
          <p:nvPr/>
        </p:nvSpPr>
        <p:spPr bwMode="auto">
          <a:xfrm>
            <a:off x="6377794" y="5044332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177"/>
          <p:cNvSpPr>
            <a:spLocks/>
          </p:cNvSpPr>
          <p:nvPr/>
        </p:nvSpPr>
        <p:spPr bwMode="auto">
          <a:xfrm>
            <a:off x="6377794" y="4998054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178"/>
          <p:cNvSpPr>
            <a:spLocks/>
          </p:cNvSpPr>
          <p:nvPr/>
        </p:nvSpPr>
        <p:spPr bwMode="auto">
          <a:xfrm>
            <a:off x="6444639" y="5044332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179"/>
          <p:cNvSpPr>
            <a:spLocks/>
          </p:cNvSpPr>
          <p:nvPr/>
        </p:nvSpPr>
        <p:spPr bwMode="auto">
          <a:xfrm>
            <a:off x="6377794" y="4980057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180"/>
          <p:cNvSpPr>
            <a:spLocks/>
          </p:cNvSpPr>
          <p:nvPr/>
        </p:nvSpPr>
        <p:spPr bwMode="auto">
          <a:xfrm>
            <a:off x="6385507" y="4892644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181"/>
          <p:cNvSpPr>
            <a:spLocks/>
          </p:cNvSpPr>
          <p:nvPr/>
        </p:nvSpPr>
        <p:spPr bwMode="auto">
          <a:xfrm>
            <a:off x="6262099" y="5609950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182"/>
          <p:cNvSpPr>
            <a:spLocks/>
          </p:cNvSpPr>
          <p:nvPr/>
        </p:nvSpPr>
        <p:spPr bwMode="auto">
          <a:xfrm>
            <a:off x="6665745" y="5607379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183"/>
          <p:cNvSpPr>
            <a:spLocks/>
          </p:cNvSpPr>
          <p:nvPr/>
        </p:nvSpPr>
        <p:spPr bwMode="auto">
          <a:xfrm>
            <a:off x="6665745" y="5609950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184"/>
          <p:cNvSpPr>
            <a:spLocks/>
          </p:cNvSpPr>
          <p:nvPr/>
        </p:nvSpPr>
        <p:spPr bwMode="auto">
          <a:xfrm>
            <a:off x="6254386" y="5663941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185"/>
          <p:cNvSpPr>
            <a:spLocks/>
          </p:cNvSpPr>
          <p:nvPr/>
        </p:nvSpPr>
        <p:spPr bwMode="auto">
          <a:xfrm>
            <a:off x="5902160" y="5689651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6079559" y="4977486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5902160" y="5612521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188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189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190"/>
          <p:cNvSpPr>
            <a:spLocks/>
          </p:cNvSpPr>
          <p:nvPr/>
        </p:nvSpPr>
        <p:spPr bwMode="auto">
          <a:xfrm>
            <a:off x="6393220" y="3835966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191"/>
          <p:cNvSpPr>
            <a:spLocks/>
          </p:cNvSpPr>
          <p:nvPr/>
        </p:nvSpPr>
        <p:spPr bwMode="auto">
          <a:xfrm>
            <a:off x="6349513" y="4108491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192"/>
          <p:cNvSpPr>
            <a:spLocks/>
          </p:cNvSpPr>
          <p:nvPr/>
        </p:nvSpPr>
        <p:spPr bwMode="auto">
          <a:xfrm>
            <a:off x="6349513" y="4445291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193"/>
          <p:cNvSpPr>
            <a:spLocks/>
          </p:cNvSpPr>
          <p:nvPr/>
        </p:nvSpPr>
        <p:spPr bwMode="auto">
          <a:xfrm>
            <a:off x="6475491" y="4105920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194"/>
          <p:cNvSpPr>
            <a:spLocks/>
          </p:cNvSpPr>
          <p:nvPr/>
        </p:nvSpPr>
        <p:spPr bwMode="auto">
          <a:xfrm>
            <a:off x="6357226" y="4206189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195"/>
          <p:cNvSpPr>
            <a:spLocks/>
          </p:cNvSpPr>
          <p:nvPr/>
        </p:nvSpPr>
        <p:spPr bwMode="auto">
          <a:xfrm>
            <a:off x="6488346" y="4095637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196"/>
          <p:cNvSpPr>
            <a:spLocks/>
          </p:cNvSpPr>
          <p:nvPr/>
        </p:nvSpPr>
        <p:spPr bwMode="auto">
          <a:xfrm>
            <a:off x="5974148" y="3838537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197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198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199"/>
          <p:cNvSpPr>
            <a:spLocks/>
          </p:cNvSpPr>
          <p:nvPr/>
        </p:nvSpPr>
        <p:spPr bwMode="auto">
          <a:xfrm>
            <a:off x="6503772" y="3645713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200"/>
          <p:cNvSpPr>
            <a:spLocks/>
          </p:cNvSpPr>
          <p:nvPr/>
        </p:nvSpPr>
        <p:spPr bwMode="auto">
          <a:xfrm>
            <a:off x="6480633" y="3650855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201"/>
          <p:cNvSpPr>
            <a:spLocks/>
          </p:cNvSpPr>
          <p:nvPr/>
        </p:nvSpPr>
        <p:spPr bwMode="auto">
          <a:xfrm>
            <a:off x="7033396" y="3979942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202"/>
          <p:cNvSpPr>
            <a:spLocks/>
          </p:cNvSpPr>
          <p:nvPr/>
        </p:nvSpPr>
        <p:spPr bwMode="auto">
          <a:xfrm>
            <a:off x="6390649" y="3650855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203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204"/>
          <p:cNvSpPr>
            <a:spLocks/>
          </p:cNvSpPr>
          <p:nvPr/>
        </p:nvSpPr>
        <p:spPr bwMode="auto">
          <a:xfrm>
            <a:off x="7079674" y="3733127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205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206"/>
          <p:cNvSpPr>
            <a:spLocks/>
          </p:cNvSpPr>
          <p:nvPr/>
        </p:nvSpPr>
        <p:spPr bwMode="auto">
          <a:xfrm>
            <a:off x="7174801" y="3756266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207"/>
          <p:cNvSpPr>
            <a:spLocks/>
          </p:cNvSpPr>
          <p:nvPr/>
        </p:nvSpPr>
        <p:spPr bwMode="auto">
          <a:xfrm>
            <a:off x="7061677" y="3730556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>
            <a:off x="7172230" y="3558299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Freeform 210"/>
          <p:cNvSpPr>
            <a:spLocks/>
          </p:cNvSpPr>
          <p:nvPr/>
        </p:nvSpPr>
        <p:spPr bwMode="auto">
          <a:xfrm>
            <a:off x="7041109" y="3098092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Freeform 211"/>
          <p:cNvSpPr>
            <a:spLocks/>
          </p:cNvSpPr>
          <p:nvPr/>
        </p:nvSpPr>
        <p:spPr bwMode="auto">
          <a:xfrm>
            <a:off x="7187656" y="3663710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Freeform 212"/>
          <p:cNvSpPr>
            <a:spLocks/>
          </p:cNvSpPr>
          <p:nvPr/>
        </p:nvSpPr>
        <p:spPr bwMode="auto">
          <a:xfrm>
            <a:off x="7179943" y="3632858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080"/>
          <p:cNvSpPr>
            <a:spLocks noChangeShapeType="1"/>
          </p:cNvSpPr>
          <p:nvPr/>
        </p:nvSpPr>
        <p:spPr bwMode="auto">
          <a:xfrm>
            <a:off x="4080104" y="6776240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17"/>
          <p:cNvSpPr>
            <a:spLocks noChangeShapeType="1"/>
          </p:cNvSpPr>
          <p:nvPr/>
        </p:nvSpPr>
        <p:spPr bwMode="auto">
          <a:xfrm>
            <a:off x="7169203" y="307559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6" name="Line 3118"/>
          <p:cNvSpPr>
            <a:spLocks noChangeShapeType="1"/>
          </p:cNvSpPr>
          <p:nvPr/>
        </p:nvSpPr>
        <p:spPr bwMode="auto">
          <a:xfrm>
            <a:off x="7169203" y="307559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7" name="Line 3119"/>
          <p:cNvSpPr>
            <a:spLocks noChangeShapeType="1"/>
          </p:cNvSpPr>
          <p:nvPr/>
        </p:nvSpPr>
        <p:spPr bwMode="auto">
          <a:xfrm>
            <a:off x="7107495" y="382123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8" name="Line 3120"/>
          <p:cNvSpPr>
            <a:spLocks noChangeShapeType="1"/>
          </p:cNvSpPr>
          <p:nvPr/>
        </p:nvSpPr>
        <p:spPr bwMode="auto">
          <a:xfrm>
            <a:off x="7421180" y="363868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30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77" y="313408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64" y="353516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22" y="4949914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46" y="5343852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Connector 6"/>
          <p:cNvSpPr/>
          <p:nvPr/>
        </p:nvSpPr>
        <p:spPr>
          <a:xfrm>
            <a:off x="5484000" y="4067396"/>
            <a:ext cx="131867" cy="1389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/>
          <p:cNvCxnSpPr>
            <a:stCxn id="7" idx="6"/>
            <a:endCxn id="233" idx="1"/>
          </p:cNvCxnSpPr>
          <p:nvPr/>
        </p:nvCxnSpPr>
        <p:spPr>
          <a:xfrm flipV="1">
            <a:off x="5615867" y="3746849"/>
            <a:ext cx="1253097" cy="39002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2" idx="3"/>
            <a:endCxn id="233" idx="2"/>
          </p:cNvCxnSpPr>
          <p:nvPr/>
        </p:nvCxnSpPr>
        <p:spPr>
          <a:xfrm flipV="1">
            <a:off x="6614324" y="3958538"/>
            <a:ext cx="466329" cy="1597003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38" idx="3"/>
            <a:endCxn id="233" idx="2"/>
          </p:cNvCxnSpPr>
          <p:nvPr/>
        </p:nvCxnSpPr>
        <p:spPr>
          <a:xfrm flipV="1">
            <a:off x="2466900" y="3958538"/>
            <a:ext cx="4613753" cy="1203065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0" idx="3"/>
            <a:endCxn id="233" idx="0"/>
          </p:cNvCxnSpPr>
          <p:nvPr/>
        </p:nvCxnSpPr>
        <p:spPr>
          <a:xfrm>
            <a:off x="2302355" y="3345775"/>
            <a:ext cx="4778298" cy="189385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lowchart: Connector 270"/>
          <p:cNvSpPr/>
          <p:nvPr/>
        </p:nvSpPr>
        <p:spPr>
          <a:xfrm>
            <a:off x="1977588" y="470239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Arrow Connector 1050"/>
          <p:cNvCxnSpPr>
            <a:stCxn id="271" idx="7"/>
            <a:endCxn id="233" idx="1"/>
          </p:cNvCxnSpPr>
          <p:nvPr/>
        </p:nvCxnSpPr>
        <p:spPr>
          <a:xfrm flipV="1">
            <a:off x="2090144" y="3746849"/>
            <a:ext cx="4778820" cy="97588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urved Connector 1052"/>
          <p:cNvCxnSpPr>
            <a:stCxn id="271" idx="6"/>
            <a:endCxn id="238" idx="3"/>
          </p:cNvCxnSpPr>
          <p:nvPr/>
        </p:nvCxnSpPr>
        <p:spPr>
          <a:xfrm>
            <a:off x="2109455" y="4771864"/>
            <a:ext cx="357445" cy="389739"/>
          </a:xfrm>
          <a:prstGeom prst="curvedConnector3">
            <a:avLst>
              <a:gd name="adj1" fmla="val 16395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Oval 1059"/>
          <p:cNvSpPr/>
          <p:nvPr/>
        </p:nvSpPr>
        <p:spPr>
          <a:xfrm>
            <a:off x="6755654" y="3452422"/>
            <a:ext cx="585367" cy="585367"/>
          </a:xfrm>
          <a:prstGeom prst="ellipse">
            <a:avLst/>
          </a:prstGeom>
          <a:noFill/>
          <a:ln w="63500">
            <a:solidFill>
              <a:srgbClr val="C0000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2" name="Straight Connector 1061"/>
          <p:cNvCxnSpPr>
            <a:stCxn id="1060" idx="1"/>
            <a:endCxn id="1060" idx="5"/>
          </p:cNvCxnSpPr>
          <p:nvPr/>
        </p:nvCxnSpPr>
        <p:spPr>
          <a:xfrm>
            <a:off x="6841379" y="3538147"/>
            <a:ext cx="413917" cy="413917"/>
          </a:xfrm>
          <a:prstGeom prst="line">
            <a:avLst/>
          </a:prstGeom>
          <a:ln w="63500">
            <a:solidFill>
              <a:srgbClr val="C000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urved Connector 1063"/>
          <p:cNvCxnSpPr>
            <a:stCxn id="7" idx="6"/>
            <a:endCxn id="242" idx="0"/>
          </p:cNvCxnSpPr>
          <p:nvPr/>
        </p:nvCxnSpPr>
        <p:spPr>
          <a:xfrm>
            <a:off x="5615867" y="4136870"/>
            <a:ext cx="786768" cy="120698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/>
          <p:cNvSpPr txBox="1"/>
          <p:nvPr/>
        </p:nvSpPr>
        <p:spPr>
          <a:xfrm>
            <a:off x="5358373" y="377245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1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01" y="3381235"/>
            <a:ext cx="221479" cy="2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Title 236"/>
          <p:cNvSpPr>
            <a:spLocks noGrp="1"/>
          </p:cNvSpPr>
          <p:nvPr>
            <p:ph type="title"/>
          </p:nvPr>
        </p:nvSpPr>
        <p:spPr>
          <a:xfrm>
            <a:off x="455613" y="76200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Geo-Replicated Cloud Storage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91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69"/>
    </mc:Choice>
    <mc:Fallback xmlns="">
      <p:transition spd="slow" advTm="94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1" grpId="0" animBg="1"/>
      <p:bldP spid="1060" grpId="0" animBg="1"/>
      <p:bldP spid="1060" grpId="1" animBg="1"/>
      <p:bldP spid="1068" grpId="0"/>
      <p:bldP spid="106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Experimental </a:t>
            </a:r>
            <a:r>
              <a:rPr lang="en-US" sz="4000" dirty="0" err="1" smtClean="0"/>
              <a:t>Testbed</a:t>
            </a:r>
            <a:r>
              <a:rPr lang="en-US" sz="4000" dirty="0" smtClean="0"/>
              <a:t>: </a:t>
            </a:r>
            <a:r>
              <a:rPr lang="en-US" sz="4000" dirty="0" err="1" smtClean="0"/>
              <a:t>PRObE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99858892"/>
              </p:ext>
            </p:extLst>
          </p:nvPr>
        </p:nvGraphicFramePr>
        <p:xfrm>
          <a:off x="457200" y="1676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 6"/>
          <p:cNvSpPr>
            <a:spLocks/>
          </p:cNvSpPr>
          <p:nvPr/>
        </p:nvSpPr>
        <p:spPr bwMode="auto">
          <a:xfrm>
            <a:off x="5330851" y="3092122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6" name="Freeform 7"/>
          <p:cNvSpPr>
            <a:spLocks/>
          </p:cNvSpPr>
          <p:nvPr/>
        </p:nvSpPr>
        <p:spPr bwMode="auto">
          <a:xfrm>
            <a:off x="4592107" y="3044183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4780840" y="1953247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8" name="Freeform 277"/>
          <p:cNvSpPr>
            <a:spLocks/>
          </p:cNvSpPr>
          <p:nvPr/>
        </p:nvSpPr>
        <p:spPr bwMode="auto">
          <a:xfrm>
            <a:off x="5034923" y="2657869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9" name="Freeform 3053"/>
          <p:cNvSpPr>
            <a:spLocks/>
          </p:cNvSpPr>
          <p:nvPr/>
        </p:nvSpPr>
        <p:spPr bwMode="auto">
          <a:xfrm>
            <a:off x="6837132" y="1838049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0" name="Freeform 3054"/>
          <p:cNvSpPr>
            <a:spLocks/>
          </p:cNvSpPr>
          <p:nvPr/>
        </p:nvSpPr>
        <p:spPr bwMode="auto">
          <a:xfrm>
            <a:off x="6268899" y="1794339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1" name="Freeform 3055"/>
          <p:cNvSpPr>
            <a:spLocks/>
          </p:cNvSpPr>
          <p:nvPr/>
        </p:nvSpPr>
        <p:spPr bwMode="auto">
          <a:xfrm>
            <a:off x="7161102" y="1971751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2" name="Freeform 3056"/>
          <p:cNvSpPr>
            <a:spLocks/>
          </p:cNvSpPr>
          <p:nvPr/>
        </p:nvSpPr>
        <p:spPr bwMode="auto">
          <a:xfrm>
            <a:off x="6999117" y="1231249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3" name="Freeform 3057"/>
          <p:cNvSpPr>
            <a:spLocks/>
          </p:cNvSpPr>
          <p:nvPr/>
        </p:nvSpPr>
        <p:spPr bwMode="auto">
          <a:xfrm>
            <a:off x="6829418" y="1740344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4" name="Freeform 3058"/>
          <p:cNvSpPr>
            <a:spLocks/>
          </p:cNvSpPr>
          <p:nvPr/>
        </p:nvSpPr>
        <p:spPr bwMode="auto">
          <a:xfrm>
            <a:off x="6963120" y="1686350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5" name="Freeform 3059"/>
          <p:cNvSpPr>
            <a:spLocks/>
          </p:cNvSpPr>
          <p:nvPr/>
        </p:nvSpPr>
        <p:spPr bwMode="auto">
          <a:xfrm>
            <a:off x="6957977" y="2195445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6" name="Freeform 3060"/>
          <p:cNvSpPr>
            <a:spLocks/>
          </p:cNvSpPr>
          <p:nvPr/>
        </p:nvSpPr>
        <p:spPr bwMode="auto">
          <a:xfrm>
            <a:off x="6937409" y="2059172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7" name="Freeform 2853"/>
          <p:cNvSpPr>
            <a:spLocks/>
          </p:cNvSpPr>
          <p:nvPr/>
        </p:nvSpPr>
        <p:spPr bwMode="auto">
          <a:xfrm>
            <a:off x="7171825" y="237731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8" name="Freeform 2854"/>
          <p:cNvSpPr>
            <a:spLocks/>
          </p:cNvSpPr>
          <p:nvPr/>
        </p:nvSpPr>
        <p:spPr bwMode="auto">
          <a:xfrm>
            <a:off x="2227809" y="3505980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9" name="Freeform 2855"/>
          <p:cNvSpPr>
            <a:spLocks/>
          </p:cNvSpPr>
          <p:nvPr/>
        </p:nvSpPr>
        <p:spPr bwMode="auto">
          <a:xfrm>
            <a:off x="4857933" y="4169296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0" name="Freeform 2856"/>
          <p:cNvSpPr>
            <a:spLocks/>
          </p:cNvSpPr>
          <p:nvPr/>
        </p:nvSpPr>
        <p:spPr bwMode="auto">
          <a:xfrm>
            <a:off x="2929690" y="3608820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1" name="Freeform 2857"/>
          <p:cNvSpPr>
            <a:spLocks/>
          </p:cNvSpPr>
          <p:nvPr/>
        </p:nvSpPr>
        <p:spPr bwMode="auto">
          <a:xfrm>
            <a:off x="3261348" y="3711659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2" name="Freeform 2858"/>
          <p:cNvSpPr>
            <a:spLocks/>
          </p:cNvSpPr>
          <p:nvPr/>
        </p:nvSpPr>
        <p:spPr bwMode="auto">
          <a:xfrm>
            <a:off x="4760235" y="3649956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3" name="Freeform 2859"/>
          <p:cNvSpPr>
            <a:spLocks/>
          </p:cNvSpPr>
          <p:nvPr/>
        </p:nvSpPr>
        <p:spPr bwMode="auto">
          <a:xfrm>
            <a:off x="3749836" y="3590823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4" name="Freeform 2860"/>
          <p:cNvSpPr>
            <a:spLocks/>
          </p:cNvSpPr>
          <p:nvPr/>
        </p:nvSpPr>
        <p:spPr bwMode="auto">
          <a:xfrm>
            <a:off x="2392353" y="2744967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5" name="Freeform 2861"/>
          <p:cNvSpPr>
            <a:spLocks/>
          </p:cNvSpPr>
          <p:nvPr/>
        </p:nvSpPr>
        <p:spPr bwMode="auto">
          <a:xfrm>
            <a:off x="5022477" y="1842549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6" name="Freeform 2862"/>
          <p:cNvSpPr>
            <a:spLocks/>
          </p:cNvSpPr>
          <p:nvPr/>
        </p:nvSpPr>
        <p:spPr bwMode="auto">
          <a:xfrm>
            <a:off x="2981110" y="3004637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7" name="Freeform 2863"/>
          <p:cNvSpPr>
            <a:spLocks/>
          </p:cNvSpPr>
          <p:nvPr/>
        </p:nvSpPr>
        <p:spPr bwMode="auto">
          <a:xfrm>
            <a:off x="1361385" y="2490439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8" name="Freeform 2864"/>
          <p:cNvSpPr>
            <a:spLocks/>
          </p:cNvSpPr>
          <p:nvPr/>
        </p:nvSpPr>
        <p:spPr bwMode="auto">
          <a:xfrm>
            <a:off x="2798569" y="2313040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9" name="Freeform 2865"/>
          <p:cNvSpPr>
            <a:spLocks/>
          </p:cNvSpPr>
          <p:nvPr/>
        </p:nvSpPr>
        <p:spPr bwMode="auto">
          <a:xfrm>
            <a:off x="5305286" y="3408282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0" name="Freeform 2866"/>
          <p:cNvSpPr>
            <a:spLocks/>
          </p:cNvSpPr>
          <p:nvPr/>
        </p:nvSpPr>
        <p:spPr bwMode="auto">
          <a:xfrm>
            <a:off x="6022592" y="3187177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1" name="Freeform 2867"/>
          <p:cNvSpPr>
            <a:spLocks/>
          </p:cNvSpPr>
          <p:nvPr/>
        </p:nvSpPr>
        <p:spPr bwMode="auto">
          <a:xfrm>
            <a:off x="7027850" y="2382457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2" name="Freeform 2868"/>
          <p:cNvSpPr>
            <a:spLocks/>
          </p:cNvSpPr>
          <p:nvPr/>
        </p:nvSpPr>
        <p:spPr bwMode="auto">
          <a:xfrm>
            <a:off x="3842392" y="3148612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3" name="Freeform 2869"/>
          <p:cNvSpPr>
            <a:spLocks/>
          </p:cNvSpPr>
          <p:nvPr/>
        </p:nvSpPr>
        <p:spPr bwMode="auto">
          <a:xfrm>
            <a:off x="5487826" y="2048228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4" name="Freeform 2870"/>
          <p:cNvSpPr>
            <a:spLocks/>
          </p:cNvSpPr>
          <p:nvPr/>
        </p:nvSpPr>
        <p:spPr bwMode="auto">
          <a:xfrm>
            <a:off x="1785599" y="2616417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5" name="Freeform 2871"/>
          <p:cNvSpPr>
            <a:spLocks/>
          </p:cNvSpPr>
          <p:nvPr/>
        </p:nvSpPr>
        <p:spPr bwMode="auto">
          <a:xfrm>
            <a:off x="7140973" y="2171636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6" name="Freeform 2872"/>
          <p:cNvSpPr>
            <a:spLocks/>
          </p:cNvSpPr>
          <p:nvPr/>
        </p:nvSpPr>
        <p:spPr bwMode="auto">
          <a:xfrm>
            <a:off x="6076583" y="2832380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7" name="Freeform 2873"/>
          <p:cNvSpPr>
            <a:spLocks/>
          </p:cNvSpPr>
          <p:nvPr/>
        </p:nvSpPr>
        <p:spPr bwMode="auto">
          <a:xfrm>
            <a:off x="6415954" y="2693547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8" name="Freeform 2874"/>
          <p:cNvSpPr>
            <a:spLocks/>
          </p:cNvSpPr>
          <p:nvPr/>
        </p:nvSpPr>
        <p:spPr bwMode="auto">
          <a:xfrm>
            <a:off x="3839821" y="3156325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9" name="Freeform 2875"/>
          <p:cNvSpPr>
            <a:spLocks/>
          </p:cNvSpPr>
          <p:nvPr/>
        </p:nvSpPr>
        <p:spPr bwMode="auto">
          <a:xfrm>
            <a:off x="4580266" y="305862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0" name="Freeform 2876"/>
          <p:cNvSpPr>
            <a:spLocks/>
          </p:cNvSpPr>
          <p:nvPr/>
        </p:nvSpPr>
        <p:spPr bwMode="auto">
          <a:xfrm>
            <a:off x="4590550" y="3045773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1" name="Rectangle 2877"/>
          <p:cNvSpPr>
            <a:spLocks noChangeArrowheads="1"/>
          </p:cNvSpPr>
          <p:nvPr/>
        </p:nvSpPr>
        <p:spPr bwMode="auto">
          <a:xfrm>
            <a:off x="5634372" y="4524092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2" name="Freeform 2878"/>
          <p:cNvSpPr>
            <a:spLocks/>
          </p:cNvSpPr>
          <p:nvPr/>
        </p:nvSpPr>
        <p:spPr bwMode="auto">
          <a:xfrm>
            <a:off x="5567527" y="3806786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3" name="Freeform 2879"/>
          <p:cNvSpPr>
            <a:spLocks/>
          </p:cNvSpPr>
          <p:nvPr/>
        </p:nvSpPr>
        <p:spPr bwMode="auto">
          <a:xfrm>
            <a:off x="6017450" y="3405711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4" name="Freeform 2880"/>
          <p:cNvSpPr>
            <a:spLocks/>
          </p:cNvSpPr>
          <p:nvPr/>
        </p:nvSpPr>
        <p:spPr bwMode="auto">
          <a:xfrm>
            <a:off x="6217987" y="322060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5" name="Freeform 2881"/>
          <p:cNvSpPr>
            <a:spLocks/>
          </p:cNvSpPr>
          <p:nvPr/>
        </p:nvSpPr>
        <p:spPr bwMode="auto">
          <a:xfrm>
            <a:off x="6068870" y="3223171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6" name="Freeform 2882"/>
          <p:cNvSpPr>
            <a:spLocks/>
          </p:cNvSpPr>
          <p:nvPr/>
        </p:nvSpPr>
        <p:spPr bwMode="auto">
          <a:xfrm>
            <a:off x="6984143" y="2775819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7" name="Freeform 2883"/>
          <p:cNvSpPr>
            <a:spLocks/>
          </p:cNvSpPr>
          <p:nvPr/>
        </p:nvSpPr>
        <p:spPr bwMode="auto">
          <a:xfrm>
            <a:off x="6860735" y="2680692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8" name="Freeform 2884"/>
          <p:cNvSpPr>
            <a:spLocks/>
          </p:cNvSpPr>
          <p:nvPr/>
        </p:nvSpPr>
        <p:spPr bwMode="auto">
          <a:xfrm>
            <a:off x="7025279" y="2480155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9" name="Freeform 2885"/>
          <p:cNvSpPr>
            <a:spLocks/>
          </p:cNvSpPr>
          <p:nvPr/>
        </p:nvSpPr>
        <p:spPr bwMode="auto">
          <a:xfrm>
            <a:off x="7169254" y="2379886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0" name="Freeform 2886"/>
          <p:cNvSpPr>
            <a:spLocks/>
          </p:cNvSpPr>
          <p:nvPr/>
        </p:nvSpPr>
        <p:spPr bwMode="auto">
          <a:xfrm>
            <a:off x="6868448" y="2379886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1" name="Rectangle 2887"/>
          <p:cNvSpPr>
            <a:spLocks noChangeArrowheads="1"/>
          </p:cNvSpPr>
          <p:nvPr/>
        </p:nvSpPr>
        <p:spPr bwMode="auto">
          <a:xfrm>
            <a:off x="1597916" y="1827123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2" name="Freeform 2888"/>
          <p:cNvSpPr>
            <a:spLocks/>
          </p:cNvSpPr>
          <p:nvPr/>
        </p:nvSpPr>
        <p:spPr bwMode="auto">
          <a:xfrm>
            <a:off x="1605629" y="1562311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3" name="Rectangle 2889"/>
          <p:cNvSpPr>
            <a:spLocks noChangeArrowheads="1"/>
          </p:cNvSpPr>
          <p:nvPr/>
        </p:nvSpPr>
        <p:spPr bwMode="auto">
          <a:xfrm>
            <a:off x="1448799" y="2490439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4" name="Freeform 2890"/>
          <p:cNvSpPr>
            <a:spLocks/>
          </p:cNvSpPr>
          <p:nvPr/>
        </p:nvSpPr>
        <p:spPr bwMode="auto">
          <a:xfrm>
            <a:off x="2225238" y="4236141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5" name="Freeform 2891"/>
          <p:cNvSpPr>
            <a:spLocks/>
          </p:cNvSpPr>
          <p:nvPr/>
        </p:nvSpPr>
        <p:spPr bwMode="auto">
          <a:xfrm>
            <a:off x="2387211" y="2742396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6" name="Freeform 2892"/>
          <p:cNvSpPr>
            <a:spLocks/>
          </p:cNvSpPr>
          <p:nvPr/>
        </p:nvSpPr>
        <p:spPr bwMode="auto">
          <a:xfrm>
            <a:off x="1448799" y="2490439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7" name="Freeform 2893"/>
          <p:cNvSpPr>
            <a:spLocks/>
          </p:cNvSpPr>
          <p:nvPr/>
        </p:nvSpPr>
        <p:spPr bwMode="auto">
          <a:xfrm>
            <a:off x="2173818" y="2670408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8" name="Freeform 2894"/>
          <p:cNvSpPr>
            <a:spLocks/>
          </p:cNvSpPr>
          <p:nvPr/>
        </p:nvSpPr>
        <p:spPr bwMode="auto">
          <a:xfrm>
            <a:off x="2479766" y="2737254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9" name="Freeform 2895"/>
          <p:cNvSpPr>
            <a:spLocks/>
          </p:cNvSpPr>
          <p:nvPr/>
        </p:nvSpPr>
        <p:spPr bwMode="auto">
          <a:xfrm>
            <a:off x="4932492" y="4704062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0" name="Freeform 2896"/>
          <p:cNvSpPr>
            <a:spLocks/>
          </p:cNvSpPr>
          <p:nvPr/>
        </p:nvSpPr>
        <p:spPr bwMode="auto">
          <a:xfrm>
            <a:off x="3258777" y="448038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1" name="Freeform 2897"/>
          <p:cNvSpPr>
            <a:spLocks/>
          </p:cNvSpPr>
          <p:nvPr/>
        </p:nvSpPr>
        <p:spPr bwMode="auto">
          <a:xfrm>
            <a:off x="2919406" y="4513809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2" name="Freeform 2898"/>
          <p:cNvSpPr>
            <a:spLocks/>
          </p:cNvSpPr>
          <p:nvPr/>
        </p:nvSpPr>
        <p:spPr bwMode="auto">
          <a:xfrm>
            <a:off x="4847649" y="4195006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3" name="Rectangle 2899"/>
          <p:cNvSpPr>
            <a:spLocks noChangeArrowheads="1"/>
          </p:cNvSpPr>
          <p:nvPr/>
        </p:nvSpPr>
        <p:spPr bwMode="auto">
          <a:xfrm>
            <a:off x="2387211" y="350083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4" name="Freeform 2900"/>
          <p:cNvSpPr>
            <a:spLocks/>
          </p:cNvSpPr>
          <p:nvPr/>
        </p:nvSpPr>
        <p:spPr bwMode="auto">
          <a:xfrm>
            <a:off x="2392353" y="2364460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5" name="Freeform 2901"/>
          <p:cNvSpPr>
            <a:spLocks/>
          </p:cNvSpPr>
          <p:nvPr/>
        </p:nvSpPr>
        <p:spPr bwMode="auto">
          <a:xfrm>
            <a:off x="4454288" y="2552142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6" name="Freeform 2902"/>
          <p:cNvSpPr>
            <a:spLocks/>
          </p:cNvSpPr>
          <p:nvPr/>
        </p:nvSpPr>
        <p:spPr bwMode="auto">
          <a:xfrm>
            <a:off x="4338593" y="1737138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7" name="Rectangle 2903"/>
          <p:cNvSpPr>
            <a:spLocks noChangeArrowheads="1"/>
          </p:cNvSpPr>
          <p:nvPr/>
        </p:nvSpPr>
        <p:spPr bwMode="auto">
          <a:xfrm>
            <a:off x="3842392" y="3156325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8" name="Rectangle 2904"/>
          <p:cNvSpPr>
            <a:spLocks noChangeArrowheads="1"/>
          </p:cNvSpPr>
          <p:nvPr/>
        </p:nvSpPr>
        <p:spPr bwMode="auto">
          <a:xfrm>
            <a:off x="3850105" y="3613962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9" name="Freeform 2905"/>
          <p:cNvSpPr>
            <a:spLocks/>
          </p:cNvSpPr>
          <p:nvPr/>
        </p:nvSpPr>
        <p:spPr bwMode="auto">
          <a:xfrm>
            <a:off x="4580266" y="3058628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0" name="Freeform 2906"/>
          <p:cNvSpPr>
            <a:spLocks/>
          </p:cNvSpPr>
          <p:nvPr/>
        </p:nvSpPr>
        <p:spPr bwMode="auto">
          <a:xfrm>
            <a:off x="2824279" y="2809241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1" name="Rectangle 2907"/>
          <p:cNvSpPr>
            <a:spLocks noChangeArrowheads="1"/>
          </p:cNvSpPr>
          <p:nvPr/>
        </p:nvSpPr>
        <p:spPr bwMode="auto">
          <a:xfrm>
            <a:off x="3641854" y="2364460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2" name="Freeform 2908"/>
          <p:cNvSpPr>
            <a:spLocks/>
          </p:cNvSpPr>
          <p:nvPr/>
        </p:nvSpPr>
        <p:spPr bwMode="auto">
          <a:xfrm>
            <a:off x="2387211" y="3500838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3" name="Freeform 2909"/>
          <p:cNvSpPr>
            <a:spLocks/>
          </p:cNvSpPr>
          <p:nvPr/>
        </p:nvSpPr>
        <p:spPr bwMode="auto">
          <a:xfrm>
            <a:off x="3641854" y="2680692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4" name="Rectangle 2910"/>
          <p:cNvSpPr>
            <a:spLocks noChangeArrowheads="1"/>
          </p:cNvSpPr>
          <p:nvPr/>
        </p:nvSpPr>
        <p:spPr bwMode="auto">
          <a:xfrm>
            <a:off x="3641854" y="2683263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5" name="Freeform 2911"/>
          <p:cNvSpPr>
            <a:spLocks/>
          </p:cNvSpPr>
          <p:nvPr/>
        </p:nvSpPr>
        <p:spPr bwMode="auto">
          <a:xfrm>
            <a:off x="5472400" y="2734683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6" name="Freeform 2912"/>
          <p:cNvSpPr>
            <a:spLocks/>
          </p:cNvSpPr>
          <p:nvPr/>
        </p:nvSpPr>
        <p:spPr bwMode="auto">
          <a:xfrm>
            <a:off x="4886214" y="198909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7" name="Freeform 2913"/>
          <p:cNvSpPr>
            <a:spLocks/>
          </p:cNvSpPr>
          <p:nvPr/>
        </p:nvSpPr>
        <p:spPr bwMode="auto">
          <a:xfrm>
            <a:off x="4785945" y="1996808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8" name="Rectangle 2914"/>
          <p:cNvSpPr>
            <a:spLocks noChangeArrowheads="1"/>
          </p:cNvSpPr>
          <p:nvPr/>
        </p:nvSpPr>
        <p:spPr bwMode="auto">
          <a:xfrm>
            <a:off x="5035332" y="304577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9" name="Freeform 2915"/>
          <p:cNvSpPr>
            <a:spLocks/>
          </p:cNvSpPr>
          <p:nvPr/>
        </p:nvSpPr>
        <p:spPr bwMode="auto">
          <a:xfrm>
            <a:off x="4464572" y="2521290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0" name="Freeform 2916"/>
          <p:cNvSpPr>
            <a:spLocks/>
          </p:cNvSpPr>
          <p:nvPr/>
        </p:nvSpPr>
        <p:spPr bwMode="auto">
          <a:xfrm>
            <a:off x="4454288" y="2552142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1" name="Freeform 2917"/>
          <p:cNvSpPr>
            <a:spLocks/>
          </p:cNvSpPr>
          <p:nvPr/>
        </p:nvSpPr>
        <p:spPr bwMode="auto">
          <a:xfrm>
            <a:off x="4454288" y="2541858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2" name="Freeform 2918"/>
          <p:cNvSpPr>
            <a:spLocks/>
          </p:cNvSpPr>
          <p:nvPr/>
        </p:nvSpPr>
        <p:spPr bwMode="auto">
          <a:xfrm>
            <a:off x="3644425" y="2228197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3" name="Rectangle 2919"/>
          <p:cNvSpPr>
            <a:spLocks noChangeArrowheads="1"/>
          </p:cNvSpPr>
          <p:nvPr/>
        </p:nvSpPr>
        <p:spPr bwMode="auto">
          <a:xfrm>
            <a:off x="3641854" y="223076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4" name="Freeform 2920"/>
          <p:cNvSpPr>
            <a:spLocks/>
          </p:cNvSpPr>
          <p:nvPr/>
        </p:nvSpPr>
        <p:spPr bwMode="auto">
          <a:xfrm>
            <a:off x="5359276" y="2166494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5" name="Freeform 2921"/>
          <p:cNvSpPr>
            <a:spLocks/>
          </p:cNvSpPr>
          <p:nvPr/>
        </p:nvSpPr>
        <p:spPr bwMode="auto">
          <a:xfrm>
            <a:off x="5014764" y="2014805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6" name="Freeform 2922"/>
          <p:cNvSpPr>
            <a:spLocks/>
          </p:cNvSpPr>
          <p:nvPr/>
        </p:nvSpPr>
        <p:spPr bwMode="auto">
          <a:xfrm>
            <a:off x="4618831" y="3140899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7" name="Freeform 2923"/>
          <p:cNvSpPr>
            <a:spLocks/>
          </p:cNvSpPr>
          <p:nvPr/>
        </p:nvSpPr>
        <p:spPr bwMode="auto">
          <a:xfrm>
            <a:off x="4788516" y="4115305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8" name="Freeform 2924"/>
          <p:cNvSpPr>
            <a:spLocks/>
          </p:cNvSpPr>
          <p:nvPr/>
        </p:nvSpPr>
        <p:spPr bwMode="auto">
          <a:xfrm>
            <a:off x="4742239" y="358311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9" name="Freeform 2925"/>
          <p:cNvSpPr>
            <a:spLocks/>
          </p:cNvSpPr>
          <p:nvPr/>
        </p:nvSpPr>
        <p:spPr bwMode="auto">
          <a:xfrm>
            <a:off x="4611118" y="3140899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0" name="Freeform 2926"/>
          <p:cNvSpPr>
            <a:spLocks/>
          </p:cNvSpPr>
          <p:nvPr/>
        </p:nvSpPr>
        <p:spPr bwMode="auto">
          <a:xfrm>
            <a:off x="6989285" y="3182035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1" name="Freeform 2927"/>
          <p:cNvSpPr>
            <a:spLocks/>
          </p:cNvSpPr>
          <p:nvPr/>
        </p:nvSpPr>
        <p:spPr bwMode="auto">
          <a:xfrm>
            <a:off x="4760235" y="3182035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2" name="Freeform 2928"/>
          <p:cNvSpPr>
            <a:spLocks/>
          </p:cNvSpPr>
          <p:nvPr/>
        </p:nvSpPr>
        <p:spPr bwMode="auto">
          <a:xfrm>
            <a:off x="6284833" y="340314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3" name="Freeform 2929"/>
          <p:cNvSpPr>
            <a:spLocks/>
          </p:cNvSpPr>
          <p:nvPr/>
        </p:nvSpPr>
        <p:spPr bwMode="auto">
          <a:xfrm>
            <a:off x="6063728" y="3441705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4" name="Rectangle 2930"/>
          <p:cNvSpPr>
            <a:spLocks noChangeArrowheads="1"/>
          </p:cNvSpPr>
          <p:nvPr/>
        </p:nvSpPr>
        <p:spPr bwMode="auto">
          <a:xfrm>
            <a:off x="4755094" y="3655098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5" name="Freeform 2931"/>
          <p:cNvSpPr>
            <a:spLocks/>
          </p:cNvSpPr>
          <p:nvPr/>
        </p:nvSpPr>
        <p:spPr bwMode="auto">
          <a:xfrm>
            <a:off x="6737328" y="3719372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6" name="Freeform 2932"/>
          <p:cNvSpPr>
            <a:spLocks/>
          </p:cNvSpPr>
          <p:nvPr/>
        </p:nvSpPr>
        <p:spPr bwMode="auto">
          <a:xfrm>
            <a:off x="5482684" y="4557515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7" name="Freeform 2933"/>
          <p:cNvSpPr>
            <a:spLocks/>
          </p:cNvSpPr>
          <p:nvPr/>
        </p:nvSpPr>
        <p:spPr bwMode="auto">
          <a:xfrm>
            <a:off x="4857933" y="3585681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8" name="Rectangle 2934"/>
          <p:cNvSpPr>
            <a:spLocks noChangeArrowheads="1"/>
          </p:cNvSpPr>
          <p:nvPr/>
        </p:nvSpPr>
        <p:spPr bwMode="auto">
          <a:xfrm>
            <a:off x="4847649" y="419500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9" name="Freeform 2935"/>
          <p:cNvSpPr>
            <a:spLocks/>
          </p:cNvSpPr>
          <p:nvPr/>
        </p:nvSpPr>
        <p:spPr bwMode="auto">
          <a:xfrm>
            <a:off x="6014879" y="372451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0" name="Freeform 2936"/>
          <p:cNvSpPr>
            <a:spLocks/>
          </p:cNvSpPr>
          <p:nvPr/>
        </p:nvSpPr>
        <p:spPr bwMode="auto">
          <a:xfrm>
            <a:off x="4847649" y="4189864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1" name="Rectangle 2937"/>
          <p:cNvSpPr>
            <a:spLocks noChangeArrowheads="1"/>
          </p:cNvSpPr>
          <p:nvPr/>
        </p:nvSpPr>
        <p:spPr bwMode="auto">
          <a:xfrm>
            <a:off x="5338709" y="3701375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2" name="Freeform 2938"/>
          <p:cNvSpPr>
            <a:spLocks/>
          </p:cNvSpPr>
          <p:nvPr/>
        </p:nvSpPr>
        <p:spPr bwMode="auto">
          <a:xfrm>
            <a:off x="5742354" y="450095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3" name="Freeform 2939"/>
          <p:cNvSpPr>
            <a:spLocks/>
          </p:cNvSpPr>
          <p:nvPr/>
        </p:nvSpPr>
        <p:spPr bwMode="auto">
          <a:xfrm>
            <a:off x="5685792" y="3755366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4" name="Freeform 2940"/>
          <p:cNvSpPr>
            <a:spLocks/>
          </p:cNvSpPr>
          <p:nvPr/>
        </p:nvSpPr>
        <p:spPr bwMode="auto">
          <a:xfrm>
            <a:off x="5860620" y="375279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5" name="Freeform 2941"/>
          <p:cNvSpPr>
            <a:spLocks/>
          </p:cNvSpPr>
          <p:nvPr/>
        </p:nvSpPr>
        <p:spPr bwMode="auto">
          <a:xfrm>
            <a:off x="6570213" y="4079311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6" name="Freeform 2942"/>
          <p:cNvSpPr>
            <a:spLocks/>
          </p:cNvSpPr>
          <p:nvPr/>
        </p:nvSpPr>
        <p:spPr bwMode="auto">
          <a:xfrm>
            <a:off x="6166568" y="3680807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7" name="Freeform 2943"/>
          <p:cNvSpPr>
            <a:spLocks/>
          </p:cNvSpPr>
          <p:nvPr/>
        </p:nvSpPr>
        <p:spPr bwMode="auto">
          <a:xfrm>
            <a:off x="5937749" y="2642127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8" name="Freeform 2944"/>
          <p:cNvSpPr>
            <a:spLocks/>
          </p:cNvSpPr>
          <p:nvPr/>
        </p:nvSpPr>
        <p:spPr bwMode="auto">
          <a:xfrm>
            <a:off x="5508394" y="2703831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9" name="Freeform 2945"/>
          <p:cNvSpPr>
            <a:spLocks/>
          </p:cNvSpPr>
          <p:nvPr/>
        </p:nvSpPr>
        <p:spPr bwMode="auto">
          <a:xfrm>
            <a:off x="5510965" y="2644698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0" name="Freeform 2946"/>
          <p:cNvSpPr>
            <a:spLocks/>
          </p:cNvSpPr>
          <p:nvPr/>
        </p:nvSpPr>
        <p:spPr bwMode="auto">
          <a:xfrm>
            <a:off x="5495539" y="3086909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1" name="Freeform 2947"/>
          <p:cNvSpPr>
            <a:spLocks/>
          </p:cNvSpPr>
          <p:nvPr/>
        </p:nvSpPr>
        <p:spPr bwMode="auto">
          <a:xfrm>
            <a:off x="6644772" y="282723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2" name="Freeform 2948"/>
          <p:cNvSpPr>
            <a:spLocks/>
          </p:cNvSpPr>
          <p:nvPr/>
        </p:nvSpPr>
        <p:spPr bwMode="auto">
          <a:xfrm>
            <a:off x="5842623" y="3084338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3" name="Freeform 2949"/>
          <p:cNvSpPr>
            <a:spLocks/>
          </p:cNvSpPr>
          <p:nvPr/>
        </p:nvSpPr>
        <p:spPr bwMode="auto">
          <a:xfrm>
            <a:off x="5847765" y="2536716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4" name="Freeform 2950"/>
          <p:cNvSpPr>
            <a:spLocks/>
          </p:cNvSpPr>
          <p:nvPr/>
        </p:nvSpPr>
        <p:spPr bwMode="auto">
          <a:xfrm>
            <a:off x="6220558" y="2832380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5" name="Freeform 2951"/>
          <p:cNvSpPr>
            <a:spLocks/>
          </p:cNvSpPr>
          <p:nvPr/>
        </p:nvSpPr>
        <p:spPr bwMode="auto">
          <a:xfrm>
            <a:off x="6215416" y="3220600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6" name="Freeform 2952"/>
          <p:cNvSpPr>
            <a:spLocks/>
          </p:cNvSpPr>
          <p:nvPr/>
        </p:nvSpPr>
        <p:spPr bwMode="auto">
          <a:xfrm>
            <a:off x="5842623" y="3081767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7" name="Freeform 2953"/>
          <p:cNvSpPr>
            <a:spLocks/>
          </p:cNvSpPr>
          <p:nvPr/>
        </p:nvSpPr>
        <p:spPr bwMode="auto">
          <a:xfrm>
            <a:off x="6973859" y="2948075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8" name="Freeform 2954"/>
          <p:cNvSpPr>
            <a:spLocks/>
          </p:cNvSpPr>
          <p:nvPr/>
        </p:nvSpPr>
        <p:spPr bwMode="auto">
          <a:xfrm>
            <a:off x="6644772" y="2829809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9" name="Freeform 2955"/>
          <p:cNvSpPr>
            <a:spLocks/>
          </p:cNvSpPr>
          <p:nvPr/>
        </p:nvSpPr>
        <p:spPr bwMode="auto">
          <a:xfrm>
            <a:off x="6277120" y="2798958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0" name="Freeform 2956"/>
          <p:cNvSpPr>
            <a:spLocks/>
          </p:cNvSpPr>
          <p:nvPr/>
        </p:nvSpPr>
        <p:spPr bwMode="auto">
          <a:xfrm>
            <a:off x="6642201" y="2829809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1" name="Rectangle 2957"/>
          <p:cNvSpPr>
            <a:spLocks noChangeArrowheads="1"/>
          </p:cNvSpPr>
          <p:nvPr/>
        </p:nvSpPr>
        <p:spPr bwMode="auto">
          <a:xfrm>
            <a:off x="6277120" y="2804099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2" name="Freeform 2958"/>
          <p:cNvSpPr>
            <a:spLocks/>
          </p:cNvSpPr>
          <p:nvPr/>
        </p:nvSpPr>
        <p:spPr bwMode="auto">
          <a:xfrm>
            <a:off x="6269407" y="2346463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3" name="Freeform 2959"/>
          <p:cNvSpPr>
            <a:spLocks/>
          </p:cNvSpPr>
          <p:nvPr/>
        </p:nvSpPr>
        <p:spPr bwMode="auto">
          <a:xfrm>
            <a:off x="6410812" y="2688405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4" name="Freeform 2960"/>
          <p:cNvSpPr>
            <a:spLocks/>
          </p:cNvSpPr>
          <p:nvPr/>
        </p:nvSpPr>
        <p:spPr bwMode="auto">
          <a:xfrm>
            <a:off x="6413383" y="2829809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5" name="Rectangle 2961"/>
          <p:cNvSpPr>
            <a:spLocks noChangeArrowheads="1"/>
          </p:cNvSpPr>
          <p:nvPr/>
        </p:nvSpPr>
        <p:spPr bwMode="auto">
          <a:xfrm>
            <a:off x="6984143" y="2863232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6" name="Rectangle 2962"/>
          <p:cNvSpPr>
            <a:spLocks noChangeArrowheads="1"/>
          </p:cNvSpPr>
          <p:nvPr/>
        </p:nvSpPr>
        <p:spPr bwMode="auto">
          <a:xfrm>
            <a:off x="6819599" y="2688405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7" name="Freeform 2963"/>
          <p:cNvSpPr>
            <a:spLocks/>
          </p:cNvSpPr>
          <p:nvPr/>
        </p:nvSpPr>
        <p:spPr bwMode="auto">
          <a:xfrm>
            <a:off x="6822170" y="2693547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8" name="Freeform 2964"/>
          <p:cNvSpPr>
            <a:spLocks/>
          </p:cNvSpPr>
          <p:nvPr/>
        </p:nvSpPr>
        <p:spPr bwMode="auto">
          <a:xfrm>
            <a:off x="6819599" y="2688405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9" name="Freeform 2965"/>
          <p:cNvSpPr>
            <a:spLocks/>
          </p:cNvSpPr>
          <p:nvPr/>
        </p:nvSpPr>
        <p:spPr bwMode="auto">
          <a:xfrm>
            <a:off x="7251526" y="222305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0" name="Freeform 2966"/>
          <p:cNvSpPr>
            <a:spLocks/>
          </p:cNvSpPr>
          <p:nvPr/>
        </p:nvSpPr>
        <p:spPr bwMode="auto">
          <a:xfrm>
            <a:off x="7171825" y="237217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1" name="Freeform 2967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2" name="Freeform 2968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3" name="Freeform 2969"/>
          <p:cNvSpPr>
            <a:spLocks/>
          </p:cNvSpPr>
          <p:nvPr/>
        </p:nvSpPr>
        <p:spPr bwMode="auto">
          <a:xfrm>
            <a:off x="7135831" y="2169065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4" name="Rectangle 2970"/>
          <p:cNvSpPr>
            <a:spLocks noChangeArrowheads="1"/>
          </p:cNvSpPr>
          <p:nvPr/>
        </p:nvSpPr>
        <p:spPr bwMode="auto">
          <a:xfrm>
            <a:off x="7174396" y="237988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5" name="Freeform 2971"/>
          <p:cNvSpPr>
            <a:spLocks/>
          </p:cNvSpPr>
          <p:nvPr/>
        </p:nvSpPr>
        <p:spPr bwMode="auto">
          <a:xfrm>
            <a:off x="7002140" y="1696002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6" name="Freeform 2972"/>
          <p:cNvSpPr>
            <a:spLocks/>
          </p:cNvSpPr>
          <p:nvPr/>
        </p:nvSpPr>
        <p:spPr bwMode="auto">
          <a:xfrm>
            <a:off x="2279229" y="1562311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7" name="Freeform 2973"/>
          <p:cNvSpPr>
            <a:spLocks/>
          </p:cNvSpPr>
          <p:nvPr/>
        </p:nvSpPr>
        <p:spPr bwMode="auto">
          <a:xfrm>
            <a:off x="1441086" y="1834836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8" name="Freeform 2974"/>
          <p:cNvSpPr>
            <a:spLocks/>
          </p:cNvSpPr>
          <p:nvPr/>
        </p:nvSpPr>
        <p:spPr bwMode="auto">
          <a:xfrm>
            <a:off x="1605629" y="1410622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9" name="Freeform 2975"/>
          <p:cNvSpPr>
            <a:spLocks/>
          </p:cNvSpPr>
          <p:nvPr/>
        </p:nvSpPr>
        <p:spPr bwMode="auto">
          <a:xfrm>
            <a:off x="2279229" y="2001950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0" name="Freeform 2979"/>
          <p:cNvSpPr>
            <a:spLocks/>
          </p:cNvSpPr>
          <p:nvPr/>
        </p:nvSpPr>
        <p:spPr bwMode="auto">
          <a:xfrm>
            <a:off x="2513189" y="2007092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1" name="Freeform 2980"/>
          <p:cNvSpPr>
            <a:spLocks/>
          </p:cNvSpPr>
          <p:nvPr/>
        </p:nvSpPr>
        <p:spPr bwMode="auto">
          <a:xfrm>
            <a:off x="2657165" y="2356747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2" name="Freeform 2981"/>
          <p:cNvSpPr>
            <a:spLocks/>
          </p:cNvSpPr>
          <p:nvPr/>
        </p:nvSpPr>
        <p:spPr bwMode="auto">
          <a:xfrm>
            <a:off x="2865415" y="1773132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3" name="Freeform 2982"/>
          <p:cNvSpPr>
            <a:spLocks/>
          </p:cNvSpPr>
          <p:nvPr/>
        </p:nvSpPr>
        <p:spPr bwMode="auto">
          <a:xfrm>
            <a:off x="3641854" y="1773132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4" name="Freeform 2983"/>
          <p:cNvSpPr>
            <a:spLocks/>
          </p:cNvSpPr>
          <p:nvPr/>
        </p:nvSpPr>
        <p:spPr bwMode="auto">
          <a:xfrm>
            <a:off x="2783143" y="2351605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5" name="Freeform 2984"/>
          <p:cNvSpPr>
            <a:spLocks/>
          </p:cNvSpPr>
          <p:nvPr/>
        </p:nvSpPr>
        <p:spPr bwMode="auto">
          <a:xfrm>
            <a:off x="2862844" y="2385028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6" name="Freeform 2985"/>
          <p:cNvSpPr>
            <a:spLocks/>
          </p:cNvSpPr>
          <p:nvPr/>
        </p:nvSpPr>
        <p:spPr bwMode="auto">
          <a:xfrm>
            <a:off x="2747149" y="2364460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7" name="Freeform 2986"/>
          <p:cNvSpPr>
            <a:spLocks/>
          </p:cNvSpPr>
          <p:nvPr/>
        </p:nvSpPr>
        <p:spPr bwMode="auto">
          <a:xfrm>
            <a:off x="2186673" y="1559740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8" name="Freeform 2987"/>
          <p:cNvSpPr>
            <a:spLocks/>
          </p:cNvSpPr>
          <p:nvPr/>
        </p:nvSpPr>
        <p:spPr bwMode="auto">
          <a:xfrm>
            <a:off x="4459430" y="2732112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9" name="Freeform 2988"/>
          <p:cNvSpPr>
            <a:spLocks/>
          </p:cNvSpPr>
          <p:nvPr/>
        </p:nvSpPr>
        <p:spPr bwMode="auto">
          <a:xfrm>
            <a:off x="4446575" y="2313040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0" name="Freeform 2989"/>
          <p:cNvSpPr>
            <a:spLocks/>
          </p:cNvSpPr>
          <p:nvPr/>
        </p:nvSpPr>
        <p:spPr bwMode="auto">
          <a:xfrm>
            <a:off x="3636712" y="1775703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1" name="Freeform 2990"/>
          <p:cNvSpPr>
            <a:spLocks/>
          </p:cNvSpPr>
          <p:nvPr/>
        </p:nvSpPr>
        <p:spPr bwMode="auto">
          <a:xfrm>
            <a:off x="3847534" y="3140899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2" name="Freeform 2991"/>
          <p:cNvSpPr>
            <a:spLocks/>
          </p:cNvSpPr>
          <p:nvPr/>
        </p:nvSpPr>
        <p:spPr bwMode="auto">
          <a:xfrm>
            <a:off x="4338593" y="1737138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3" name="Freeform 2992"/>
          <p:cNvSpPr>
            <a:spLocks/>
          </p:cNvSpPr>
          <p:nvPr/>
        </p:nvSpPr>
        <p:spPr bwMode="auto">
          <a:xfrm>
            <a:off x="2429632" y="1585450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4" name="Freeform 2993"/>
          <p:cNvSpPr>
            <a:spLocks/>
          </p:cNvSpPr>
          <p:nvPr/>
        </p:nvSpPr>
        <p:spPr bwMode="auto">
          <a:xfrm>
            <a:off x="4251179" y="2680692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5" name="Freeform 2994"/>
          <p:cNvSpPr>
            <a:spLocks/>
          </p:cNvSpPr>
          <p:nvPr/>
        </p:nvSpPr>
        <p:spPr bwMode="auto">
          <a:xfrm>
            <a:off x="3644425" y="1731996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6" name="Freeform 2995"/>
          <p:cNvSpPr>
            <a:spLocks/>
          </p:cNvSpPr>
          <p:nvPr/>
        </p:nvSpPr>
        <p:spPr bwMode="auto">
          <a:xfrm>
            <a:off x="3636712" y="2685834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7" name="Freeform 2996"/>
          <p:cNvSpPr>
            <a:spLocks/>
          </p:cNvSpPr>
          <p:nvPr/>
        </p:nvSpPr>
        <p:spPr bwMode="auto">
          <a:xfrm>
            <a:off x="3641854" y="2230768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8" name="Freeform 2997"/>
          <p:cNvSpPr>
            <a:spLocks/>
          </p:cNvSpPr>
          <p:nvPr/>
        </p:nvSpPr>
        <p:spPr bwMode="auto">
          <a:xfrm>
            <a:off x="4464572" y="2521290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9" name="Freeform 2998"/>
          <p:cNvSpPr>
            <a:spLocks/>
          </p:cNvSpPr>
          <p:nvPr/>
        </p:nvSpPr>
        <p:spPr bwMode="auto">
          <a:xfrm>
            <a:off x="4341164" y="1721712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0" name="Freeform 2999"/>
          <p:cNvSpPr>
            <a:spLocks/>
          </p:cNvSpPr>
          <p:nvPr/>
        </p:nvSpPr>
        <p:spPr bwMode="auto">
          <a:xfrm>
            <a:off x="5202446" y="3225742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1" name="Freeform 3000"/>
          <p:cNvSpPr>
            <a:spLocks/>
          </p:cNvSpPr>
          <p:nvPr/>
        </p:nvSpPr>
        <p:spPr bwMode="auto">
          <a:xfrm>
            <a:off x="5202446" y="3326011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2" name="Freeform 3001"/>
          <p:cNvSpPr>
            <a:spLocks/>
          </p:cNvSpPr>
          <p:nvPr/>
        </p:nvSpPr>
        <p:spPr bwMode="auto">
          <a:xfrm>
            <a:off x="5487826" y="3207745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3" name="Freeform 3003"/>
          <p:cNvSpPr>
            <a:spLocks/>
          </p:cNvSpPr>
          <p:nvPr/>
        </p:nvSpPr>
        <p:spPr bwMode="auto">
          <a:xfrm>
            <a:off x="5503252" y="3300301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4" name="Freeform 3004"/>
          <p:cNvSpPr>
            <a:spLocks/>
          </p:cNvSpPr>
          <p:nvPr/>
        </p:nvSpPr>
        <p:spPr bwMode="auto">
          <a:xfrm>
            <a:off x="5564956" y="3274591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5" name="Freeform 3005"/>
          <p:cNvSpPr>
            <a:spLocks/>
          </p:cNvSpPr>
          <p:nvPr/>
        </p:nvSpPr>
        <p:spPr bwMode="auto">
          <a:xfrm>
            <a:off x="5734641" y="3102334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6" name="Freeform 3006"/>
          <p:cNvSpPr>
            <a:spLocks/>
          </p:cNvSpPr>
          <p:nvPr/>
        </p:nvSpPr>
        <p:spPr bwMode="auto">
          <a:xfrm>
            <a:off x="5495539" y="3326011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7" name="Freeform 3007"/>
          <p:cNvSpPr>
            <a:spLocks/>
          </p:cNvSpPr>
          <p:nvPr/>
        </p:nvSpPr>
        <p:spPr bwMode="auto">
          <a:xfrm>
            <a:off x="5595808" y="3156325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8" name="Freeform 3008"/>
          <p:cNvSpPr>
            <a:spLocks/>
          </p:cNvSpPr>
          <p:nvPr/>
        </p:nvSpPr>
        <p:spPr bwMode="auto">
          <a:xfrm>
            <a:off x="5842623" y="3084338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9" name="Freeform 3010"/>
          <p:cNvSpPr>
            <a:spLocks/>
          </p:cNvSpPr>
          <p:nvPr/>
        </p:nvSpPr>
        <p:spPr bwMode="auto">
          <a:xfrm>
            <a:off x="5477542" y="2703831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0" name="Freeform 3011"/>
          <p:cNvSpPr>
            <a:spLocks/>
          </p:cNvSpPr>
          <p:nvPr/>
        </p:nvSpPr>
        <p:spPr bwMode="auto">
          <a:xfrm>
            <a:off x="5567527" y="3806786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1" name="Freeform 3012"/>
          <p:cNvSpPr>
            <a:spLocks/>
          </p:cNvSpPr>
          <p:nvPr/>
        </p:nvSpPr>
        <p:spPr bwMode="auto">
          <a:xfrm>
            <a:off x="5210159" y="3804215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2" name="Freeform 3013"/>
          <p:cNvSpPr>
            <a:spLocks/>
          </p:cNvSpPr>
          <p:nvPr/>
        </p:nvSpPr>
        <p:spPr bwMode="auto">
          <a:xfrm>
            <a:off x="5608663" y="4256709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3" name="Freeform 3014"/>
          <p:cNvSpPr>
            <a:spLocks/>
          </p:cNvSpPr>
          <p:nvPr/>
        </p:nvSpPr>
        <p:spPr bwMode="auto">
          <a:xfrm>
            <a:off x="5570098" y="3757937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4" name="Freeform 3015"/>
          <p:cNvSpPr>
            <a:spLocks/>
          </p:cNvSpPr>
          <p:nvPr/>
        </p:nvSpPr>
        <p:spPr bwMode="auto">
          <a:xfrm>
            <a:off x="6166568" y="3745082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5" name="Freeform 3016"/>
          <p:cNvSpPr>
            <a:spLocks/>
          </p:cNvSpPr>
          <p:nvPr/>
        </p:nvSpPr>
        <p:spPr bwMode="auto">
          <a:xfrm>
            <a:off x="6166568" y="3698804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6" name="Freeform 3017"/>
          <p:cNvSpPr>
            <a:spLocks/>
          </p:cNvSpPr>
          <p:nvPr/>
        </p:nvSpPr>
        <p:spPr bwMode="auto">
          <a:xfrm>
            <a:off x="6233413" y="3745082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7" name="Freeform 3018"/>
          <p:cNvSpPr>
            <a:spLocks/>
          </p:cNvSpPr>
          <p:nvPr/>
        </p:nvSpPr>
        <p:spPr bwMode="auto">
          <a:xfrm>
            <a:off x="6166568" y="3680807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8" name="Freeform 3019"/>
          <p:cNvSpPr>
            <a:spLocks/>
          </p:cNvSpPr>
          <p:nvPr/>
        </p:nvSpPr>
        <p:spPr bwMode="auto">
          <a:xfrm>
            <a:off x="6174281" y="3593394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9" name="Freeform 3020"/>
          <p:cNvSpPr>
            <a:spLocks/>
          </p:cNvSpPr>
          <p:nvPr/>
        </p:nvSpPr>
        <p:spPr bwMode="auto">
          <a:xfrm>
            <a:off x="6050873" y="4310700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0" name="Freeform 3021"/>
          <p:cNvSpPr>
            <a:spLocks/>
          </p:cNvSpPr>
          <p:nvPr/>
        </p:nvSpPr>
        <p:spPr bwMode="auto">
          <a:xfrm>
            <a:off x="6454519" y="4308129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1" name="Freeform 3022"/>
          <p:cNvSpPr>
            <a:spLocks/>
          </p:cNvSpPr>
          <p:nvPr/>
        </p:nvSpPr>
        <p:spPr bwMode="auto">
          <a:xfrm>
            <a:off x="6454519" y="4310700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2" name="Freeform 3023"/>
          <p:cNvSpPr>
            <a:spLocks/>
          </p:cNvSpPr>
          <p:nvPr/>
        </p:nvSpPr>
        <p:spPr bwMode="auto">
          <a:xfrm>
            <a:off x="6043160" y="4364691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3" name="Freeform 3024"/>
          <p:cNvSpPr>
            <a:spLocks/>
          </p:cNvSpPr>
          <p:nvPr/>
        </p:nvSpPr>
        <p:spPr bwMode="auto">
          <a:xfrm>
            <a:off x="5690934" y="4390401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4" name="Freeform 3025"/>
          <p:cNvSpPr>
            <a:spLocks/>
          </p:cNvSpPr>
          <p:nvPr/>
        </p:nvSpPr>
        <p:spPr bwMode="auto">
          <a:xfrm>
            <a:off x="5868333" y="3678236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5" name="Freeform 3026"/>
          <p:cNvSpPr>
            <a:spLocks/>
          </p:cNvSpPr>
          <p:nvPr/>
        </p:nvSpPr>
        <p:spPr bwMode="auto">
          <a:xfrm>
            <a:off x="5690934" y="4313271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6" name="Freeform 3027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7" name="Freeform 3028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8" name="Freeform 3029"/>
          <p:cNvSpPr>
            <a:spLocks/>
          </p:cNvSpPr>
          <p:nvPr/>
        </p:nvSpPr>
        <p:spPr bwMode="auto">
          <a:xfrm>
            <a:off x="6181994" y="2536716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9" name="Freeform 3030"/>
          <p:cNvSpPr>
            <a:spLocks/>
          </p:cNvSpPr>
          <p:nvPr/>
        </p:nvSpPr>
        <p:spPr bwMode="auto">
          <a:xfrm>
            <a:off x="6138287" y="2809241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0" name="Freeform 3031"/>
          <p:cNvSpPr>
            <a:spLocks/>
          </p:cNvSpPr>
          <p:nvPr/>
        </p:nvSpPr>
        <p:spPr bwMode="auto">
          <a:xfrm>
            <a:off x="6138287" y="3146041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1" name="Freeform 3032"/>
          <p:cNvSpPr>
            <a:spLocks/>
          </p:cNvSpPr>
          <p:nvPr/>
        </p:nvSpPr>
        <p:spPr bwMode="auto">
          <a:xfrm>
            <a:off x="6264265" y="2806670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2" name="Freeform 3033"/>
          <p:cNvSpPr>
            <a:spLocks/>
          </p:cNvSpPr>
          <p:nvPr/>
        </p:nvSpPr>
        <p:spPr bwMode="auto">
          <a:xfrm>
            <a:off x="6146000" y="2906939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3" name="Freeform 3034"/>
          <p:cNvSpPr>
            <a:spLocks/>
          </p:cNvSpPr>
          <p:nvPr/>
        </p:nvSpPr>
        <p:spPr bwMode="auto">
          <a:xfrm>
            <a:off x="6277120" y="2796387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4" name="Freeform 3035"/>
          <p:cNvSpPr>
            <a:spLocks/>
          </p:cNvSpPr>
          <p:nvPr/>
        </p:nvSpPr>
        <p:spPr bwMode="auto">
          <a:xfrm>
            <a:off x="5762922" y="2539287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5" name="Freeform 3036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6" name="Freeform 3037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7" name="Freeform 3038"/>
          <p:cNvSpPr>
            <a:spLocks/>
          </p:cNvSpPr>
          <p:nvPr/>
        </p:nvSpPr>
        <p:spPr bwMode="auto">
          <a:xfrm>
            <a:off x="6292546" y="2346463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8" name="Freeform 3039"/>
          <p:cNvSpPr>
            <a:spLocks/>
          </p:cNvSpPr>
          <p:nvPr/>
        </p:nvSpPr>
        <p:spPr bwMode="auto">
          <a:xfrm>
            <a:off x="6269407" y="2351605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9" name="Freeform 3040"/>
          <p:cNvSpPr>
            <a:spLocks/>
          </p:cNvSpPr>
          <p:nvPr/>
        </p:nvSpPr>
        <p:spPr bwMode="auto">
          <a:xfrm>
            <a:off x="6822170" y="2680692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0" name="Freeform 3041"/>
          <p:cNvSpPr>
            <a:spLocks/>
          </p:cNvSpPr>
          <p:nvPr/>
        </p:nvSpPr>
        <p:spPr bwMode="auto">
          <a:xfrm>
            <a:off x="6179423" y="2351605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1" name="Freeform 3042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2" name="Freeform 3043"/>
          <p:cNvSpPr>
            <a:spLocks/>
          </p:cNvSpPr>
          <p:nvPr/>
        </p:nvSpPr>
        <p:spPr bwMode="auto">
          <a:xfrm>
            <a:off x="6868448" y="2433877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3" name="Freeform 3044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4" name="Freeform 3045"/>
          <p:cNvSpPr>
            <a:spLocks/>
          </p:cNvSpPr>
          <p:nvPr/>
        </p:nvSpPr>
        <p:spPr bwMode="auto">
          <a:xfrm>
            <a:off x="6963575" y="2457016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5" name="Freeform 3046"/>
          <p:cNvSpPr>
            <a:spLocks/>
          </p:cNvSpPr>
          <p:nvPr/>
        </p:nvSpPr>
        <p:spPr bwMode="auto">
          <a:xfrm>
            <a:off x="6850451" y="2431306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6" name="Freeform 3047"/>
          <p:cNvSpPr>
            <a:spLocks/>
          </p:cNvSpPr>
          <p:nvPr/>
        </p:nvSpPr>
        <p:spPr bwMode="auto">
          <a:xfrm>
            <a:off x="6961004" y="2259049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7" name="Freeform 3048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8" name="Freeform 3049"/>
          <p:cNvSpPr>
            <a:spLocks/>
          </p:cNvSpPr>
          <p:nvPr/>
        </p:nvSpPr>
        <p:spPr bwMode="auto">
          <a:xfrm>
            <a:off x="6829883" y="1798842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9" name="Freeform 3050"/>
          <p:cNvSpPr>
            <a:spLocks/>
          </p:cNvSpPr>
          <p:nvPr/>
        </p:nvSpPr>
        <p:spPr bwMode="auto">
          <a:xfrm>
            <a:off x="6976430" y="2364460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0" name="Freeform 3051"/>
          <p:cNvSpPr>
            <a:spLocks/>
          </p:cNvSpPr>
          <p:nvPr/>
        </p:nvSpPr>
        <p:spPr bwMode="auto">
          <a:xfrm>
            <a:off x="6968717" y="2333608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1" name="Line 3080"/>
          <p:cNvSpPr>
            <a:spLocks noChangeShapeType="1"/>
          </p:cNvSpPr>
          <p:nvPr/>
        </p:nvSpPr>
        <p:spPr bwMode="auto">
          <a:xfrm>
            <a:off x="3868878" y="5476990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2" name="Line 3117"/>
          <p:cNvSpPr>
            <a:spLocks noChangeShapeType="1"/>
          </p:cNvSpPr>
          <p:nvPr/>
        </p:nvSpPr>
        <p:spPr bwMode="auto">
          <a:xfrm>
            <a:off x="6957977" y="177634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3" name="Line 3118"/>
          <p:cNvSpPr>
            <a:spLocks noChangeShapeType="1"/>
          </p:cNvSpPr>
          <p:nvPr/>
        </p:nvSpPr>
        <p:spPr bwMode="auto">
          <a:xfrm>
            <a:off x="6957977" y="177634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4" name="Line 3119"/>
          <p:cNvSpPr>
            <a:spLocks noChangeShapeType="1"/>
          </p:cNvSpPr>
          <p:nvPr/>
        </p:nvSpPr>
        <p:spPr bwMode="auto">
          <a:xfrm>
            <a:off x="6896269" y="2521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5" name="Line 3120"/>
          <p:cNvSpPr>
            <a:spLocks noChangeShapeType="1"/>
          </p:cNvSpPr>
          <p:nvPr/>
        </p:nvSpPr>
        <p:spPr bwMode="auto">
          <a:xfrm>
            <a:off x="7209954" y="233943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42654" y="2234224"/>
            <a:ext cx="3921156" cy="18512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42654" y="2419350"/>
            <a:ext cx="542925" cy="133887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42654" y="2419350"/>
            <a:ext cx="4171950" cy="108585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42654" y="2419350"/>
            <a:ext cx="3503628" cy="221865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85579" y="3758224"/>
            <a:ext cx="2960703" cy="879784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85579" y="3502929"/>
            <a:ext cx="3629025" cy="25529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985579" y="2234224"/>
            <a:ext cx="3378231" cy="1524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6363810" y="2234224"/>
            <a:ext cx="250794" cy="127097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946282" y="3505201"/>
            <a:ext cx="668322" cy="113280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99116" y="2318119"/>
            <a:ext cx="1071054" cy="46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851364" y="3823035"/>
            <a:ext cx="1067401" cy="49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434248" y="1750197"/>
            <a:ext cx="1113053" cy="48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05600" y="3250728"/>
            <a:ext cx="1079178" cy="48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81434" y="4756914"/>
            <a:ext cx="1126632" cy="46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4</a:t>
            </a:r>
            <a:endParaRPr lang="en-US" dirty="0"/>
          </a:p>
        </p:txBody>
      </p:sp>
      <p:pic>
        <p:nvPicPr>
          <p:cNvPr id="50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62" y="4535528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688019" y="2441046"/>
            <a:ext cx="531181" cy="42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Dir0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84429" y="4104545"/>
            <a:ext cx="542925" cy="46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Dir1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59025" y="1923042"/>
            <a:ext cx="494375" cy="38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Dir2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906212" y="3420848"/>
            <a:ext cx="609600" cy="44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Dir3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363565" y="4990609"/>
            <a:ext cx="566705" cy="42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Dir4</a:t>
            </a:r>
            <a:endParaRPr lang="en-US" dirty="0"/>
          </a:p>
        </p:txBody>
      </p:sp>
      <p:sp>
        <p:nvSpPr>
          <p:cNvPr id="56" name="Round Diagonal Corner Rectangle 55"/>
          <p:cNvSpPr/>
          <p:nvPr/>
        </p:nvSpPr>
        <p:spPr>
          <a:xfrm>
            <a:off x="7659025" y="1310299"/>
            <a:ext cx="1008340" cy="47810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Migration Agent 0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6653929" y="1310299"/>
            <a:ext cx="865342" cy="33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Mig</a:t>
            </a:r>
            <a:r>
              <a:rPr lang="en-US" sz="1600" dirty="0" smtClean="0"/>
              <a:t> </a:t>
            </a:r>
            <a:r>
              <a:rPr lang="en-US" sz="1600" dirty="0" err="1" smtClean="0"/>
              <a:t>Init</a:t>
            </a:r>
            <a:endParaRPr lang="en-US" sz="1600" dirty="0"/>
          </a:p>
        </p:txBody>
      </p:sp>
      <p:sp>
        <p:nvSpPr>
          <p:cNvPr id="58" name="Diamond 57"/>
          <p:cNvSpPr/>
          <p:nvPr/>
        </p:nvSpPr>
        <p:spPr>
          <a:xfrm>
            <a:off x="5946282" y="5334000"/>
            <a:ext cx="1637562" cy="549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 4</a:t>
            </a:r>
            <a:endParaRPr lang="en-US" sz="1200" dirty="0"/>
          </a:p>
        </p:txBody>
      </p:sp>
      <p:sp>
        <p:nvSpPr>
          <p:cNvPr id="59" name="Diamond 58"/>
          <p:cNvSpPr/>
          <p:nvPr/>
        </p:nvSpPr>
        <p:spPr>
          <a:xfrm>
            <a:off x="1591877" y="4535528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1</a:t>
            </a:r>
            <a:endParaRPr lang="en-US" sz="700" dirty="0"/>
          </a:p>
        </p:txBody>
      </p:sp>
      <p:sp>
        <p:nvSpPr>
          <p:cNvPr id="60" name="Diamond 59"/>
          <p:cNvSpPr/>
          <p:nvPr/>
        </p:nvSpPr>
        <p:spPr>
          <a:xfrm>
            <a:off x="1020469" y="2896314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0</a:t>
            </a:r>
            <a:endParaRPr lang="en-US" sz="700" dirty="0"/>
          </a:p>
        </p:txBody>
      </p:sp>
      <p:sp>
        <p:nvSpPr>
          <p:cNvPr id="61" name="Diamond 60"/>
          <p:cNvSpPr/>
          <p:nvPr/>
        </p:nvSpPr>
        <p:spPr>
          <a:xfrm>
            <a:off x="6681820" y="2297502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2</a:t>
            </a:r>
            <a:endParaRPr lang="en-US" sz="700" dirty="0"/>
          </a:p>
        </p:txBody>
      </p:sp>
      <p:sp>
        <p:nvSpPr>
          <p:cNvPr id="62" name="Diamond 61"/>
          <p:cNvSpPr/>
          <p:nvPr/>
        </p:nvSpPr>
        <p:spPr>
          <a:xfrm>
            <a:off x="6730929" y="3823035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3</a:t>
            </a:r>
            <a:endParaRPr lang="en-US" sz="700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946282" y="2234224"/>
            <a:ext cx="417528" cy="240378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09600" y="5791200"/>
            <a:ext cx="49419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9600" y="6172200"/>
            <a:ext cx="49419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84429" y="5608533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Intra-coast (</a:t>
            </a:r>
            <a:r>
              <a:rPr lang="en-US" dirty="0" err="1" smtClean="0"/>
              <a:t>ms</a:t>
            </a:r>
            <a:r>
              <a:rPr lang="en-US" dirty="0" smtClean="0"/>
              <a:t>) </a:t>
            </a:r>
            <a:r>
              <a:rPr lang="en-US" dirty="0" smtClean="0"/>
              <a:t>RTT links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80231" y="5975711"/>
            <a:ext cx="253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Inter-coast</a:t>
            </a:r>
            <a:r>
              <a:rPr lang="en-US" dirty="0" smtClean="0"/>
              <a:t> (</a:t>
            </a:r>
            <a:r>
              <a:rPr lang="en-US" dirty="0" err="1" smtClean="0"/>
              <a:t>ms</a:t>
            </a:r>
            <a:r>
              <a:rPr lang="en-US" dirty="0" smtClean="0"/>
              <a:t>) </a:t>
            </a:r>
            <a:r>
              <a:rPr lang="en-US" dirty="0" smtClean="0"/>
              <a:t>RTT links</a:t>
            </a:r>
            <a:endParaRPr lang="en-US" dirty="0"/>
          </a:p>
        </p:txBody>
      </p:sp>
      <p:cxnSp>
        <p:nvCxnSpPr>
          <p:cNvPr id="75" name="Elbow Connector 74"/>
          <p:cNvCxnSpPr/>
          <p:nvPr/>
        </p:nvCxnSpPr>
        <p:spPr>
          <a:xfrm flipV="1">
            <a:off x="4528629" y="4768782"/>
            <a:ext cx="1479132" cy="1218752"/>
          </a:xfrm>
          <a:prstGeom prst="bentConnector3">
            <a:avLst>
              <a:gd name="adj1" fmla="val 184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67925" y="6021877"/>
            <a:ext cx="5202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 is always leader, all clients forced to connect to #4.</a:t>
            </a:r>
          </a:p>
          <a:p>
            <a:r>
              <a:rPr lang="en-US" dirty="0" smtClean="0"/>
              <a:t>No redirection.</a:t>
            </a:r>
            <a:endParaRPr lang="en-US" dirty="0"/>
          </a:p>
        </p:txBody>
      </p:sp>
      <p:sp>
        <p:nvSpPr>
          <p:cNvPr id="248" name="Title 236"/>
          <p:cNvSpPr>
            <a:spLocks noGrp="1"/>
          </p:cNvSpPr>
          <p:nvPr>
            <p:ph type="title"/>
          </p:nvPr>
        </p:nvSpPr>
        <p:spPr>
          <a:xfrm>
            <a:off x="414337" y="160338"/>
            <a:ext cx="8272463" cy="6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Experimental Setup and </a:t>
            </a:r>
            <a:r>
              <a:rPr lang="en-US" sz="2800" dirty="0" err="1" smtClean="0"/>
              <a:t>Config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4" grpId="0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23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208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Instrumented </a:t>
            </a:r>
            <a:r>
              <a:rPr lang="en-US" sz="4000" dirty="0" err="1" smtClean="0"/>
              <a:t>Paxos</a:t>
            </a:r>
            <a:r>
              <a:rPr lang="en-US" sz="4000" dirty="0" smtClean="0"/>
              <a:t> Rounds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0726534"/>
              </p:ext>
            </p:extLst>
          </p:nvPr>
        </p:nvGraphicFramePr>
        <p:xfrm>
          <a:off x="457200" y="13716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0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25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66800" y="2434966"/>
            <a:ext cx="1942268" cy="340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Paxos</a:t>
            </a:r>
            <a:r>
              <a:rPr lang="en-US" sz="1400" dirty="0" smtClean="0"/>
              <a:t> client</a:t>
            </a:r>
            <a:endParaRPr lang="en-US" sz="1400" dirty="0"/>
          </a:p>
        </p:txBody>
      </p:sp>
      <p:sp>
        <p:nvSpPr>
          <p:cNvPr id="46" name="Cloud"/>
          <p:cNvSpPr>
            <a:spLocks noChangeAspect="1" noEditPoints="1" noChangeArrowheads="1"/>
          </p:cNvSpPr>
          <p:nvPr/>
        </p:nvSpPr>
        <p:spPr bwMode="auto">
          <a:xfrm>
            <a:off x="3981864" y="3626019"/>
            <a:ext cx="2057796" cy="13790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3" descr="C:\Users\Sripras\AppData\Local\Microsoft\Windows\Temporary Internet Files\Content.IE5\S5NU6IIH\MC90032017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38" y="2546876"/>
            <a:ext cx="1700992" cy="48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479388" y="3502976"/>
            <a:ext cx="1339360" cy="2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0800000">
            <a:off x="5823750" y="4508066"/>
            <a:ext cx="1339362" cy="20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12184" y="4511238"/>
            <a:ext cx="1339360" cy="2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18" y="3304892"/>
            <a:ext cx="373890" cy="4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11" y="4280074"/>
            <a:ext cx="373890" cy="4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>
            <a:stCxn id="45" idx="2"/>
            <a:endCxn id="59" idx="0"/>
          </p:cNvCxnSpPr>
          <p:nvPr/>
        </p:nvCxnSpPr>
        <p:spPr>
          <a:xfrm>
            <a:off x="2037934" y="2775882"/>
            <a:ext cx="0" cy="587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7" idx="3"/>
            <a:endCxn id="48" idx="3"/>
          </p:cNvCxnSpPr>
          <p:nvPr/>
        </p:nvCxnSpPr>
        <p:spPr>
          <a:xfrm flipH="1">
            <a:off x="5818748" y="2789510"/>
            <a:ext cx="155082" cy="815732"/>
          </a:xfrm>
          <a:prstGeom prst="bentConnector3">
            <a:avLst>
              <a:gd name="adj1" fmla="val -14740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8" idx="3"/>
            <a:endCxn id="49" idx="2"/>
          </p:cNvCxnSpPr>
          <p:nvPr/>
        </p:nvCxnSpPr>
        <p:spPr>
          <a:xfrm>
            <a:off x="5818748" y="3605242"/>
            <a:ext cx="674683" cy="902824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9" idx="0"/>
            <a:endCxn id="50" idx="2"/>
          </p:cNvCxnSpPr>
          <p:nvPr/>
        </p:nvCxnSpPr>
        <p:spPr>
          <a:xfrm rot="5400000">
            <a:off x="5236063" y="3458402"/>
            <a:ext cx="3170" cy="2511567"/>
          </a:xfrm>
          <a:prstGeom prst="curvedConnector3">
            <a:avLst>
              <a:gd name="adj1" fmla="val 7311356"/>
            </a:avLst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0" idx="0"/>
            <a:endCxn id="48" idx="1"/>
          </p:cNvCxnSpPr>
          <p:nvPr/>
        </p:nvCxnSpPr>
        <p:spPr>
          <a:xfrm rot="5400000" flipH="1" flipV="1">
            <a:off x="3777628" y="3809478"/>
            <a:ext cx="905996" cy="497524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0" idx="2"/>
            <a:endCxn id="52" idx="2"/>
          </p:cNvCxnSpPr>
          <p:nvPr/>
        </p:nvCxnSpPr>
        <p:spPr>
          <a:xfrm rot="5400000">
            <a:off x="3485544" y="4246082"/>
            <a:ext cx="26632" cy="966008"/>
          </a:xfrm>
          <a:prstGeom prst="bentConnector3">
            <a:avLst>
              <a:gd name="adj1" fmla="val 958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59988" y="3363734"/>
            <a:ext cx="2155892" cy="33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Dir</a:t>
            </a:r>
            <a:r>
              <a:rPr lang="en-US" sz="1200" dirty="0" smtClean="0"/>
              <a:t> Client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59" idx="6"/>
            <a:endCxn id="47" idx="1"/>
          </p:cNvCxnSpPr>
          <p:nvPr/>
        </p:nvCxnSpPr>
        <p:spPr>
          <a:xfrm flipV="1">
            <a:off x="3115880" y="2789510"/>
            <a:ext cx="1156958" cy="740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lus 60"/>
          <p:cNvSpPr/>
          <p:nvPr/>
        </p:nvSpPr>
        <p:spPr>
          <a:xfrm>
            <a:off x="561669" y="2831623"/>
            <a:ext cx="324586" cy="341045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4181692" y="2088642"/>
            <a:ext cx="327032" cy="342494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lus 63"/>
          <p:cNvSpPr/>
          <p:nvPr/>
        </p:nvSpPr>
        <p:spPr>
          <a:xfrm>
            <a:off x="1506042" y="5027512"/>
            <a:ext cx="348392" cy="335280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5" descr="C:\Users\Sripras\AppData\Local\Microsoft\Windows\Temporary Internet Files\Content.IE5\24UHWFW8\MC90043960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7" y="3508952"/>
            <a:ext cx="178696" cy="23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Elbow Connector 81"/>
          <p:cNvCxnSpPr>
            <a:stCxn id="48" idx="2"/>
            <a:endCxn id="51" idx="2"/>
          </p:cNvCxnSpPr>
          <p:nvPr/>
        </p:nvCxnSpPr>
        <p:spPr>
          <a:xfrm rot="5400000">
            <a:off x="4623810" y="3241962"/>
            <a:ext cx="59712" cy="990805"/>
          </a:xfrm>
          <a:prstGeom prst="bentConnector3">
            <a:avLst>
              <a:gd name="adj1" fmla="val 482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9" idx="0"/>
            <a:endCxn id="90" idx="2"/>
          </p:cNvCxnSpPr>
          <p:nvPr/>
        </p:nvCxnSpPr>
        <p:spPr>
          <a:xfrm rot="5400000">
            <a:off x="5982145" y="4278078"/>
            <a:ext cx="76764" cy="945809"/>
          </a:xfrm>
          <a:prstGeom prst="bentConnector3">
            <a:avLst>
              <a:gd name="adj1" fmla="val 397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75" y="4327526"/>
            <a:ext cx="373493" cy="46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Latency Breakdown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827263" y="2827814"/>
            <a:ext cx="12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latency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37319" y="2075223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Queuing delay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71318" y="4058240"/>
            <a:ext cx="218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Paxos</a:t>
            </a:r>
            <a:r>
              <a:rPr lang="en-US" sz="1600" dirty="0" smtClean="0"/>
              <a:t> convergence time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787161" y="5020744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access time</a:t>
            </a:r>
            <a:endParaRPr lang="en-US" dirty="0"/>
          </a:p>
        </p:txBody>
      </p:sp>
      <p:cxnSp>
        <p:nvCxnSpPr>
          <p:cNvPr id="5" name="Elbow Connector 4"/>
          <p:cNvCxnSpPr>
            <a:stCxn id="29" idx="3"/>
            <a:endCxn id="6" idx="0"/>
          </p:cNvCxnSpPr>
          <p:nvPr/>
        </p:nvCxnSpPr>
        <p:spPr>
          <a:xfrm>
            <a:off x="6153839" y="4227517"/>
            <a:ext cx="1181335" cy="103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54205" y="5260741"/>
            <a:ext cx="3561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from leader to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closest replica (in 5 node cluster)</a:t>
            </a:r>
          </a:p>
          <a:p>
            <a:r>
              <a:rPr lang="en-US" dirty="0" smtClean="0"/>
              <a:t>Composed of:</a:t>
            </a:r>
          </a:p>
          <a:p>
            <a:r>
              <a:rPr lang="en-US" dirty="0" smtClean="0"/>
              <a:t>    a) network component</a:t>
            </a:r>
          </a:p>
          <a:p>
            <a:r>
              <a:rPr lang="en-US" dirty="0"/>
              <a:t> </a:t>
            </a:r>
            <a:r>
              <a:rPr lang="en-US" dirty="0" smtClean="0"/>
              <a:t>   b) queuing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49" grpId="0" animBg="1"/>
      <p:bldP spid="50" grpId="0" animBg="1"/>
      <p:bldP spid="59" grpId="0" animBg="1"/>
      <p:bldP spid="61" grpId="0" animBg="1"/>
      <p:bldP spid="62" grpId="0" animBg="1"/>
      <p:bldP spid="64" grpId="0" animBg="1"/>
      <p:bldP spid="2" grpId="0"/>
      <p:bldP spid="28" grpId="0"/>
      <p:bldP spid="29" grpId="0"/>
      <p:bldP spid="30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ripras\JPaxos-1\results\sri\2014-03-30_13-00-00\PaxosRoundBoxPlots_client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25842"/>
            <a:ext cx="7086600" cy="542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ripras\JPaxos-1\results\sri\2014-03-30_13-00-00\PaxosRoundBoxPlots_leader_20ms_80m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"/>
            <a:ext cx="52578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ripras\JPaxos-1\results\sri\2014-03-30_13-00-00\PaxosServiceTimeBoxPlots_leader_20ms_80m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38" y="3200400"/>
            <a:ext cx="50292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48893" y="900602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dirty="0" smtClean="0"/>
              <a:t>to 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886804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1677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2600" y="352481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5300" y="2438054"/>
            <a:ext cx="838200" cy="83893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91325" y="5956000"/>
            <a:ext cx="785673" cy="7804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7"/>
            <a:endCxn id="11" idx="2"/>
          </p:cNvCxnSpPr>
          <p:nvPr/>
        </p:nvCxnSpPr>
        <p:spPr>
          <a:xfrm flipV="1">
            <a:off x="2533089" y="2857521"/>
            <a:ext cx="1772211" cy="8012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12" idx="2"/>
          </p:cNvCxnSpPr>
          <p:nvPr/>
        </p:nvCxnSpPr>
        <p:spPr>
          <a:xfrm>
            <a:off x="2533089" y="4305300"/>
            <a:ext cx="3158236" cy="204094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6"/>
            <a:endCxn id="11" idx="4"/>
          </p:cNvCxnSpPr>
          <p:nvPr/>
        </p:nvCxnSpPr>
        <p:spPr>
          <a:xfrm flipV="1">
            <a:off x="2667000" y="3276988"/>
            <a:ext cx="2057400" cy="70502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12" idx="0"/>
          </p:cNvCxnSpPr>
          <p:nvPr/>
        </p:nvCxnSpPr>
        <p:spPr>
          <a:xfrm>
            <a:off x="2667000" y="3982011"/>
            <a:ext cx="3417162" cy="197398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us 16"/>
          <p:cNvSpPr/>
          <p:nvPr/>
        </p:nvSpPr>
        <p:spPr>
          <a:xfrm>
            <a:off x="4375581" y="3982011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457200" y="53340"/>
            <a:ext cx="80772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C:\Users\Sripras\JPaxos-1\results\sri\2014-03-30_13-00-00\PaxosRoundBoxPlots_client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6543"/>
            <a:ext cx="6553200" cy="4760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66687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dirty="0" smtClean="0"/>
              <a:t>to end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57400" y="44196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33528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72200" y="3352800"/>
            <a:ext cx="0" cy="106680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0224" y="3563034"/>
            <a:ext cx="286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Link delay</a:t>
            </a:r>
          </a:p>
          <a:p>
            <a:pPr marL="400050" indent="-400050">
              <a:buAutoNum type="romanLcParenR"/>
            </a:pPr>
            <a:r>
              <a:rPr lang="en-US" dirty="0" smtClean="0"/>
              <a:t>Corresponding DB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pic>
        <p:nvPicPr>
          <p:cNvPr id="10" name="Picture 9" descr="C:\Users\Sripras\JPaxos-1\results\sri\2014-03-30_13-00-00\PaxosServiceTimeBoxPlots_leader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90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906162" y="15675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943100" y="5687961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43100" y="54102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57900" y="5410200"/>
            <a:ext cx="0" cy="27776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18" idx="2"/>
          </p:cNvCxnSpPr>
          <p:nvPr/>
        </p:nvCxnSpPr>
        <p:spPr>
          <a:xfrm rot="5400000" flipH="1" flipV="1">
            <a:off x="5765471" y="4149459"/>
            <a:ext cx="1882550" cy="916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2743200"/>
            <a:ext cx="3509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Initiation is an insert</a:t>
            </a:r>
          </a:p>
          <a:p>
            <a:pPr marL="400050" indent="-400050">
              <a:buAutoNum type="romanLcParenR"/>
            </a:pPr>
            <a:r>
              <a:rPr lang="en-US" dirty="0" err="1" smtClean="0"/>
              <a:t>Mig</a:t>
            </a:r>
            <a:r>
              <a:rPr lang="en-US" dirty="0" smtClean="0"/>
              <a:t> Agent </a:t>
            </a:r>
            <a:r>
              <a:rPr lang="en-US" dirty="0" err="1" smtClean="0"/>
              <a:t>Acks</a:t>
            </a:r>
            <a:r>
              <a:rPr lang="en-US" dirty="0" smtClean="0"/>
              <a:t> involves multiple DB accesses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Elbow Connector 226"/>
          <p:cNvCxnSpPr>
            <a:stCxn id="218" idx="3"/>
            <a:endCxn id="324" idx="1"/>
          </p:cNvCxnSpPr>
          <p:nvPr/>
        </p:nvCxnSpPr>
        <p:spPr>
          <a:xfrm>
            <a:off x="6316760" y="2974624"/>
            <a:ext cx="207601" cy="2570793"/>
          </a:xfrm>
          <a:prstGeom prst="bentConnector3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219" idx="3"/>
            <a:endCxn id="324" idx="1"/>
          </p:cNvCxnSpPr>
          <p:nvPr/>
        </p:nvCxnSpPr>
        <p:spPr>
          <a:xfrm>
            <a:off x="5889423" y="4505392"/>
            <a:ext cx="634938" cy="104002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6524362" y="4753430"/>
            <a:ext cx="2526213" cy="1433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Family of</a:t>
            </a:r>
            <a:br>
              <a:rPr lang="en-US" dirty="0" smtClean="0"/>
            </a:br>
            <a:r>
              <a:rPr lang="en-US" dirty="0" smtClean="0"/>
              <a:t>                   Hash                               </a:t>
            </a:r>
          </a:p>
          <a:p>
            <a:pPr algn="ctr"/>
            <a:r>
              <a:rPr lang="en-US" dirty="0" smtClean="0"/>
              <a:t>                   Functions</a:t>
            </a:r>
            <a:endParaRPr lang="en-US" dirty="0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618341" y="3565767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879597" y="3517828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068330" y="2426892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322413" y="3131514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24622" y="2311694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556389" y="2267984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448592" y="2445396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286607" y="1704894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116908" y="2213989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250610" y="2159995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245467" y="2669090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224899" y="2532817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459315" y="285096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515299" y="3979625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145423" y="4642941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217180" y="4082465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548838" y="4185304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047725" y="4123601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037326" y="4064468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679843" y="3218612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4309967" y="2316194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2268600" y="3478282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648875" y="2964084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086059" y="2786685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4592776" y="3881927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5310082" y="3660822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6315340" y="2856102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3129882" y="3622257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4775316" y="2521873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1073089" y="3090062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6428463" y="2645281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64073" y="3306025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703444" y="3167192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3127311" y="3629970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3867756" y="3532273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3878040" y="3519418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921862" y="4997737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4855017" y="4280431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5304940" y="3879356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5505477" y="369424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5356360" y="3696816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6271633" y="3249464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6148225" y="3154337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6312769" y="2953800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6456744" y="2853531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6155938" y="2853531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5406" y="2300768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893119" y="2035956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36289" y="2964084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1512728" y="4709786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1674701" y="3216041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736289" y="2964084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1461308" y="3144053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767256" y="3210899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4219982" y="5177707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2546267" y="4954031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2206896" y="4987454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4135139" y="4668651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674701" y="3974483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1679843" y="2838105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3741778" y="3025787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3626083" y="2210783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129882" y="3629970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137595" y="408760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3867756" y="3532273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2111769" y="3282886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929344" y="2838105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1674701" y="3974483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2929344" y="3154337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929344" y="3156908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auto">
          <a:xfrm>
            <a:off x="4759890" y="3208328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4173704" y="246274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4073435" y="2470453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322822" y="351941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3752062" y="2994935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3741778" y="3025787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3741778" y="3015503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931915" y="2701842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929344" y="270441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4646766" y="2640139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4302254" y="2488450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906321" y="3614544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4076006" y="4588950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4029729" y="405675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3898608" y="3614544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6276775" y="3655680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4047725" y="3655680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5572323" y="387678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5351218" y="3915350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042584" y="4128743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6024818" y="4193017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4770174" y="5031160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4145423" y="4059326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135139" y="466865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5302369" y="4198159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4135139" y="4663509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626199" y="4175020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5029844" y="4974599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4973282" y="4229011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5148110" y="422644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>
            <a:off x="5857703" y="4552956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5454058" y="4154452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5225239" y="3115772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4795884" y="3177476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4798455" y="3118343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4783029" y="3560554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5932262" y="3300883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5130113" y="3557983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>
            <a:off x="5135255" y="3010361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>
            <a:off x="5508048" y="3306025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5502906" y="3694245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5130113" y="3555412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6261349" y="3421720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116"/>
          <p:cNvSpPr>
            <a:spLocks/>
          </p:cNvSpPr>
          <p:nvPr/>
        </p:nvSpPr>
        <p:spPr bwMode="auto">
          <a:xfrm>
            <a:off x="5932262" y="3303454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5564610" y="3272603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5929691" y="3303454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564610" y="3277744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5556897" y="2820108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121"/>
          <p:cNvSpPr>
            <a:spLocks/>
          </p:cNvSpPr>
          <p:nvPr/>
        </p:nvSpPr>
        <p:spPr bwMode="auto">
          <a:xfrm>
            <a:off x="5698302" y="3162050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5700873" y="3303454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271633" y="3336877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107089" y="316205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>
            <a:off x="6109660" y="3167192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6107089" y="3162050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6539016" y="2696701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128"/>
          <p:cNvSpPr>
            <a:spLocks/>
          </p:cNvSpPr>
          <p:nvPr/>
        </p:nvSpPr>
        <p:spPr bwMode="auto">
          <a:xfrm>
            <a:off x="6459315" y="2845818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6423321" y="2642710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6461886" y="285353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6289630" y="2169647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134"/>
          <p:cNvSpPr>
            <a:spLocks/>
          </p:cNvSpPr>
          <p:nvPr/>
        </p:nvSpPr>
        <p:spPr bwMode="auto">
          <a:xfrm>
            <a:off x="1566719" y="2035956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728576" y="2308481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136"/>
          <p:cNvSpPr>
            <a:spLocks/>
          </p:cNvSpPr>
          <p:nvPr/>
        </p:nvSpPr>
        <p:spPr bwMode="auto">
          <a:xfrm>
            <a:off x="893119" y="1884267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137"/>
          <p:cNvSpPr>
            <a:spLocks/>
          </p:cNvSpPr>
          <p:nvPr/>
        </p:nvSpPr>
        <p:spPr bwMode="auto">
          <a:xfrm>
            <a:off x="1566719" y="2475595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800679" y="2480737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139"/>
          <p:cNvSpPr>
            <a:spLocks/>
          </p:cNvSpPr>
          <p:nvPr/>
        </p:nvSpPr>
        <p:spPr bwMode="auto">
          <a:xfrm>
            <a:off x="1944655" y="2830392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140"/>
          <p:cNvSpPr>
            <a:spLocks/>
          </p:cNvSpPr>
          <p:nvPr/>
        </p:nvSpPr>
        <p:spPr bwMode="auto">
          <a:xfrm>
            <a:off x="2152905" y="2246777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141"/>
          <p:cNvSpPr>
            <a:spLocks/>
          </p:cNvSpPr>
          <p:nvPr/>
        </p:nvSpPr>
        <p:spPr bwMode="auto">
          <a:xfrm>
            <a:off x="2929344" y="2246777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2070633" y="2825250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2150334" y="2858673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144"/>
          <p:cNvSpPr>
            <a:spLocks/>
          </p:cNvSpPr>
          <p:nvPr/>
        </p:nvSpPr>
        <p:spPr bwMode="auto">
          <a:xfrm>
            <a:off x="2034639" y="2838105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1474163" y="2033385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3746920" y="3205757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3734065" y="2786685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148"/>
          <p:cNvSpPr>
            <a:spLocks/>
          </p:cNvSpPr>
          <p:nvPr/>
        </p:nvSpPr>
        <p:spPr bwMode="auto">
          <a:xfrm>
            <a:off x="2924202" y="2249348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3135024" y="3614544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3626083" y="2210783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1717122" y="2059095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3538669" y="3154337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2931915" y="2205641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2924202" y="3159479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2929344" y="2704413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3752062" y="2994935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157"/>
          <p:cNvSpPr>
            <a:spLocks/>
          </p:cNvSpPr>
          <p:nvPr/>
        </p:nvSpPr>
        <p:spPr bwMode="auto">
          <a:xfrm>
            <a:off x="3628654" y="2195357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158"/>
          <p:cNvSpPr>
            <a:spLocks/>
          </p:cNvSpPr>
          <p:nvPr/>
        </p:nvSpPr>
        <p:spPr bwMode="auto">
          <a:xfrm>
            <a:off x="4489936" y="3699387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4489936" y="3799656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4775316" y="3681390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4790742" y="3773946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162"/>
          <p:cNvSpPr>
            <a:spLocks/>
          </p:cNvSpPr>
          <p:nvPr/>
        </p:nvSpPr>
        <p:spPr bwMode="auto">
          <a:xfrm>
            <a:off x="4852446" y="3748236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163"/>
          <p:cNvSpPr>
            <a:spLocks/>
          </p:cNvSpPr>
          <p:nvPr/>
        </p:nvSpPr>
        <p:spPr bwMode="auto">
          <a:xfrm>
            <a:off x="5022131" y="3575979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164"/>
          <p:cNvSpPr>
            <a:spLocks/>
          </p:cNvSpPr>
          <p:nvPr/>
        </p:nvSpPr>
        <p:spPr bwMode="auto">
          <a:xfrm>
            <a:off x="4783029" y="3799656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165"/>
          <p:cNvSpPr>
            <a:spLocks/>
          </p:cNvSpPr>
          <p:nvPr/>
        </p:nvSpPr>
        <p:spPr bwMode="auto">
          <a:xfrm>
            <a:off x="4883298" y="3629970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166"/>
          <p:cNvSpPr>
            <a:spLocks/>
          </p:cNvSpPr>
          <p:nvPr/>
        </p:nvSpPr>
        <p:spPr bwMode="auto">
          <a:xfrm>
            <a:off x="5130113" y="3557983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4765032" y="3177476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168"/>
          <p:cNvSpPr>
            <a:spLocks/>
          </p:cNvSpPr>
          <p:nvPr/>
        </p:nvSpPr>
        <p:spPr bwMode="auto">
          <a:xfrm>
            <a:off x="4855017" y="4280431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169"/>
          <p:cNvSpPr>
            <a:spLocks/>
          </p:cNvSpPr>
          <p:nvPr/>
        </p:nvSpPr>
        <p:spPr bwMode="auto">
          <a:xfrm>
            <a:off x="4497649" y="4277860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170"/>
          <p:cNvSpPr>
            <a:spLocks/>
          </p:cNvSpPr>
          <p:nvPr/>
        </p:nvSpPr>
        <p:spPr bwMode="auto">
          <a:xfrm>
            <a:off x="4896153" y="4730354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4857588" y="4231582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5454058" y="4218727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5454058" y="4172449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5520903" y="4218727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5454058" y="4154452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176"/>
          <p:cNvSpPr>
            <a:spLocks/>
          </p:cNvSpPr>
          <p:nvPr/>
        </p:nvSpPr>
        <p:spPr bwMode="auto">
          <a:xfrm>
            <a:off x="5461771" y="4067039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177"/>
          <p:cNvSpPr>
            <a:spLocks/>
          </p:cNvSpPr>
          <p:nvPr/>
        </p:nvSpPr>
        <p:spPr bwMode="auto">
          <a:xfrm>
            <a:off x="5338363" y="4784345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178"/>
          <p:cNvSpPr>
            <a:spLocks/>
          </p:cNvSpPr>
          <p:nvPr/>
        </p:nvSpPr>
        <p:spPr bwMode="auto">
          <a:xfrm>
            <a:off x="5742009" y="4781774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179"/>
          <p:cNvSpPr>
            <a:spLocks/>
          </p:cNvSpPr>
          <p:nvPr/>
        </p:nvSpPr>
        <p:spPr bwMode="auto">
          <a:xfrm>
            <a:off x="5742009" y="4784345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180"/>
          <p:cNvSpPr>
            <a:spLocks/>
          </p:cNvSpPr>
          <p:nvPr/>
        </p:nvSpPr>
        <p:spPr bwMode="auto">
          <a:xfrm>
            <a:off x="5330650" y="4838336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181"/>
          <p:cNvSpPr>
            <a:spLocks/>
          </p:cNvSpPr>
          <p:nvPr/>
        </p:nvSpPr>
        <p:spPr bwMode="auto">
          <a:xfrm>
            <a:off x="4978424" y="4864046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182"/>
          <p:cNvSpPr>
            <a:spLocks/>
          </p:cNvSpPr>
          <p:nvPr/>
        </p:nvSpPr>
        <p:spPr bwMode="auto">
          <a:xfrm>
            <a:off x="5155823" y="4151881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183"/>
          <p:cNvSpPr>
            <a:spLocks/>
          </p:cNvSpPr>
          <p:nvPr/>
        </p:nvSpPr>
        <p:spPr bwMode="auto">
          <a:xfrm>
            <a:off x="4978424" y="4786916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184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185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5469484" y="3010361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5425777" y="3282886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188"/>
          <p:cNvSpPr>
            <a:spLocks/>
          </p:cNvSpPr>
          <p:nvPr/>
        </p:nvSpPr>
        <p:spPr bwMode="auto">
          <a:xfrm>
            <a:off x="5425777" y="3619686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189"/>
          <p:cNvSpPr>
            <a:spLocks/>
          </p:cNvSpPr>
          <p:nvPr/>
        </p:nvSpPr>
        <p:spPr bwMode="auto">
          <a:xfrm>
            <a:off x="5551755" y="3280315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190"/>
          <p:cNvSpPr>
            <a:spLocks/>
          </p:cNvSpPr>
          <p:nvPr/>
        </p:nvSpPr>
        <p:spPr bwMode="auto">
          <a:xfrm>
            <a:off x="5433490" y="3380584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191"/>
          <p:cNvSpPr>
            <a:spLocks/>
          </p:cNvSpPr>
          <p:nvPr/>
        </p:nvSpPr>
        <p:spPr bwMode="auto">
          <a:xfrm>
            <a:off x="5564610" y="3270032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192"/>
          <p:cNvSpPr>
            <a:spLocks/>
          </p:cNvSpPr>
          <p:nvPr/>
        </p:nvSpPr>
        <p:spPr bwMode="auto">
          <a:xfrm>
            <a:off x="5050412" y="3012932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193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194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195"/>
          <p:cNvSpPr>
            <a:spLocks/>
          </p:cNvSpPr>
          <p:nvPr/>
        </p:nvSpPr>
        <p:spPr bwMode="auto">
          <a:xfrm>
            <a:off x="5580036" y="2820108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196"/>
          <p:cNvSpPr>
            <a:spLocks/>
          </p:cNvSpPr>
          <p:nvPr/>
        </p:nvSpPr>
        <p:spPr bwMode="auto">
          <a:xfrm>
            <a:off x="5556897" y="2825250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197"/>
          <p:cNvSpPr>
            <a:spLocks/>
          </p:cNvSpPr>
          <p:nvPr/>
        </p:nvSpPr>
        <p:spPr bwMode="auto">
          <a:xfrm>
            <a:off x="6109660" y="3154337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198"/>
          <p:cNvSpPr>
            <a:spLocks/>
          </p:cNvSpPr>
          <p:nvPr/>
        </p:nvSpPr>
        <p:spPr bwMode="auto">
          <a:xfrm>
            <a:off x="5466913" y="2825250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199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200"/>
          <p:cNvSpPr>
            <a:spLocks/>
          </p:cNvSpPr>
          <p:nvPr/>
        </p:nvSpPr>
        <p:spPr bwMode="auto">
          <a:xfrm>
            <a:off x="6155938" y="2907522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201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202"/>
          <p:cNvSpPr>
            <a:spLocks/>
          </p:cNvSpPr>
          <p:nvPr/>
        </p:nvSpPr>
        <p:spPr bwMode="auto">
          <a:xfrm>
            <a:off x="6251065" y="2930661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203"/>
          <p:cNvSpPr>
            <a:spLocks/>
          </p:cNvSpPr>
          <p:nvPr/>
        </p:nvSpPr>
        <p:spPr bwMode="auto">
          <a:xfrm>
            <a:off x="6137941" y="2904951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204"/>
          <p:cNvSpPr>
            <a:spLocks/>
          </p:cNvSpPr>
          <p:nvPr/>
        </p:nvSpPr>
        <p:spPr bwMode="auto">
          <a:xfrm>
            <a:off x="6248494" y="2732694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205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206"/>
          <p:cNvSpPr>
            <a:spLocks/>
          </p:cNvSpPr>
          <p:nvPr/>
        </p:nvSpPr>
        <p:spPr bwMode="auto">
          <a:xfrm>
            <a:off x="6117373" y="2272487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207"/>
          <p:cNvSpPr>
            <a:spLocks/>
          </p:cNvSpPr>
          <p:nvPr/>
        </p:nvSpPr>
        <p:spPr bwMode="auto">
          <a:xfrm>
            <a:off x="6263920" y="2838105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>
            <a:off x="6256207" y="2807253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Line 3080"/>
          <p:cNvSpPr>
            <a:spLocks noChangeShapeType="1"/>
          </p:cNvSpPr>
          <p:nvPr/>
        </p:nvSpPr>
        <p:spPr bwMode="auto">
          <a:xfrm>
            <a:off x="3156368" y="5950635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117"/>
          <p:cNvSpPr>
            <a:spLocks noChangeShapeType="1"/>
          </p:cNvSpPr>
          <p:nvPr/>
        </p:nvSpPr>
        <p:spPr bwMode="auto">
          <a:xfrm>
            <a:off x="6245467" y="2249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8"/>
          <p:cNvSpPr>
            <a:spLocks noChangeShapeType="1"/>
          </p:cNvSpPr>
          <p:nvPr/>
        </p:nvSpPr>
        <p:spPr bwMode="auto">
          <a:xfrm>
            <a:off x="6245467" y="2249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9"/>
          <p:cNvSpPr>
            <a:spLocks noChangeShapeType="1"/>
          </p:cNvSpPr>
          <p:nvPr/>
        </p:nvSpPr>
        <p:spPr bwMode="auto">
          <a:xfrm>
            <a:off x="6183759" y="299563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20"/>
          <p:cNvSpPr>
            <a:spLocks noChangeShapeType="1"/>
          </p:cNvSpPr>
          <p:nvPr/>
        </p:nvSpPr>
        <p:spPr bwMode="auto">
          <a:xfrm>
            <a:off x="6497444" y="281307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6" y="3216041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2" y="2762935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45" y="4293703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Curved Connector 224"/>
          <p:cNvCxnSpPr>
            <a:stCxn id="218" idx="2"/>
            <a:endCxn id="219" idx="3"/>
          </p:cNvCxnSpPr>
          <p:nvPr/>
        </p:nvCxnSpPr>
        <p:spPr>
          <a:xfrm rot="5400000">
            <a:off x="5337708" y="3738028"/>
            <a:ext cx="1319079" cy="21564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219" idx="2"/>
            <a:endCxn id="217" idx="2"/>
          </p:cNvCxnSpPr>
          <p:nvPr/>
        </p:nvCxnSpPr>
        <p:spPr>
          <a:xfrm rot="5400000" flipH="1">
            <a:off x="2757089" y="1796436"/>
            <a:ext cx="1077662" cy="4763629"/>
          </a:xfrm>
          <a:prstGeom prst="curvedConnector3">
            <a:avLst>
              <a:gd name="adj1" fmla="val -2121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/>
          <p:cNvSpPr/>
          <p:nvPr/>
        </p:nvSpPr>
        <p:spPr>
          <a:xfrm>
            <a:off x="6637062" y="4909182"/>
            <a:ext cx="1041913" cy="544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H(k)    </a:t>
            </a:r>
            <a:endParaRPr lang="en-US" dirty="0"/>
          </a:p>
        </p:txBody>
      </p:sp>
      <p:sp>
        <p:nvSpPr>
          <p:cNvPr id="247" name="Rounded Rectangle 246"/>
          <p:cNvSpPr/>
          <p:nvPr/>
        </p:nvSpPr>
        <p:spPr>
          <a:xfrm>
            <a:off x="6637062" y="5477927"/>
            <a:ext cx="1041913" cy="544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H(k</a:t>
            </a:r>
            <a:r>
              <a:rPr lang="en-US" dirty="0" smtClean="0"/>
              <a:t>) + 1</a:t>
            </a:r>
            <a:endParaRPr lang="en-US" sz="1400" dirty="0"/>
          </a:p>
        </p:txBody>
      </p:sp>
      <p:cxnSp>
        <p:nvCxnSpPr>
          <p:cNvPr id="253" name="Curved Connector 252"/>
          <p:cNvCxnSpPr>
            <a:stCxn id="217" idx="0"/>
            <a:endCxn id="218" idx="0"/>
          </p:cNvCxnSpPr>
          <p:nvPr/>
        </p:nvCxnSpPr>
        <p:spPr>
          <a:xfrm rot="5400000" flipH="1" flipV="1">
            <a:off x="3283035" y="394005"/>
            <a:ext cx="453106" cy="5190966"/>
          </a:xfrm>
          <a:prstGeom prst="curvedConnector3">
            <a:avLst>
              <a:gd name="adj1" fmla="val 15045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Flowchart: Connector 304"/>
          <p:cNvSpPr/>
          <p:nvPr/>
        </p:nvSpPr>
        <p:spPr>
          <a:xfrm>
            <a:off x="1193372" y="436934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Arrow Connector 307"/>
          <p:cNvCxnSpPr>
            <a:stCxn id="305" idx="6"/>
            <a:endCxn id="218" idx="1"/>
          </p:cNvCxnSpPr>
          <p:nvPr/>
        </p:nvCxnSpPr>
        <p:spPr>
          <a:xfrm flipV="1">
            <a:off x="1325239" y="2974624"/>
            <a:ext cx="4568143" cy="1464190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305" idx="6"/>
            <a:endCxn id="219" idx="1"/>
          </p:cNvCxnSpPr>
          <p:nvPr/>
        </p:nvCxnSpPr>
        <p:spPr>
          <a:xfrm>
            <a:off x="1325239" y="4438814"/>
            <a:ext cx="4140806" cy="66578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2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66" y="2628903"/>
            <a:ext cx="221479" cy="2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4" name="Curved Connector 313"/>
          <p:cNvCxnSpPr>
            <a:stCxn id="305" idx="6"/>
            <a:endCxn id="217" idx="3"/>
          </p:cNvCxnSpPr>
          <p:nvPr/>
        </p:nvCxnSpPr>
        <p:spPr>
          <a:xfrm flipH="1" flipV="1">
            <a:off x="1125794" y="3427730"/>
            <a:ext cx="199445" cy="1011084"/>
          </a:xfrm>
          <a:prstGeom prst="curvedConnector3">
            <a:avLst>
              <a:gd name="adj1" fmla="val -114618"/>
            </a:avLst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lowchart: Connector 315"/>
          <p:cNvSpPr/>
          <p:nvPr/>
        </p:nvSpPr>
        <p:spPr>
          <a:xfrm>
            <a:off x="5361502" y="317999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6"/>
          <p:cNvSpPr/>
          <p:nvPr/>
        </p:nvSpPr>
        <p:spPr>
          <a:xfrm>
            <a:off x="1290415" y="3042303"/>
            <a:ext cx="4084890" cy="1341690"/>
          </a:xfrm>
          <a:custGeom>
            <a:avLst/>
            <a:gdLst>
              <a:gd name="connsiteX0" fmla="*/ 0 w 4084890"/>
              <a:gd name="connsiteY0" fmla="*/ 1341690 h 1341690"/>
              <a:gd name="connsiteX1" fmla="*/ 25637 w 4084890"/>
              <a:gd name="connsiteY1" fmla="*/ 1298961 h 1341690"/>
              <a:gd name="connsiteX2" fmla="*/ 42729 w 4084890"/>
              <a:gd name="connsiteY2" fmla="*/ 1247686 h 1341690"/>
              <a:gd name="connsiteX3" fmla="*/ 76912 w 4084890"/>
              <a:gd name="connsiteY3" fmla="*/ 1196411 h 1341690"/>
              <a:gd name="connsiteX4" fmla="*/ 85458 w 4084890"/>
              <a:gd name="connsiteY4" fmla="*/ 1170774 h 1341690"/>
              <a:gd name="connsiteX5" fmla="*/ 119641 w 4084890"/>
              <a:gd name="connsiteY5" fmla="*/ 1119499 h 1341690"/>
              <a:gd name="connsiteX6" fmla="*/ 128187 w 4084890"/>
              <a:gd name="connsiteY6" fmla="*/ 1093861 h 1341690"/>
              <a:gd name="connsiteX7" fmla="*/ 162370 w 4084890"/>
              <a:gd name="connsiteY7" fmla="*/ 1042587 h 1341690"/>
              <a:gd name="connsiteX8" fmla="*/ 188007 w 4084890"/>
              <a:gd name="connsiteY8" fmla="*/ 991312 h 1341690"/>
              <a:gd name="connsiteX9" fmla="*/ 213645 w 4084890"/>
              <a:gd name="connsiteY9" fmla="*/ 965675 h 1341690"/>
              <a:gd name="connsiteX10" fmla="*/ 230736 w 4084890"/>
              <a:gd name="connsiteY10" fmla="*/ 940037 h 1341690"/>
              <a:gd name="connsiteX11" fmla="*/ 239282 w 4084890"/>
              <a:gd name="connsiteY11" fmla="*/ 914400 h 1341690"/>
              <a:gd name="connsiteX12" fmla="*/ 290557 w 4084890"/>
              <a:gd name="connsiteY12" fmla="*/ 863125 h 1341690"/>
              <a:gd name="connsiteX13" fmla="*/ 316194 w 4084890"/>
              <a:gd name="connsiteY13" fmla="*/ 837488 h 1341690"/>
              <a:gd name="connsiteX14" fmla="*/ 367469 w 4084890"/>
              <a:gd name="connsiteY14" fmla="*/ 803304 h 1341690"/>
              <a:gd name="connsiteX15" fmla="*/ 393106 w 4084890"/>
              <a:gd name="connsiteY15" fmla="*/ 786213 h 1341690"/>
              <a:gd name="connsiteX16" fmla="*/ 444381 w 4084890"/>
              <a:gd name="connsiteY16" fmla="*/ 769121 h 1341690"/>
              <a:gd name="connsiteX17" fmla="*/ 521293 w 4084890"/>
              <a:gd name="connsiteY17" fmla="*/ 777667 h 1341690"/>
              <a:gd name="connsiteX18" fmla="*/ 546931 w 4084890"/>
              <a:gd name="connsiteY18" fmla="*/ 786213 h 1341690"/>
              <a:gd name="connsiteX19" fmla="*/ 598206 w 4084890"/>
              <a:gd name="connsiteY19" fmla="*/ 837488 h 1341690"/>
              <a:gd name="connsiteX20" fmla="*/ 649480 w 4084890"/>
              <a:gd name="connsiteY20" fmla="*/ 888762 h 1341690"/>
              <a:gd name="connsiteX21" fmla="*/ 700755 w 4084890"/>
              <a:gd name="connsiteY21" fmla="*/ 940037 h 1341690"/>
              <a:gd name="connsiteX22" fmla="*/ 726392 w 4084890"/>
              <a:gd name="connsiteY22" fmla="*/ 965675 h 1341690"/>
              <a:gd name="connsiteX23" fmla="*/ 803305 w 4084890"/>
              <a:gd name="connsiteY23" fmla="*/ 1051133 h 1341690"/>
              <a:gd name="connsiteX24" fmla="*/ 828942 w 4084890"/>
              <a:gd name="connsiteY24" fmla="*/ 1076770 h 1341690"/>
              <a:gd name="connsiteX25" fmla="*/ 871671 w 4084890"/>
              <a:gd name="connsiteY25" fmla="*/ 1110953 h 1341690"/>
              <a:gd name="connsiteX26" fmla="*/ 888763 w 4084890"/>
              <a:gd name="connsiteY26" fmla="*/ 1136590 h 1341690"/>
              <a:gd name="connsiteX27" fmla="*/ 965675 w 4084890"/>
              <a:gd name="connsiteY27" fmla="*/ 1204957 h 1341690"/>
              <a:gd name="connsiteX28" fmla="*/ 982766 w 4084890"/>
              <a:gd name="connsiteY28" fmla="*/ 1230594 h 1341690"/>
              <a:gd name="connsiteX29" fmla="*/ 1059678 w 4084890"/>
              <a:gd name="connsiteY29" fmla="*/ 1290415 h 1341690"/>
              <a:gd name="connsiteX30" fmla="*/ 1085316 w 4084890"/>
              <a:gd name="connsiteY30" fmla="*/ 1298961 h 1341690"/>
              <a:gd name="connsiteX31" fmla="*/ 1136591 w 4084890"/>
              <a:gd name="connsiteY31" fmla="*/ 1281869 h 1341690"/>
              <a:gd name="connsiteX32" fmla="*/ 1179320 w 4084890"/>
              <a:gd name="connsiteY32" fmla="*/ 1230594 h 1341690"/>
              <a:gd name="connsiteX33" fmla="*/ 1213503 w 4084890"/>
              <a:gd name="connsiteY33" fmla="*/ 1179319 h 1341690"/>
              <a:gd name="connsiteX34" fmla="*/ 1230594 w 4084890"/>
              <a:gd name="connsiteY34" fmla="*/ 1153682 h 1341690"/>
              <a:gd name="connsiteX35" fmla="*/ 1256232 w 4084890"/>
              <a:gd name="connsiteY35" fmla="*/ 1128045 h 1341690"/>
              <a:gd name="connsiteX36" fmla="*/ 1307506 w 4084890"/>
              <a:gd name="connsiteY36" fmla="*/ 1042587 h 1341690"/>
              <a:gd name="connsiteX37" fmla="*/ 1341690 w 4084890"/>
              <a:gd name="connsiteY37" fmla="*/ 991312 h 1341690"/>
              <a:gd name="connsiteX38" fmla="*/ 1350235 w 4084890"/>
              <a:gd name="connsiteY38" fmla="*/ 965675 h 1341690"/>
              <a:gd name="connsiteX39" fmla="*/ 1384419 w 4084890"/>
              <a:gd name="connsiteY39" fmla="*/ 914400 h 1341690"/>
              <a:gd name="connsiteX40" fmla="*/ 1410056 w 4084890"/>
              <a:gd name="connsiteY40" fmla="*/ 863125 h 1341690"/>
              <a:gd name="connsiteX41" fmla="*/ 1418602 w 4084890"/>
              <a:gd name="connsiteY41" fmla="*/ 837488 h 1341690"/>
              <a:gd name="connsiteX42" fmla="*/ 1452785 w 4084890"/>
              <a:gd name="connsiteY42" fmla="*/ 786213 h 1341690"/>
              <a:gd name="connsiteX43" fmla="*/ 1469877 w 4084890"/>
              <a:gd name="connsiteY43" fmla="*/ 760576 h 1341690"/>
              <a:gd name="connsiteX44" fmla="*/ 1512606 w 4084890"/>
              <a:gd name="connsiteY44" fmla="*/ 683663 h 1341690"/>
              <a:gd name="connsiteX45" fmla="*/ 1563880 w 4084890"/>
              <a:gd name="connsiteY45" fmla="*/ 598205 h 1341690"/>
              <a:gd name="connsiteX46" fmla="*/ 1580972 w 4084890"/>
              <a:gd name="connsiteY46" fmla="*/ 572568 h 1341690"/>
              <a:gd name="connsiteX47" fmla="*/ 1615155 w 4084890"/>
              <a:gd name="connsiteY47" fmla="*/ 521293 h 1341690"/>
              <a:gd name="connsiteX48" fmla="*/ 1623701 w 4084890"/>
              <a:gd name="connsiteY48" fmla="*/ 495656 h 1341690"/>
              <a:gd name="connsiteX49" fmla="*/ 1657884 w 4084890"/>
              <a:gd name="connsiteY49" fmla="*/ 444381 h 1341690"/>
              <a:gd name="connsiteX50" fmla="*/ 1666430 w 4084890"/>
              <a:gd name="connsiteY50" fmla="*/ 418744 h 1341690"/>
              <a:gd name="connsiteX51" fmla="*/ 1717705 w 4084890"/>
              <a:gd name="connsiteY51" fmla="*/ 341832 h 1341690"/>
              <a:gd name="connsiteX52" fmla="*/ 1803163 w 4084890"/>
              <a:gd name="connsiteY52" fmla="*/ 213645 h 1341690"/>
              <a:gd name="connsiteX53" fmla="*/ 1871529 w 4084890"/>
              <a:gd name="connsiteY53" fmla="*/ 111095 h 1341690"/>
              <a:gd name="connsiteX54" fmla="*/ 1888621 w 4084890"/>
              <a:gd name="connsiteY54" fmla="*/ 85458 h 1341690"/>
              <a:gd name="connsiteX55" fmla="*/ 1914258 w 4084890"/>
              <a:gd name="connsiteY55" fmla="*/ 68366 h 1341690"/>
              <a:gd name="connsiteX56" fmla="*/ 1931349 w 4084890"/>
              <a:gd name="connsiteY56" fmla="*/ 42729 h 1341690"/>
              <a:gd name="connsiteX57" fmla="*/ 2008262 w 4084890"/>
              <a:gd name="connsiteY57" fmla="*/ 0 h 1341690"/>
              <a:gd name="connsiteX58" fmla="*/ 2102265 w 4084890"/>
              <a:gd name="connsiteY58" fmla="*/ 8546 h 1341690"/>
              <a:gd name="connsiteX59" fmla="*/ 2153540 w 4084890"/>
              <a:gd name="connsiteY59" fmla="*/ 25637 h 1341690"/>
              <a:gd name="connsiteX60" fmla="*/ 2179178 w 4084890"/>
              <a:gd name="connsiteY60" fmla="*/ 34183 h 1341690"/>
              <a:gd name="connsiteX61" fmla="*/ 2204815 w 4084890"/>
              <a:gd name="connsiteY61" fmla="*/ 51275 h 1341690"/>
              <a:gd name="connsiteX62" fmla="*/ 2230452 w 4084890"/>
              <a:gd name="connsiteY62" fmla="*/ 59820 h 1341690"/>
              <a:gd name="connsiteX63" fmla="*/ 2281727 w 4084890"/>
              <a:gd name="connsiteY63" fmla="*/ 94004 h 1341690"/>
              <a:gd name="connsiteX64" fmla="*/ 2307364 w 4084890"/>
              <a:gd name="connsiteY64" fmla="*/ 111095 h 1341690"/>
              <a:gd name="connsiteX65" fmla="*/ 2333002 w 4084890"/>
              <a:gd name="connsiteY65" fmla="*/ 128187 h 1341690"/>
              <a:gd name="connsiteX66" fmla="*/ 2350093 w 4084890"/>
              <a:gd name="connsiteY66" fmla="*/ 153824 h 1341690"/>
              <a:gd name="connsiteX67" fmla="*/ 2401368 w 4084890"/>
              <a:gd name="connsiteY67" fmla="*/ 188007 h 1341690"/>
              <a:gd name="connsiteX68" fmla="*/ 2444097 w 4084890"/>
              <a:gd name="connsiteY68" fmla="*/ 222190 h 1341690"/>
              <a:gd name="connsiteX69" fmla="*/ 2469735 w 4084890"/>
              <a:gd name="connsiteY69" fmla="*/ 247828 h 1341690"/>
              <a:gd name="connsiteX70" fmla="*/ 2495372 w 4084890"/>
              <a:gd name="connsiteY70" fmla="*/ 264919 h 1341690"/>
              <a:gd name="connsiteX71" fmla="*/ 2546647 w 4084890"/>
              <a:gd name="connsiteY71" fmla="*/ 316194 h 1341690"/>
              <a:gd name="connsiteX72" fmla="*/ 2597921 w 4084890"/>
              <a:gd name="connsiteY72" fmla="*/ 350377 h 1341690"/>
              <a:gd name="connsiteX73" fmla="*/ 2666288 w 4084890"/>
              <a:gd name="connsiteY73" fmla="*/ 410198 h 1341690"/>
              <a:gd name="connsiteX74" fmla="*/ 2751746 w 4084890"/>
              <a:gd name="connsiteY74" fmla="*/ 487110 h 1341690"/>
              <a:gd name="connsiteX75" fmla="*/ 2828658 w 4084890"/>
              <a:gd name="connsiteY75" fmla="*/ 538385 h 1341690"/>
              <a:gd name="connsiteX76" fmla="*/ 2854295 w 4084890"/>
              <a:gd name="connsiteY76" fmla="*/ 555476 h 1341690"/>
              <a:gd name="connsiteX77" fmla="*/ 2905570 w 4084890"/>
              <a:gd name="connsiteY77" fmla="*/ 589660 h 1341690"/>
              <a:gd name="connsiteX78" fmla="*/ 2956845 w 4084890"/>
              <a:gd name="connsiteY78" fmla="*/ 615297 h 1341690"/>
              <a:gd name="connsiteX79" fmla="*/ 2982482 w 4084890"/>
              <a:gd name="connsiteY79" fmla="*/ 632389 h 1341690"/>
              <a:gd name="connsiteX80" fmla="*/ 3033757 w 4084890"/>
              <a:gd name="connsiteY80" fmla="*/ 649480 h 1341690"/>
              <a:gd name="connsiteX81" fmla="*/ 3093578 w 4084890"/>
              <a:gd name="connsiteY81" fmla="*/ 666572 h 1341690"/>
              <a:gd name="connsiteX82" fmla="*/ 3230310 w 4084890"/>
              <a:gd name="connsiteY82" fmla="*/ 658026 h 1341690"/>
              <a:gd name="connsiteX83" fmla="*/ 3255948 w 4084890"/>
              <a:gd name="connsiteY83" fmla="*/ 649480 h 1341690"/>
              <a:gd name="connsiteX84" fmla="*/ 3307222 w 4084890"/>
              <a:gd name="connsiteY84" fmla="*/ 615297 h 1341690"/>
              <a:gd name="connsiteX85" fmla="*/ 3349951 w 4084890"/>
              <a:gd name="connsiteY85" fmla="*/ 572568 h 1341690"/>
              <a:gd name="connsiteX86" fmla="*/ 3392680 w 4084890"/>
              <a:gd name="connsiteY86" fmla="*/ 529839 h 1341690"/>
              <a:gd name="connsiteX87" fmla="*/ 3435409 w 4084890"/>
              <a:gd name="connsiteY87" fmla="*/ 487110 h 1341690"/>
              <a:gd name="connsiteX88" fmla="*/ 3478138 w 4084890"/>
              <a:gd name="connsiteY88" fmla="*/ 444381 h 1341690"/>
              <a:gd name="connsiteX89" fmla="*/ 3495230 w 4084890"/>
              <a:gd name="connsiteY89" fmla="*/ 418744 h 1341690"/>
              <a:gd name="connsiteX90" fmla="*/ 3546505 w 4084890"/>
              <a:gd name="connsiteY90" fmla="*/ 367469 h 1341690"/>
              <a:gd name="connsiteX91" fmla="*/ 3563596 w 4084890"/>
              <a:gd name="connsiteY91" fmla="*/ 341832 h 1341690"/>
              <a:gd name="connsiteX92" fmla="*/ 3589234 w 4084890"/>
              <a:gd name="connsiteY92" fmla="*/ 324740 h 1341690"/>
              <a:gd name="connsiteX93" fmla="*/ 3640508 w 4084890"/>
              <a:gd name="connsiteY93" fmla="*/ 273465 h 1341690"/>
              <a:gd name="connsiteX94" fmla="*/ 3657600 w 4084890"/>
              <a:gd name="connsiteY94" fmla="*/ 247828 h 1341690"/>
              <a:gd name="connsiteX95" fmla="*/ 3683237 w 4084890"/>
              <a:gd name="connsiteY95" fmla="*/ 230736 h 1341690"/>
              <a:gd name="connsiteX96" fmla="*/ 3725966 w 4084890"/>
              <a:gd name="connsiteY96" fmla="*/ 188007 h 1341690"/>
              <a:gd name="connsiteX97" fmla="*/ 3768695 w 4084890"/>
              <a:gd name="connsiteY97" fmla="*/ 153824 h 1341690"/>
              <a:gd name="connsiteX98" fmla="*/ 3837062 w 4084890"/>
              <a:gd name="connsiteY98" fmla="*/ 111095 h 1341690"/>
              <a:gd name="connsiteX99" fmla="*/ 3862699 w 4084890"/>
              <a:gd name="connsiteY99" fmla="*/ 102549 h 1341690"/>
              <a:gd name="connsiteX100" fmla="*/ 4050706 w 4084890"/>
              <a:gd name="connsiteY100" fmla="*/ 128187 h 1341690"/>
              <a:gd name="connsiteX101" fmla="*/ 4076344 w 4084890"/>
              <a:gd name="connsiteY101" fmla="*/ 145278 h 1341690"/>
              <a:gd name="connsiteX102" fmla="*/ 4084890 w 4084890"/>
              <a:gd name="connsiteY102" fmla="*/ 153824 h 134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084890" h="1341690">
                <a:moveTo>
                  <a:pt x="0" y="1341690"/>
                </a:moveTo>
                <a:cubicBezTo>
                  <a:pt x="8546" y="1327447"/>
                  <a:pt x="18764" y="1314082"/>
                  <a:pt x="25637" y="1298961"/>
                </a:cubicBezTo>
                <a:cubicBezTo>
                  <a:pt x="33092" y="1282560"/>
                  <a:pt x="34672" y="1263800"/>
                  <a:pt x="42729" y="1247686"/>
                </a:cubicBezTo>
                <a:cubicBezTo>
                  <a:pt x="51915" y="1229313"/>
                  <a:pt x="70416" y="1215898"/>
                  <a:pt x="76912" y="1196411"/>
                </a:cubicBezTo>
                <a:cubicBezTo>
                  <a:pt x="79761" y="1187865"/>
                  <a:pt x="81083" y="1178648"/>
                  <a:pt x="85458" y="1170774"/>
                </a:cubicBezTo>
                <a:cubicBezTo>
                  <a:pt x="95434" y="1152817"/>
                  <a:pt x="119641" y="1119499"/>
                  <a:pt x="119641" y="1119499"/>
                </a:cubicBezTo>
                <a:cubicBezTo>
                  <a:pt x="122490" y="1110953"/>
                  <a:pt x="123812" y="1101736"/>
                  <a:pt x="128187" y="1093861"/>
                </a:cubicBezTo>
                <a:cubicBezTo>
                  <a:pt x="138163" y="1075905"/>
                  <a:pt x="162370" y="1042587"/>
                  <a:pt x="162370" y="1042587"/>
                </a:cubicBezTo>
                <a:cubicBezTo>
                  <a:pt x="170934" y="1016894"/>
                  <a:pt x="169601" y="1013399"/>
                  <a:pt x="188007" y="991312"/>
                </a:cubicBezTo>
                <a:cubicBezTo>
                  <a:pt x="195744" y="982028"/>
                  <a:pt x="205908" y="974959"/>
                  <a:pt x="213645" y="965675"/>
                </a:cubicBezTo>
                <a:cubicBezTo>
                  <a:pt x="220220" y="957785"/>
                  <a:pt x="226143" y="949224"/>
                  <a:pt x="230736" y="940037"/>
                </a:cubicBezTo>
                <a:cubicBezTo>
                  <a:pt x="234764" y="931980"/>
                  <a:pt x="233752" y="921510"/>
                  <a:pt x="239282" y="914400"/>
                </a:cubicBezTo>
                <a:cubicBezTo>
                  <a:pt x="254122" y="895320"/>
                  <a:pt x="273465" y="880217"/>
                  <a:pt x="290557" y="863125"/>
                </a:cubicBezTo>
                <a:cubicBezTo>
                  <a:pt x="299103" y="854579"/>
                  <a:pt x="306138" y="844192"/>
                  <a:pt x="316194" y="837488"/>
                </a:cubicBezTo>
                <a:lnTo>
                  <a:pt x="367469" y="803304"/>
                </a:lnTo>
                <a:cubicBezTo>
                  <a:pt x="376015" y="797607"/>
                  <a:pt x="383363" y="789461"/>
                  <a:pt x="393106" y="786213"/>
                </a:cubicBezTo>
                <a:lnTo>
                  <a:pt x="444381" y="769121"/>
                </a:lnTo>
                <a:cubicBezTo>
                  <a:pt x="470018" y="771970"/>
                  <a:pt x="495849" y="773426"/>
                  <a:pt x="521293" y="777667"/>
                </a:cubicBezTo>
                <a:cubicBezTo>
                  <a:pt x="530179" y="779148"/>
                  <a:pt x="539820" y="780682"/>
                  <a:pt x="546931" y="786213"/>
                </a:cubicBezTo>
                <a:cubicBezTo>
                  <a:pt x="566011" y="801053"/>
                  <a:pt x="581114" y="820396"/>
                  <a:pt x="598206" y="837488"/>
                </a:cubicBezTo>
                <a:lnTo>
                  <a:pt x="649480" y="888762"/>
                </a:lnTo>
                <a:lnTo>
                  <a:pt x="700755" y="940037"/>
                </a:lnTo>
                <a:cubicBezTo>
                  <a:pt x="709301" y="948583"/>
                  <a:pt x="719140" y="956007"/>
                  <a:pt x="726392" y="965675"/>
                </a:cubicBezTo>
                <a:cubicBezTo>
                  <a:pt x="766533" y="1019195"/>
                  <a:pt x="741959" y="989787"/>
                  <a:pt x="803305" y="1051133"/>
                </a:cubicBezTo>
                <a:cubicBezTo>
                  <a:pt x="811851" y="1059679"/>
                  <a:pt x="822238" y="1066714"/>
                  <a:pt x="828942" y="1076770"/>
                </a:cubicBezTo>
                <a:cubicBezTo>
                  <a:pt x="851031" y="1109902"/>
                  <a:pt x="836290" y="1099159"/>
                  <a:pt x="871671" y="1110953"/>
                </a:cubicBezTo>
                <a:cubicBezTo>
                  <a:pt x="877368" y="1119499"/>
                  <a:pt x="881940" y="1128914"/>
                  <a:pt x="888763" y="1136590"/>
                </a:cubicBezTo>
                <a:cubicBezTo>
                  <a:pt x="931337" y="1184486"/>
                  <a:pt x="926708" y="1178979"/>
                  <a:pt x="965675" y="1204957"/>
                </a:cubicBezTo>
                <a:cubicBezTo>
                  <a:pt x="971372" y="1213503"/>
                  <a:pt x="976191" y="1222704"/>
                  <a:pt x="982766" y="1230594"/>
                </a:cubicBezTo>
                <a:cubicBezTo>
                  <a:pt x="999781" y="1251013"/>
                  <a:pt x="1037690" y="1283086"/>
                  <a:pt x="1059678" y="1290415"/>
                </a:cubicBezTo>
                <a:lnTo>
                  <a:pt x="1085316" y="1298961"/>
                </a:lnTo>
                <a:cubicBezTo>
                  <a:pt x="1102408" y="1293264"/>
                  <a:pt x="1126598" y="1296860"/>
                  <a:pt x="1136591" y="1281869"/>
                </a:cubicBezTo>
                <a:cubicBezTo>
                  <a:pt x="1197661" y="1190263"/>
                  <a:pt x="1102557" y="1329290"/>
                  <a:pt x="1179320" y="1230594"/>
                </a:cubicBezTo>
                <a:cubicBezTo>
                  <a:pt x="1191931" y="1214379"/>
                  <a:pt x="1202109" y="1196411"/>
                  <a:pt x="1213503" y="1179319"/>
                </a:cubicBezTo>
                <a:cubicBezTo>
                  <a:pt x="1219200" y="1170773"/>
                  <a:pt x="1223331" y="1160944"/>
                  <a:pt x="1230594" y="1153682"/>
                </a:cubicBezTo>
                <a:cubicBezTo>
                  <a:pt x="1239140" y="1145136"/>
                  <a:pt x="1248812" y="1137585"/>
                  <a:pt x="1256232" y="1128045"/>
                </a:cubicBezTo>
                <a:cubicBezTo>
                  <a:pt x="1311358" y="1057170"/>
                  <a:pt x="1272623" y="1100725"/>
                  <a:pt x="1307506" y="1042587"/>
                </a:cubicBezTo>
                <a:cubicBezTo>
                  <a:pt x="1318075" y="1024973"/>
                  <a:pt x="1341690" y="991312"/>
                  <a:pt x="1341690" y="991312"/>
                </a:cubicBezTo>
                <a:cubicBezTo>
                  <a:pt x="1344538" y="982766"/>
                  <a:pt x="1345860" y="973549"/>
                  <a:pt x="1350235" y="965675"/>
                </a:cubicBezTo>
                <a:cubicBezTo>
                  <a:pt x="1360211" y="947718"/>
                  <a:pt x="1384419" y="914400"/>
                  <a:pt x="1384419" y="914400"/>
                </a:cubicBezTo>
                <a:cubicBezTo>
                  <a:pt x="1405894" y="849968"/>
                  <a:pt x="1376928" y="929379"/>
                  <a:pt x="1410056" y="863125"/>
                </a:cubicBezTo>
                <a:cubicBezTo>
                  <a:pt x="1414085" y="855068"/>
                  <a:pt x="1414227" y="845362"/>
                  <a:pt x="1418602" y="837488"/>
                </a:cubicBezTo>
                <a:cubicBezTo>
                  <a:pt x="1428578" y="819531"/>
                  <a:pt x="1441391" y="803305"/>
                  <a:pt x="1452785" y="786213"/>
                </a:cubicBezTo>
                <a:lnTo>
                  <a:pt x="1469877" y="760576"/>
                </a:lnTo>
                <a:cubicBezTo>
                  <a:pt x="1493507" y="689677"/>
                  <a:pt x="1453837" y="801205"/>
                  <a:pt x="1512606" y="683663"/>
                </a:cubicBezTo>
                <a:cubicBezTo>
                  <a:pt x="1538882" y="631109"/>
                  <a:pt x="1522633" y="660076"/>
                  <a:pt x="1563880" y="598205"/>
                </a:cubicBezTo>
                <a:cubicBezTo>
                  <a:pt x="1569577" y="589659"/>
                  <a:pt x="1577724" y="582312"/>
                  <a:pt x="1580972" y="572568"/>
                </a:cubicBezTo>
                <a:cubicBezTo>
                  <a:pt x="1593340" y="535466"/>
                  <a:pt x="1583149" y="553301"/>
                  <a:pt x="1615155" y="521293"/>
                </a:cubicBezTo>
                <a:cubicBezTo>
                  <a:pt x="1618004" y="512747"/>
                  <a:pt x="1619326" y="503530"/>
                  <a:pt x="1623701" y="495656"/>
                </a:cubicBezTo>
                <a:cubicBezTo>
                  <a:pt x="1633677" y="477699"/>
                  <a:pt x="1651388" y="463868"/>
                  <a:pt x="1657884" y="444381"/>
                </a:cubicBezTo>
                <a:cubicBezTo>
                  <a:pt x="1660733" y="435835"/>
                  <a:pt x="1662055" y="426618"/>
                  <a:pt x="1666430" y="418744"/>
                </a:cubicBezTo>
                <a:cubicBezTo>
                  <a:pt x="1666444" y="418719"/>
                  <a:pt x="1709151" y="354663"/>
                  <a:pt x="1717705" y="341832"/>
                </a:cubicBezTo>
                <a:lnTo>
                  <a:pt x="1803163" y="213645"/>
                </a:lnTo>
                <a:lnTo>
                  <a:pt x="1871529" y="111095"/>
                </a:lnTo>
                <a:cubicBezTo>
                  <a:pt x="1877226" y="102549"/>
                  <a:pt x="1880075" y="91155"/>
                  <a:pt x="1888621" y="85458"/>
                </a:cubicBezTo>
                <a:lnTo>
                  <a:pt x="1914258" y="68366"/>
                </a:lnTo>
                <a:cubicBezTo>
                  <a:pt x="1919955" y="59820"/>
                  <a:pt x="1923620" y="49492"/>
                  <a:pt x="1931349" y="42729"/>
                </a:cubicBezTo>
                <a:cubicBezTo>
                  <a:pt x="1967515" y="11084"/>
                  <a:pt x="1973049" y="11738"/>
                  <a:pt x="2008262" y="0"/>
                </a:cubicBezTo>
                <a:cubicBezTo>
                  <a:pt x="2039596" y="2849"/>
                  <a:pt x="2071280" y="3078"/>
                  <a:pt x="2102265" y="8546"/>
                </a:cubicBezTo>
                <a:cubicBezTo>
                  <a:pt x="2120007" y="11677"/>
                  <a:pt x="2136448" y="19940"/>
                  <a:pt x="2153540" y="25637"/>
                </a:cubicBezTo>
                <a:lnTo>
                  <a:pt x="2179178" y="34183"/>
                </a:lnTo>
                <a:cubicBezTo>
                  <a:pt x="2187724" y="39880"/>
                  <a:pt x="2195629" y="46682"/>
                  <a:pt x="2204815" y="51275"/>
                </a:cubicBezTo>
                <a:cubicBezTo>
                  <a:pt x="2212872" y="55303"/>
                  <a:pt x="2222578" y="55445"/>
                  <a:pt x="2230452" y="59820"/>
                </a:cubicBezTo>
                <a:cubicBezTo>
                  <a:pt x="2248409" y="69796"/>
                  <a:pt x="2264635" y="82609"/>
                  <a:pt x="2281727" y="94004"/>
                </a:cubicBezTo>
                <a:lnTo>
                  <a:pt x="2307364" y="111095"/>
                </a:lnTo>
                <a:lnTo>
                  <a:pt x="2333002" y="128187"/>
                </a:lnTo>
                <a:cubicBezTo>
                  <a:pt x="2338699" y="136733"/>
                  <a:pt x="2342364" y="147061"/>
                  <a:pt x="2350093" y="153824"/>
                </a:cubicBezTo>
                <a:cubicBezTo>
                  <a:pt x="2365552" y="167351"/>
                  <a:pt x="2401368" y="188007"/>
                  <a:pt x="2401368" y="188007"/>
                </a:cubicBezTo>
                <a:cubicBezTo>
                  <a:pt x="2439594" y="245347"/>
                  <a:pt x="2394563" y="189168"/>
                  <a:pt x="2444097" y="222190"/>
                </a:cubicBezTo>
                <a:cubicBezTo>
                  <a:pt x="2454153" y="228894"/>
                  <a:pt x="2460450" y="240091"/>
                  <a:pt x="2469735" y="247828"/>
                </a:cubicBezTo>
                <a:cubicBezTo>
                  <a:pt x="2477625" y="254403"/>
                  <a:pt x="2487696" y="258096"/>
                  <a:pt x="2495372" y="264919"/>
                </a:cubicBezTo>
                <a:cubicBezTo>
                  <a:pt x="2513438" y="280977"/>
                  <a:pt x="2526535" y="302786"/>
                  <a:pt x="2546647" y="316194"/>
                </a:cubicBezTo>
                <a:lnTo>
                  <a:pt x="2597921" y="350377"/>
                </a:lnTo>
                <a:cubicBezTo>
                  <a:pt x="2646349" y="423018"/>
                  <a:pt x="2566586" y="310496"/>
                  <a:pt x="2666288" y="410198"/>
                </a:cubicBezTo>
                <a:cubicBezTo>
                  <a:pt x="2712497" y="456407"/>
                  <a:pt x="2707146" y="455890"/>
                  <a:pt x="2751746" y="487110"/>
                </a:cubicBezTo>
                <a:cubicBezTo>
                  <a:pt x="2776989" y="504780"/>
                  <a:pt x="2803021" y="521293"/>
                  <a:pt x="2828658" y="538385"/>
                </a:cubicBezTo>
                <a:cubicBezTo>
                  <a:pt x="2837204" y="544082"/>
                  <a:pt x="2847033" y="548214"/>
                  <a:pt x="2854295" y="555476"/>
                </a:cubicBezTo>
                <a:cubicBezTo>
                  <a:pt x="2902895" y="604076"/>
                  <a:pt x="2856101" y="564925"/>
                  <a:pt x="2905570" y="589660"/>
                </a:cubicBezTo>
                <a:cubicBezTo>
                  <a:pt x="2971832" y="622791"/>
                  <a:pt x="2892405" y="593817"/>
                  <a:pt x="2956845" y="615297"/>
                </a:cubicBezTo>
                <a:cubicBezTo>
                  <a:pt x="2965391" y="620994"/>
                  <a:pt x="2973096" y="628218"/>
                  <a:pt x="2982482" y="632389"/>
                </a:cubicBezTo>
                <a:cubicBezTo>
                  <a:pt x="2998945" y="639706"/>
                  <a:pt x="3016665" y="643783"/>
                  <a:pt x="3033757" y="649480"/>
                </a:cubicBezTo>
                <a:cubicBezTo>
                  <a:pt x="3070544" y="661742"/>
                  <a:pt x="3050645" y="655839"/>
                  <a:pt x="3093578" y="666572"/>
                </a:cubicBezTo>
                <a:cubicBezTo>
                  <a:pt x="3139155" y="663723"/>
                  <a:pt x="3184895" y="662807"/>
                  <a:pt x="3230310" y="658026"/>
                </a:cubicBezTo>
                <a:cubicBezTo>
                  <a:pt x="3239269" y="657083"/>
                  <a:pt x="3248073" y="653855"/>
                  <a:pt x="3255948" y="649480"/>
                </a:cubicBezTo>
                <a:cubicBezTo>
                  <a:pt x="3273904" y="639504"/>
                  <a:pt x="3307222" y="615297"/>
                  <a:pt x="3307222" y="615297"/>
                </a:cubicBezTo>
                <a:cubicBezTo>
                  <a:pt x="3352801" y="546932"/>
                  <a:pt x="3292979" y="629540"/>
                  <a:pt x="3349951" y="572568"/>
                </a:cubicBezTo>
                <a:cubicBezTo>
                  <a:pt x="3406923" y="515596"/>
                  <a:pt x="3324315" y="575418"/>
                  <a:pt x="3392680" y="529839"/>
                </a:cubicBezTo>
                <a:cubicBezTo>
                  <a:pt x="3438259" y="461474"/>
                  <a:pt x="3378437" y="544082"/>
                  <a:pt x="3435409" y="487110"/>
                </a:cubicBezTo>
                <a:cubicBezTo>
                  <a:pt x="3492381" y="430138"/>
                  <a:pt x="3409773" y="489960"/>
                  <a:pt x="3478138" y="444381"/>
                </a:cubicBezTo>
                <a:cubicBezTo>
                  <a:pt x="3483835" y="435835"/>
                  <a:pt x="3488406" y="426420"/>
                  <a:pt x="3495230" y="418744"/>
                </a:cubicBezTo>
                <a:cubicBezTo>
                  <a:pt x="3511289" y="400678"/>
                  <a:pt x="3533097" y="387581"/>
                  <a:pt x="3546505" y="367469"/>
                </a:cubicBezTo>
                <a:cubicBezTo>
                  <a:pt x="3552202" y="358923"/>
                  <a:pt x="3556334" y="349094"/>
                  <a:pt x="3563596" y="341832"/>
                </a:cubicBezTo>
                <a:cubicBezTo>
                  <a:pt x="3570859" y="334569"/>
                  <a:pt x="3581557" y="331564"/>
                  <a:pt x="3589234" y="324740"/>
                </a:cubicBezTo>
                <a:cubicBezTo>
                  <a:pt x="3607300" y="308682"/>
                  <a:pt x="3627100" y="293576"/>
                  <a:pt x="3640508" y="273465"/>
                </a:cubicBezTo>
                <a:cubicBezTo>
                  <a:pt x="3646205" y="264919"/>
                  <a:pt x="3650337" y="255091"/>
                  <a:pt x="3657600" y="247828"/>
                </a:cubicBezTo>
                <a:cubicBezTo>
                  <a:pt x="3664863" y="240565"/>
                  <a:pt x="3674691" y="236433"/>
                  <a:pt x="3683237" y="230736"/>
                </a:cubicBezTo>
                <a:cubicBezTo>
                  <a:pt x="3728816" y="162371"/>
                  <a:pt x="3668994" y="244979"/>
                  <a:pt x="3725966" y="188007"/>
                </a:cubicBezTo>
                <a:cubicBezTo>
                  <a:pt x="3764620" y="149353"/>
                  <a:pt x="3718786" y="170461"/>
                  <a:pt x="3768695" y="153824"/>
                </a:cubicBezTo>
                <a:cubicBezTo>
                  <a:pt x="3795781" y="113197"/>
                  <a:pt x="3776043" y="131435"/>
                  <a:pt x="3837062" y="111095"/>
                </a:cubicBezTo>
                <a:lnTo>
                  <a:pt x="3862699" y="102549"/>
                </a:lnTo>
                <a:cubicBezTo>
                  <a:pt x="3885130" y="103951"/>
                  <a:pt x="4008296" y="99915"/>
                  <a:pt x="4050706" y="128187"/>
                </a:cubicBezTo>
                <a:cubicBezTo>
                  <a:pt x="4059252" y="133884"/>
                  <a:pt x="4068127" y="139116"/>
                  <a:pt x="4076344" y="145278"/>
                </a:cubicBezTo>
                <a:cubicBezTo>
                  <a:pt x="4079567" y="147695"/>
                  <a:pt x="4082041" y="150975"/>
                  <a:pt x="4084890" y="153824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Arrow Connector 317"/>
          <p:cNvCxnSpPr>
            <a:stCxn id="316" idx="2"/>
            <a:endCxn id="217" idx="3"/>
          </p:cNvCxnSpPr>
          <p:nvPr/>
        </p:nvCxnSpPr>
        <p:spPr>
          <a:xfrm flipH="1">
            <a:off x="1125794" y="3249464"/>
            <a:ext cx="4235708" cy="178266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/>
          <p:cNvCxnSpPr>
            <a:stCxn id="316" idx="5"/>
            <a:endCxn id="218" idx="2"/>
          </p:cNvCxnSpPr>
          <p:nvPr/>
        </p:nvCxnSpPr>
        <p:spPr>
          <a:xfrm rot="5400000" flipH="1" flipV="1">
            <a:off x="5733426" y="2926944"/>
            <a:ext cx="112276" cy="631013"/>
          </a:xfrm>
          <a:prstGeom prst="curvedConnector3">
            <a:avLst>
              <a:gd name="adj1" fmla="val -221729"/>
            </a:avLst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6524361" y="4341831"/>
            <a:ext cx="2526213" cy="240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325" name="Table 3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72937"/>
              </p:ext>
            </p:extLst>
          </p:nvPr>
        </p:nvGraphicFramePr>
        <p:xfrm>
          <a:off x="6843765" y="4786916"/>
          <a:ext cx="1887406" cy="185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03"/>
                <a:gridCol w="943703"/>
              </a:tblGrid>
              <a:tr h="669426">
                <a:tc>
                  <a:txBody>
                    <a:bodyPr/>
                    <a:lstStyle/>
                    <a:p>
                      <a:r>
                        <a:rPr lang="en-US" dirty="0" smtClean="0"/>
                        <a:t>Obj1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NY,CA</a:t>
                      </a:r>
                      <a:endParaRPr lang="en-US" dirty="0"/>
                    </a:p>
                  </a:txBody>
                  <a:tcPr anchor="ctr" anchorCtr="1"/>
                </a:tc>
              </a:tr>
              <a:tr h="5947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</a:tr>
              <a:tr h="5947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257" name="Straight Arrow Connector 256"/>
          <p:cNvCxnSpPr>
            <a:endCxn id="246" idx="0"/>
          </p:cNvCxnSpPr>
          <p:nvPr/>
        </p:nvCxnSpPr>
        <p:spPr>
          <a:xfrm>
            <a:off x="7158018" y="3912779"/>
            <a:ext cx="1" cy="996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46" idx="0"/>
          </p:cNvCxnSpPr>
          <p:nvPr/>
        </p:nvCxnSpPr>
        <p:spPr>
          <a:xfrm flipH="1">
            <a:off x="6767419" y="4909182"/>
            <a:ext cx="390600" cy="56874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Flowchart: Connector 305"/>
          <p:cNvSpPr/>
          <p:nvPr/>
        </p:nvSpPr>
        <p:spPr>
          <a:xfrm>
            <a:off x="7092085" y="3753264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Arrow Connector 223"/>
          <p:cNvCxnSpPr>
            <a:stCxn id="305" idx="6"/>
          </p:cNvCxnSpPr>
          <p:nvPr/>
        </p:nvCxnSpPr>
        <p:spPr>
          <a:xfrm>
            <a:off x="1325239" y="4438814"/>
            <a:ext cx="5213777" cy="79433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646650" y="4113762"/>
            <a:ext cx="2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9" name="Freeform 228"/>
          <p:cNvSpPr/>
          <p:nvPr/>
        </p:nvSpPr>
        <p:spPr>
          <a:xfrm>
            <a:off x="1341690" y="3802879"/>
            <a:ext cx="4110527" cy="888762"/>
          </a:xfrm>
          <a:custGeom>
            <a:avLst/>
            <a:gdLst>
              <a:gd name="connsiteX0" fmla="*/ 0 w 4110527"/>
              <a:gd name="connsiteY0" fmla="*/ 649480 h 888762"/>
              <a:gd name="connsiteX1" fmla="*/ 68366 w 4110527"/>
              <a:gd name="connsiteY1" fmla="*/ 598205 h 888762"/>
              <a:gd name="connsiteX2" fmla="*/ 94003 w 4110527"/>
              <a:gd name="connsiteY2" fmla="*/ 589659 h 888762"/>
              <a:gd name="connsiteX3" fmla="*/ 145278 w 4110527"/>
              <a:gd name="connsiteY3" fmla="*/ 555476 h 888762"/>
              <a:gd name="connsiteX4" fmla="*/ 196553 w 4110527"/>
              <a:gd name="connsiteY4" fmla="*/ 538385 h 888762"/>
              <a:gd name="connsiteX5" fmla="*/ 273465 w 4110527"/>
              <a:gd name="connsiteY5" fmla="*/ 504201 h 888762"/>
              <a:gd name="connsiteX6" fmla="*/ 324740 w 4110527"/>
              <a:gd name="connsiteY6" fmla="*/ 487110 h 888762"/>
              <a:gd name="connsiteX7" fmla="*/ 350377 w 4110527"/>
              <a:gd name="connsiteY7" fmla="*/ 478564 h 888762"/>
              <a:gd name="connsiteX8" fmla="*/ 401652 w 4110527"/>
              <a:gd name="connsiteY8" fmla="*/ 470018 h 888762"/>
              <a:gd name="connsiteX9" fmla="*/ 546931 w 4110527"/>
              <a:gd name="connsiteY9" fmla="*/ 495656 h 888762"/>
              <a:gd name="connsiteX10" fmla="*/ 598205 w 4110527"/>
              <a:gd name="connsiteY10" fmla="*/ 512747 h 888762"/>
              <a:gd name="connsiteX11" fmla="*/ 649480 w 4110527"/>
              <a:gd name="connsiteY11" fmla="*/ 538385 h 888762"/>
              <a:gd name="connsiteX12" fmla="*/ 700755 w 4110527"/>
              <a:gd name="connsiteY12" fmla="*/ 564022 h 888762"/>
              <a:gd name="connsiteX13" fmla="*/ 726392 w 4110527"/>
              <a:gd name="connsiteY13" fmla="*/ 581114 h 888762"/>
              <a:gd name="connsiteX14" fmla="*/ 752030 w 4110527"/>
              <a:gd name="connsiteY14" fmla="*/ 589659 h 888762"/>
              <a:gd name="connsiteX15" fmla="*/ 828942 w 4110527"/>
              <a:gd name="connsiteY15" fmla="*/ 632388 h 888762"/>
              <a:gd name="connsiteX16" fmla="*/ 846033 w 4110527"/>
              <a:gd name="connsiteY16" fmla="*/ 658026 h 888762"/>
              <a:gd name="connsiteX17" fmla="*/ 871671 w 4110527"/>
              <a:gd name="connsiteY17" fmla="*/ 666571 h 888762"/>
              <a:gd name="connsiteX18" fmla="*/ 922946 w 4110527"/>
              <a:gd name="connsiteY18" fmla="*/ 700755 h 888762"/>
              <a:gd name="connsiteX19" fmla="*/ 974220 w 4110527"/>
              <a:gd name="connsiteY19" fmla="*/ 734938 h 888762"/>
              <a:gd name="connsiteX20" fmla="*/ 999858 w 4110527"/>
              <a:gd name="connsiteY20" fmla="*/ 752029 h 888762"/>
              <a:gd name="connsiteX21" fmla="*/ 1051132 w 4110527"/>
              <a:gd name="connsiteY21" fmla="*/ 777667 h 888762"/>
              <a:gd name="connsiteX22" fmla="*/ 1102407 w 4110527"/>
              <a:gd name="connsiteY22" fmla="*/ 794758 h 888762"/>
              <a:gd name="connsiteX23" fmla="*/ 1128045 w 4110527"/>
              <a:gd name="connsiteY23" fmla="*/ 811850 h 888762"/>
              <a:gd name="connsiteX24" fmla="*/ 1204957 w 4110527"/>
              <a:gd name="connsiteY24" fmla="*/ 837487 h 888762"/>
              <a:gd name="connsiteX25" fmla="*/ 1230594 w 4110527"/>
              <a:gd name="connsiteY25" fmla="*/ 846033 h 888762"/>
              <a:gd name="connsiteX26" fmla="*/ 1256231 w 4110527"/>
              <a:gd name="connsiteY26" fmla="*/ 854579 h 888762"/>
              <a:gd name="connsiteX27" fmla="*/ 1290415 w 4110527"/>
              <a:gd name="connsiteY27" fmla="*/ 863125 h 888762"/>
              <a:gd name="connsiteX28" fmla="*/ 1392964 w 4110527"/>
              <a:gd name="connsiteY28" fmla="*/ 880216 h 888762"/>
              <a:gd name="connsiteX29" fmla="*/ 1478422 w 4110527"/>
              <a:gd name="connsiteY29" fmla="*/ 888762 h 888762"/>
              <a:gd name="connsiteX30" fmla="*/ 1640792 w 4110527"/>
              <a:gd name="connsiteY30" fmla="*/ 871671 h 888762"/>
              <a:gd name="connsiteX31" fmla="*/ 1717704 w 4110527"/>
              <a:gd name="connsiteY31" fmla="*/ 846033 h 888762"/>
              <a:gd name="connsiteX32" fmla="*/ 1743342 w 4110527"/>
              <a:gd name="connsiteY32" fmla="*/ 837487 h 888762"/>
              <a:gd name="connsiteX33" fmla="*/ 1794617 w 4110527"/>
              <a:gd name="connsiteY33" fmla="*/ 811850 h 888762"/>
              <a:gd name="connsiteX34" fmla="*/ 1871529 w 4110527"/>
              <a:gd name="connsiteY34" fmla="*/ 760575 h 888762"/>
              <a:gd name="connsiteX35" fmla="*/ 1897166 w 4110527"/>
              <a:gd name="connsiteY35" fmla="*/ 743484 h 888762"/>
              <a:gd name="connsiteX36" fmla="*/ 1922803 w 4110527"/>
              <a:gd name="connsiteY36" fmla="*/ 726392 h 888762"/>
              <a:gd name="connsiteX37" fmla="*/ 1939895 w 4110527"/>
              <a:gd name="connsiteY37" fmla="*/ 700755 h 888762"/>
              <a:gd name="connsiteX38" fmla="*/ 1991170 w 4110527"/>
              <a:gd name="connsiteY38" fmla="*/ 666571 h 888762"/>
              <a:gd name="connsiteX39" fmla="*/ 2059536 w 4110527"/>
              <a:gd name="connsiteY39" fmla="*/ 606751 h 888762"/>
              <a:gd name="connsiteX40" fmla="*/ 2110811 w 4110527"/>
              <a:gd name="connsiteY40" fmla="*/ 564022 h 888762"/>
              <a:gd name="connsiteX41" fmla="*/ 2179177 w 4110527"/>
              <a:gd name="connsiteY41" fmla="*/ 504201 h 888762"/>
              <a:gd name="connsiteX42" fmla="*/ 2230452 w 4110527"/>
              <a:gd name="connsiteY42" fmla="*/ 461472 h 888762"/>
              <a:gd name="connsiteX43" fmla="*/ 2256089 w 4110527"/>
              <a:gd name="connsiteY43" fmla="*/ 435835 h 888762"/>
              <a:gd name="connsiteX44" fmla="*/ 2307364 w 4110527"/>
              <a:gd name="connsiteY44" fmla="*/ 401652 h 888762"/>
              <a:gd name="connsiteX45" fmla="*/ 2333002 w 4110527"/>
              <a:gd name="connsiteY45" fmla="*/ 376014 h 888762"/>
              <a:gd name="connsiteX46" fmla="*/ 2384276 w 4110527"/>
              <a:gd name="connsiteY46" fmla="*/ 341831 h 888762"/>
              <a:gd name="connsiteX47" fmla="*/ 2435551 w 4110527"/>
              <a:gd name="connsiteY47" fmla="*/ 307648 h 888762"/>
              <a:gd name="connsiteX48" fmla="*/ 2461189 w 4110527"/>
              <a:gd name="connsiteY48" fmla="*/ 290557 h 888762"/>
              <a:gd name="connsiteX49" fmla="*/ 2486826 w 4110527"/>
              <a:gd name="connsiteY49" fmla="*/ 273465 h 888762"/>
              <a:gd name="connsiteX50" fmla="*/ 2512463 w 4110527"/>
              <a:gd name="connsiteY50" fmla="*/ 264919 h 888762"/>
              <a:gd name="connsiteX51" fmla="*/ 2563738 w 4110527"/>
              <a:gd name="connsiteY51" fmla="*/ 230736 h 888762"/>
              <a:gd name="connsiteX52" fmla="*/ 2615013 w 4110527"/>
              <a:gd name="connsiteY52" fmla="*/ 196553 h 888762"/>
              <a:gd name="connsiteX53" fmla="*/ 2666288 w 4110527"/>
              <a:gd name="connsiteY53" fmla="*/ 162370 h 888762"/>
              <a:gd name="connsiteX54" fmla="*/ 2691925 w 4110527"/>
              <a:gd name="connsiteY54" fmla="*/ 153824 h 888762"/>
              <a:gd name="connsiteX55" fmla="*/ 2743200 w 4110527"/>
              <a:gd name="connsiteY55" fmla="*/ 119641 h 888762"/>
              <a:gd name="connsiteX56" fmla="*/ 2794474 w 4110527"/>
              <a:gd name="connsiteY56" fmla="*/ 102549 h 888762"/>
              <a:gd name="connsiteX57" fmla="*/ 2820112 w 4110527"/>
              <a:gd name="connsiteY57" fmla="*/ 85457 h 888762"/>
              <a:gd name="connsiteX58" fmla="*/ 2871387 w 4110527"/>
              <a:gd name="connsiteY58" fmla="*/ 68366 h 888762"/>
              <a:gd name="connsiteX59" fmla="*/ 2922661 w 4110527"/>
              <a:gd name="connsiteY59" fmla="*/ 51274 h 888762"/>
              <a:gd name="connsiteX60" fmla="*/ 2973936 w 4110527"/>
              <a:gd name="connsiteY60" fmla="*/ 34183 h 888762"/>
              <a:gd name="connsiteX61" fmla="*/ 2999574 w 4110527"/>
              <a:gd name="connsiteY61" fmla="*/ 25637 h 888762"/>
              <a:gd name="connsiteX62" fmla="*/ 3187581 w 4110527"/>
              <a:gd name="connsiteY62" fmla="*/ 0 h 888762"/>
              <a:gd name="connsiteX63" fmla="*/ 3298676 w 4110527"/>
              <a:gd name="connsiteY63" fmla="*/ 8545 h 888762"/>
              <a:gd name="connsiteX64" fmla="*/ 3426863 w 4110527"/>
              <a:gd name="connsiteY64" fmla="*/ 25637 h 888762"/>
              <a:gd name="connsiteX65" fmla="*/ 3461046 w 4110527"/>
              <a:gd name="connsiteY65" fmla="*/ 34183 h 888762"/>
              <a:gd name="connsiteX66" fmla="*/ 3537959 w 4110527"/>
              <a:gd name="connsiteY66" fmla="*/ 59820 h 888762"/>
              <a:gd name="connsiteX67" fmla="*/ 3563596 w 4110527"/>
              <a:gd name="connsiteY67" fmla="*/ 68366 h 888762"/>
              <a:gd name="connsiteX68" fmla="*/ 3649054 w 4110527"/>
              <a:gd name="connsiteY68" fmla="*/ 94003 h 888762"/>
              <a:gd name="connsiteX69" fmla="*/ 3700329 w 4110527"/>
              <a:gd name="connsiteY69" fmla="*/ 119641 h 888762"/>
              <a:gd name="connsiteX70" fmla="*/ 3725966 w 4110527"/>
              <a:gd name="connsiteY70" fmla="*/ 136732 h 888762"/>
              <a:gd name="connsiteX71" fmla="*/ 3751603 w 4110527"/>
              <a:gd name="connsiteY71" fmla="*/ 145278 h 888762"/>
              <a:gd name="connsiteX72" fmla="*/ 3802878 w 4110527"/>
              <a:gd name="connsiteY72" fmla="*/ 179461 h 888762"/>
              <a:gd name="connsiteX73" fmla="*/ 3828516 w 4110527"/>
              <a:gd name="connsiteY73" fmla="*/ 196553 h 888762"/>
              <a:gd name="connsiteX74" fmla="*/ 3854153 w 4110527"/>
              <a:gd name="connsiteY74" fmla="*/ 213644 h 888762"/>
              <a:gd name="connsiteX75" fmla="*/ 3922519 w 4110527"/>
              <a:gd name="connsiteY75" fmla="*/ 273465 h 888762"/>
              <a:gd name="connsiteX76" fmla="*/ 3948157 w 4110527"/>
              <a:gd name="connsiteY76" fmla="*/ 290557 h 888762"/>
              <a:gd name="connsiteX77" fmla="*/ 3990886 w 4110527"/>
              <a:gd name="connsiteY77" fmla="*/ 341831 h 888762"/>
              <a:gd name="connsiteX78" fmla="*/ 4033615 w 4110527"/>
              <a:gd name="connsiteY78" fmla="*/ 384560 h 888762"/>
              <a:gd name="connsiteX79" fmla="*/ 4076344 w 4110527"/>
              <a:gd name="connsiteY79" fmla="*/ 461472 h 888762"/>
              <a:gd name="connsiteX80" fmla="*/ 4110527 w 4110527"/>
              <a:gd name="connsiteY80" fmla="*/ 504201 h 8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10527" h="888762">
                <a:moveTo>
                  <a:pt x="0" y="649480"/>
                </a:moveTo>
                <a:cubicBezTo>
                  <a:pt x="10477" y="641098"/>
                  <a:pt x="50229" y="607274"/>
                  <a:pt x="68366" y="598205"/>
                </a:cubicBezTo>
                <a:cubicBezTo>
                  <a:pt x="76423" y="594176"/>
                  <a:pt x="86129" y="594034"/>
                  <a:pt x="94003" y="589659"/>
                </a:cubicBezTo>
                <a:cubicBezTo>
                  <a:pt x="111960" y="579683"/>
                  <a:pt x="125790" y="561972"/>
                  <a:pt x="145278" y="555476"/>
                </a:cubicBezTo>
                <a:lnTo>
                  <a:pt x="196553" y="538385"/>
                </a:lnTo>
                <a:cubicBezTo>
                  <a:pt x="237179" y="511300"/>
                  <a:pt x="212449" y="524539"/>
                  <a:pt x="273465" y="504201"/>
                </a:cubicBezTo>
                <a:lnTo>
                  <a:pt x="324740" y="487110"/>
                </a:lnTo>
                <a:cubicBezTo>
                  <a:pt x="333286" y="484261"/>
                  <a:pt x="341492" y="480045"/>
                  <a:pt x="350377" y="478564"/>
                </a:cubicBezTo>
                <a:lnTo>
                  <a:pt x="401652" y="470018"/>
                </a:lnTo>
                <a:cubicBezTo>
                  <a:pt x="463456" y="476885"/>
                  <a:pt x="488558" y="476199"/>
                  <a:pt x="546931" y="495656"/>
                </a:cubicBezTo>
                <a:cubicBezTo>
                  <a:pt x="564022" y="501353"/>
                  <a:pt x="583215" y="502754"/>
                  <a:pt x="598205" y="512747"/>
                </a:cubicBezTo>
                <a:cubicBezTo>
                  <a:pt x="671677" y="561728"/>
                  <a:pt x="578721" y="503005"/>
                  <a:pt x="649480" y="538385"/>
                </a:cubicBezTo>
                <a:cubicBezTo>
                  <a:pt x="715742" y="571516"/>
                  <a:pt x="636315" y="542542"/>
                  <a:pt x="700755" y="564022"/>
                </a:cubicBezTo>
                <a:cubicBezTo>
                  <a:pt x="709301" y="569719"/>
                  <a:pt x="717206" y="576521"/>
                  <a:pt x="726392" y="581114"/>
                </a:cubicBezTo>
                <a:cubicBezTo>
                  <a:pt x="734449" y="585143"/>
                  <a:pt x="744155" y="585284"/>
                  <a:pt x="752030" y="589659"/>
                </a:cubicBezTo>
                <a:cubicBezTo>
                  <a:pt x="840190" y="638636"/>
                  <a:pt x="770928" y="613050"/>
                  <a:pt x="828942" y="632388"/>
                </a:cubicBezTo>
                <a:cubicBezTo>
                  <a:pt x="834639" y="640934"/>
                  <a:pt x="838013" y="651610"/>
                  <a:pt x="846033" y="658026"/>
                </a:cubicBezTo>
                <a:cubicBezTo>
                  <a:pt x="853067" y="663653"/>
                  <a:pt x="863796" y="662196"/>
                  <a:pt x="871671" y="666571"/>
                </a:cubicBezTo>
                <a:cubicBezTo>
                  <a:pt x="889628" y="676547"/>
                  <a:pt x="905854" y="689360"/>
                  <a:pt x="922946" y="700755"/>
                </a:cubicBezTo>
                <a:lnTo>
                  <a:pt x="974220" y="734938"/>
                </a:lnTo>
                <a:cubicBezTo>
                  <a:pt x="982766" y="740635"/>
                  <a:pt x="990114" y="748781"/>
                  <a:pt x="999858" y="752029"/>
                </a:cubicBezTo>
                <a:cubicBezTo>
                  <a:pt x="1093370" y="783201"/>
                  <a:pt x="951719" y="733484"/>
                  <a:pt x="1051132" y="777667"/>
                </a:cubicBezTo>
                <a:cubicBezTo>
                  <a:pt x="1067595" y="784984"/>
                  <a:pt x="1102407" y="794758"/>
                  <a:pt x="1102407" y="794758"/>
                </a:cubicBezTo>
                <a:cubicBezTo>
                  <a:pt x="1110953" y="800455"/>
                  <a:pt x="1118659" y="807678"/>
                  <a:pt x="1128045" y="811850"/>
                </a:cubicBezTo>
                <a:cubicBezTo>
                  <a:pt x="1128079" y="811865"/>
                  <a:pt x="1192121" y="833209"/>
                  <a:pt x="1204957" y="837487"/>
                </a:cubicBezTo>
                <a:lnTo>
                  <a:pt x="1230594" y="846033"/>
                </a:lnTo>
                <a:cubicBezTo>
                  <a:pt x="1239140" y="848882"/>
                  <a:pt x="1247492" y="852394"/>
                  <a:pt x="1256231" y="854579"/>
                </a:cubicBezTo>
                <a:cubicBezTo>
                  <a:pt x="1267626" y="857428"/>
                  <a:pt x="1278949" y="860577"/>
                  <a:pt x="1290415" y="863125"/>
                </a:cubicBezTo>
                <a:cubicBezTo>
                  <a:pt x="1326726" y="871194"/>
                  <a:pt x="1355054" y="875756"/>
                  <a:pt x="1392964" y="880216"/>
                </a:cubicBezTo>
                <a:cubicBezTo>
                  <a:pt x="1421396" y="883561"/>
                  <a:pt x="1449936" y="885913"/>
                  <a:pt x="1478422" y="888762"/>
                </a:cubicBezTo>
                <a:cubicBezTo>
                  <a:pt x="1505808" y="886480"/>
                  <a:pt x="1602939" y="880406"/>
                  <a:pt x="1640792" y="871671"/>
                </a:cubicBezTo>
                <a:cubicBezTo>
                  <a:pt x="1640797" y="871670"/>
                  <a:pt x="1704882" y="850307"/>
                  <a:pt x="1717704" y="846033"/>
                </a:cubicBezTo>
                <a:cubicBezTo>
                  <a:pt x="1726250" y="843184"/>
                  <a:pt x="1735847" y="842484"/>
                  <a:pt x="1743342" y="837487"/>
                </a:cubicBezTo>
                <a:cubicBezTo>
                  <a:pt x="1776474" y="815399"/>
                  <a:pt x="1759235" y="823644"/>
                  <a:pt x="1794617" y="811850"/>
                </a:cubicBezTo>
                <a:lnTo>
                  <a:pt x="1871529" y="760575"/>
                </a:lnTo>
                <a:lnTo>
                  <a:pt x="1897166" y="743484"/>
                </a:lnTo>
                <a:lnTo>
                  <a:pt x="1922803" y="726392"/>
                </a:lnTo>
                <a:cubicBezTo>
                  <a:pt x="1928500" y="717846"/>
                  <a:pt x="1932165" y="707518"/>
                  <a:pt x="1939895" y="700755"/>
                </a:cubicBezTo>
                <a:cubicBezTo>
                  <a:pt x="1955354" y="687228"/>
                  <a:pt x="1991170" y="666571"/>
                  <a:pt x="1991170" y="666571"/>
                </a:cubicBezTo>
                <a:cubicBezTo>
                  <a:pt x="2039590" y="593939"/>
                  <a:pt x="1959844" y="706439"/>
                  <a:pt x="2059536" y="606751"/>
                </a:cubicBezTo>
                <a:cubicBezTo>
                  <a:pt x="2092437" y="573852"/>
                  <a:pt x="2075118" y="587818"/>
                  <a:pt x="2110811" y="564022"/>
                </a:cubicBezTo>
                <a:cubicBezTo>
                  <a:pt x="2159234" y="491390"/>
                  <a:pt x="2079484" y="603890"/>
                  <a:pt x="2179177" y="504201"/>
                </a:cubicBezTo>
                <a:cubicBezTo>
                  <a:pt x="2254087" y="429294"/>
                  <a:pt x="2159058" y="520968"/>
                  <a:pt x="2230452" y="461472"/>
                </a:cubicBezTo>
                <a:cubicBezTo>
                  <a:pt x="2239736" y="453735"/>
                  <a:pt x="2246549" y="443255"/>
                  <a:pt x="2256089" y="435835"/>
                </a:cubicBezTo>
                <a:cubicBezTo>
                  <a:pt x="2272304" y="423224"/>
                  <a:pt x="2292839" y="416177"/>
                  <a:pt x="2307364" y="401652"/>
                </a:cubicBezTo>
                <a:cubicBezTo>
                  <a:pt x="2315910" y="393106"/>
                  <a:pt x="2323462" y="383434"/>
                  <a:pt x="2333002" y="376014"/>
                </a:cubicBezTo>
                <a:cubicBezTo>
                  <a:pt x="2349216" y="363403"/>
                  <a:pt x="2367185" y="353225"/>
                  <a:pt x="2384276" y="341831"/>
                </a:cubicBezTo>
                <a:lnTo>
                  <a:pt x="2435551" y="307648"/>
                </a:lnTo>
                <a:lnTo>
                  <a:pt x="2461189" y="290557"/>
                </a:lnTo>
                <a:cubicBezTo>
                  <a:pt x="2469735" y="284860"/>
                  <a:pt x="2477082" y="276713"/>
                  <a:pt x="2486826" y="273465"/>
                </a:cubicBezTo>
                <a:cubicBezTo>
                  <a:pt x="2495372" y="270616"/>
                  <a:pt x="2504589" y="269294"/>
                  <a:pt x="2512463" y="264919"/>
                </a:cubicBezTo>
                <a:cubicBezTo>
                  <a:pt x="2530420" y="254943"/>
                  <a:pt x="2546646" y="242130"/>
                  <a:pt x="2563738" y="230736"/>
                </a:cubicBezTo>
                <a:lnTo>
                  <a:pt x="2615013" y="196553"/>
                </a:lnTo>
                <a:lnTo>
                  <a:pt x="2666288" y="162370"/>
                </a:lnTo>
                <a:cubicBezTo>
                  <a:pt x="2674834" y="159521"/>
                  <a:pt x="2684051" y="158199"/>
                  <a:pt x="2691925" y="153824"/>
                </a:cubicBezTo>
                <a:cubicBezTo>
                  <a:pt x="2709882" y="143848"/>
                  <a:pt x="2723713" y="126137"/>
                  <a:pt x="2743200" y="119641"/>
                </a:cubicBezTo>
                <a:cubicBezTo>
                  <a:pt x="2760291" y="113944"/>
                  <a:pt x="2779484" y="112542"/>
                  <a:pt x="2794474" y="102549"/>
                </a:cubicBezTo>
                <a:cubicBezTo>
                  <a:pt x="2803020" y="96852"/>
                  <a:pt x="2810726" y="89628"/>
                  <a:pt x="2820112" y="85457"/>
                </a:cubicBezTo>
                <a:cubicBezTo>
                  <a:pt x="2836575" y="78140"/>
                  <a:pt x="2854295" y="74063"/>
                  <a:pt x="2871387" y="68366"/>
                </a:cubicBezTo>
                <a:lnTo>
                  <a:pt x="2922661" y="51274"/>
                </a:lnTo>
                <a:lnTo>
                  <a:pt x="2973936" y="34183"/>
                </a:lnTo>
                <a:cubicBezTo>
                  <a:pt x="2982482" y="31334"/>
                  <a:pt x="2990741" y="27404"/>
                  <a:pt x="2999574" y="25637"/>
                </a:cubicBezTo>
                <a:cubicBezTo>
                  <a:pt x="3118667" y="1818"/>
                  <a:pt x="3056081" y="10957"/>
                  <a:pt x="3187581" y="0"/>
                </a:cubicBezTo>
                <a:lnTo>
                  <a:pt x="3298676" y="8545"/>
                </a:lnTo>
                <a:cubicBezTo>
                  <a:pt x="3366025" y="14401"/>
                  <a:pt x="3372583" y="13574"/>
                  <a:pt x="3426863" y="25637"/>
                </a:cubicBezTo>
                <a:cubicBezTo>
                  <a:pt x="3438328" y="28185"/>
                  <a:pt x="3449796" y="30808"/>
                  <a:pt x="3461046" y="34183"/>
                </a:cubicBezTo>
                <a:cubicBezTo>
                  <a:pt x="3461064" y="34188"/>
                  <a:pt x="3525131" y="55544"/>
                  <a:pt x="3537959" y="59820"/>
                </a:cubicBezTo>
                <a:cubicBezTo>
                  <a:pt x="3546505" y="62669"/>
                  <a:pt x="3554857" y="66181"/>
                  <a:pt x="3563596" y="68366"/>
                </a:cubicBezTo>
                <a:cubicBezTo>
                  <a:pt x="3582702" y="73143"/>
                  <a:pt x="3636574" y="85683"/>
                  <a:pt x="3649054" y="94003"/>
                </a:cubicBezTo>
                <a:cubicBezTo>
                  <a:pt x="3722515" y="142979"/>
                  <a:pt x="3629575" y="84265"/>
                  <a:pt x="3700329" y="119641"/>
                </a:cubicBezTo>
                <a:cubicBezTo>
                  <a:pt x="3709515" y="124234"/>
                  <a:pt x="3716780" y="132139"/>
                  <a:pt x="3725966" y="136732"/>
                </a:cubicBezTo>
                <a:cubicBezTo>
                  <a:pt x="3734023" y="140760"/>
                  <a:pt x="3743729" y="140903"/>
                  <a:pt x="3751603" y="145278"/>
                </a:cubicBezTo>
                <a:cubicBezTo>
                  <a:pt x="3769560" y="155254"/>
                  <a:pt x="3785786" y="168067"/>
                  <a:pt x="3802878" y="179461"/>
                </a:cubicBezTo>
                <a:lnTo>
                  <a:pt x="3828516" y="196553"/>
                </a:lnTo>
                <a:lnTo>
                  <a:pt x="3854153" y="213644"/>
                </a:lnTo>
                <a:cubicBezTo>
                  <a:pt x="3882639" y="256373"/>
                  <a:pt x="3862699" y="233585"/>
                  <a:pt x="3922519" y="273465"/>
                </a:cubicBezTo>
                <a:lnTo>
                  <a:pt x="3948157" y="290557"/>
                </a:lnTo>
                <a:cubicBezTo>
                  <a:pt x="3990594" y="354214"/>
                  <a:pt x="3936049" y="276026"/>
                  <a:pt x="3990886" y="341831"/>
                </a:cubicBezTo>
                <a:cubicBezTo>
                  <a:pt x="4026495" y="384562"/>
                  <a:pt x="3986610" y="353225"/>
                  <a:pt x="4033615" y="384560"/>
                </a:cubicBezTo>
                <a:cubicBezTo>
                  <a:pt x="4048656" y="429687"/>
                  <a:pt x="4037162" y="402699"/>
                  <a:pt x="4076344" y="461472"/>
                </a:cubicBezTo>
                <a:cubicBezTo>
                  <a:pt x="4097908" y="493818"/>
                  <a:pt x="4086169" y="479844"/>
                  <a:pt x="4110527" y="504201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Connector 257"/>
          <p:cNvSpPr/>
          <p:nvPr/>
        </p:nvSpPr>
        <p:spPr>
          <a:xfrm>
            <a:off x="5367556" y="4267576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Arrow Connector 259"/>
          <p:cNvCxnSpPr>
            <a:stCxn id="219" idx="0"/>
            <a:endCxn id="217" idx="3"/>
          </p:cNvCxnSpPr>
          <p:nvPr/>
        </p:nvCxnSpPr>
        <p:spPr>
          <a:xfrm flipH="1" flipV="1">
            <a:off x="1125794" y="3427730"/>
            <a:ext cx="4551940" cy="865973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8001000" y="3257177"/>
            <a:ext cx="1049574" cy="99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Configuration</a:t>
            </a:r>
            <a:r>
              <a:rPr lang="en-US" sz="1400" dirty="0" smtClean="0"/>
              <a:t> </a:t>
            </a:r>
            <a:r>
              <a:rPr lang="en-US" sz="1200" dirty="0" smtClean="0"/>
              <a:t>Logic</a:t>
            </a:r>
            <a:endParaRPr lang="en-US" sz="1200" dirty="0"/>
          </a:p>
        </p:txBody>
      </p:sp>
      <p:cxnSp>
        <p:nvCxnSpPr>
          <p:cNvPr id="235" name="Straight Arrow Connector 234"/>
          <p:cNvCxnSpPr>
            <a:stCxn id="233" idx="2"/>
          </p:cNvCxnSpPr>
          <p:nvPr/>
        </p:nvCxnSpPr>
        <p:spPr>
          <a:xfrm>
            <a:off x="8525787" y="4247260"/>
            <a:ext cx="0" cy="61678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7848600" y="4867913"/>
            <a:ext cx="838200" cy="477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NY,GA</a:t>
            </a:r>
            <a:endParaRPr lang="en-US" b="1" dirty="0"/>
          </a:p>
        </p:txBody>
      </p:sp>
      <p:sp>
        <p:nvSpPr>
          <p:cNvPr id="241" name="Oval 240"/>
          <p:cNvSpPr/>
          <p:nvPr/>
        </p:nvSpPr>
        <p:spPr>
          <a:xfrm>
            <a:off x="7810500" y="4867913"/>
            <a:ext cx="876300" cy="5000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itle 280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Classes of Geo-Replicated Cloud Storage</a:t>
            </a:r>
            <a:endParaRPr lang="en-US" sz="3600" dirty="0"/>
          </a:p>
        </p:txBody>
      </p:sp>
      <p:sp>
        <p:nvSpPr>
          <p:cNvPr id="248" name="Rectangle 247"/>
          <p:cNvSpPr/>
          <p:nvPr/>
        </p:nvSpPr>
        <p:spPr>
          <a:xfrm>
            <a:off x="1200523" y="4000824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49" name="Oval 248"/>
          <p:cNvSpPr/>
          <p:nvPr/>
        </p:nvSpPr>
        <p:spPr>
          <a:xfrm>
            <a:off x="1095032" y="3876785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486631" y="4188507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87" name="Oval 286"/>
          <p:cNvSpPr/>
          <p:nvPr/>
        </p:nvSpPr>
        <p:spPr>
          <a:xfrm>
            <a:off x="1381140" y="4064468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19886" y="3128271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0" name="Oval 289"/>
          <p:cNvSpPr/>
          <p:nvPr/>
        </p:nvSpPr>
        <p:spPr>
          <a:xfrm>
            <a:off x="4614395" y="3004232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5668066" y="3299539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2" name="Oval 291"/>
          <p:cNvSpPr/>
          <p:nvPr/>
        </p:nvSpPr>
        <p:spPr>
          <a:xfrm>
            <a:off x="5562575" y="3175500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857433" y="4180422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4" name="Oval 293"/>
          <p:cNvSpPr/>
          <p:nvPr/>
        </p:nvSpPr>
        <p:spPr>
          <a:xfrm>
            <a:off x="4751942" y="4056383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767492" y="2838573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6" name="Oval 295"/>
          <p:cNvSpPr/>
          <p:nvPr/>
        </p:nvSpPr>
        <p:spPr>
          <a:xfrm>
            <a:off x="662001" y="2714534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249" idx="6"/>
            <a:endCxn id="324" idx="1"/>
          </p:cNvCxnSpPr>
          <p:nvPr/>
        </p:nvCxnSpPr>
        <p:spPr>
          <a:xfrm>
            <a:off x="1658547" y="4160582"/>
            <a:ext cx="4865814" cy="1384835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6" idx="6"/>
            <a:endCxn id="324" idx="1"/>
          </p:cNvCxnSpPr>
          <p:nvPr/>
        </p:nvCxnSpPr>
        <p:spPr>
          <a:xfrm>
            <a:off x="1225516" y="2998331"/>
            <a:ext cx="5298845" cy="2547086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87" idx="6"/>
            <a:endCxn id="324" idx="1"/>
          </p:cNvCxnSpPr>
          <p:nvPr/>
        </p:nvCxnSpPr>
        <p:spPr>
          <a:xfrm>
            <a:off x="1944655" y="4348265"/>
            <a:ext cx="4579706" cy="1197152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290" idx="4"/>
            <a:endCxn id="324" idx="1"/>
          </p:cNvCxnSpPr>
          <p:nvPr/>
        </p:nvCxnSpPr>
        <p:spPr>
          <a:xfrm>
            <a:off x="4896153" y="3571825"/>
            <a:ext cx="1628208" cy="1973592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92" idx="4"/>
            <a:endCxn id="324" idx="1"/>
          </p:cNvCxnSpPr>
          <p:nvPr/>
        </p:nvCxnSpPr>
        <p:spPr>
          <a:xfrm>
            <a:off x="5844333" y="3743093"/>
            <a:ext cx="680028" cy="1802324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4" idx="5"/>
            <a:endCxn id="324" idx="1"/>
          </p:cNvCxnSpPr>
          <p:nvPr/>
        </p:nvCxnSpPr>
        <p:spPr>
          <a:xfrm>
            <a:off x="5232932" y="4540854"/>
            <a:ext cx="1291429" cy="1004563"/>
          </a:xfrm>
          <a:prstGeom prst="line">
            <a:avLst/>
          </a:prstGeom>
          <a:ln w="1397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/>
          <p:cNvCxnSpPr>
            <a:stCxn id="258" idx="0"/>
            <a:endCxn id="293" idx="0"/>
          </p:cNvCxnSpPr>
          <p:nvPr/>
        </p:nvCxnSpPr>
        <p:spPr>
          <a:xfrm rot="16200000" flipV="1">
            <a:off x="5197135" y="4031220"/>
            <a:ext cx="87154" cy="385557"/>
          </a:xfrm>
          <a:prstGeom prst="curvedConnector3">
            <a:avLst>
              <a:gd name="adj1" fmla="val 362294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5094697" y="36570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3" name="Curved Connector 302"/>
          <p:cNvCxnSpPr>
            <a:stCxn id="258" idx="0"/>
            <a:endCxn id="219" idx="0"/>
          </p:cNvCxnSpPr>
          <p:nvPr/>
        </p:nvCxnSpPr>
        <p:spPr>
          <a:xfrm rot="16200000" flipH="1">
            <a:off x="5542548" y="4158517"/>
            <a:ext cx="26127" cy="244244"/>
          </a:xfrm>
          <a:prstGeom prst="curvedConnector3">
            <a:avLst>
              <a:gd name="adj1" fmla="val -874957"/>
            </a:avLst>
          </a:prstGeom>
          <a:ln>
            <a:solidFill>
              <a:schemeClr val="accent3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3" name="Table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1530"/>
              </p:ext>
            </p:extLst>
          </p:nvPr>
        </p:nvGraphicFramePr>
        <p:xfrm>
          <a:off x="20776" y="1580494"/>
          <a:ext cx="9144000" cy="529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771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Consistent Hashing</a:t>
                      </a:r>
                      <a:r>
                        <a:rPr lang="en-US" baseline="0" dirty="0" smtClean="0"/>
                        <a:t> based systems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Directory based systems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hash once to store data, </a:t>
                      </a:r>
                      <a:r>
                        <a:rPr lang="en-US" baseline="0" dirty="0" err="1" smtClean="0"/>
                        <a:t>recompute</a:t>
                      </a:r>
                      <a:r>
                        <a:rPr lang="en-US" baseline="0" dirty="0" smtClean="0"/>
                        <a:t> hash to find data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Maintain a directory to manage locations of data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o predictability, adaptability in data placement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Flexibility</a:t>
                      </a:r>
                      <a:r>
                        <a:rPr lang="en-US" baseline="0" dirty="0" smtClean="0"/>
                        <a:t>, predictability and adaptability </a:t>
                      </a:r>
                      <a:r>
                        <a:rPr lang="en-US" dirty="0" smtClean="0"/>
                        <a:t>in data placement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Implicitly correct by virtue of properties</a:t>
                      </a:r>
                      <a:r>
                        <a:rPr lang="en-US" baseline="0" dirty="0" smtClean="0"/>
                        <a:t> of hash function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Correctness is not trivial – an important implementation consideration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Example: Cassandra, Dynamo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Example: </a:t>
                      </a:r>
                      <a:r>
                        <a:rPr lang="en-US" dirty="0" err="1" smtClean="0"/>
                        <a:t>SPANStore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DTunes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/>
                        <a:t>Spanner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400" dirty="0" err="1" smtClean="0"/>
                        <a:t>SPANStore</a:t>
                      </a:r>
                      <a:r>
                        <a:rPr lang="en-US" sz="1400" baseline="0" dirty="0" smtClean="0"/>
                        <a:t> – </a:t>
                      </a:r>
                      <a:r>
                        <a:rPr lang="en-US" sz="1400" baseline="0" dirty="0" err="1" smtClean="0"/>
                        <a:t>Zhe</a:t>
                      </a:r>
                      <a:r>
                        <a:rPr lang="en-US" sz="1400" baseline="0" dirty="0" smtClean="0"/>
                        <a:t> Wu et al.</a:t>
                      </a:r>
                      <a:endParaRPr lang="en-US" sz="1400" dirty="0" smtClean="0"/>
                    </a:p>
                    <a:p>
                      <a:r>
                        <a:rPr lang="en-US" sz="1200" dirty="0" err="1" smtClean="0"/>
                        <a:t>DTunes</a:t>
                      </a:r>
                      <a:r>
                        <a:rPr lang="en-US" sz="1200" dirty="0" smtClean="0"/>
                        <a:t> – ISL</a:t>
                      </a:r>
                    </a:p>
                    <a:p>
                      <a:r>
                        <a:rPr lang="en-US" sz="1200" dirty="0" smtClean="0"/>
                        <a:t>Spanner – Google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87"/>
    </mc:Choice>
    <mc:Fallback xmlns="">
      <p:transition spd="slow" advTm="55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46" grpId="0" animBg="1"/>
      <p:bldP spid="247" grpId="0" animBg="1"/>
      <p:bldP spid="305" grpId="0" animBg="1"/>
      <p:bldP spid="305" grpId="1" animBg="1"/>
      <p:bldP spid="305" grpId="2" animBg="1"/>
      <p:bldP spid="305" grpId="3" animBg="1"/>
      <p:bldP spid="316" grpId="0" animBg="1"/>
      <p:bldP spid="316" grpId="1" animBg="1"/>
      <p:bldP spid="317" grpId="0" animBg="1"/>
      <p:bldP spid="317" grpId="1" animBg="1"/>
      <p:bldP spid="324" grpId="0" animBg="1"/>
      <p:bldP spid="306" grpId="0" animBg="1"/>
      <p:bldP spid="306" grpId="1" animBg="1"/>
      <p:bldP spid="306" grpId="2" animBg="1"/>
      <p:bldP spid="306" grpId="3" animBg="1"/>
      <p:bldP spid="226" grpId="0"/>
      <p:bldP spid="226" grpId="1"/>
      <p:bldP spid="229" grpId="0" animBg="1"/>
      <p:bldP spid="229" grpId="1" animBg="1"/>
      <p:bldP spid="258" grpId="0" animBg="1"/>
      <p:bldP spid="233" grpId="0" animBg="1"/>
      <p:bldP spid="239" grpId="0" animBg="1"/>
      <p:bldP spid="241" grpId="0" animBg="1"/>
      <p:bldP spid="248" grpId="0" animBg="1"/>
      <p:bldP spid="249" grpId="0" animBg="1"/>
      <p:bldP spid="286" grpId="0" animBg="1"/>
      <p:bldP spid="287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3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35323470"/>
              </p:ext>
            </p:extLst>
          </p:nvPr>
        </p:nvGraphicFramePr>
        <p:xfrm>
          <a:off x="457200" y="1752600"/>
          <a:ext cx="8153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1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2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Thank you! Questions please?</a:t>
            </a:r>
            <a:endParaRPr lang="en-US" sz="3600" dirty="0"/>
          </a:p>
        </p:txBody>
      </p:sp>
      <p:pic>
        <p:nvPicPr>
          <p:cNvPr id="1030" name="Picture 6" descr="C:\Users\Sripras\AppData\Local\Microsoft\Windows\Temporary Internet Files\Content.IE5\K5SE4XXB\MP90040728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56" y="1752597"/>
            <a:ext cx="6705600" cy="49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Sripras\JPaxos-1\results\sri\2014-03-15_12-00-00\PaxosRoundBoxPlots_client_nodela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798"/>
            <a:ext cx="6576131" cy="464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ripras\JPaxos-1\results\sri\2014-03-15_12-00-00\PaxosServiceTimeBoxPlots_leader_nodela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52500"/>
            <a:ext cx="4795424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ripras\JPaxos-1\results\sri\2014-03-15_12-00-00\PaxosRoundBoxPlots_leader_nodelay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48006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/>
          <p:cNvSpPr/>
          <p:nvPr/>
        </p:nvSpPr>
        <p:spPr>
          <a:xfrm>
            <a:off x="914400" y="4152900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26065" y="3124200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43400" y="548270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7"/>
          </p:cNvCxnSpPr>
          <p:nvPr/>
        </p:nvCxnSpPr>
        <p:spPr>
          <a:xfrm flipV="1">
            <a:off x="1694889" y="3581400"/>
            <a:ext cx="831176" cy="70541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5"/>
            <a:endCxn id="9" idx="3"/>
          </p:cNvCxnSpPr>
          <p:nvPr/>
        </p:nvCxnSpPr>
        <p:spPr>
          <a:xfrm>
            <a:off x="1694889" y="4933389"/>
            <a:ext cx="2782422" cy="13298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</p:cNvCxnSpPr>
          <p:nvPr/>
        </p:nvCxnSpPr>
        <p:spPr>
          <a:xfrm flipV="1">
            <a:off x="1828800" y="4038601"/>
            <a:ext cx="992820" cy="57149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9" idx="1"/>
          </p:cNvCxnSpPr>
          <p:nvPr/>
        </p:nvCxnSpPr>
        <p:spPr>
          <a:xfrm>
            <a:off x="1828800" y="4610100"/>
            <a:ext cx="2648511" cy="100651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us 21"/>
          <p:cNvSpPr/>
          <p:nvPr/>
        </p:nvSpPr>
        <p:spPr>
          <a:xfrm>
            <a:off x="3326536" y="4152900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9830" y="144779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end to end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2768" y="909221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service time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8305" y="2743200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end to end</a:t>
            </a:r>
            <a:endParaRPr lang="en-US" dirty="0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Results: No </a:t>
            </a:r>
            <a:r>
              <a:rPr lang="en-US" sz="2400" dirty="0" err="1" smtClean="0"/>
              <a:t>DummyNet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2" grpId="0" animBg="1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Sripras\JPaxos-1\results\sri\2014-03-22_10-00-00\PaxosRoundBoxPlots_client_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0" y="685800"/>
            <a:ext cx="6835819" cy="474124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555071" y="715936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end to end</a:t>
            </a:r>
            <a:endParaRPr lang="en-US" dirty="0"/>
          </a:p>
        </p:txBody>
      </p:sp>
      <p:pic>
        <p:nvPicPr>
          <p:cNvPr id="29" name="Picture 28" descr="C:\Users\Sripras\JPaxos-1\results\sri\2014-03-22_10-00-00\PaxosRoundBoxPlots_leader_0m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0" y="3056423"/>
            <a:ext cx="4625340" cy="346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C:\Users\Sripras\JPaxos-1\results\sri\2014-03-22_10-00-00\PaxosServiceTimeBoxPlots_leader_0m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22607"/>
            <a:ext cx="4511040" cy="33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281730" y="30378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end to end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3251397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service time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505200" y="188073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5653170"/>
            <a:ext cx="735736" cy="74351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406282" y="5257800"/>
            <a:ext cx="767785" cy="7804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1" idx="6"/>
            <a:endCxn id="52" idx="0"/>
          </p:cNvCxnSpPr>
          <p:nvPr/>
        </p:nvCxnSpPr>
        <p:spPr>
          <a:xfrm>
            <a:off x="4419600" y="2337931"/>
            <a:ext cx="2577668" cy="331523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4"/>
            <a:endCxn id="53" idx="6"/>
          </p:cNvCxnSpPr>
          <p:nvPr/>
        </p:nvCxnSpPr>
        <p:spPr>
          <a:xfrm flipH="1">
            <a:off x="3174067" y="2795131"/>
            <a:ext cx="788333" cy="285291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5"/>
            <a:endCxn id="52" idx="2"/>
          </p:cNvCxnSpPr>
          <p:nvPr/>
        </p:nvCxnSpPr>
        <p:spPr>
          <a:xfrm>
            <a:off x="4285689" y="2661220"/>
            <a:ext cx="2343711" cy="336370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3"/>
            <a:endCxn id="53" idx="1"/>
          </p:cNvCxnSpPr>
          <p:nvPr/>
        </p:nvCxnSpPr>
        <p:spPr>
          <a:xfrm flipH="1">
            <a:off x="2518722" y="2661220"/>
            <a:ext cx="1120389" cy="271088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us 57"/>
          <p:cNvSpPr/>
          <p:nvPr/>
        </p:nvSpPr>
        <p:spPr>
          <a:xfrm>
            <a:off x="4191000" y="4311654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524591" y="106336"/>
            <a:ext cx="822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Results: </a:t>
            </a:r>
            <a:r>
              <a:rPr lang="en-US" sz="2400" dirty="0" err="1"/>
              <a:t>DummyNet</a:t>
            </a:r>
            <a:r>
              <a:rPr lang="en-US" sz="2400" dirty="0"/>
              <a:t> with </a:t>
            </a:r>
            <a:r>
              <a:rPr lang="en-US" sz="2400" dirty="0" smtClean="0"/>
              <a:t>no delay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4" grpId="0"/>
      <p:bldP spid="51" grpId="0" animBg="1"/>
      <p:bldP spid="52" grpId="0" animBg="1"/>
      <p:bldP spid="53" grpId="0" animBg="1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Coordinator Scheme</a:t>
            </a:r>
            <a:endParaRPr lang="en-US" dirty="0"/>
          </a:p>
        </p:txBody>
      </p:sp>
      <p:sp>
        <p:nvSpPr>
          <p:cNvPr id="4" name="Title 236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Paxos</a:t>
            </a:r>
            <a:r>
              <a:rPr lang="en-US" sz="3600" dirty="0" smtClean="0"/>
              <a:t>: Fault Tolerance through Consensus</a:t>
            </a:r>
            <a:endParaRPr lang="en-US" sz="36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52969" y="3750964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14225" y="3703025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902958" y="2612089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157041" y="3316711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3053"/>
          <p:cNvSpPr>
            <a:spLocks/>
          </p:cNvSpPr>
          <p:nvPr/>
        </p:nvSpPr>
        <p:spPr bwMode="auto">
          <a:xfrm>
            <a:off x="5959250" y="2496891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3054"/>
          <p:cNvSpPr>
            <a:spLocks/>
          </p:cNvSpPr>
          <p:nvPr/>
        </p:nvSpPr>
        <p:spPr bwMode="auto">
          <a:xfrm>
            <a:off x="5391017" y="2453181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3055"/>
          <p:cNvSpPr>
            <a:spLocks/>
          </p:cNvSpPr>
          <p:nvPr/>
        </p:nvSpPr>
        <p:spPr bwMode="auto">
          <a:xfrm>
            <a:off x="6283220" y="2630593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3056"/>
          <p:cNvSpPr>
            <a:spLocks/>
          </p:cNvSpPr>
          <p:nvPr/>
        </p:nvSpPr>
        <p:spPr bwMode="auto">
          <a:xfrm>
            <a:off x="6121235" y="1890091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3057"/>
          <p:cNvSpPr>
            <a:spLocks/>
          </p:cNvSpPr>
          <p:nvPr/>
        </p:nvSpPr>
        <p:spPr bwMode="auto">
          <a:xfrm>
            <a:off x="5951536" y="2399186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3058"/>
          <p:cNvSpPr>
            <a:spLocks/>
          </p:cNvSpPr>
          <p:nvPr/>
        </p:nvSpPr>
        <p:spPr bwMode="auto">
          <a:xfrm>
            <a:off x="6085238" y="2345192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3059"/>
          <p:cNvSpPr>
            <a:spLocks/>
          </p:cNvSpPr>
          <p:nvPr/>
        </p:nvSpPr>
        <p:spPr bwMode="auto">
          <a:xfrm>
            <a:off x="6080095" y="2854287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3060"/>
          <p:cNvSpPr>
            <a:spLocks/>
          </p:cNvSpPr>
          <p:nvPr/>
        </p:nvSpPr>
        <p:spPr bwMode="auto">
          <a:xfrm>
            <a:off x="6059527" y="2718014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2853"/>
          <p:cNvSpPr>
            <a:spLocks/>
          </p:cNvSpPr>
          <p:nvPr/>
        </p:nvSpPr>
        <p:spPr bwMode="auto">
          <a:xfrm>
            <a:off x="6293943" y="3036157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2854"/>
          <p:cNvSpPr>
            <a:spLocks/>
          </p:cNvSpPr>
          <p:nvPr/>
        </p:nvSpPr>
        <p:spPr bwMode="auto">
          <a:xfrm>
            <a:off x="1349927" y="4164822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2855"/>
          <p:cNvSpPr>
            <a:spLocks/>
          </p:cNvSpPr>
          <p:nvPr/>
        </p:nvSpPr>
        <p:spPr bwMode="auto">
          <a:xfrm>
            <a:off x="3980051" y="4828138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2856"/>
          <p:cNvSpPr>
            <a:spLocks/>
          </p:cNvSpPr>
          <p:nvPr/>
        </p:nvSpPr>
        <p:spPr bwMode="auto">
          <a:xfrm>
            <a:off x="2051808" y="4267662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857"/>
          <p:cNvSpPr>
            <a:spLocks/>
          </p:cNvSpPr>
          <p:nvPr/>
        </p:nvSpPr>
        <p:spPr bwMode="auto">
          <a:xfrm>
            <a:off x="2383466" y="4370501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858"/>
          <p:cNvSpPr>
            <a:spLocks/>
          </p:cNvSpPr>
          <p:nvPr/>
        </p:nvSpPr>
        <p:spPr bwMode="auto">
          <a:xfrm>
            <a:off x="3882353" y="4308798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859"/>
          <p:cNvSpPr>
            <a:spLocks/>
          </p:cNvSpPr>
          <p:nvPr/>
        </p:nvSpPr>
        <p:spPr bwMode="auto">
          <a:xfrm>
            <a:off x="2871954" y="4249665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860"/>
          <p:cNvSpPr>
            <a:spLocks/>
          </p:cNvSpPr>
          <p:nvPr/>
        </p:nvSpPr>
        <p:spPr bwMode="auto">
          <a:xfrm>
            <a:off x="1514471" y="3403809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861"/>
          <p:cNvSpPr>
            <a:spLocks/>
          </p:cNvSpPr>
          <p:nvPr/>
        </p:nvSpPr>
        <p:spPr bwMode="auto">
          <a:xfrm>
            <a:off x="4144595" y="2501391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862"/>
          <p:cNvSpPr>
            <a:spLocks/>
          </p:cNvSpPr>
          <p:nvPr/>
        </p:nvSpPr>
        <p:spPr bwMode="auto">
          <a:xfrm>
            <a:off x="2103228" y="3663479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863"/>
          <p:cNvSpPr>
            <a:spLocks/>
          </p:cNvSpPr>
          <p:nvPr/>
        </p:nvSpPr>
        <p:spPr bwMode="auto">
          <a:xfrm>
            <a:off x="483503" y="3149281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864"/>
          <p:cNvSpPr>
            <a:spLocks/>
          </p:cNvSpPr>
          <p:nvPr/>
        </p:nvSpPr>
        <p:spPr bwMode="auto">
          <a:xfrm>
            <a:off x="1920687" y="2971882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65"/>
          <p:cNvSpPr>
            <a:spLocks/>
          </p:cNvSpPr>
          <p:nvPr/>
        </p:nvSpPr>
        <p:spPr bwMode="auto">
          <a:xfrm>
            <a:off x="4427404" y="4067124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866"/>
          <p:cNvSpPr>
            <a:spLocks/>
          </p:cNvSpPr>
          <p:nvPr/>
        </p:nvSpPr>
        <p:spPr bwMode="auto">
          <a:xfrm>
            <a:off x="5144710" y="3846019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2867"/>
          <p:cNvSpPr>
            <a:spLocks/>
          </p:cNvSpPr>
          <p:nvPr/>
        </p:nvSpPr>
        <p:spPr bwMode="auto">
          <a:xfrm>
            <a:off x="6149968" y="3041299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2868"/>
          <p:cNvSpPr>
            <a:spLocks/>
          </p:cNvSpPr>
          <p:nvPr/>
        </p:nvSpPr>
        <p:spPr bwMode="auto">
          <a:xfrm>
            <a:off x="2964510" y="3807454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2869"/>
          <p:cNvSpPr>
            <a:spLocks/>
          </p:cNvSpPr>
          <p:nvPr/>
        </p:nvSpPr>
        <p:spPr bwMode="auto">
          <a:xfrm>
            <a:off x="4609944" y="2707070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2870"/>
          <p:cNvSpPr>
            <a:spLocks/>
          </p:cNvSpPr>
          <p:nvPr/>
        </p:nvSpPr>
        <p:spPr bwMode="auto">
          <a:xfrm>
            <a:off x="907717" y="3275259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2871"/>
          <p:cNvSpPr>
            <a:spLocks/>
          </p:cNvSpPr>
          <p:nvPr/>
        </p:nvSpPr>
        <p:spPr bwMode="auto">
          <a:xfrm>
            <a:off x="6263091" y="2830478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2872"/>
          <p:cNvSpPr>
            <a:spLocks/>
          </p:cNvSpPr>
          <p:nvPr/>
        </p:nvSpPr>
        <p:spPr bwMode="auto">
          <a:xfrm>
            <a:off x="5198701" y="3491222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2873"/>
          <p:cNvSpPr>
            <a:spLocks/>
          </p:cNvSpPr>
          <p:nvPr/>
        </p:nvSpPr>
        <p:spPr bwMode="auto">
          <a:xfrm>
            <a:off x="5538072" y="3352389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2874"/>
          <p:cNvSpPr>
            <a:spLocks/>
          </p:cNvSpPr>
          <p:nvPr/>
        </p:nvSpPr>
        <p:spPr bwMode="auto">
          <a:xfrm>
            <a:off x="2961939" y="3815167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2875"/>
          <p:cNvSpPr>
            <a:spLocks/>
          </p:cNvSpPr>
          <p:nvPr/>
        </p:nvSpPr>
        <p:spPr bwMode="auto">
          <a:xfrm>
            <a:off x="3702384" y="371747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2876"/>
          <p:cNvSpPr>
            <a:spLocks/>
          </p:cNvSpPr>
          <p:nvPr/>
        </p:nvSpPr>
        <p:spPr bwMode="auto">
          <a:xfrm>
            <a:off x="3712668" y="3704615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Rectangle 2877"/>
          <p:cNvSpPr>
            <a:spLocks noChangeArrowheads="1"/>
          </p:cNvSpPr>
          <p:nvPr/>
        </p:nvSpPr>
        <p:spPr bwMode="auto">
          <a:xfrm>
            <a:off x="4756490" y="5182934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2878"/>
          <p:cNvSpPr>
            <a:spLocks/>
          </p:cNvSpPr>
          <p:nvPr/>
        </p:nvSpPr>
        <p:spPr bwMode="auto">
          <a:xfrm>
            <a:off x="4689645" y="4465628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2879"/>
          <p:cNvSpPr>
            <a:spLocks/>
          </p:cNvSpPr>
          <p:nvPr/>
        </p:nvSpPr>
        <p:spPr bwMode="auto">
          <a:xfrm>
            <a:off x="5139568" y="4064553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2880"/>
          <p:cNvSpPr>
            <a:spLocks/>
          </p:cNvSpPr>
          <p:nvPr/>
        </p:nvSpPr>
        <p:spPr bwMode="auto">
          <a:xfrm>
            <a:off x="5340105" y="3879442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2881"/>
          <p:cNvSpPr>
            <a:spLocks/>
          </p:cNvSpPr>
          <p:nvPr/>
        </p:nvSpPr>
        <p:spPr bwMode="auto">
          <a:xfrm>
            <a:off x="5190988" y="3882013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2882"/>
          <p:cNvSpPr>
            <a:spLocks/>
          </p:cNvSpPr>
          <p:nvPr/>
        </p:nvSpPr>
        <p:spPr bwMode="auto">
          <a:xfrm>
            <a:off x="6106261" y="3434661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2883"/>
          <p:cNvSpPr>
            <a:spLocks/>
          </p:cNvSpPr>
          <p:nvPr/>
        </p:nvSpPr>
        <p:spPr bwMode="auto">
          <a:xfrm>
            <a:off x="5982853" y="3339534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2884"/>
          <p:cNvSpPr>
            <a:spLocks/>
          </p:cNvSpPr>
          <p:nvPr/>
        </p:nvSpPr>
        <p:spPr bwMode="auto">
          <a:xfrm>
            <a:off x="6147397" y="3138997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2885"/>
          <p:cNvSpPr>
            <a:spLocks/>
          </p:cNvSpPr>
          <p:nvPr/>
        </p:nvSpPr>
        <p:spPr bwMode="auto">
          <a:xfrm>
            <a:off x="6291372" y="3038728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2886"/>
          <p:cNvSpPr>
            <a:spLocks/>
          </p:cNvSpPr>
          <p:nvPr/>
        </p:nvSpPr>
        <p:spPr bwMode="auto">
          <a:xfrm>
            <a:off x="5990566" y="3038728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Rectangle 2887"/>
          <p:cNvSpPr>
            <a:spLocks noChangeArrowheads="1"/>
          </p:cNvSpPr>
          <p:nvPr/>
        </p:nvSpPr>
        <p:spPr bwMode="auto">
          <a:xfrm>
            <a:off x="720034" y="2485965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2888"/>
          <p:cNvSpPr>
            <a:spLocks/>
          </p:cNvSpPr>
          <p:nvPr/>
        </p:nvSpPr>
        <p:spPr bwMode="auto">
          <a:xfrm>
            <a:off x="727747" y="2221153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Rectangle 2889"/>
          <p:cNvSpPr>
            <a:spLocks noChangeArrowheads="1"/>
          </p:cNvSpPr>
          <p:nvPr/>
        </p:nvSpPr>
        <p:spPr bwMode="auto">
          <a:xfrm>
            <a:off x="570917" y="314928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2890"/>
          <p:cNvSpPr>
            <a:spLocks/>
          </p:cNvSpPr>
          <p:nvPr/>
        </p:nvSpPr>
        <p:spPr bwMode="auto">
          <a:xfrm>
            <a:off x="1347356" y="4894983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2891"/>
          <p:cNvSpPr>
            <a:spLocks/>
          </p:cNvSpPr>
          <p:nvPr/>
        </p:nvSpPr>
        <p:spPr bwMode="auto">
          <a:xfrm>
            <a:off x="1509329" y="3401238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2892"/>
          <p:cNvSpPr>
            <a:spLocks/>
          </p:cNvSpPr>
          <p:nvPr/>
        </p:nvSpPr>
        <p:spPr bwMode="auto">
          <a:xfrm>
            <a:off x="570917" y="3149281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2893"/>
          <p:cNvSpPr>
            <a:spLocks/>
          </p:cNvSpPr>
          <p:nvPr/>
        </p:nvSpPr>
        <p:spPr bwMode="auto">
          <a:xfrm>
            <a:off x="1295936" y="3329250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2894"/>
          <p:cNvSpPr>
            <a:spLocks/>
          </p:cNvSpPr>
          <p:nvPr/>
        </p:nvSpPr>
        <p:spPr bwMode="auto">
          <a:xfrm>
            <a:off x="1601884" y="3396096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2895"/>
          <p:cNvSpPr>
            <a:spLocks/>
          </p:cNvSpPr>
          <p:nvPr/>
        </p:nvSpPr>
        <p:spPr bwMode="auto">
          <a:xfrm>
            <a:off x="4054610" y="5362904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2896"/>
          <p:cNvSpPr>
            <a:spLocks/>
          </p:cNvSpPr>
          <p:nvPr/>
        </p:nvSpPr>
        <p:spPr bwMode="auto">
          <a:xfrm>
            <a:off x="2380895" y="513922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2897"/>
          <p:cNvSpPr>
            <a:spLocks/>
          </p:cNvSpPr>
          <p:nvPr/>
        </p:nvSpPr>
        <p:spPr bwMode="auto">
          <a:xfrm>
            <a:off x="2041524" y="5172651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2898"/>
          <p:cNvSpPr>
            <a:spLocks/>
          </p:cNvSpPr>
          <p:nvPr/>
        </p:nvSpPr>
        <p:spPr bwMode="auto">
          <a:xfrm>
            <a:off x="3969767" y="4853848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Rectangle 2899"/>
          <p:cNvSpPr>
            <a:spLocks noChangeArrowheads="1"/>
          </p:cNvSpPr>
          <p:nvPr/>
        </p:nvSpPr>
        <p:spPr bwMode="auto">
          <a:xfrm>
            <a:off x="1509329" y="415968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2900"/>
          <p:cNvSpPr>
            <a:spLocks/>
          </p:cNvSpPr>
          <p:nvPr/>
        </p:nvSpPr>
        <p:spPr bwMode="auto">
          <a:xfrm>
            <a:off x="1514471" y="3023302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2901"/>
          <p:cNvSpPr>
            <a:spLocks/>
          </p:cNvSpPr>
          <p:nvPr/>
        </p:nvSpPr>
        <p:spPr bwMode="auto">
          <a:xfrm>
            <a:off x="3576406" y="3210984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Freeform 2902"/>
          <p:cNvSpPr>
            <a:spLocks/>
          </p:cNvSpPr>
          <p:nvPr/>
        </p:nvSpPr>
        <p:spPr bwMode="auto">
          <a:xfrm>
            <a:off x="3460711" y="2395980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2903"/>
          <p:cNvSpPr>
            <a:spLocks noChangeArrowheads="1"/>
          </p:cNvSpPr>
          <p:nvPr/>
        </p:nvSpPr>
        <p:spPr bwMode="auto">
          <a:xfrm>
            <a:off x="2964510" y="3815167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Rectangle 2904"/>
          <p:cNvSpPr>
            <a:spLocks noChangeArrowheads="1"/>
          </p:cNvSpPr>
          <p:nvPr/>
        </p:nvSpPr>
        <p:spPr bwMode="auto">
          <a:xfrm>
            <a:off x="2972223" y="4272804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2905"/>
          <p:cNvSpPr>
            <a:spLocks/>
          </p:cNvSpPr>
          <p:nvPr/>
        </p:nvSpPr>
        <p:spPr bwMode="auto">
          <a:xfrm>
            <a:off x="3702384" y="3717470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Freeform 2906"/>
          <p:cNvSpPr>
            <a:spLocks/>
          </p:cNvSpPr>
          <p:nvPr/>
        </p:nvSpPr>
        <p:spPr bwMode="auto">
          <a:xfrm>
            <a:off x="1946397" y="3468083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2907"/>
          <p:cNvSpPr>
            <a:spLocks noChangeArrowheads="1"/>
          </p:cNvSpPr>
          <p:nvPr/>
        </p:nvSpPr>
        <p:spPr bwMode="auto">
          <a:xfrm>
            <a:off x="2763972" y="3023302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2908"/>
          <p:cNvSpPr>
            <a:spLocks/>
          </p:cNvSpPr>
          <p:nvPr/>
        </p:nvSpPr>
        <p:spPr bwMode="auto">
          <a:xfrm>
            <a:off x="1509329" y="4159680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2909"/>
          <p:cNvSpPr>
            <a:spLocks/>
          </p:cNvSpPr>
          <p:nvPr/>
        </p:nvSpPr>
        <p:spPr bwMode="auto">
          <a:xfrm>
            <a:off x="2763972" y="3339534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2910"/>
          <p:cNvSpPr>
            <a:spLocks noChangeArrowheads="1"/>
          </p:cNvSpPr>
          <p:nvPr/>
        </p:nvSpPr>
        <p:spPr bwMode="auto">
          <a:xfrm>
            <a:off x="2763972" y="3342105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2911"/>
          <p:cNvSpPr>
            <a:spLocks/>
          </p:cNvSpPr>
          <p:nvPr/>
        </p:nvSpPr>
        <p:spPr bwMode="auto">
          <a:xfrm>
            <a:off x="4594518" y="3393525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2912"/>
          <p:cNvSpPr>
            <a:spLocks/>
          </p:cNvSpPr>
          <p:nvPr/>
        </p:nvSpPr>
        <p:spPr bwMode="auto">
          <a:xfrm>
            <a:off x="4008332" y="2647937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Freeform 2913"/>
          <p:cNvSpPr>
            <a:spLocks/>
          </p:cNvSpPr>
          <p:nvPr/>
        </p:nvSpPr>
        <p:spPr bwMode="auto">
          <a:xfrm>
            <a:off x="3908063" y="2655650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Rectangle 2914"/>
          <p:cNvSpPr>
            <a:spLocks noChangeArrowheads="1"/>
          </p:cNvSpPr>
          <p:nvPr/>
        </p:nvSpPr>
        <p:spPr bwMode="auto">
          <a:xfrm>
            <a:off x="4157450" y="3704615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2915"/>
          <p:cNvSpPr>
            <a:spLocks/>
          </p:cNvSpPr>
          <p:nvPr/>
        </p:nvSpPr>
        <p:spPr bwMode="auto">
          <a:xfrm>
            <a:off x="3586690" y="3180132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2916"/>
          <p:cNvSpPr>
            <a:spLocks/>
          </p:cNvSpPr>
          <p:nvPr/>
        </p:nvSpPr>
        <p:spPr bwMode="auto">
          <a:xfrm>
            <a:off x="3576406" y="3210984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2917"/>
          <p:cNvSpPr>
            <a:spLocks/>
          </p:cNvSpPr>
          <p:nvPr/>
        </p:nvSpPr>
        <p:spPr bwMode="auto">
          <a:xfrm>
            <a:off x="3576406" y="3200700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2918"/>
          <p:cNvSpPr>
            <a:spLocks/>
          </p:cNvSpPr>
          <p:nvPr/>
        </p:nvSpPr>
        <p:spPr bwMode="auto">
          <a:xfrm>
            <a:off x="2766543" y="2887039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Rectangle 2919"/>
          <p:cNvSpPr>
            <a:spLocks noChangeArrowheads="1"/>
          </p:cNvSpPr>
          <p:nvPr/>
        </p:nvSpPr>
        <p:spPr bwMode="auto">
          <a:xfrm>
            <a:off x="2763972" y="2889610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2920"/>
          <p:cNvSpPr>
            <a:spLocks/>
          </p:cNvSpPr>
          <p:nvPr/>
        </p:nvSpPr>
        <p:spPr bwMode="auto">
          <a:xfrm>
            <a:off x="4481394" y="2825336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2921"/>
          <p:cNvSpPr>
            <a:spLocks/>
          </p:cNvSpPr>
          <p:nvPr/>
        </p:nvSpPr>
        <p:spPr bwMode="auto">
          <a:xfrm>
            <a:off x="4136882" y="2673647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2922"/>
          <p:cNvSpPr>
            <a:spLocks/>
          </p:cNvSpPr>
          <p:nvPr/>
        </p:nvSpPr>
        <p:spPr bwMode="auto">
          <a:xfrm>
            <a:off x="3740949" y="3799741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2923"/>
          <p:cNvSpPr>
            <a:spLocks/>
          </p:cNvSpPr>
          <p:nvPr/>
        </p:nvSpPr>
        <p:spPr bwMode="auto">
          <a:xfrm>
            <a:off x="3910634" y="4774147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2924"/>
          <p:cNvSpPr>
            <a:spLocks/>
          </p:cNvSpPr>
          <p:nvPr/>
        </p:nvSpPr>
        <p:spPr bwMode="auto">
          <a:xfrm>
            <a:off x="3864357" y="4241952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2925"/>
          <p:cNvSpPr>
            <a:spLocks/>
          </p:cNvSpPr>
          <p:nvPr/>
        </p:nvSpPr>
        <p:spPr bwMode="auto">
          <a:xfrm>
            <a:off x="3733236" y="3799741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2926"/>
          <p:cNvSpPr>
            <a:spLocks/>
          </p:cNvSpPr>
          <p:nvPr/>
        </p:nvSpPr>
        <p:spPr bwMode="auto">
          <a:xfrm>
            <a:off x="6111403" y="3840877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2927"/>
          <p:cNvSpPr>
            <a:spLocks/>
          </p:cNvSpPr>
          <p:nvPr/>
        </p:nvSpPr>
        <p:spPr bwMode="auto">
          <a:xfrm>
            <a:off x="3882353" y="3840877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2928"/>
          <p:cNvSpPr>
            <a:spLocks/>
          </p:cNvSpPr>
          <p:nvPr/>
        </p:nvSpPr>
        <p:spPr bwMode="auto">
          <a:xfrm>
            <a:off x="5406951" y="4061982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2929"/>
          <p:cNvSpPr>
            <a:spLocks/>
          </p:cNvSpPr>
          <p:nvPr/>
        </p:nvSpPr>
        <p:spPr bwMode="auto">
          <a:xfrm>
            <a:off x="5185846" y="4100547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Rectangle 2930"/>
          <p:cNvSpPr>
            <a:spLocks noChangeArrowheads="1"/>
          </p:cNvSpPr>
          <p:nvPr/>
        </p:nvSpPr>
        <p:spPr bwMode="auto">
          <a:xfrm>
            <a:off x="3877212" y="4313940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2931"/>
          <p:cNvSpPr>
            <a:spLocks/>
          </p:cNvSpPr>
          <p:nvPr/>
        </p:nvSpPr>
        <p:spPr bwMode="auto">
          <a:xfrm>
            <a:off x="5859446" y="4378214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2932"/>
          <p:cNvSpPr>
            <a:spLocks/>
          </p:cNvSpPr>
          <p:nvPr/>
        </p:nvSpPr>
        <p:spPr bwMode="auto">
          <a:xfrm>
            <a:off x="4604802" y="5216357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Freeform 2933"/>
          <p:cNvSpPr>
            <a:spLocks/>
          </p:cNvSpPr>
          <p:nvPr/>
        </p:nvSpPr>
        <p:spPr bwMode="auto">
          <a:xfrm>
            <a:off x="3980051" y="4244523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Rectangle 2934"/>
          <p:cNvSpPr>
            <a:spLocks noChangeArrowheads="1"/>
          </p:cNvSpPr>
          <p:nvPr/>
        </p:nvSpPr>
        <p:spPr bwMode="auto">
          <a:xfrm>
            <a:off x="3969767" y="485384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2935"/>
          <p:cNvSpPr>
            <a:spLocks/>
          </p:cNvSpPr>
          <p:nvPr/>
        </p:nvSpPr>
        <p:spPr bwMode="auto">
          <a:xfrm>
            <a:off x="5136997" y="438335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2936"/>
          <p:cNvSpPr>
            <a:spLocks/>
          </p:cNvSpPr>
          <p:nvPr/>
        </p:nvSpPr>
        <p:spPr bwMode="auto">
          <a:xfrm>
            <a:off x="3969767" y="4848706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2937"/>
          <p:cNvSpPr>
            <a:spLocks noChangeArrowheads="1"/>
          </p:cNvSpPr>
          <p:nvPr/>
        </p:nvSpPr>
        <p:spPr bwMode="auto">
          <a:xfrm>
            <a:off x="4460827" y="436021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2938"/>
          <p:cNvSpPr>
            <a:spLocks/>
          </p:cNvSpPr>
          <p:nvPr/>
        </p:nvSpPr>
        <p:spPr bwMode="auto">
          <a:xfrm>
            <a:off x="4864472" y="515979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2939"/>
          <p:cNvSpPr>
            <a:spLocks/>
          </p:cNvSpPr>
          <p:nvPr/>
        </p:nvSpPr>
        <p:spPr bwMode="auto">
          <a:xfrm>
            <a:off x="4807910" y="4414208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2940"/>
          <p:cNvSpPr>
            <a:spLocks/>
          </p:cNvSpPr>
          <p:nvPr/>
        </p:nvSpPr>
        <p:spPr bwMode="auto">
          <a:xfrm>
            <a:off x="4982738" y="4411637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2941"/>
          <p:cNvSpPr>
            <a:spLocks/>
          </p:cNvSpPr>
          <p:nvPr/>
        </p:nvSpPr>
        <p:spPr bwMode="auto">
          <a:xfrm>
            <a:off x="5692331" y="473815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2942"/>
          <p:cNvSpPr>
            <a:spLocks/>
          </p:cNvSpPr>
          <p:nvPr/>
        </p:nvSpPr>
        <p:spPr bwMode="auto">
          <a:xfrm>
            <a:off x="5288686" y="4339649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2943"/>
          <p:cNvSpPr>
            <a:spLocks/>
          </p:cNvSpPr>
          <p:nvPr/>
        </p:nvSpPr>
        <p:spPr bwMode="auto">
          <a:xfrm>
            <a:off x="5059867" y="3300969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2944"/>
          <p:cNvSpPr>
            <a:spLocks/>
          </p:cNvSpPr>
          <p:nvPr/>
        </p:nvSpPr>
        <p:spPr bwMode="auto">
          <a:xfrm>
            <a:off x="4630512" y="3362673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2945"/>
          <p:cNvSpPr>
            <a:spLocks/>
          </p:cNvSpPr>
          <p:nvPr/>
        </p:nvSpPr>
        <p:spPr bwMode="auto">
          <a:xfrm>
            <a:off x="4633083" y="3303540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2946"/>
          <p:cNvSpPr>
            <a:spLocks/>
          </p:cNvSpPr>
          <p:nvPr/>
        </p:nvSpPr>
        <p:spPr bwMode="auto">
          <a:xfrm>
            <a:off x="4617657" y="3745751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2947"/>
          <p:cNvSpPr>
            <a:spLocks/>
          </p:cNvSpPr>
          <p:nvPr/>
        </p:nvSpPr>
        <p:spPr bwMode="auto">
          <a:xfrm>
            <a:off x="5766890" y="348608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2948"/>
          <p:cNvSpPr>
            <a:spLocks/>
          </p:cNvSpPr>
          <p:nvPr/>
        </p:nvSpPr>
        <p:spPr bwMode="auto">
          <a:xfrm>
            <a:off x="4964741" y="3743180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2949"/>
          <p:cNvSpPr>
            <a:spLocks/>
          </p:cNvSpPr>
          <p:nvPr/>
        </p:nvSpPr>
        <p:spPr bwMode="auto">
          <a:xfrm>
            <a:off x="4969883" y="3195558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2950"/>
          <p:cNvSpPr>
            <a:spLocks/>
          </p:cNvSpPr>
          <p:nvPr/>
        </p:nvSpPr>
        <p:spPr bwMode="auto">
          <a:xfrm>
            <a:off x="5342676" y="3491222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2951"/>
          <p:cNvSpPr>
            <a:spLocks/>
          </p:cNvSpPr>
          <p:nvPr/>
        </p:nvSpPr>
        <p:spPr bwMode="auto">
          <a:xfrm>
            <a:off x="5337534" y="3879442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2952"/>
          <p:cNvSpPr>
            <a:spLocks/>
          </p:cNvSpPr>
          <p:nvPr/>
        </p:nvSpPr>
        <p:spPr bwMode="auto">
          <a:xfrm>
            <a:off x="4964741" y="3740609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2953"/>
          <p:cNvSpPr>
            <a:spLocks/>
          </p:cNvSpPr>
          <p:nvPr/>
        </p:nvSpPr>
        <p:spPr bwMode="auto">
          <a:xfrm>
            <a:off x="6095977" y="3606917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2954"/>
          <p:cNvSpPr>
            <a:spLocks/>
          </p:cNvSpPr>
          <p:nvPr/>
        </p:nvSpPr>
        <p:spPr bwMode="auto">
          <a:xfrm>
            <a:off x="5766890" y="3488651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2955"/>
          <p:cNvSpPr>
            <a:spLocks/>
          </p:cNvSpPr>
          <p:nvPr/>
        </p:nvSpPr>
        <p:spPr bwMode="auto">
          <a:xfrm>
            <a:off x="5399238" y="3457800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2956"/>
          <p:cNvSpPr>
            <a:spLocks/>
          </p:cNvSpPr>
          <p:nvPr/>
        </p:nvSpPr>
        <p:spPr bwMode="auto">
          <a:xfrm>
            <a:off x="5764319" y="3488651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Rectangle 2957"/>
          <p:cNvSpPr>
            <a:spLocks noChangeArrowheads="1"/>
          </p:cNvSpPr>
          <p:nvPr/>
        </p:nvSpPr>
        <p:spPr bwMode="auto">
          <a:xfrm>
            <a:off x="5399238" y="3462941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2958"/>
          <p:cNvSpPr>
            <a:spLocks/>
          </p:cNvSpPr>
          <p:nvPr/>
        </p:nvSpPr>
        <p:spPr bwMode="auto">
          <a:xfrm>
            <a:off x="5391525" y="3005305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2959"/>
          <p:cNvSpPr>
            <a:spLocks/>
          </p:cNvSpPr>
          <p:nvPr/>
        </p:nvSpPr>
        <p:spPr bwMode="auto">
          <a:xfrm>
            <a:off x="5532930" y="3347247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Freeform 2960"/>
          <p:cNvSpPr>
            <a:spLocks/>
          </p:cNvSpPr>
          <p:nvPr/>
        </p:nvSpPr>
        <p:spPr bwMode="auto">
          <a:xfrm>
            <a:off x="5535501" y="3488651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2961"/>
          <p:cNvSpPr>
            <a:spLocks noChangeArrowheads="1"/>
          </p:cNvSpPr>
          <p:nvPr/>
        </p:nvSpPr>
        <p:spPr bwMode="auto">
          <a:xfrm>
            <a:off x="6106261" y="3522074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Rectangle 2962"/>
          <p:cNvSpPr>
            <a:spLocks noChangeArrowheads="1"/>
          </p:cNvSpPr>
          <p:nvPr/>
        </p:nvSpPr>
        <p:spPr bwMode="auto">
          <a:xfrm>
            <a:off x="5941717" y="3347247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2963"/>
          <p:cNvSpPr>
            <a:spLocks/>
          </p:cNvSpPr>
          <p:nvPr/>
        </p:nvSpPr>
        <p:spPr bwMode="auto">
          <a:xfrm>
            <a:off x="5944288" y="3352389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2964"/>
          <p:cNvSpPr>
            <a:spLocks/>
          </p:cNvSpPr>
          <p:nvPr/>
        </p:nvSpPr>
        <p:spPr bwMode="auto">
          <a:xfrm>
            <a:off x="5941717" y="3347247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2965"/>
          <p:cNvSpPr>
            <a:spLocks/>
          </p:cNvSpPr>
          <p:nvPr/>
        </p:nvSpPr>
        <p:spPr bwMode="auto">
          <a:xfrm>
            <a:off x="6373644" y="288189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2966"/>
          <p:cNvSpPr>
            <a:spLocks/>
          </p:cNvSpPr>
          <p:nvPr/>
        </p:nvSpPr>
        <p:spPr bwMode="auto">
          <a:xfrm>
            <a:off x="6293943" y="3031015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296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296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2969"/>
          <p:cNvSpPr>
            <a:spLocks/>
          </p:cNvSpPr>
          <p:nvPr/>
        </p:nvSpPr>
        <p:spPr bwMode="auto">
          <a:xfrm>
            <a:off x="6257949" y="2827907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Rectangle 2970"/>
          <p:cNvSpPr>
            <a:spLocks noChangeArrowheads="1"/>
          </p:cNvSpPr>
          <p:nvPr/>
        </p:nvSpPr>
        <p:spPr bwMode="auto">
          <a:xfrm>
            <a:off x="6296514" y="303872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2971"/>
          <p:cNvSpPr>
            <a:spLocks/>
          </p:cNvSpPr>
          <p:nvPr/>
        </p:nvSpPr>
        <p:spPr bwMode="auto">
          <a:xfrm>
            <a:off x="6124258" y="2354844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2972"/>
          <p:cNvSpPr>
            <a:spLocks/>
          </p:cNvSpPr>
          <p:nvPr/>
        </p:nvSpPr>
        <p:spPr bwMode="auto">
          <a:xfrm>
            <a:off x="1401347" y="2221153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2973"/>
          <p:cNvSpPr>
            <a:spLocks/>
          </p:cNvSpPr>
          <p:nvPr/>
        </p:nvSpPr>
        <p:spPr bwMode="auto">
          <a:xfrm>
            <a:off x="563204" y="2493678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2974"/>
          <p:cNvSpPr>
            <a:spLocks/>
          </p:cNvSpPr>
          <p:nvPr/>
        </p:nvSpPr>
        <p:spPr bwMode="auto">
          <a:xfrm>
            <a:off x="727747" y="2069464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2975"/>
          <p:cNvSpPr>
            <a:spLocks/>
          </p:cNvSpPr>
          <p:nvPr/>
        </p:nvSpPr>
        <p:spPr bwMode="auto">
          <a:xfrm>
            <a:off x="1401347" y="2660792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2979"/>
          <p:cNvSpPr>
            <a:spLocks/>
          </p:cNvSpPr>
          <p:nvPr/>
        </p:nvSpPr>
        <p:spPr bwMode="auto">
          <a:xfrm>
            <a:off x="1635307" y="2665934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2980"/>
          <p:cNvSpPr>
            <a:spLocks/>
          </p:cNvSpPr>
          <p:nvPr/>
        </p:nvSpPr>
        <p:spPr bwMode="auto">
          <a:xfrm>
            <a:off x="1779283" y="3015589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2981"/>
          <p:cNvSpPr>
            <a:spLocks/>
          </p:cNvSpPr>
          <p:nvPr/>
        </p:nvSpPr>
        <p:spPr bwMode="auto">
          <a:xfrm>
            <a:off x="1987533" y="2431974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2982"/>
          <p:cNvSpPr>
            <a:spLocks/>
          </p:cNvSpPr>
          <p:nvPr/>
        </p:nvSpPr>
        <p:spPr bwMode="auto">
          <a:xfrm>
            <a:off x="2763972" y="2431974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2983"/>
          <p:cNvSpPr>
            <a:spLocks/>
          </p:cNvSpPr>
          <p:nvPr/>
        </p:nvSpPr>
        <p:spPr bwMode="auto">
          <a:xfrm>
            <a:off x="1905261" y="3010447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2984"/>
          <p:cNvSpPr>
            <a:spLocks/>
          </p:cNvSpPr>
          <p:nvPr/>
        </p:nvSpPr>
        <p:spPr bwMode="auto">
          <a:xfrm>
            <a:off x="1984962" y="3043870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2985"/>
          <p:cNvSpPr>
            <a:spLocks/>
          </p:cNvSpPr>
          <p:nvPr/>
        </p:nvSpPr>
        <p:spPr bwMode="auto">
          <a:xfrm>
            <a:off x="1869267" y="3023302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2986"/>
          <p:cNvSpPr>
            <a:spLocks/>
          </p:cNvSpPr>
          <p:nvPr/>
        </p:nvSpPr>
        <p:spPr bwMode="auto">
          <a:xfrm>
            <a:off x="1308791" y="2218582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2987"/>
          <p:cNvSpPr>
            <a:spLocks/>
          </p:cNvSpPr>
          <p:nvPr/>
        </p:nvSpPr>
        <p:spPr bwMode="auto">
          <a:xfrm>
            <a:off x="3581548" y="3390954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2988"/>
          <p:cNvSpPr>
            <a:spLocks/>
          </p:cNvSpPr>
          <p:nvPr/>
        </p:nvSpPr>
        <p:spPr bwMode="auto">
          <a:xfrm>
            <a:off x="3568693" y="2971882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2989"/>
          <p:cNvSpPr>
            <a:spLocks/>
          </p:cNvSpPr>
          <p:nvPr/>
        </p:nvSpPr>
        <p:spPr bwMode="auto">
          <a:xfrm>
            <a:off x="2758830" y="2434545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2990"/>
          <p:cNvSpPr>
            <a:spLocks/>
          </p:cNvSpPr>
          <p:nvPr/>
        </p:nvSpPr>
        <p:spPr bwMode="auto">
          <a:xfrm>
            <a:off x="2969652" y="3799741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2991"/>
          <p:cNvSpPr>
            <a:spLocks/>
          </p:cNvSpPr>
          <p:nvPr/>
        </p:nvSpPr>
        <p:spPr bwMode="auto">
          <a:xfrm>
            <a:off x="3460711" y="2395980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2992"/>
          <p:cNvSpPr>
            <a:spLocks/>
          </p:cNvSpPr>
          <p:nvPr/>
        </p:nvSpPr>
        <p:spPr bwMode="auto">
          <a:xfrm>
            <a:off x="1551750" y="2244292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2993"/>
          <p:cNvSpPr>
            <a:spLocks/>
          </p:cNvSpPr>
          <p:nvPr/>
        </p:nvSpPr>
        <p:spPr bwMode="auto">
          <a:xfrm>
            <a:off x="3373297" y="3339534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2994"/>
          <p:cNvSpPr>
            <a:spLocks/>
          </p:cNvSpPr>
          <p:nvPr/>
        </p:nvSpPr>
        <p:spPr bwMode="auto">
          <a:xfrm>
            <a:off x="2766543" y="2390838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2995"/>
          <p:cNvSpPr>
            <a:spLocks/>
          </p:cNvSpPr>
          <p:nvPr/>
        </p:nvSpPr>
        <p:spPr bwMode="auto">
          <a:xfrm>
            <a:off x="2758830" y="3344676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2996"/>
          <p:cNvSpPr>
            <a:spLocks/>
          </p:cNvSpPr>
          <p:nvPr/>
        </p:nvSpPr>
        <p:spPr bwMode="auto">
          <a:xfrm>
            <a:off x="2763972" y="2889610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2997"/>
          <p:cNvSpPr>
            <a:spLocks/>
          </p:cNvSpPr>
          <p:nvPr/>
        </p:nvSpPr>
        <p:spPr bwMode="auto">
          <a:xfrm>
            <a:off x="3586690" y="3180132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2998"/>
          <p:cNvSpPr>
            <a:spLocks/>
          </p:cNvSpPr>
          <p:nvPr/>
        </p:nvSpPr>
        <p:spPr bwMode="auto">
          <a:xfrm>
            <a:off x="3463282" y="2380554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2999"/>
          <p:cNvSpPr>
            <a:spLocks/>
          </p:cNvSpPr>
          <p:nvPr/>
        </p:nvSpPr>
        <p:spPr bwMode="auto">
          <a:xfrm>
            <a:off x="4324564" y="3884584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3000"/>
          <p:cNvSpPr>
            <a:spLocks/>
          </p:cNvSpPr>
          <p:nvPr/>
        </p:nvSpPr>
        <p:spPr bwMode="auto">
          <a:xfrm>
            <a:off x="4324564" y="3984853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3001"/>
          <p:cNvSpPr>
            <a:spLocks/>
          </p:cNvSpPr>
          <p:nvPr/>
        </p:nvSpPr>
        <p:spPr bwMode="auto">
          <a:xfrm>
            <a:off x="4609944" y="3866587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3003"/>
          <p:cNvSpPr>
            <a:spLocks/>
          </p:cNvSpPr>
          <p:nvPr/>
        </p:nvSpPr>
        <p:spPr bwMode="auto">
          <a:xfrm>
            <a:off x="4625370" y="3959143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3004"/>
          <p:cNvSpPr>
            <a:spLocks/>
          </p:cNvSpPr>
          <p:nvPr/>
        </p:nvSpPr>
        <p:spPr bwMode="auto">
          <a:xfrm>
            <a:off x="4687074" y="3933433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3005"/>
          <p:cNvSpPr>
            <a:spLocks/>
          </p:cNvSpPr>
          <p:nvPr/>
        </p:nvSpPr>
        <p:spPr bwMode="auto">
          <a:xfrm>
            <a:off x="4856759" y="3761176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3006"/>
          <p:cNvSpPr>
            <a:spLocks/>
          </p:cNvSpPr>
          <p:nvPr/>
        </p:nvSpPr>
        <p:spPr bwMode="auto">
          <a:xfrm>
            <a:off x="4617657" y="3984853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3007"/>
          <p:cNvSpPr>
            <a:spLocks/>
          </p:cNvSpPr>
          <p:nvPr/>
        </p:nvSpPr>
        <p:spPr bwMode="auto">
          <a:xfrm>
            <a:off x="4717926" y="3815167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3008"/>
          <p:cNvSpPr>
            <a:spLocks/>
          </p:cNvSpPr>
          <p:nvPr/>
        </p:nvSpPr>
        <p:spPr bwMode="auto">
          <a:xfrm>
            <a:off x="4964741" y="3743180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3010"/>
          <p:cNvSpPr>
            <a:spLocks/>
          </p:cNvSpPr>
          <p:nvPr/>
        </p:nvSpPr>
        <p:spPr bwMode="auto">
          <a:xfrm>
            <a:off x="4599660" y="3362673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3011"/>
          <p:cNvSpPr>
            <a:spLocks/>
          </p:cNvSpPr>
          <p:nvPr/>
        </p:nvSpPr>
        <p:spPr bwMode="auto">
          <a:xfrm>
            <a:off x="4689645" y="4465628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3012"/>
          <p:cNvSpPr>
            <a:spLocks/>
          </p:cNvSpPr>
          <p:nvPr/>
        </p:nvSpPr>
        <p:spPr bwMode="auto">
          <a:xfrm>
            <a:off x="4332277" y="4463057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3013"/>
          <p:cNvSpPr>
            <a:spLocks/>
          </p:cNvSpPr>
          <p:nvPr/>
        </p:nvSpPr>
        <p:spPr bwMode="auto">
          <a:xfrm>
            <a:off x="4730781" y="4915551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3014"/>
          <p:cNvSpPr>
            <a:spLocks/>
          </p:cNvSpPr>
          <p:nvPr/>
        </p:nvSpPr>
        <p:spPr bwMode="auto">
          <a:xfrm>
            <a:off x="4692216" y="4416779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3015"/>
          <p:cNvSpPr>
            <a:spLocks/>
          </p:cNvSpPr>
          <p:nvPr/>
        </p:nvSpPr>
        <p:spPr bwMode="auto">
          <a:xfrm>
            <a:off x="5288686" y="4403924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3016"/>
          <p:cNvSpPr>
            <a:spLocks/>
          </p:cNvSpPr>
          <p:nvPr/>
        </p:nvSpPr>
        <p:spPr bwMode="auto">
          <a:xfrm>
            <a:off x="5288686" y="4357646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3017"/>
          <p:cNvSpPr>
            <a:spLocks/>
          </p:cNvSpPr>
          <p:nvPr/>
        </p:nvSpPr>
        <p:spPr bwMode="auto">
          <a:xfrm>
            <a:off x="5355531" y="4403924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3018"/>
          <p:cNvSpPr>
            <a:spLocks/>
          </p:cNvSpPr>
          <p:nvPr/>
        </p:nvSpPr>
        <p:spPr bwMode="auto">
          <a:xfrm>
            <a:off x="5288686" y="4339649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3019"/>
          <p:cNvSpPr>
            <a:spLocks/>
          </p:cNvSpPr>
          <p:nvPr/>
        </p:nvSpPr>
        <p:spPr bwMode="auto">
          <a:xfrm>
            <a:off x="5296399" y="4252236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3020"/>
          <p:cNvSpPr>
            <a:spLocks/>
          </p:cNvSpPr>
          <p:nvPr/>
        </p:nvSpPr>
        <p:spPr bwMode="auto">
          <a:xfrm>
            <a:off x="5172991" y="4969542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3021"/>
          <p:cNvSpPr>
            <a:spLocks/>
          </p:cNvSpPr>
          <p:nvPr/>
        </p:nvSpPr>
        <p:spPr bwMode="auto">
          <a:xfrm>
            <a:off x="5576637" y="4966971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3022"/>
          <p:cNvSpPr>
            <a:spLocks/>
          </p:cNvSpPr>
          <p:nvPr/>
        </p:nvSpPr>
        <p:spPr bwMode="auto">
          <a:xfrm>
            <a:off x="5576637" y="4969542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3023"/>
          <p:cNvSpPr>
            <a:spLocks/>
          </p:cNvSpPr>
          <p:nvPr/>
        </p:nvSpPr>
        <p:spPr bwMode="auto">
          <a:xfrm>
            <a:off x="5165278" y="5023533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3024"/>
          <p:cNvSpPr>
            <a:spLocks/>
          </p:cNvSpPr>
          <p:nvPr/>
        </p:nvSpPr>
        <p:spPr bwMode="auto">
          <a:xfrm>
            <a:off x="4813052" y="5049243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3025"/>
          <p:cNvSpPr>
            <a:spLocks/>
          </p:cNvSpPr>
          <p:nvPr/>
        </p:nvSpPr>
        <p:spPr bwMode="auto">
          <a:xfrm>
            <a:off x="4990451" y="4337078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3026"/>
          <p:cNvSpPr>
            <a:spLocks/>
          </p:cNvSpPr>
          <p:nvPr/>
        </p:nvSpPr>
        <p:spPr bwMode="auto">
          <a:xfrm>
            <a:off x="4813052" y="4972113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3027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3028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3029"/>
          <p:cNvSpPr>
            <a:spLocks/>
          </p:cNvSpPr>
          <p:nvPr/>
        </p:nvSpPr>
        <p:spPr bwMode="auto">
          <a:xfrm>
            <a:off x="5304112" y="3195558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3030"/>
          <p:cNvSpPr>
            <a:spLocks/>
          </p:cNvSpPr>
          <p:nvPr/>
        </p:nvSpPr>
        <p:spPr bwMode="auto">
          <a:xfrm>
            <a:off x="5260405" y="3468083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3031"/>
          <p:cNvSpPr>
            <a:spLocks/>
          </p:cNvSpPr>
          <p:nvPr/>
        </p:nvSpPr>
        <p:spPr bwMode="auto">
          <a:xfrm>
            <a:off x="5260405" y="3804883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3032"/>
          <p:cNvSpPr>
            <a:spLocks/>
          </p:cNvSpPr>
          <p:nvPr/>
        </p:nvSpPr>
        <p:spPr bwMode="auto">
          <a:xfrm>
            <a:off x="5386383" y="3465512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3033"/>
          <p:cNvSpPr>
            <a:spLocks/>
          </p:cNvSpPr>
          <p:nvPr/>
        </p:nvSpPr>
        <p:spPr bwMode="auto">
          <a:xfrm>
            <a:off x="5268118" y="3565781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3034"/>
          <p:cNvSpPr>
            <a:spLocks/>
          </p:cNvSpPr>
          <p:nvPr/>
        </p:nvSpPr>
        <p:spPr bwMode="auto">
          <a:xfrm>
            <a:off x="5399238" y="3455229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3035"/>
          <p:cNvSpPr>
            <a:spLocks/>
          </p:cNvSpPr>
          <p:nvPr/>
        </p:nvSpPr>
        <p:spPr bwMode="auto">
          <a:xfrm>
            <a:off x="4885040" y="3198129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3036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303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3038"/>
          <p:cNvSpPr>
            <a:spLocks/>
          </p:cNvSpPr>
          <p:nvPr/>
        </p:nvSpPr>
        <p:spPr bwMode="auto">
          <a:xfrm>
            <a:off x="5414664" y="3005305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3039"/>
          <p:cNvSpPr>
            <a:spLocks/>
          </p:cNvSpPr>
          <p:nvPr/>
        </p:nvSpPr>
        <p:spPr bwMode="auto">
          <a:xfrm>
            <a:off x="5391525" y="3010447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3040"/>
          <p:cNvSpPr>
            <a:spLocks/>
          </p:cNvSpPr>
          <p:nvPr/>
        </p:nvSpPr>
        <p:spPr bwMode="auto">
          <a:xfrm>
            <a:off x="5944288" y="3339534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3041"/>
          <p:cNvSpPr>
            <a:spLocks/>
          </p:cNvSpPr>
          <p:nvPr/>
        </p:nvSpPr>
        <p:spPr bwMode="auto">
          <a:xfrm>
            <a:off x="5301541" y="3010447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3042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3043"/>
          <p:cNvSpPr>
            <a:spLocks/>
          </p:cNvSpPr>
          <p:nvPr/>
        </p:nvSpPr>
        <p:spPr bwMode="auto">
          <a:xfrm>
            <a:off x="5990566" y="3092719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3044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3045"/>
          <p:cNvSpPr>
            <a:spLocks/>
          </p:cNvSpPr>
          <p:nvPr/>
        </p:nvSpPr>
        <p:spPr bwMode="auto">
          <a:xfrm>
            <a:off x="6085693" y="3115858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3046"/>
          <p:cNvSpPr>
            <a:spLocks/>
          </p:cNvSpPr>
          <p:nvPr/>
        </p:nvSpPr>
        <p:spPr bwMode="auto">
          <a:xfrm>
            <a:off x="5972569" y="3090148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3047"/>
          <p:cNvSpPr>
            <a:spLocks/>
          </p:cNvSpPr>
          <p:nvPr/>
        </p:nvSpPr>
        <p:spPr bwMode="auto">
          <a:xfrm>
            <a:off x="6083122" y="2917891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304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3049"/>
          <p:cNvSpPr>
            <a:spLocks/>
          </p:cNvSpPr>
          <p:nvPr/>
        </p:nvSpPr>
        <p:spPr bwMode="auto">
          <a:xfrm>
            <a:off x="5952001" y="2457684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3050"/>
          <p:cNvSpPr>
            <a:spLocks/>
          </p:cNvSpPr>
          <p:nvPr/>
        </p:nvSpPr>
        <p:spPr bwMode="auto">
          <a:xfrm>
            <a:off x="6098548" y="3023302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3051"/>
          <p:cNvSpPr>
            <a:spLocks/>
          </p:cNvSpPr>
          <p:nvPr/>
        </p:nvSpPr>
        <p:spPr bwMode="auto">
          <a:xfrm>
            <a:off x="6090835" y="2992450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080"/>
          <p:cNvSpPr>
            <a:spLocks noChangeShapeType="1"/>
          </p:cNvSpPr>
          <p:nvPr/>
        </p:nvSpPr>
        <p:spPr bwMode="auto">
          <a:xfrm>
            <a:off x="2990996" y="6135832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7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8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19"/>
          <p:cNvSpPr>
            <a:spLocks noChangeShapeType="1"/>
          </p:cNvSpPr>
          <p:nvPr/>
        </p:nvSpPr>
        <p:spPr bwMode="auto">
          <a:xfrm>
            <a:off x="6018387" y="3180828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20"/>
          <p:cNvSpPr>
            <a:spLocks noChangeShapeType="1"/>
          </p:cNvSpPr>
          <p:nvPr/>
        </p:nvSpPr>
        <p:spPr bwMode="auto">
          <a:xfrm>
            <a:off x="6332072" y="299827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6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0" y="4030809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71" y="275745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43" y="466873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Flowchart: Data 219"/>
          <p:cNvSpPr/>
          <p:nvPr/>
        </p:nvSpPr>
        <p:spPr>
          <a:xfrm>
            <a:off x="5518336" y="3207931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1" name="Flowchart: Data 220"/>
          <p:cNvSpPr/>
          <p:nvPr/>
        </p:nvSpPr>
        <p:spPr>
          <a:xfrm>
            <a:off x="525857" y="4490702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6" name="Flowchart: Connector 225"/>
          <p:cNvSpPr/>
          <p:nvPr/>
        </p:nvSpPr>
        <p:spPr>
          <a:xfrm>
            <a:off x="5009359" y="4606919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274221" y="4471222"/>
            <a:ext cx="2770930" cy="17771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35083"/>
              </p:ext>
            </p:extLst>
          </p:nvPr>
        </p:nvGraphicFramePr>
        <p:xfrm>
          <a:off x="3439765" y="546249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2963"/>
              </p:ext>
            </p:extLst>
          </p:nvPr>
        </p:nvGraphicFramePr>
        <p:xfrm>
          <a:off x="2892145" y="235484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2" name="Tab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24655"/>
              </p:ext>
            </p:extLst>
          </p:nvPr>
        </p:nvGraphicFramePr>
        <p:xfrm>
          <a:off x="494695" y="4855739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34" name="Rectangle 233"/>
          <p:cNvSpPr/>
          <p:nvPr/>
        </p:nvSpPr>
        <p:spPr>
          <a:xfrm>
            <a:off x="7995577" y="3396951"/>
            <a:ext cx="1049574" cy="99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Configuration Logic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6361641" y="4540186"/>
            <a:ext cx="2553759" cy="510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Decision Phase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6361639" y="5103095"/>
            <a:ext cx="2553759" cy="510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 Movement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361640" y="5668090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Directory Updates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7" name="Flowchart: Data 236"/>
          <p:cNvSpPr/>
          <p:nvPr/>
        </p:nvSpPr>
        <p:spPr>
          <a:xfrm>
            <a:off x="4914815" y="5123677"/>
            <a:ext cx="584901" cy="297585"/>
          </a:xfrm>
          <a:prstGeom prst="flowChartInputOutput">
            <a:avLst/>
          </a:prstGeom>
          <a:solidFill>
            <a:srgbClr val="FF0000">
              <a:alpha val="59000"/>
            </a:srgbClr>
          </a:solidFill>
          <a:ln>
            <a:solidFill>
              <a:srgbClr val="FF0000">
                <a:alpha val="1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cxnSp>
        <p:nvCxnSpPr>
          <p:cNvPr id="251" name="Elbow Connector 250"/>
          <p:cNvCxnSpPr>
            <a:stCxn id="236" idx="1"/>
          </p:cNvCxnSpPr>
          <p:nvPr/>
        </p:nvCxnSpPr>
        <p:spPr>
          <a:xfrm rot="10800000">
            <a:off x="5661802" y="2754073"/>
            <a:ext cx="699839" cy="3169189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36" idx="1"/>
          </p:cNvCxnSpPr>
          <p:nvPr/>
        </p:nvCxnSpPr>
        <p:spPr>
          <a:xfrm rot="10800000">
            <a:off x="3246034" y="5246185"/>
            <a:ext cx="3115607" cy="677076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36" idx="1"/>
          </p:cNvCxnSpPr>
          <p:nvPr/>
        </p:nvCxnSpPr>
        <p:spPr>
          <a:xfrm rot="10800000" flipV="1">
            <a:off x="4738116" y="5923261"/>
            <a:ext cx="1623525" cy="270752"/>
          </a:xfrm>
          <a:prstGeom prst="bentConnector4">
            <a:avLst>
              <a:gd name="adj1" fmla="val 7865"/>
              <a:gd name="adj2" fmla="val 184432"/>
            </a:avLst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Multiply 262"/>
          <p:cNvSpPr/>
          <p:nvPr/>
        </p:nvSpPr>
        <p:spPr>
          <a:xfrm>
            <a:off x="5363524" y="6324600"/>
            <a:ext cx="228600" cy="20182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&quot;No&quot; Symbol 263"/>
          <p:cNvSpPr/>
          <p:nvPr/>
        </p:nvSpPr>
        <p:spPr>
          <a:xfrm>
            <a:off x="7161475" y="4853416"/>
            <a:ext cx="954086" cy="926068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69" y="4654303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81" y="2141640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302" y="5252115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Rectangle 264"/>
          <p:cNvSpPr/>
          <p:nvPr/>
        </p:nvSpPr>
        <p:spPr>
          <a:xfrm>
            <a:off x="89100" y="5641536"/>
            <a:ext cx="1219691" cy="117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ounded Rectangle 265"/>
          <p:cNvSpPr/>
          <p:nvPr/>
        </p:nvSpPr>
        <p:spPr>
          <a:xfrm>
            <a:off x="144487" y="5710500"/>
            <a:ext cx="1096172" cy="3024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Decision Phase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144485" y="6073093"/>
            <a:ext cx="1096173" cy="2988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Object Movement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159890" y="6460851"/>
            <a:ext cx="1080767" cy="27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Directory Updates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049840" y="1690256"/>
            <a:ext cx="1219691" cy="117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7105227" y="1759220"/>
            <a:ext cx="1096172" cy="3024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Decision Phase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7105225" y="2121813"/>
            <a:ext cx="1096173" cy="2988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Object Movement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7120630" y="2509571"/>
            <a:ext cx="1080767" cy="27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Directory Updates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33" name="Elbow Connector 1032"/>
          <p:cNvCxnSpPr>
            <a:stCxn id="234" idx="1"/>
            <a:endCxn id="3" idx="1"/>
          </p:cNvCxnSpPr>
          <p:nvPr/>
        </p:nvCxnSpPr>
        <p:spPr>
          <a:xfrm rot="10800000" flipV="1">
            <a:off x="6361641" y="3891993"/>
            <a:ext cx="1633936" cy="903364"/>
          </a:xfrm>
          <a:prstGeom prst="bentConnector3">
            <a:avLst>
              <a:gd name="adj1" fmla="val 113991"/>
            </a:avLst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urved Connector 1036"/>
          <p:cNvCxnSpPr>
            <a:endCxn id="273" idx="3"/>
          </p:cNvCxnSpPr>
          <p:nvPr/>
        </p:nvCxnSpPr>
        <p:spPr>
          <a:xfrm rot="16200000" flipV="1">
            <a:off x="7121413" y="2990443"/>
            <a:ext cx="2873974" cy="714001"/>
          </a:xfrm>
          <a:prstGeom prst="curvedConnector2">
            <a:avLst/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66" idx="1"/>
            <a:endCxn id="273" idx="1"/>
          </p:cNvCxnSpPr>
          <p:nvPr/>
        </p:nvCxnSpPr>
        <p:spPr>
          <a:xfrm rot="10800000" flipH="1">
            <a:off x="144487" y="1910457"/>
            <a:ext cx="6960740" cy="3951280"/>
          </a:xfrm>
          <a:prstGeom prst="curvedConnector3">
            <a:avLst>
              <a:gd name="adj1" fmla="val -1074"/>
            </a:avLst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66" idx="3"/>
            <a:endCxn id="3" idx="1"/>
          </p:cNvCxnSpPr>
          <p:nvPr/>
        </p:nvCxnSpPr>
        <p:spPr>
          <a:xfrm flipV="1">
            <a:off x="1240659" y="4795357"/>
            <a:ext cx="5120982" cy="10663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Elbow Connector 1048"/>
          <p:cNvCxnSpPr>
            <a:stCxn id="3" idx="1"/>
            <a:endCxn id="235" idx="1"/>
          </p:cNvCxnSpPr>
          <p:nvPr/>
        </p:nvCxnSpPr>
        <p:spPr>
          <a:xfrm rot="10800000" flipV="1">
            <a:off x="6361639" y="4795356"/>
            <a:ext cx="2" cy="562909"/>
          </a:xfrm>
          <a:prstGeom prst="bentConnector3">
            <a:avLst>
              <a:gd name="adj1" fmla="val 11430100000"/>
            </a:avLst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/>
          <p:cNvCxnSpPr>
            <a:stCxn id="267" idx="1"/>
            <a:endCxn id="274" idx="1"/>
          </p:cNvCxnSpPr>
          <p:nvPr/>
        </p:nvCxnSpPr>
        <p:spPr>
          <a:xfrm rot="10800000" flipH="1">
            <a:off x="144485" y="2271231"/>
            <a:ext cx="6960740" cy="3951280"/>
          </a:xfrm>
          <a:prstGeom prst="curvedConnector3">
            <a:avLst>
              <a:gd name="adj1" fmla="val -829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/>
          <p:cNvCxnSpPr>
            <a:stCxn id="235" idx="3"/>
            <a:endCxn id="274" idx="3"/>
          </p:cNvCxnSpPr>
          <p:nvPr/>
        </p:nvCxnSpPr>
        <p:spPr>
          <a:xfrm flipH="1" flipV="1">
            <a:off x="8201398" y="2271231"/>
            <a:ext cx="714000" cy="3087035"/>
          </a:xfrm>
          <a:prstGeom prst="curvedConnector3">
            <a:avLst>
              <a:gd name="adj1" fmla="val -18851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/>
          <p:cNvCxnSpPr>
            <a:stCxn id="267" idx="3"/>
            <a:endCxn id="235" idx="1"/>
          </p:cNvCxnSpPr>
          <p:nvPr/>
        </p:nvCxnSpPr>
        <p:spPr>
          <a:xfrm flipV="1">
            <a:off x="1240658" y="5358266"/>
            <a:ext cx="5120981" cy="86424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stCxn id="235" idx="1"/>
            <a:endCxn id="236" idx="1"/>
          </p:cNvCxnSpPr>
          <p:nvPr/>
        </p:nvCxnSpPr>
        <p:spPr>
          <a:xfrm rot="10800000" flipH="1" flipV="1">
            <a:off x="6361638" y="5358265"/>
            <a:ext cx="1" cy="564995"/>
          </a:xfrm>
          <a:prstGeom prst="bentConnector3">
            <a:avLst>
              <a:gd name="adj1" fmla="val -22860000000"/>
            </a:avLst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270" idx="3"/>
            <a:endCxn id="236" idx="1"/>
          </p:cNvCxnSpPr>
          <p:nvPr/>
        </p:nvCxnSpPr>
        <p:spPr>
          <a:xfrm flipV="1">
            <a:off x="1240657" y="5923261"/>
            <a:ext cx="5120983" cy="6770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>
            <a:stCxn id="270" idx="1"/>
            <a:endCxn id="275" idx="1"/>
          </p:cNvCxnSpPr>
          <p:nvPr/>
        </p:nvCxnSpPr>
        <p:spPr>
          <a:xfrm rot="10800000" flipH="1">
            <a:off x="159890" y="2649050"/>
            <a:ext cx="6960740" cy="3951280"/>
          </a:xfrm>
          <a:prstGeom prst="curvedConnector3">
            <a:avLst>
              <a:gd name="adj1" fmla="val -951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/>
          <p:cNvCxnSpPr>
            <a:stCxn id="236" idx="3"/>
            <a:endCxn id="275" idx="3"/>
          </p:cNvCxnSpPr>
          <p:nvPr/>
        </p:nvCxnSpPr>
        <p:spPr>
          <a:xfrm flipH="1" flipV="1">
            <a:off x="8201397" y="2649050"/>
            <a:ext cx="714002" cy="3274211"/>
          </a:xfrm>
          <a:prstGeom prst="curvedConnector3">
            <a:avLst>
              <a:gd name="adj1" fmla="val -28426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1" name="Table 3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60885"/>
              </p:ext>
            </p:extLst>
          </p:nvPr>
        </p:nvGraphicFramePr>
        <p:xfrm>
          <a:off x="2943564" y="243197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322" name="Table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14424"/>
              </p:ext>
            </p:extLst>
          </p:nvPr>
        </p:nvGraphicFramePr>
        <p:xfrm>
          <a:off x="509743" y="489498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1072" name="Elbow Connector 1071"/>
          <p:cNvCxnSpPr>
            <a:stCxn id="270" idx="3"/>
            <a:endCxn id="230" idx="2"/>
          </p:cNvCxnSpPr>
          <p:nvPr/>
        </p:nvCxnSpPr>
        <p:spPr>
          <a:xfrm flipV="1">
            <a:off x="1240657" y="6194013"/>
            <a:ext cx="3567253" cy="406317"/>
          </a:xfrm>
          <a:prstGeom prst="bentConnector2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Table 3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11282"/>
              </p:ext>
            </p:extLst>
          </p:nvPr>
        </p:nvGraphicFramePr>
        <p:xfrm>
          <a:off x="3346284" y="5446912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27" name="Freeform 326"/>
          <p:cNvSpPr/>
          <p:nvPr/>
        </p:nvSpPr>
        <p:spPr>
          <a:xfrm>
            <a:off x="1196411" y="3854153"/>
            <a:ext cx="3837111" cy="1128045"/>
          </a:xfrm>
          <a:custGeom>
            <a:avLst/>
            <a:gdLst>
              <a:gd name="connsiteX0" fmla="*/ 0 w 3837111"/>
              <a:gd name="connsiteY0" fmla="*/ 119641 h 1128045"/>
              <a:gd name="connsiteX1" fmla="*/ 25638 w 3837111"/>
              <a:gd name="connsiteY1" fmla="*/ 76912 h 1128045"/>
              <a:gd name="connsiteX2" fmla="*/ 76912 w 3837111"/>
              <a:gd name="connsiteY2" fmla="*/ 42729 h 1128045"/>
              <a:gd name="connsiteX3" fmla="*/ 102550 w 3837111"/>
              <a:gd name="connsiteY3" fmla="*/ 25638 h 1128045"/>
              <a:gd name="connsiteX4" fmla="*/ 239282 w 3837111"/>
              <a:gd name="connsiteY4" fmla="*/ 0 h 1128045"/>
              <a:gd name="connsiteX5" fmla="*/ 324740 w 3837111"/>
              <a:gd name="connsiteY5" fmla="*/ 8546 h 1128045"/>
              <a:gd name="connsiteX6" fmla="*/ 376015 w 3837111"/>
              <a:gd name="connsiteY6" fmla="*/ 25638 h 1128045"/>
              <a:gd name="connsiteX7" fmla="*/ 401653 w 3837111"/>
              <a:gd name="connsiteY7" fmla="*/ 34183 h 1128045"/>
              <a:gd name="connsiteX8" fmla="*/ 478565 w 3837111"/>
              <a:gd name="connsiteY8" fmla="*/ 85458 h 1128045"/>
              <a:gd name="connsiteX9" fmla="*/ 504202 w 3837111"/>
              <a:gd name="connsiteY9" fmla="*/ 102550 h 1128045"/>
              <a:gd name="connsiteX10" fmla="*/ 521294 w 3837111"/>
              <a:gd name="connsiteY10" fmla="*/ 128187 h 1128045"/>
              <a:gd name="connsiteX11" fmla="*/ 572568 w 3837111"/>
              <a:gd name="connsiteY11" fmla="*/ 170916 h 1128045"/>
              <a:gd name="connsiteX12" fmla="*/ 606752 w 3837111"/>
              <a:gd name="connsiteY12" fmla="*/ 222191 h 1128045"/>
              <a:gd name="connsiteX13" fmla="*/ 632389 w 3837111"/>
              <a:gd name="connsiteY13" fmla="*/ 247828 h 1128045"/>
              <a:gd name="connsiteX14" fmla="*/ 666572 w 3837111"/>
              <a:gd name="connsiteY14" fmla="*/ 299103 h 1128045"/>
              <a:gd name="connsiteX15" fmla="*/ 683664 w 3837111"/>
              <a:gd name="connsiteY15" fmla="*/ 324740 h 1128045"/>
              <a:gd name="connsiteX16" fmla="*/ 700755 w 3837111"/>
              <a:gd name="connsiteY16" fmla="*/ 350378 h 1128045"/>
              <a:gd name="connsiteX17" fmla="*/ 726393 w 3837111"/>
              <a:gd name="connsiteY17" fmla="*/ 376015 h 1128045"/>
              <a:gd name="connsiteX18" fmla="*/ 743484 w 3837111"/>
              <a:gd name="connsiteY18" fmla="*/ 401653 h 1128045"/>
              <a:gd name="connsiteX19" fmla="*/ 769122 w 3837111"/>
              <a:gd name="connsiteY19" fmla="*/ 418744 h 1128045"/>
              <a:gd name="connsiteX20" fmla="*/ 794759 w 3837111"/>
              <a:gd name="connsiteY20" fmla="*/ 444382 h 1128045"/>
              <a:gd name="connsiteX21" fmla="*/ 820396 w 3837111"/>
              <a:gd name="connsiteY21" fmla="*/ 461473 h 1128045"/>
              <a:gd name="connsiteX22" fmla="*/ 846034 w 3837111"/>
              <a:gd name="connsiteY22" fmla="*/ 487111 h 1128045"/>
              <a:gd name="connsiteX23" fmla="*/ 897309 w 3837111"/>
              <a:gd name="connsiteY23" fmla="*/ 512748 h 1128045"/>
              <a:gd name="connsiteX24" fmla="*/ 974221 w 3837111"/>
              <a:gd name="connsiteY24" fmla="*/ 546931 h 1128045"/>
              <a:gd name="connsiteX25" fmla="*/ 1025496 w 3837111"/>
              <a:gd name="connsiteY25" fmla="*/ 564023 h 1128045"/>
              <a:gd name="connsiteX26" fmla="*/ 1085316 w 3837111"/>
              <a:gd name="connsiteY26" fmla="*/ 572568 h 1128045"/>
              <a:gd name="connsiteX27" fmla="*/ 1239140 w 3837111"/>
              <a:gd name="connsiteY27" fmla="*/ 555477 h 1128045"/>
              <a:gd name="connsiteX28" fmla="*/ 1307507 w 3837111"/>
              <a:gd name="connsiteY28" fmla="*/ 538385 h 1128045"/>
              <a:gd name="connsiteX29" fmla="*/ 1333144 w 3837111"/>
              <a:gd name="connsiteY29" fmla="*/ 521294 h 1128045"/>
              <a:gd name="connsiteX30" fmla="*/ 1375873 w 3837111"/>
              <a:gd name="connsiteY30" fmla="*/ 478565 h 1128045"/>
              <a:gd name="connsiteX31" fmla="*/ 1392965 w 3837111"/>
              <a:gd name="connsiteY31" fmla="*/ 452927 h 1128045"/>
              <a:gd name="connsiteX32" fmla="*/ 1418602 w 3837111"/>
              <a:gd name="connsiteY32" fmla="*/ 427290 h 1128045"/>
              <a:gd name="connsiteX33" fmla="*/ 1435694 w 3837111"/>
              <a:gd name="connsiteY33" fmla="*/ 401653 h 1128045"/>
              <a:gd name="connsiteX34" fmla="*/ 1461331 w 3837111"/>
              <a:gd name="connsiteY34" fmla="*/ 376015 h 1128045"/>
              <a:gd name="connsiteX35" fmla="*/ 1478423 w 3837111"/>
              <a:gd name="connsiteY35" fmla="*/ 350378 h 1128045"/>
              <a:gd name="connsiteX36" fmla="*/ 1504060 w 3837111"/>
              <a:gd name="connsiteY36" fmla="*/ 333286 h 1128045"/>
              <a:gd name="connsiteX37" fmla="*/ 1563881 w 3837111"/>
              <a:gd name="connsiteY37" fmla="*/ 264920 h 1128045"/>
              <a:gd name="connsiteX38" fmla="*/ 1606610 w 3837111"/>
              <a:gd name="connsiteY38" fmla="*/ 222191 h 1128045"/>
              <a:gd name="connsiteX39" fmla="*/ 1657884 w 3837111"/>
              <a:gd name="connsiteY39" fmla="*/ 179462 h 1128045"/>
              <a:gd name="connsiteX40" fmla="*/ 1700613 w 3837111"/>
              <a:gd name="connsiteY40" fmla="*/ 145279 h 1128045"/>
              <a:gd name="connsiteX41" fmla="*/ 1751888 w 3837111"/>
              <a:gd name="connsiteY41" fmla="*/ 111096 h 1128045"/>
              <a:gd name="connsiteX42" fmla="*/ 1777525 w 3837111"/>
              <a:gd name="connsiteY42" fmla="*/ 94004 h 1128045"/>
              <a:gd name="connsiteX43" fmla="*/ 1828800 w 3837111"/>
              <a:gd name="connsiteY43" fmla="*/ 76912 h 1128045"/>
              <a:gd name="connsiteX44" fmla="*/ 1880075 w 3837111"/>
              <a:gd name="connsiteY44" fmla="*/ 59821 h 1128045"/>
              <a:gd name="connsiteX45" fmla="*/ 1905712 w 3837111"/>
              <a:gd name="connsiteY45" fmla="*/ 51275 h 1128045"/>
              <a:gd name="connsiteX46" fmla="*/ 2162086 w 3837111"/>
              <a:gd name="connsiteY46" fmla="*/ 76912 h 1128045"/>
              <a:gd name="connsiteX47" fmla="*/ 2247544 w 3837111"/>
              <a:gd name="connsiteY47" fmla="*/ 102550 h 1128045"/>
              <a:gd name="connsiteX48" fmla="*/ 2350094 w 3837111"/>
              <a:gd name="connsiteY48" fmla="*/ 170916 h 1128045"/>
              <a:gd name="connsiteX49" fmla="*/ 2375731 w 3837111"/>
              <a:gd name="connsiteY49" fmla="*/ 188008 h 1128045"/>
              <a:gd name="connsiteX50" fmla="*/ 2401368 w 3837111"/>
              <a:gd name="connsiteY50" fmla="*/ 205099 h 1128045"/>
              <a:gd name="connsiteX51" fmla="*/ 2427006 w 3837111"/>
              <a:gd name="connsiteY51" fmla="*/ 230737 h 1128045"/>
              <a:gd name="connsiteX52" fmla="*/ 2452643 w 3837111"/>
              <a:gd name="connsiteY52" fmla="*/ 247828 h 1128045"/>
              <a:gd name="connsiteX53" fmla="*/ 2503918 w 3837111"/>
              <a:gd name="connsiteY53" fmla="*/ 299103 h 1128045"/>
              <a:gd name="connsiteX54" fmla="*/ 2529555 w 3837111"/>
              <a:gd name="connsiteY54" fmla="*/ 324740 h 1128045"/>
              <a:gd name="connsiteX55" fmla="*/ 2580830 w 3837111"/>
              <a:gd name="connsiteY55" fmla="*/ 367469 h 1128045"/>
              <a:gd name="connsiteX56" fmla="*/ 2597922 w 3837111"/>
              <a:gd name="connsiteY56" fmla="*/ 393107 h 1128045"/>
              <a:gd name="connsiteX57" fmla="*/ 2623559 w 3837111"/>
              <a:gd name="connsiteY57" fmla="*/ 418744 h 1128045"/>
              <a:gd name="connsiteX58" fmla="*/ 2657742 w 3837111"/>
              <a:gd name="connsiteY58" fmla="*/ 470019 h 1128045"/>
              <a:gd name="connsiteX59" fmla="*/ 2674834 w 3837111"/>
              <a:gd name="connsiteY59" fmla="*/ 495656 h 1128045"/>
              <a:gd name="connsiteX60" fmla="*/ 2700471 w 3837111"/>
              <a:gd name="connsiteY60" fmla="*/ 521294 h 1128045"/>
              <a:gd name="connsiteX61" fmla="*/ 2760292 w 3837111"/>
              <a:gd name="connsiteY61" fmla="*/ 589660 h 1128045"/>
              <a:gd name="connsiteX62" fmla="*/ 2794475 w 3837111"/>
              <a:gd name="connsiteY62" fmla="*/ 632389 h 1128045"/>
              <a:gd name="connsiteX63" fmla="*/ 2828658 w 3837111"/>
              <a:gd name="connsiteY63" fmla="*/ 683664 h 1128045"/>
              <a:gd name="connsiteX64" fmla="*/ 2854296 w 3837111"/>
              <a:gd name="connsiteY64" fmla="*/ 709301 h 1128045"/>
              <a:gd name="connsiteX65" fmla="*/ 2888479 w 3837111"/>
              <a:gd name="connsiteY65" fmla="*/ 760576 h 1128045"/>
              <a:gd name="connsiteX66" fmla="*/ 2905570 w 3837111"/>
              <a:gd name="connsiteY66" fmla="*/ 786213 h 1128045"/>
              <a:gd name="connsiteX67" fmla="*/ 2931208 w 3837111"/>
              <a:gd name="connsiteY67" fmla="*/ 803305 h 1128045"/>
              <a:gd name="connsiteX68" fmla="*/ 2948299 w 3837111"/>
              <a:gd name="connsiteY68" fmla="*/ 828942 h 1128045"/>
              <a:gd name="connsiteX69" fmla="*/ 2973937 w 3837111"/>
              <a:gd name="connsiteY69" fmla="*/ 846034 h 1128045"/>
              <a:gd name="connsiteX70" fmla="*/ 3033757 w 3837111"/>
              <a:gd name="connsiteY70" fmla="*/ 914400 h 1128045"/>
              <a:gd name="connsiteX71" fmla="*/ 3102124 w 3837111"/>
              <a:gd name="connsiteY71" fmla="*/ 974221 h 1128045"/>
              <a:gd name="connsiteX72" fmla="*/ 3179036 w 3837111"/>
              <a:gd name="connsiteY72" fmla="*/ 1034041 h 1128045"/>
              <a:gd name="connsiteX73" fmla="*/ 3204673 w 3837111"/>
              <a:gd name="connsiteY73" fmla="*/ 1051133 h 1128045"/>
              <a:gd name="connsiteX74" fmla="*/ 3230310 w 3837111"/>
              <a:gd name="connsiteY74" fmla="*/ 1068225 h 1128045"/>
              <a:gd name="connsiteX75" fmla="*/ 3255948 w 3837111"/>
              <a:gd name="connsiteY75" fmla="*/ 1076770 h 1128045"/>
              <a:gd name="connsiteX76" fmla="*/ 3281585 w 3837111"/>
              <a:gd name="connsiteY76" fmla="*/ 1093862 h 1128045"/>
              <a:gd name="connsiteX77" fmla="*/ 3332860 w 3837111"/>
              <a:gd name="connsiteY77" fmla="*/ 1110954 h 1128045"/>
              <a:gd name="connsiteX78" fmla="*/ 3358497 w 3837111"/>
              <a:gd name="connsiteY78" fmla="*/ 1119499 h 1128045"/>
              <a:gd name="connsiteX79" fmla="*/ 3418318 w 3837111"/>
              <a:gd name="connsiteY79" fmla="*/ 1128045 h 1128045"/>
              <a:gd name="connsiteX80" fmla="*/ 3606325 w 3837111"/>
              <a:gd name="connsiteY80" fmla="*/ 1102408 h 1128045"/>
              <a:gd name="connsiteX81" fmla="*/ 3683238 w 3837111"/>
              <a:gd name="connsiteY81" fmla="*/ 1051133 h 1128045"/>
              <a:gd name="connsiteX82" fmla="*/ 3708875 w 3837111"/>
              <a:gd name="connsiteY82" fmla="*/ 1034041 h 1128045"/>
              <a:gd name="connsiteX83" fmla="*/ 3751604 w 3837111"/>
              <a:gd name="connsiteY83" fmla="*/ 991312 h 1128045"/>
              <a:gd name="connsiteX84" fmla="*/ 3794333 w 3837111"/>
              <a:gd name="connsiteY84" fmla="*/ 948583 h 1128045"/>
              <a:gd name="connsiteX85" fmla="*/ 3811425 w 3837111"/>
              <a:gd name="connsiteY85" fmla="*/ 922946 h 1128045"/>
              <a:gd name="connsiteX86" fmla="*/ 3837062 w 3837111"/>
              <a:gd name="connsiteY86" fmla="*/ 897309 h 112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837111" h="1128045">
                <a:moveTo>
                  <a:pt x="0" y="119641"/>
                </a:moveTo>
                <a:cubicBezTo>
                  <a:pt x="8546" y="105398"/>
                  <a:pt x="13893" y="88657"/>
                  <a:pt x="25638" y="76912"/>
                </a:cubicBezTo>
                <a:cubicBezTo>
                  <a:pt x="40163" y="62387"/>
                  <a:pt x="59821" y="54123"/>
                  <a:pt x="76912" y="42729"/>
                </a:cubicBezTo>
                <a:cubicBezTo>
                  <a:pt x="85458" y="37032"/>
                  <a:pt x="92806" y="28886"/>
                  <a:pt x="102550" y="25638"/>
                </a:cubicBezTo>
                <a:cubicBezTo>
                  <a:pt x="180984" y="-507"/>
                  <a:pt x="135898" y="10339"/>
                  <a:pt x="239282" y="0"/>
                </a:cubicBezTo>
                <a:cubicBezTo>
                  <a:pt x="267768" y="2849"/>
                  <a:pt x="296602" y="3270"/>
                  <a:pt x="324740" y="8546"/>
                </a:cubicBezTo>
                <a:cubicBezTo>
                  <a:pt x="342448" y="11866"/>
                  <a:pt x="358923" y="19941"/>
                  <a:pt x="376015" y="25638"/>
                </a:cubicBezTo>
                <a:lnTo>
                  <a:pt x="401653" y="34183"/>
                </a:lnTo>
                <a:lnTo>
                  <a:pt x="478565" y="85458"/>
                </a:lnTo>
                <a:lnTo>
                  <a:pt x="504202" y="102550"/>
                </a:lnTo>
                <a:cubicBezTo>
                  <a:pt x="509899" y="111096"/>
                  <a:pt x="514031" y="120924"/>
                  <a:pt x="521294" y="128187"/>
                </a:cubicBezTo>
                <a:cubicBezTo>
                  <a:pt x="570667" y="177560"/>
                  <a:pt x="523571" y="107921"/>
                  <a:pt x="572568" y="170916"/>
                </a:cubicBezTo>
                <a:cubicBezTo>
                  <a:pt x="585179" y="187131"/>
                  <a:pt x="592227" y="207666"/>
                  <a:pt x="606752" y="222191"/>
                </a:cubicBezTo>
                <a:cubicBezTo>
                  <a:pt x="615298" y="230737"/>
                  <a:pt x="624969" y="238288"/>
                  <a:pt x="632389" y="247828"/>
                </a:cubicBezTo>
                <a:cubicBezTo>
                  <a:pt x="645000" y="264043"/>
                  <a:pt x="655178" y="282011"/>
                  <a:pt x="666572" y="299103"/>
                </a:cubicBezTo>
                <a:lnTo>
                  <a:pt x="683664" y="324740"/>
                </a:lnTo>
                <a:cubicBezTo>
                  <a:pt x="689361" y="333286"/>
                  <a:pt x="693492" y="343116"/>
                  <a:pt x="700755" y="350378"/>
                </a:cubicBezTo>
                <a:cubicBezTo>
                  <a:pt x="709301" y="358924"/>
                  <a:pt x="718656" y="366731"/>
                  <a:pt x="726393" y="376015"/>
                </a:cubicBezTo>
                <a:cubicBezTo>
                  <a:pt x="732968" y="383905"/>
                  <a:pt x="736221" y="394390"/>
                  <a:pt x="743484" y="401653"/>
                </a:cubicBezTo>
                <a:cubicBezTo>
                  <a:pt x="750747" y="408916"/>
                  <a:pt x="761232" y="412169"/>
                  <a:pt x="769122" y="418744"/>
                </a:cubicBezTo>
                <a:cubicBezTo>
                  <a:pt x="778406" y="426481"/>
                  <a:pt x="785475" y="436645"/>
                  <a:pt x="794759" y="444382"/>
                </a:cubicBezTo>
                <a:cubicBezTo>
                  <a:pt x="802649" y="450957"/>
                  <a:pt x="812506" y="454898"/>
                  <a:pt x="820396" y="461473"/>
                </a:cubicBezTo>
                <a:cubicBezTo>
                  <a:pt x="829681" y="469210"/>
                  <a:pt x="836749" y="479374"/>
                  <a:pt x="846034" y="487111"/>
                </a:cubicBezTo>
                <a:cubicBezTo>
                  <a:pt x="868122" y="505517"/>
                  <a:pt x="871615" y="504183"/>
                  <a:pt x="897309" y="512748"/>
                </a:cubicBezTo>
                <a:cubicBezTo>
                  <a:pt x="937937" y="539834"/>
                  <a:pt x="913201" y="526591"/>
                  <a:pt x="974221" y="546931"/>
                </a:cubicBezTo>
                <a:lnTo>
                  <a:pt x="1025496" y="564023"/>
                </a:lnTo>
                <a:lnTo>
                  <a:pt x="1085316" y="572568"/>
                </a:lnTo>
                <a:cubicBezTo>
                  <a:pt x="1262430" y="559918"/>
                  <a:pt x="1152727" y="574680"/>
                  <a:pt x="1239140" y="555477"/>
                </a:cubicBezTo>
                <a:cubicBezTo>
                  <a:pt x="1256693" y="551576"/>
                  <a:pt x="1289181" y="547548"/>
                  <a:pt x="1307507" y="538385"/>
                </a:cubicBezTo>
                <a:cubicBezTo>
                  <a:pt x="1316693" y="533792"/>
                  <a:pt x="1324598" y="526991"/>
                  <a:pt x="1333144" y="521294"/>
                </a:cubicBezTo>
                <a:cubicBezTo>
                  <a:pt x="1378724" y="452924"/>
                  <a:pt x="1318900" y="535538"/>
                  <a:pt x="1375873" y="478565"/>
                </a:cubicBezTo>
                <a:cubicBezTo>
                  <a:pt x="1383136" y="471302"/>
                  <a:pt x="1386390" y="460817"/>
                  <a:pt x="1392965" y="452927"/>
                </a:cubicBezTo>
                <a:cubicBezTo>
                  <a:pt x="1400702" y="443643"/>
                  <a:pt x="1410865" y="436574"/>
                  <a:pt x="1418602" y="427290"/>
                </a:cubicBezTo>
                <a:cubicBezTo>
                  <a:pt x="1425177" y="419400"/>
                  <a:pt x="1429119" y="409543"/>
                  <a:pt x="1435694" y="401653"/>
                </a:cubicBezTo>
                <a:cubicBezTo>
                  <a:pt x="1443431" y="392369"/>
                  <a:pt x="1453594" y="385299"/>
                  <a:pt x="1461331" y="376015"/>
                </a:cubicBezTo>
                <a:cubicBezTo>
                  <a:pt x="1467906" y="368125"/>
                  <a:pt x="1471160" y="357641"/>
                  <a:pt x="1478423" y="350378"/>
                </a:cubicBezTo>
                <a:cubicBezTo>
                  <a:pt x="1485686" y="343115"/>
                  <a:pt x="1495514" y="338983"/>
                  <a:pt x="1504060" y="333286"/>
                </a:cubicBezTo>
                <a:cubicBezTo>
                  <a:pt x="1543940" y="273465"/>
                  <a:pt x="1521151" y="293405"/>
                  <a:pt x="1563881" y="264920"/>
                </a:cubicBezTo>
                <a:cubicBezTo>
                  <a:pt x="1595214" y="217919"/>
                  <a:pt x="1563881" y="257798"/>
                  <a:pt x="1606610" y="222191"/>
                </a:cubicBezTo>
                <a:cubicBezTo>
                  <a:pt x="1672415" y="167353"/>
                  <a:pt x="1594226" y="221902"/>
                  <a:pt x="1657884" y="179462"/>
                </a:cubicBezTo>
                <a:cubicBezTo>
                  <a:pt x="1689465" y="132093"/>
                  <a:pt x="1656907" y="169560"/>
                  <a:pt x="1700613" y="145279"/>
                </a:cubicBezTo>
                <a:cubicBezTo>
                  <a:pt x="1718570" y="135303"/>
                  <a:pt x="1734796" y="122490"/>
                  <a:pt x="1751888" y="111096"/>
                </a:cubicBezTo>
                <a:cubicBezTo>
                  <a:pt x="1760434" y="105399"/>
                  <a:pt x="1767781" y="97252"/>
                  <a:pt x="1777525" y="94004"/>
                </a:cubicBezTo>
                <a:lnTo>
                  <a:pt x="1828800" y="76912"/>
                </a:lnTo>
                <a:lnTo>
                  <a:pt x="1880075" y="59821"/>
                </a:lnTo>
                <a:lnTo>
                  <a:pt x="1905712" y="51275"/>
                </a:lnTo>
                <a:cubicBezTo>
                  <a:pt x="2117178" y="60887"/>
                  <a:pt x="2032862" y="44606"/>
                  <a:pt x="2162086" y="76912"/>
                </a:cubicBezTo>
                <a:cubicBezTo>
                  <a:pt x="2181194" y="81689"/>
                  <a:pt x="2235061" y="94228"/>
                  <a:pt x="2247544" y="102550"/>
                </a:cubicBezTo>
                <a:lnTo>
                  <a:pt x="2350094" y="170916"/>
                </a:lnTo>
                <a:lnTo>
                  <a:pt x="2375731" y="188008"/>
                </a:lnTo>
                <a:cubicBezTo>
                  <a:pt x="2384277" y="193705"/>
                  <a:pt x="2394106" y="197837"/>
                  <a:pt x="2401368" y="205099"/>
                </a:cubicBezTo>
                <a:cubicBezTo>
                  <a:pt x="2409914" y="213645"/>
                  <a:pt x="2417721" y="223000"/>
                  <a:pt x="2427006" y="230737"/>
                </a:cubicBezTo>
                <a:cubicBezTo>
                  <a:pt x="2434896" y="237312"/>
                  <a:pt x="2444967" y="241005"/>
                  <a:pt x="2452643" y="247828"/>
                </a:cubicBezTo>
                <a:cubicBezTo>
                  <a:pt x="2470709" y="263886"/>
                  <a:pt x="2486826" y="282011"/>
                  <a:pt x="2503918" y="299103"/>
                </a:cubicBezTo>
                <a:cubicBezTo>
                  <a:pt x="2512464" y="307649"/>
                  <a:pt x="2519499" y="318036"/>
                  <a:pt x="2529555" y="324740"/>
                </a:cubicBezTo>
                <a:cubicBezTo>
                  <a:pt x="2554763" y="341546"/>
                  <a:pt x="2560268" y="342794"/>
                  <a:pt x="2580830" y="367469"/>
                </a:cubicBezTo>
                <a:cubicBezTo>
                  <a:pt x="2587405" y="375359"/>
                  <a:pt x="2591347" y="385217"/>
                  <a:pt x="2597922" y="393107"/>
                </a:cubicBezTo>
                <a:cubicBezTo>
                  <a:pt x="2605659" y="402391"/>
                  <a:pt x="2616139" y="409204"/>
                  <a:pt x="2623559" y="418744"/>
                </a:cubicBezTo>
                <a:cubicBezTo>
                  <a:pt x="2636170" y="434959"/>
                  <a:pt x="2646348" y="452927"/>
                  <a:pt x="2657742" y="470019"/>
                </a:cubicBezTo>
                <a:cubicBezTo>
                  <a:pt x="2663439" y="478565"/>
                  <a:pt x="2667572" y="488393"/>
                  <a:pt x="2674834" y="495656"/>
                </a:cubicBezTo>
                <a:cubicBezTo>
                  <a:pt x="2683380" y="504202"/>
                  <a:pt x="2693051" y="511754"/>
                  <a:pt x="2700471" y="521294"/>
                </a:cubicBezTo>
                <a:cubicBezTo>
                  <a:pt x="2754154" y="590316"/>
                  <a:pt x="2710661" y="556573"/>
                  <a:pt x="2760292" y="589660"/>
                </a:cubicBezTo>
                <a:cubicBezTo>
                  <a:pt x="2779537" y="647394"/>
                  <a:pt x="2752847" y="584813"/>
                  <a:pt x="2794475" y="632389"/>
                </a:cubicBezTo>
                <a:cubicBezTo>
                  <a:pt x="2808002" y="647848"/>
                  <a:pt x="2814133" y="669139"/>
                  <a:pt x="2828658" y="683664"/>
                </a:cubicBezTo>
                <a:cubicBezTo>
                  <a:pt x="2837204" y="692210"/>
                  <a:pt x="2846876" y="699761"/>
                  <a:pt x="2854296" y="709301"/>
                </a:cubicBezTo>
                <a:cubicBezTo>
                  <a:pt x="2866907" y="725515"/>
                  <a:pt x="2877085" y="743484"/>
                  <a:pt x="2888479" y="760576"/>
                </a:cubicBezTo>
                <a:cubicBezTo>
                  <a:pt x="2894176" y="769122"/>
                  <a:pt x="2897024" y="780516"/>
                  <a:pt x="2905570" y="786213"/>
                </a:cubicBezTo>
                <a:lnTo>
                  <a:pt x="2931208" y="803305"/>
                </a:lnTo>
                <a:cubicBezTo>
                  <a:pt x="2936905" y="811851"/>
                  <a:pt x="2941037" y="821680"/>
                  <a:pt x="2948299" y="828942"/>
                </a:cubicBezTo>
                <a:cubicBezTo>
                  <a:pt x="2955562" y="836205"/>
                  <a:pt x="2967173" y="838304"/>
                  <a:pt x="2973937" y="846034"/>
                </a:cubicBezTo>
                <a:cubicBezTo>
                  <a:pt x="3043727" y="925794"/>
                  <a:pt x="2976074" y="875945"/>
                  <a:pt x="3033757" y="914400"/>
                </a:cubicBezTo>
                <a:cubicBezTo>
                  <a:pt x="3082185" y="987041"/>
                  <a:pt x="3002422" y="874519"/>
                  <a:pt x="3102124" y="974221"/>
                </a:cubicBezTo>
                <a:cubicBezTo>
                  <a:pt x="3142287" y="1014384"/>
                  <a:pt x="3117703" y="993152"/>
                  <a:pt x="3179036" y="1034041"/>
                </a:cubicBezTo>
                <a:lnTo>
                  <a:pt x="3204673" y="1051133"/>
                </a:lnTo>
                <a:cubicBezTo>
                  <a:pt x="3213219" y="1056830"/>
                  <a:pt x="3220566" y="1064977"/>
                  <a:pt x="3230310" y="1068225"/>
                </a:cubicBezTo>
                <a:lnTo>
                  <a:pt x="3255948" y="1076770"/>
                </a:lnTo>
                <a:cubicBezTo>
                  <a:pt x="3264494" y="1082467"/>
                  <a:pt x="3272200" y="1089691"/>
                  <a:pt x="3281585" y="1093862"/>
                </a:cubicBezTo>
                <a:cubicBezTo>
                  <a:pt x="3298048" y="1101179"/>
                  <a:pt x="3315768" y="1105257"/>
                  <a:pt x="3332860" y="1110954"/>
                </a:cubicBezTo>
                <a:cubicBezTo>
                  <a:pt x="3341406" y="1113803"/>
                  <a:pt x="3349580" y="1118225"/>
                  <a:pt x="3358497" y="1119499"/>
                </a:cubicBezTo>
                <a:lnTo>
                  <a:pt x="3418318" y="1128045"/>
                </a:lnTo>
                <a:cubicBezTo>
                  <a:pt x="3440734" y="1126644"/>
                  <a:pt x="3563920" y="1130678"/>
                  <a:pt x="3606325" y="1102408"/>
                </a:cubicBezTo>
                <a:lnTo>
                  <a:pt x="3683238" y="1051133"/>
                </a:lnTo>
                <a:lnTo>
                  <a:pt x="3708875" y="1034041"/>
                </a:lnTo>
                <a:cubicBezTo>
                  <a:pt x="3754454" y="965676"/>
                  <a:pt x="3694632" y="1048284"/>
                  <a:pt x="3751604" y="991312"/>
                </a:cubicBezTo>
                <a:cubicBezTo>
                  <a:pt x="3808576" y="934340"/>
                  <a:pt x="3725968" y="994162"/>
                  <a:pt x="3794333" y="948583"/>
                </a:cubicBezTo>
                <a:cubicBezTo>
                  <a:pt x="3800030" y="940037"/>
                  <a:pt x="3804162" y="930209"/>
                  <a:pt x="3811425" y="922946"/>
                </a:cubicBezTo>
                <a:cubicBezTo>
                  <a:pt x="3839432" y="894939"/>
                  <a:pt x="3837062" y="918714"/>
                  <a:pt x="3837062" y="897309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Slide Number Placeholder 10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23B2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2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E529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263" grpId="0" animBg="1"/>
      <p:bldP spid="264" grpId="0" animBg="1"/>
      <p:bldP spid="264" grpId="1" animBg="1"/>
      <p:bldP spid="2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Geo-Replicated 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Geo-replication offers:</a:t>
            </a:r>
          </a:p>
          <a:p>
            <a:pPr lvl="1"/>
            <a:r>
              <a:rPr lang="en-US" sz="2000" dirty="0" smtClean="0"/>
              <a:t>Better access latencies</a:t>
            </a:r>
          </a:p>
          <a:p>
            <a:pPr lvl="1"/>
            <a:r>
              <a:rPr lang="en-US" sz="2000" dirty="0" smtClean="0"/>
              <a:t>Redundancy/Disaster recovery</a:t>
            </a:r>
          </a:p>
          <a:p>
            <a:r>
              <a:rPr lang="en-US" sz="2400" dirty="0" smtClean="0"/>
              <a:t>Two classes of such systems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91176"/>
              </p:ext>
            </p:extLst>
          </p:nvPr>
        </p:nvGraphicFramePr>
        <p:xfrm>
          <a:off x="457200" y="3505200"/>
          <a:ext cx="8305800" cy="274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820204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 Hashing</a:t>
                      </a:r>
                      <a:r>
                        <a:rPr lang="en-US" baseline="0" dirty="0" smtClean="0"/>
                        <a:t> based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based systems</a:t>
                      </a:r>
                      <a:endParaRPr lang="en-US" dirty="0"/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hash once to store data, </a:t>
                      </a:r>
                      <a:r>
                        <a:rPr lang="en-US" baseline="0" dirty="0" err="1" smtClean="0"/>
                        <a:t>recompute</a:t>
                      </a:r>
                      <a:r>
                        <a:rPr lang="en-US" baseline="0" dirty="0" smtClean="0"/>
                        <a:t> hash to find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a directory to manage locations of data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Very limited</a:t>
                      </a:r>
                      <a:r>
                        <a:rPr lang="en-US" baseline="0" dirty="0" smtClean="0"/>
                        <a:t> flexibility in data placement and replication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flexibility in data placement and replication factor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Implicitly correct by virtue of properties</a:t>
                      </a:r>
                      <a:r>
                        <a:rPr lang="en-US" baseline="0" dirty="0" smtClean="0"/>
                        <a:t> of hash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 is not trivial – an important implementation consideration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4" y="1419577"/>
            <a:ext cx="1188667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9578"/>
            <a:ext cx="914400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Consistent, flexible data placement and migration on demand.</a:t>
            </a:r>
          </a:p>
          <a:p>
            <a:pPr lvl="1"/>
            <a:r>
              <a:rPr lang="en-US" dirty="0" smtClean="0"/>
              <a:t>Consistent: Where exactly is the data now, will it get where it needs to be?</a:t>
            </a:r>
          </a:p>
          <a:p>
            <a:pPr lvl="1"/>
            <a:r>
              <a:rPr lang="en-US" dirty="0" smtClean="0"/>
              <a:t>Flexible: Can the data be placed in any chosen replica subset of the geo-replicated cloud at a per-object level?</a:t>
            </a:r>
          </a:p>
          <a:p>
            <a:pPr lvl="1"/>
            <a:r>
              <a:rPr lang="en-US" dirty="0" smtClean="0"/>
              <a:t>Migration: Can I repeatedly update this data configuration at runtime?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While data consistencies can be flexible, meta-data needs to be strictly correct.</a:t>
            </a:r>
          </a:p>
          <a:p>
            <a:r>
              <a:rPr lang="en-US" sz="2000" dirty="0" smtClean="0"/>
              <a:t>That is, not only can we not have contradictions, but we also require completeness - if one directory knows, every other directory is also expected to know.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9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81" y="4154346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256311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9" idx="1"/>
            <a:endCxn id="42" idx="3"/>
          </p:cNvCxnSpPr>
          <p:nvPr/>
        </p:nvCxnSpPr>
        <p:spPr>
          <a:xfrm flipH="1" flipV="1">
            <a:off x="6277092" y="3449732"/>
            <a:ext cx="913639" cy="98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7" idx="0"/>
          </p:cNvCxnSpPr>
          <p:nvPr/>
        </p:nvCxnSpPr>
        <p:spPr>
          <a:xfrm>
            <a:off x="6810375" y="4035807"/>
            <a:ext cx="185860" cy="188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4035807"/>
            <a:ext cx="2009777" cy="9600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37" idx="1"/>
          </p:cNvCxnSpPr>
          <p:nvPr/>
        </p:nvCxnSpPr>
        <p:spPr>
          <a:xfrm>
            <a:off x="4632551" y="5092541"/>
            <a:ext cx="2051085" cy="1150003"/>
          </a:xfrm>
          <a:prstGeom prst="straightConnector1">
            <a:avLst/>
          </a:prstGeom>
          <a:ln>
            <a:prstDash val="dash"/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5" idx="1"/>
          </p:cNvCxnSpPr>
          <p:nvPr/>
        </p:nvCxnSpPr>
        <p:spPr>
          <a:xfrm flipV="1">
            <a:off x="1291726" y="5092541"/>
            <a:ext cx="2715627" cy="270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2"/>
            <a:endCxn id="37" idx="1"/>
          </p:cNvCxnSpPr>
          <p:nvPr/>
        </p:nvCxnSpPr>
        <p:spPr>
          <a:xfrm>
            <a:off x="758326" y="5730419"/>
            <a:ext cx="5925310" cy="512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80" y="4537381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58" y="5552463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 rot="21268475">
            <a:off x="2064195" y="4895596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 rot="21283493">
            <a:off x="2104998" y="5231332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Replica-1!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 rot="298864">
            <a:off x="3194269" y="5653827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rot="298864">
            <a:off x="3163768" y="5977211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Replica-2!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252763" y="4266251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028530" y="5335767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65120" y="5327735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2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24926" y="4995906"/>
            <a:ext cx="1066800" cy="73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7353" y="4773058"/>
            <a:ext cx="625198" cy="63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683636" y="5923061"/>
            <a:ext cx="625198" cy="63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Dir2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190731" y="4035807"/>
            <a:ext cx="990600" cy="8034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Replica1</a:t>
            </a:r>
            <a:endParaRPr lang="en-US" dirty="0"/>
          </a:p>
        </p:txBody>
      </p:sp>
      <p:sp>
        <p:nvSpPr>
          <p:cNvPr id="42" name="Flowchart: Multidocument 41"/>
          <p:cNvSpPr/>
          <p:nvPr/>
        </p:nvSpPr>
        <p:spPr>
          <a:xfrm>
            <a:off x="5286492" y="3048000"/>
            <a:ext cx="990600" cy="8034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Replica2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6810375" y="3404422"/>
            <a:ext cx="1146987" cy="4752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Object-1</a:t>
            </a:r>
            <a:endParaRPr lang="en-US" sz="1400" dirty="0"/>
          </a:p>
        </p:txBody>
      </p:sp>
      <p:sp>
        <p:nvSpPr>
          <p:cNvPr id="27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Faulty Directories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017247" y="3640469"/>
            <a:ext cx="2050553" cy="317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Geo-replicated </a:t>
            </a:r>
            <a:r>
              <a:rPr lang="en-US" dirty="0"/>
              <a:t>data-store</a:t>
            </a:r>
          </a:p>
          <a:p>
            <a:pPr algn="ctr"/>
            <a:endParaRPr lang="en-US" dirty="0"/>
          </a:p>
        </p:txBody>
      </p:sp>
      <p:pic>
        <p:nvPicPr>
          <p:cNvPr id="2050" name="Picture 2" descr="C:\Users\Sripras\AppData\Local\Microsoft\Windows\Temporary Internet Files\Content.IE5\S5NU6IIH\MP90043131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41" y="4219570"/>
            <a:ext cx="1174284" cy="1174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98681" y="4395847"/>
            <a:ext cx="2962050" cy="242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Wide area Meta-data Directory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46" y="1289252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Distributed</a:t>
            </a:r>
            <a:r>
              <a:rPr lang="en-US" sz="1800" dirty="0"/>
              <a:t>, wide area directory</a:t>
            </a:r>
          </a:p>
          <a:p>
            <a:r>
              <a:rPr lang="en-US" sz="1800" dirty="0"/>
              <a:t>Flexible, re-configurable replication policies</a:t>
            </a:r>
          </a:p>
          <a:p>
            <a:r>
              <a:rPr lang="en-US" sz="1800" dirty="0" smtClean="0"/>
              <a:t>Algorithms for monitoring workload changes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38" y="3431209"/>
            <a:ext cx="1285650" cy="338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Distributed </a:t>
            </a:r>
            <a:r>
              <a:rPr lang="en-US" dirty="0"/>
              <a:t>Application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7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90" y="4197781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619" y="4212047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932" y="5109890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30872"/>
              </p:ext>
            </p:extLst>
          </p:nvPr>
        </p:nvGraphicFramePr>
        <p:xfrm>
          <a:off x="3212906" y="500293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199213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05285"/>
              </p:ext>
            </p:extLst>
          </p:nvPr>
        </p:nvGraphicFramePr>
        <p:xfrm>
          <a:off x="3212906" y="590130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214796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43163" y="4603573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163" y="3597116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7" idx="0"/>
          </p:cNvCxnSpPr>
          <p:nvPr/>
        </p:nvCxnSpPr>
        <p:spPr>
          <a:xfrm>
            <a:off x="4279706" y="3736900"/>
            <a:ext cx="0" cy="65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78482" y="3378859"/>
            <a:ext cx="131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Consistency parameters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62762" y="3332692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Logs/metrics data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57568" y="3686793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config</a:t>
            </a:r>
            <a:endParaRPr lang="en-US" sz="1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7951"/>
              </p:ext>
            </p:extLst>
          </p:nvPr>
        </p:nvGraphicFramePr>
        <p:xfrm>
          <a:off x="4822423" y="3994356"/>
          <a:ext cx="149435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14"/>
                <a:gridCol w="287988"/>
                <a:gridCol w="218603"/>
                <a:gridCol w="291471"/>
                <a:gridCol w="438978"/>
              </a:tblGrid>
              <a:tr h="19389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loc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537656" y="57150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locs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3395279" y="2859709"/>
            <a:ext cx="2044574" cy="767050"/>
          </a:xfrm>
          <a:prstGeom prst="wedgeRectCallout">
            <a:avLst>
              <a:gd name="adj1" fmla="val -22042"/>
              <a:gd name="adj2" fmla="val 73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Placement Engine</a:t>
            </a:r>
            <a:endParaRPr lang="en-US" dirty="0"/>
          </a:p>
        </p:txBody>
      </p:sp>
      <p:sp>
        <p:nvSpPr>
          <p:cNvPr id="26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Heterogeneous, adaptive replication</a:t>
            </a:r>
            <a:endParaRPr lang="en-US" sz="4000" dirty="0"/>
          </a:p>
        </p:txBody>
      </p:sp>
      <p:cxnSp>
        <p:nvCxnSpPr>
          <p:cNvPr id="7" name="Elbow Connector 6"/>
          <p:cNvCxnSpPr>
            <a:stCxn id="6" idx="3"/>
            <a:endCxn id="29" idx="0"/>
          </p:cNvCxnSpPr>
          <p:nvPr/>
        </p:nvCxnSpPr>
        <p:spPr>
          <a:xfrm>
            <a:off x="5439853" y="3243234"/>
            <a:ext cx="2602671" cy="397235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0"/>
            <a:endCxn id="6" idx="1"/>
          </p:cNvCxnSpPr>
          <p:nvPr/>
        </p:nvCxnSpPr>
        <p:spPr>
          <a:xfrm rot="5400000" flipH="1" flipV="1">
            <a:off x="1980034" y="2015964"/>
            <a:ext cx="187975" cy="2642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0" idx="3"/>
            <a:endCxn id="27" idx="1"/>
          </p:cNvCxnSpPr>
          <p:nvPr/>
        </p:nvCxnSpPr>
        <p:spPr>
          <a:xfrm>
            <a:off x="1362363" y="5002939"/>
            <a:ext cx="1436318" cy="604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3"/>
            <a:endCxn id="27" idx="1"/>
          </p:cNvCxnSpPr>
          <p:nvPr/>
        </p:nvCxnSpPr>
        <p:spPr>
          <a:xfrm>
            <a:off x="1362363" y="3996482"/>
            <a:ext cx="1436318" cy="1610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"/>
    </mc:Choice>
    <mc:Fallback xmlns="">
      <p:transition spd="slow" advTm="192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4"/>
          <p:cNvSpPr>
            <a:spLocks noChangeAspect="1" noChangeArrowheads="1" noTextEdit="1"/>
          </p:cNvSpPr>
          <p:nvPr/>
        </p:nvSpPr>
        <p:spPr bwMode="auto">
          <a:xfrm>
            <a:off x="995009" y="1604438"/>
            <a:ext cx="60960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" name="Rectangle 11"/>
          <p:cNvSpPr>
            <a:spLocks noChangeArrowheads="1"/>
          </p:cNvSpPr>
          <p:nvPr/>
        </p:nvSpPr>
        <p:spPr bwMode="auto">
          <a:xfrm>
            <a:off x="5059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00" y="903286"/>
            <a:ext cx="8220400" cy="54975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JPaxos</a:t>
            </a:r>
            <a:r>
              <a:rPr lang="en-US" dirty="0" smtClean="0"/>
              <a:t> on crash recovery replays all requests from a checkpoint.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precisely replay requests from last </a:t>
            </a:r>
            <a:r>
              <a:rPr lang="en-US" dirty="0" err="1" smtClean="0"/>
              <a:t>unplayed</a:t>
            </a:r>
            <a:r>
              <a:rPr lang="en-US" dirty="0" smtClean="0"/>
              <a:t> request.</a:t>
            </a:r>
          </a:p>
          <a:p>
            <a:r>
              <a:rPr lang="en-US" dirty="0" smtClean="0"/>
              <a:t>Save last executed request number in a single atomic transaction with the last executed request.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5-Point Star 9"/>
          <p:cNvSpPr/>
          <p:nvPr/>
        </p:nvSpPr>
        <p:spPr>
          <a:xfrm>
            <a:off x="493033" y="3141138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3"/>
          </p:cNvCxnSpPr>
          <p:nvPr/>
        </p:nvCxnSpPr>
        <p:spPr>
          <a:xfrm flipV="1">
            <a:off x="4298596" y="3643466"/>
            <a:ext cx="2819400" cy="984673"/>
          </a:xfrm>
          <a:prstGeom prst="bentConnector3">
            <a:avLst>
              <a:gd name="adj1" fmla="val 124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</p:cNvCxnSpPr>
          <p:nvPr/>
        </p:nvCxnSpPr>
        <p:spPr>
          <a:xfrm flipV="1">
            <a:off x="4298596" y="4055538"/>
            <a:ext cx="2819400" cy="572601"/>
          </a:xfrm>
          <a:prstGeom prst="bentConnector3">
            <a:avLst>
              <a:gd name="adj1" fmla="val 124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596" y="3528254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995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027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059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995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3027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" name="Rectangle 12"/>
          <p:cNvSpPr>
            <a:spLocks noChangeArrowheads="1"/>
          </p:cNvSpPr>
          <p:nvPr/>
        </p:nvSpPr>
        <p:spPr bwMode="auto">
          <a:xfrm>
            <a:off x="995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13"/>
          <p:cNvSpPr>
            <a:spLocks noChangeArrowheads="1"/>
          </p:cNvSpPr>
          <p:nvPr/>
        </p:nvSpPr>
        <p:spPr bwMode="auto">
          <a:xfrm>
            <a:off x="3027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5059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995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16"/>
          <p:cNvSpPr>
            <a:spLocks noChangeArrowheads="1"/>
          </p:cNvSpPr>
          <p:nvPr/>
        </p:nvSpPr>
        <p:spPr bwMode="auto">
          <a:xfrm>
            <a:off x="3027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17"/>
          <p:cNvSpPr>
            <a:spLocks noChangeArrowheads="1"/>
          </p:cNvSpPr>
          <p:nvPr/>
        </p:nvSpPr>
        <p:spPr bwMode="auto">
          <a:xfrm>
            <a:off x="5059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Rectangle 18"/>
          <p:cNvSpPr>
            <a:spLocks noChangeArrowheads="1"/>
          </p:cNvSpPr>
          <p:nvPr/>
        </p:nvSpPr>
        <p:spPr bwMode="auto">
          <a:xfrm>
            <a:off x="995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19"/>
          <p:cNvSpPr>
            <a:spLocks noChangeArrowheads="1"/>
          </p:cNvSpPr>
          <p:nvPr/>
        </p:nvSpPr>
        <p:spPr bwMode="auto">
          <a:xfrm>
            <a:off x="3027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20"/>
          <p:cNvSpPr>
            <a:spLocks noChangeArrowheads="1"/>
          </p:cNvSpPr>
          <p:nvPr/>
        </p:nvSpPr>
        <p:spPr bwMode="auto">
          <a:xfrm>
            <a:off x="5059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21"/>
          <p:cNvSpPr>
            <a:spLocks noChangeArrowheads="1"/>
          </p:cNvSpPr>
          <p:nvPr/>
        </p:nvSpPr>
        <p:spPr bwMode="auto">
          <a:xfrm>
            <a:off x="995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Rectangle 22"/>
          <p:cNvSpPr>
            <a:spLocks noChangeArrowheads="1"/>
          </p:cNvSpPr>
          <p:nvPr/>
        </p:nvSpPr>
        <p:spPr bwMode="auto">
          <a:xfrm>
            <a:off x="3027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3" name="Rectangle 23"/>
          <p:cNvSpPr>
            <a:spLocks noChangeArrowheads="1"/>
          </p:cNvSpPr>
          <p:nvPr/>
        </p:nvSpPr>
        <p:spPr bwMode="auto">
          <a:xfrm>
            <a:off x="5059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Rectangle 24"/>
          <p:cNvSpPr>
            <a:spLocks noChangeArrowheads="1"/>
          </p:cNvSpPr>
          <p:nvPr/>
        </p:nvSpPr>
        <p:spPr bwMode="auto">
          <a:xfrm>
            <a:off x="995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5" name="Rectangle 25"/>
          <p:cNvSpPr>
            <a:spLocks noChangeArrowheads="1"/>
          </p:cNvSpPr>
          <p:nvPr/>
        </p:nvSpPr>
        <p:spPr bwMode="auto">
          <a:xfrm>
            <a:off x="3027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6" name="Rectangle 26"/>
          <p:cNvSpPr>
            <a:spLocks noChangeArrowheads="1"/>
          </p:cNvSpPr>
          <p:nvPr/>
        </p:nvSpPr>
        <p:spPr bwMode="auto">
          <a:xfrm>
            <a:off x="5059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7" name="Rectangle 27"/>
          <p:cNvSpPr>
            <a:spLocks noChangeArrowheads="1"/>
          </p:cNvSpPr>
          <p:nvPr/>
        </p:nvSpPr>
        <p:spPr bwMode="auto">
          <a:xfrm>
            <a:off x="995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8" name="Rectangle 28"/>
          <p:cNvSpPr>
            <a:spLocks noChangeArrowheads="1"/>
          </p:cNvSpPr>
          <p:nvPr/>
        </p:nvSpPr>
        <p:spPr bwMode="auto">
          <a:xfrm>
            <a:off x="3027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9" name="Rectangle 29"/>
          <p:cNvSpPr>
            <a:spLocks noChangeArrowheads="1"/>
          </p:cNvSpPr>
          <p:nvPr/>
        </p:nvSpPr>
        <p:spPr bwMode="auto">
          <a:xfrm>
            <a:off x="5059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Line 30"/>
          <p:cNvSpPr>
            <a:spLocks noChangeShapeType="1"/>
          </p:cNvSpPr>
          <p:nvPr/>
        </p:nvSpPr>
        <p:spPr bwMode="auto">
          <a:xfrm>
            <a:off x="3027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1" name="Line 31"/>
          <p:cNvSpPr>
            <a:spLocks noChangeShapeType="1"/>
          </p:cNvSpPr>
          <p:nvPr/>
        </p:nvSpPr>
        <p:spPr bwMode="auto">
          <a:xfrm>
            <a:off x="5059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2" name="Line 32"/>
          <p:cNvSpPr>
            <a:spLocks noChangeShapeType="1"/>
          </p:cNvSpPr>
          <p:nvPr/>
        </p:nvSpPr>
        <p:spPr bwMode="auto">
          <a:xfrm>
            <a:off x="988659" y="1999726"/>
            <a:ext cx="6108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3" name="Line 33"/>
          <p:cNvSpPr>
            <a:spLocks noChangeShapeType="1"/>
          </p:cNvSpPr>
          <p:nvPr/>
        </p:nvSpPr>
        <p:spPr bwMode="auto">
          <a:xfrm>
            <a:off x="988659" y="2369613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4" name="Line 34"/>
          <p:cNvSpPr>
            <a:spLocks noChangeShapeType="1"/>
          </p:cNvSpPr>
          <p:nvPr/>
        </p:nvSpPr>
        <p:spPr bwMode="auto">
          <a:xfrm>
            <a:off x="988659" y="2741088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5" name="Line 35"/>
          <p:cNvSpPr>
            <a:spLocks noChangeShapeType="1"/>
          </p:cNvSpPr>
          <p:nvPr/>
        </p:nvSpPr>
        <p:spPr bwMode="auto">
          <a:xfrm>
            <a:off x="988659" y="3112563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6" name="Line 36"/>
          <p:cNvSpPr>
            <a:spLocks noChangeShapeType="1"/>
          </p:cNvSpPr>
          <p:nvPr/>
        </p:nvSpPr>
        <p:spPr bwMode="auto">
          <a:xfrm>
            <a:off x="988659" y="348245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7" name="Line 37"/>
          <p:cNvSpPr>
            <a:spLocks noChangeShapeType="1"/>
          </p:cNvSpPr>
          <p:nvPr/>
        </p:nvSpPr>
        <p:spPr bwMode="auto">
          <a:xfrm>
            <a:off x="988659" y="3853926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8" name="Line 38"/>
          <p:cNvSpPr>
            <a:spLocks noChangeShapeType="1"/>
          </p:cNvSpPr>
          <p:nvPr/>
        </p:nvSpPr>
        <p:spPr bwMode="auto">
          <a:xfrm>
            <a:off x="988659" y="422540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9" name="Line 39"/>
          <p:cNvSpPr>
            <a:spLocks noChangeShapeType="1"/>
          </p:cNvSpPr>
          <p:nvPr/>
        </p:nvSpPr>
        <p:spPr bwMode="auto">
          <a:xfrm>
            <a:off x="995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0" name="Line 40"/>
          <p:cNvSpPr>
            <a:spLocks noChangeShapeType="1"/>
          </p:cNvSpPr>
          <p:nvPr/>
        </p:nvSpPr>
        <p:spPr bwMode="auto">
          <a:xfrm>
            <a:off x="7091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1" name="Line 41"/>
          <p:cNvSpPr>
            <a:spLocks noChangeShapeType="1"/>
          </p:cNvSpPr>
          <p:nvPr/>
        </p:nvSpPr>
        <p:spPr bwMode="auto">
          <a:xfrm>
            <a:off x="988659" y="162825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2" name="Line 42"/>
          <p:cNvSpPr>
            <a:spLocks noChangeShapeType="1"/>
          </p:cNvSpPr>
          <p:nvPr/>
        </p:nvSpPr>
        <p:spPr bwMode="auto">
          <a:xfrm>
            <a:off x="988659" y="4595288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3" name="Rectangle 43"/>
          <p:cNvSpPr>
            <a:spLocks noChangeArrowheads="1"/>
          </p:cNvSpPr>
          <p:nvPr/>
        </p:nvSpPr>
        <p:spPr bwMode="auto">
          <a:xfrm>
            <a:off x="1087084" y="1669526"/>
            <a:ext cx="1150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Request 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4" name="Rectangle 44"/>
          <p:cNvSpPr>
            <a:spLocks noChangeArrowheads="1"/>
          </p:cNvSpPr>
          <p:nvPr/>
        </p:nvSpPr>
        <p:spPr bwMode="auto">
          <a:xfrm>
            <a:off x="3119084" y="1669526"/>
            <a:ext cx="892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Request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5" name="Rectangle 45"/>
          <p:cNvSpPr>
            <a:spLocks noChangeArrowheads="1"/>
          </p:cNvSpPr>
          <p:nvPr/>
        </p:nvSpPr>
        <p:spPr bwMode="auto">
          <a:xfrm>
            <a:off x="5151084" y="1669526"/>
            <a:ext cx="862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Played?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6" name="Rectangle 46"/>
          <p:cNvSpPr>
            <a:spLocks noChangeArrowheads="1"/>
          </p:cNvSpPr>
          <p:nvPr/>
        </p:nvSpPr>
        <p:spPr bwMode="auto">
          <a:xfrm>
            <a:off x="1087084" y="2041001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7" name="Rectangle 47"/>
          <p:cNvSpPr>
            <a:spLocks noChangeArrowheads="1"/>
          </p:cNvSpPr>
          <p:nvPr/>
        </p:nvSpPr>
        <p:spPr bwMode="auto">
          <a:xfrm>
            <a:off x="3119084" y="2041001"/>
            <a:ext cx="827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INSERT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8" name="Rectangle 48"/>
          <p:cNvSpPr>
            <a:spLocks noChangeArrowheads="1"/>
          </p:cNvSpPr>
          <p:nvPr/>
        </p:nvSpPr>
        <p:spPr bwMode="auto">
          <a:xfrm>
            <a:off x="3823934" y="2041001"/>
            <a:ext cx="377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9" name="Rectangle 49"/>
          <p:cNvSpPr>
            <a:spLocks noChangeArrowheads="1"/>
          </p:cNvSpPr>
          <p:nvPr/>
        </p:nvSpPr>
        <p:spPr bwMode="auto">
          <a:xfrm>
            <a:off x="5151084" y="2041001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0" name="Rectangle 50"/>
          <p:cNvSpPr>
            <a:spLocks noChangeArrowheads="1"/>
          </p:cNvSpPr>
          <p:nvPr/>
        </p:nvSpPr>
        <p:spPr bwMode="auto">
          <a:xfrm>
            <a:off x="1087084" y="2412476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1" name="Rectangle 51"/>
          <p:cNvSpPr>
            <a:spLocks noChangeArrowheads="1"/>
          </p:cNvSpPr>
          <p:nvPr/>
        </p:nvSpPr>
        <p:spPr bwMode="auto">
          <a:xfrm>
            <a:off x="3119084" y="2412476"/>
            <a:ext cx="928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UPDATE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2" name="Rectangle 52"/>
          <p:cNvSpPr>
            <a:spLocks noChangeArrowheads="1"/>
          </p:cNvSpPr>
          <p:nvPr/>
        </p:nvSpPr>
        <p:spPr bwMode="auto">
          <a:xfrm>
            <a:off x="3908072" y="2412476"/>
            <a:ext cx="363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x,z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3" name="Rectangle 53"/>
          <p:cNvSpPr>
            <a:spLocks noChangeArrowheads="1"/>
          </p:cNvSpPr>
          <p:nvPr/>
        </p:nvSpPr>
        <p:spPr bwMode="auto">
          <a:xfrm>
            <a:off x="5151084" y="2412476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4" name="Rectangle 54"/>
          <p:cNvSpPr>
            <a:spLocks noChangeArrowheads="1"/>
          </p:cNvSpPr>
          <p:nvPr/>
        </p:nvSpPr>
        <p:spPr bwMode="auto">
          <a:xfrm>
            <a:off x="1087084" y="2783951"/>
            <a:ext cx="27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5" name="Rectangle 55"/>
          <p:cNvSpPr>
            <a:spLocks noChangeArrowheads="1"/>
          </p:cNvSpPr>
          <p:nvPr/>
        </p:nvSpPr>
        <p:spPr bwMode="auto">
          <a:xfrm>
            <a:off x="3119084" y="2783951"/>
            <a:ext cx="27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6" name="Rectangle 56"/>
          <p:cNvSpPr>
            <a:spLocks noChangeArrowheads="1"/>
          </p:cNvSpPr>
          <p:nvPr/>
        </p:nvSpPr>
        <p:spPr bwMode="auto">
          <a:xfrm>
            <a:off x="5151084" y="2783951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7" name="Rectangle 57"/>
          <p:cNvSpPr>
            <a:spLocks noChangeArrowheads="1"/>
          </p:cNvSpPr>
          <p:nvPr/>
        </p:nvSpPr>
        <p:spPr bwMode="auto">
          <a:xfrm>
            <a:off x="1087084" y="3153838"/>
            <a:ext cx="1160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49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8" name="Rectangle 58"/>
          <p:cNvSpPr>
            <a:spLocks noChangeArrowheads="1"/>
          </p:cNvSpPr>
          <p:nvPr/>
        </p:nvSpPr>
        <p:spPr bwMode="auto">
          <a:xfrm>
            <a:off x="3119084" y="3153838"/>
            <a:ext cx="928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UPDATE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9" name="Rectangle 59"/>
          <p:cNvSpPr>
            <a:spLocks noChangeArrowheads="1"/>
          </p:cNvSpPr>
          <p:nvPr/>
        </p:nvSpPr>
        <p:spPr bwMode="auto">
          <a:xfrm>
            <a:off x="3908072" y="3153838"/>
            <a:ext cx="384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0" name="Rectangle 60"/>
          <p:cNvSpPr>
            <a:spLocks noChangeArrowheads="1"/>
          </p:cNvSpPr>
          <p:nvPr/>
        </p:nvSpPr>
        <p:spPr bwMode="auto">
          <a:xfrm>
            <a:off x="5151084" y="3153838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1" name="Rectangle 61"/>
          <p:cNvSpPr>
            <a:spLocks noChangeArrowheads="1"/>
          </p:cNvSpPr>
          <p:nvPr/>
        </p:nvSpPr>
        <p:spPr bwMode="auto">
          <a:xfrm>
            <a:off x="1087084" y="3523726"/>
            <a:ext cx="11604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50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2" name="Rectangle 62"/>
          <p:cNvSpPr>
            <a:spLocks noChangeArrowheads="1"/>
          </p:cNvSpPr>
          <p:nvPr/>
        </p:nvSpPr>
        <p:spPr bwMode="auto">
          <a:xfrm>
            <a:off x="3119084" y="3523726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ADD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3" name="Rectangle 63"/>
          <p:cNvSpPr>
            <a:spLocks noChangeArrowheads="1"/>
          </p:cNvSpPr>
          <p:nvPr/>
        </p:nvSpPr>
        <p:spPr bwMode="auto">
          <a:xfrm>
            <a:off x="3585809" y="3523726"/>
            <a:ext cx="3937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4" name="Rectangle 64"/>
          <p:cNvSpPr>
            <a:spLocks noChangeArrowheads="1"/>
          </p:cNvSpPr>
          <p:nvPr/>
        </p:nvSpPr>
        <p:spPr bwMode="auto">
          <a:xfrm>
            <a:off x="5151084" y="3523726"/>
            <a:ext cx="4333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5" name="Rectangle 65"/>
          <p:cNvSpPr>
            <a:spLocks noChangeArrowheads="1"/>
          </p:cNvSpPr>
          <p:nvPr/>
        </p:nvSpPr>
        <p:spPr bwMode="auto">
          <a:xfrm>
            <a:off x="1087084" y="3896788"/>
            <a:ext cx="1160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51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6" name="Rectangle 66"/>
          <p:cNvSpPr>
            <a:spLocks noChangeArrowheads="1"/>
          </p:cNvSpPr>
          <p:nvPr/>
        </p:nvSpPr>
        <p:spPr bwMode="auto">
          <a:xfrm>
            <a:off x="3119084" y="3896788"/>
            <a:ext cx="584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ADD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7" name="Rectangle 67"/>
          <p:cNvSpPr>
            <a:spLocks noChangeArrowheads="1"/>
          </p:cNvSpPr>
          <p:nvPr/>
        </p:nvSpPr>
        <p:spPr bwMode="auto">
          <a:xfrm>
            <a:off x="3585809" y="3896788"/>
            <a:ext cx="371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8" name="Rectangle 68"/>
          <p:cNvSpPr>
            <a:spLocks noChangeArrowheads="1"/>
          </p:cNvSpPr>
          <p:nvPr/>
        </p:nvSpPr>
        <p:spPr bwMode="auto">
          <a:xfrm>
            <a:off x="5151084" y="3896788"/>
            <a:ext cx="387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xplosion 1 14"/>
          <p:cNvSpPr/>
          <p:nvPr/>
        </p:nvSpPr>
        <p:spPr>
          <a:xfrm>
            <a:off x="3536596" y="4253066"/>
            <a:ext cx="762000" cy="609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32405" y="2067382"/>
            <a:ext cx="0" cy="16002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5462841" y="2949516"/>
            <a:ext cx="200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Monotonically True</a:t>
            </a:r>
            <a:endParaRPr lang="en-US" dirty="0"/>
          </a:p>
        </p:txBody>
      </p:sp>
      <p:sp>
        <p:nvSpPr>
          <p:cNvPr id="75" name="Title 236"/>
          <p:cNvSpPr>
            <a:spLocks noGrp="1"/>
          </p:cNvSpPr>
          <p:nvPr>
            <p:ph type="title"/>
          </p:nvPr>
        </p:nvSpPr>
        <p:spPr>
          <a:xfrm>
            <a:off x="466725" y="76200"/>
            <a:ext cx="822007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Directory Service: Recovery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5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5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5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" grpId="0" animBg="1"/>
      <p:bldP spid="10" grpId="0" animBg="1"/>
      <p:bldP spid="10" grpId="1" animBg="1"/>
      <p:bldP spid="30" grpId="0" animBg="1"/>
      <p:bldP spid="31" grpId="0" animBg="1"/>
      <p:bldP spid="5121" grpId="0" animBg="1"/>
      <p:bldP spid="5123" grpId="0" animBg="1"/>
      <p:bldP spid="5124" grpId="0" animBg="1"/>
      <p:bldP spid="5125" grpId="0" animBg="1"/>
      <p:bldP spid="5126" grpId="0" animBg="1"/>
      <p:bldP spid="5127" grpId="0" animBg="1"/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7" grpId="1" animBg="1"/>
      <p:bldP spid="5138" grpId="0" animBg="1"/>
      <p:bldP spid="5138" grpId="1" animBg="1"/>
      <p:bldP spid="5139" grpId="0" animBg="1"/>
      <p:bldP spid="5139" grpId="1" animBg="1"/>
      <p:bldP spid="5156" grpId="0"/>
      <p:bldP spid="5157" grpId="0"/>
      <p:bldP spid="5158" grpId="0"/>
      <p:bldP spid="5159" grpId="0"/>
      <p:bldP spid="5160" grpId="0"/>
      <p:bldP spid="5161" grpId="0"/>
      <p:bldP spid="5162" grpId="0"/>
      <p:bldP spid="5163" grpId="0"/>
      <p:bldP spid="5164" grpId="0"/>
      <p:bldP spid="5165" grpId="0"/>
      <p:bldP spid="5166" grpId="0"/>
      <p:bldP spid="5167" grpId="0"/>
      <p:bldP spid="5168" grpId="0"/>
      <p:bldP spid="5169" grpId="0"/>
      <p:bldP spid="5170" grpId="0"/>
      <p:bldP spid="5171" grpId="0"/>
      <p:bldP spid="5172" grpId="0"/>
      <p:bldP spid="5173" grpId="0"/>
      <p:bldP spid="5174" grpId="0"/>
      <p:bldP spid="5175" grpId="0"/>
      <p:bldP spid="5176" grpId="0"/>
      <p:bldP spid="5177" grpId="0"/>
      <p:bldP spid="5178" grpId="0"/>
      <p:bldP spid="15" grpId="0" animBg="1"/>
      <p:bldP spid="15" grpId="1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6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"/>
    </mc:Choice>
    <mc:Fallback xmlns="">
      <p:transition spd="slow" advTm="1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For log truncation, on demand snapshots of the database must be made.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Dump DB, serve </a:t>
            </a:r>
            <a:r>
              <a:rPr lang="en-US" sz="2400" dirty="0" err="1" smtClean="0"/>
              <a:t>dumpfile</a:t>
            </a:r>
            <a:r>
              <a:rPr lang="en-US" sz="2400" dirty="0" smtClean="0"/>
              <a:t> as snapshot. Delete DB and restore completely from </a:t>
            </a:r>
            <a:r>
              <a:rPr lang="en-US" sz="2400" dirty="0" err="1" smtClean="0"/>
              <a:t>dumpfile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9999"/>
              </p:ext>
            </p:extLst>
          </p:nvPr>
        </p:nvGraphicFramePr>
        <p:xfrm>
          <a:off x="609600" y="3048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x,10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x,20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y,4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y,y+4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48022"/>
              </p:ext>
            </p:extLst>
          </p:nvPr>
        </p:nvGraphicFramePr>
        <p:xfrm>
          <a:off x="7391400" y="3048000"/>
          <a:ext cx="990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362200" y="25146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3800" y="2527177"/>
            <a:ext cx="60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239000" y="4800600"/>
            <a:ext cx="1295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09151" y="3358718"/>
            <a:ext cx="2057399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524870" y="4667250"/>
            <a:ext cx="1600200" cy="80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</a:t>
            </a:r>
            <a:endParaRPr lang="en-US" dirty="0"/>
          </a:p>
        </p:txBody>
      </p:sp>
      <p:sp>
        <p:nvSpPr>
          <p:cNvPr id="13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Directory Service: Snapshotting + Restoration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Proposer first elicits permission to propose by sending ‘Prepare’ to Acceptors and waiting for majority.</a:t>
            </a:r>
          </a:p>
          <a:p>
            <a:r>
              <a:rPr lang="en-US" dirty="0" smtClean="0"/>
              <a:t>Acceptors respond with highest accepted values and corresponding proposal numbers if any. ({</a:t>
            </a:r>
            <a:r>
              <a:rPr lang="en-US" dirty="0" err="1" smtClean="0"/>
              <a:t>a,Va</a:t>
            </a:r>
            <a:r>
              <a:rPr lang="en-US" dirty="0" smtClean="0"/>
              <a:t>},{</a:t>
            </a:r>
            <a:r>
              <a:rPr lang="en-US" dirty="0" err="1" smtClean="0"/>
              <a:t>b,Vb</a:t>
            </a:r>
            <a:r>
              <a:rPr lang="en-US" dirty="0" smtClean="0"/>
              <a:t>},{</a:t>
            </a:r>
            <a:r>
              <a:rPr lang="en-US" dirty="0" err="1" smtClean="0"/>
              <a:t>c,Vc</a:t>
            </a:r>
            <a:r>
              <a:rPr lang="en-US" dirty="0" smtClean="0"/>
              <a:t>})</a:t>
            </a:r>
          </a:p>
          <a:p>
            <a:r>
              <a:rPr lang="en-US" dirty="0" smtClean="0"/>
              <a:t>Proposer picks </a:t>
            </a:r>
            <a:r>
              <a:rPr lang="en-US" dirty="0" err="1" smtClean="0"/>
              <a:t>Vn</a:t>
            </a:r>
            <a:r>
              <a:rPr lang="en-US" dirty="0" smtClean="0"/>
              <a:t> for Accept | n greatest.</a:t>
            </a:r>
          </a:p>
          <a:p>
            <a:r>
              <a:rPr lang="en-US" dirty="0" smtClean="0"/>
              <a:t>Acceptors accept </a:t>
            </a:r>
            <a:r>
              <a:rPr lang="en-US" dirty="0" err="1" smtClean="0"/>
              <a:t>Vn</a:t>
            </a:r>
            <a:r>
              <a:rPr lang="en-US" dirty="0" smtClean="0"/>
              <a:t> and inform Learners.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9644" y="1447800"/>
            <a:ext cx="6096000" cy="203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consensus algorithm. How do we get multiple processes to agree upon a single value?</a:t>
            </a:r>
          </a:p>
          <a:p>
            <a:r>
              <a:rPr lang="en-US" dirty="0" smtClean="0"/>
              <a:t>Roles to be played</a:t>
            </a:r>
          </a:p>
          <a:p>
            <a:pPr lvl="1"/>
            <a:r>
              <a:rPr lang="en-US" dirty="0"/>
              <a:t>Proposers – They propose values to be chosen</a:t>
            </a:r>
          </a:p>
          <a:p>
            <a:pPr lvl="1"/>
            <a:r>
              <a:rPr lang="en-US" dirty="0"/>
              <a:t>Acceptors – They choose to or not to accept proposed values</a:t>
            </a:r>
          </a:p>
          <a:p>
            <a:pPr lvl="1"/>
            <a:r>
              <a:rPr lang="en-US" dirty="0"/>
              <a:t>Learners – They learn the final, single proposed value that was accepted by the acceptors (not all, just a majority, see below)</a:t>
            </a:r>
          </a:p>
          <a:p>
            <a:r>
              <a:rPr lang="en-US" dirty="0" smtClean="0"/>
              <a:t>Safety Requirements:</a:t>
            </a:r>
          </a:p>
          <a:p>
            <a:pPr lvl="1"/>
            <a:r>
              <a:rPr lang="en-US" dirty="0" smtClean="0"/>
              <a:t>Only a single value proposed may be chosen</a:t>
            </a:r>
          </a:p>
          <a:p>
            <a:pPr lvl="1"/>
            <a:r>
              <a:rPr lang="en-US" dirty="0" smtClean="0"/>
              <a:t>Processes learn about value </a:t>
            </a:r>
            <a:r>
              <a:rPr lang="en-US" dirty="0" err="1" smtClean="0"/>
              <a:t>iff</a:t>
            </a:r>
            <a:r>
              <a:rPr lang="en-US" dirty="0" smtClean="0"/>
              <a:t> they are chosen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pic>
        <p:nvPicPr>
          <p:cNvPr id="2050" name="Picture 2" descr="C:\Users\Sripras\AppData\Local\Microsoft\Windows\Temporary Internet Files\Content.IE5\X72G4L8O\MC90043156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58" y="1817132"/>
            <a:ext cx="533400" cy="53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84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317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58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ripras\AppData\Local\Microsoft\Windows\Temporary Internet Files\Content.IE5\K5SE4XXB\MC90043259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58" y="1817132"/>
            <a:ext cx="457086" cy="4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697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223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2592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51033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22701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9758" y="28839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9758" y="2960132"/>
            <a:ext cx="254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69758" y="30363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69758" y="34935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69758" y="3569732"/>
            <a:ext cx="255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69758" y="36459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69758" y="41031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69758" y="4179332"/>
            <a:ext cx="254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69758" y="42555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169758" y="47889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170749" y="5024396"/>
            <a:ext cx="255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363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747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55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Learners</a:t>
            </a:r>
            <a:endParaRPr lang="en-US" dirty="0"/>
          </a:p>
        </p:txBody>
      </p:sp>
      <p:pic>
        <p:nvPicPr>
          <p:cNvPr id="40" name="Picture 4" descr="C:\Users\Sripras\AppData\Local\Microsoft\Windows\Temporary Internet Files\Content.IE5\K5SE4XXB\MC90043259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79" y="1817132"/>
            <a:ext cx="457086" cy="4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/>
        </p:nvCxnSpPr>
        <p:spPr>
          <a:xfrm>
            <a:off x="77323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36457" y="2603974"/>
            <a:ext cx="155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Prepare #1?</a:t>
            </a:r>
            <a:endParaRPr lang="en-US" sz="1200" dirty="0"/>
          </a:p>
        </p:txBody>
      </p:sp>
      <p:pic>
        <p:nvPicPr>
          <p:cNvPr id="2053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319456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88" y="324228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8" y="33030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867478" y="2475363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672387" y="2475363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88023" y="2475363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8732" y="3607885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663641" y="3607885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379277" y="3607885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312756" y="3219596"/>
            <a:ext cx="60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087331" y="3284667"/>
            <a:ext cx="6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901666" y="3363001"/>
            <a:ext cx="6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21544" y="3854010"/>
            <a:ext cx="155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Propose {1,a}!</a:t>
            </a:r>
            <a:endParaRPr lang="en-US" sz="1200" dirty="0"/>
          </a:p>
        </p:txBody>
      </p:sp>
      <p:pic>
        <p:nvPicPr>
          <p:cNvPr id="61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429589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91" y="429009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8" y="42978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08" y="373971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193358" y="4579938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979944" y="4788932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757394" y="5023682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8020" y="4436089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22929" y="4436089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394175" y="4447308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3922358" y="4788932"/>
            <a:ext cx="320034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918020" y="4788932"/>
            <a:ext cx="3814338" cy="8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>
            <a:off x="1102958" y="2354088"/>
            <a:ext cx="0" cy="350164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6200000">
            <a:off x="950558" y="3710589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169758" y="5257800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727921" y="5023682"/>
            <a:ext cx="239478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723583" y="5023682"/>
            <a:ext cx="3008775" cy="8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51033" y="5257800"/>
            <a:ext cx="1671668" cy="1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55708" y="5257800"/>
            <a:ext cx="227665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3" y="4905552"/>
            <a:ext cx="250249" cy="37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62" y="4999076"/>
            <a:ext cx="210834" cy="3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/>
      <p:bldP spid="68" grpId="0"/>
      <p:bldP spid="69" grpId="0"/>
      <p:bldP spid="70" grpId="0"/>
      <p:bldP spid="71" grpId="0"/>
      <p:bldP spid="7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JPaxos</a:t>
            </a:r>
            <a:r>
              <a:rPr lang="en-US" dirty="0" smtClean="0"/>
              <a:t>: Everyone is everything!</a:t>
            </a:r>
            <a:endParaRPr lang="en-US" dirty="0"/>
          </a:p>
        </p:txBody>
      </p:sp>
      <p:pic>
        <p:nvPicPr>
          <p:cNvPr id="3074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66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47" y="3074407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676400" y="2667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57815" y="263678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667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Sripras\AppData\Local\Microsoft\Windows\Temporary Internet Files\Content.IE5\CYK3BX0Z\MC9003331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022472" y="2457450"/>
            <a:ext cx="1075344" cy="6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800225" y="2834150"/>
            <a:ext cx="5438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Sripras\AppData\Local\Microsoft\Windows\Temporary Internet Files\Content.IE5\CYK3BX0Z\MC90044203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91" y="3657600"/>
            <a:ext cx="470254" cy="53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1676400" y="3733800"/>
            <a:ext cx="288141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78730" y="3733800"/>
            <a:ext cx="571267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Sripras\AppData\Local\Microsoft\Windows\Temporary Internet Files\Content.IE5\X72G4L8O\MC90005501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48" y="4261833"/>
            <a:ext cx="447862" cy="4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1678730" y="4495588"/>
            <a:ext cx="2879085" cy="23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78730" y="4495588"/>
            <a:ext cx="5712670" cy="60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639411" y="4729344"/>
            <a:ext cx="2918404" cy="68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35066" y="4729344"/>
            <a:ext cx="2856334" cy="29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519612" y="5141416"/>
            <a:ext cx="2871788" cy="29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639411" y="5141416"/>
            <a:ext cx="5744591" cy="80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89382">
            <a:off x="2317006" y="426058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 {1,a}!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89382">
            <a:off x="5073518" y="456220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0938013">
            <a:off x="2165461" y="478728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21317787">
            <a:off x="4572592" y="504584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pic>
        <p:nvPicPr>
          <p:cNvPr id="3081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70" y="4980858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437" y="5037253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64" y="5230511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0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Idempotency</a:t>
            </a:r>
            <a:r>
              <a:rPr lang="en-US" dirty="0" smtClean="0"/>
              <a:t> and leader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dueling proposers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individual,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Goals and Contributions</a:t>
            </a:r>
            <a:endParaRPr lang="en-US" sz="4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91898234"/>
              </p:ext>
            </p:extLst>
          </p:nvPr>
        </p:nvGraphicFramePr>
        <p:xfrm>
          <a:off x="457200" y="2057400"/>
          <a:ext cx="8305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"/>
    </mc:Choice>
    <mc:Fallback xmlns="">
      <p:transition spd="slow" advTm="306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"/>
    </mc:Choice>
    <mc:Fallback xmlns="">
      <p:transition spd="slow" advTm="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Coordinator Scheme</a:t>
            </a:r>
            <a:endParaRPr lang="en-US" dirty="0"/>
          </a:p>
        </p:txBody>
      </p:sp>
      <p:sp>
        <p:nvSpPr>
          <p:cNvPr id="4" name="Title 236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/>
              <a:t>Why </a:t>
            </a:r>
            <a:r>
              <a:rPr lang="en-US" sz="3600" dirty="0" err="1" smtClean="0"/>
              <a:t>Paxos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52969" y="3750964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14225" y="3703025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902958" y="2612089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157041" y="3316711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3053"/>
          <p:cNvSpPr>
            <a:spLocks/>
          </p:cNvSpPr>
          <p:nvPr/>
        </p:nvSpPr>
        <p:spPr bwMode="auto">
          <a:xfrm>
            <a:off x="5959250" y="2496891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3054"/>
          <p:cNvSpPr>
            <a:spLocks/>
          </p:cNvSpPr>
          <p:nvPr/>
        </p:nvSpPr>
        <p:spPr bwMode="auto">
          <a:xfrm>
            <a:off x="5391017" y="2453181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3055"/>
          <p:cNvSpPr>
            <a:spLocks/>
          </p:cNvSpPr>
          <p:nvPr/>
        </p:nvSpPr>
        <p:spPr bwMode="auto">
          <a:xfrm>
            <a:off x="6283220" y="2630593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3056"/>
          <p:cNvSpPr>
            <a:spLocks/>
          </p:cNvSpPr>
          <p:nvPr/>
        </p:nvSpPr>
        <p:spPr bwMode="auto">
          <a:xfrm>
            <a:off x="6121235" y="1890091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3057"/>
          <p:cNvSpPr>
            <a:spLocks/>
          </p:cNvSpPr>
          <p:nvPr/>
        </p:nvSpPr>
        <p:spPr bwMode="auto">
          <a:xfrm>
            <a:off x="5951536" y="2399186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3058"/>
          <p:cNvSpPr>
            <a:spLocks/>
          </p:cNvSpPr>
          <p:nvPr/>
        </p:nvSpPr>
        <p:spPr bwMode="auto">
          <a:xfrm>
            <a:off x="6085238" y="2345192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3059"/>
          <p:cNvSpPr>
            <a:spLocks/>
          </p:cNvSpPr>
          <p:nvPr/>
        </p:nvSpPr>
        <p:spPr bwMode="auto">
          <a:xfrm>
            <a:off x="6080095" y="2854287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3060"/>
          <p:cNvSpPr>
            <a:spLocks/>
          </p:cNvSpPr>
          <p:nvPr/>
        </p:nvSpPr>
        <p:spPr bwMode="auto">
          <a:xfrm>
            <a:off x="6059527" y="2718014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2853"/>
          <p:cNvSpPr>
            <a:spLocks/>
          </p:cNvSpPr>
          <p:nvPr/>
        </p:nvSpPr>
        <p:spPr bwMode="auto">
          <a:xfrm>
            <a:off x="6293943" y="3036157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2854"/>
          <p:cNvSpPr>
            <a:spLocks/>
          </p:cNvSpPr>
          <p:nvPr/>
        </p:nvSpPr>
        <p:spPr bwMode="auto">
          <a:xfrm>
            <a:off x="1349927" y="4164822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2855"/>
          <p:cNvSpPr>
            <a:spLocks/>
          </p:cNvSpPr>
          <p:nvPr/>
        </p:nvSpPr>
        <p:spPr bwMode="auto">
          <a:xfrm>
            <a:off x="3980051" y="4828138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2856"/>
          <p:cNvSpPr>
            <a:spLocks/>
          </p:cNvSpPr>
          <p:nvPr/>
        </p:nvSpPr>
        <p:spPr bwMode="auto">
          <a:xfrm>
            <a:off x="2051808" y="4267662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857"/>
          <p:cNvSpPr>
            <a:spLocks/>
          </p:cNvSpPr>
          <p:nvPr/>
        </p:nvSpPr>
        <p:spPr bwMode="auto">
          <a:xfrm>
            <a:off x="2383466" y="4370501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858"/>
          <p:cNvSpPr>
            <a:spLocks/>
          </p:cNvSpPr>
          <p:nvPr/>
        </p:nvSpPr>
        <p:spPr bwMode="auto">
          <a:xfrm>
            <a:off x="3882353" y="4308798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859"/>
          <p:cNvSpPr>
            <a:spLocks/>
          </p:cNvSpPr>
          <p:nvPr/>
        </p:nvSpPr>
        <p:spPr bwMode="auto">
          <a:xfrm>
            <a:off x="2871954" y="4249665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860"/>
          <p:cNvSpPr>
            <a:spLocks/>
          </p:cNvSpPr>
          <p:nvPr/>
        </p:nvSpPr>
        <p:spPr bwMode="auto">
          <a:xfrm>
            <a:off x="1514471" y="3403809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861"/>
          <p:cNvSpPr>
            <a:spLocks/>
          </p:cNvSpPr>
          <p:nvPr/>
        </p:nvSpPr>
        <p:spPr bwMode="auto">
          <a:xfrm>
            <a:off x="4144595" y="2501391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862"/>
          <p:cNvSpPr>
            <a:spLocks/>
          </p:cNvSpPr>
          <p:nvPr/>
        </p:nvSpPr>
        <p:spPr bwMode="auto">
          <a:xfrm>
            <a:off x="2103228" y="3663479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863"/>
          <p:cNvSpPr>
            <a:spLocks/>
          </p:cNvSpPr>
          <p:nvPr/>
        </p:nvSpPr>
        <p:spPr bwMode="auto">
          <a:xfrm>
            <a:off x="483503" y="3149281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864"/>
          <p:cNvSpPr>
            <a:spLocks/>
          </p:cNvSpPr>
          <p:nvPr/>
        </p:nvSpPr>
        <p:spPr bwMode="auto">
          <a:xfrm>
            <a:off x="1920687" y="2971882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65"/>
          <p:cNvSpPr>
            <a:spLocks/>
          </p:cNvSpPr>
          <p:nvPr/>
        </p:nvSpPr>
        <p:spPr bwMode="auto">
          <a:xfrm>
            <a:off x="4427404" y="4067124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866"/>
          <p:cNvSpPr>
            <a:spLocks/>
          </p:cNvSpPr>
          <p:nvPr/>
        </p:nvSpPr>
        <p:spPr bwMode="auto">
          <a:xfrm>
            <a:off x="5144710" y="3846019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2867"/>
          <p:cNvSpPr>
            <a:spLocks/>
          </p:cNvSpPr>
          <p:nvPr/>
        </p:nvSpPr>
        <p:spPr bwMode="auto">
          <a:xfrm>
            <a:off x="6149968" y="3041299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2868"/>
          <p:cNvSpPr>
            <a:spLocks/>
          </p:cNvSpPr>
          <p:nvPr/>
        </p:nvSpPr>
        <p:spPr bwMode="auto">
          <a:xfrm>
            <a:off x="2964510" y="3807454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2869"/>
          <p:cNvSpPr>
            <a:spLocks/>
          </p:cNvSpPr>
          <p:nvPr/>
        </p:nvSpPr>
        <p:spPr bwMode="auto">
          <a:xfrm>
            <a:off x="4609944" y="2707070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2870"/>
          <p:cNvSpPr>
            <a:spLocks/>
          </p:cNvSpPr>
          <p:nvPr/>
        </p:nvSpPr>
        <p:spPr bwMode="auto">
          <a:xfrm>
            <a:off x="907717" y="3275259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2871"/>
          <p:cNvSpPr>
            <a:spLocks/>
          </p:cNvSpPr>
          <p:nvPr/>
        </p:nvSpPr>
        <p:spPr bwMode="auto">
          <a:xfrm>
            <a:off x="6263091" y="2830478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2872"/>
          <p:cNvSpPr>
            <a:spLocks/>
          </p:cNvSpPr>
          <p:nvPr/>
        </p:nvSpPr>
        <p:spPr bwMode="auto">
          <a:xfrm>
            <a:off x="5198701" y="3491222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2873"/>
          <p:cNvSpPr>
            <a:spLocks/>
          </p:cNvSpPr>
          <p:nvPr/>
        </p:nvSpPr>
        <p:spPr bwMode="auto">
          <a:xfrm>
            <a:off x="5538072" y="3352389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2874"/>
          <p:cNvSpPr>
            <a:spLocks/>
          </p:cNvSpPr>
          <p:nvPr/>
        </p:nvSpPr>
        <p:spPr bwMode="auto">
          <a:xfrm>
            <a:off x="2961939" y="3815167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2875"/>
          <p:cNvSpPr>
            <a:spLocks/>
          </p:cNvSpPr>
          <p:nvPr/>
        </p:nvSpPr>
        <p:spPr bwMode="auto">
          <a:xfrm>
            <a:off x="3702384" y="371747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2876"/>
          <p:cNvSpPr>
            <a:spLocks/>
          </p:cNvSpPr>
          <p:nvPr/>
        </p:nvSpPr>
        <p:spPr bwMode="auto">
          <a:xfrm>
            <a:off x="3712668" y="3704615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Rectangle 2877"/>
          <p:cNvSpPr>
            <a:spLocks noChangeArrowheads="1"/>
          </p:cNvSpPr>
          <p:nvPr/>
        </p:nvSpPr>
        <p:spPr bwMode="auto">
          <a:xfrm>
            <a:off x="4756490" y="5182934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2878"/>
          <p:cNvSpPr>
            <a:spLocks/>
          </p:cNvSpPr>
          <p:nvPr/>
        </p:nvSpPr>
        <p:spPr bwMode="auto">
          <a:xfrm>
            <a:off x="4689645" y="4465628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2879"/>
          <p:cNvSpPr>
            <a:spLocks/>
          </p:cNvSpPr>
          <p:nvPr/>
        </p:nvSpPr>
        <p:spPr bwMode="auto">
          <a:xfrm>
            <a:off x="5139568" y="4064553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2880"/>
          <p:cNvSpPr>
            <a:spLocks/>
          </p:cNvSpPr>
          <p:nvPr/>
        </p:nvSpPr>
        <p:spPr bwMode="auto">
          <a:xfrm>
            <a:off x="5340105" y="3879442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2881"/>
          <p:cNvSpPr>
            <a:spLocks/>
          </p:cNvSpPr>
          <p:nvPr/>
        </p:nvSpPr>
        <p:spPr bwMode="auto">
          <a:xfrm>
            <a:off x="5190988" y="3882013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2882"/>
          <p:cNvSpPr>
            <a:spLocks/>
          </p:cNvSpPr>
          <p:nvPr/>
        </p:nvSpPr>
        <p:spPr bwMode="auto">
          <a:xfrm>
            <a:off x="6106261" y="3434661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2883"/>
          <p:cNvSpPr>
            <a:spLocks/>
          </p:cNvSpPr>
          <p:nvPr/>
        </p:nvSpPr>
        <p:spPr bwMode="auto">
          <a:xfrm>
            <a:off x="5982853" y="3339534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2884"/>
          <p:cNvSpPr>
            <a:spLocks/>
          </p:cNvSpPr>
          <p:nvPr/>
        </p:nvSpPr>
        <p:spPr bwMode="auto">
          <a:xfrm>
            <a:off x="6147397" y="3138997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2885"/>
          <p:cNvSpPr>
            <a:spLocks/>
          </p:cNvSpPr>
          <p:nvPr/>
        </p:nvSpPr>
        <p:spPr bwMode="auto">
          <a:xfrm>
            <a:off x="6291372" y="3038728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2886"/>
          <p:cNvSpPr>
            <a:spLocks/>
          </p:cNvSpPr>
          <p:nvPr/>
        </p:nvSpPr>
        <p:spPr bwMode="auto">
          <a:xfrm>
            <a:off x="5990566" y="3038728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Rectangle 2887"/>
          <p:cNvSpPr>
            <a:spLocks noChangeArrowheads="1"/>
          </p:cNvSpPr>
          <p:nvPr/>
        </p:nvSpPr>
        <p:spPr bwMode="auto">
          <a:xfrm>
            <a:off x="720034" y="2485965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2888"/>
          <p:cNvSpPr>
            <a:spLocks/>
          </p:cNvSpPr>
          <p:nvPr/>
        </p:nvSpPr>
        <p:spPr bwMode="auto">
          <a:xfrm>
            <a:off x="727747" y="2221153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Rectangle 2889"/>
          <p:cNvSpPr>
            <a:spLocks noChangeArrowheads="1"/>
          </p:cNvSpPr>
          <p:nvPr/>
        </p:nvSpPr>
        <p:spPr bwMode="auto">
          <a:xfrm>
            <a:off x="570917" y="314928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2890"/>
          <p:cNvSpPr>
            <a:spLocks/>
          </p:cNvSpPr>
          <p:nvPr/>
        </p:nvSpPr>
        <p:spPr bwMode="auto">
          <a:xfrm>
            <a:off x="1347356" y="4894983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2891"/>
          <p:cNvSpPr>
            <a:spLocks/>
          </p:cNvSpPr>
          <p:nvPr/>
        </p:nvSpPr>
        <p:spPr bwMode="auto">
          <a:xfrm>
            <a:off x="1509329" y="3401238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2892"/>
          <p:cNvSpPr>
            <a:spLocks/>
          </p:cNvSpPr>
          <p:nvPr/>
        </p:nvSpPr>
        <p:spPr bwMode="auto">
          <a:xfrm>
            <a:off x="570917" y="3149281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2893"/>
          <p:cNvSpPr>
            <a:spLocks/>
          </p:cNvSpPr>
          <p:nvPr/>
        </p:nvSpPr>
        <p:spPr bwMode="auto">
          <a:xfrm>
            <a:off x="1295936" y="3329250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2894"/>
          <p:cNvSpPr>
            <a:spLocks/>
          </p:cNvSpPr>
          <p:nvPr/>
        </p:nvSpPr>
        <p:spPr bwMode="auto">
          <a:xfrm>
            <a:off x="1601884" y="3396096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2895"/>
          <p:cNvSpPr>
            <a:spLocks/>
          </p:cNvSpPr>
          <p:nvPr/>
        </p:nvSpPr>
        <p:spPr bwMode="auto">
          <a:xfrm>
            <a:off x="4054610" y="5362904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2896"/>
          <p:cNvSpPr>
            <a:spLocks/>
          </p:cNvSpPr>
          <p:nvPr/>
        </p:nvSpPr>
        <p:spPr bwMode="auto">
          <a:xfrm>
            <a:off x="2380895" y="513922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2897"/>
          <p:cNvSpPr>
            <a:spLocks/>
          </p:cNvSpPr>
          <p:nvPr/>
        </p:nvSpPr>
        <p:spPr bwMode="auto">
          <a:xfrm>
            <a:off x="2041524" y="5172651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2898"/>
          <p:cNvSpPr>
            <a:spLocks/>
          </p:cNvSpPr>
          <p:nvPr/>
        </p:nvSpPr>
        <p:spPr bwMode="auto">
          <a:xfrm>
            <a:off x="3969767" y="4853848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Rectangle 2899"/>
          <p:cNvSpPr>
            <a:spLocks noChangeArrowheads="1"/>
          </p:cNvSpPr>
          <p:nvPr/>
        </p:nvSpPr>
        <p:spPr bwMode="auto">
          <a:xfrm>
            <a:off x="1509329" y="415968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2900"/>
          <p:cNvSpPr>
            <a:spLocks/>
          </p:cNvSpPr>
          <p:nvPr/>
        </p:nvSpPr>
        <p:spPr bwMode="auto">
          <a:xfrm>
            <a:off x="1514471" y="3023302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2901"/>
          <p:cNvSpPr>
            <a:spLocks/>
          </p:cNvSpPr>
          <p:nvPr/>
        </p:nvSpPr>
        <p:spPr bwMode="auto">
          <a:xfrm>
            <a:off x="3576406" y="3210984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Freeform 2902"/>
          <p:cNvSpPr>
            <a:spLocks/>
          </p:cNvSpPr>
          <p:nvPr/>
        </p:nvSpPr>
        <p:spPr bwMode="auto">
          <a:xfrm>
            <a:off x="3460711" y="2395980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2903"/>
          <p:cNvSpPr>
            <a:spLocks noChangeArrowheads="1"/>
          </p:cNvSpPr>
          <p:nvPr/>
        </p:nvSpPr>
        <p:spPr bwMode="auto">
          <a:xfrm>
            <a:off x="2964510" y="3815167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Rectangle 2904"/>
          <p:cNvSpPr>
            <a:spLocks noChangeArrowheads="1"/>
          </p:cNvSpPr>
          <p:nvPr/>
        </p:nvSpPr>
        <p:spPr bwMode="auto">
          <a:xfrm>
            <a:off x="2972223" y="4272804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2905"/>
          <p:cNvSpPr>
            <a:spLocks/>
          </p:cNvSpPr>
          <p:nvPr/>
        </p:nvSpPr>
        <p:spPr bwMode="auto">
          <a:xfrm>
            <a:off x="3702384" y="3717470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Freeform 2906"/>
          <p:cNvSpPr>
            <a:spLocks/>
          </p:cNvSpPr>
          <p:nvPr/>
        </p:nvSpPr>
        <p:spPr bwMode="auto">
          <a:xfrm>
            <a:off x="1946397" y="3468083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2907"/>
          <p:cNvSpPr>
            <a:spLocks noChangeArrowheads="1"/>
          </p:cNvSpPr>
          <p:nvPr/>
        </p:nvSpPr>
        <p:spPr bwMode="auto">
          <a:xfrm>
            <a:off x="2763972" y="3023302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2908"/>
          <p:cNvSpPr>
            <a:spLocks/>
          </p:cNvSpPr>
          <p:nvPr/>
        </p:nvSpPr>
        <p:spPr bwMode="auto">
          <a:xfrm>
            <a:off x="1509329" y="4159680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2909"/>
          <p:cNvSpPr>
            <a:spLocks/>
          </p:cNvSpPr>
          <p:nvPr/>
        </p:nvSpPr>
        <p:spPr bwMode="auto">
          <a:xfrm>
            <a:off x="2763972" y="3339534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2910"/>
          <p:cNvSpPr>
            <a:spLocks noChangeArrowheads="1"/>
          </p:cNvSpPr>
          <p:nvPr/>
        </p:nvSpPr>
        <p:spPr bwMode="auto">
          <a:xfrm>
            <a:off x="2763972" y="3342105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2911"/>
          <p:cNvSpPr>
            <a:spLocks/>
          </p:cNvSpPr>
          <p:nvPr/>
        </p:nvSpPr>
        <p:spPr bwMode="auto">
          <a:xfrm>
            <a:off x="4594518" y="3393525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2912"/>
          <p:cNvSpPr>
            <a:spLocks/>
          </p:cNvSpPr>
          <p:nvPr/>
        </p:nvSpPr>
        <p:spPr bwMode="auto">
          <a:xfrm>
            <a:off x="4008332" y="2647937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Freeform 2913"/>
          <p:cNvSpPr>
            <a:spLocks/>
          </p:cNvSpPr>
          <p:nvPr/>
        </p:nvSpPr>
        <p:spPr bwMode="auto">
          <a:xfrm>
            <a:off x="3908063" y="2655650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Rectangle 2914"/>
          <p:cNvSpPr>
            <a:spLocks noChangeArrowheads="1"/>
          </p:cNvSpPr>
          <p:nvPr/>
        </p:nvSpPr>
        <p:spPr bwMode="auto">
          <a:xfrm>
            <a:off x="4157450" y="3704615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2915"/>
          <p:cNvSpPr>
            <a:spLocks/>
          </p:cNvSpPr>
          <p:nvPr/>
        </p:nvSpPr>
        <p:spPr bwMode="auto">
          <a:xfrm>
            <a:off x="3586690" y="3180132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2916"/>
          <p:cNvSpPr>
            <a:spLocks/>
          </p:cNvSpPr>
          <p:nvPr/>
        </p:nvSpPr>
        <p:spPr bwMode="auto">
          <a:xfrm>
            <a:off x="3576406" y="3210984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2917"/>
          <p:cNvSpPr>
            <a:spLocks/>
          </p:cNvSpPr>
          <p:nvPr/>
        </p:nvSpPr>
        <p:spPr bwMode="auto">
          <a:xfrm>
            <a:off x="3576406" y="3200700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2918"/>
          <p:cNvSpPr>
            <a:spLocks/>
          </p:cNvSpPr>
          <p:nvPr/>
        </p:nvSpPr>
        <p:spPr bwMode="auto">
          <a:xfrm>
            <a:off x="2766543" y="2887039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Rectangle 2919"/>
          <p:cNvSpPr>
            <a:spLocks noChangeArrowheads="1"/>
          </p:cNvSpPr>
          <p:nvPr/>
        </p:nvSpPr>
        <p:spPr bwMode="auto">
          <a:xfrm>
            <a:off x="2763972" y="2889610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2920"/>
          <p:cNvSpPr>
            <a:spLocks/>
          </p:cNvSpPr>
          <p:nvPr/>
        </p:nvSpPr>
        <p:spPr bwMode="auto">
          <a:xfrm>
            <a:off x="4481394" y="2825336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2921"/>
          <p:cNvSpPr>
            <a:spLocks/>
          </p:cNvSpPr>
          <p:nvPr/>
        </p:nvSpPr>
        <p:spPr bwMode="auto">
          <a:xfrm>
            <a:off x="4136882" y="2673647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2922"/>
          <p:cNvSpPr>
            <a:spLocks/>
          </p:cNvSpPr>
          <p:nvPr/>
        </p:nvSpPr>
        <p:spPr bwMode="auto">
          <a:xfrm>
            <a:off x="3740949" y="3799741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2923"/>
          <p:cNvSpPr>
            <a:spLocks/>
          </p:cNvSpPr>
          <p:nvPr/>
        </p:nvSpPr>
        <p:spPr bwMode="auto">
          <a:xfrm>
            <a:off x="3910634" y="4774147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2924"/>
          <p:cNvSpPr>
            <a:spLocks/>
          </p:cNvSpPr>
          <p:nvPr/>
        </p:nvSpPr>
        <p:spPr bwMode="auto">
          <a:xfrm>
            <a:off x="3864357" y="4241952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2925"/>
          <p:cNvSpPr>
            <a:spLocks/>
          </p:cNvSpPr>
          <p:nvPr/>
        </p:nvSpPr>
        <p:spPr bwMode="auto">
          <a:xfrm>
            <a:off x="3733236" y="3799741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2926"/>
          <p:cNvSpPr>
            <a:spLocks/>
          </p:cNvSpPr>
          <p:nvPr/>
        </p:nvSpPr>
        <p:spPr bwMode="auto">
          <a:xfrm>
            <a:off x="6111403" y="3840877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2927"/>
          <p:cNvSpPr>
            <a:spLocks/>
          </p:cNvSpPr>
          <p:nvPr/>
        </p:nvSpPr>
        <p:spPr bwMode="auto">
          <a:xfrm>
            <a:off x="3882353" y="3840877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2928"/>
          <p:cNvSpPr>
            <a:spLocks/>
          </p:cNvSpPr>
          <p:nvPr/>
        </p:nvSpPr>
        <p:spPr bwMode="auto">
          <a:xfrm>
            <a:off x="5406951" y="4061982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2929"/>
          <p:cNvSpPr>
            <a:spLocks/>
          </p:cNvSpPr>
          <p:nvPr/>
        </p:nvSpPr>
        <p:spPr bwMode="auto">
          <a:xfrm>
            <a:off x="5185846" y="4100547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Rectangle 2930"/>
          <p:cNvSpPr>
            <a:spLocks noChangeArrowheads="1"/>
          </p:cNvSpPr>
          <p:nvPr/>
        </p:nvSpPr>
        <p:spPr bwMode="auto">
          <a:xfrm>
            <a:off x="3877212" y="4313940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2931"/>
          <p:cNvSpPr>
            <a:spLocks/>
          </p:cNvSpPr>
          <p:nvPr/>
        </p:nvSpPr>
        <p:spPr bwMode="auto">
          <a:xfrm>
            <a:off x="5859446" y="4378214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2932"/>
          <p:cNvSpPr>
            <a:spLocks/>
          </p:cNvSpPr>
          <p:nvPr/>
        </p:nvSpPr>
        <p:spPr bwMode="auto">
          <a:xfrm>
            <a:off x="4604802" y="5216357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Freeform 2933"/>
          <p:cNvSpPr>
            <a:spLocks/>
          </p:cNvSpPr>
          <p:nvPr/>
        </p:nvSpPr>
        <p:spPr bwMode="auto">
          <a:xfrm>
            <a:off x="3980051" y="4244523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Rectangle 2934"/>
          <p:cNvSpPr>
            <a:spLocks noChangeArrowheads="1"/>
          </p:cNvSpPr>
          <p:nvPr/>
        </p:nvSpPr>
        <p:spPr bwMode="auto">
          <a:xfrm>
            <a:off x="3969767" y="485384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2935"/>
          <p:cNvSpPr>
            <a:spLocks/>
          </p:cNvSpPr>
          <p:nvPr/>
        </p:nvSpPr>
        <p:spPr bwMode="auto">
          <a:xfrm>
            <a:off x="5136997" y="438335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2936"/>
          <p:cNvSpPr>
            <a:spLocks/>
          </p:cNvSpPr>
          <p:nvPr/>
        </p:nvSpPr>
        <p:spPr bwMode="auto">
          <a:xfrm>
            <a:off x="3969767" y="4848706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2937"/>
          <p:cNvSpPr>
            <a:spLocks noChangeArrowheads="1"/>
          </p:cNvSpPr>
          <p:nvPr/>
        </p:nvSpPr>
        <p:spPr bwMode="auto">
          <a:xfrm>
            <a:off x="4460827" y="436021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2938"/>
          <p:cNvSpPr>
            <a:spLocks/>
          </p:cNvSpPr>
          <p:nvPr/>
        </p:nvSpPr>
        <p:spPr bwMode="auto">
          <a:xfrm>
            <a:off x="4864472" y="515979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2939"/>
          <p:cNvSpPr>
            <a:spLocks/>
          </p:cNvSpPr>
          <p:nvPr/>
        </p:nvSpPr>
        <p:spPr bwMode="auto">
          <a:xfrm>
            <a:off x="4807910" y="4414208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2940"/>
          <p:cNvSpPr>
            <a:spLocks/>
          </p:cNvSpPr>
          <p:nvPr/>
        </p:nvSpPr>
        <p:spPr bwMode="auto">
          <a:xfrm>
            <a:off x="4982738" y="4411637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2941"/>
          <p:cNvSpPr>
            <a:spLocks/>
          </p:cNvSpPr>
          <p:nvPr/>
        </p:nvSpPr>
        <p:spPr bwMode="auto">
          <a:xfrm>
            <a:off x="5692331" y="473815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2942"/>
          <p:cNvSpPr>
            <a:spLocks/>
          </p:cNvSpPr>
          <p:nvPr/>
        </p:nvSpPr>
        <p:spPr bwMode="auto">
          <a:xfrm>
            <a:off x="5288686" y="4339649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2943"/>
          <p:cNvSpPr>
            <a:spLocks/>
          </p:cNvSpPr>
          <p:nvPr/>
        </p:nvSpPr>
        <p:spPr bwMode="auto">
          <a:xfrm>
            <a:off x="5059867" y="3300969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2944"/>
          <p:cNvSpPr>
            <a:spLocks/>
          </p:cNvSpPr>
          <p:nvPr/>
        </p:nvSpPr>
        <p:spPr bwMode="auto">
          <a:xfrm>
            <a:off x="4630512" y="3362673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2945"/>
          <p:cNvSpPr>
            <a:spLocks/>
          </p:cNvSpPr>
          <p:nvPr/>
        </p:nvSpPr>
        <p:spPr bwMode="auto">
          <a:xfrm>
            <a:off x="4633083" y="3303540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2946"/>
          <p:cNvSpPr>
            <a:spLocks/>
          </p:cNvSpPr>
          <p:nvPr/>
        </p:nvSpPr>
        <p:spPr bwMode="auto">
          <a:xfrm>
            <a:off x="4617657" y="3745751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2947"/>
          <p:cNvSpPr>
            <a:spLocks/>
          </p:cNvSpPr>
          <p:nvPr/>
        </p:nvSpPr>
        <p:spPr bwMode="auto">
          <a:xfrm>
            <a:off x="5766890" y="348608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2948"/>
          <p:cNvSpPr>
            <a:spLocks/>
          </p:cNvSpPr>
          <p:nvPr/>
        </p:nvSpPr>
        <p:spPr bwMode="auto">
          <a:xfrm>
            <a:off x="4964741" y="3743180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2949"/>
          <p:cNvSpPr>
            <a:spLocks/>
          </p:cNvSpPr>
          <p:nvPr/>
        </p:nvSpPr>
        <p:spPr bwMode="auto">
          <a:xfrm>
            <a:off x="4969883" y="3195558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2950"/>
          <p:cNvSpPr>
            <a:spLocks/>
          </p:cNvSpPr>
          <p:nvPr/>
        </p:nvSpPr>
        <p:spPr bwMode="auto">
          <a:xfrm>
            <a:off x="5342676" y="3491222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2951"/>
          <p:cNvSpPr>
            <a:spLocks/>
          </p:cNvSpPr>
          <p:nvPr/>
        </p:nvSpPr>
        <p:spPr bwMode="auto">
          <a:xfrm>
            <a:off x="5337534" y="3879442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2952"/>
          <p:cNvSpPr>
            <a:spLocks/>
          </p:cNvSpPr>
          <p:nvPr/>
        </p:nvSpPr>
        <p:spPr bwMode="auto">
          <a:xfrm>
            <a:off x="4964741" y="3740609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2953"/>
          <p:cNvSpPr>
            <a:spLocks/>
          </p:cNvSpPr>
          <p:nvPr/>
        </p:nvSpPr>
        <p:spPr bwMode="auto">
          <a:xfrm>
            <a:off x="6095977" y="3606917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2954"/>
          <p:cNvSpPr>
            <a:spLocks/>
          </p:cNvSpPr>
          <p:nvPr/>
        </p:nvSpPr>
        <p:spPr bwMode="auto">
          <a:xfrm>
            <a:off x="5766890" y="3488651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2955"/>
          <p:cNvSpPr>
            <a:spLocks/>
          </p:cNvSpPr>
          <p:nvPr/>
        </p:nvSpPr>
        <p:spPr bwMode="auto">
          <a:xfrm>
            <a:off x="5399238" y="3457800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2956"/>
          <p:cNvSpPr>
            <a:spLocks/>
          </p:cNvSpPr>
          <p:nvPr/>
        </p:nvSpPr>
        <p:spPr bwMode="auto">
          <a:xfrm>
            <a:off x="5764319" y="3488651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Rectangle 2957"/>
          <p:cNvSpPr>
            <a:spLocks noChangeArrowheads="1"/>
          </p:cNvSpPr>
          <p:nvPr/>
        </p:nvSpPr>
        <p:spPr bwMode="auto">
          <a:xfrm>
            <a:off x="5399238" y="3462941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2958"/>
          <p:cNvSpPr>
            <a:spLocks/>
          </p:cNvSpPr>
          <p:nvPr/>
        </p:nvSpPr>
        <p:spPr bwMode="auto">
          <a:xfrm>
            <a:off x="5391525" y="3005305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2959"/>
          <p:cNvSpPr>
            <a:spLocks/>
          </p:cNvSpPr>
          <p:nvPr/>
        </p:nvSpPr>
        <p:spPr bwMode="auto">
          <a:xfrm>
            <a:off x="5532930" y="3347247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Freeform 2960"/>
          <p:cNvSpPr>
            <a:spLocks/>
          </p:cNvSpPr>
          <p:nvPr/>
        </p:nvSpPr>
        <p:spPr bwMode="auto">
          <a:xfrm>
            <a:off x="5535501" y="3488651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2961"/>
          <p:cNvSpPr>
            <a:spLocks noChangeArrowheads="1"/>
          </p:cNvSpPr>
          <p:nvPr/>
        </p:nvSpPr>
        <p:spPr bwMode="auto">
          <a:xfrm>
            <a:off x="6106261" y="3522074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Rectangle 2962"/>
          <p:cNvSpPr>
            <a:spLocks noChangeArrowheads="1"/>
          </p:cNvSpPr>
          <p:nvPr/>
        </p:nvSpPr>
        <p:spPr bwMode="auto">
          <a:xfrm>
            <a:off x="5941717" y="3347247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2963"/>
          <p:cNvSpPr>
            <a:spLocks/>
          </p:cNvSpPr>
          <p:nvPr/>
        </p:nvSpPr>
        <p:spPr bwMode="auto">
          <a:xfrm>
            <a:off x="5944288" y="3352389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2964"/>
          <p:cNvSpPr>
            <a:spLocks/>
          </p:cNvSpPr>
          <p:nvPr/>
        </p:nvSpPr>
        <p:spPr bwMode="auto">
          <a:xfrm>
            <a:off x="5941717" y="3347247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2965"/>
          <p:cNvSpPr>
            <a:spLocks/>
          </p:cNvSpPr>
          <p:nvPr/>
        </p:nvSpPr>
        <p:spPr bwMode="auto">
          <a:xfrm>
            <a:off x="6373644" y="288189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2966"/>
          <p:cNvSpPr>
            <a:spLocks/>
          </p:cNvSpPr>
          <p:nvPr/>
        </p:nvSpPr>
        <p:spPr bwMode="auto">
          <a:xfrm>
            <a:off x="6293943" y="3031015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296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296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2969"/>
          <p:cNvSpPr>
            <a:spLocks/>
          </p:cNvSpPr>
          <p:nvPr/>
        </p:nvSpPr>
        <p:spPr bwMode="auto">
          <a:xfrm>
            <a:off x="6257949" y="2827907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Rectangle 2970"/>
          <p:cNvSpPr>
            <a:spLocks noChangeArrowheads="1"/>
          </p:cNvSpPr>
          <p:nvPr/>
        </p:nvSpPr>
        <p:spPr bwMode="auto">
          <a:xfrm>
            <a:off x="6296514" y="303872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2971"/>
          <p:cNvSpPr>
            <a:spLocks/>
          </p:cNvSpPr>
          <p:nvPr/>
        </p:nvSpPr>
        <p:spPr bwMode="auto">
          <a:xfrm>
            <a:off x="6124258" y="2354844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2972"/>
          <p:cNvSpPr>
            <a:spLocks/>
          </p:cNvSpPr>
          <p:nvPr/>
        </p:nvSpPr>
        <p:spPr bwMode="auto">
          <a:xfrm>
            <a:off x="1401347" y="2221153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2973"/>
          <p:cNvSpPr>
            <a:spLocks/>
          </p:cNvSpPr>
          <p:nvPr/>
        </p:nvSpPr>
        <p:spPr bwMode="auto">
          <a:xfrm>
            <a:off x="563204" y="2493678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2974"/>
          <p:cNvSpPr>
            <a:spLocks/>
          </p:cNvSpPr>
          <p:nvPr/>
        </p:nvSpPr>
        <p:spPr bwMode="auto">
          <a:xfrm>
            <a:off x="727747" y="2069464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2975"/>
          <p:cNvSpPr>
            <a:spLocks/>
          </p:cNvSpPr>
          <p:nvPr/>
        </p:nvSpPr>
        <p:spPr bwMode="auto">
          <a:xfrm>
            <a:off x="1401347" y="2660792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2979"/>
          <p:cNvSpPr>
            <a:spLocks/>
          </p:cNvSpPr>
          <p:nvPr/>
        </p:nvSpPr>
        <p:spPr bwMode="auto">
          <a:xfrm>
            <a:off x="1635307" y="2665934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2980"/>
          <p:cNvSpPr>
            <a:spLocks/>
          </p:cNvSpPr>
          <p:nvPr/>
        </p:nvSpPr>
        <p:spPr bwMode="auto">
          <a:xfrm>
            <a:off x="1779283" y="3015589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2981"/>
          <p:cNvSpPr>
            <a:spLocks/>
          </p:cNvSpPr>
          <p:nvPr/>
        </p:nvSpPr>
        <p:spPr bwMode="auto">
          <a:xfrm>
            <a:off x="1987533" y="2431974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2982"/>
          <p:cNvSpPr>
            <a:spLocks/>
          </p:cNvSpPr>
          <p:nvPr/>
        </p:nvSpPr>
        <p:spPr bwMode="auto">
          <a:xfrm>
            <a:off x="2763972" y="2431974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2983"/>
          <p:cNvSpPr>
            <a:spLocks/>
          </p:cNvSpPr>
          <p:nvPr/>
        </p:nvSpPr>
        <p:spPr bwMode="auto">
          <a:xfrm>
            <a:off x="1905261" y="3010447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2984"/>
          <p:cNvSpPr>
            <a:spLocks/>
          </p:cNvSpPr>
          <p:nvPr/>
        </p:nvSpPr>
        <p:spPr bwMode="auto">
          <a:xfrm>
            <a:off x="1984962" y="3043870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2985"/>
          <p:cNvSpPr>
            <a:spLocks/>
          </p:cNvSpPr>
          <p:nvPr/>
        </p:nvSpPr>
        <p:spPr bwMode="auto">
          <a:xfrm>
            <a:off x="1869267" y="3023302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2986"/>
          <p:cNvSpPr>
            <a:spLocks/>
          </p:cNvSpPr>
          <p:nvPr/>
        </p:nvSpPr>
        <p:spPr bwMode="auto">
          <a:xfrm>
            <a:off x="1308791" y="2218582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2987"/>
          <p:cNvSpPr>
            <a:spLocks/>
          </p:cNvSpPr>
          <p:nvPr/>
        </p:nvSpPr>
        <p:spPr bwMode="auto">
          <a:xfrm>
            <a:off x="3581548" y="3390954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2988"/>
          <p:cNvSpPr>
            <a:spLocks/>
          </p:cNvSpPr>
          <p:nvPr/>
        </p:nvSpPr>
        <p:spPr bwMode="auto">
          <a:xfrm>
            <a:off x="3568693" y="2971882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2989"/>
          <p:cNvSpPr>
            <a:spLocks/>
          </p:cNvSpPr>
          <p:nvPr/>
        </p:nvSpPr>
        <p:spPr bwMode="auto">
          <a:xfrm>
            <a:off x="2758830" y="2434545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2990"/>
          <p:cNvSpPr>
            <a:spLocks/>
          </p:cNvSpPr>
          <p:nvPr/>
        </p:nvSpPr>
        <p:spPr bwMode="auto">
          <a:xfrm>
            <a:off x="2969652" y="3799741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2991"/>
          <p:cNvSpPr>
            <a:spLocks/>
          </p:cNvSpPr>
          <p:nvPr/>
        </p:nvSpPr>
        <p:spPr bwMode="auto">
          <a:xfrm>
            <a:off x="3460711" y="2395980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2992"/>
          <p:cNvSpPr>
            <a:spLocks/>
          </p:cNvSpPr>
          <p:nvPr/>
        </p:nvSpPr>
        <p:spPr bwMode="auto">
          <a:xfrm>
            <a:off x="1551750" y="2244292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2993"/>
          <p:cNvSpPr>
            <a:spLocks/>
          </p:cNvSpPr>
          <p:nvPr/>
        </p:nvSpPr>
        <p:spPr bwMode="auto">
          <a:xfrm>
            <a:off x="3373297" y="3339534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2994"/>
          <p:cNvSpPr>
            <a:spLocks/>
          </p:cNvSpPr>
          <p:nvPr/>
        </p:nvSpPr>
        <p:spPr bwMode="auto">
          <a:xfrm>
            <a:off x="2766543" y="2390838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2995"/>
          <p:cNvSpPr>
            <a:spLocks/>
          </p:cNvSpPr>
          <p:nvPr/>
        </p:nvSpPr>
        <p:spPr bwMode="auto">
          <a:xfrm>
            <a:off x="2758830" y="3344676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2996"/>
          <p:cNvSpPr>
            <a:spLocks/>
          </p:cNvSpPr>
          <p:nvPr/>
        </p:nvSpPr>
        <p:spPr bwMode="auto">
          <a:xfrm>
            <a:off x="2763972" y="2889610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2997"/>
          <p:cNvSpPr>
            <a:spLocks/>
          </p:cNvSpPr>
          <p:nvPr/>
        </p:nvSpPr>
        <p:spPr bwMode="auto">
          <a:xfrm>
            <a:off x="3586690" y="3180132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2998"/>
          <p:cNvSpPr>
            <a:spLocks/>
          </p:cNvSpPr>
          <p:nvPr/>
        </p:nvSpPr>
        <p:spPr bwMode="auto">
          <a:xfrm>
            <a:off x="3463282" y="2380554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2999"/>
          <p:cNvSpPr>
            <a:spLocks/>
          </p:cNvSpPr>
          <p:nvPr/>
        </p:nvSpPr>
        <p:spPr bwMode="auto">
          <a:xfrm>
            <a:off x="4324564" y="3884584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3000"/>
          <p:cNvSpPr>
            <a:spLocks/>
          </p:cNvSpPr>
          <p:nvPr/>
        </p:nvSpPr>
        <p:spPr bwMode="auto">
          <a:xfrm>
            <a:off x="4324564" y="3984853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3001"/>
          <p:cNvSpPr>
            <a:spLocks/>
          </p:cNvSpPr>
          <p:nvPr/>
        </p:nvSpPr>
        <p:spPr bwMode="auto">
          <a:xfrm>
            <a:off x="4609944" y="3866587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3003"/>
          <p:cNvSpPr>
            <a:spLocks/>
          </p:cNvSpPr>
          <p:nvPr/>
        </p:nvSpPr>
        <p:spPr bwMode="auto">
          <a:xfrm>
            <a:off x="4625370" y="3959143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3004"/>
          <p:cNvSpPr>
            <a:spLocks/>
          </p:cNvSpPr>
          <p:nvPr/>
        </p:nvSpPr>
        <p:spPr bwMode="auto">
          <a:xfrm>
            <a:off x="4687074" y="3933433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3005"/>
          <p:cNvSpPr>
            <a:spLocks/>
          </p:cNvSpPr>
          <p:nvPr/>
        </p:nvSpPr>
        <p:spPr bwMode="auto">
          <a:xfrm>
            <a:off x="4856759" y="3761176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3006"/>
          <p:cNvSpPr>
            <a:spLocks/>
          </p:cNvSpPr>
          <p:nvPr/>
        </p:nvSpPr>
        <p:spPr bwMode="auto">
          <a:xfrm>
            <a:off x="4617657" y="3984853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3007"/>
          <p:cNvSpPr>
            <a:spLocks/>
          </p:cNvSpPr>
          <p:nvPr/>
        </p:nvSpPr>
        <p:spPr bwMode="auto">
          <a:xfrm>
            <a:off x="4717926" y="3815167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3008"/>
          <p:cNvSpPr>
            <a:spLocks/>
          </p:cNvSpPr>
          <p:nvPr/>
        </p:nvSpPr>
        <p:spPr bwMode="auto">
          <a:xfrm>
            <a:off x="4964741" y="3743180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3010"/>
          <p:cNvSpPr>
            <a:spLocks/>
          </p:cNvSpPr>
          <p:nvPr/>
        </p:nvSpPr>
        <p:spPr bwMode="auto">
          <a:xfrm>
            <a:off x="4599660" y="3362673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3011"/>
          <p:cNvSpPr>
            <a:spLocks/>
          </p:cNvSpPr>
          <p:nvPr/>
        </p:nvSpPr>
        <p:spPr bwMode="auto">
          <a:xfrm>
            <a:off x="4689645" y="4465628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3012"/>
          <p:cNvSpPr>
            <a:spLocks/>
          </p:cNvSpPr>
          <p:nvPr/>
        </p:nvSpPr>
        <p:spPr bwMode="auto">
          <a:xfrm>
            <a:off x="4332277" y="4463057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3013"/>
          <p:cNvSpPr>
            <a:spLocks/>
          </p:cNvSpPr>
          <p:nvPr/>
        </p:nvSpPr>
        <p:spPr bwMode="auto">
          <a:xfrm>
            <a:off x="4730781" y="4915551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3014"/>
          <p:cNvSpPr>
            <a:spLocks/>
          </p:cNvSpPr>
          <p:nvPr/>
        </p:nvSpPr>
        <p:spPr bwMode="auto">
          <a:xfrm>
            <a:off x="4692216" y="4416779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3015"/>
          <p:cNvSpPr>
            <a:spLocks/>
          </p:cNvSpPr>
          <p:nvPr/>
        </p:nvSpPr>
        <p:spPr bwMode="auto">
          <a:xfrm>
            <a:off x="5288686" y="4403924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3016"/>
          <p:cNvSpPr>
            <a:spLocks/>
          </p:cNvSpPr>
          <p:nvPr/>
        </p:nvSpPr>
        <p:spPr bwMode="auto">
          <a:xfrm>
            <a:off x="5288686" y="4357646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3017"/>
          <p:cNvSpPr>
            <a:spLocks/>
          </p:cNvSpPr>
          <p:nvPr/>
        </p:nvSpPr>
        <p:spPr bwMode="auto">
          <a:xfrm>
            <a:off x="5355531" y="4403924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3018"/>
          <p:cNvSpPr>
            <a:spLocks/>
          </p:cNvSpPr>
          <p:nvPr/>
        </p:nvSpPr>
        <p:spPr bwMode="auto">
          <a:xfrm>
            <a:off x="5288686" y="4339649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3019"/>
          <p:cNvSpPr>
            <a:spLocks/>
          </p:cNvSpPr>
          <p:nvPr/>
        </p:nvSpPr>
        <p:spPr bwMode="auto">
          <a:xfrm>
            <a:off x="5296399" y="4252236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3020"/>
          <p:cNvSpPr>
            <a:spLocks/>
          </p:cNvSpPr>
          <p:nvPr/>
        </p:nvSpPr>
        <p:spPr bwMode="auto">
          <a:xfrm>
            <a:off x="5172991" y="4969542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3021"/>
          <p:cNvSpPr>
            <a:spLocks/>
          </p:cNvSpPr>
          <p:nvPr/>
        </p:nvSpPr>
        <p:spPr bwMode="auto">
          <a:xfrm>
            <a:off x="5576637" y="4966971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3022"/>
          <p:cNvSpPr>
            <a:spLocks/>
          </p:cNvSpPr>
          <p:nvPr/>
        </p:nvSpPr>
        <p:spPr bwMode="auto">
          <a:xfrm>
            <a:off x="5576637" y="4969542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3023"/>
          <p:cNvSpPr>
            <a:spLocks/>
          </p:cNvSpPr>
          <p:nvPr/>
        </p:nvSpPr>
        <p:spPr bwMode="auto">
          <a:xfrm>
            <a:off x="5165278" y="5023533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3024"/>
          <p:cNvSpPr>
            <a:spLocks/>
          </p:cNvSpPr>
          <p:nvPr/>
        </p:nvSpPr>
        <p:spPr bwMode="auto">
          <a:xfrm>
            <a:off x="4813052" y="5049243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3025"/>
          <p:cNvSpPr>
            <a:spLocks/>
          </p:cNvSpPr>
          <p:nvPr/>
        </p:nvSpPr>
        <p:spPr bwMode="auto">
          <a:xfrm>
            <a:off x="4990451" y="4337078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3026"/>
          <p:cNvSpPr>
            <a:spLocks/>
          </p:cNvSpPr>
          <p:nvPr/>
        </p:nvSpPr>
        <p:spPr bwMode="auto">
          <a:xfrm>
            <a:off x="4813052" y="4972113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3027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3028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3029"/>
          <p:cNvSpPr>
            <a:spLocks/>
          </p:cNvSpPr>
          <p:nvPr/>
        </p:nvSpPr>
        <p:spPr bwMode="auto">
          <a:xfrm>
            <a:off x="5304112" y="3195558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3030"/>
          <p:cNvSpPr>
            <a:spLocks/>
          </p:cNvSpPr>
          <p:nvPr/>
        </p:nvSpPr>
        <p:spPr bwMode="auto">
          <a:xfrm>
            <a:off x="5260405" y="3468083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3031"/>
          <p:cNvSpPr>
            <a:spLocks/>
          </p:cNvSpPr>
          <p:nvPr/>
        </p:nvSpPr>
        <p:spPr bwMode="auto">
          <a:xfrm>
            <a:off x="5260405" y="3804883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3032"/>
          <p:cNvSpPr>
            <a:spLocks/>
          </p:cNvSpPr>
          <p:nvPr/>
        </p:nvSpPr>
        <p:spPr bwMode="auto">
          <a:xfrm>
            <a:off x="5386383" y="3465512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3033"/>
          <p:cNvSpPr>
            <a:spLocks/>
          </p:cNvSpPr>
          <p:nvPr/>
        </p:nvSpPr>
        <p:spPr bwMode="auto">
          <a:xfrm>
            <a:off x="5268118" y="3565781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3034"/>
          <p:cNvSpPr>
            <a:spLocks/>
          </p:cNvSpPr>
          <p:nvPr/>
        </p:nvSpPr>
        <p:spPr bwMode="auto">
          <a:xfrm>
            <a:off x="5399238" y="3455229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3035"/>
          <p:cNvSpPr>
            <a:spLocks/>
          </p:cNvSpPr>
          <p:nvPr/>
        </p:nvSpPr>
        <p:spPr bwMode="auto">
          <a:xfrm>
            <a:off x="4885040" y="3198129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3036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303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3038"/>
          <p:cNvSpPr>
            <a:spLocks/>
          </p:cNvSpPr>
          <p:nvPr/>
        </p:nvSpPr>
        <p:spPr bwMode="auto">
          <a:xfrm>
            <a:off x="5414664" y="3005305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3039"/>
          <p:cNvSpPr>
            <a:spLocks/>
          </p:cNvSpPr>
          <p:nvPr/>
        </p:nvSpPr>
        <p:spPr bwMode="auto">
          <a:xfrm>
            <a:off x="5391525" y="3010447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3040"/>
          <p:cNvSpPr>
            <a:spLocks/>
          </p:cNvSpPr>
          <p:nvPr/>
        </p:nvSpPr>
        <p:spPr bwMode="auto">
          <a:xfrm>
            <a:off x="5944288" y="3339534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3041"/>
          <p:cNvSpPr>
            <a:spLocks/>
          </p:cNvSpPr>
          <p:nvPr/>
        </p:nvSpPr>
        <p:spPr bwMode="auto">
          <a:xfrm>
            <a:off x="5301541" y="3010447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3042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3043"/>
          <p:cNvSpPr>
            <a:spLocks/>
          </p:cNvSpPr>
          <p:nvPr/>
        </p:nvSpPr>
        <p:spPr bwMode="auto">
          <a:xfrm>
            <a:off x="5990566" y="3092719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3044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3045"/>
          <p:cNvSpPr>
            <a:spLocks/>
          </p:cNvSpPr>
          <p:nvPr/>
        </p:nvSpPr>
        <p:spPr bwMode="auto">
          <a:xfrm>
            <a:off x="6085693" y="3115858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3046"/>
          <p:cNvSpPr>
            <a:spLocks/>
          </p:cNvSpPr>
          <p:nvPr/>
        </p:nvSpPr>
        <p:spPr bwMode="auto">
          <a:xfrm>
            <a:off x="5972569" y="3090148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3047"/>
          <p:cNvSpPr>
            <a:spLocks/>
          </p:cNvSpPr>
          <p:nvPr/>
        </p:nvSpPr>
        <p:spPr bwMode="auto">
          <a:xfrm>
            <a:off x="6083122" y="2917891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304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3049"/>
          <p:cNvSpPr>
            <a:spLocks/>
          </p:cNvSpPr>
          <p:nvPr/>
        </p:nvSpPr>
        <p:spPr bwMode="auto">
          <a:xfrm>
            <a:off x="5952001" y="2457684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3050"/>
          <p:cNvSpPr>
            <a:spLocks/>
          </p:cNvSpPr>
          <p:nvPr/>
        </p:nvSpPr>
        <p:spPr bwMode="auto">
          <a:xfrm>
            <a:off x="6098548" y="3023302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3051"/>
          <p:cNvSpPr>
            <a:spLocks/>
          </p:cNvSpPr>
          <p:nvPr/>
        </p:nvSpPr>
        <p:spPr bwMode="auto">
          <a:xfrm>
            <a:off x="6090835" y="2992450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080"/>
          <p:cNvSpPr>
            <a:spLocks noChangeShapeType="1"/>
          </p:cNvSpPr>
          <p:nvPr/>
        </p:nvSpPr>
        <p:spPr bwMode="auto">
          <a:xfrm>
            <a:off x="2990996" y="6135832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7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8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19"/>
          <p:cNvSpPr>
            <a:spLocks noChangeShapeType="1"/>
          </p:cNvSpPr>
          <p:nvPr/>
        </p:nvSpPr>
        <p:spPr bwMode="auto">
          <a:xfrm>
            <a:off x="6018387" y="3180828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20"/>
          <p:cNvSpPr>
            <a:spLocks noChangeShapeType="1"/>
          </p:cNvSpPr>
          <p:nvPr/>
        </p:nvSpPr>
        <p:spPr bwMode="auto">
          <a:xfrm>
            <a:off x="6332072" y="299827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6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0" y="4030809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71" y="275745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43" y="466873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Flowchart: Connector 218"/>
          <p:cNvSpPr/>
          <p:nvPr/>
        </p:nvSpPr>
        <p:spPr>
          <a:xfrm>
            <a:off x="1044825" y="3924436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Data 219"/>
          <p:cNvSpPr/>
          <p:nvPr/>
        </p:nvSpPr>
        <p:spPr>
          <a:xfrm>
            <a:off x="5518336" y="3207931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1" name="Flowchart: Data 220"/>
          <p:cNvSpPr/>
          <p:nvPr/>
        </p:nvSpPr>
        <p:spPr>
          <a:xfrm>
            <a:off x="525857" y="4490702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5" name="Freeform 224"/>
          <p:cNvSpPr/>
          <p:nvPr/>
        </p:nvSpPr>
        <p:spPr>
          <a:xfrm>
            <a:off x="1196411" y="3854153"/>
            <a:ext cx="3837111" cy="1128045"/>
          </a:xfrm>
          <a:custGeom>
            <a:avLst/>
            <a:gdLst>
              <a:gd name="connsiteX0" fmla="*/ 0 w 3837111"/>
              <a:gd name="connsiteY0" fmla="*/ 119641 h 1128045"/>
              <a:gd name="connsiteX1" fmla="*/ 25638 w 3837111"/>
              <a:gd name="connsiteY1" fmla="*/ 76912 h 1128045"/>
              <a:gd name="connsiteX2" fmla="*/ 76912 w 3837111"/>
              <a:gd name="connsiteY2" fmla="*/ 42729 h 1128045"/>
              <a:gd name="connsiteX3" fmla="*/ 102550 w 3837111"/>
              <a:gd name="connsiteY3" fmla="*/ 25638 h 1128045"/>
              <a:gd name="connsiteX4" fmla="*/ 239282 w 3837111"/>
              <a:gd name="connsiteY4" fmla="*/ 0 h 1128045"/>
              <a:gd name="connsiteX5" fmla="*/ 324740 w 3837111"/>
              <a:gd name="connsiteY5" fmla="*/ 8546 h 1128045"/>
              <a:gd name="connsiteX6" fmla="*/ 376015 w 3837111"/>
              <a:gd name="connsiteY6" fmla="*/ 25638 h 1128045"/>
              <a:gd name="connsiteX7" fmla="*/ 401653 w 3837111"/>
              <a:gd name="connsiteY7" fmla="*/ 34183 h 1128045"/>
              <a:gd name="connsiteX8" fmla="*/ 478565 w 3837111"/>
              <a:gd name="connsiteY8" fmla="*/ 85458 h 1128045"/>
              <a:gd name="connsiteX9" fmla="*/ 504202 w 3837111"/>
              <a:gd name="connsiteY9" fmla="*/ 102550 h 1128045"/>
              <a:gd name="connsiteX10" fmla="*/ 521294 w 3837111"/>
              <a:gd name="connsiteY10" fmla="*/ 128187 h 1128045"/>
              <a:gd name="connsiteX11" fmla="*/ 572568 w 3837111"/>
              <a:gd name="connsiteY11" fmla="*/ 170916 h 1128045"/>
              <a:gd name="connsiteX12" fmla="*/ 606752 w 3837111"/>
              <a:gd name="connsiteY12" fmla="*/ 222191 h 1128045"/>
              <a:gd name="connsiteX13" fmla="*/ 632389 w 3837111"/>
              <a:gd name="connsiteY13" fmla="*/ 247828 h 1128045"/>
              <a:gd name="connsiteX14" fmla="*/ 666572 w 3837111"/>
              <a:gd name="connsiteY14" fmla="*/ 299103 h 1128045"/>
              <a:gd name="connsiteX15" fmla="*/ 683664 w 3837111"/>
              <a:gd name="connsiteY15" fmla="*/ 324740 h 1128045"/>
              <a:gd name="connsiteX16" fmla="*/ 700755 w 3837111"/>
              <a:gd name="connsiteY16" fmla="*/ 350378 h 1128045"/>
              <a:gd name="connsiteX17" fmla="*/ 726393 w 3837111"/>
              <a:gd name="connsiteY17" fmla="*/ 376015 h 1128045"/>
              <a:gd name="connsiteX18" fmla="*/ 743484 w 3837111"/>
              <a:gd name="connsiteY18" fmla="*/ 401653 h 1128045"/>
              <a:gd name="connsiteX19" fmla="*/ 769122 w 3837111"/>
              <a:gd name="connsiteY19" fmla="*/ 418744 h 1128045"/>
              <a:gd name="connsiteX20" fmla="*/ 794759 w 3837111"/>
              <a:gd name="connsiteY20" fmla="*/ 444382 h 1128045"/>
              <a:gd name="connsiteX21" fmla="*/ 820396 w 3837111"/>
              <a:gd name="connsiteY21" fmla="*/ 461473 h 1128045"/>
              <a:gd name="connsiteX22" fmla="*/ 846034 w 3837111"/>
              <a:gd name="connsiteY22" fmla="*/ 487111 h 1128045"/>
              <a:gd name="connsiteX23" fmla="*/ 897309 w 3837111"/>
              <a:gd name="connsiteY23" fmla="*/ 512748 h 1128045"/>
              <a:gd name="connsiteX24" fmla="*/ 974221 w 3837111"/>
              <a:gd name="connsiteY24" fmla="*/ 546931 h 1128045"/>
              <a:gd name="connsiteX25" fmla="*/ 1025496 w 3837111"/>
              <a:gd name="connsiteY25" fmla="*/ 564023 h 1128045"/>
              <a:gd name="connsiteX26" fmla="*/ 1085316 w 3837111"/>
              <a:gd name="connsiteY26" fmla="*/ 572568 h 1128045"/>
              <a:gd name="connsiteX27" fmla="*/ 1239140 w 3837111"/>
              <a:gd name="connsiteY27" fmla="*/ 555477 h 1128045"/>
              <a:gd name="connsiteX28" fmla="*/ 1307507 w 3837111"/>
              <a:gd name="connsiteY28" fmla="*/ 538385 h 1128045"/>
              <a:gd name="connsiteX29" fmla="*/ 1333144 w 3837111"/>
              <a:gd name="connsiteY29" fmla="*/ 521294 h 1128045"/>
              <a:gd name="connsiteX30" fmla="*/ 1375873 w 3837111"/>
              <a:gd name="connsiteY30" fmla="*/ 478565 h 1128045"/>
              <a:gd name="connsiteX31" fmla="*/ 1392965 w 3837111"/>
              <a:gd name="connsiteY31" fmla="*/ 452927 h 1128045"/>
              <a:gd name="connsiteX32" fmla="*/ 1418602 w 3837111"/>
              <a:gd name="connsiteY32" fmla="*/ 427290 h 1128045"/>
              <a:gd name="connsiteX33" fmla="*/ 1435694 w 3837111"/>
              <a:gd name="connsiteY33" fmla="*/ 401653 h 1128045"/>
              <a:gd name="connsiteX34" fmla="*/ 1461331 w 3837111"/>
              <a:gd name="connsiteY34" fmla="*/ 376015 h 1128045"/>
              <a:gd name="connsiteX35" fmla="*/ 1478423 w 3837111"/>
              <a:gd name="connsiteY35" fmla="*/ 350378 h 1128045"/>
              <a:gd name="connsiteX36" fmla="*/ 1504060 w 3837111"/>
              <a:gd name="connsiteY36" fmla="*/ 333286 h 1128045"/>
              <a:gd name="connsiteX37" fmla="*/ 1563881 w 3837111"/>
              <a:gd name="connsiteY37" fmla="*/ 264920 h 1128045"/>
              <a:gd name="connsiteX38" fmla="*/ 1606610 w 3837111"/>
              <a:gd name="connsiteY38" fmla="*/ 222191 h 1128045"/>
              <a:gd name="connsiteX39" fmla="*/ 1657884 w 3837111"/>
              <a:gd name="connsiteY39" fmla="*/ 179462 h 1128045"/>
              <a:gd name="connsiteX40" fmla="*/ 1700613 w 3837111"/>
              <a:gd name="connsiteY40" fmla="*/ 145279 h 1128045"/>
              <a:gd name="connsiteX41" fmla="*/ 1751888 w 3837111"/>
              <a:gd name="connsiteY41" fmla="*/ 111096 h 1128045"/>
              <a:gd name="connsiteX42" fmla="*/ 1777525 w 3837111"/>
              <a:gd name="connsiteY42" fmla="*/ 94004 h 1128045"/>
              <a:gd name="connsiteX43" fmla="*/ 1828800 w 3837111"/>
              <a:gd name="connsiteY43" fmla="*/ 76912 h 1128045"/>
              <a:gd name="connsiteX44" fmla="*/ 1880075 w 3837111"/>
              <a:gd name="connsiteY44" fmla="*/ 59821 h 1128045"/>
              <a:gd name="connsiteX45" fmla="*/ 1905712 w 3837111"/>
              <a:gd name="connsiteY45" fmla="*/ 51275 h 1128045"/>
              <a:gd name="connsiteX46" fmla="*/ 2162086 w 3837111"/>
              <a:gd name="connsiteY46" fmla="*/ 76912 h 1128045"/>
              <a:gd name="connsiteX47" fmla="*/ 2247544 w 3837111"/>
              <a:gd name="connsiteY47" fmla="*/ 102550 h 1128045"/>
              <a:gd name="connsiteX48" fmla="*/ 2350094 w 3837111"/>
              <a:gd name="connsiteY48" fmla="*/ 170916 h 1128045"/>
              <a:gd name="connsiteX49" fmla="*/ 2375731 w 3837111"/>
              <a:gd name="connsiteY49" fmla="*/ 188008 h 1128045"/>
              <a:gd name="connsiteX50" fmla="*/ 2401368 w 3837111"/>
              <a:gd name="connsiteY50" fmla="*/ 205099 h 1128045"/>
              <a:gd name="connsiteX51" fmla="*/ 2427006 w 3837111"/>
              <a:gd name="connsiteY51" fmla="*/ 230737 h 1128045"/>
              <a:gd name="connsiteX52" fmla="*/ 2452643 w 3837111"/>
              <a:gd name="connsiteY52" fmla="*/ 247828 h 1128045"/>
              <a:gd name="connsiteX53" fmla="*/ 2503918 w 3837111"/>
              <a:gd name="connsiteY53" fmla="*/ 299103 h 1128045"/>
              <a:gd name="connsiteX54" fmla="*/ 2529555 w 3837111"/>
              <a:gd name="connsiteY54" fmla="*/ 324740 h 1128045"/>
              <a:gd name="connsiteX55" fmla="*/ 2580830 w 3837111"/>
              <a:gd name="connsiteY55" fmla="*/ 367469 h 1128045"/>
              <a:gd name="connsiteX56" fmla="*/ 2597922 w 3837111"/>
              <a:gd name="connsiteY56" fmla="*/ 393107 h 1128045"/>
              <a:gd name="connsiteX57" fmla="*/ 2623559 w 3837111"/>
              <a:gd name="connsiteY57" fmla="*/ 418744 h 1128045"/>
              <a:gd name="connsiteX58" fmla="*/ 2657742 w 3837111"/>
              <a:gd name="connsiteY58" fmla="*/ 470019 h 1128045"/>
              <a:gd name="connsiteX59" fmla="*/ 2674834 w 3837111"/>
              <a:gd name="connsiteY59" fmla="*/ 495656 h 1128045"/>
              <a:gd name="connsiteX60" fmla="*/ 2700471 w 3837111"/>
              <a:gd name="connsiteY60" fmla="*/ 521294 h 1128045"/>
              <a:gd name="connsiteX61" fmla="*/ 2760292 w 3837111"/>
              <a:gd name="connsiteY61" fmla="*/ 589660 h 1128045"/>
              <a:gd name="connsiteX62" fmla="*/ 2794475 w 3837111"/>
              <a:gd name="connsiteY62" fmla="*/ 632389 h 1128045"/>
              <a:gd name="connsiteX63" fmla="*/ 2828658 w 3837111"/>
              <a:gd name="connsiteY63" fmla="*/ 683664 h 1128045"/>
              <a:gd name="connsiteX64" fmla="*/ 2854296 w 3837111"/>
              <a:gd name="connsiteY64" fmla="*/ 709301 h 1128045"/>
              <a:gd name="connsiteX65" fmla="*/ 2888479 w 3837111"/>
              <a:gd name="connsiteY65" fmla="*/ 760576 h 1128045"/>
              <a:gd name="connsiteX66" fmla="*/ 2905570 w 3837111"/>
              <a:gd name="connsiteY66" fmla="*/ 786213 h 1128045"/>
              <a:gd name="connsiteX67" fmla="*/ 2931208 w 3837111"/>
              <a:gd name="connsiteY67" fmla="*/ 803305 h 1128045"/>
              <a:gd name="connsiteX68" fmla="*/ 2948299 w 3837111"/>
              <a:gd name="connsiteY68" fmla="*/ 828942 h 1128045"/>
              <a:gd name="connsiteX69" fmla="*/ 2973937 w 3837111"/>
              <a:gd name="connsiteY69" fmla="*/ 846034 h 1128045"/>
              <a:gd name="connsiteX70" fmla="*/ 3033757 w 3837111"/>
              <a:gd name="connsiteY70" fmla="*/ 914400 h 1128045"/>
              <a:gd name="connsiteX71" fmla="*/ 3102124 w 3837111"/>
              <a:gd name="connsiteY71" fmla="*/ 974221 h 1128045"/>
              <a:gd name="connsiteX72" fmla="*/ 3179036 w 3837111"/>
              <a:gd name="connsiteY72" fmla="*/ 1034041 h 1128045"/>
              <a:gd name="connsiteX73" fmla="*/ 3204673 w 3837111"/>
              <a:gd name="connsiteY73" fmla="*/ 1051133 h 1128045"/>
              <a:gd name="connsiteX74" fmla="*/ 3230310 w 3837111"/>
              <a:gd name="connsiteY74" fmla="*/ 1068225 h 1128045"/>
              <a:gd name="connsiteX75" fmla="*/ 3255948 w 3837111"/>
              <a:gd name="connsiteY75" fmla="*/ 1076770 h 1128045"/>
              <a:gd name="connsiteX76" fmla="*/ 3281585 w 3837111"/>
              <a:gd name="connsiteY76" fmla="*/ 1093862 h 1128045"/>
              <a:gd name="connsiteX77" fmla="*/ 3332860 w 3837111"/>
              <a:gd name="connsiteY77" fmla="*/ 1110954 h 1128045"/>
              <a:gd name="connsiteX78" fmla="*/ 3358497 w 3837111"/>
              <a:gd name="connsiteY78" fmla="*/ 1119499 h 1128045"/>
              <a:gd name="connsiteX79" fmla="*/ 3418318 w 3837111"/>
              <a:gd name="connsiteY79" fmla="*/ 1128045 h 1128045"/>
              <a:gd name="connsiteX80" fmla="*/ 3606325 w 3837111"/>
              <a:gd name="connsiteY80" fmla="*/ 1102408 h 1128045"/>
              <a:gd name="connsiteX81" fmla="*/ 3683238 w 3837111"/>
              <a:gd name="connsiteY81" fmla="*/ 1051133 h 1128045"/>
              <a:gd name="connsiteX82" fmla="*/ 3708875 w 3837111"/>
              <a:gd name="connsiteY82" fmla="*/ 1034041 h 1128045"/>
              <a:gd name="connsiteX83" fmla="*/ 3751604 w 3837111"/>
              <a:gd name="connsiteY83" fmla="*/ 991312 h 1128045"/>
              <a:gd name="connsiteX84" fmla="*/ 3794333 w 3837111"/>
              <a:gd name="connsiteY84" fmla="*/ 948583 h 1128045"/>
              <a:gd name="connsiteX85" fmla="*/ 3811425 w 3837111"/>
              <a:gd name="connsiteY85" fmla="*/ 922946 h 1128045"/>
              <a:gd name="connsiteX86" fmla="*/ 3837062 w 3837111"/>
              <a:gd name="connsiteY86" fmla="*/ 897309 h 112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837111" h="1128045">
                <a:moveTo>
                  <a:pt x="0" y="119641"/>
                </a:moveTo>
                <a:cubicBezTo>
                  <a:pt x="8546" y="105398"/>
                  <a:pt x="13893" y="88657"/>
                  <a:pt x="25638" y="76912"/>
                </a:cubicBezTo>
                <a:cubicBezTo>
                  <a:pt x="40163" y="62387"/>
                  <a:pt x="59821" y="54123"/>
                  <a:pt x="76912" y="42729"/>
                </a:cubicBezTo>
                <a:cubicBezTo>
                  <a:pt x="85458" y="37032"/>
                  <a:pt x="92806" y="28886"/>
                  <a:pt x="102550" y="25638"/>
                </a:cubicBezTo>
                <a:cubicBezTo>
                  <a:pt x="180984" y="-507"/>
                  <a:pt x="135898" y="10339"/>
                  <a:pt x="239282" y="0"/>
                </a:cubicBezTo>
                <a:cubicBezTo>
                  <a:pt x="267768" y="2849"/>
                  <a:pt x="296602" y="3270"/>
                  <a:pt x="324740" y="8546"/>
                </a:cubicBezTo>
                <a:cubicBezTo>
                  <a:pt x="342448" y="11866"/>
                  <a:pt x="358923" y="19941"/>
                  <a:pt x="376015" y="25638"/>
                </a:cubicBezTo>
                <a:lnTo>
                  <a:pt x="401653" y="34183"/>
                </a:lnTo>
                <a:lnTo>
                  <a:pt x="478565" y="85458"/>
                </a:lnTo>
                <a:lnTo>
                  <a:pt x="504202" y="102550"/>
                </a:lnTo>
                <a:cubicBezTo>
                  <a:pt x="509899" y="111096"/>
                  <a:pt x="514031" y="120924"/>
                  <a:pt x="521294" y="128187"/>
                </a:cubicBezTo>
                <a:cubicBezTo>
                  <a:pt x="570667" y="177560"/>
                  <a:pt x="523571" y="107921"/>
                  <a:pt x="572568" y="170916"/>
                </a:cubicBezTo>
                <a:cubicBezTo>
                  <a:pt x="585179" y="187131"/>
                  <a:pt x="592227" y="207666"/>
                  <a:pt x="606752" y="222191"/>
                </a:cubicBezTo>
                <a:cubicBezTo>
                  <a:pt x="615298" y="230737"/>
                  <a:pt x="624969" y="238288"/>
                  <a:pt x="632389" y="247828"/>
                </a:cubicBezTo>
                <a:cubicBezTo>
                  <a:pt x="645000" y="264043"/>
                  <a:pt x="655178" y="282011"/>
                  <a:pt x="666572" y="299103"/>
                </a:cubicBezTo>
                <a:lnTo>
                  <a:pt x="683664" y="324740"/>
                </a:lnTo>
                <a:cubicBezTo>
                  <a:pt x="689361" y="333286"/>
                  <a:pt x="693492" y="343116"/>
                  <a:pt x="700755" y="350378"/>
                </a:cubicBezTo>
                <a:cubicBezTo>
                  <a:pt x="709301" y="358924"/>
                  <a:pt x="718656" y="366731"/>
                  <a:pt x="726393" y="376015"/>
                </a:cubicBezTo>
                <a:cubicBezTo>
                  <a:pt x="732968" y="383905"/>
                  <a:pt x="736221" y="394390"/>
                  <a:pt x="743484" y="401653"/>
                </a:cubicBezTo>
                <a:cubicBezTo>
                  <a:pt x="750747" y="408916"/>
                  <a:pt x="761232" y="412169"/>
                  <a:pt x="769122" y="418744"/>
                </a:cubicBezTo>
                <a:cubicBezTo>
                  <a:pt x="778406" y="426481"/>
                  <a:pt x="785475" y="436645"/>
                  <a:pt x="794759" y="444382"/>
                </a:cubicBezTo>
                <a:cubicBezTo>
                  <a:pt x="802649" y="450957"/>
                  <a:pt x="812506" y="454898"/>
                  <a:pt x="820396" y="461473"/>
                </a:cubicBezTo>
                <a:cubicBezTo>
                  <a:pt x="829681" y="469210"/>
                  <a:pt x="836749" y="479374"/>
                  <a:pt x="846034" y="487111"/>
                </a:cubicBezTo>
                <a:cubicBezTo>
                  <a:pt x="868122" y="505517"/>
                  <a:pt x="871615" y="504183"/>
                  <a:pt x="897309" y="512748"/>
                </a:cubicBezTo>
                <a:cubicBezTo>
                  <a:pt x="937937" y="539834"/>
                  <a:pt x="913201" y="526591"/>
                  <a:pt x="974221" y="546931"/>
                </a:cubicBezTo>
                <a:lnTo>
                  <a:pt x="1025496" y="564023"/>
                </a:lnTo>
                <a:lnTo>
                  <a:pt x="1085316" y="572568"/>
                </a:lnTo>
                <a:cubicBezTo>
                  <a:pt x="1262430" y="559918"/>
                  <a:pt x="1152727" y="574680"/>
                  <a:pt x="1239140" y="555477"/>
                </a:cubicBezTo>
                <a:cubicBezTo>
                  <a:pt x="1256693" y="551576"/>
                  <a:pt x="1289181" y="547548"/>
                  <a:pt x="1307507" y="538385"/>
                </a:cubicBezTo>
                <a:cubicBezTo>
                  <a:pt x="1316693" y="533792"/>
                  <a:pt x="1324598" y="526991"/>
                  <a:pt x="1333144" y="521294"/>
                </a:cubicBezTo>
                <a:cubicBezTo>
                  <a:pt x="1378724" y="452924"/>
                  <a:pt x="1318900" y="535538"/>
                  <a:pt x="1375873" y="478565"/>
                </a:cubicBezTo>
                <a:cubicBezTo>
                  <a:pt x="1383136" y="471302"/>
                  <a:pt x="1386390" y="460817"/>
                  <a:pt x="1392965" y="452927"/>
                </a:cubicBezTo>
                <a:cubicBezTo>
                  <a:pt x="1400702" y="443643"/>
                  <a:pt x="1410865" y="436574"/>
                  <a:pt x="1418602" y="427290"/>
                </a:cubicBezTo>
                <a:cubicBezTo>
                  <a:pt x="1425177" y="419400"/>
                  <a:pt x="1429119" y="409543"/>
                  <a:pt x="1435694" y="401653"/>
                </a:cubicBezTo>
                <a:cubicBezTo>
                  <a:pt x="1443431" y="392369"/>
                  <a:pt x="1453594" y="385299"/>
                  <a:pt x="1461331" y="376015"/>
                </a:cubicBezTo>
                <a:cubicBezTo>
                  <a:pt x="1467906" y="368125"/>
                  <a:pt x="1471160" y="357641"/>
                  <a:pt x="1478423" y="350378"/>
                </a:cubicBezTo>
                <a:cubicBezTo>
                  <a:pt x="1485686" y="343115"/>
                  <a:pt x="1495514" y="338983"/>
                  <a:pt x="1504060" y="333286"/>
                </a:cubicBezTo>
                <a:cubicBezTo>
                  <a:pt x="1543940" y="273465"/>
                  <a:pt x="1521151" y="293405"/>
                  <a:pt x="1563881" y="264920"/>
                </a:cubicBezTo>
                <a:cubicBezTo>
                  <a:pt x="1595214" y="217919"/>
                  <a:pt x="1563881" y="257798"/>
                  <a:pt x="1606610" y="222191"/>
                </a:cubicBezTo>
                <a:cubicBezTo>
                  <a:pt x="1672415" y="167353"/>
                  <a:pt x="1594226" y="221902"/>
                  <a:pt x="1657884" y="179462"/>
                </a:cubicBezTo>
                <a:cubicBezTo>
                  <a:pt x="1689465" y="132093"/>
                  <a:pt x="1656907" y="169560"/>
                  <a:pt x="1700613" y="145279"/>
                </a:cubicBezTo>
                <a:cubicBezTo>
                  <a:pt x="1718570" y="135303"/>
                  <a:pt x="1734796" y="122490"/>
                  <a:pt x="1751888" y="111096"/>
                </a:cubicBezTo>
                <a:cubicBezTo>
                  <a:pt x="1760434" y="105399"/>
                  <a:pt x="1767781" y="97252"/>
                  <a:pt x="1777525" y="94004"/>
                </a:cubicBezTo>
                <a:lnTo>
                  <a:pt x="1828800" y="76912"/>
                </a:lnTo>
                <a:lnTo>
                  <a:pt x="1880075" y="59821"/>
                </a:lnTo>
                <a:lnTo>
                  <a:pt x="1905712" y="51275"/>
                </a:lnTo>
                <a:cubicBezTo>
                  <a:pt x="2117178" y="60887"/>
                  <a:pt x="2032862" y="44606"/>
                  <a:pt x="2162086" y="76912"/>
                </a:cubicBezTo>
                <a:cubicBezTo>
                  <a:pt x="2181194" y="81689"/>
                  <a:pt x="2235061" y="94228"/>
                  <a:pt x="2247544" y="102550"/>
                </a:cubicBezTo>
                <a:lnTo>
                  <a:pt x="2350094" y="170916"/>
                </a:lnTo>
                <a:lnTo>
                  <a:pt x="2375731" y="188008"/>
                </a:lnTo>
                <a:cubicBezTo>
                  <a:pt x="2384277" y="193705"/>
                  <a:pt x="2394106" y="197837"/>
                  <a:pt x="2401368" y="205099"/>
                </a:cubicBezTo>
                <a:cubicBezTo>
                  <a:pt x="2409914" y="213645"/>
                  <a:pt x="2417721" y="223000"/>
                  <a:pt x="2427006" y="230737"/>
                </a:cubicBezTo>
                <a:cubicBezTo>
                  <a:pt x="2434896" y="237312"/>
                  <a:pt x="2444967" y="241005"/>
                  <a:pt x="2452643" y="247828"/>
                </a:cubicBezTo>
                <a:cubicBezTo>
                  <a:pt x="2470709" y="263886"/>
                  <a:pt x="2486826" y="282011"/>
                  <a:pt x="2503918" y="299103"/>
                </a:cubicBezTo>
                <a:cubicBezTo>
                  <a:pt x="2512464" y="307649"/>
                  <a:pt x="2519499" y="318036"/>
                  <a:pt x="2529555" y="324740"/>
                </a:cubicBezTo>
                <a:cubicBezTo>
                  <a:pt x="2554763" y="341546"/>
                  <a:pt x="2560268" y="342794"/>
                  <a:pt x="2580830" y="367469"/>
                </a:cubicBezTo>
                <a:cubicBezTo>
                  <a:pt x="2587405" y="375359"/>
                  <a:pt x="2591347" y="385217"/>
                  <a:pt x="2597922" y="393107"/>
                </a:cubicBezTo>
                <a:cubicBezTo>
                  <a:pt x="2605659" y="402391"/>
                  <a:pt x="2616139" y="409204"/>
                  <a:pt x="2623559" y="418744"/>
                </a:cubicBezTo>
                <a:cubicBezTo>
                  <a:pt x="2636170" y="434959"/>
                  <a:pt x="2646348" y="452927"/>
                  <a:pt x="2657742" y="470019"/>
                </a:cubicBezTo>
                <a:cubicBezTo>
                  <a:pt x="2663439" y="478565"/>
                  <a:pt x="2667572" y="488393"/>
                  <a:pt x="2674834" y="495656"/>
                </a:cubicBezTo>
                <a:cubicBezTo>
                  <a:pt x="2683380" y="504202"/>
                  <a:pt x="2693051" y="511754"/>
                  <a:pt x="2700471" y="521294"/>
                </a:cubicBezTo>
                <a:cubicBezTo>
                  <a:pt x="2754154" y="590316"/>
                  <a:pt x="2710661" y="556573"/>
                  <a:pt x="2760292" y="589660"/>
                </a:cubicBezTo>
                <a:cubicBezTo>
                  <a:pt x="2779537" y="647394"/>
                  <a:pt x="2752847" y="584813"/>
                  <a:pt x="2794475" y="632389"/>
                </a:cubicBezTo>
                <a:cubicBezTo>
                  <a:pt x="2808002" y="647848"/>
                  <a:pt x="2814133" y="669139"/>
                  <a:pt x="2828658" y="683664"/>
                </a:cubicBezTo>
                <a:cubicBezTo>
                  <a:pt x="2837204" y="692210"/>
                  <a:pt x="2846876" y="699761"/>
                  <a:pt x="2854296" y="709301"/>
                </a:cubicBezTo>
                <a:cubicBezTo>
                  <a:pt x="2866907" y="725515"/>
                  <a:pt x="2877085" y="743484"/>
                  <a:pt x="2888479" y="760576"/>
                </a:cubicBezTo>
                <a:cubicBezTo>
                  <a:pt x="2894176" y="769122"/>
                  <a:pt x="2897024" y="780516"/>
                  <a:pt x="2905570" y="786213"/>
                </a:cubicBezTo>
                <a:lnTo>
                  <a:pt x="2931208" y="803305"/>
                </a:lnTo>
                <a:cubicBezTo>
                  <a:pt x="2936905" y="811851"/>
                  <a:pt x="2941037" y="821680"/>
                  <a:pt x="2948299" y="828942"/>
                </a:cubicBezTo>
                <a:cubicBezTo>
                  <a:pt x="2955562" y="836205"/>
                  <a:pt x="2967173" y="838304"/>
                  <a:pt x="2973937" y="846034"/>
                </a:cubicBezTo>
                <a:cubicBezTo>
                  <a:pt x="3043727" y="925794"/>
                  <a:pt x="2976074" y="875945"/>
                  <a:pt x="3033757" y="914400"/>
                </a:cubicBezTo>
                <a:cubicBezTo>
                  <a:pt x="3082185" y="987041"/>
                  <a:pt x="3002422" y="874519"/>
                  <a:pt x="3102124" y="974221"/>
                </a:cubicBezTo>
                <a:cubicBezTo>
                  <a:pt x="3142287" y="1014384"/>
                  <a:pt x="3117703" y="993152"/>
                  <a:pt x="3179036" y="1034041"/>
                </a:cubicBezTo>
                <a:lnTo>
                  <a:pt x="3204673" y="1051133"/>
                </a:lnTo>
                <a:cubicBezTo>
                  <a:pt x="3213219" y="1056830"/>
                  <a:pt x="3220566" y="1064977"/>
                  <a:pt x="3230310" y="1068225"/>
                </a:cubicBezTo>
                <a:lnTo>
                  <a:pt x="3255948" y="1076770"/>
                </a:lnTo>
                <a:cubicBezTo>
                  <a:pt x="3264494" y="1082467"/>
                  <a:pt x="3272200" y="1089691"/>
                  <a:pt x="3281585" y="1093862"/>
                </a:cubicBezTo>
                <a:cubicBezTo>
                  <a:pt x="3298048" y="1101179"/>
                  <a:pt x="3315768" y="1105257"/>
                  <a:pt x="3332860" y="1110954"/>
                </a:cubicBezTo>
                <a:cubicBezTo>
                  <a:pt x="3341406" y="1113803"/>
                  <a:pt x="3349580" y="1118225"/>
                  <a:pt x="3358497" y="1119499"/>
                </a:cubicBezTo>
                <a:lnTo>
                  <a:pt x="3418318" y="1128045"/>
                </a:lnTo>
                <a:cubicBezTo>
                  <a:pt x="3440734" y="1126644"/>
                  <a:pt x="3563920" y="1130678"/>
                  <a:pt x="3606325" y="1102408"/>
                </a:cubicBezTo>
                <a:lnTo>
                  <a:pt x="3683238" y="1051133"/>
                </a:lnTo>
                <a:lnTo>
                  <a:pt x="3708875" y="1034041"/>
                </a:lnTo>
                <a:cubicBezTo>
                  <a:pt x="3754454" y="965676"/>
                  <a:pt x="3694632" y="1048284"/>
                  <a:pt x="3751604" y="991312"/>
                </a:cubicBezTo>
                <a:cubicBezTo>
                  <a:pt x="3808576" y="934340"/>
                  <a:pt x="3725968" y="994162"/>
                  <a:pt x="3794333" y="948583"/>
                </a:cubicBezTo>
                <a:cubicBezTo>
                  <a:pt x="3800030" y="940037"/>
                  <a:pt x="3804162" y="930209"/>
                  <a:pt x="3811425" y="922946"/>
                </a:cubicBezTo>
                <a:cubicBezTo>
                  <a:pt x="3839432" y="894939"/>
                  <a:pt x="3837062" y="918714"/>
                  <a:pt x="3837062" y="897309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lowchart: Connector 225"/>
          <p:cNvSpPr/>
          <p:nvPr/>
        </p:nvSpPr>
        <p:spPr>
          <a:xfrm>
            <a:off x="5009359" y="4606919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274221" y="4966970"/>
            <a:ext cx="2770930" cy="128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8" name="Tab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76302"/>
              </p:ext>
            </p:extLst>
          </p:nvPr>
        </p:nvGraphicFramePr>
        <p:xfrm>
          <a:off x="2925511" y="2388312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81608"/>
              </p:ext>
            </p:extLst>
          </p:nvPr>
        </p:nvGraphicFramePr>
        <p:xfrm>
          <a:off x="509743" y="4880425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95522"/>
              </p:ext>
            </p:extLst>
          </p:nvPr>
        </p:nvGraphicFramePr>
        <p:xfrm>
          <a:off x="3439765" y="546249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93588"/>
              </p:ext>
            </p:extLst>
          </p:nvPr>
        </p:nvGraphicFramePr>
        <p:xfrm>
          <a:off x="2892145" y="235484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2" name="Tab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63812"/>
              </p:ext>
            </p:extLst>
          </p:nvPr>
        </p:nvGraphicFramePr>
        <p:xfrm>
          <a:off x="494695" y="4855739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35" name="Rounded Rectangle 234"/>
          <p:cNvSpPr/>
          <p:nvPr/>
        </p:nvSpPr>
        <p:spPr>
          <a:xfrm>
            <a:off x="6361639" y="5103095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 Movement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361640" y="5668090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Directory Updates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7" name="Flowchart: Data 236"/>
          <p:cNvSpPr/>
          <p:nvPr/>
        </p:nvSpPr>
        <p:spPr>
          <a:xfrm>
            <a:off x="4914815" y="5123677"/>
            <a:ext cx="584901" cy="297585"/>
          </a:xfrm>
          <a:prstGeom prst="flowChartInputOutput">
            <a:avLst/>
          </a:prstGeom>
          <a:solidFill>
            <a:srgbClr val="FF0000">
              <a:alpha val="59000"/>
            </a:srgbClr>
          </a:solidFill>
          <a:ln>
            <a:solidFill>
              <a:srgbClr val="FF0000">
                <a:alpha val="1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cxnSp>
        <p:nvCxnSpPr>
          <p:cNvPr id="223" name="Elbow Connector 222"/>
          <p:cNvCxnSpPr>
            <a:stCxn id="221" idx="5"/>
            <a:endCxn id="237" idx="2"/>
          </p:cNvCxnSpPr>
          <p:nvPr/>
        </p:nvCxnSpPr>
        <p:spPr>
          <a:xfrm>
            <a:off x="1052268" y="4639495"/>
            <a:ext cx="3921037" cy="632975"/>
          </a:xfrm>
          <a:prstGeom prst="bentConnector3">
            <a:avLst>
              <a:gd name="adj1" fmla="val 61660"/>
            </a:avLst>
          </a:prstGeom>
          <a:ln w="1397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236" idx="1"/>
            <a:endCxn id="228" idx="3"/>
          </p:cNvCxnSpPr>
          <p:nvPr/>
        </p:nvCxnSpPr>
        <p:spPr>
          <a:xfrm rot="10800000">
            <a:off x="5661802" y="2754073"/>
            <a:ext cx="699839" cy="3169189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36" idx="1"/>
            <a:endCxn id="229" idx="3"/>
          </p:cNvCxnSpPr>
          <p:nvPr/>
        </p:nvCxnSpPr>
        <p:spPr>
          <a:xfrm rot="10800000">
            <a:off x="3246034" y="5246185"/>
            <a:ext cx="3115607" cy="677076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36" idx="1"/>
          </p:cNvCxnSpPr>
          <p:nvPr/>
        </p:nvCxnSpPr>
        <p:spPr>
          <a:xfrm rot="10800000" flipV="1">
            <a:off x="4738116" y="5923261"/>
            <a:ext cx="1623525" cy="270752"/>
          </a:xfrm>
          <a:prstGeom prst="bentConnector4">
            <a:avLst>
              <a:gd name="adj1" fmla="val 7865"/>
              <a:gd name="adj2" fmla="val 184432"/>
            </a:avLst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Multiply 262"/>
          <p:cNvSpPr/>
          <p:nvPr/>
        </p:nvSpPr>
        <p:spPr>
          <a:xfrm>
            <a:off x="5363524" y="6324600"/>
            <a:ext cx="228600" cy="20182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&quot;No&quot; Symbol 263"/>
          <p:cNvSpPr/>
          <p:nvPr/>
        </p:nvSpPr>
        <p:spPr>
          <a:xfrm>
            <a:off x="6705957" y="4788693"/>
            <a:ext cx="1752600" cy="1722702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0" name="Elbow Connector 279"/>
          <p:cNvCxnSpPr>
            <a:stCxn id="235" idx="1"/>
            <a:endCxn id="236" idx="1"/>
          </p:cNvCxnSpPr>
          <p:nvPr/>
        </p:nvCxnSpPr>
        <p:spPr>
          <a:xfrm rot="10800000" flipH="1" flipV="1">
            <a:off x="6361638" y="5358265"/>
            <a:ext cx="1" cy="564995"/>
          </a:xfrm>
          <a:prstGeom prst="bentConnector3">
            <a:avLst>
              <a:gd name="adj1" fmla="val -22860000000"/>
            </a:avLst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4549954" y="2584312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2165042" y="5091346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5112996" y="5700671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4"/>
            <a:endCxn id="295" idx="6"/>
          </p:cNvCxnSpPr>
          <p:nvPr/>
        </p:nvCxnSpPr>
        <p:spPr>
          <a:xfrm flipH="1">
            <a:off x="2938482" y="2839476"/>
            <a:ext cx="1998192" cy="23794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291" idx="4"/>
            <a:endCxn id="296" idx="2"/>
          </p:cNvCxnSpPr>
          <p:nvPr/>
        </p:nvCxnSpPr>
        <p:spPr>
          <a:xfrm>
            <a:off x="4936674" y="2839476"/>
            <a:ext cx="176322" cy="298877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5" idx="6"/>
            <a:endCxn id="296" idx="2"/>
          </p:cNvCxnSpPr>
          <p:nvPr/>
        </p:nvCxnSpPr>
        <p:spPr>
          <a:xfrm>
            <a:off x="2938482" y="5218928"/>
            <a:ext cx="2174514" cy="60932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ounded Rectangle 307"/>
          <p:cNvSpPr/>
          <p:nvPr/>
        </p:nvSpPr>
        <p:spPr>
          <a:xfrm>
            <a:off x="-18605" y="6855609"/>
            <a:ext cx="8458200" cy="1344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Single Point of Failure!</a:t>
            </a:r>
            <a:endParaRPr lang="en-US" sz="3600" dirty="0"/>
          </a:p>
        </p:txBody>
      </p:sp>
      <p:sp>
        <p:nvSpPr>
          <p:cNvPr id="1024" name="Slide Number Placeholder 10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8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55"/>
    </mc:Choice>
    <mc:Fallback xmlns="">
      <p:transition spd="slow" advTm="22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19" grpId="1" animBg="1"/>
      <p:bldP spid="220" grpId="0" animBg="1"/>
      <p:bldP spid="221" grpId="0" animBg="1"/>
      <p:bldP spid="225" grpId="0" animBg="1"/>
      <p:bldP spid="226" grpId="0" animBg="1"/>
      <p:bldP spid="227" grpId="0" animBg="1"/>
      <p:bldP spid="235" grpId="0" animBg="1"/>
      <p:bldP spid="235" grpId="1" animBg="1"/>
      <p:bldP spid="236" grpId="0" animBg="1"/>
      <p:bldP spid="237" grpId="0" animBg="1"/>
      <p:bldP spid="263" grpId="0" animBg="1"/>
      <p:bldP spid="264" grpId="0" animBg="1"/>
      <p:bldP spid="264" grpId="1" animBg="1"/>
      <p:bldP spid="264" grpId="2" animBg="1"/>
      <p:bldP spid="291" grpId="0" animBg="1"/>
      <p:bldP spid="295" grpId="0" animBg="1"/>
      <p:bldP spid="296" grpId="0" animBg="1"/>
      <p:bldP spid="3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888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Paxos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2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JPaxos</a:t>
            </a:r>
            <a:endParaRPr lang="en-US" sz="3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4947967"/>
              </p:ext>
            </p:extLst>
          </p:nvPr>
        </p:nvGraphicFramePr>
        <p:xfrm>
          <a:off x="457200" y="16764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|1|0.6|6.2|0.4|1.5|3.4|1|0.3|2.5|2.6|4.3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0|0|0|0|0|0|0|0|0|0|0|0|0|0|0|0|0|0|0|0|0|0|0|0|0|0|0|0|0|0|0|0|0|0|0|0|0|0|0|0|0|0|0|0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3736</TotalTime>
  <Words>2802</Words>
  <Application>Microsoft Office PowerPoint</Application>
  <PresentationFormat>On-screen Show (4:3)</PresentationFormat>
  <Paragraphs>1020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Paxos based directory updates for geo-replicated cloud storage</vt:lpstr>
      <vt:lpstr>Geo-Replicated Cloud Storage</vt:lpstr>
      <vt:lpstr>Classes of Geo-Replicated Cloud Storage</vt:lpstr>
      <vt:lpstr>Roadmap</vt:lpstr>
      <vt:lpstr>Goals and Contributions</vt:lpstr>
      <vt:lpstr>Roadmap</vt:lpstr>
      <vt:lpstr>Single Coordinator Scheme</vt:lpstr>
      <vt:lpstr>Paxos</vt:lpstr>
      <vt:lpstr>JPaxos</vt:lpstr>
      <vt:lpstr>Roadmap</vt:lpstr>
      <vt:lpstr>The Players</vt:lpstr>
      <vt:lpstr>Directory Service: DB state</vt:lpstr>
      <vt:lpstr>Directories</vt:lpstr>
      <vt:lpstr>Migration Agents</vt:lpstr>
      <vt:lpstr>Migration Protocol</vt:lpstr>
      <vt:lpstr>Migration Protocol: State Machine</vt:lpstr>
      <vt:lpstr>Migration Protocol: The DB state</vt:lpstr>
      <vt:lpstr>Logging Framework</vt:lpstr>
      <vt:lpstr>DB: PostgreSQL</vt:lpstr>
      <vt:lpstr>Roadmap</vt:lpstr>
      <vt:lpstr>Experimental Testbed: PRObE</vt:lpstr>
      <vt:lpstr>Experimental Setup and Config</vt:lpstr>
      <vt:lpstr>Roadmap</vt:lpstr>
      <vt:lpstr>Instrumented Paxos Rounds</vt:lpstr>
      <vt:lpstr>Latency Breakdown</vt:lpstr>
      <vt:lpstr>Intercoast – 80ms, Intracoast – 20ms</vt:lpstr>
      <vt:lpstr>Intercoast – 80ms, Intracoast – 20ms</vt:lpstr>
      <vt:lpstr>Intercoast – 80ms, Intracoast – 20ms</vt:lpstr>
      <vt:lpstr>Roadmap</vt:lpstr>
      <vt:lpstr>Conclusion</vt:lpstr>
      <vt:lpstr>Thank you! Questions please?</vt:lpstr>
      <vt:lpstr>Results: No DummyNet</vt:lpstr>
      <vt:lpstr>Results: DummyNet with no delay</vt:lpstr>
      <vt:lpstr>Single Coordinator Scheme</vt:lpstr>
      <vt:lpstr>Geo-Replicated Cloud Storage</vt:lpstr>
      <vt:lpstr>What do we need?</vt:lpstr>
      <vt:lpstr>Faulty Directories</vt:lpstr>
      <vt:lpstr>Heterogeneous, adaptive replication</vt:lpstr>
      <vt:lpstr>Directory Service: Recovery</vt:lpstr>
      <vt:lpstr>Directory Service: Snapshotting + Restoration</vt:lpstr>
      <vt:lpstr>Paxos</vt:lpstr>
      <vt:lpstr>Paxos</vt:lpstr>
      <vt:lpstr>Paxos</vt:lpstr>
      <vt:lpstr>Paxos</vt:lpstr>
      <vt:lpstr>JPaxos: Everyone is everything!</vt:lpstr>
      <vt:lpstr>ER diagram?</vt:lpstr>
      <vt:lpstr>Idempotency and leader change</vt:lpstr>
      <vt:lpstr>Paxos dueling proposers</vt:lpstr>
      <vt:lpstr>Graphs – individual, large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 based directory updates for geo-replicated cloud storage</dc:title>
  <dc:creator>Sripras</dc:creator>
  <cp:lastModifiedBy>Sripras</cp:lastModifiedBy>
  <cp:revision>216</cp:revision>
  <dcterms:created xsi:type="dcterms:W3CDTF">2014-05-20T19:40:14Z</dcterms:created>
  <dcterms:modified xsi:type="dcterms:W3CDTF">2014-06-04T01:25:07Z</dcterms:modified>
</cp:coreProperties>
</file>