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57" r:id="rId5"/>
    <p:sldId id="260" r:id="rId6"/>
    <p:sldId id="261" r:id="rId7"/>
    <p:sldId id="262" r:id="rId8"/>
    <p:sldId id="305" r:id="rId9"/>
    <p:sldId id="303" r:id="rId10"/>
    <p:sldId id="309" r:id="rId11"/>
    <p:sldId id="267" r:id="rId12"/>
    <p:sldId id="311" r:id="rId13"/>
    <p:sldId id="269" r:id="rId14"/>
    <p:sldId id="270" r:id="rId15"/>
    <p:sldId id="271" r:id="rId16"/>
    <p:sldId id="272" r:id="rId17"/>
    <p:sldId id="273" r:id="rId18"/>
    <p:sldId id="274" r:id="rId19"/>
    <p:sldId id="275" r:id="rId20"/>
    <p:sldId id="276" r:id="rId21"/>
    <p:sldId id="298" r:id="rId22"/>
    <p:sldId id="295" r:id="rId23"/>
    <p:sldId id="312" r:id="rId24"/>
    <p:sldId id="277" r:id="rId25"/>
    <p:sldId id="278" r:id="rId26"/>
    <p:sldId id="279" r:id="rId27"/>
    <p:sldId id="313" r:id="rId28"/>
    <p:sldId id="296" r:id="rId29"/>
    <p:sldId id="280" r:id="rId30"/>
    <p:sldId id="297" r:id="rId31"/>
    <p:sldId id="282" r:id="rId32"/>
    <p:sldId id="314" r:id="rId33"/>
    <p:sldId id="284" r:id="rId34"/>
    <p:sldId id="301" r:id="rId35"/>
    <p:sldId id="302" r:id="rId36"/>
    <p:sldId id="304"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1" autoAdjust="0"/>
  </p:normalViewPr>
  <p:slideViewPr>
    <p:cSldViewPr>
      <p:cViewPr>
        <p:scale>
          <a:sx n="125" d="100"/>
          <a:sy n="125" d="100"/>
        </p:scale>
        <p:origin x="-63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Realize fault-tolerant, flexible object placement scheme (</a:t>
          </a:r>
          <a:r>
            <a:rPr lang="en-US" dirty="0" err="1" smtClean="0"/>
            <a:t>SpanStore</a:t>
          </a:r>
          <a:r>
            <a:rPr lang="en-US" dirty="0" smtClean="0"/>
            <a:t>, </a:t>
          </a:r>
          <a:r>
            <a:rPr lang="en-US" dirty="0" err="1" smtClean="0"/>
            <a:t>Dtunes</a:t>
          </a:r>
          <a:r>
            <a:rPr lang="en-US" dirty="0" smtClean="0"/>
            <a:t>)</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 and evaluate implementation in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pt>
    <dgm:pt modelId="{7935E793-0459-4651-8DEB-E8C507FEA313}" type="pres">
      <dgm:prSet presAssocID="{677CF824-A9C7-4ED1-93C5-7DD2E12A9BFD}" presName="parentText" presStyleLbl="node1" presStyleIdx="0" presStyleCnt="2" custScaleY="36288"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2" custScaleY="33090">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29E30023-0F17-4226-B34A-623200FCEC46}" type="presOf" srcId="{4AC1334F-09F8-4ECD-8AF7-3B9AFA669D1C}" destId="{F23CBC24-347A-4BAF-9127-8001EED037B5}" srcOrd="0" destOrd="0" presId="urn:microsoft.com/office/officeart/2005/8/layout/vList2"/>
    <dgm:cxn modelId="{87368718-0D19-4045-9376-8E9F4B179DA2}" type="presOf" srcId="{677CF824-A9C7-4ED1-93C5-7DD2E12A9BFD}" destId="{7935E793-0459-4651-8DEB-E8C507FEA313}"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6E724-ACF0-457E-A9FB-50CBCDE436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B19118-E970-4352-8D87-2BF6619C5BF5}">
      <dgm:prSet phldrT="[Text]"/>
      <dgm:spPr/>
      <dgm:t>
        <a:bodyPr/>
        <a:lstStyle/>
        <a:p>
          <a:r>
            <a:rPr lang="en-US" dirty="0" smtClean="0"/>
            <a:t>Design, implementation and evaluation of system for consistent updates in geo-replicated cloud </a:t>
          </a:r>
          <a:r>
            <a:rPr lang="en-US" dirty="0" err="1" smtClean="0"/>
            <a:t>datastores</a:t>
          </a:r>
          <a:endParaRPr lang="en-US" dirty="0"/>
        </a:p>
      </dgm:t>
    </dgm:pt>
    <dgm:pt modelId="{8F100479-96B6-4A86-B035-3A11BFCC91BE}" type="parTrans" cxnId="{FD24A03D-CDD3-462E-84FB-F63F0E02AE26}">
      <dgm:prSet/>
      <dgm:spPr/>
      <dgm:t>
        <a:bodyPr/>
        <a:lstStyle/>
        <a:p>
          <a:endParaRPr lang="en-US"/>
        </a:p>
      </dgm:t>
    </dgm:pt>
    <dgm:pt modelId="{EE8610C8-35F2-4B38-9A89-BD3932D64A06}" type="sibTrans" cxnId="{FD24A03D-CDD3-462E-84FB-F63F0E02AE26}">
      <dgm:prSet/>
      <dgm:spPr/>
      <dgm:t>
        <a:bodyPr/>
        <a:lstStyle/>
        <a:p>
          <a:endParaRPr lang="en-US"/>
        </a:p>
      </dgm:t>
    </dgm:pt>
    <dgm:pt modelId="{0DBC453F-FCDF-4CCB-810B-28E50AA365F9}" type="pres">
      <dgm:prSet presAssocID="{AA36E724-ACF0-457E-A9FB-50CBCDE436A6}" presName="linear" presStyleCnt="0">
        <dgm:presLayoutVars>
          <dgm:animLvl val="lvl"/>
          <dgm:resizeHandles val="exact"/>
        </dgm:presLayoutVars>
      </dgm:prSet>
      <dgm:spPr/>
    </dgm:pt>
    <dgm:pt modelId="{19C40572-7F5C-4D54-B2D1-B628F92C2E5A}" type="pres">
      <dgm:prSet presAssocID="{22B19118-E970-4352-8D87-2BF6619C5BF5}" presName="parentText" presStyleLbl="node1" presStyleIdx="0" presStyleCnt="1" custLinFactX="-76471" custLinFactY="-100000" custLinFactNeighborX="-100000" custLinFactNeighborY="-115807">
        <dgm:presLayoutVars>
          <dgm:chMax val="0"/>
          <dgm:bulletEnabled val="1"/>
        </dgm:presLayoutVars>
      </dgm:prSet>
      <dgm:spPr/>
      <dgm:t>
        <a:bodyPr/>
        <a:lstStyle/>
        <a:p>
          <a:endParaRPr lang="en-US"/>
        </a:p>
      </dgm:t>
    </dgm:pt>
  </dgm:ptLst>
  <dgm:cxnLst>
    <dgm:cxn modelId="{6FD16056-B522-4E81-B5E1-D30CF9A94B83}" type="presOf" srcId="{22B19118-E970-4352-8D87-2BF6619C5BF5}" destId="{19C40572-7F5C-4D54-B2D1-B628F92C2E5A}" srcOrd="0" destOrd="0" presId="urn:microsoft.com/office/officeart/2005/8/layout/vList2"/>
    <dgm:cxn modelId="{FD24A03D-CDD3-462E-84FB-F63F0E02AE26}" srcId="{AA36E724-ACF0-457E-A9FB-50CBCDE436A6}" destId="{22B19118-E970-4352-8D87-2BF6619C5BF5}" srcOrd="0" destOrd="0" parTransId="{8F100479-96B6-4A86-B035-3A11BFCC91BE}" sibTransId="{EE8610C8-35F2-4B38-9A89-BD3932D64A06}"/>
    <dgm:cxn modelId="{9FA73036-B669-4FC5-9571-410E26AD1948}" type="presOf" srcId="{AA36E724-ACF0-457E-A9FB-50CBCDE436A6}" destId="{0DBC453F-FCDF-4CCB-810B-28E50AA365F9}" srcOrd="0" destOrd="0" presId="urn:microsoft.com/office/officeart/2005/8/layout/vList2"/>
    <dgm:cxn modelId="{7F4851FF-5829-4570-A5ED-1A38D69FD36D}" type="presParOf" srcId="{0DBC453F-FCDF-4CCB-810B-28E50AA365F9}" destId="{19C40572-7F5C-4D54-B2D1-B628F92C2E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pt>
  </dgm:ptLst>
  <dgm:cxnLst>
    <dgm:cxn modelId="{C7E02D58-5C06-430D-986A-6A229B39097B}" srcId="{250FE23C-8573-47C8-BD24-ADB096A7A394}" destId="{754CA9B4-3503-46EB-9D5A-93FB20C36DEE}" srcOrd="1" destOrd="0" parTransId="{9E13F01C-0C80-4FBD-9D6E-BCD16C93A352}" sibTransId="{F6B4C7BB-6369-4DBD-92A9-3918E3E2A959}"/>
    <dgm:cxn modelId="{328D2759-9C9E-42B2-9BBF-8D3675163E68}" type="presOf" srcId="{250FE23C-8573-47C8-BD24-ADB096A7A394}" destId="{DB88B774-457B-47F2-8D62-344D4A111CF4}" srcOrd="0" destOrd="0" presId="urn:microsoft.com/office/officeart/2005/8/layout/vList2"/>
    <dgm:cxn modelId="{4BFC5435-B538-44D0-8A68-A23E5A74308B}" type="presOf" srcId="{0CD42C80-AB31-425A-80FE-35AB30766E80}" destId="{4BB9618E-51C5-4A05-A37A-9BB6998281A1}" srcOrd="0" destOrd="0" presId="urn:microsoft.com/office/officeart/2005/8/layout/vList2"/>
    <dgm:cxn modelId="{D0565852-12C2-49C7-A86E-674D9578D023}" type="presOf" srcId="{4D631D0F-B559-4719-AD8A-9D5D0604A313}" destId="{432F9F3A-6088-458F-A8B8-B362EBE483A8}" srcOrd="0" destOrd="3"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802407F7-E452-4611-A978-934F4BF9E61F}" srcId="{250FE23C-8573-47C8-BD24-ADB096A7A394}" destId="{4ACF8340-E327-4477-963F-9CCB23AA23CC}" srcOrd="0" destOrd="0" parTransId="{6AF9E977-CC41-4957-819A-1B1C07368811}" sibTransId="{72E9353A-8430-4ED2-AF35-73D611EFA632}"/>
    <dgm:cxn modelId="{257468DE-EE27-4019-9903-FB40D94CB7B5}" type="presOf" srcId="{4ACF8340-E327-4477-963F-9CCB23AA23CC}" destId="{83021344-8E51-4474-9F94-927F223939E1}" srcOrd="0" destOrd="0"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7BE0841F-D9E5-4A8D-AC79-B98CC4773950}" type="presOf" srcId="{754CA9B4-3503-46EB-9D5A-93FB20C36DEE}" destId="{891139A0-FE8D-49A1-ABE1-91702125B1E9}" srcOrd="0" destOrd="0" presId="urn:microsoft.com/office/officeart/2005/8/layout/vList2"/>
    <dgm:cxn modelId="{7041AD1F-5FE8-417B-B1E8-77DF398B94BF}" type="presOf" srcId="{52B90D80-DA4D-4278-B527-B00E8329A382}" destId="{432F9F3A-6088-458F-A8B8-B362EBE483A8}" srcOrd="0" destOrd="1" presId="urn:microsoft.com/office/officeart/2005/8/layout/vList2"/>
    <dgm:cxn modelId="{1EC5D912-EDE2-4FFF-B06B-436D3460B101}" srcId="{250FE23C-8573-47C8-BD24-ADB096A7A394}" destId="{0CD42C80-AB31-425A-80FE-35AB30766E80}" srcOrd="2" destOrd="0" parTransId="{20C73C64-4905-48A6-B3EE-76852133F479}" sibTransId="{38CAD61E-A285-484F-8058-E6A0078CB747}"/>
    <dgm:cxn modelId="{D24D8AF6-95C5-4896-8CEF-F71CBE7E8974}" type="presOf" srcId="{A81DAD31-AA9F-4B76-9993-90AFB3241747}" destId="{432F9F3A-6088-458F-A8B8-B362EBE483A8}" srcOrd="0" destOrd="2" presId="urn:microsoft.com/office/officeart/2005/8/layout/vList2"/>
    <dgm:cxn modelId="{8D1D7A19-080F-4A7F-BAE6-E2907031A60F}" type="presOf" srcId="{31D38D29-FB29-4FA4-AEBA-23445E9D7F0D}" destId="{432F9F3A-6088-458F-A8B8-B362EBE483A8}" srcOrd="0" destOrd="0" presId="urn:microsoft.com/office/officeart/2005/8/layout/vList2"/>
    <dgm:cxn modelId="{1CAD4D15-05DB-4BEE-91B2-7DFEDB46D631}" srcId="{754CA9B4-3503-46EB-9D5A-93FB20C36DEE}" destId="{31D38D29-FB29-4FA4-AEBA-23445E9D7F0D}" srcOrd="0" destOrd="0" parTransId="{02D2ABBE-6547-4972-B4B9-266BE61B077C}" sibTransId="{6C0C3718-2B40-4830-93BF-077BA9726868}"/>
    <dgm:cxn modelId="{17AFB907-4884-4C44-BEE1-8AE096DADD14}" srcId="{754CA9B4-3503-46EB-9D5A-93FB20C36DEE}" destId="{A81DAD31-AA9F-4B76-9993-90AFB3241747}" srcOrd="2" destOrd="0" parTransId="{EF59E97E-F4AD-484B-BD13-5604DF60ACC3}" sibTransId="{C978DE13-F3EF-4197-B8CE-77BAC49D283E}"/>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pt>
    <dgm:pt modelId="{434AE77E-DB86-4FB8-9498-5749A9FF22EA}" type="pres">
      <dgm:prSet presAssocID="{21DC80DC-CE31-4AF1-AA96-64F2B17D433A}" presName="parentText" presStyleLbl="node1" presStyleIdx="0" presStyleCnt="6">
        <dgm:presLayoutVars>
          <dgm:chMax val="0"/>
          <dgm:bulletEnabled val="1"/>
        </dgm:presLayoutVars>
      </dgm:prSet>
      <dgm:spPr/>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400839E7-B9BC-4C8F-86EF-615908E3C41A}" type="presOf" srcId="{21DC80DC-CE31-4AF1-AA96-64F2B17D433A}" destId="{434AE77E-DB86-4FB8-9498-5749A9FF22EA}"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185FB6-D734-40E7-95D9-2EB29354A4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AD9231-2A4C-4CC7-81B1-DA45A1DA655D}">
      <dgm:prSet phldrT="[Text]"/>
      <dgm:spPr/>
      <dgm:t>
        <a:bodyPr/>
        <a:lstStyle/>
        <a:p>
          <a:r>
            <a:rPr lang="en-US" dirty="0" smtClean="0"/>
            <a:t>Network emulation tool</a:t>
          </a:r>
          <a:endParaRPr lang="en-US" dirty="0"/>
        </a:p>
      </dgm:t>
    </dgm:pt>
    <dgm:pt modelId="{D1D364ED-03BA-450E-98F5-8EBAB1541149}" type="parTrans" cxnId="{08672502-5621-4371-AF12-BCE20FC2CCDA}">
      <dgm:prSet/>
      <dgm:spPr/>
      <dgm:t>
        <a:bodyPr/>
        <a:lstStyle/>
        <a:p>
          <a:endParaRPr lang="en-US"/>
        </a:p>
      </dgm:t>
    </dgm:pt>
    <dgm:pt modelId="{277280F2-C625-4C73-BB1C-52E4244F7024}" type="sibTrans" cxnId="{08672502-5621-4371-AF12-BCE20FC2CCDA}">
      <dgm:prSet/>
      <dgm:spPr/>
      <dgm:t>
        <a:bodyPr/>
        <a:lstStyle/>
        <a:p>
          <a:endParaRPr lang="en-US"/>
        </a:p>
      </dgm:t>
    </dgm:pt>
    <dgm:pt modelId="{36021181-7207-40A2-8BCE-6904703C897F}">
      <dgm:prSet phldrT="[Text]"/>
      <dgm:spPr/>
      <dgm:t>
        <a:bodyPr/>
        <a:lstStyle/>
        <a:p>
          <a:r>
            <a:rPr lang="en-US" dirty="0" smtClean="0"/>
            <a:t>Install as kernel module, bash scriptable</a:t>
          </a:r>
          <a:endParaRPr lang="en-US" dirty="0"/>
        </a:p>
      </dgm:t>
    </dgm:pt>
    <dgm:pt modelId="{B2054FAF-84E4-40A6-A220-39D3D01B9E26}" type="parTrans" cxnId="{C2CDA7C8-9506-48F4-B2C1-92F4C3861D71}">
      <dgm:prSet/>
      <dgm:spPr/>
      <dgm:t>
        <a:bodyPr/>
        <a:lstStyle/>
        <a:p>
          <a:endParaRPr lang="en-US"/>
        </a:p>
      </dgm:t>
    </dgm:pt>
    <dgm:pt modelId="{F4F4DB0D-AC09-441D-B63E-593911DBC751}" type="sibTrans" cxnId="{C2CDA7C8-9506-48F4-B2C1-92F4C3861D71}">
      <dgm:prSet/>
      <dgm:spPr/>
      <dgm:t>
        <a:bodyPr/>
        <a:lstStyle/>
        <a:p>
          <a:endParaRPr lang="en-US"/>
        </a:p>
      </dgm:t>
    </dgm:pt>
    <dgm:pt modelId="{0046C102-05ED-42FB-B9A2-9DBAAA723080}">
      <dgm:prSet phldrT="[Text]"/>
      <dgm:spPr/>
      <dgm:t>
        <a:bodyPr/>
        <a:lstStyle/>
        <a:p>
          <a:r>
            <a:rPr lang="en-US" dirty="0" smtClean="0"/>
            <a:t>Bandwidth limitations</a:t>
          </a:r>
          <a:endParaRPr lang="en-US" dirty="0"/>
        </a:p>
      </dgm:t>
    </dgm:pt>
    <dgm:pt modelId="{C6E57C21-5A80-4D8F-B358-B00D1F554349}" type="parTrans" cxnId="{C0569CF9-C331-4539-8F35-2058373CCC93}">
      <dgm:prSet/>
      <dgm:spPr/>
      <dgm:t>
        <a:bodyPr/>
        <a:lstStyle/>
        <a:p>
          <a:endParaRPr lang="en-US"/>
        </a:p>
      </dgm:t>
    </dgm:pt>
    <dgm:pt modelId="{3861DBEB-AB37-4EA6-B6A7-AE616085EC14}" type="sibTrans" cxnId="{C0569CF9-C331-4539-8F35-2058373CCC93}">
      <dgm:prSet/>
      <dgm:spPr/>
      <dgm:t>
        <a:bodyPr/>
        <a:lstStyle/>
        <a:p>
          <a:endParaRPr lang="en-US"/>
        </a:p>
      </dgm:t>
    </dgm:pt>
    <dgm:pt modelId="{0D1BF0BA-F03A-4A65-A2CA-A550BEE0A3CE}">
      <dgm:prSet phldrT="[Text]"/>
      <dgm:spPr/>
      <dgm:t>
        <a:bodyPr/>
        <a:lstStyle/>
        <a:p>
          <a:r>
            <a:rPr lang="en-US" dirty="0" smtClean="0"/>
            <a:t>Delays</a:t>
          </a:r>
          <a:endParaRPr lang="en-US" dirty="0"/>
        </a:p>
      </dgm:t>
    </dgm:pt>
    <dgm:pt modelId="{46404323-9F3B-4C1F-AC36-7118D97126F2}" type="parTrans" cxnId="{465FA49C-7440-4F1B-AD78-363A7DD4200A}">
      <dgm:prSet/>
      <dgm:spPr/>
      <dgm:t>
        <a:bodyPr/>
        <a:lstStyle/>
        <a:p>
          <a:endParaRPr lang="en-US"/>
        </a:p>
      </dgm:t>
    </dgm:pt>
    <dgm:pt modelId="{D357DF48-1F12-4A5A-83CA-CFD38B00774D}" type="sibTrans" cxnId="{465FA49C-7440-4F1B-AD78-363A7DD4200A}">
      <dgm:prSet/>
      <dgm:spPr/>
      <dgm:t>
        <a:bodyPr/>
        <a:lstStyle/>
        <a:p>
          <a:endParaRPr lang="en-US"/>
        </a:p>
      </dgm:t>
    </dgm:pt>
    <dgm:pt modelId="{C687B522-7E33-4093-ABA8-BD97A0937681}">
      <dgm:prSet phldrT="[Text]"/>
      <dgm:spPr/>
      <dgm:t>
        <a:bodyPr/>
        <a:lstStyle/>
        <a:p>
          <a:r>
            <a:rPr lang="en-US" dirty="0" smtClean="0"/>
            <a:t>Packet losses</a:t>
          </a:r>
          <a:endParaRPr lang="en-US" dirty="0"/>
        </a:p>
      </dgm:t>
    </dgm:pt>
    <dgm:pt modelId="{F73DE76F-A995-4C95-941F-AE9C6D63F7F3}" type="parTrans" cxnId="{AAC3BA86-9F41-4DBE-B96E-39DE8857DAC7}">
      <dgm:prSet/>
      <dgm:spPr/>
      <dgm:t>
        <a:bodyPr/>
        <a:lstStyle/>
        <a:p>
          <a:endParaRPr lang="en-US"/>
        </a:p>
      </dgm:t>
    </dgm:pt>
    <dgm:pt modelId="{23333474-DACE-448C-AFA0-50448A26D99F}" type="sibTrans" cxnId="{AAC3BA86-9F41-4DBE-B96E-39DE8857DAC7}">
      <dgm:prSet/>
      <dgm:spPr/>
      <dgm:t>
        <a:bodyPr/>
        <a:lstStyle/>
        <a:p>
          <a:endParaRPr lang="en-US"/>
        </a:p>
      </dgm:t>
    </dgm:pt>
    <dgm:pt modelId="{09F74681-11F6-4948-89CF-EA89A7E6C3B6}">
      <dgm:prSet phldrT="[Text]"/>
      <dgm:spPr/>
      <dgm:t>
        <a:bodyPr/>
        <a:lstStyle/>
        <a:p>
          <a:r>
            <a:rPr lang="en-US" dirty="0" smtClean="0"/>
            <a:t>Multipath effects</a:t>
          </a:r>
          <a:endParaRPr lang="en-US" dirty="0"/>
        </a:p>
      </dgm:t>
    </dgm:pt>
    <dgm:pt modelId="{C6094ED8-E7B8-4A36-8430-3F5DD41D954D}" type="parTrans" cxnId="{9DEF7A0B-75C8-4B5A-8DF8-B3A6B83CABDD}">
      <dgm:prSet/>
      <dgm:spPr/>
      <dgm:t>
        <a:bodyPr/>
        <a:lstStyle/>
        <a:p>
          <a:endParaRPr lang="en-US"/>
        </a:p>
      </dgm:t>
    </dgm:pt>
    <dgm:pt modelId="{9F6F39EA-6311-459E-B27D-F8A1D0E47072}" type="sibTrans" cxnId="{9DEF7A0B-75C8-4B5A-8DF8-B3A6B83CABDD}">
      <dgm:prSet/>
      <dgm:spPr/>
      <dgm:t>
        <a:bodyPr/>
        <a:lstStyle/>
        <a:p>
          <a:endParaRPr lang="en-US"/>
        </a:p>
      </dgm:t>
    </dgm:pt>
    <dgm:pt modelId="{7C11B97B-2DE1-465E-9A61-1F32C6A6962F}">
      <dgm:prSet phldrT="[Text]"/>
      <dgm:spPr/>
      <dgm:t>
        <a:bodyPr/>
        <a:lstStyle/>
        <a:p>
          <a:r>
            <a:rPr lang="en-US" dirty="0" smtClean="0"/>
            <a:t>Coupled with </a:t>
          </a:r>
          <a:r>
            <a:rPr lang="en-US" dirty="0" err="1" smtClean="0"/>
            <a:t>infiniband</a:t>
          </a:r>
          <a:r>
            <a:rPr lang="en-US" dirty="0" smtClean="0"/>
            <a:t>, can shape delays very well</a:t>
          </a:r>
          <a:endParaRPr lang="en-US" dirty="0"/>
        </a:p>
      </dgm:t>
    </dgm:pt>
    <dgm:pt modelId="{F7DB20E4-167B-4F43-B2B8-9BB84F151D58}" type="parTrans" cxnId="{8A5F810F-FA6E-436C-B581-6EECA23BE95E}">
      <dgm:prSet/>
      <dgm:spPr/>
      <dgm:t>
        <a:bodyPr/>
        <a:lstStyle/>
        <a:p>
          <a:endParaRPr lang="en-US"/>
        </a:p>
      </dgm:t>
    </dgm:pt>
    <dgm:pt modelId="{1D972258-9718-4D4D-B47D-EAE50AA5E92F}" type="sibTrans" cxnId="{8A5F810F-FA6E-436C-B581-6EECA23BE95E}">
      <dgm:prSet/>
      <dgm:spPr/>
      <dgm:t>
        <a:bodyPr/>
        <a:lstStyle/>
        <a:p>
          <a:endParaRPr lang="en-US"/>
        </a:p>
      </dgm:t>
    </dgm:pt>
    <dgm:pt modelId="{FB11BE6D-0359-43E0-98E1-C3D1744FCA98}">
      <dgm:prSet phldrT="[Text]"/>
      <dgm:spPr/>
      <dgm:t>
        <a:bodyPr/>
        <a:lstStyle/>
        <a:p>
          <a:r>
            <a:rPr lang="en-US" dirty="0" smtClean="0"/>
            <a:t>Shaky at low latencies, reasonable around 20ms, precision increases with delay</a:t>
          </a:r>
          <a:endParaRPr lang="en-US" dirty="0"/>
        </a:p>
      </dgm:t>
    </dgm:pt>
    <dgm:pt modelId="{BA3E49E2-10A6-420A-B794-F0DDAA69399F}" type="parTrans" cxnId="{746E2F32-6A43-4D1C-A422-3F47369F88D1}">
      <dgm:prSet/>
      <dgm:spPr/>
      <dgm:t>
        <a:bodyPr/>
        <a:lstStyle/>
        <a:p>
          <a:endParaRPr lang="en-US"/>
        </a:p>
      </dgm:t>
    </dgm:pt>
    <dgm:pt modelId="{1D5328DA-D114-4826-9AC2-6298347AD3D7}" type="sibTrans" cxnId="{746E2F32-6A43-4D1C-A422-3F47369F88D1}">
      <dgm:prSet/>
      <dgm:spPr/>
      <dgm:t>
        <a:bodyPr/>
        <a:lstStyle/>
        <a:p>
          <a:endParaRPr lang="en-US"/>
        </a:p>
      </dgm:t>
    </dgm:pt>
    <dgm:pt modelId="{5A909380-C162-45EB-91F4-EC2125A49C10}" type="pres">
      <dgm:prSet presAssocID="{78185FB6-D734-40E7-95D9-2EB29354A45B}" presName="linear" presStyleCnt="0">
        <dgm:presLayoutVars>
          <dgm:animLvl val="lvl"/>
          <dgm:resizeHandles val="exact"/>
        </dgm:presLayoutVars>
      </dgm:prSet>
      <dgm:spPr/>
    </dgm:pt>
    <dgm:pt modelId="{6C25CFCA-C9BF-4DEA-ADD2-2D8CB6382135}" type="pres">
      <dgm:prSet presAssocID="{9EAD9231-2A4C-4CC7-81B1-DA45A1DA655D}" presName="parentText" presStyleLbl="node1" presStyleIdx="0" presStyleCnt="4">
        <dgm:presLayoutVars>
          <dgm:chMax val="0"/>
          <dgm:bulletEnabled val="1"/>
        </dgm:presLayoutVars>
      </dgm:prSet>
      <dgm:spPr/>
      <dgm:t>
        <a:bodyPr/>
        <a:lstStyle/>
        <a:p>
          <a:endParaRPr lang="en-US"/>
        </a:p>
      </dgm:t>
    </dgm:pt>
    <dgm:pt modelId="{63EBC7C4-C03E-427D-9ACB-A9B771CDB3E0}" type="pres">
      <dgm:prSet presAssocID="{9EAD9231-2A4C-4CC7-81B1-DA45A1DA655D}" presName="childText" presStyleLbl="revTx" presStyleIdx="0" presStyleCnt="1">
        <dgm:presLayoutVars>
          <dgm:bulletEnabled val="1"/>
        </dgm:presLayoutVars>
      </dgm:prSet>
      <dgm:spPr/>
      <dgm:t>
        <a:bodyPr/>
        <a:lstStyle/>
        <a:p>
          <a:endParaRPr lang="en-US"/>
        </a:p>
      </dgm:t>
    </dgm:pt>
    <dgm:pt modelId="{8BEAF4B8-2337-42D8-972A-97D3D0C1E53B}" type="pres">
      <dgm:prSet presAssocID="{36021181-7207-40A2-8BCE-6904703C897F}" presName="parentText" presStyleLbl="node1" presStyleIdx="1" presStyleCnt="4">
        <dgm:presLayoutVars>
          <dgm:chMax val="0"/>
          <dgm:bulletEnabled val="1"/>
        </dgm:presLayoutVars>
      </dgm:prSet>
      <dgm:spPr/>
      <dgm:t>
        <a:bodyPr/>
        <a:lstStyle/>
        <a:p>
          <a:endParaRPr lang="en-US"/>
        </a:p>
      </dgm:t>
    </dgm:pt>
    <dgm:pt modelId="{7B3982D6-AE6F-4204-8818-55CDB4162405}" type="pres">
      <dgm:prSet presAssocID="{F4F4DB0D-AC09-441D-B63E-593911DBC751}" presName="spacer" presStyleCnt="0"/>
      <dgm:spPr/>
    </dgm:pt>
    <dgm:pt modelId="{039AFAA0-EFD6-4748-BA8A-6FF72C36D718}" type="pres">
      <dgm:prSet presAssocID="{7C11B97B-2DE1-465E-9A61-1F32C6A6962F}" presName="parentText" presStyleLbl="node1" presStyleIdx="2" presStyleCnt="4">
        <dgm:presLayoutVars>
          <dgm:chMax val="0"/>
          <dgm:bulletEnabled val="1"/>
        </dgm:presLayoutVars>
      </dgm:prSet>
      <dgm:spPr/>
      <dgm:t>
        <a:bodyPr/>
        <a:lstStyle/>
        <a:p>
          <a:endParaRPr lang="en-US"/>
        </a:p>
      </dgm:t>
    </dgm:pt>
    <dgm:pt modelId="{ED8933B1-77D3-42E7-9C74-72D71F5676AE}" type="pres">
      <dgm:prSet presAssocID="{1D972258-9718-4D4D-B47D-EAE50AA5E92F}" presName="spacer" presStyleCnt="0"/>
      <dgm:spPr/>
    </dgm:pt>
    <dgm:pt modelId="{95BC3743-6EAF-469D-BBBB-8A079D5AF191}" type="pres">
      <dgm:prSet presAssocID="{FB11BE6D-0359-43E0-98E1-C3D1744FCA98}" presName="parentText" presStyleLbl="node1" presStyleIdx="3" presStyleCnt="4">
        <dgm:presLayoutVars>
          <dgm:chMax val="0"/>
          <dgm:bulletEnabled val="1"/>
        </dgm:presLayoutVars>
      </dgm:prSet>
      <dgm:spPr/>
    </dgm:pt>
  </dgm:ptLst>
  <dgm:cxnLst>
    <dgm:cxn modelId="{C5403D11-0C54-461B-B00F-49D8E5EA0F4F}" type="presOf" srcId="{0046C102-05ED-42FB-B9A2-9DBAAA723080}" destId="{63EBC7C4-C03E-427D-9ACB-A9B771CDB3E0}" srcOrd="0" destOrd="0" presId="urn:microsoft.com/office/officeart/2005/8/layout/vList2"/>
    <dgm:cxn modelId="{22B2768C-D842-4455-A906-AEE36BA09118}" type="presOf" srcId="{C687B522-7E33-4093-ABA8-BD97A0937681}" destId="{63EBC7C4-C03E-427D-9ACB-A9B771CDB3E0}" srcOrd="0" destOrd="2" presId="urn:microsoft.com/office/officeart/2005/8/layout/vList2"/>
    <dgm:cxn modelId="{C0FD2DB4-F2EC-454F-A3FC-F57373BE3FB1}" type="presOf" srcId="{0D1BF0BA-F03A-4A65-A2CA-A550BEE0A3CE}" destId="{63EBC7C4-C03E-427D-9ACB-A9B771CDB3E0}" srcOrd="0" destOrd="1" presId="urn:microsoft.com/office/officeart/2005/8/layout/vList2"/>
    <dgm:cxn modelId="{C0569CF9-C331-4539-8F35-2058373CCC93}" srcId="{9EAD9231-2A4C-4CC7-81B1-DA45A1DA655D}" destId="{0046C102-05ED-42FB-B9A2-9DBAAA723080}" srcOrd="0" destOrd="0" parTransId="{C6E57C21-5A80-4D8F-B358-B00D1F554349}" sibTransId="{3861DBEB-AB37-4EA6-B6A7-AE616085EC14}"/>
    <dgm:cxn modelId="{9DEF7A0B-75C8-4B5A-8DF8-B3A6B83CABDD}" srcId="{9EAD9231-2A4C-4CC7-81B1-DA45A1DA655D}" destId="{09F74681-11F6-4948-89CF-EA89A7E6C3B6}" srcOrd="3" destOrd="0" parTransId="{C6094ED8-E7B8-4A36-8430-3F5DD41D954D}" sibTransId="{9F6F39EA-6311-459E-B27D-F8A1D0E47072}"/>
    <dgm:cxn modelId="{C2CDA7C8-9506-48F4-B2C1-92F4C3861D71}" srcId="{78185FB6-D734-40E7-95D9-2EB29354A45B}" destId="{36021181-7207-40A2-8BCE-6904703C897F}" srcOrd="1" destOrd="0" parTransId="{B2054FAF-84E4-40A6-A220-39D3D01B9E26}" sibTransId="{F4F4DB0D-AC09-441D-B63E-593911DBC751}"/>
    <dgm:cxn modelId="{ED35A69D-26CE-4C79-8D71-9B72B27FC846}" type="presOf" srcId="{09F74681-11F6-4948-89CF-EA89A7E6C3B6}" destId="{63EBC7C4-C03E-427D-9ACB-A9B771CDB3E0}" srcOrd="0" destOrd="3" presId="urn:microsoft.com/office/officeart/2005/8/layout/vList2"/>
    <dgm:cxn modelId="{566E768D-DDEF-4314-8728-92D1389B51AC}" type="presOf" srcId="{78185FB6-D734-40E7-95D9-2EB29354A45B}" destId="{5A909380-C162-45EB-91F4-EC2125A49C10}" srcOrd="0" destOrd="0" presId="urn:microsoft.com/office/officeart/2005/8/layout/vList2"/>
    <dgm:cxn modelId="{746E2F32-6A43-4D1C-A422-3F47369F88D1}" srcId="{78185FB6-D734-40E7-95D9-2EB29354A45B}" destId="{FB11BE6D-0359-43E0-98E1-C3D1744FCA98}" srcOrd="3" destOrd="0" parTransId="{BA3E49E2-10A6-420A-B794-F0DDAA69399F}" sibTransId="{1D5328DA-D114-4826-9AC2-6298347AD3D7}"/>
    <dgm:cxn modelId="{461238A1-A365-4B2C-8DAC-DF684DE94518}" type="presOf" srcId="{36021181-7207-40A2-8BCE-6904703C897F}" destId="{8BEAF4B8-2337-42D8-972A-97D3D0C1E53B}" srcOrd="0" destOrd="0" presId="urn:microsoft.com/office/officeart/2005/8/layout/vList2"/>
    <dgm:cxn modelId="{465FA49C-7440-4F1B-AD78-363A7DD4200A}" srcId="{9EAD9231-2A4C-4CC7-81B1-DA45A1DA655D}" destId="{0D1BF0BA-F03A-4A65-A2CA-A550BEE0A3CE}" srcOrd="1" destOrd="0" parTransId="{46404323-9F3B-4C1F-AC36-7118D97126F2}" sibTransId="{D357DF48-1F12-4A5A-83CA-CFD38B00774D}"/>
    <dgm:cxn modelId="{08672502-5621-4371-AF12-BCE20FC2CCDA}" srcId="{78185FB6-D734-40E7-95D9-2EB29354A45B}" destId="{9EAD9231-2A4C-4CC7-81B1-DA45A1DA655D}" srcOrd="0" destOrd="0" parTransId="{D1D364ED-03BA-450E-98F5-8EBAB1541149}" sibTransId="{277280F2-C625-4C73-BB1C-52E4244F7024}"/>
    <dgm:cxn modelId="{805BA86F-4BE7-4B5F-A660-F71F971A15C6}" type="presOf" srcId="{FB11BE6D-0359-43E0-98E1-C3D1744FCA98}" destId="{95BC3743-6EAF-469D-BBBB-8A079D5AF191}" srcOrd="0" destOrd="0" presId="urn:microsoft.com/office/officeart/2005/8/layout/vList2"/>
    <dgm:cxn modelId="{8A5F810F-FA6E-436C-B581-6EECA23BE95E}" srcId="{78185FB6-D734-40E7-95D9-2EB29354A45B}" destId="{7C11B97B-2DE1-465E-9A61-1F32C6A6962F}" srcOrd="2" destOrd="0" parTransId="{F7DB20E4-167B-4F43-B2B8-9BB84F151D58}" sibTransId="{1D972258-9718-4D4D-B47D-EAE50AA5E92F}"/>
    <dgm:cxn modelId="{2E6B2C5D-8119-4A89-9E6D-7B91B6A03BE6}" type="presOf" srcId="{7C11B97B-2DE1-465E-9A61-1F32C6A6962F}" destId="{039AFAA0-EFD6-4748-BA8A-6FF72C36D718}" srcOrd="0" destOrd="0" presId="urn:microsoft.com/office/officeart/2005/8/layout/vList2"/>
    <dgm:cxn modelId="{D9F14668-FA23-4E83-82D0-CB872B499E0E}" type="presOf" srcId="{9EAD9231-2A4C-4CC7-81B1-DA45A1DA655D}" destId="{6C25CFCA-C9BF-4DEA-ADD2-2D8CB6382135}" srcOrd="0" destOrd="0" presId="urn:microsoft.com/office/officeart/2005/8/layout/vList2"/>
    <dgm:cxn modelId="{AAC3BA86-9F41-4DBE-B96E-39DE8857DAC7}" srcId="{9EAD9231-2A4C-4CC7-81B1-DA45A1DA655D}" destId="{C687B522-7E33-4093-ABA8-BD97A0937681}" srcOrd="2" destOrd="0" parTransId="{F73DE76F-A995-4C95-941F-AE9C6D63F7F3}" sibTransId="{23333474-DACE-448C-AFA0-50448A26D99F}"/>
    <dgm:cxn modelId="{73ED6DCA-C02C-4A95-ADF8-4FE5DF67186A}" type="presParOf" srcId="{5A909380-C162-45EB-91F4-EC2125A49C10}" destId="{6C25CFCA-C9BF-4DEA-ADD2-2D8CB6382135}" srcOrd="0" destOrd="0" presId="urn:microsoft.com/office/officeart/2005/8/layout/vList2"/>
    <dgm:cxn modelId="{049E1863-6AF0-4989-BB0B-F04C1FEC8C08}" type="presParOf" srcId="{5A909380-C162-45EB-91F4-EC2125A49C10}" destId="{63EBC7C4-C03E-427D-9ACB-A9B771CDB3E0}" srcOrd="1" destOrd="0" presId="urn:microsoft.com/office/officeart/2005/8/layout/vList2"/>
    <dgm:cxn modelId="{9093CAA2-CA87-4238-BC7B-FE1A6738C042}" type="presParOf" srcId="{5A909380-C162-45EB-91F4-EC2125A49C10}" destId="{8BEAF4B8-2337-42D8-972A-97D3D0C1E53B}" srcOrd="2" destOrd="0" presId="urn:microsoft.com/office/officeart/2005/8/layout/vList2"/>
    <dgm:cxn modelId="{6829E296-10B5-4311-BC2D-9D8F58B52118}" type="presParOf" srcId="{5A909380-C162-45EB-91F4-EC2125A49C10}" destId="{7B3982D6-AE6F-4204-8818-55CDB4162405}" srcOrd="3" destOrd="0" presId="urn:microsoft.com/office/officeart/2005/8/layout/vList2"/>
    <dgm:cxn modelId="{70FB84C6-9B1B-4D10-B90D-A4F597BED45A}" type="presParOf" srcId="{5A909380-C162-45EB-91F4-EC2125A49C10}" destId="{039AFAA0-EFD6-4748-BA8A-6FF72C36D718}" srcOrd="4" destOrd="0" presId="urn:microsoft.com/office/officeart/2005/8/layout/vList2"/>
    <dgm:cxn modelId="{72796749-CD9C-484A-A110-F8F79DA3878B}" type="presParOf" srcId="{5A909380-C162-45EB-91F4-EC2125A49C10}" destId="{ED8933B1-77D3-42E7-9C74-72D71F5676AE}" srcOrd="5" destOrd="0" presId="urn:microsoft.com/office/officeart/2005/8/layout/vList2"/>
    <dgm:cxn modelId="{E3A11F61-A8DD-4D51-B204-85B3C79915D0}" type="presParOf" srcId="{5A909380-C162-45EB-91F4-EC2125A49C10}" destId="{95BC3743-6EAF-469D-BBBB-8A079D5AF1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1037648"/>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Realize fault-tolerant, flexible object placement scheme (</a:t>
          </a:r>
          <a:r>
            <a:rPr lang="en-US" sz="2600" kern="1200" dirty="0" err="1" smtClean="0"/>
            <a:t>SpanStore</a:t>
          </a:r>
          <a:r>
            <a:rPr lang="en-US" sz="2600" kern="1200" dirty="0" smtClean="0"/>
            <a:t>, </a:t>
          </a:r>
          <a:r>
            <a:rPr lang="en-US" sz="2600" kern="1200" dirty="0" err="1" smtClean="0"/>
            <a:t>Dtunes</a:t>
          </a:r>
          <a:r>
            <a:rPr lang="en-US" sz="2600" kern="1200" dirty="0" smtClean="0"/>
            <a:t>)</a:t>
          </a:r>
          <a:endParaRPr lang="en-US" sz="2600" kern="1200" dirty="0"/>
        </a:p>
      </dsp:txBody>
      <dsp:txXfrm>
        <a:off x="50654" y="50654"/>
        <a:ext cx="8204492" cy="936340"/>
      </dsp:txXfrm>
    </dsp:sp>
    <dsp:sp modelId="{21EEE1A2-C4F8-4B87-A80C-88FC25C62477}">
      <dsp:nvSpPr>
        <dsp:cNvPr id="0" name=""/>
        <dsp:cNvSpPr/>
      </dsp:nvSpPr>
      <dsp:spPr>
        <a:xfrm>
          <a:off x="0" y="1301703"/>
          <a:ext cx="8305800" cy="9462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 and evaluate implementation in WAN settings</a:t>
          </a:r>
          <a:endParaRPr lang="en-US" sz="2600" kern="1200" dirty="0"/>
        </a:p>
      </dsp:txBody>
      <dsp:txXfrm>
        <a:off x="46190" y="1347893"/>
        <a:ext cx="8213420" cy="853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40572-7F5C-4D54-B2D1-B628F92C2E5A}">
      <dsp:nvSpPr>
        <dsp:cNvPr id="0" name=""/>
        <dsp:cNvSpPr/>
      </dsp:nvSpPr>
      <dsp:spPr>
        <a:xfrm>
          <a:off x="0" y="0"/>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 implementation and evaluation of system for consistent updates in geo-replicated cloud </a:t>
          </a:r>
          <a:r>
            <a:rPr lang="en-US" sz="2600" kern="1200" dirty="0" err="1" smtClean="0"/>
            <a:t>datastores</a:t>
          </a:r>
          <a:endParaRPr lang="en-US" sz="2600" kern="1200" dirty="0"/>
        </a:p>
      </dsp:txBody>
      <dsp:txXfrm>
        <a:off x="50489" y="50489"/>
        <a:ext cx="8128622"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5CFCA-C9BF-4DEA-ADD2-2D8CB6382135}">
      <dsp:nvSpPr>
        <dsp:cNvPr id="0" name=""/>
        <dsp:cNvSpPr/>
      </dsp:nvSpPr>
      <dsp:spPr>
        <a:xfrm>
          <a:off x="0" y="5274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Network emulation tool</a:t>
          </a:r>
          <a:endParaRPr lang="en-US" sz="2000" kern="1200" dirty="0"/>
        </a:p>
      </dsp:txBody>
      <dsp:txXfrm>
        <a:off x="38784" y="91527"/>
        <a:ext cx="8152032" cy="716935"/>
      </dsp:txXfrm>
    </dsp:sp>
    <dsp:sp modelId="{63EBC7C4-C03E-427D-9ACB-A9B771CDB3E0}">
      <dsp:nvSpPr>
        <dsp:cNvPr id="0" name=""/>
        <dsp:cNvSpPr/>
      </dsp:nvSpPr>
      <dsp:spPr>
        <a:xfrm>
          <a:off x="0" y="847246"/>
          <a:ext cx="8229600"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Bandwidth limitations</a:t>
          </a:r>
          <a:endParaRPr lang="en-US" sz="1600" kern="1200" dirty="0"/>
        </a:p>
        <a:p>
          <a:pPr marL="171450" lvl="1" indent="-171450" algn="l" defTabSz="711200">
            <a:lnSpc>
              <a:spcPct val="90000"/>
            </a:lnSpc>
            <a:spcBef>
              <a:spcPct val="0"/>
            </a:spcBef>
            <a:spcAft>
              <a:spcPct val="20000"/>
            </a:spcAft>
            <a:buChar char="••"/>
          </a:pPr>
          <a:r>
            <a:rPr lang="en-US" sz="1600" kern="1200" dirty="0" smtClean="0"/>
            <a:t>Delays</a:t>
          </a:r>
          <a:endParaRPr lang="en-US" sz="1600" kern="1200" dirty="0"/>
        </a:p>
        <a:p>
          <a:pPr marL="171450" lvl="1" indent="-171450" algn="l" defTabSz="711200">
            <a:lnSpc>
              <a:spcPct val="90000"/>
            </a:lnSpc>
            <a:spcBef>
              <a:spcPct val="0"/>
            </a:spcBef>
            <a:spcAft>
              <a:spcPct val="20000"/>
            </a:spcAft>
            <a:buChar char="••"/>
          </a:pPr>
          <a:r>
            <a:rPr lang="en-US" sz="1600" kern="1200" dirty="0" smtClean="0"/>
            <a:t>Packet losses</a:t>
          </a:r>
          <a:endParaRPr lang="en-US" sz="1600" kern="1200" dirty="0"/>
        </a:p>
        <a:p>
          <a:pPr marL="171450" lvl="1" indent="-171450" algn="l" defTabSz="711200">
            <a:lnSpc>
              <a:spcPct val="90000"/>
            </a:lnSpc>
            <a:spcBef>
              <a:spcPct val="0"/>
            </a:spcBef>
            <a:spcAft>
              <a:spcPct val="20000"/>
            </a:spcAft>
            <a:buChar char="••"/>
          </a:pPr>
          <a:r>
            <a:rPr lang="en-US" sz="1600" kern="1200" dirty="0" smtClean="0"/>
            <a:t>Multipath effects</a:t>
          </a:r>
          <a:endParaRPr lang="en-US" sz="1600" kern="1200" dirty="0"/>
        </a:p>
      </dsp:txBody>
      <dsp:txXfrm>
        <a:off x="0" y="847246"/>
        <a:ext cx="8229600" cy="1097100"/>
      </dsp:txXfrm>
    </dsp:sp>
    <dsp:sp modelId="{8BEAF4B8-2337-42D8-972A-97D3D0C1E53B}">
      <dsp:nvSpPr>
        <dsp:cNvPr id="0" name=""/>
        <dsp:cNvSpPr/>
      </dsp:nvSpPr>
      <dsp:spPr>
        <a:xfrm>
          <a:off x="0" y="1944346"/>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Install as kernel module, bash scriptable</a:t>
          </a:r>
          <a:endParaRPr lang="en-US" sz="2000" kern="1200" dirty="0"/>
        </a:p>
      </dsp:txBody>
      <dsp:txXfrm>
        <a:off x="38784" y="1983130"/>
        <a:ext cx="8152032" cy="716935"/>
      </dsp:txXfrm>
    </dsp:sp>
    <dsp:sp modelId="{039AFAA0-EFD6-4748-BA8A-6FF72C36D718}">
      <dsp:nvSpPr>
        <dsp:cNvPr id="0" name=""/>
        <dsp:cNvSpPr/>
      </dsp:nvSpPr>
      <dsp:spPr>
        <a:xfrm>
          <a:off x="0" y="2796450"/>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Coupled with </a:t>
          </a:r>
          <a:r>
            <a:rPr lang="en-US" sz="2000" kern="1200" dirty="0" err="1" smtClean="0"/>
            <a:t>infiniband</a:t>
          </a:r>
          <a:r>
            <a:rPr lang="en-US" sz="2000" kern="1200" dirty="0" smtClean="0"/>
            <a:t>, can shape delays very well</a:t>
          </a:r>
          <a:endParaRPr lang="en-US" sz="2000" kern="1200" dirty="0"/>
        </a:p>
      </dsp:txBody>
      <dsp:txXfrm>
        <a:off x="38784" y="2835234"/>
        <a:ext cx="8152032" cy="716935"/>
      </dsp:txXfrm>
    </dsp:sp>
    <dsp:sp modelId="{95BC3743-6EAF-469D-BBBB-8A079D5AF191}">
      <dsp:nvSpPr>
        <dsp:cNvPr id="0" name=""/>
        <dsp:cNvSpPr/>
      </dsp:nvSpPr>
      <dsp:spPr>
        <a:xfrm>
          <a:off x="0" y="364855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Shaky at low latencies, reasonable around 20ms, precision increases with delay</a:t>
          </a:r>
          <a:endParaRPr lang="en-US" sz="2000" kern="1200" dirty="0"/>
        </a:p>
      </dsp:txBody>
      <dsp:txXfrm>
        <a:off x="38784" y="3687337"/>
        <a:ext cx="8152032" cy="716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5/25/2014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30</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31</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505B0-739C-49BB-918F-3A3FD323C9EF}" type="datetimeFigureOut">
              <a:rPr lang="en-US" smtClean="0"/>
              <a:t>5/25/2014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8505B0-739C-49BB-918F-3A3FD323C9EF}" type="datetimeFigureOut">
              <a:rPr lang="en-US" smtClean="0"/>
              <a:t>5/25/2014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8505B0-739C-49BB-918F-3A3FD323C9EF}" type="datetimeFigureOut">
              <a:rPr lang="en-US" smtClean="0"/>
              <a:t>5/25/2014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8505B0-739C-49BB-918F-3A3FD323C9EF}" type="datetimeFigureOut">
              <a:rPr lang="en-US" smtClean="0"/>
              <a:t>5/25/2014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505B0-739C-49BB-918F-3A3FD323C9EF}" type="datetimeFigureOut">
              <a:rPr lang="en-US" smtClean="0"/>
              <a:t>5/25/2014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505B0-739C-49BB-918F-3A3FD323C9EF}" type="datetimeFigureOut">
              <a:rPr lang="en-US" smtClean="0"/>
              <a:t>5/25/2014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jpeg"/><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mc:Choice xmlns:p14="http://schemas.microsoft.com/office/powerpoint/2010/main" Requires="p14">
      <p:transition spd="slow" p14:dur="2000" advTm="16194"/>
    </mc:Choice>
    <mc:Fallback>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The Players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Directory Service: DB state</a:t>
            </a:r>
            <a:endParaRPr lang="en-US" dirty="0"/>
          </a:p>
        </p:txBody>
      </p:sp>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466400" y="-152400"/>
            <a:ext cx="8229600" cy="1143000"/>
          </a:xfrm>
        </p:spPr>
        <p:txBody>
          <a:bodyPr/>
          <a:lstStyle/>
          <a:p>
            <a:r>
              <a:rPr lang="en-US" dirty="0" smtClean="0"/>
              <a:t>Directory Service: Recovery</a:t>
            </a:r>
            <a:endParaRPr lang="en-US" dirty="0"/>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Directory Service: Snapshotting + Restoration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870351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8507186"/>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Agents</a:t>
            </a:r>
            <a:endParaRPr lang="en-US" dirty="0"/>
          </a:p>
        </p:txBody>
      </p:sp>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54"/>
            <a:ext cx="8229600" cy="1143000"/>
          </a:xfrm>
        </p:spPr>
        <p:txBody>
          <a:bodyPr/>
          <a:lstStyle/>
          <a:p>
            <a:r>
              <a:rPr lang="en-US" dirty="0" smtClean="0"/>
              <a:t>Migration Protocol</a:t>
            </a:r>
            <a:endParaRPr lang="en-US" dirty="0"/>
          </a:p>
        </p:txBody>
      </p:sp>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mc:Choice xmlns:p14="http://schemas.microsoft.com/office/powerpoint/2010/main" Requires="p14">
      <p:transition spd="slow" p14:dur="2000" advTm="94769"/>
    </mc:Choice>
    <mc:Fallback>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2" name="Title 1"/>
          <p:cNvSpPr>
            <a:spLocks noGrp="1"/>
          </p:cNvSpPr>
          <p:nvPr>
            <p:ph type="title"/>
          </p:nvPr>
        </p:nvSpPr>
        <p:spPr/>
        <p:txBody>
          <a:bodyPr/>
          <a:lstStyle/>
          <a:p>
            <a:r>
              <a:rPr lang="en-US" dirty="0" smtClean="0"/>
              <a:t>Migration Protocol: State Machine</a:t>
            </a:r>
            <a:endParaRPr lang="en-US"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Protocol: The DB state</a:t>
            </a:r>
            <a:endParaRPr lang="en-US" dirty="0"/>
          </a:p>
        </p:txBody>
      </p:sp>
      <p:sp>
        <p:nvSpPr>
          <p:cNvPr id="6" name="Content Placeholder 5"/>
          <p:cNvSpPr>
            <a:spLocks noGrp="1"/>
          </p:cNvSpPr>
          <p:nvPr>
            <p:ph idx="1"/>
          </p:nvPr>
        </p:nvSpPr>
        <p:spPr/>
        <p:txBody>
          <a:bodyPr/>
          <a:lstStyle/>
          <a:p>
            <a:r>
              <a:rPr lang="en-US" dirty="0" smtClean="0"/>
              <a:t>Assume 1 migration agent, 3 directories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Logging Framework</a:t>
            </a:r>
            <a:endParaRPr lang="en-US" dirty="0"/>
          </a:p>
        </p:txBody>
      </p:sp>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Network Simulation: </a:t>
            </a:r>
            <a:r>
              <a:rPr lang="en-US" sz="4000" dirty="0" err="1" smtClean="0"/>
              <a:t>DummyNet</a:t>
            </a:r>
            <a:endParaRPr lang="en-US" sz="4000" dirty="0"/>
          </a:p>
        </p:txBody>
      </p:sp>
      <p:graphicFrame>
        <p:nvGraphicFramePr>
          <p:cNvPr id="5" name="Diagram 4"/>
          <p:cNvGraphicFramePr/>
          <p:nvPr>
            <p:extLst>
              <p:ext uri="{D42A27DB-BD31-4B8C-83A1-F6EECF244321}">
                <p14:modId xmlns:p14="http://schemas.microsoft.com/office/powerpoint/2010/main" val="1033866496"/>
              </p:ext>
            </p:extLst>
          </p:nvPr>
        </p:nvGraphicFramePr>
        <p:xfrm>
          <a:off x="457200" y="16764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966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 name="Title 1"/>
          <p:cNvSpPr>
            <a:spLocks noGrp="1"/>
          </p:cNvSpPr>
          <p:nvPr>
            <p:ph type="title"/>
          </p:nvPr>
        </p:nvSpPr>
        <p:spPr>
          <a:xfrm>
            <a:off x="413829" y="159901"/>
            <a:ext cx="8229600" cy="1143000"/>
          </a:xfrm>
        </p:spPr>
        <p:txBody>
          <a:bodyPr/>
          <a:lstStyle/>
          <a:p>
            <a:r>
              <a:rPr lang="en-US" dirty="0" smtClean="0"/>
              <a:t>Experimental Setup and </a:t>
            </a:r>
            <a:r>
              <a:rPr lang="en-US" dirty="0" err="1" smtClean="0"/>
              <a:t>Config</a:t>
            </a:r>
            <a:endParaRPr lang="en-US" dirty="0"/>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30"/>
            <a:ext cx="8229600" cy="1143000"/>
          </a:xfrm>
        </p:spPr>
        <p:txBody>
          <a:bodyPr/>
          <a:lstStyle/>
          <a:p>
            <a:r>
              <a:rPr lang="en-US" dirty="0" smtClean="0"/>
              <a:t>The graphs</a:t>
            </a:r>
            <a:endParaRPr lang="en-US" dirty="0"/>
          </a:p>
        </p:txBody>
      </p:sp>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631206" y="4400871"/>
            <a:ext cx="1043057"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97" name="Cloud"/>
          <p:cNvSpPr>
            <a:spLocks noChangeAspect="1" noEditPoints="1" noChangeArrowheads="1"/>
          </p:cNvSpPr>
          <p:nvPr/>
        </p:nvSpPr>
        <p:spPr bwMode="auto">
          <a:xfrm>
            <a:off x="7425576" y="5258840"/>
            <a:ext cx="1105099" cy="7405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Sripras\AppData\Local\Microsoft\Windows\Temporary Internet Files\Content.IE5\S5NU6IIH\MC90032017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904" y="4867934"/>
            <a:ext cx="913485" cy="260604"/>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687590" y="5228805"/>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10800000">
            <a:off x="8309642" y="5739273"/>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85610" y="5739272"/>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576" y="5228805"/>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733" y="5717396"/>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1474" y="5724353"/>
            <a:ext cx="200790" cy="248284"/>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96" idx="2"/>
            <a:endCxn id="3072" idx="0"/>
          </p:cNvCxnSpPr>
          <p:nvPr/>
        </p:nvCxnSpPr>
        <p:spPr>
          <a:xfrm flipH="1">
            <a:off x="6150769" y="4741787"/>
            <a:ext cx="1966" cy="46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075" idx="3"/>
            <a:endCxn id="104" idx="3"/>
          </p:cNvCxnSpPr>
          <p:nvPr/>
        </p:nvCxnSpPr>
        <p:spPr>
          <a:xfrm flipH="1">
            <a:off x="8406867" y="4998236"/>
            <a:ext cx="63522" cy="332836"/>
          </a:xfrm>
          <a:prstGeom prst="bentConnector3">
            <a:avLst>
              <a:gd name="adj1" fmla="val -359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24UHWFW8\MC90043960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0294" y="5258840"/>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Curved Connector 114"/>
          <p:cNvCxnSpPr>
            <a:stCxn id="104" idx="3"/>
            <a:endCxn id="106" idx="2"/>
          </p:cNvCxnSpPr>
          <p:nvPr/>
        </p:nvCxnSpPr>
        <p:spPr>
          <a:xfrm>
            <a:off x="8406867" y="5331072"/>
            <a:ext cx="262413" cy="40820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0"/>
            <a:endCxn id="108" idx="2"/>
          </p:cNvCxnSpPr>
          <p:nvPr/>
        </p:nvCxnSpPr>
        <p:spPr>
          <a:xfrm rot="5400000" flipH="1">
            <a:off x="8057264" y="5331791"/>
            <a:ext cx="1" cy="1224031"/>
          </a:xfrm>
          <a:prstGeom prst="curvedConnector3">
            <a:avLst>
              <a:gd name="adj1" fmla="val -22860000000"/>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08" idx="0"/>
            <a:endCxn id="104" idx="1"/>
          </p:cNvCxnSpPr>
          <p:nvPr/>
        </p:nvCxnSpPr>
        <p:spPr>
          <a:xfrm rot="5400000" flipH="1" flipV="1">
            <a:off x="7362319" y="5414002"/>
            <a:ext cx="408200" cy="24234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8" idx="2"/>
            <a:endCxn id="110" idx="2"/>
          </p:cNvCxnSpPr>
          <p:nvPr/>
        </p:nvCxnSpPr>
        <p:spPr>
          <a:xfrm rot="5400000">
            <a:off x="7181252" y="5701682"/>
            <a:ext cx="21875" cy="506121"/>
          </a:xfrm>
          <a:prstGeom prst="bentConnector3">
            <a:avLst>
              <a:gd name="adj1" fmla="val 1145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4" idx="2"/>
            <a:endCxn id="3076" idx="2"/>
          </p:cNvCxnSpPr>
          <p:nvPr/>
        </p:nvCxnSpPr>
        <p:spPr>
          <a:xfrm rot="5400000">
            <a:off x="7764725" y="5194584"/>
            <a:ext cx="43751" cy="521258"/>
          </a:xfrm>
          <a:prstGeom prst="bentConnector3">
            <a:avLst>
              <a:gd name="adj1" fmla="val 6225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6" idx="0"/>
            <a:endCxn id="111" idx="2"/>
          </p:cNvCxnSpPr>
          <p:nvPr/>
        </p:nvCxnSpPr>
        <p:spPr>
          <a:xfrm rot="5400000">
            <a:off x="8406160" y="5709516"/>
            <a:ext cx="28831" cy="497411"/>
          </a:xfrm>
          <a:prstGeom prst="bentConnector3">
            <a:avLst>
              <a:gd name="adj1" fmla="val 892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72" name="Oval 3071"/>
          <p:cNvSpPr/>
          <p:nvPr/>
        </p:nvSpPr>
        <p:spPr>
          <a:xfrm>
            <a:off x="5571879" y="5202337"/>
            <a:ext cx="1157779" cy="33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134" name="Straight Arrow Connector 133"/>
          <p:cNvCxnSpPr>
            <a:stCxn id="3072" idx="6"/>
            <a:endCxn id="3075" idx="1"/>
          </p:cNvCxnSpPr>
          <p:nvPr/>
        </p:nvCxnSpPr>
        <p:spPr>
          <a:xfrm flipV="1">
            <a:off x="6729658" y="4998236"/>
            <a:ext cx="827246" cy="370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88" name="Plus 3087"/>
          <p:cNvSpPr/>
          <p:nvPr/>
        </p:nvSpPr>
        <p:spPr>
          <a:xfrm>
            <a:off x="6248399" y="4884293"/>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lus 150"/>
          <p:cNvSpPr/>
          <p:nvPr/>
        </p:nvSpPr>
        <p:spPr>
          <a:xfrm>
            <a:off x="7970108" y="469239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lus 151"/>
          <p:cNvSpPr/>
          <p:nvPr/>
        </p:nvSpPr>
        <p:spPr>
          <a:xfrm>
            <a:off x="7960072"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lus 152"/>
          <p:cNvSpPr/>
          <p:nvPr/>
        </p:nvSpPr>
        <p:spPr>
          <a:xfrm>
            <a:off x="7075644"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6"/>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3072"/>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104"/>
                                        </p:tgtEl>
                                        <p:attrNameLst>
                                          <p:attrName>style.visibility</p:attrName>
                                        </p:attrNameLst>
                                      </p:cBhvr>
                                      <p:to>
                                        <p:strVal val="visible"/>
                                      </p:to>
                                    </p:set>
                                  </p:childTnLst>
                                </p:cTn>
                              </p:par>
                              <p:par>
                                <p:cTn id="340" presetID="1" presetClass="entr" presetSubtype="0" fill="hold" nodeType="withEffect">
                                  <p:stCondLst>
                                    <p:cond delay="0"/>
                                  </p:stCondLst>
                                  <p:childTnLst>
                                    <p:set>
                                      <p:cBhvr>
                                        <p:cTn id="341" dur="1" fill="hold">
                                          <p:stCondLst>
                                            <p:cond delay="0"/>
                                          </p:stCondLst>
                                        </p:cTn>
                                        <p:tgtEl>
                                          <p:spTgt spid="3076"/>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10"/>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childTnLst>
                                </p:cTn>
                              </p:par>
                              <p:par>
                                <p:cTn id="346" presetID="1" presetClass="entr" presetSubtype="0" fill="hold" nodeType="withEffect">
                                  <p:stCondLst>
                                    <p:cond delay="0"/>
                                  </p:stCondLst>
                                  <p:childTnLst>
                                    <p:set>
                                      <p:cBhvr>
                                        <p:cTn id="347" dur="1" fill="hold">
                                          <p:stCondLst>
                                            <p:cond delay="0"/>
                                          </p:stCondLst>
                                        </p:cTn>
                                        <p:tgtEl>
                                          <p:spTgt spid="111"/>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06"/>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9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307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presetID="10" presetClass="entr" presetSubtype="0" fill="hold" nodeType="clickEffect">
                                  <p:stCondLst>
                                    <p:cond delay="0"/>
                                  </p:stCondLst>
                                  <p:childTnLst>
                                    <p:set>
                                      <p:cBhvr>
                                        <p:cTn id="357" dur="1" fill="hold">
                                          <p:stCondLst>
                                            <p:cond delay="0"/>
                                          </p:stCondLst>
                                        </p:cTn>
                                        <p:tgtEl>
                                          <p:spTgt spid="109"/>
                                        </p:tgtEl>
                                        <p:attrNameLst>
                                          <p:attrName>style.visibility</p:attrName>
                                        </p:attrNameLst>
                                      </p:cBhvr>
                                      <p:to>
                                        <p:strVal val="visible"/>
                                      </p:to>
                                    </p:set>
                                    <p:animEffect transition="in" filter="fade">
                                      <p:cBhvr>
                                        <p:cTn id="358" dur="500"/>
                                        <p:tgtEl>
                                          <p:spTgt spid="109"/>
                                        </p:tgtEl>
                                      </p:cBhvr>
                                    </p:animEffec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308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wipe(down)">
                                      <p:cBhvr>
                                        <p:cTn id="367" dur="500"/>
                                        <p:tgtEl>
                                          <p:spTgt spid="134"/>
                                        </p:tgtEl>
                                      </p:cBhvr>
                                    </p:animEffect>
                                  </p:childTnLst>
                                </p:cTn>
                              </p:par>
                            </p:childTnLst>
                          </p:cTn>
                        </p:par>
                      </p:childTnLst>
                    </p:cTn>
                  </p:par>
                  <p:par>
                    <p:cTn id="368" fill="hold">
                      <p:stCondLst>
                        <p:cond delay="indefinite"/>
                      </p:stCondLst>
                      <p:childTnLst>
                        <p:par>
                          <p:cTn id="369" fill="hold">
                            <p:stCondLst>
                              <p:cond delay="0"/>
                            </p:stCondLst>
                            <p:childTnLst>
                              <p:par>
                                <p:cTn id="370" presetID="16" presetClass="entr" presetSubtype="21" fill="hold" nodeType="clickEffect">
                                  <p:stCondLst>
                                    <p:cond delay="0"/>
                                  </p:stCondLst>
                                  <p:childTnLst>
                                    <p:set>
                                      <p:cBhvr>
                                        <p:cTn id="371" dur="1" fill="hold">
                                          <p:stCondLst>
                                            <p:cond delay="0"/>
                                          </p:stCondLst>
                                        </p:cTn>
                                        <p:tgtEl>
                                          <p:spTgt spid="3075"/>
                                        </p:tgtEl>
                                        <p:attrNameLst>
                                          <p:attrName>style.visibility</p:attrName>
                                        </p:attrNameLst>
                                      </p:cBhvr>
                                      <p:to>
                                        <p:strVal val="visible"/>
                                      </p:to>
                                    </p:set>
                                    <p:animEffect transition="in" filter="barn(inVertical)">
                                      <p:cBhvr>
                                        <p:cTn id="372" dur="500"/>
                                        <p:tgtEl>
                                          <p:spTgt spid="3075"/>
                                        </p:tgtEl>
                                      </p:cBhvr>
                                    </p:animEffec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51"/>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13"/>
                                        </p:tgtEl>
                                        <p:attrNameLst>
                                          <p:attrName>style.visibility</p:attrName>
                                        </p:attrNameLst>
                                      </p:cBhvr>
                                      <p:to>
                                        <p:strVal val="visible"/>
                                      </p:to>
                                    </p:set>
                                    <p:animEffect transition="in" filter="wipe(down)">
                                      <p:cBhvr>
                                        <p:cTn id="381" dur="500"/>
                                        <p:tgtEl>
                                          <p:spTgt spid="11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nodeType="clickEffect">
                                  <p:stCondLst>
                                    <p:cond delay="0"/>
                                  </p:stCondLst>
                                  <p:childTnLst>
                                    <p:set>
                                      <p:cBhvr>
                                        <p:cTn id="385" dur="1" fill="hold">
                                          <p:stCondLst>
                                            <p:cond delay="0"/>
                                          </p:stCondLst>
                                        </p:cTn>
                                        <p:tgtEl>
                                          <p:spTgt spid="115"/>
                                        </p:tgtEl>
                                        <p:attrNameLst>
                                          <p:attrName>style.visibility</p:attrName>
                                        </p:attrNameLst>
                                      </p:cBhvr>
                                      <p:to>
                                        <p:strVal val="visible"/>
                                      </p:to>
                                    </p:set>
                                    <p:animEffect transition="in" filter="wipe(down)">
                                      <p:cBhvr>
                                        <p:cTn id="386" dur="500"/>
                                        <p:tgtEl>
                                          <p:spTgt spid="115"/>
                                        </p:tgtEl>
                                      </p:cBhvr>
                                    </p:animEffect>
                                  </p:childTnLst>
                                </p:cTn>
                              </p:par>
                              <p:par>
                                <p:cTn id="387" presetID="22" presetClass="entr" presetSubtype="4" fill="hold" nodeType="withEffect">
                                  <p:stCondLst>
                                    <p:cond delay="0"/>
                                  </p:stCondLst>
                                  <p:childTnLst>
                                    <p:set>
                                      <p:cBhvr>
                                        <p:cTn id="388" dur="1" fill="hold">
                                          <p:stCondLst>
                                            <p:cond delay="0"/>
                                          </p:stCondLst>
                                        </p:cTn>
                                        <p:tgtEl>
                                          <p:spTgt spid="117"/>
                                        </p:tgtEl>
                                        <p:attrNameLst>
                                          <p:attrName>style.visibility</p:attrName>
                                        </p:attrNameLst>
                                      </p:cBhvr>
                                      <p:to>
                                        <p:strVal val="visible"/>
                                      </p:to>
                                    </p:set>
                                    <p:animEffect transition="in" filter="wipe(down)">
                                      <p:cBhvr>
                                        <p:cTn id="389" dur="500"/>
                                        <p:tgtEl>
                                          <p:spTgt spid="117"/>
                                        </p:tgtEl>
                                      </p:cBhvr>
                                    </p:animEffect>
                                  </p:childTnLst>
                                </p:cTn>
                              </p:par>
                              <p:par>
                                <p:cTn id="390" presetID="22" presetClass="entr" presetSubtype="4" fill="hold" nodeType="withEffect">
                                  <p:stCondLst>
                                    <p:cond delay="0"/>
                                  </p:stCondLst>
                                  <p:childTnLst>
                                    <p:set>
                                      <p:cBhvr>
                                        <p:cTn id="391" dur="1" fill="hold">
                                          <p:stCondLst>
                                            <p:cond delay="0"/>
                                          </p:stCondLst>
                                        </p:cTn>
                                        <p:tgtEl>
                                          <p:spTgt spid="121"/>
                                        </p:tgtEl>
                                        <p:attrNameLst>
                                          <p:attrName>style.visibility</p:attrName>
                                        </p:attrNameLst>
                                      </p:cBhvr>
                                      <p:to>
                                        <p:strVal val="visible"/>
                                      </p:to>
                                    </p:set>
                                    <p:animEffect transition="in" filter="wipe(down)">
                                      <p:cBhvr>
                                        <p:cTn id="392" dur="500"/>
                                        <p:tgtEl>
                                          <p:spTgt spid="121"/>
                                        </p:tgtEl>
                                      </p:cBhvr>
                                    </p:animEffec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0"/>
                                          </p:stCondLst>
                                        </p:cTn>
                                        <p:tgtEl>
                                          <p:spTgt spid="15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115"/>
                                        </p:tgtEl>
                                        <p:attrNameLst>
                                          <p:attrName>style.visibility</p:attrName>
                                        </p:attrNameLst>
                                      </p:cBhvr>
                                      <p:to>
                                        <p:strVal val="hidden"/>
                                      </p:to>
                                    </p:set>
                                  </p:childTnLst>
                                </p:cTn>
                              </p:par>
                              <p:par>
                                <p:cTn id="401" presetID="1" presetClass="exit" presetSubtype="0" fill="hold" nodeType="withEffect">
                                  <p:stCondLst>
                                    <p:cond delay="0"/>
                                  </p:stCondLst>
                                  <p:childTnLst>
                                    <p:set>
                                      <p:cBhvr>
                                        <p:cTn id="402" dur="1" fill="hold">
                                          <p:stCondLst>
                                            <p:cond delay="0"/>
                                          </p:stCondLst>
                                        </p:cTn>
                                        <p:tgtEl>
                                          <p:spTgt spid="117"/>
                                        </p:tgtEl>
                                        <p:attrNameLst>
                                          <p:attrName>style.visibility</p:attrName>
                                        </p:attrNameLst>
                                      </p:cBhvr>
                                      <p:to>
                                        <p:strVal val="hidden"/>
                                      </p:to>
                                    </p:set>
                                  </p:childTnLst>
                                </p:cTn>
                              </p:par>
                              <p:par>
                                <p:cTn id="403" presetID="1" presetClass="exit" presetSubtype="0" fill="hold" nodeType="withEffect">
                                  <p:stCondLst>
                                    <p:cond delay="0"/>
                                  </p:stCondLst>
                                  <p:childTnLst>
                                    <p:set>
                                      <p:cBhvr>
                                        <p:cTn id="404" dur="1" fill="hold">
                                          <p:stCondLst>
                                            <p:cond delay="0"/>
                                          </p:stCondLst>
                                        </p:cTn>
                                        <p:tgtEl>
                                          <p:spTgt spid="1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nodeType="clickEffect">
                                  <p:stCondLst>
                                    <p:cond delay="0"/>
                                  </p:stCondLst>
                                  <p:childTnLst>
                                    <p:set>
                                      <p:cBhvr>
                                        <p:cTn id="408" dur="1" fill="hold">
                                          <p:stCondLst>
                                            <p:cond delay="0"/>
                                          </p:stCondLst>
                                        </p:cTn>
                                        <p:tgtEl>
                                          <p:spTgt spid="123"/>
                                        </p:tgtEl>
                                        <p:attrNameLst>
                                          <p:attrName>style.visibility</p:attrName>
                                        </p:attrNameLst>
                                      </p:cBhvr>
                                      <p:to>
                                        <p:strVal val="visible"/>
                                      </p:to>
                                    </p:set>
                                    <p:animEffect transition="in" filter="wipe(down)">
                                      <p:cBhvr>
                                        <p:cTn id="409" dur="500"/>
                                        <p:tgtEl>
                                          <p:spTgt spid="123"/>
                                        </p:tgtEl>
                                      </p:cBhvr>
                                    </p:animEffect>
                                  </p:childTnLst>
                                </p:cTn>
                              </p:par>
                              <p:par>
                                <p:cTn id="410" presetID="22" presetClass="entr" presetSubtype="4" fill="hold" nodeType="withEffect">
                                  <p:stCondLst>
                                    <p:cond delay="0"/>
                                  </p:stCondLst>
                                  <p:childTnLst>
                                    <p:set>
                                      <p:cBhvr>
                                        <p:cTn id="411" dur="1" fill="hold">
                                          <p:stCondLst>
                                            <p:cond delay="0"/>
                                          </p:stCondLst>
                                        </p:cTn>
                                        <p:tgtEl>
                                          <p:spTgt spid="125"/>
                                        </p:tgtEl>
                                        <p:attrNameLst>
                                          <p:attrName>style.visibility</p:attrName>
                                        </p:attrNameLst>
                                      </p:cBhvr>
                                      <p:to>
                                        <p:strVal val="visible"/>
                                      </p:to>
                                    </p:set>
                                    <p:animEffect transition="in" filter="wipe(down)">
                                      <p:cBhvr>
                                        <p:cTn id="412" dur="500"/>
                                        <p:tgtEl>
                                          <p:spTgt spid="125"/>
                                        </p:tgtEl>
                                      </p:cBhvr>
                                    </p:animEffect>
                                  </p:childTnLst>
                                </p:cTn>
                              </p:par>
                              <p:par>
                                <p:cTn id="413" presetID="22" presetClass="entr" presetSubtype="4" fill="hold" nodeType="withEffect">
                                  <p:stCondLst>
                                    <p:cond delay="0"/>
                                  </p:stCondLst>
                                  <p:childTnLst>
                                    <p:set>
                                      <p:cBhvr>
                                        <p:cTn id="414" dur="1" fill="hold">
                                          <p:stCondLst>
                                            <p:cond delay="0"/>
                                          </p:stCondLst>
                                        </p:cTn>
                                        <p:tgtEl>
                                          <p:spTgt spid="127"/>
                                        </p:tgtEl>
                                        <p:attrNameLst>
                                          <p:attrName>style.visibility</p:attrName>
                                        </p:attrNameLst>
                                      </p:cBhvr>
                                      <p:to>
                                        <p:strVal val="visible"/>
                                      </p:to>
                                    </p:set>
                                    <p:animEffect transition="in" filter="wipe(down)">
                                      <p:cBhvr>
                                        <p:cTn id="415" dur="500"/>
                                        <p:tgtEl>
                                          <p:spTgt spid="127"/>
                                        </p:tgtEl>
                                      </p:cBhvr>
                                    </p:animEffect>
                                  </p:childTnLst>
                                </p:cTn>
                              </p:par>
                            </p:childTnLst>
                          </p:cTn>
                        </p:par>
                      </p:childTnLst>
                    </p:cTn>
                  </p:par>
                  <p:par>
                    <p:cTn id="416" fill="hold">
                      <p:stCondLst>
                        <p:cond delay="indefinite"/>
                      </p:stCondLst>
                      <p:childTnLst>
                        <p:par>
                          <p:cTn id="417" fill="hold">
                            <p:stCondLst>
                              <p:cond delay="0"/>
                            </p:stCondLst>
                            <p:childTnLst>
                              <p:par>
                                <p:cTn id="418" presetID="1" presetClass="entr" presetSubtype="0" fill="hold" grpId="0" nodeType="clickEffect">
                                  <p:stCondLst>
                                    <p:cond delay="0"/>
                                  </p:stCondLst>
                                  <p:childTnLst>
                                    <p:set>
                                      <p:cBhvr>
                                        <p:cTn id="419" dur="1" fill="hold">
                                          <p:stCondLst>
                                            <p:cond delay="0"/>
                                          </p:stCondLst>
                                        </p:cTn>
                                        <p:tgtEl>
                                          <p:spTgt spid="153"/>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26" presetClass="emph" presetSubtype="0" fill="hold" nodeType="clickEffect">
                                  <p:stCondLst>
                                    <p:cond delay="0"/>
                                  </p:stCondLst>
                                  <p:childTnLst>
                                    <p:animEffect transition="out" filter="fade">
                                      <p:cBhvr>
                                        <p:cTn id="423" dur="500" tmFilter="0, 0; .2, .5; .8, .5; 1, 0"/>
                                        <p:tgtEl>
                                          <p:spTgt spid="113"/>
                                        </p:tgtEl>
                                      </p:cBhvr>
                                    </p:animEffect>
                                    <p:animScale>
                                      <p:cBhvr>
                                        <p:cTn id="424" dur="250" autoRev="1" fill="hold"/>
                                        <p:tgtEl>
                                          <p:spTgt spid="113"/>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6" presetClass="emph" presetSubtype="0" fill="hold" nodeType="clickEffect">
                                  <p:stCondLst>
                                    <p:cond delay="0"/>
                                  </p:stCondLst>
                                  <p:childTnLst>
                                    <p:animEffect transition="out" filter="fade">
                                      <p:cBhvr>
                                        <p:cTn id="428" dur="500" tmFilter="0, 0; .2, .5; .8, .5; 1, 0"/>
                                        <p:tgtEl>
                                          <p:spTgt spid="134"/>
                                        </p:tgtEl>
                                      </p:cBhvr>
                                    </p:animEffect>
                                    <p:animScale>
                                      <p:cBhvr>
                                        <p:cTn id="429" dur="250" autoRev="1" fill="hold"/>
                                        <p:tgtEl>
                                          <p:spTgt spid="134"/>
                                        </p:tgtEl>
                                      </p:cBhvr>
                                      <p:by x="105000" y="105000"/>
                                    </p:animScale>
                                  </p:childTnLst>
                                </p:cTn>
                              </p:par>
                            </p:childTnLst>
                          </p:cTn>
                        </p:par>
                      </p:childTnLst>
                    </p:cTn>
                  </p:par>
                  <p:par>
                    <p:cTn id="430" fill="hold">
                      <p:stCondLst>
                        <p:cond delay="indefinite"/>
                      </p:stCondLst>
                      <p:childTnLst>
                        <p:par>
                          <p:cTn id="431" fill="hold">
                            <p:stCondLst>
                              <p:cond delay="0"/>
                            </p:stCondLst>
                            <p:childTnLst>
                              <p:par>
                                <p:cTn id="432" presetID="26" presetClass="emph" presetSubtype="0" fill="hold" nodeType="clickEffect">
                                  <p:stCondLst>
                                    <p:cond delay="0"/>
                                  </p:stCondLst>
                                  <p:childTnLst>
                                    <p:animEffect transition="out" filter="fade">
                                      <p:cBhvr>
                                        <p:cTn id="433" dur="500" tmFilter="0, 0; .2, .5; .8, .5; 1, 0"/>
                                        <p:tgtEl>
                                          <p:spTgt spid="109"/>
                                        </p:tgtEl>
                                      </p:cBhvr>
                                    </p:animEffect>
                                    <p:animScale>
                                      <p:cBhvr>
                                        <p:cTn id="434" dur="25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P spid="96" grpId="0" animBg="1"/>
      <p:bldP spid="97" grpId="0" animBg="1"/>
      <p:bldP spid="104" grpId="0" animBg="1"/>
      <p:bldP spid="106" grpId="0" animBg="1"/>
      <p:bldP spid="108" grpId="0" animBg="1"/>
      <p:bldP spid="3072" grpId="0" animBg="1"/>
      <p:bldP spid="3088" grpId="0" animBg="1"/>
      <p:bldP spid="151" grpId="0" animBg="1"/>
      <p:bldP spid="152" grpId="0" animBg="1"/>
      <p:bldP spid="1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2" name="Title 1"/>
          <p:cNvSpPr>
            <a:spLocks noGrp="1"/>
          </p:cNvSpPr>
          <p:nvPr>
            <p:ph type="title"/>
          </p:nvPr>
        </p:nvSpPr>
        <p:spPr>
          <a:xfrm>
            <a:off x="533400" y="0"/>
            <a:ext cx="8229600" cy="1143000"/>
          </a:xfrm>
        </p:spPr>
        <p:txBody>
          <a:bodyPr/>
          <a:lstStyle/>
          <a:p>
            <a:r>
              <a:rPr lang="en-US" dirty="0" smtClean="0"/>
              <a:t>Results: No </a:t>
            </a:r>
            <a:r>
              <a:rPr lang="en-US" dirty="0" err="1" smtClean="0"/>
              <a:t>DummyNet</a:t>
            </a:r>
            <a:r>
              <a:rPr lang="en-US" dirty="0" smtClean="0"/>
              <a:t>; x=y=0.1ms</a:t>
            </a:r>
            <a:endParaRPr lang="en-US" dirty="0"/>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268187265"/>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Very limited</a:t>
                      </a:r>
                      <a:r>
                        <a:rPr lang="en-US" baseline="0" dirty="0" smtClean="0"/>
                        <a:t> flexibility in data placement and replication factor</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 flexibility in data placement and replication factor</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endParaRPr lang="en-US" dirty="0"/>
                    </a:p>
                  </a:txBody>
                  <a:tcPr/>
                </a:tc>
              </a:tr>
            </a:tbl>
          </a:graphicData>
        </a:graphic>
      </p:graphicFrame>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mc:Choice xmlns:p14="http://schemas.microsoft.com/office/powerpoint/2010/main" Requires="p14">
      <p:transition spd="slow" p14:dur="2000" advTm="55787"/>
    </mc:Choice>
    <mc:Fallback>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0"/>
            <a:ext cx="8229600" cy="762000"/>
          </a:xfrm>
        </p:spPr>
        <p:txBody>
          <a:bodyPr>
            <a:normAutofit/>
          </a:bodyPr>
          <a:lstStyle/>
          <a:p>
            <a:r>
              <a:rPr lang="en-US" sz="2800" dirty="0" smtClean="0"/>
              <a:t>Results: </a:t>
            </a:r>
            <a:r>
              <a:rPr lang="en-US" sz="2800" dirty="0" err="1" smtClean="0"/>
              <a:t>DummyNet</a:t>
            </a:r>
            <a:r>
              <a:rPr lang="en-US" sz="2800" dirty="0" smtClean="0"/>
              <a:t> with 0ms delay; x=y =? 0.1ms</a:t>
            </a:r>
            <a:endParaRPr lang="en-US" sz="2800" dirty="0"/>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normAutofit/>
          </a:bodyPr>
          <a:lstStyle/>
          <a:p>
            <a:r>
              <a:rPr lang="en-US" sz="2800" dirty="0" err="1" smtClean="0"/>
              <a:t>Results:DummyNet</a:t>
            </a:r>
            <a:r>
              <a:rPr lang="en-US" sz="2800" dirty="0" smtClean="0"/>
              <a:t> with x=20ms, y=80ms</a:t>
            </a:r>
            <a:endParaRPr lang="en-US" sz="2800" dirty="0"/>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82001330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291790919"/>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2077047407"/>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496349"/>
      </p:ext>
    </p:extLst>
  </p:cSld>
  <p:clrMapOvr>
    <a:masterClrMapping/>
  </p:clrMapOvr>
  <mc:AlternateContent xmlns:mc="http://schemas.openxmlformats.org/markup-compatibility/2006">
    <mc:Choice xmlns:p14="http://schemas.microsoft.com/office/powerpoint/2010/main" Requires="p14">
      <p:transition spd="slow" p14:dur="2000" advTm="192"/>
    </mc:Choice>
    <mc:Fallback>
      <p:transition spd="slow" advTm="192"/>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mc:Choice xmlns:p14="http://schemas.microsoft.com/office/powerpoint/2010/main" Requires="p14">
      <p:transition spd="slow" p14:dur="2000" advTm="1087"/>
    </mc:Choice>
    <mc:Fallback>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a:t>
            </a:r>
            <a:endParaRPr lang="en-US" sz="4000" dirty="0"/>
          </a:p>
        </p:txBody>
      </p:sp>
      <p:graphicFrame>
        <p:nvGraphicFramePr>
          <p:cNvPr id="2" name="Diagram 1"/>
          <p:cNvGraphicFramePr/>
          <p:nvPr>
            <p:extLst>
              <p:ext uri="{D42A27DB-BD31-4B8C-83A1-F6EECF244321}">
                <p14:modId xmlns:p14="http://schemas.microsoft.com/office/powerpoint/2010/main" val="3122650588"/>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184546"/>
      </p:ext>
    </p:extLst>
  </p:cSld>
  <p:clrMapOvr>
    <a:masterClrMapping/>
  </p:clrMapOvr>
  <mc:AlternateContent xmlns:mc="http://schemas.openxmlformats.org/markup-compatibility/2006">
    <mc:Choice xmlns:p14="http://schemas.microsoft.com/office/powerpoint/2010/main" Requires="p14">
      <p:transition spd="slow" p14:dur="2000" advTm="306"/>
    </mc:Choice>
    <mc:Fallback>
      <p:transition spd="slow" advTm="3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Contributions</a:t>
            </a:r>
            <a:endParaRPr lang="en-US" sz="4000" dirty="0"/>
          </a:p>
        </p:txBody>
      </p:sp>
      <p:graphicFrame>
        <p:nvGraphicFramePr>
          <p:cNvPr id="2" name="Diagram 1"/>
          <p:cNvGraphicFramePr/>
          <p:nvPr>
            <p:extLst>
              <p:ext uri="{D42A27DB-BD31-4B8C-83A1-F6EECF244321}">
                <p14:modId xmlns:p14="http://schemas.microsoft.com/office/powerpoint/2010/main" val="3507192482"/>
              </p:ext>
            </p:extLst>
          </p:nvPr>
        </p:nvGraphicFramePr>
        <p:xfrm>
          <a:off x="457200" y="18288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022309"/>
      </p:ext>
    </p:extLst>
  </p:cSld>
  <p:clrMapOvr>
    <a:masterClrMapping/>
  </p:clrMapOvr>
  <mc:AlternateContent xmlns:mc="http://schemas.openxmlformats.org/markup-compatibility/2006">
    <mc:Choice xmlns:p14="http://schemas.microsoft.com/office/powerpoint/2010/main" Requires="p14">
      <p:transition spd="slow" p14:dur="2000" advTm="333"/>
    </mc:Choice>
    <mc:Fallback>
      <p:transition spd="slow" advTm="3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mc:Choice xmlns:p14="http://schemas.microsoft.com/office/powerpoint/2010/main" Requires="p14">
      <p:transition spd="slow" p14:dur="2000" advTm="155"/>
    </mc:Choice>
    <mc:Fallback>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Single Coordinator </a:t>
            </a:r>
            <a:r>
              <a:rPr lang="en-US" sz="3600" dirty="0" smtClean="0"/>
              <a:t>Scheme: 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a:t>
                      </a:r>
                      <a:r>
                        <a:rPr lang="en-US" sz="1000" baseline="0" dirty="0" smtClean="0"/>
                        <a:t>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mc:Choice xmlns:p14="http://schemas.microsoft.com/office/powerpoint/2010/main" Requires="p14">
      <p:transition spd="slow" p14:dur="2000" advTm="22055"/>
    </mc:Choice>
    <mc:Fallback>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3246</TotalTime>
  <Words>2647</Words>
  <Application>Microsoft Office PowerPoint</Application>
  <PresentationFormat>On-screen Show (4:3)</PresentationFormat>
  <Paragraphs>932</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Heterogeneous, adaptive replication</vt:lpstr>
      <vt:lpstr>Roadmap</vt:lpstr>
      <vt:lpstr>Goals</vt:lpstr>
      <vt:lpstr>Contributions</vt:lpstr>
      <vt:lpstr>Roadmap</vt:lpstr>
      <vt:lpstr>Single Coordinator Scheme</vt:lpstr>
      <vt:lpstr>Single Coordinator Scheme</vt:lpstr>
      <vt:lpstr>JPaxos</vt:lpstr>
      <vt:lpstr>Roadmap</vt:lpstr>
      <vt:lpstr>The Players</vt:lpstr>
      <vt:lpstr>Directory Service: DB state</vt:lpstr>
      <vt:lpstr>Directory Service: Recovery</vt:lpstr>
      <vt:lpstr>Directory Service: Snapshotting + Restoration</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Network Simulation: DummyNet</vt:lpstr>
      <vt:lpstr>Experimental Setup and Config</vt:lpstr>
      <vt:lpstr>Roadmap</vt:lpstr>
      <vt:lpstr>The graphs</vt:lpstr>
      <vt:lpstr>Results: No DummyNet; x=y=0.1ms</vt:lpstr>
      <vt:lpstr>Results: DummyNet with 0ms delay; x=y =? 0.1ms</vt:lpstr>
      <vt:lpstr>Results:DummyNet with x=20ms, y=80ms</vt:lpstr>
      <vt:lpstr>Roadmap</vt:lpstr>
      <vt:lpstr>Conclusion</vt:lpstr>
      <vt:lpstr>Geo-Replicated Cloud Storage</vt:lpstr>
      <vt:lpstr>What do we need?</vt:lpstr>
      <vt:lpstr>Faulty Directories</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165</cp:revision>
  <dcterms:created xsi:type="dcterms:W3CDTF">2014-05-20T19:40:14Z</dcterms:created>
  <dcterms:modified xsi:type="dcterms:W3CDTF">2014-05-26T15:26:31Z</dcterms:modified>
</cp:coreProperties>
</file>