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y="5143500" cx="9144000"/>
  <p:notesSz cx="6858000" cy="9144000"/>
  <p:embeddedFontLst>
    <p:embeddedFont>
      <p:font typeface="Proxima Nova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18973F4-85F5-4402-958C-EDBC14D77E68}">
  <a:tblStyle styleId="{E18973F4-85F5-4402-958C-EDBC14D77E68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font" Target="fonts/ProximaNova-regular.fntdata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font" Target="fonts/ProximaNova-italic.fntdata"/><Relationship Id="rId21" Type="http://schemas.openxmlformats.org/officeDocument/2006/relationships/slide" Target="slides/slide16.xml"/><Relationship Id="rId43" Type="http://schemas.openxmlformats.org/officeDocument/2006/relationships/font" Target="fonts/ProximaNova-bold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schemas.openxmlformats.org/officeDocument/2006/relationships/font" Target="fonts/ProximaNova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Shape 2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b="1" sz="14000"/>
            </a:lvl1pPr>
            <a:lvl2pPr lvl="1" algn="ctr">
              <a:spcBef>
                <a:spcPts val="0"/>
              </a:spcBef>
              <a:buSzPct val="100000"/>
              <a:defRPr b="1" sz="14000"/>
            </a:lvl2pPr>
            <a:lvl3pPr lvl="2" algn="ctr">
              <a:spcBef>
                <a:spcPts val="0"/>
              </a:spcBef>
              <a:buSzPct val="100000"/>
              <a:defRPr b="1" sz="14000"/>
            </a:lvl3pPr>
            <a:lvl4pPr lvl="3" algn="ctr">
              <a:spcBef>
                <a:spcPts val="0"/>
              </a:spcBef>
              <a:buSzPct val="100000"/>
              <a:defRPr b="1" sz="14000"/>
            </a:lvl4pPr>
            <a:lvl5pPr lvl="4" algn="ctr">
              <a:spcBef>
                <a:spcPts val="0"/>
              </a:spcBef>
              <a:buSzPct val="100000"/>
              <a:defRPr b="1" sz="14000"/>
            </a:lvl5pPr>
            <a:lvl6pPr lvl="5" algn="ctr">
              <a:spcBef>
                <a:spcPts val="0"/>
              </a:spcBef>
              <a:buSzPct val="100000"/>
              <a:defRPr b="1" sz="14000"/>
            </a:lvl6pPr>
            <a:lvl7pPr lvl="6" algn="ctr">
              <a:spcBef>
                <a:spcPts val="0"/>
              </a:spcBef>
              <a:buSzPct val="100000"/>
              <a:defRPr b="1" sz="14000"/>
            </a:lvl7pPr>
            <a:lvl8pPr lvl="7" algn="ctr">
              <a:spcBef>
                <a:spcPts val="0"/>
              </a:spcBef>
              <a:buSzPct val="100000"/>
              <a:defRPr b="1" sz="14000"/>
            </a:lvl8pPr>
            <a:lvl9pPr lvl="8" algn="ctr">
              <a:spcBef>
                <a:spcPts val="0"/>
              </a:spcBef>
              <a:buSzPct val="100000"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" name="Shape 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Stephanie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Virtual Assistant At Your Service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Usage</a:t>
            </a:r>
          </a:p>
        </p:txBody>
      </p:sp>
      <p:sp>
        <p:nvSpPr>
          <p:cNvPr id="121" name="Shape 121"/>
          <p:cNvSpPr txBox="1"/>
          <p:nvPr>
            <p:ph idx="4294967295" type="subTitle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lt1"/>
                </a:solidFill>
              </a:rPr>
              <a:t>Controlled by your voice.</a:t>
            </a:r>
          </a:p>
        </p:txBody>
      </p:sp>
      <p:sp>
        <p:nvSpPr>
          <p:cNvPr id="122" name="Shape 122"/>
          <p:cNvSpPr txBox="1"/>
          <p:nvPr/>
        </p:nvSpPr>
        <p:spPr>
          <a:xfrm>
            <a:off x="5449475" y="51025"/>
            <a:ext cx="36360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>
                <a:solidFill>
                  <a:srgbClr val="D9D9D9"/>
                </a:solidFill>
              </a:rPr>
              <a:t>slapbot.github.io/documentation/usage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311700" y="33575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Usage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311700" y="1152475"/>
            <a:ext cx="4183500" cy="530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/>
              <a:t>Run index.py to boot up the application.</a:t>
            </a:r>
          </a:p>
        </p:txBody>
      </p:sp>
      <p:sp>
        <p:nvSpPr>
          <p:cNvPr id="129" name="Shape 129"/>
          <p:cNvSpPr txBox="1"/>
          <p:nvPr>
            <p:ph type="title"/>
          </p:nvPr>
        </p:nvSpPr>
        <p:spPr>
          <a:xfrm>
            <a:off x="311704" y="185780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Different ways to give commands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369368" y="2547403"/>
            <a:ext cx="8463000" cy="1977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Hey Stephanie, Do a status update on facebook.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Stephanie, What’s trending on twitter?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Can you note something for me?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Yo Stephanie, do I have any calendar events pending for today?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System Architecture</a:t>
            </a:r>
          </a:p>
        </p:txBody>
      </p:sp>
      <p:sp>
        <p:nvSpPr>
          <p:cNvPr id="136" name="Shape 136"/>
          <p:cNvSpPr txBox="1"/>
          <p:nvPr>
            <p:ph idx="4294967295" type="subTitle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lt1"/>
                </a:solidFill>
              </a:rPr>
              <a:t>General overview of the internal API</a:t>
            </a:r>
          </a:p>
        </p:txBody>
      </p:sp>
      <p:sp>
        <p:nvSpPr>
          <p:cNvPr id="137" name="Shape 137"/>
          <p:cNvSpPr txBox="1"/>
          <p:nvPr/>
        </p:nvSpPr>
        <p:spPr>
          <a:xfrm>
            <a:off x="5449475" y="51025"/>
            <a:ext cx="36360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>
                <a:solidFill>
                  <a:srgbClr val="D9D9D9"/>
                </a:solidFill>
              </a:rPr>
              <a:t>slapbot.github.io/documentation/developer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311700" y="26287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Root Directory Structure</a:t>
            </a:r>
          </a:p>
        </p:txBody>
      </p:sp>
      <p:pic>
        <p:nvPicPr>
          <p:cNvPr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4900" y="886575"/>
            <a:ext cx="4133245" cy="4003124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Shape 144"/>
          <p:cNvSpPr txBox="1"/>
          <p:nvPr/>
        </p:nvSpPr>
        <p:spPr>
          <a:xfrm>
            <a:off x="384575" y="1162050"/>
            <a:ext cx="4133400" cy="28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04800" lvl="0" marL="457200" rtl="0">
              <a:lnSpc>
                <a:spcPct val="175000"/>
              </a:lnSpc>
              <a:spcBef>
                <a:spcPts val="0"/>
              </a:spcBef>
              <a:spcAft>
                <a:spcPts val="1600"/>
              </a:spcAft>
              <a:buClr>
                <a:srgbClr val="333333"/>
              </a:buClr>
              <a:buSzPct val="100000"/>
            </a:pPr>
            <a:r>
              <a:rPr b="1" lang="en" sz="1200">
                <a:solidFill>
                  <a:srgbClr val="333333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index.py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 - Entry point to boot up the application.</a:t>
            </a:r>
          </a:p>
          <a:p>
            <a:pPr indent="-304800" lvl="0" marL="457200" rtl="0">
              <a:lnSpc>
                <a:spcPct val="175000"/>
              </a:lnSpc>
              <a:spcBef>
                <a:spcPts val="0"/>
              </a:spcBef>
              <a:spcAft>
                <a:spcPts val="1600"/>
              </a:spcAft>
              <a:buClr>
                <a:srgbClr val="333333"/>
              </a:buClr>
              <a:buSzPct val="100000"/>
            </a:pPr>
            <a:r>
              <a:rPr b="1" lang="en" sz="1200">
                <a:solidFill>
                  <a:srgbClr val="333333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config.ini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 - Manages configuration settings</a:t>
            </a:r>
          </a:p>
          <a:p>
            <a:pPr indent="-304800" lvl="0" marL="457200" rtl="0">
              <a:lnSpc>
                <a:spcPct val="175000"/>
              </a:lnSpc>
              <a:spcBef>
                <a:spcPts val="0"/>
              </a:spcBef>
              <a:spcAft>
                <a:spcPts val="1600"/>
              </a:spcAft>
              <a:buClr>
                <a:srgbClr val="333333"/>
              </a:buClr>
              <a:buSzPct val="100000"/>
            </a:pPr>
            <a:r>
              <a:rPr b="1" lang="en" sz="1200">
                <a:solidFill>
                  <a:srgbClr val="333333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install.py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 - Installer to install dependencies</a:t>
            </a:r>
          </a:p>
          <a:p>
            <a:pPr indent="-304800" lvl="0" marL="457200" rtl="0">
              <a:lnSpc>
                <a:spcPct val="175000"/>
              </a:lnSpc>
              <a:spcBef>
                <a:spcPts val="0"/>
              </a:spcBef>
              <a:spcAft>
                <a:spcPts val="1600"/>
              </a:spcAft>
              <a:buClr>
                <a:srgbClr val="333333"/>
              </a:buClr>
              <a:buSzPct val="100000"/>
            </a:pPr>
            <a:r>
              <a:rPr b="1" lang="en" sz="1200">
                <a:solidFill>
                  <a:srgbClr val="333333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open.bat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 - wrapper to call index.py</a:t>
            </a:r>
          </a:p>
          <a:p>
            <a:pPr indent="-304800" lvl="0" marL="457200" rtl="0">
              <a:lnSpc>
                <a:spcPct val="175000"/>
              </a:lnSpc>
              <a:spcBef>
                <a:spcPts val="0"/>
              </a:spcBef>
              <a:spcAft>
                <a:spcPts val="1600"/>
              </a:spcAft>
              <a:buClr>
                <a:srgbClr val="333333"/>
              </a:buClr>
              <a:buSzPct val="100000"/>
            </a:pPr>
            <a:r>
              <a:rPr b="1" lang="en" sz="1200">
                <a:solidFill>
                  <a:srgbClr val="333333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install.bat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 - wrapper to call install.py</a:t>
            </a:r>
          </a:p>
          <a:p>
            <a:pPr indent="-304800" lvl="0" marL="457200" rtl="0">
              <a:lnSpc>
                <a:spcPct val="175000"/>
              </a:lnSpc>
              <a:spcBef>
                <a:spcPts val="0"/>
              </a:spcBef>
              <a:spcAft>
                <a:spcPts val="1600"/>
              </a:spcAft>
              <a:buClr>
                <a:srgbClr val="333333"/>
              </a:buClr>
              <a:buSzPct val="100000"/>
            </a:pPr>
            <a:r>
              <a:rPr b="1" lang="en" sz="1200">
                <a:solidFill>
                  <a:srgbClr val="333333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requirements.txt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 - Required dependencies</a:t>
            </a:r>
          </a:p>
          <a:p>
            <a:pPr indent="-304800" lvl="0" marL="457200" rtl="0">
              <a:lnSpc>
                <a:spcPct val="175000"/>
              </a:lnSpc>
              <a:spcBef>
                <a:spcPts val="0"/>
              </a:spcBef>
              <a:spcAft>
                <a:spcPts val="1600"/>
              </a:spcAft>
              <a:buClr>
                <a:srgbClr val="333333"/>
              </a:buClr>
              <a:buSzPct val="100000"/>
            </a:pPr>
            <a:r>
              <a:rPr b="1" lang="en" sz="1200">
                <a:solidFill>
                  <a:srgbClr val="333333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modules.json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 - Modules Information</a:t>
            </a:r>
          </a:p>
          <a:p>
            <a:pPr indent="-304800" lvl="0" marL="457200" rtl="0">
              <a:lnSpc>
                <a:spcPct val="175000"/>
              </a:lnSpc>
              <a:spcBef>
                <a:spcPts val="0"/>
              </a:spcBef>
              <a:spcAft>
                <a:spcPts val="1600"/>
              </a:spcAft>
              <a:buClr>
                <a:srgbClr val="333333"/>
              </a:buClr>
              <a:buSzPct val="100000"/>
            </a:pPr>
            <a:r>
              <a:rPr b="1" lang="en" sz="1200">
                <a:solidFill>
                  <a:srgbClr val="333333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Stephanie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 - Actual package which controls everything.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311700" y="23375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Stephanie Directory Structure</a:t>
            </a:r>
          </a:p>
        </p:txBody>
      </p:sp>
      <p:pic>
        <p:nvPicPr>
          <p:cNvPr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6925" y="849575"/>
            <a:ext cx="7410147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Sounder</a:t>
            </a:r>
          </a:p>
        </p:txBody>
      </p:sp>
      <p:sp>
        <p:nvSpPr>
          <p:cNvPr id="156" name="Shape 156"/>
          <p:cNvSpPr txBox="1"/>
          <p:nvPr>
            <p:ph idx="4294967295" type="subTitle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lt1"/>
                </a:solidFill>
              </a:rPr>
              <a:t>Language parsing algorithm to predict the intent</a:t>
            </a:r>
          </a:p>
        </p:txBody>
      </p:sp>
      <p:sp>
        <p:nvSpPr>
          <p:cNvPr id="157" name="Shape 157"/>
          <p:cNvSpPr txBox="1"/>
          <p:nvPr/>
        </p:nvSpPr>
        <p:spPr>
          <a:xfrm>
            <a:off x="3679125" y="51025"/>
            <a:ext cx="5406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>
                <a:solidFill>
                  <a:srgbClr val="D9D9D9"/>
                </a:solidFill>
              </a:rPr>
              <a:t>slapbot.github.io/documentation/resources/algorithm/sounder.pdf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311700" y="32117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Sounder</a:t>
            </a:r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lang="en"/>
              <a:t>Sounder is an intent-recognizing algorithm which uses five main principles: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"/>
              <a:t>Stopwords filtering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"/>
              <a:t>Phonetic Algorithm (Metaphone)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"/>
              <a:t>String metric (Levenstein </a:t>
            </a:r>
            <a:r>
              <a:rPr lang="en"/>
              <a:t>E</a:t>
            </a:r>
            <a:r>
              <a:rPr lang="en"/>
              <a:t>dit </a:t>
            </a:r>
            <a:r>
              <a:rPr lang="en"/>
              <a:t>D</a:t>
            </a:r>
            <a:r>
              <a:rPr lang="en"/>
              <a:t>istance)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"/>
              <a:t>Maximum weight matching (Munkres Algorithm)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"/>
              <a:t>Average </a:t>
            </a:r>
            <a:r>
              <a:rPr lang="en"/>
              <a:t>likelihood (Mean + High Sum Value)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Stopwords filtering</a:t>
            </a:r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>
              <a:lnSpc>
                <a:spcPct val="200000"/>
              </a:lnSpc>
              <a:spcBef>
                <a:spcPts val="0"/>
              </a:spcBef>
              <a:buClr>
                <a:srgbClr val="333333"/>
              </a:buClr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Stop Words are words which do not contain important significance.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lr>
                <a:srgbClr val="333333"/>
              </a:buClr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They return vast amount of unnecessary information.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lr>
                <a:srgbClr val="333333"/>
              </a:buClr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This technique is used quite often in NLP algorithms to filter out meaningful keywords from a given sentence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lr>
                <a:srgbClr val="333333"/>
              </a:buClr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For example: a, an, the, has, have, had, etc.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Phonetic Algorithm (Metaphone)</a:t>
            </a:r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Metaphone is used to return an approximate phonetic value.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It is used to break a complex word into a simple one.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It simplifies a word to a level of fuzziness to allow smart comparisons.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it</a:t>
            </a:r>
            <a:r>
              <a:rPr lang="en"/>
              <a:t> creates the same key for similar sounding words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/>
              <a:t>For an example: “Stephanie” and “Stephany” both becomes “STFN”, whereas “Teffany” becomes “TFN”.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String Metric (</a:t>
            </a:r>
            <a:r>
              <a:rPr lang="en" sz="3000"/>
              <a:t>Levenstein Edit Distance)</a:t>
            </a:r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311700" y="1152475"/>
            <a:ext cx="8520600" cy="1536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Used for measuring the difference between two sequences (often strings)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calculates the least number of edit operations required to change one string to the other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Edit operation can be any of insertion, deletion and substitution.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82" name="Shape 1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5500" y="2823225"/>
            <a:ext cx="4114800" cy="59055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Shape 183"/>
          <p:cNvSpPr txBox="1"/>
          <p:nvPr>
            <p:ph idx="1" type="body"/>
          </p:nvPr>
        </p:nvSpPr>
        <p:spPr>
          <a:xfrm>
            <a:off x="311700" y="396325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It basically returns a value between 0.0 to 1.0 where 1.0 means exact match.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4" name="Shape 184"/>
          <p:cNvSpPr txBox="1"/>
          <p:nvPr/>
        </p:nvSpPr>
        <p:spPr>
          <a:xfrm>
            <a:off x="6499000" y="2688474"/>
            <a:ext cx="1631400" cy="11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"=" Match </a:t>
            </a:r>
            <a:br>
              <a:rPr lang="en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"o" Substitution</a:t>
            </a:r>
            <a:br>
              <a:rPr lang="en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"+" Insertion</a:t>
            </a:r>
            <a:br>
              <a:rPr lang="en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"-" Deletion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 am Ujjwal Gupta.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Created Stephanie and Sounder along with few other open source libraries.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Works as a software engineer.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16611468" id="66" name="Shape 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9000" y="1917950"/>
            <a:ext cx="1905000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Shape 67"/>
          <p:cNvSpPr txBox="1"/>
          <p:nvPr>
            <p:ph type="title"/>
          </p:nvPr>
        </p:nvSpPr>
        <p:spPr>
          <a:xfrm>
            <a:off x="216975" y="724200"/>
            <a:ext cx="3884700" cy="617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Little About Me</a:t>
            </a:r>
          </a:p>
        </p:txBody>
      </p:sp>
      <p:cxnSp>
        <p:nvCxnSpPr>
          <p:cNvPr id="68" name="Shape 68"/>
          <p:cNvCxnSpPr/>
          <p:nvPr/>
        </p:nvCxnSpPr>
        <p:spPr>
          <a:xfrm>
            <a:off x="1795050" y="1527725"/>
            <a:ext cx="552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311700" y="35760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Maximum Weight Matching (Munkres Algorithm)</a:t>
            </a:r>
          </a:p>
        </p:txBody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311700" y="1152475"/>
            <a:ext cx="8520600" cy="800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Also known as Hungarian Algorithm solves the assignment problem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Combinatorial optimization algorithm to compute maximum output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191" name="Shape 191"/>
          <p:cNvGraphicFramePr/>
          <p:nvPr/>
        </p:nvGraphicFramePr>
        <p:xfrm>
          <a:off x="690225" y="2098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{E18973F4-85F5-4402-958C-EDBC14D77E68}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Name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Maths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Physics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Chemistry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Karan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75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55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89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Aarush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69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80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Renu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80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73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85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92" name="Shape 192"/>
          <p:cNvSpPr txBox="1"/>
          <p:nvPr/>
        </p:nvSpPr>
        <p:spPr>
          <a:xfrm>
            <a:off x="311700" y="3934125"/>
            <a:ext cx="8520600" cy="7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Allotting subjects such that overall marks are the highest can be computed using it: karan =&gt; 89, Aarush =&gt; 69, Renu =&gt; 73. Total =&gt; 231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311700" y="37217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Average Likelihood (Mean + High Sum Value)</a:t>
            </a:r>
          </a:p>
        </p:txBody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Computing the mean of each of the record present in dataset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Choosing the maximum mean value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In case of equal averages, choose the one with higher sum value</a:t>
            </a:r>
          </a:p>
          <a:p>
            <a:pPr lvl="0">
              <a:lnSpc>
                <a:spcPct val="200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Putting It All Together</a:t>
            </a:r>
          </a:p>
        </p:txBody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0" y="1727100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Sentence is first broken down into keywords by filtering out subwords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It is then converted into metaphone to ensure robustness (if needed)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Each word is searched against dataset to compute edit distance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Above matrix is then used to calculate the maximum cost using munkres algorithm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Each cost is then averaged across the dataset.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Maximum averaged value is chosen as the final result.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Rough Example</a:t>
            </a:r>
          </a:p>
        </p:txBody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&gt;&gt; “What is the date today?”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&gt;&gt; [‘date’, ‘today’]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&gt;&gt; compared against dataset of [[‘date’, ‘today’], [‘twitter’, ‘notifications’], …]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&gt;&gt; received maximum cost of [[100.0, 100.0], [36.0, 22.0], …]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&gt;&gt; compute the averages [100.0, 29.0, …]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&gt;&gt; Pick the highest value.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Developer API</a:t>
            </a:r>
          </a:p>
        </p:txBody>
      </p:sp>
      <p:sp>
        <p:nvSpPr>
          <p:cNvPr id="216" name="Shape 216"/>
          <p:cNvSpPr txBox="1"/>
          <p:nvPr>
            <p:ph idx="4294967295" type="subTitle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lt1"/>
                </a:solidFill>
              </a:rPr>
              <a:t>Framework rather than an application</a:t>
            </a:r>
          </a:p>
        </p:txBody>
      </p:sp>
      <p:sp>
        <p:nvSpPr>
          <p:cNvPr id="217" name="Shape 217"/>
          <p:cNvSpPr txBox="1"/>
          <p:nvPr/>
        </p:nvSpPr>
        <p:spPr>
          <a:xfrm>
            <a:off x="5449475" y="51025"/>
            <a:ext cx="36360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>
                <a:solidFill>
                  <a:srgbClr val="D9D9D9"/>
                </a:solidFill>
              </a:rPr>
              <a:t>slapbot.github.io/documentation/developer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type="title"/>
          </p:nvPr>
        </p:nvSpPr>
        <p:spPr>
          <a:xfrm>
            <a:off x="311700" y="2993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Developer API</a:t>
            </a:r>
          </a:p>
        </p:txBody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Built with a clear thought of providing a framework than being an application.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Offers a rich well documented API to extend the functionality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Easy to understand and get started with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Can handle complex business logic</a:t>
            </a:r>
          </a:p>
          <a:p>
            <a:pPr indent="-228600" lvl="0" marL="457200">
              <a:lnSpc>
                <a:spcPct val="200000"/>
              </a:lnSpc>
              <a:spcBef>
                <a:spcPts val="0"/>
              </a:spcBef>
            </a:pPr>
            <a:r>
              <a:rPr lang="en"/>
              <a:t>Scales nicely to one’s need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type="title"/>
          </p:nvPr>
        </p:nvSpPr>
        <p:spPr>
          <a:xfrm>
            <a:off x="311700" y="32845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Demo (Test Module)</a:t>
            </a:r>
          </a:p>
        </p:txBody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Stephanie.Modules.base_module </a:t>
            </a:r>
            <a:r>
              <a:rPr lang="en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import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BaseModule</a:t>
            </a:r>
            <a:br>
              <a:rPr lang="en">
                <a:latin typeface="Arial"/>
                <a:ea typeface="Arial"/>
                <a:cs typeface="Arial"/>
                <a:sym typeface="Arial"/>
              </a:rPr>
            </a:br>
            <a:br>
              <a:rPr lang="en"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TestModule(BaseModule):</a:t>
            </a:r>
            <a:br>
              <a:rPr lang="en"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def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__init__(</a:t>
            </a:r>
            <a:r>
              <a:rPr lang="en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self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, *args):</a:t>
            </a:r>
            <a:br>
              <a:rPr lang="en"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super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(TestModule, </a:t>
            </a:r>
            <a:r>
              <a:rPr lang="en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self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).</a:t>
            </a:r>
            <a:r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__init__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(*args)</a:t>
            </a:r>
            <a:br>
              <a:rPr lang="en">
                <a:latin typeface="Arial"/>
                <a:ea typeface="Arial"/>
                <a:cs typeface="Arial"/>
                <a:sym typeface="Arial"/>
              </a:rPr>
            </a:b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idx="1" type="body"/>
          </p:nvPr>
        </p:nvSpPr>
        <p:spPr>
          <a:xfrm>
            <a:off x="311700" y="262275"/>
            <a:ext cx="8520600" cy="4436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def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ask_favorite_food(</a:t>
            </a:r>
            <a:r>
              <a:rPr lang="en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self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):</a:t>
            </a:r>
            <a:br>
              <a:rPr lang="en"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self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.assistant.</a:t>
            </a:r>
            <a:r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say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(“What is your favorite food?”)</a:t>
            </a:r>
            <a:br>
              <a:rPr lang="en"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latin typeface="Arial"/>
                <a:ea typeface="Arial"/>
                <a:cs typeface="Arial"/>
                <a:sym typeface="Arial"/>
              </a:rPr>
              <a:t>	user_command = </a:t>
            </a:r>
            <a:r>
              <a:rPr lang="en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self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.assistant.</a:t>
            </a:r>
            <a:r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listen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().</a:t>
            </a:r>
            <a:r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decipher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()</a:t>
            </a:r>
            <a:br>
              <a:rPr lang="en"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latin typeface="Arial"/>
                <a:ea typeface="Arial"/>
                <a:cs typeface="Arial"/>
                <a:sym typeface="Arial"/>
              </a:rPr>
              <a:t>	response = “Oh really? My favorite food is ” + user_command + “ too!”</a:t>
            </a:r>
            <a:br>
              <a:rPr lang="en"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self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.assistant.</a:t>
            </a:r>
            <a:r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say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(response)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Now simply add the instructions at modules.json file:</a:t>
            </a:r>
            <a:br>
              <a:rPr lang="en"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solidFill>
                  <a:schemeClr val="accent2"/>
                </a:solidFill>
                <a:highlight>
                  <a:srgbClr val="ECF0F1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br>
              <a:rPr lang="en" sz="1100">
                <a:solidFill>
                  <a:schemeClr val="accent2"/>
                </a:solidFill>
                <a:highlight>
                  <a:srgbClr val="ECF0F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chemeClr val="accent2"/>
                </a:solidFill>
                <a:highlight>
                  <a:srgbClr val="ECF0F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.</a:t>
            </a:r>
            <a:br>
              <a:rPr lang="en" sz="1100">
                <a:solidFill>
                  <a:schemeClr val="accent2"/>
                </a:solidFill>
                <a:highlight>
                  <a:srgbClr val="ECF0F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chemeClr val="accent2"/>
                </a:solidFill>
                <a:highlight>
                  <a:srgbClr val="ECF0F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.</a:t>
            </a:r>
            <a:br>
              <a:rPr lang="en" sz="1100">
                <a:solidFill>
                  <a:schemeClr val="accent2"/>
                </a:solidFill>
                <a:highlight>
                  <a:srgbClr val="ECF0F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chemeClr val="accent2"/>
                </a:solidFill>
                <a:highlight>
                  <a:srgbClr val="ECF0F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[..],</a:t>
            </a:r>
            <a:br>
              <a:rPr lang="en" sz="1100">
                <a:solidFill>
                  <a:schemeClr val="accent2"/>
                </a:solidFill>
                <a:highlight>
                  <a:srgbClr val="ECF0F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chemeClr val="accent2"/>
                </a:solidFill>
                <a:highlight>
                  <a:srgbClr val="ECF0F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[..],</a:t>
            </a:r>
            <a:br>
              <a:rPr lang="en" sz="1100">
                <a:solidFill>
                  <a:schemeClr val="accent2"/>
                </a:solidFill>
                <a:highlight>
                  <a:srgbClr val="ECF0F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chemeClr val="accent2"/>
                </a:solidFill>
                <a:highlight>
                  <a:srgbClr val="ECF0F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["FacebookModule@GetNotifications",["facebook", "notifications"]],</a:t>
            </a:r>
            <a:br>
              <a:rPr lang="en" sz="1100">
                <a:solidFill>
                  <a:schemeClr val="accent2"/>
                </a:solidFill>
                <a:highlight>
                  <a:srgbClr val="ECF0F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chemeClr val="accent2"/>
                </a:solidFill>
                <a:highlight>
                  <a:srgbClr val="ECF0F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["ZomatoModule@handle",["feeling", "hungry"]],</a:t>
            </a:r>
            <a:br>
              <a:rPr lang="en" sz="1100">
                <a:solidFill>
                  <a:schemeClr val="accent2"/>
                </a:solidFill>
                <a:highlight>
                  <a:srgbClr val="ECF0F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chemeClr val="accent2"/>
                </a:solidFill>
                <a:highlight>
                  <a:srgbClr val="ECF0F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["TestModule@AskFavoriteFood",["ask", "favorite", "food"]]</a:t>
            </a:r>
            <a:br>
              <a:rPr lang="en" sz="1100">
                <a:solidFill>
                  <a:schemeClr val="accent2"/>
                </a:solidFill>
                <a:highlight>
                  <a:srgbClr val="ECF0F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chemeClr val="accent2"/>
                </a:solidFill>
                <a:highlight>
                  <a:srgbClr val="ECF0F1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lvl="0" marR="10160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1100">
                <a:solidFill>
                  <a:schemeClr val="accent2"/>
                </a:solidFill>
                <a:highlight>
                  <a:srgbClr val="ECF0F1"/>
                </a:highlight>
                <a:latin typeface="Courier New"/>
                <a:ea typeface="Courier New"/>
                <a:cs typeface="Courier New"/>
                <a:sym typeface="Courier New"/>
              </a:rPr>
              <a:t>["ClassName@FunctionName", ["keywords", "trigger", "module"]]</a:t>
            </a:r>
            <a:br>
              <a:rPr lang="en" sz="1050">
                <a:solidFill>
                  <a:srgbClr val="7B8A8B"/>
                </a:solidFill>
                <a:highlight>
                  <a:srgbClr val="ECF0F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And that’s it</a:t>
            </a:r>
          </a:p>
        </p:txBody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lang="en"/>
              <a:t>You successfully created your first dummy module.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lang="en"/>
              <a:t>Simply restart the Stephanie, and use any of the following commands like: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Hey Stephanie, ask my favorite food.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Do you wanna know my favorite food?</a:t>
            </a:r>
          </a:p>
          <a:p>
            <a:pPr indent="-228600" lvl="0" marL="457200">
              <a:lnSpc>
                <a:spcPct val="150000"/>
              </a:lnSpc>
              <a:spcBef>
                <a:spcPts val="0"/>
              </a:spcBef>
            </a:pPr>
            <a:r>
              <a:rPr lang="en"/>
              <a:t>Ask which kind of food is my favorite.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type="title"/>
          </p:nvPr>
        </p:nvSpPr>
        <p:spPr>
          <a:xfrm>
            <a:off x="311700" y="2847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API reference</a:t>
            </a:r>
          </a:p>
        </p:txBody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Properties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r</a:t>
            </a:r>
            <a:r>
              <a:rPr lang="en"/>
              <a:t>aw_text, sub_words, key_words, key_words_assigned, etc.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Assistant Object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say(text), listen(), decipher(), set_modules(sub_dataset), learn(raw_text), understand(), etc.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Events Object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add(event_name), trigger(event_name), etc.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Config Object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get_configuration(key, section=”modules”)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etc.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Introduction</a:t>
            </a:r>
          </a:p>
        </p:txBody>
      </p:sp>
      <p:sp>
        <p:nvSpPr>
          <p:cNvPr id="74" name="Shape 74"/>
          <p:cNvSpPr txBox="1"/>
          <p:nvPr/>
        </p:nvSpPr>
        <p:spPr>
          <a:xfrm>
            <a:off x="5625200" y="51025"/>
            <a:ext cx="3460500" cy="6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D9D9D9"/>
                </a:solidFill>
              </a:rPr>
              <a:t>Website: slapbot.github.io</a:t>
            </a:r>
            <a:br>
              <a:rPr lang="en">
                <a:solidFill>
                  <a:srgbClr val="D9D9D9"/>
                </a:solidFill>
              </a:rPr>
            </a:br>
            <a:r>
              <a:rPr lang="en">
                <a:solidFill>
                  <a:srgbClr val="D9D9D9"/>
                </a:solidFill>
              </a:rPr>
              <a:t>Github: github.com/slapbot/stephanie-va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type="title"/>
          </p:nvPr>
        </p:nvSpPr>
        <p:spPr>
          <a:xfrm>
            <a:off x="311700" y="190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Advanced Usage</a:t>
            </a:r>
          </a:p>
        </p:txBody>
      </p:sp>
      <p:pic>
        <p:nvPicPr>
          <p:cNvPr id="252" name="Shape 2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650" y="973425"/>
            <a:ext cx="776875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Stephanie is a framework designed to create your own virtual assistants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Modules</a:t>
            </a:r>
          </a:p>
        </p:txBody>
      </p:sp>
      <p:sp>
        <p:nvSpPr>
          <p:cNvPr id="263" name="Shape 263"/>
          <p:cNvSpPr txBox="1"/>
          <p:nvPr>
            <p:ph idx="4294967295" type="subTitle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lt1"/>
                </a:solidFill>
              </a:rPr>
              <a:t>Builtin modules shipped out of the box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5449475" y="51025"/>
            <a:ext cx="36360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>
                <a:solidFill>
                  <a:srgbClr val="D9D9D9"/>
                </a:solidFill>
              </a:rPr>
              <a:t>slapbot.github.io/documentation/modules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/>
          <p:nvPr>
            <p:ph type="title"/>
          </p:nvPr>
        </p:nvSpPr>
        <p:spPr>
          <a:xfrm>
            <a:off x="311700" y="32117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Modules</a:t>
            </a:r>
          </a:p>
        </p:txBody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Questions (Wolfarama Alpha)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News (Newsapi.org)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Weather (Open Weather)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Notes (Evernote)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Emails (Gmail)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Twitter (twitter.com)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Facebook (facebook.com)</a:t>
            </a:r>
          </a:p>
          <a:p>
            <a:pPr indent="-228600" lvl="0" marL="457200">
              <a:lnSpc>
                <a:spcPct val="150000"/>
              </a:lnSpc>
              <a:spcBef>
                <a:spcPts val="0"/>
              </a:spcBef>
            </a:pPr>
            <a:r>
              <a:rPr lang="en"/>
              <a:t>Calendar (Google Calendar)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/>
          <p:nvPr>
            <p:ph type="title"/>
          </p:nvPr>
        </p:nvSpPr>
        <p:spPr>
          <a:xfrm>
            <a:off x="311700" y="32117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Few more of them...</a:t>
            </a:r>
          </a:p>
        </p:txBody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x="311700" y="113062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Football (football-data.org)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Restaurants (Zomato)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Wikipedia (Wikipedia Foundation)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Movies (Omdb)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System (OS related)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/>
          <p:nvPr>
            <p:ph type="title"/>
          </p:nvPr>
        </p:nvSpPr>
        <p:spPr>
          <a:xfrm>
            <a:off x="311700" y="1249225"/>
            <a:ext cx="8520599" cy="1890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600+</a:t>
            </a:r>
          </a:p>
        </p:txBody>
      </p:sp>
      <p:sp>
        <p:nvSpPr>
          <p:cNvPr id="282" name="Shape 282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Stephanie has received an immense support in the social media such as github, hackernews, reddit, etc.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Thanks!</a:t>
            </a:r>
          </a:p>
        </p:txBody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400"/>
              <a:t>Contact me: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Ujjwal Gupta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Website: slapbot.github.io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Github: github.com/slapbot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Email: </a:t>
            </a:r>
            <a:r>
              <a:rPr lang="en" sz="1400" u="sng"/>
              <a:t>ugupta41@gma</a:t>
            </a:r>
            <a:r>
              <a:rPr lang="en" sz="1400" u="sng"/>
              <a:t>il.com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</a:t>
            </a:r>
          </a:p>
        </p:txBody>
      </p:sp>
      <p:pic>
        <p:nvPicPr>
          <p:cNvPr descr="Black and white upward shot of Golden Gate Bridge" id="289" name="Shape 289"/>
          <p:cNvPicPr preferRelativeResize="0"/>
          <p:nvPr/>
        </p:nvPicPr>
        <p:blipFill rotWithShape="1">
          <a:blip r:embed="rId3">
            <a:alphaModFix/>
          </a:blip>
          <a:srcRect b="0" l="19071" r="4853" t="9"/>
          <a:stretch/>
        </p:blipFill>
        <p:spPr>
          <a:xfrm>
            <a:off x="3274675" y="0"/>
            <a:ext cx="5869324" cy="5143504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Shape 290"/>
          <p:cNvSpPr txBox="1"/>
          <p:nvPr>
            <p:ph type="title"/>
          </p:nvPr>
        </p:nvSpPr>
        <p:spPr>
          <a:xfrm>
            <a:off x="542325" y="3842400"/>
            <a:ext cx="1737900" cy="726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Questions?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Why Stephanie?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626025"/>
            <a:ext cx="8285100" cy="2890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556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2000"/>
              <a:t>Completely Open Source.</a:t>
            </a:r>
          </a:p>
          <a:p>
            <a:pPr indent="-3556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2000"/>
              <a:t>Minimalistic hardware requirements.</a:t>
            </a:r>
          </a:p>
          <a:p>
            <a:pPr indent="-3556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2000"/>
              <a:t>100% Customizable.</a:t>
            </a:r>
          </a:p>
          <a:p>
            <a:pPr indent="-3556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2000"/>
              <a:t>Developer Friendly.</a:t>
            </a:r>
          </a:p>
          <a:p>
            <a:pPr indent="-3556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2000"/>
              <a:t>Framework rather than application.</a:t>
            </a:r>
          </a:p>
        </p:txBody>
      </p:sp>
      <p:cxnSp>
        <p:nvCxnSpPr>
          <p:cNvPr id="81" name="Shape 81"/>
          <p:cNvCxnSpPr/>
          <p:nvPr/>
        </p:nvCxnSpPr>
        <p:spPr>
          <a:xfrm>
            <a:off x="1402650" y="1345025"/>
            <a:ext cx="552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431750"/>
            <a:ext cx="8154000" cy="755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Outlines of this talk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1586300"/>
            <a:ext cx="7053900" cy="3179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SzPct val="100000"/>
              <a:buAutoNum type="arabicPeriod"/>
            </a:pPr>
            <a:r>
              <a:rPr lang="en" sz="1800"/>
              <a:t>Installation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SzPct val="100000"/>
              <a:buAutoNum type="arabicPeriod"/>
            </a:pPr>
            <a:r>
              <a:rPr lang="en" sz="1800"/>
              <a:t>Configuration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SzPct val="100000"/>
              <a:buAutoNum type="arabicPeriod"/>
            </a:pPr>
            <a:r>
              <a:rPr lang="en" sz="1800"/>
              <a:t>Usage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SzPct val="100000"/>
              <a:buAutoNum type="arabicPeriod"/>
            </a:pPr>
            <a:r>
              <a:rPr lang="en" sz="1800"/>
              <a:t>System Architecture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SzPct val="100000"/>
              <a:buAutoNum type="arabicPeriod"/>
            </a:pPr>
            <a:r>
              <a:rPr lang="en" sz="1800"/>
              <a:t>Sounder (Intent Recognition Algorithm)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SzPct val="100000"/>
              <a:buAutoNum type="arabicPeriod"/>
            </a:pPr>
            <a:r>
              <a:rPr lang="en" sz="1800"/>
              <a:t>Developer API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SzPct val="100000"/>
              <a:buAutoNum type="arabicPeriod"/>
            </a:pPr>
            <a:r>
              <a:rPr lang="en" sz="1800"/>
              <a:t>Pre-installed Modules</a:t>
            </a:r>
          </a:p>
        </p:txBody>
      </p:sp>
      <p:cxnSp>
        <p:nvCxnSpPr>
          <p:cNvPr id="88" name="Shape 88"/>
          <p:cNvCxnSpPr/>
          <p:nvPr/>
        </p:nvCxnSpPr>
        <p:spPr>
          <a:xfrm>
            <a:off x="1366250" y="1366900"/>
            <a:ext cx="552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ctrTitle"/>
          </p:nvPr>
        </p:nvSpPr>
        <p:spPr>
          <a:xfrm>
            <a:off x="510450" y="2076350"/>
            <a:ext cx="8123100" cy="769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Installation</a:t>
            </a:r>
          </a:p>
        </p:txBody>
      </p:sp>
      <p:sp>
        <p:nvSpPr>
          <p:cNvPr id="94" name="Shape 94"/>
          <p:cNvSpPr txBox="1"/>
          <p:nvPr>
            <p:ph idx="1" type="subTitle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Requires no more than few clicks.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x="5449475" y="51025"/>
            <a:ext cx="36360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D9D9D9"/>
                </a:solidFill>
              </a:rPr>
              <a:t>slapbot.github.io/documentation/installation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ithub_stephanie.png"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5725" y="421087"/>
            <a:ext cx="5714623" cy="430132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Shape 101"/>
          <p:cNvSpPr txBox="1"/>
          <p:nvPr/>
        </p:nvSpPr>
        <p:spPr>
          <a:xfrm>
            <a:off x="145825" y="1267700"/>
            <a:ext cx="3059700" cy="29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200000"/>
              </a:lnSpc>
              <a:spcBef>
                <a:spcPts val="0"/>
              </a:spcBef>
              <a:buClr>
                <a:schemeClr val="accent3"/>
              </a:buClr>
              <a:buSzPct val="100000"/>
              <a:buFont typeface="Proxima Nova"/>
              <a:buAutoNum type="arabicPeriod"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Go to the Github page.</a:t>
            </a: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buClr>
                <a:schemeClr val="accent3"/>
              </a:buClr>
              <a:buSzPct val="100000"/>
              <a:buFont typeface="Proxima Nova"/>
              <a:buAutoNum type="arabicPeriod"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Clone the repo.</a:t>
            </a: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buClr>
                <a:schemeClr val="accent3"/>
              </a:buClr>
              <a:buSzPct val="100000"/>
              <a:buFont typeface="Proxima Nova"/>
              <a:buAutoNum type="arabicPeriod"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Run install.py</a:t>
            </a: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buClr>
                <a:schemeClr val="accent3"/>
              </a:buClr>
              <a:buSzPct val="100000"/>
              <a:buFont typeface="Proxima Nova"/>
              <a:buAutoNum type="arabicPeriod"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?</a:t>
            </a:r>
          </a:p>
          <a:p>
            <a:pPr indent="-342900" lvl="0" marL="457200">
              <a:lnSpc>
                <a:spcPct val="200000"/>
              </a:lnSpc>
              <a:spcBef>
                <a:spcPts val="0"/>
              </a:spcBef>
              <a:buClr>
                <a:schemeClr val="accent3"/>
              </a:buClr>
              <a:buSzPct val="100000"/>
              <a:buFont typeface="Proxima Nova"/>
              <a:buAutoNum type="arabicPeriod"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Profit.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182125" y="421100"/>
            <a:ext cx="2987100" cy="7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>
                <a:latin typeface="Proxima Nova"/>
                <a:ea typeface="Proxima Nova"/>
                <a:cs typeface="Proxima Nova"/>
                <a:sym typeface="Proxima Nova"/>
              </a:rPr>
              <a:t>Installation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Configuration</a:t>
            </a:r>
          </a:p>
        </p:txBody>
      </p:sp>
      <p:sp>
        <p:nvSpPr>
          <p:cNvPr id="108" name="Shape 108"/>
          <p:cNvSpPr txBox="1"/>
          <p:nvPr>
            <p:ph idx="4294967295" type="subTitle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lt1"/>
                </a:solidFill>
              </a:rPr>
              <a:t>Completely customizable to your needs.</a:t>
            </a:r>
          </a:p>
        </p:txBody>
      </p:sp>
      <p:sp>
        <p:nvSpPr>
          <p:cNvPr id="109" name="Shape 109"/>
          <p:cNvSpPr txBox="1"/>
          <p:nvPr/>
        </p:nvSpPr>
        <p:spPr>
          <a:xfrm>
            <a:off x="5311075" y="51025"/>
            <a:ext cx="3774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D9D9D9"/>
                </a:solidFill>
              </a:rPr>
              <a:t>slapbot.github.io/documentation/configuration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282550" y="16817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Configuration	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282550" y="984900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Application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Version, update_check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User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Name, age, gender, city, etc.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System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Assistant_name, welcome_message, wake_up_engine, always_on_engine, etc.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Modules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Facebook, twitter, evernote, gmail, calendar, weather, etc.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Etc.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