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15"/>
  </p:notesMasterIdLst>
  <p:sldIdLst>
    <p:sldId id="256" r:id="rId2"/>
    <p:sldId id="575" r:id="rId3"/>
    <p:sldId id="580" r:id="rId4"/>
    <p:sldId id="689" r:id="rId5"/>
    <p:sldId id="572" r:id="rId6"/>
    <p:sldId id="583" r:id="rId7"/>
    <p:sldId id="331" r:id="rId8"/>
    <p:sldId id="690" r:id="rId9"/>
    <p:sldId id="691" r:id="rId10"/>
    <p:sldId id="692" r:id="rId11"/>
    <p:sldId id="693" r:id="rId12"/>
    <p:sldId id="694" r:id="rId13"/>
    <p:sldId id="695" r:id="rId14"/>
    <p:sldId id="696" r:id="rId15"/>
    <p:sldId id="697" r:id="rId16"/>
    <p:sldId id="698" r:id="rId17"/>
    <p:sldId id="699" r:id="rId18"/>
    <p:sldId id="700" r:id="rId19"/>
    <p:sldId id="701" r:id="rId20"/>
    <p:sldId id="702" r:id="rId21"/>
    <p:sldId id="703" r:id="rId22"/>
    <p:sldId id="704" r:id="rId23"/>
    <p:sldId id="706" r:id="rId24"/>
    <p:sldId id="707" r:id="rId25"/>
    <p:sldId id="708" r:id="rId26"/>
    <p:sldId id="709" r:id="rId27"/>
    <p:sldId id="710" r:id="rId28"/>
    <p:sldId id="711" r:id="rId29"/>
    <p:sldId id="712" r:id="rId30"/>
    <p:sldId id="713" r:id="rId31"/>
    <p:sldId id="714" r:id="rId32"/>
    <p:sldId id="715" r:id="rId33"/>
    <p:sldId id="592" r:id="rId34"/>
    <p:sldId id="717" r:id="rId35"/>
    <p:sldId id="716" r:id="rId36"/>
    <p:sldId id="719" r:id="rId37"/>
    <p:sldId id="720" r:id="rId38"/>
    <p:sldId id="721" r:id="rId39"/>
    <p:sldId id="722" r:id="rId40"/>
    <p:sldId id="723" r:id="rId41"/>
    <p:sldId id="724" r:id="rId42"/>
    <p:sldId id="725" r:id="rId43"/>
    <p:sldId id="726" r:id="rId44"/>
    <p:sldId id="727" r:id="rId45"/>
    <p:sldId id="728" r:id="rId46"/>
    <p:sldId id="729" r:id="rId47"/>
    <p:sldId id="730" r:id="rId48"/>
    <p:sldId id="731" r:id="rId49"/>
    <p:sldId id="733" r:id="rId50"/>
    <p:sldId id="734" r:id="rId51"/>
    <p:sldId id="735" r:id="rId52"/>
    <p:sldId id="736" r:id="rId53"/>
    <p:sldId id="605" r:id="rId54"/>
    <p:sldId id="738" r:id="rId55"/>
    <p:sldId id="739" r:id="rId56"/>
    <p:sldId id="740" r:id="rId57"/>
    <p:sldId id="741" r:id="rId58"/>
    <p:sldId id="743" r:id="rId59"/>
    <p:sldId id="742" r:id="rId60"/>
    <p:sldId id="744" r:id="rId61"/>
    <p:sldId id="745" r:id="rId62"/>
    <p:sldId id="746" r:id="rId63"/>
    <p:sldId id="747" r:id="rId64"/>
    <p:sldId id="748" r:id="rId65"/>
    <p:sldId id="749" r:id="rId66"/>
    <p:sldId id="751" r:id="rId67"/>
    <p:sldId id="618" r:id="rId68"/>
    <p:sldId id="752" r:id="rId69"/>
    <p:sldId id="774" r:id="rId70"/>
    <p:sldId id="775" r:id="rId71"/>
    <p:sldId id="753" r:id="rId72"/>
    <p:sldId id="755" r:id="rId73"/>
    <p:sldId id="757" r:id="rId74"/>
    <p:sldId id="758" r:id="rId75"/>
    <p:sldId id="759" r:id="rId76"/>
    <p:sldId id="760" r:id="rId77"/>
    <p:sldId id="762" r:id="rId78"/>
    <p:sldId id="763" r:id="rId79"/>
    <p:sldId id="764" r:id="rId80"/>
    <p:sldId id="765" r:id="rId81"/>
    <p:sldId id="766" r:id="rId82"/>
    <p:sldId id="767" r:id="rId83"/>
    <p:sldId id="768" r:id="rId84"/>
    <p:sldId id="769" r:id="rId85"/>
    <p:sldId id="770" r:id="rId86"/>
    <p:sldId id="771" r:id="rId87"/>
    <p:sldId id="772" r:id="rId88"/>
    <p:sldId id="773" r:id="rId89"/>
    <p:sldId id="617" r:id="rId90"/>
    <p:sldId id="776" r:id="rId91"/>
    <p:sldId id="778" r:id="rId92"/>
    <p:sldId id="779" r:id="rId93"/>
    <p:sldId id="780" r:id="rId94"/>
    <p:sldId id="782" r:id="rId95"/>
    <p:sldId id="781" r:id="rId96"/>
    <p:sldId id="783" r:id="rId97"/>
    <p:sldId id="784" r:id="rId98"/>
    <p:sldId id="786" r:id="rId99"/>
    <p:sldId id="785" r:id="rId100"/>
    <p:sldId id="787" r:id="rId101"/>
    <p:sldId id="788" r:id="rId102"/>
    <p:sldId id="619" r:id="rId103"/>
    <p:sldId id="789" r:id="rId104"/>
    <p:sldId id="790" r:id="rId105"/>
    <p:sldId id="791" r:id="rId106"/>
    <p:sldId id="793" r:id="rId107"/>
    <p:sldId id="794" r:id="rId108"/>
    <p:sldId id="797" r:id="rId109"/>
    <p:sldId id="795" r:id="rId110"/>
    <p:sldId id="798" r:id="rId111"/>
    <p:sldId id="799" r:id="rId112"/>
    <p:sldId id="800" r:id="rId113"/>
    <p:sldId id="639" r:id="rId114"/>
  </p:sldIdLst>
  <p:sldSz cx="9144000" cy="5715000" type="screen16x1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66FFFF"/>
    <a:srgbClr val="FF99CC"/>
    <a:srgbClr val="FF99FF"/>
    <a:srgbClr val="DDDDDD"/>
    <a:srgbClr val="B7C3CD"/>
    <a:srgbClr val="B3CDD1"/>
    <a:srgbClr val="D36A5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088" autoAdjust="0"/>
    <p:restoredTop sz="93662" autoAdjust="0"/>
  </p:normalViewPr>
  <p:slideViewPr>
    <p:cSldViewPr>
      <p:cViewPr varScale="1">
        <p:scale>
          <a:sx n="128" d="100"/>
          <a:sy n="128" d="100"/>
        </p:scale>
        <p:origin x="726" y="10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100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4C125-7930-4E98-BFEC-4B770B71F7C4}" type="datetimeFigureOut">
              <a:rPr lang="nl-NL" smtClean="0"/>
              <a:pPr/>
              <a:t>13-12-2017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B0463-38D4-4E71-BE17-C334B0AFE8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4685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0463-38D4-4E71-BE17-C334B0AFE8FF}" type="slidenum">
              <a:rPr lang="nl-NL" smtClean="0"/>
              <a:pPr/>
              <a:t>89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286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77825" y="1397002"/>
            <a:ext cx="8389938" cy="3684323"/>
            <a:chOff x="238" y="1056"/>
            <a:chExt cx="5285" cy="2785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14" name="Rectangle 4"/>
              <p:cNvSpPr>
                <a:spLocks noChangeArrowheads="1"/>
              </p:cNvSpPr>
              <p:nvPr/>
            </p:nvSpPr>
            <p:spPr bwMode="auto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Freeform 5"/>
              <p:cNvSpPr>
                <a:spLocks/>
              </p:cNvSpPr>
              <p:nvPr/>
            </p:nvSpPr>
            <p:spPr bwMode="auto">
              <a:xfrm>
                <a:off x="238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0" y="0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250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5272" y="1392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0" y="0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5280" y="96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8" name="Rectangle 12"/>
              <p:cNvSpPr>
                <a:spLocks noChangeArrowheads="1"/>
              </p:cNvSpPr>
              <p:nvPr/>
            </p:nvSpPr>
            <p:spPr bwMode="auto">
              <a:xfrm>
                <a:off x="338" y="1201"/>
                <a:ext cx="96" cy="1103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Freeform 13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96" y="1103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Freeform 14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308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6613" y="1778000"/>
            <a:ext cx="77724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65500"/>
            <a:ext cx="6400800" cy="14605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Rectangle 17"/>
          <p:cNvSpPr>
            <a:spLocks noGrp="1" noChangeArrowheads="1"/>
          </p:cNvSpPr>
          <p:nvPr>
            <p:ph type="dt" sz="quarter" idx="10"/>
          </p:nvPr>
        </p:nvSpPr>
        <p:spPr>
          <a:xfrm>
            <a:off x="381000" y="5270500"/>
            <a:ext cx="1905000" cy="3810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5270500"/>
            <a:ext cx="2895600" cy="3810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rroosend@ziggo.nl</a:t>
            </a:r>
            <a:endParaRPr lang="en-US" dirty="0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5270500"/>
            <a:ext cx="1905000" cy="3810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C91A584-39BF-41E5-A430-F0BDD2D561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460500"/>
            <a:ext cx="7772400" cy="3619516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 smtClean="0"/>
              <a:t>rroosend@ziggo.nl</a:t>
            </a:r>
            <a:endParaRPr lang="nl-NL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963F6-6C04-4DD0-9D47-E89C05BE1C7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428741"/>
            <a:ext cx="1943100" cy="3460761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428740"/>
            <a:ext cx="5676900" cy="3730651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 smtClean="0"/>
              <a:t>rroosend@ziggo.nl</a:t>
            </a:r>
            <a:endParaRPr lang="nl-NL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83B81-2467-4990-B2D8-50E542D75B0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  <p:transition>
    <p:randomBa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5752"/>
            <a:ext cx="7772400" cy="9207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838200" y="1460500"/>
            <a:ext cx="3810000" cy="3429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00" y="1460500"/>
            <a:ext cx="3810000" cy="3429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 smtClean="0"/>
              <a:t>rroosend@ziggo.nl</a:t>
            </a:r>
            <a:endParaRPr lang="nl-NL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B3397-D357-46FD-97AD-2C0C437E16D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  <p:transition>
    <p:randomBa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5752"/>
            <a:ext cx="7772400" cy="920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460500"/>
            <a:ext cx="38100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460500"/>
            <a:ext cx="3810000" cy="3429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 smtClean="0"/>
              <a:t>rroosend@ziggo.nl</a:t>
            </a:r>
            <a:endParaRPr lang="nl-NL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F65791-7235-4D37-AD04-8E668BA3FA7A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 smtClean="0"/>
              <a:t>rroosend@ziggo.nl</a:t>
            </a:r>
            <a:endParaRPr lang="nl-NL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E025D-AA48-45FF-BE1A-90656DA8E5C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1508115"/>
            <a:ext cx="7772400" cy="9525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786" y="3016251"/>
            <a:ext cx="7772400" cy="21232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 smtClean="0"/>
              <a:t>rroosend@ziggo.nl</a:t>
            </a:r>
            <a:endParaRPr lang="nl-NL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91325-B4BD-49B5-824A-AB6427866DB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0500"/>
            <a:ext cx="3810000" cy="3429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460500"/>
            <a:ext cx="3810000" cy="3429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 smtClean="0"/>
              <a:t>rroosend@ziggo.nl</a:t>
            </a:r>
            <a:endParaRPr lang="nl-NL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98C4-0047-4F66-9BEF-18396B17D0D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 smtClean="0"/>
              <a:t>rroosend@ziggo.nl</a:t>
            </a:r>
            <a:endParaRPr lang="nl-NL" dirty="0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31EA-020D-426A-A379-00063D7CD23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 smtClean="0"/>
              <a:t>rroosend@ziggo.nl</a:t>
            </a:r>
            <a:endParaRPr lang="nl-NL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05417-FB34-4591-8615-28BB43E2F00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 smtClean="0"/>
              <a:t>rroosend@ziggo.nl</a:t>
            </a:r>
            <a:endParaRPr lang="nl-NL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3FB9F-E780-4DE2-AE88-C7AE5E04657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8329639" cy="9683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16" y="1428740"/>
            <a:ext cx="5400684" cy="367639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5786" y="1428740"/>
            <a:ext cx="2357454" cy="367639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 smtClean="0"/>
              <a:t>rroosend@ziggo.nl</a:t>
            </a:r>
            <a:endParaRPr lang="nl-NL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5047D-19D3-489A-84AB-DFABC102585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317482"/>
            <a:ext cx="8001056" cy="873131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5786" y="1428740"/>
            <a:ext cx="6429420" cy="37306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58082" y="1428740"/>
            <a:ext cx="1342996" cy="37663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 smtClean="0"/>
              <a:t>rroosend@ziggo.nl</a:t>
            </a:r>
            <a:endParaRPr lang="nl-NL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1ECAD-EB42-4C53-9F73-90A5EE99894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" Target="../slides/slide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381000" y="254003"/>
            <a:ext cx="8383588" cy="5019146"/>
            <a:chOff x="240" y="192"/>
            <a:chExt cx="5281" cy="3794"/>
          </a:xfrm>
        </p:grpSpPr>
        <p:grpSp>
          <p:nvGrpSpPr>
            <p:cNvPr id="11274" name="Group 3"/>
            <p:cNvGrpSpPr>
              <a:grpSpLocks/>
            </p:cNvGrpSpPr>
            <p:nvPr/>
          </p:nvGrpSpPr>
          <p:grpSpPr bwMode="auto">
            <a:xfrm>
              <a:off x="240" y="1008"/>
              <a:ext cx="5281" cy="2978"/>
              <a:chOff x="240" y="1008"/>
              <a:chExt cx="5281" cy="2978"/>
            </a:xfrm>
          </p:grpSpPr>
          <p:sp>
            <p:nvSpPr>
              <p:cNvPr id="2052" name="Rectangle 4"/>
              <p:cNvSpPr>
                <a:spLocks noChangeArrowheads="1"/>
              </p:cNvSpPr>
              <p:nvPr/>
            </p:nvSpPr>
            <p:spPr bwMode="auto">
              <a:xfrm>
                <a:off x="245" y="1010"/>
                <a:ext cx="5269" cy="297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3" name="Freeform 5"/>
              <p:cNvSpPr>
                <a:spLocks/>
              </p:cNvSpPr>
              <p:nvPr/>
            </p:nvSpPr>
            <p:spPr bwMode="auto">
              <a:xfrm>
                <a:off x="240" y="1008"/>
                <a:ext cx="5269" cy="2977"/>
              </a:xfrm>
              <a:custGeom>
                <a:avLst/>
                <a:gdLst/>
                <a:ahLst/>
                <a:cxnLst>
                  <a:cxn ang="0">
                    <a:pos x="5268" y="0"/>
                  </a:cxn>
                  <a:cxn ang="0">
                    <a:pos x="0" y="0"/>
                  </a:cxn>
                  <a:cxn ang="0">
                    <a:pos x="0" y="2976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0" y="0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4" name="Freeform 6"/>
              <p:cNvSpPr>
                <a:spLocks/>
              </p:cNvSpPr>
              <p:nvPr/>
            </p:nvSpPr>
            <p:spPr bwMode="auto">
              <a:xfrm>
                <a:off x="252" y="1008"/>
                <a:ext cx="5269" cy="2977"/>
              </a:xfrm>
              <a:custGeom>
                <a:avLst/>
                <a:gdLst/>
                <a:ahLst/>
                <a:cxnLst>
                  <a:cxn ang="0">
                    <a:pos x="5268" y="0"/>
                  </a:cxn>
                  <a:cxn ang="0">
                    <a:pos x="5268" y="2976"/>
                  </a:cxn>
                  <a:cxn ang="0">
                    <a:pos x="0" y="2976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5268" y="2976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1275" name="Group 7"/>
            <p:cNvGrpSpPr>
              <a:grpSpLocks/>
            </p:cNvGrpSpPr>
            <p:nvPr/>
          </p:nvGrpSpPr>
          <p:grpSpPr bwMode="auto">
            <a:xfrm>
              <a:off x="336" y="1103"/>
              <a:ext cx="97" cy="2785"/>
              <a:chOff x="336" y="1103"/>
              <a:chExt cx="97" cy="2785"/>
            </a:xfrm>
          </p:grpSpPr>
          <p:sp useBgFill="1">
            <p:nvSpPr>
              <p:cNvPr id="2056" name="Rectangle 8"/>
              <p:cNvSpPr>
                <a:spLocks noChangeArrowheads="1"/>
              </p:cNvSpPr>
              <p:nvPr/>
            </p:nvSpPr>
            <p:spPr bwMode="auto">
              <a:xfrm>
                <a:off x="336" y="1104"/>
                <a:ext cx="96" cy="2784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7" name="Freeform 9"/>
              <p:cNvSpPr>
                <a:spLocks/>
              </p:cNvSpPr>
              <p:nvPr/>
            </p:nvSpPr>
            <p:spPr bwMode="auto">
              <a:xfrm>
                <a:off x="336" y="1103"/>
                <a:ext cx="97" cy="2785"/>
              </a:xfrm>
              <a:custGeom>
                <a:avLst/>
                <a:gdLst/>
                <a:ahLst/>
                <a:cxnLst>
                  <a:cxn ang="0">
                    <a:pos x="0" y="2784"/>
                  </a:cxn>
                  <a:cxn ang="0">
                    <a:pos x="96" y="2784"/>
                  </a:cxn>
                  <a:cxn ang="0">
                    <a:pos x="96" y="0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96" y="2784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8" name="Freeform 10"/>
              <p:cNvSpPr>
                <a:spLocks/>
              </p:cNvSpPr>
              <p:nvPr/>
            </p:nvSpPr>
            <p:spPr bwMode="auto">
              <a:xfrm>
                <a:off x="336" y="1103"/>
                <a:ext cx="97" cy="2785"/>
              </a:xfrm>
              <a:custGeom>
                <a:avLst/>
                <a:gdLst/>
                <a:ahLst/>
                <a:cxnLst>
                  <a:cxn ang="0">
                    <a:pos x="0" y="2784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1276" name="Group 11"/>
            <p:cNvGrpSpPr>
              <a:grpSpLocks/>
            </p:cNvGrpSpPr>
            <p:nvPr/>
          </p:nvGrpSpPr>
          <p:grpSpPr bwMode="auto">
            <a:xfrm>
              <a:off x="240" y="192"/>
              <a:ext cx="193" cy="721"/>
              <a:chOff x="240" y="192"/>
              <a:chExt cx="193" cy="721"/>
            </a:xfrm>
          </p:grpSpPr>
          <p:sp>
            <p:nvSpPr>
              <p:cNvPr id="2060" name="Rectangle 12"/>
              <p:cNvSpPr>
                <a:spLocks noChangeArrowheads="1"/>
              </p:cNvSpPr>
              <p:nvPr/>
            </p:nvSpPr>
            <p:spPr bwMode="auto">
              <a:xfrm>
                <a:off x="240" y="192"/>
                <a:ext cx="192" cy="720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1" name="Freeform 13"/>
              <p:cNvSpPr>
                <a:spLocks/>
              </p:cNvSpPr>
              <p:nvPr/>
            </p:nvSpPr>
            <p:spPr bwMode="auto">
              <a:xfrm>
                <a:off x="240" y="192"/>
                <a:ext cx="193" cy="721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0" y="0"/>
                  </a:cxn>
                  <a:cxn ang="0">
                    <a:pos x="0" y="720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0" y="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62" name="Freeform 14"/>
              <p:cNvSpPr>
                <a:spLocks/>
              </p:cNvSpPr>
              <p:nvPr/>
            </p:nvSpPr>
            <p:spPr bwMode="auto">
              <a:xfrm>
                <a:off x="240" y="192"/>
                <a:ext cx="193" cy="721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192" y="720"/>
                  </a:cxn>
                  <a:cxn ang="0">
                    <a:pos x="0" y="720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192" y="72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1267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85752"/>
            <a:ext cx="77724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Click to edit Master title style</a:t>
            </a: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60500"/>
            <a:ext cx="7772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text</a:t>
            </a:r>
            <a:r>
              <a:rPr lang="nl-NL" dirty="0" smtClean="0"/>
              <a:t> </a:t>
            </a:r>
            <a:r>
              <a:rPr lang="nl-NL" dirty="0" err="1" smtClean="0"/>
              <a:t>styles</a:t>
            </a:r>
            <a:endParaRPr lang="nl-NL" dirty="0" smtClean="0"/>
          </a:p>
          <a:p>
            <a:pPr lvl="1"/>
            <a:r>
              <a:rPr lang="nl-NL" dirty="0" err="1" smtClean="0"/>
              <a:t>Second</a:t>
            </a:r>
            <a:r>
              <a:rPr lang="nl-NL" dirty="0" smtClean="0"/>
              <a:t>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  <a:p>
            <a:pPr lvl="3"/>
            <a:r>
              <a:rPr lang="nl-NL" dirty="0" err="1" smtClean="0"/>
              <a:t>Fourth</a:t>
            </a:r>
            <a:r>
              <a:rPr lang="nl-NL" dirty="0" smtClean="0"/>
              <a:t> Level</a:t>
            </a:r>
          </a:p>
          <a:p>
            <a:pPr lvl="4"/>
            <a:r>
              <a:rPr lang="nl-NL" dirty="0" err="1" smtClean="0"/>
              <a:t>Fifth</a:t>
            </a:r>
            <a:r>
              <a:rPr lang="nl-NL" dirty="0" smtClean="0"/>
              <a:t> Level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5269178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72396" y="62178"/>
            <a:ext cx="151303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nl-NL" dirty="0" smtClean="0"/>
              <a:t>rroosend@ziggo.nl</a:t>
            </a:r>
            <a:endParaRPr lang="nl-NL" dirty="0"/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5269178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2CCC2D7-2D54-4F04-9B65-42951F155194}" type="slidenum">
              <a:rPr lang="nl-NL" smtClean="0"/>
              <a:pPr>
                <a:defRPr/>
              </a:pPr>
              <a:t>‹#›</a:t>
            </a:fld>
            <a:endParaRPr lang="nl-NL" dirty="0"/>
          </a:p>
        </p:txBody>
      </p:sp>
      <p:sp>
        <p:nvSpPr>
          <p:cNvPr id="2068" name="AutoShape 20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254002"/>
            <a:ext cx="287338" cy="963083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9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533400" y="1460500"/>
            <a:ext cx="152400" cy="36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>
    <p:randomBar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2" charset="2"/>
        <a:buChar char="n"/>
        <a:defRPr sz="24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0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2" charset="2"/>
        <a:buChar char="n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16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16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33.xml"/><Relationship Id="rId7" Type="http://schemas.openxmlformats.org/officeDocument/2006/relationships/slide" Target="slide10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9.xml"/><Relationship Id="rId5" Type="http://schemas.openxmlformats.org/officeDocument/2006/relationships/slide" Target="slide67.xml"/><Relationship Id="rId4" Type="http://schemas.openxmlformats.org/officeDocument/2006/relationships/slide" Target="slide53.xml"/><Relationship Id="rId9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 Roosendaal, </a:t>
            </a:r>
            <a:r>
              <a:rPr lang="nl-NL" dirty="0" err="1" smtClean="0"/>
              <a:t>Lecturer</a:t>
            </a:r>
            <a:endParaRPr lang="en-US" dirty="0" smtClean="0"/>
          </a:p>
          <a:p>
            <a:r>
              <a:rPr lang="en-US" dirty="0" err="1" smtClean="0"/>
              <a:t>Inholland</a:t>
            </a:r>
            <a:r>
              <a:rPr lang="en-US" dirty="0" smtClean="0"/>
              <a:t> University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6612" y="1778000"/>
            <a:ext cx="8164544" cy="952500"/>
          </a:xfrm>
        </p:spPr>
        <p:txBody>
          <a:bodyPr/>
          <a:lstStyle/>
          <a:p>
            <a:r>
              <a:rPr lang="nl-NL" sz="3600" dirty="0" smtClean="0"/>
              <a:t>Databases SQL</a:t>
            </a:r>
            <a:endParaRPr lang="nl-NL" sz="2400" b="0" dirty="0" smtClean="0"/>
          </a:p>
        </p:txBody>
      </p:sp>
      <p:sp>
        <p:nvSpPr>
          <p:cNvPr id="4" name="PIJL-OMHOOG 5">
            <a:hlinkClick r:id="rId2" action="ppaction://hlinksldjump"/>
          </p:cNvPr>
          <p:cNvSpPr/>
          <p:nvPr/>
        </p:nvSpPr>
        <p:spPr bwMode="auto">
          <a:xfrm rot="10800000">
            <a:off x="7715272" y="4683138"/>
            <a:ext cx="984698" cy="531491"/>
          </a:xfrm>
          <a:prstGeom prst="upArrow">
            <a:avLst>
              <a:gd name="adj1" fmla="val 72588"/>
              <a:gd name="adj2" fmla="val 3191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Databasegerichte</a:t>
            </a:r>
            <a:r>
              <a:rPr lang="en-GB" dirty="0"/>
              <a:t> </a:t>
            </a:r>
            <a:r>
              <a:rPr lang="en-GB" dirty="0" err="1" smtClean="0"/>
              <a:t>benadering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4323556" y="1762472"/>
            <a:ext cx="863600" cy="863600"/>
          </a:xfrm>
          <a:prstGeom prst="can">
            <a:avLst>
              <a:gd name="adj" fmla="val 25000"/>
            </a:avLst>
          </a:prstGeom>
          <a:solidFill>
            <a:srgbClr val="66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</a:t>
            </a: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4341019" y="3146772"/>
            <a:ext cx="863600" cy="863600"/>
          </a:xfrm>
          <a:prstGeom prst="can">
            <a:avLst>
              <a:gd name="adj" fmla="val 25000"/>
            </a:avLst>
          </a:prstGeom>
          <a:solidFill>
            <a:srgbClr val="66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nl-N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324894" y="2211735"/>
            <a:ext cx="1079500" cy="2017712"/>
          </a:xfrm>
          <a:prstGeom prst="rect">
            <a:avLst/>
          </a:prstGeom>
          <a:solidFill>
            <a:srgbClr val="FF99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DBMS</a:t>
            </a:r>
          </a:p>
        </p:txBody>
      </p:sp>
      <p:sp>
        <p:nvSpPr>
          <p:cNvPr id="21" name="computr2"/>
          <p:cNvSpPr>
            <a:spLocks noEditPoints="1" noChangeArrowheads="1"/>
          </p:cNvSpPr>
          <p:nvPr/>
        </p:nvSpPr>
        <p:spPr bwMode="auto">
          <a:xfrm>
            <a:off x="372270" y="1562448"/>
            <a:ext cx="1101726" cy="95726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1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1 w 21600"/>
              <a:gd name="T11" fmla="*/ 0 h 21600"/>
              <a:gd name="T12" fmla="*/ 0 w 21600"/>
              <a:gd name="T13" fmla="*/ 0 h 21600"/>
              <a:gd name="T14" fmla="*/ 1 w 21600"/>
              <a:gd name="T15" fmla="*/ 0 h 21600"/>
              <a:gd name="T16" fmla="*/ 1 w 21600"/>
              <a:gd name="T17" fmla="*/ 0 h 21600"/>
              <a:gd name="T18" fmla="*/ 0 w 21600"/>
              <a:gd name="T19" fmla="*/ 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899 h 21600"/>
              <a:gd name="T32" fmla="*/ 15562 w 21600"/>
              <a:gd name="T33" fmla="*/ 9743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computr2"/>
          <p:cNvSpPr>
            <a:spLocks noEditPoints="1" noChangeArrowheads="1"/>
          </p:cNvSpPr>
          <p:nvPr/>
        </p:nvSpPr>
        <p:spPr bwMode="auto">
          <a:xfrm>
            <a:off x="365918" y="3904011"/>
            <a:ext cx="1101725" cy="95726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1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1 w 21600"/>
              <a:gd name="T11" fmla="*/ 0 h 21600"/>
              <a:gd name="T12" fmla="*/ 0 w 21600"/>
              <a:gd name="T13" fmla="*/ 0 h 21600"/>
              <a:gd name="T14" fmla="*/ 1 w 21600"/>
              <a:gd name="T15" fmla="*/ 0 h 21600"/>
              <a:gd name="T16" fmla="*/ 1 w 21600"/>
              <a:gd name="T17" fmla="*/ 0 h 21600"/>
              <a:gd name="T18" fmla="*/ 0 w 21600"/>
              <a:gd name="T19" fmla="*/ 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899 h 21600"/>
              <a:gd name="T32" fmla="*/ 15562 w 21600"/>
              <a:gd name="T33" fmla="*/ 9743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1461294" y="3937347"/>
            <a:ext cx="719137" cy="3635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1532731" y="2068860"/>
            <a:ext cx="647700" cy="3571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3531394" y="3610322"/>
            <a:ext cx="720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V="1">
            <a:off x="3501231" y="2291110"/>
            <a:ext cx="703263" cy="2159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5796136" y="1906712"/>
            <a:ext cx="3295650" cy="30008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nl-NL" sz="18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goed </a:t>
            </a:r>
            <a:r>
              <a:rPr lang="nl-NL" sz="18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gebruik geheugen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nl-NL" sz="18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geen </a:t>
            </a:r>
            <a:r>
              <a:rPr lang="nl-NL" sz="18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redundantie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nl-NL" sz="18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up-to-date </a:t>
            </a:r>
            <a:r>
              <a:rPr lang="nl-NL" sz="18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door DBMS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nl-NL" sz="18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consistent </a:t>
            </a:r>
            <a:r>
              <a:rPr lang="nl-NL" sz="18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door DBMS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nl-NL" sz="18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definities </a:t>
            </a:r>
            <a:r>
              <a:rPr lang="nl-NL" sz="18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cataloog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nl-NL" sz="18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delen </a:t>
            </a:r>
            <a:r>
              <a:rPr lang="nl-NL" sz="18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van gegevens</a:t>
            </a:r>
            <a:endParaRPr lang="nl-NL" sz="1600" b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nl-NL" sz="18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integratie </a:t>
            </a:r>
            <a:r>
              <a:rPr lang="nl-NL" sz="18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eenvoudiger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6074569" y="1346547"/>
            <a:ext cx="23479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pt-BR" sz="2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Voordelen:</a:t>
            </a:r>
            <a:endParaRPr lang="pt-BR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4323556" y="4442172"/>
            <a:ext cx="863600" cy="863600"/>
          </a:xfrm>
          <a:prstGeom prst="can">
            <a:avLst>
              <a:gd name="adj" fmla="val 25000"/>
            </a:avLst>
          </a:prstGeom>
          <a:solidFill>
            <a:srgbClr val="66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nl-NL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gegevens</a:t>
            </a:r>
          </a:p>
          <a:p>
            <a:r>
              <a:rPr lang="nl-NL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catalogus</a:t>
            </a:r>
            <a:endParaRPr lang="nl-NL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3602831" y="4226272"/>
            <a:ext cx="576263" cy="5048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365918" y="487397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applicatie</a:t>
            </a:r>
            <a:endParaRPr lang="en-GB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kstvak 23"/>
          <p:cNvSpPr txBox="1"/>
          <p:nvPr/>
        </p:nvSpPr>
        <p:spPr>
          <a:xfrm>
            <a:off x="365918" y="255304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gebruiker</a:t>
            </a:r>
            <a:endParaRPr lang="en-GB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30760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DELETE, </a:t>
            </a:r>
            <a:r>
              <a:rPr lang="en-GB" dirty="0" err="1" smtClean="0"/>
              <a:t>voorbeeld</a:t>
            </a:r>
            <a:r>
              <a:rPr lang="en-GB" dirty="0" smtClean="0"/>
              <a:t> 1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1162050" algn="l"/>
              </a:tabLst>
            </a:pPr>
            <a:r>
              <a:rPr lang="en-GB" dirty="0" smtClean="0"/>
              <a:t>DELETE	FROM </a:t>
            </a:r>
            <a:r>
              <a:rPr lang="en-GB" dirty="0"/>
              <a:t>&lt;</a:t>
            </a:r>
            <a:r>
              <a:rPr lang="en-GB" dirty="0" err="1"/>
              <a:t>tabel</a:t>
            </a:r>
            <a:r>
              <a:rPr lang="en-GB" dirty="0"/>
              <a:t>&gt;</a:t>
            </a:r>
          </a:p>
          <a:p>
            <a:pPr marL="0" indent="0">
              <a:buNone/>
              <a:tabLst>
                <a:tab pos="1162050" algn="l"/>
              </a:tabLst>
            </a:pPr>
            <a:endParaRPr lang="en-GB" dirty="0"/>
          </a:p>
          <a:p>
            <a:pPr marL="0" indent="0">
              <a:buNone/>
              <a:tabLst>
                <a:tab pos="1162050" algn="l"/>
              </a:tabLst>
            </a:pPr>
            <a:r>
              <a:rPr lang="en-GB" dirty="0" smtClean="0"/>
              <a:t>DELETE	FROM student</a:t>
            </a:r>
            <a:endParaRPr lang="en-GB" dirty="0"/>
          </a:p>
          <a:p>
            <a:pPr marL="0" indent="0">
              <a:buNone/>
              <a:tabLst>
                <a:tab pos="1162050" algn="l"/>
              </a:tabLst>
            </a:pPr>
            <a:endParaRPr lang="en-GB" dirty="0" smtClean="0"/>
          </a:p>
          <a:p>
            <a:pPr marL="0" indent="0">
              <a:buNone/>
              <a:tabLst>
                <a:tab pos="1162050" algn="l"/>
              </a:tabLst>
            </a:pPr>
            <a:endParaRPr lang="en-GB" dirty="0"/>
          </a:p>
          <a:p>
            <a:pPr marL="0" indent="0">
              <a:buNone/>
              <a:tabLst>
                <a:tab pos="1162050" algn="l"/>
              </a:tabLst>
            </a:pPr>
            <a:r>
              <a:rPr lang="en-GB" dirty="0" err="1" smtClean="0"/>
              <a:t>Alle</a:t>
            </a:r>
            <a:r>
              <a:rPr lang="en-GB" dirty="0" smtClean="0"/>
              <a:t> </a:t>
            </a:r>
            <a:r>
              <a:rPr lang="en-GB" dirty="0" err="1" smtClean="0"/>
              <a:t>tupels</a:t>
            </a:r>
            <a:r>
              <a:rPr lang="en-GB" dirty="0" smtClean="0"/>
              <a:t> van de </a:t>
            </a:r>
            <a:r>
              <a:rPr lang="en-GB" dirty="0" err="1" smtClean="0"/>
              <a:t>tabel</a:t>
            </a:r>
            <a:r>
              <a:rPr lang="en-GB" dirty="0" smtClean="0"/>
              <a:t> student </a:t>
            </a:r>
            <a:r>
              <a:rPr lang="en-GB" dirty="0" err="1" smtClean="0"/>
              <a:t>worden</a:t>
            </a:r>
            <a:r>
              <a:rPr lang="en-GB" dirty="0" smtClean="0"/>
              <a:t> </a:t>
            </a:r>
            <a:r>
              <a:rPr lang="en-GB" dirty="0" err="1" smtClean="0"/>
              <a:t>verwijderd</a:t>
            </a:r>
            <a:r>
              <a:rPr lang="en-GB" dirty="0" smtClean="0"/>
              <a:t>!</a:t>
            </a:r>
          </a:p>
          <a:p>
            <a:pPr marL="0" indent="0">
              <a:buNone/>
              <a:tabLst>
                <a:tab pos="1162050" algn="l"/>
              </a:tabLst>
            </a:pPr>
            <a:r>
              <a:rPr lang="en-GB" dirty="0" err="1" smtClean="0"/>
              <a:t>Er</a:t>
            </a:r>
            <a:r>
              <a:rPr lang="en-GB" dirty="0" smtClean="0"/>
              <a:t> </a:t>
            </a:r>
            <a:r>
              <a:rPr lang="en-GB" dirty="0" err="1" smtClean="0"/>
              <a:t>blijft</a:t>
            </a:r>
            <a:r>
              <a:rPr lang="en-GB" dirty="0" smtClean="0"/>
              <a:t> </a:t>
            </a:r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lege</a:t>
            </a:r>
            <a:r>
              <a:rPr lang="en-GB" dirty="0" smtClean="0"/>
              <a:t> </a:t>
            </a:r>
            <a:r>
              <a:rPr lang="en-GB" dirty="0" err="1" smtClean="0"/>
              <a:t>tabel</a:t>
            </a:r>
            <a:r>
              <a:rPr lang="en-GB" dirty="0" smtClean="0"/>
              <a:t> over, de </a:t>
            </a:r>
            <a:r>
              <a:rPr lang="en-GB" dirty="0" err="1" smtClean="0"/>
              <a:t>tabel</a:t>
            </a:r>
            <a:r>
              <a:rPr lang="en-GB" dirty="0" smtClean="0"/>
              <a:t> </a:t>
            </a:r>
            <a:r>
              <a:rPr lang="en-GB" dirty="0" err="1" smtClean="0"/>
              <a:t>wordt</a:t>
            </a:r>
            <a:r>
              <a:rPr lang="en-GB" dirty="0" smtClean="0"/>
              <a:t> </a:t>
            </a:r>
            <a:r>
              <a:rPr lang="en-GB" dirty="0" err="1" smtClean="0"/>
              <a:t>niet</a:t>
            </a:r>
            <a:r>
              <a:rPr lang="en-GB" dirty="0" smtClean="0"/>
              <a:t> </a:t>
            </a:r>
            <a:r>
              <a:rPr lang="en-GB" dirty="0" err="1" smtClean="0"/>
              <a:t>verwijderd</a:t>
            </a:r>
            <a:r>
              <a:rPr lang="en-GB" dirty="0" smtClean="0"/>
              <a:t>.</a:t>
            </a:r>
            <a:endParaRPr lang="en-GB" dirty="0"/>
          </a:p>
          <a:p>
            <a:pPr marL="0" indent="0">
              <a:buNone/>
              <a:tabLst>
                <a:tab pos="1162050" algn="l"/>
              </a:tabLst>
            </a:pP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100</a:t>
            </a:fld>
            <a:endParaRPr lang="nl-NL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/>
          </p:nvPr>
        </p:nvGraphicFramePr>
        <p:xfrm>
          <a:off x="5900411" y="1181809"/>
          <a:ext cx="3343970" cy="196977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</a:t>
                      </a:r>
                      <a:endParaRPr lang="nl-NL" sz="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woonplaats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studiepartner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beurs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studie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Kees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DH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ICT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Miranda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HL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BK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Ali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ECO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James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ICT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Fatih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HL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ECO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Karen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DH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Leo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BK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Clair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ICT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Janice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ECO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Richard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7825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DELETE, </a:t>
            </a:r>
            <a:r>
              <a:rPr lang="en-GB" dirty="0" err="1" smtClean="0"/>
              <a:t>voorbeeld</a:t>
            </a:r>
            <a:r>
              <a:rPr lang="en-GB" dirty="0" smtClean="0"/>
              <a:t> 2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1162050" algn="l"/>
              </a:tabLst>
            </a:pPr>
            <a:r>
              <a:rPr lang="en-GB" dirty="0" smtClean="0"/>
              <a:t>DELETE	FROM </a:t>
            </a:r>
            <a:r>
              <a:rPr lang="en-GB" dirty="0"/>
              <a:t>&lt;</a:t>
            </a:r>
            <a:r>
              <a:rPr lang="en-GB" dirty="0" err="1"/>
              <a:t>tabel</a:t>
            </a:r>
            <a:r>
              <a:rPr lang="en-GB" dirty="0" smtClean="0"/>
              <a:t>&gt;</a:t>
            </a:r>
          </a:p>
          <a:p>
            <a:pPr marL="0" indent="0">
              <a:buNone/>
              <a:tabLst>
                <a:tab pos="1162050" algn="l"/>
              </a:tabLst>
            </a:pPr>
            <a:r>
              <a:rPr lang="en-GB" dirty="0"/>
              <a:t>WHERE	&lt;</a:t>
            </a:r>
            <a:r>
              <a:rPr lang="en-GB" dirty="0" err="1"/>
              <a:t>conditie</a:t>
            </a:r>
            <a:r>
              <a:rPr lang="en-GB" dirty="0"/>
              <a:t>&gt;</a:t>
            </a:r>
          </a:p>
          <a:p>
            <a:pPr marL="0" indent="0">
              <a:buNone/>
              <a:tabLst>
                <a:tab pos="1162050" algn="l"/>
              </a:tabLst>
            </a:pPr>
            <a:endParaRPr lang="en-GB" dirty="0"/>
          </a:p>
          <a:p>
            <a:pPr marL="0" indent="0">
              <a:buNone/>
              <a:tabLst>
                <a:tab pos="1162050" algn="l"/>
              </a:tabLst>
            </a:pPr>
            <a:r>
              <a:rPr lang="en-GB" dirty="0" smtClean="0"/>
              <a:t>DELETE	FROM student</a:t>
            </a:r>
            <a:endParaRPr lang="en-GB" dirty="0"/>
          </a:p>
          <a:p>
            <a:pPr marL="0" indent="0">
              <a:buNone/>
              <a:tabLst>
                <a:tab pos="1162050" algn="l"/>
              </a:tabLst>
            </a:pPr>
            <a:r>
              <a:rPr lang="en-GB" dirty="0" smtClean="0"/>
              <a:t>WHERE	</a:t>
            </a:r>
            <a:r>
              <a:rPr lang="en-GB" dirty="0" err="1" smtClean="0"/>
              <a:t>studie</a:t>
            </a:r>
            <a:r>
              <a:rPr lang="en-GB" dirty="0" smtClean="0"/>
              <a:t> = NULL</a:t>
            </a:r>
          </a:p>
          <a:p>
            <a:pPr marL="0" indent="0">
              <a:buNone/>
              <a:tabLst>
                <a:tab pos="1162050" algn="l"/>
              </a:tabLst>
            </a:pPr>
            <a:endParaRPr lang="en-GB" dirty="0"/>
          </a:p>
          <a:p>
            <a:pPr marL="0" indent="0">
              <a:buNone/>
              <a:tabLst>
                <a:tab pos="1162050" algn="l"/>
              </a:tabLst>
            </a:pPr>
            <a:r>
              <a:rPr lang="en-GB" dirty="0" err="1" smtClean="0"/>
              <a:t>Alle</a:t>
            </a:r>
            <a:r>
              <a:rPr lang="en-GB" dirty="0" smtClean="0"/>
              <a:t> </a:t>
            </a:r>
            <a:r>
              <a:rPr lang="en-GB" dirty="0" err="1" smtClean="0"/>
              <a:t>studenten</a:t>
            </a:r>
            <a:r>
              <a:rPr lang="en-GB" dirty="0" smtClean="0"/>
              <a:t> die </a:t>
            </a:r>
            <a:r>
              <a:rPr lang="en-GB" dirty="0" err="1" smtClean="0"/>
              <a:t>niet</a:t>
            </a:r>
            <a:r>
              <a:rPr lang="en-GB" dirty="0" smtClean="0"/>
              <a:t> </a:t>
            </a:r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geregistreerde</a:t>
            </a:r>
            <a:r>
              <a:rPr lang="en-GB" dirty="0" smtClean="0"/>
              <a:t> </a:t>
            </a:r>
            <a:r>
              <a:rPr lang="en-GB" dirty="0" err="1" smtClean="0"/>
              <a:t>studie</a:t>
            </a:r>
            <a:r>
              <a:rPr lang="en-GB" dirty="0" smtClean="0"/>
              <a:t> </a:t>
            </a:r>
            <a:r>
              <a:rPr lang="en-GB" dirty="0" err="1" smtClean="0"/>
              <a:t>hebben</a:t>
            </a:r>
            <a:r>
              <a:rPr lang="en-GB" dirty="0" smtClean="0"/>
              <a:t> </a:t>
            </a:r>
            <a:r>
              <a:rPr lang="en-GB" dirty="0" err="1" smtClean="0"/>
              <a:t>worden</a:t>
            </a:r>
            <a:r>
              <a:rPr lang="en-GB" dirty="0" smtClean="0"/>
              <a:t> </a:t>
            </a:r>
            <a:r>
              <a:rPr lang="en-GB" dirty="0" err="1" smtClean="0"/>
              <a:t>verwijderd</a:t>
            </a:r>
            <a:endParaRPr lang="en-GB" dirty="0"/>
          </a:p>
          <a:p>
            <a:pPr marL="0" indent="0">
              <a:buNone/>
              <a:tabLst>
                <a:tab pos="1162050" algn="l"/>
              </a:tabLst>
            </a:pP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101</a:t>
            </a:fld>
            <a:endParaRPr lang="nl-NL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/>
          </p:nvPr>
        </p:nvGraphicFramePr>
        <p:xfrm>
          <a:off x="5900411" y="1181809"/>
          <a:ext cx="3343970" cy="196977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</a:t>
                      </a:r>
                      <a:endParaRPr lang="nl-NL" sz="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woonplaats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studiepartner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beurs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studie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Kees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DH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ICT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Miranda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HL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BK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Ali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ECO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James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ICT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Fatih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HL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ECO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Karen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DH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Leo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BK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Clair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ICT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Janice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ECO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Richard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7" name="PIJL-OMHOOG 5">
            <a:hlinkClick r:id="rId2" action="ppaction://hlinksldjump"/>
          </p:cNvPr>
          <p:cNvSpPr/>
          <p:nvPr/>
        </p:nvSpPr>
        <p:spPr bwMode="auto">
          <a:xfrm>
            <a:off x="7715272" y="4683138"/>
            <a:ext cx="984698" cy="531491"/>
          </a:xfrm>
          <a:prstGeom prst="upArrow">
            <a:avLst>
              <a:gd name="adj1" fmla="val 72588"/>
              <a:gd name="adj2" fmla="val 3191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8184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blogcdn.photobiz.com/wp-content/uploads/2012/05/splash-in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083047">
            <a:off x="2996370" y="1506661"/>
            <a:ext cx="5686425" cy="39433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5752"/>
            <a:ext cx="8305800" cy="920750"/>
          </a:xfrm>
        </p:spPr>
        <p:txBody>
          <a:bodyPr/>
          <a:lstStyle/>
          <a:p>
            <a:r>
              <a:rPr lang="nl-NL" dirty="0" smtClean="0"/>
              <a:t>Een </a:t>
            </a:r>
            <a:r>
              <a:rPr lang="nl-NL" dirty="0"/>
              <a:t>klein stukje DDL</a:t>
            </a:r>
            <a:endParaRPr lang="nl-NL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CREATE</a:t>
            </a:r>
          </a:p>
          <a:p>
            <a:pPr lvl="1"/>
            <a:r>
              <a:rPr lang="nl-NL" dirty="0" err="1" smtClean="0"/>
              <a:t>Definieren</a:t>
            </a:r>
            <a:r>
              <a:rPr lang="nl-NL" dirty="0" smtClean="0"/>
              <a:t> van een nieuwe tabel in een database</a:t>
            </a:r>
          </a:p>
          <a:p>
            <a:r>
              <a:rPr lang="nl-NL" dirty="0" smtClean="0"/>
              <a:t>DROP</a:t>
            </a:r>
          </a:p>
          <a:p>
            <a:pPr lvl="1"/>
            <a:r>
              <a:rPr lang="nl-NL" dirty="0" smtClean="0"/>
              <a:t>Verwijderen van een bestaande tabel uit een database</a:t>
            </a:r>
          </a:p>
          <a:p>
            <a:r>
              <a:rPr lang="nl-NL" dirty="0" err="1" smtClean="0"/>
              <a:t>Constraints</a:t>
            </a:r>
            <a:endParaRPr lang="nl-NL" dirty="0" smtClean="0"/>
          </a:p>
          <a:p>
            <a:pPr lvl="1"/>
            <a:r>
              <a:rPr lang="nl-NL" dirty="0" smtClean="0"/>
              <a:t>Afdwingen van referentiele integriteit bij het muteren van gegevens van een database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102</a:t>
            </a:fld>
            <a:endParaRPr lang="nl-NL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basis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CREATE TABLE </a:t>
            </a:r>
            <a:r>
              <a:rPr lang="en-GB" i="1" dirty="0" err="1"/>
              <a:t>table_name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(</a:t>
            </a:r>
            <a:br>
              <a:rPr lang="en-GB" dirty="0"/>
            </a:br>
            <a:r>
              <a:rPr lang="en-GB" i="1" dirty="0"/>
              <a:t>column_name1 </a:t>
            </a:r>
            <a:r>
              <a:rPr lang="en-GB" i="1" dirty="0" err="1"/>
              <a:t>data_type</a:t>
            </a:r>
            <a:r>
              <a:rPr lang="en-GB" dirty="0"/>
              <a:t>(</a:t>
            </a:r>
            <a:r>
              <a:rPr lang="en-GB" i="1" dirty="0"/>
              <a:t>size</a:t>
            </a:r>
            <a:r>
              <a:rPr lang="en-GB" dirty="0"/>
              <a:t>) </a:t>
            </a:r>
            <a:r>
              <a:rPr lang="en-GB" i="1" dirty="0" err="1"/>
              <a:t>constraint_name</a:t>
            </a:r>
            <a:r>
              <a:rPr lang="en-GB" dirty="0"/>
              <a:t>,</a:t>
            </a:r>
            <a:br>
              <a:rPr lang="en-GB" dirty="0"/>
            </a:br>
            <a:r>
              <a:rPr lang="en-GB" i="1" dirty="0"/>
              <a:t>column_name2 </a:t>
            </a:r>
            <a:r>
              <a:rPr lang="en-GB" i="1" dirty="0" err="1"/>
              <a:t>data_type</a:t>
            </a:r>
            <a:r>
              <a:rPr lang="en-GB" dirty="0"/>
              <a:t>(</a:t>
            </a:r>
            <a:r>
              <a:rPr lang="en-GB" i="1" dirty="0"/>
              <a:t>size</a:t>
            </a:r>
            <a:r>
              <a:rPr lang="en-GB" dirty="0"/>
              <a:t>) </a:t>
            </a:r>
            <a:r>
              <a:rPr lang="en-GB" i="1" dirty="0" err="1"/>
              <a:t>constraint_name</a:t>
            </a:r>
            <a:r>
              <a:rPr lang="en-GB" dirty="0"/>
              <a:t>,</a:t>
            </a:r>
            <a:br>
              <a:rPr lang="en-GB" dirty="0"/>
            </a:br>
            <a:r>
              <a:rPr lang="en-GB" i="1" dirty="0"/>
              <a:t>column_name3 </a:t>
            </a:r>
            <a:r>
              <a:rPr lang="en-GB" i="1" dirty="0" err="1"/>
              <a:t>data_type</a:t>
            </a:r>
            <a:r>
              <a:rPr lang="en-GB" dirty="0"/>
              <a:t>(</a:t>
            </a:r>
            <a:r>
              <a:rPr lang="en-GB" i="1" dirty="0"/>
              <a:t>size</a:t>
            </a:r>
            <a:r>
              <a:rPr lang="en-GB" dirty="0"/>
              <a:t>) </a:t>
            </a:r>
            <a:r>
              <a:rPr lang="en-GB" i="1" dirty="0" err="1"/>
              <a:t>constraint_name</a:t>
            </a:r>
            <a:r>
              <a:rPr lang="en-GB" dirty="0"/>
              <a:t>,</a:t>
            </a:r>
            <a:br>
              <a:rPr lang="en-GB" dirty="0"/>
            </a:br>
            <a:r>
              <a:rPr lang="en-GB" dirty="0"/>
              <a:t>....</a:t>
            </a:r>
            <a:br>
              <a:rPr lang="en-GB" dirty="0"/>
            </a:b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000" dirty="0" err="1"/>
              <a:t>Voor</a:t>
            </a:r>
            <a:r>
              <a:rPr lang="en-GB" sz="2000" dirty="0"/>
              <a:t> </a:t>
            </a:r>
            <a:r>
              <a:rPr lang="en-GB" sz="2000" dirty="0" err="1"/>
              <a:t>specifieke</a:t>
            </a:r>
            <a:r>
              <a:rPr lang="en-GB" sz="2000" dirty="0"/>
              <a:t> SQL </a:t>
            </a:r>
            <a:r>
              <a:rPr lang="en-GB" sz="2000" dirty="0" err="1"/>
              <a:t>implementaties</a:t>
            </a:r>
            <a:r>
              <a:rPr lang="en-GB" sz="2000" dirty="0"/>
              <a:t> </a:t>
            </a:r>
            <a:r>
              <a:rPr lang="en-GB" sz="2000" dirty="0" err="1"/>
              <a:t>kan</a:t>
            </a:r>
            <a:r>
              <a:rPr lang="en-GB" sz="2000" dirty="0"/>
              <a:t> </a:t>
            </a:r>
            <a:r>
              <a:rPr lang="en-GB" sz="2000" dirty="0" err="1"/>
              <a:t>een</a:t>
            </a:r>
            <a:r>
              <a:rPr lang="en-GB" sz="2000" dirty="0"/>
              <a:t> </a:t>
            </a:r>
            <a:r>
              <a:rPr lang="en-GB" sz="2000" dirty="0" err="1"/>
              <a:t>andere</a:t>
            </a:r>
            <a:r>
              <a:rPr lang="en-GB" sz="2000" dirty="0"/>
              <a:t> syntax </a:t>
            </a:r>
            <a:r>
              <a:rPr lang="en-GB" sz="2000" dirty="0" err="1"/>
              <a:t>gelden</a:t>
            </a:r>
            <a:r>
              <a:rPr lang="en-GB" sz="2000" dirty="0" smtClean="0"/>
              <a:t>!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103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9604986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constraints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</a:t>
            </a:r>
            <a:r>
              <a:rPr lang="en-GB" dirty="0" smtClean="0"/>
              <a:t>NULL </a:t>
            </a:r>
            <a:r>
              <a:rPr lang="en-GB" sz="2000" dirty="0" smtClean="0"/>
              <a:t>Mag </a:t>
            </a:r>
            <a:r>
              <a:rPr lang="en-GB" sz="2000" dirty="0" err="1" smtClean="0"/>
              <a:t>niet</a:t>
            </a:r>
            <a:r>
              <a:rPr lang="en-GB" sz="2000" dirty="0" smtClean="0"/>
              <a:t> </a:t>
            </a:r>
            <a:r>
              <a:rPr lang="en-GB" sz="2000" dirty="0" err="1" smtClean="0"/>
              <a:t>leeg</a:t>
            </a:r>
            <a:r>
              <a:rPr lang="en-GB" sz="2000" dirty="0" smtClean="0"/>
              <a:t> </a:t>
            </a:r>
            <a:r>
              <a:rPr lang="en-GB" sz="2000" dirty="0" err="1" smtClean="0"/>
              <a:t>zijn</a:t>
            </a:r>
            <a:endParaRPr lang="en-GB" dirty="0"/>
          </a:p>
          <a:p>
            <a:r>
              <a:rPr lang="en-GB" dirty="0" smtClean="0"/>
              <a:t>UNIQUE </a:t>
            </a:r>
            <a:r>
              <a:rPr lang="en-GB" sz="2000" dirty="0" smtClean="0"/>
              <a:t>Moet </a:t>
            </a:r>
            <a:r>
              <a:rPr lang="en-GB" sz="2000" dirty="0" err="1" smtClean="0"/>
              <a:t>uniek</a:t>
            </a:r>
            <a:r>
              <a:rPr lang="en-GB" sz="2000" dirty="0" smtClean="0"/>
              <a:t> </a:t>
            </a:r>
            <a:r>
              <a:rPr lang="en-GB" sz="2000" dirty="0" err="1" smtClean="0"/>
              <a:t>zijn</a:t>
            </a:r>
            <a:endParaRPr lang="en-GB" dirty="0"/>
          </a:p>
          <a:p>
            <a:r>
              <a:rPr lang="en-GB" dirty="0"/>
              <a:t>PRIMARY </a:t>
            </a:r>
            <a:r>
              <a:rPr lang="en-GB" dirty="0" smtClean="0"/>
              <a:t>KEY </a:t>
            </a:r>
            <a:r>
              <a:rPr lang="en-GB" sz="2000" dirty="0" err="1" smtClean="0"/>
              <a:t>Combinatie</a:t>
            </a:r>
            <a:r>
              <a:rPr lang="en-GB" sz="2000" dirty="0" smtClean="0"/>
              <a:t> van NOT </a:t>
            </a:r>
            <a:r>
              <a:rPr lang="en-GB" sz="2000" dirty="0"/>
              <a:t>NULL </a:t>
            </a:r>
            <a:r>
              <a:rPr lang="en-GB" sz="2000" dirty="0" err="1" smtClean="0"/>
              <a:t>en</a:t>
            </a:r>
            <a:r>
              <a:rPr lang="en-GB" sz="2000" dirty="0" smtClean="0"/>
              <a:t> UNIQUE</a:t>
            </a:r>
            <a:endParaRPr lang="en-GB" sz="2000" dirty="0"/>
          </a:p>
          <a:p>
            <a:r>
              <a:rPr lang="en-GB" dirty="0"/>
              <a:t>FOREIGN </a:t>
            </a:r>
            <a:r>
              <a:rPr lang="en-GB" dirty="0" smtClean="0"/>
              <a:t>KEY </a:t>
            </a:r>
            <a:r>
              <a:rPr lang="en-GB" sz="2000" dirty="0" err="1" smtClean="0"/>
              <a:t>Referentiële</a:t>
            </a:r>
            <a:r>
              <a:rPr lang="en-GB" sz="2000" dirty="0" smtClean="0"/>
              <a:t> </a:t>
            </a:r>
            <a:r>
              <a:rPr lang="en-GB" sz="2000" dirty="0" err="1" smtClean="0"/>
              <a:t>integriteit</a:t>
            </a:r>
            <a:r>
              <a:rPr lang="en-GB" sz="2000" dirty="0" smtClean="0"/>
              <a:t> </a:t>
            </a:r>
            <a:r>
              <a:rPr lang="en-GB" sz="2000" dirty="0" err="1" smtClean="0"/>
              <a:t>tussen</a:t>
            </a:r>
            <a:r>
              <a:rPr lang="en-GB" sz="2000" dirty="0" smtClean="0"/>
              <a:t> </a:t>
            </a:r>
            <a:r>
              <a:rPr lang="en-GB" sz="2000" dirty="0" err="1" smtClean="0"/>
              <a:t>tabellen</a:t>
            </a:r>
            <a:endParaRPr lang="en-GB" dirty="0" smtClean="0"/>
          </a:p>
          <a:p>
            <a:r>
              <a:rPr lang="en-GB" dirty="0" smtClean="0"/>
              <a:t>CHECK </a:t>
            </a:r>
            <a:r>
              <a:rPr lang="en-GB" sz="2000" dirty="0" err="1" smtClean="0"/>
              <a:t>Afdwingen</a:t>
            </a:r>
            <a:r>
              <a:rPr lang="en-GB" sz="2000" dirty="0" smtClean="0"/>
              <a:t> van </a:t>
            </a:r>
            <a:r>
              <a:rPr lang="en-GB" sz="2000" dirty="0" err="1" smtClean="0"/>
              <a:t>een</a:t>
            </a:r>
            <a:r>
              <a:rPr lang="en-GB" sz="2000" dirty="0" smtClean="0"/>
              <a:t> </a:t>
            </a:r>
            <a:r>
              <a:rPr lang="en-GB" sz="2000" dirty="0" err="1" smtClean="0"/>
              <a:t>conditie</a:t>
            </a:r>
            <a:endParaRPr lang="en-GB" dirty="0"/>
          </a:p>
          <a:p>
            <a:r>
              <a:rPr lang="en-GB" dirty="0"/>
              <a:t>DEFAULT </a:t>
            </a:r>
            <a:r>
              <a:rPr lang="en-GB" sz="2000" dirty="0" err="1" smtClean="0"/>
              <a:t>Specificeren</a:t>
            </a:r>
            <a:r>
              <a:rPr lang="en-GB" sz="2000" dirty="0" smtClean="0"/>
              <a:t> van </a:t>
            </a:r>
            <a:r>
              <a:rPr lang="en-GB" sz="2000" dirty="0" err="1" smtClean="0"/>
              <a:t>een</a:t>
            </a:r>
            <a:r>
              <a:rPr lang="en-GB" sz="2000" dirty="0" smtClean="0"/>
              <a:t> default </a:t>
            </a:r>
            <a:r>
              <a:rPr lang="en-GB" sz="2000" dirty="0" err="1" smtClean="0"/>
              <a:t>waarde</a:t>
            </a:r>
            <a:endParaRPr lang="en-GB" sz="2000" dirty="0" smtClean="0"/>
          </a:p>
          <a:p>
            <a:r>
              <a:rPr lang="en-GB" dirty="0" smtClean="0"/>
              <a:t>REFERENCES </a:t>
            </a:r>
            <a:r>
              <a:rPr lang="en-GB" sz="2000" dirty="0" err="1" smtClean="0"/>
              <a:t>Refrentiële</a:t>
            </a:r>
            <a:r>
              <a:rPr lang="en-GB" sz="2000" dirty="0" smtClean="0"/>
              <a:t> </a:t>
            </a:r>
            <a:r>
              <a:rPr lang="en-GB" sz="2000" dirty="0" err="1" smtClean="0"/>
              <a:t>integriteit</a:t>
            </a:r>
            <a:r>
              <a:rPr lang="en-GB" sz="2000" dirty="0" smtClean="0"/>
              <a:t> </a:t>
            </a:r>
            <a:r>
              <a:rPr lang="en-GB" sz="2000" dirty="0" err="1" smtClean="0"/>
              <a:t>tussen</a:t>
            </a:r>
            <a:r>
              <a:rPr lang="en-GB" sz="2000" dirty="0" smtClean="0"/>
              <a:t> </a:t>
            </a:r>
            <a:r>
              <a:rPr lang="en-GB" sz="2000" dirty="0" err="1" smtClean="0"/>
              <a:t>tabellen</a:t>
            </a:r>
            <a:endParaRPr lang="en-GB" dirty="0" smtClean="0"/>
          </a:p>
          <a:p>
            <a:endParaRPr lang="en-GB" sz="2000" dirty="0"/>
          </a:p>
          <a:p>
            <a:pPr marL="0" indent="0">
              <a:buNone/>
            </a:pPr>
            <a:r>
              <a:rPr lang="en-GB" sz="2000" dirty="0" err="1" smtClean="0"/>
              <a:t>Voor</a:t>
            </a:r>
            <a:r>
              <a:rPr lang="en-GB" sz="2000" dirty="0" smtClean="0"/>
              <a:t> </a:t>
            </a:r>
            <a:r>
              <a:rPr lang="en-GB" sz="2000" dirty="0" err="1" smtClean="0"/>
              <a:t>specifieke</a:t>
            </a:r>
            <a:r>
              <a:rPr lang="en-GB" sz="2000" dirty="0" smtClean="0"/>
              <a:t> SQL </a:t>
            </a:r>
            <a:r>
              <a:rPr lang="en-GB" sz="2000" dirty="0" err="1" smtClean="0"/>
              <a:t>implementaties</a:t>
            </a:r>
            <a:r>
              <a:rPr lang="en-GB" sz="2000" dirty="0" smtClean="0"/>
              <a:t> </a:t>
            </a:r>
            <a:r>
              <a:rPr lang="en-GB" sz="2000" dirty="0" err="1" smtClean="0"/>
              <a:t>kan</a:t>
            </a:r>
            <a:r>
              <a:rPr lang="en-GB" sz="2000" dirty="0" smtClean="0"/>
              <a:t> </a:t>
            </a:r>
            <a:r>
              <a:rPr lang="en-GB" sz="2000" dirty="0" err="1" smtClean="0"/>
              <a:t>een</a:t>
            </a:r>
            <a:r>
              <a:rPr lang="en-GB" sz="2000" dirty="0" smtClean="0"/>
              <a:t> </a:t>
            </a:r>
            <a:r>
              <a:rPr lang="en-GB" sz="2000" dirty="0" err="1" smtClean="0"/>
              <a:t>andere</a:t>
            </a:r>
            <a:r>
              <a:rPr lang="en-GB" sz="2000" dirty="0" smtClean="0"/>
              <a:t> syntax </a:t>
            </a:r>
            <a:r>
              <a:rPr lang="en-GB" sz="2000" dirty="0" err="1" smtClean="0"/>
              <a:t>gelden</a:t>
            </a:r>
            <a:r>
              <a:rPr lang="en-GB" sz="2000" dirty="0" smtClean="0"/>
              <a:t>!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104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075881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DROP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DROP </a:t>
            </a:r>
            <a:r>
              <a:rPr lang="en-GB" dirty="0"/>
              <a:t>TABLE </a:t>
            </a:r>
            <a:r>
              <a:rPr lang="en-GB" i="1" dirty="0" err="1"/>
              <a:t>table_name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105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036968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85752"/>
            <a:ext cx="8305800" cy="920750"/>
          </a:xfrm>
        </p:spPr>
        <p:txBody>
          <a:bodyPr/>
          <a:lstStyle/>
          <a:p>
            <a:r>
              <a:rPr lang="en-GB" dirty="0" err="1"/>
              <a:t>Integriteitsregels</a:t>
            </a:r>
            <a:r>
              <a:rPr lang="en-GB" dirty="0"/>
              <a:t> (constraints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ENTITEITS-integriteit</a:t>
            </a:r>
          </a:p>
          <a:p>
            <a:pPr marL="457200" lvl="1" indent="0">
              <a:buNone/>
            </a:pPr>
            <a:r>
              <a:rPr lang="nl-NL" dirty="0"/>
              <a:t>1. Elke relatie (tabel) heeft een sleutel</a:t>
            </a:r>
            <a:br>
              <a:rPr lang="nl-NL" dirty="0"/>
            </a:br>
            <a:r>
              <a:rPr lang="nl-NL" dirty="0"/>
              <a:t>om </a:t>
            </a:r>
            <a:r>
              <a:rPr lang="nl-NL" dirty="0" err="1"/>
              <a:t>tupels</a:t>
            </a:r>
            <a:r>
              <a:rPr lang="nl-NL" dirty="0"/>
              <a:t> te identificeren (primaire sleutel), EN</a:t>
            </a:r>
          </a:p>
          <a:p>
            <a:pPr marL="457200" lvl="1" indent="0">
              <a:buNone/>
            </a:pPr>
            <a:r>
              <a:rPr lang="nl-NL" dirty="0"/>
              <a:t>2. De primaire sleutel mag NIET NULL zijn.</a:t>
            </a:r>
          </a:p>
          <a:p>
            <a:r>
              <a:rPr lang="nl-NL" dirty="0"/>
              <a:t>REFERENTIËLE-integriteit</a:t>
            </a:r>
          </a:p>
          <a:p>
            <a:pPr marL="457200" lvl="1" indent="0">
              <a:buNone/>
            </a:pPr>
            <a:r>
              <a:rPr lang="nl-NL" dirty="0"/>
              <a:t>1. Een vreemde sleutel verwijst</a:t>
            </a:r>
            <a:br>
              <a:rPr lang="nl-NL" dirty="0"/>
            </a:br>
            <a:r>
              <a:rPr lang="nl-NL" dirty="0"/>
              <a:t>naar een bestaande primaire sleutel, OF</a:t>
            </a:r>
          </a:p>
          <a:p>
            <a:pPr marL="457200" lvl="1" indent="0">
              <a:buNone/>
            </a:pPr>
            <a:r>
              <a:rPr lang="nl-NL" dirty="0"/>
              <a:t>2. Een vreemde sleutel is NULL (indien toegestaan)</a:t>
            </a:r>
          </a:p>
          <a:p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106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010026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Relationele</a:t>
            </a:r>
            <a:r>
              <a:rPr lang="en-GB" dirty="0" smtClean="0"/>
              <a:t> Database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460500"/>
            <a:ext cx="7772400" cy="3429000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Kenmerkend voor een relationele database is </a:t>
            </a:r>
            <a:r>
              <a:rPr lang="nl-NL" dirty="0"/>
              <a:t>dat hij zich </a:t>
            </a:r>
            <a:r>
              <a:rPr lang="nl-NL" dirty="0" smtClean="0"/>
              <a:t>voordoet aan </a:t>
            </a:r>
            <a:r>
              <a:rPr lang="nl-NL" dirty="0"/>
              <a:t>de </a:t>
            </a:r>
            <a:r>
              <a:rPr lang="nl-NL" dirty="0" smtClean="0"/>
              <a:t>gebruiker in </a:t>
            </a:r>
            <a:r>
              <a:rPr lang="nl-NL" dirty="0"/>
              <a:t>de vorm </a:t>
            </a:r>
            <a:r>
              <a:rPr lang="nl-NL" dirty="0" smtClean="0"/>
              <a:t>van  samenhangende </a:t>
            </a:r>
            <a:r>
              <a:rPr lang="nl-NL" dirty="0"/>
              <a:t>gegevenstabellen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107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86770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46"/>
          <p:cNvSpPr txBox="1">
            <a:spLocks noChangeArrowheads="1"/>
          </p:cNvSpPr>
          <p:nvPr/>
        </p:nvSpPr>
        <p:spPr bwMode="auto">
          <a:xfrm rot="236610">
            <a:off x="3581400" y="3862413"/>
            <a:ext cx="1776413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nl-NL" altLang="en-US" sz="1400" dirty="0">
                <a:solidFill>
                  <a:srgbClr val="FF0000"/>
                </a:solidFill>
              </a:rPr>
              <a:t>on delete </a:t>
            </a:r>
            <a:r>
              <a:rPr lang="nl-NL" altLang="en-US" sz="1400" dirty="0" err="1">
                <a:solidFill>
                  <a:srgbClr val="FF0000"/>
                </a:solidFill>
              </a:rPr>
              <a:t>restrict</a:t>
            </a:r>
            <a:endParaRPr lang="nl-NL" altLang="en-US" sz="1400" dirty="0">
              <a:solidFill>
                <a:srgbClr val="FF0000"/>
              </a:solidFill>
            </a:endParaRPr>
          </a:p>
          <a:p>
            <a:pPr eaLnBrk="1" hangingPunct="1"/>
            <a:endParaRPr lang="nl-NL" altLang="en-US" sz="700" dirty="0">
              <a:solidFill>
                <a:srgbClr val="FF0000"/>
              </a:solidFill>
            </a:endParaRPr>
          </a:p>
          <a:p>
            <a:pPr eaLnBrk="1" hangingPunct="1"/>
            <a:r>
              <a:rPr lang="nl-NL" altLang="en-US" sz="1400" dirty="0">
                <a:solidFill>
                  <a:srgbClr val="FF0000"/>
                </a:solidFill>
              </a:rPr>
              <a:t>on update cascade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Relationele</a:t>
            </a:r>
            <a:r>
              <a:rPr lang="en-GB" dirty="0" smtClean="0"/>
              <a:t> Database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108</a:t>
            </a:fld>
            <a:endParaRPr lang="nl-NL"/>
          </a:p>
        </p:txBody>
      </p:sp>
      <p:graphicFrame>
        <p:nvGraphicFramePr>
          <p:cNvPr id="6" name="Group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236862"/>
              </p:ext>
            </p:extLst>
          </p:nvPr>
        </p:nvGraphicFramePr>
        <p:xfrm>
          <a:off x="6400800" y="1057300"/>
          <a:ext cx="2133600" cy="12797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590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VERHUURBEDRIJF</a:t>
                      </a:r>
                    </a:p>
                  </a:txBody>
                  <a:tcPr marT="45674" marB="4567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Naam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Plaats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Jan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Den Haag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5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Sjaak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Rotterdam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5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Piet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Den Haag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7" name="Group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282888"/>
              </p:ext>
            </p:extLst>
          </p:nvPr>
        </p:nvGraphicFramePr>
        <p:xfrm>
          <a:off x="533400" y="1057300"/>
          <a:ext cx="3962400" cy="1792287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6041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CONTAINER</a:t>
                      </a:r>
                    </a:p>
                  </a:txBody>
                  <a:tcPr marT="45722" marB="45722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Nr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Soort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Aanschaf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Huurprijs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Verhuurder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17.500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1.200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Sjaak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20.000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1.600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Jan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25.000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2.000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15.000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1.100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Sjaak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22.000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1.800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8" name="Group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010282"/>
              </p:ext>
            </p:extLst>
          </p:nvPr>
        </p:nvGraphicFramePr>
        <p:xfrm>
          <a:off x="5562600" y="3833838"/>
          <a:ext cx="3048000" cy="153670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6117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VRACHT</a:t>
                      </a:r>
                    </a:p>
                  </a:txBody>
                  <a:tcPr marT="45735" marB="45735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Nr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verzekerde_waarde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container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120.000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6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102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120.000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6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103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325.000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6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104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100.000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9" name="Group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232336"/>
              </p:ext>
            </p:extLst>
          </p:nvPr>
        </p:nvGraphicFramePr>
        <p:xfrm>
          <a:off x="533400" y="3571900"/>
          <a:ext cx="2971800" cy="1792287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604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VRACHTINHOUD</a:t>
                      </a:r>
                    </a:p>
                  </a:txBody>
                  <a:tcPr marT="45722" marB="45722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1" u="sng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Vnr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volgnr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omschrijving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PC’s</a:t>
                      </a:r>
                      <a:endParaRPr kumimoji="0" lang="nl-N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Sinaasappelen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Bananen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104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Videorecorders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104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Breedbeeld </a:t>
                      </a:r>
                      <a:r>
                        <a:rPr kumimoji="0" lang="nl-N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TV’s</a:t>
                      </a:r>
                      <a:endParaRPr kumimoji="0" lang="nl-N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1" name="Line 142"/>
          <p:cNvSpPr>
            <a:spLocks noChangeShapeType="1"/>
          </p:cNvSpPr>
          <p:nvPr/>
        </p:nvSpPr>
        <p:spPr bwMode="auto">
          <a:xfrm flipH="1">
            <a:off x="4343400" y="1438300"/>
            <a:ext cx="2133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" name="Text Box 143"/>
          <p:cNvSpPr txBox="1">
            <a:spLocks noChangeArrowheads="1"/>
          </p:cNvSpPr>
          <p:nvPr/>
        </p:nvSpPr>
        <p:spPr bwMode="auto">
          <a:xfrm>
            <a:off x="4514850" y="1104925"/>
            <a:ext cx="1776413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nl-NL" altLang="en-US" sz="1400" dirty="0">
                <a:solidFill>
                  <a:srgbClr val="FF0000"/>
                </a:solidFill>
              </a:rPr>
              <a:t>on delete cascade</a:t>
            </a:r>
          </a:p>
          <a:p>
            <a:pPr eaLnBrk="1" hangingPunct="1"/>
            <a:endParaRPr lang="nl-NL" altLang="en-US" sz="700" dirty="0">
              <a:solidFill>
                <a:srgbClr val="FF0000"/>
              </a:solidFill>
            </a:endParaRPr>
          </a:p>
          <a:p>
            <a:pPr eaLnBrk="1" hangingPunct="1"/>
            <a:r>
              <a:rPr lang="nl-NL" altLang="en-US" sz="1400" dirty="0">
                <a:solidFill>
                  <a:srgbClr val="FF0000"/>
                </a:solidFill>
              </a:rPr>
              <a:t>on update cascade</a:t>
            </a:r>
          </a:p>
        </p:txBody>
      </p:sp>
      <p:sp>
        <p:nvSpPr>
          <p:cNvPr id="18" name="Text Box 149"/>
          <p:cNvSpPr txBox="1">
            <a:spLocks noChangeArrowheads="1"/>
          </p:cNvSpPr>
          <p:nvPr/>
        </p:nvSpPr>
        <p:spPr bwMode="auto">
          <a:xfrm rot="1239600">
            <a:off x="4724400" y="2986113"/>
            <a:ext cx="170815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nl-NL" altLang="en-US" sz="1400">
                <a:solidFill>
                  <a:srgbClr val="FF0000"/>
                </a:solidFill>
              </a:rPr>
              <a:t>on delete cascade</a:t>
            </a:r>
          </a:p>
          <a:p>
            <a:pPr eaLnBrk="1" hangingPunct="1"/>
            <a:endParaRPr lang="nl-NL" altLang="en-US" sz="700">
              <a:solidFill>
                <a:srgbClr val="FF0000"/>
              </a:solidFill>
            </a:endParaRPr>
          </a:p>
          <a:p>
            <a:pPr eaLnBrk="1" hangingPunct="1"/>
            <a:r>
              <a:rPr lang="nl-NL" altLang="en-US" sz="1400">
                <a:solidFill>
                  <a:srgbClr val="FF0000"/>
                </a:solidFill>
              </a:rPr>
              <a:t>on update restrict</a:t>
            </a:r>
          </a:p>
        </p:txBody>
      </p:sp>
      <p:sp>
        <p:nvSpPr>
          <p:cNvPr id="14" name="Line 145"/>
          <p:cNvSpPr>
            <a:spLocks noChangeShapeType="1"/>
          </p:cNvSpPr>
          <p:nvPr/>
        </p:nvSpPr>
        <p:spPr bwMode="auto">
          <a:xfrm>
            <a:off x="914400" y="3952900"/>
            <a:ext cx="472440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Line 148"/>
          <p:cNvSpPr>
            <a:spLocks noChangeShapeType="1"/>
          </p:cNvSpPr>
          <p:nvPr/>
        </p:nvSpPr>
        <p:spPr bwMode="auto">
          <a:xfrm flipH="1" flipV="1">
            <a:off x="895350" y="1495450"/>
            <a:ext cx="6858000" cy="2667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48777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REFERENTIËLE-integriteit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109</a:t>
            </a:fld>
            <a:endParaRPr lang="nl-NL"/>
          </a:p>
        </p:txBody>
      </p:sp>
      <p:graphicFrame>
        <p:nvGraphicFramePr>
          <p:cNvPr id="6" name="Group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102337"/>
              </p:ext>
            </p:extLst>
          </p:nvPr>
        </p:nvGraphicFramePr>
        <p:xfrm>
          <a:off x="6400800" y="2505373"/>
          <a:ext cx="2133600" cy="12797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590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VERHUURBEDRIJF</a:t>
                      </a:r>
                    </a:p>
                  </a:txBody>
                  <a:tcPr marT="45674" marB="4567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Naam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Plaats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Jan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Den Haag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5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Sjaak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Rotterdam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5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Piet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Den Haag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7" name="Group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201674"/>
              </p:ext>
            </p:extLst>
          </p:nvPr>
        </p:nvGraphicFramePr>
        <p:xfrm>
          <a:off x="533400" y="2505373"/>
          <a:ext cx="3962400" cy="1792287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6041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CONTAINER</a:t>
                      </a:r>
                    </a:p>
                  </a:txBody>
                  <a:tcPr marT="45722" marB="45722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Nr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Soort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Aanschaf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Huurprijs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Verhuurder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17.500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1.200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Sjaak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20.000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1.600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Jan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25.000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2.000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15.000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1.100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Sjaak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22.000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1.800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9" name="Line 142"/>
          <p:cNvSpPr>
            <a:spLocks noChangeShapeType="1"/>
          </p:cNvSpPr>
          <p:nvPr/>
        </p:nvSpPr>
        <p:spPr bwMode="auto">
          <a:xfrm flipH="1">
            <a:off x="4343400" y="2886373"/>
            <a:ext cx="2133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Text Box 143"/>
          <p:cNvSpPr txBox="1">
            <a:spLocks noChangeArrowheads="1"/>
          </p:cNvSpPr>
          <p:nvPr/>
        </p:nvSpPr>
        <p:spPr bwMode="auto">
          <a:xfrm>
            <a:off x="4514850" y="2552998"/>
            <a:ext cx="1776413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nl-NL" altLang="en-US" sz="1400" dirty="0">
                <a:solidFill>
                  <a:srgbClr val="FF0000"/>
                </a:solidFill>
              </a:rPr>
              <a:t>on delete cascade</a:t>
            </a:r>
          </a:p>
          <a:p>
            <a:pPr eaLnBrk="1" hangingPunct="1"/>
            <a:endParaRPr lang="nl-NL" altLang="en-US" sz="700" dirty="0">
              <a:solidFill>
                <a:srgbClr val="FF0000"/>
              </a:solidFill>
            </a:endParaRPr>
          </a:p>
          <a:p>
            <a:pPr eaLnBrk="1" hangingPunct="1"/>
            <a:r>
              <a:rPr lang="nl-NL" altLang="en-US" sz="1400" dirty="0">
                <a:solidFill>
                  <a:srgbClr val="FF0000"/>
                </a:solidFill>
              </a:rPr>
              <a:t>on update cascade</a:t>
            </a:r>
          </a:p>
        </p:txBody>
      </p:sp>
      <p:sp>
        <p:nvSpPr>
          <p:cNvPr id="11" name="Rechthoekig bijschrift 10"/>
          <p:cNvSpPr/>
          <p:nvPr/>
        </p:nvSpPr>
        <p:spPr bwMode="auto">
          <a:xfrm>
            <a:off x="1619672" y="1354386"/>
            <a:ext cx="6264696" cy="1008112"/>
          </a:xfrm>
          <a:prstGeom prst="wedgeRectCallout">
            <a:avLst>
              <a:gd name="adj1" fmla="val 9978"/>
              <a:gd name="adj2" fmla="val 7408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nl-NL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Wanneer </a:t>
            </a:r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een regel uit VERHUURBEDRIJF wordt verwijderd</a:t>
            </a:r>
            <a:b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mogen alle bijbehorende rijen uit CONTAINER ook verwijderd worden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hthoekig bijschrift 11"/>
          <p:cNvSpPr/>
          <p:nvPr/>
        </p:nvSpPr>
        <p:spPr bwMode="auto">
          <a:xfrm>
            <a:off x="1619672" y="4413667"/>
            <a:ext cx="6264696" cy="1008112"/>
          </a:xfrm>
          <a:prstGeom prst="wedgeRectCallout">
            <a:avLst>
              <a:gd name="adj1" fmla="val 10544"/>
              <a:gd name="adj2" fmla="val -18111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Wanneer Naam (primaire sleutel) in een regel uit VERHUURBEDRIJF wordt gewijzigd</a:t>
            </a:r>
            <a:b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mogen alle bijbehorende vreemde sleutels in CONTAINER ook gewijzigd worden</a:t>
            </a:r>
          </a:p>
        </p:txBody>
      </p:sp>
    </p:spTree>
    <p:extLst>
      <p:ext uri="{BB962C8B-B14F-4D97-AF65-F5344CB8AC3E}">
        <p14:creationId xmlns:p14="http://schemas.microsoft.com/office/powerpoint/2010/main" val="365334067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VOORDELEN versus </a:t>
            </a:r>
            <a:r>
              <a:rPr lang="en-GB" dirty="0" smtClean="0"/>
              <a:t>NADELEN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Voordelen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smtClean="0"/>
              <a:t>goed </a:t>
            </a:r>
            <a:r>
              <a:rPr lang="nl-NL" dirty="0"/>
              <a:t>gebruik geheugen</a:t>
            </a:r>
          </a:p>
          <a:p>
            <a:r>
              <a:rPr lang="nl-NL" dirty="0" smtClean="0"/>
              <a:t>geen </a:t>
            </a:r>
            <a:r>
              <a:rPr lang="nl-NL" dirty="0"/>
              <a:t>redundantie</a:t>
            </a:r>
          </a:p>
          <a:p>
            <a:r>
              <a:rPr lang="nl-NL" dirty="0" smtClean="0"/>
              <a:t>up-to-date </a:t>
            </a:r>
            <a:r>
              <a:rPr lang="nl-NL" dirty="0"/>
              <a:t>door DBMS</a:t>
            </a:r>
          </a:p>
          <a:p>
            <a:r>
              <a:rPr lang="nl-NL" dirty="0" smtClean="0"/>
              <a:t>consistent </a:t>
            </a:r>
            <a:r>
              <a:rPr lang="nl-NL" dirty="0"/>
              <a:t>door DBMS</a:t>
            </a:r>
          </a:p>
          <a:p>
            <a:r>
              <a:rPr lang="nl-NL" dirty="0" smtClean="0"/>
              <a:t>definities </a:t>
            </a:r>
            <a:r>
              <a:rPr lang="nl-NL" dirty="0"/>
              <a:t>in cataloog</a:t>
            </a:r>
          </a:p>
          <a:p>
            <a:r>
              <a:rPr lang="nl-NL" dirty="0" smtClean="0"/>
              <a:t>delen </a:t>
            </a:r>
            <a:r>
              <a:rPr lang="nl-NL" dirty="0"/>
              <a:t>van gegevens</a:t>
            </a:r>
          </a:p>
          <a:p>
            <a:r>
              <a:rPr lang="nl-NL" dirty="0" smtClean="0"/>
              <a:t>integratie </a:t>
            </a:r>
            <a:r>
              <a:rPr lang="nl-NL" dirty="0"/>
              <a:t>eenvoudiger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Nadelen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err="1" smtClean="0"/>
              <a:t>complexiteit</a:t>
            </a:r>
            <a:endParaRPr lang="en-GB" dirty="0"/>
          </a:p>
          <a:p>
            <a:r>
              <a:rPr lang="en-GB" dirty="0" err="1" smtClean="0"/>
              <a:t>grootte</a:t>
            </a:r>
            <a:endParaRPr lang="en-GB" dirty="0"/>
          </a:p>
          <a:p>
            <a:r>
              <a:rPr lang="en-GB" dirty="0" err="1" smtClean="0"/>
              <a:t>kosten</a:t>
            </a:r>
            <a:r>
              <a:rPr lang="en-GB" dirty="0" smtClean="0"/>
              <a:t> </a:t>
            </a:r>
            <a:r>
              <a:rPr lang="en-GB" dirty="0"/>
              <a:t>DBMS</a:t>
            </a:r>
          </a:p>
          <a:p>
            <a:r>
              <a:rPr lang="en-GB" dirty="0" err="1" smtClean="0"/>
              <a:t>kosten</a:t>
            </a:r>
            <a:r>
              <a:rPr lang="en-GB" dirty="0" smtClean="0"/>
              <a:t> </a:t>
            </a:r>
            <a:r>
              <a:rPr lang="en-GB" dirty="0"/>
              <a:t>hardware</a:t>
            </a:r>
          </a:p>
          <a:p>
            <a:r>
              <a:rPr lang="en-GB" dirty="0" err="1" smtClean="0"/>
              <a:t>kosten</a:t>
            </a:r>
            <a:r>
              <a:rPr lang="en-GB" dirty="0" smtClean="0"/>
              <a:t> </a:t>
            </a:r>
            <a:r>
              <a:rPr lang="en-GB" dirty="0" err="1"/>
              <a:t>conversie</a:t>
            </a:r>
            <a:endParaRPr lang="en-GB" dirty="0"/>
          </a:p>
          <a:p>
            <a:r>
              <a:rPr lang="en-GB" dirty="0" smtClean="0"/>
              <a:t>performance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683786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REFERENTIËLE-integriteit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110</a:t>
            </a:fld>
            <a:endParaRPr lang="nl-NL"/>
          </a:p>
        </p:txBody>
      </p:sp>
      <p:graphicFrame>
        <p:nvGraphicFramePr>
          <p:cNvPr id="6" name="Group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047956"/>
              </p:ext>
            </p:extLst>
          </p:nvPr>
        </p:nvGraphicFramePr>
        <p:xfrm>
          <a:off x="533400" y="1057300"/>
          <a:ext cx="3962400" cy="1792287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6041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CONTAINER</a:t>
                      </a:r>
                    </a:p>
                  </a:txBody>
                  <a:tcPr marT="45722" marB="45722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Nr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Soort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Aanschaf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Huurprijs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Verhuurder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17.500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1.200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Sjaak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20.000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1.600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Jan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25.000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2.000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15.000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1.100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Sjaak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22.000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1.800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" name="Group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882067"/>
              </p:ext>
            </p:extLst>
          </p:nvPr>
        </p:nvGraphicFramePr>
        <p:xfrm>
          <a:off x="5562600" y="3833838"/>
          <a:ext cx="3048000" cy="153670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6117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VRACHT</a:t>
                      </a:r>
                    </a:p>
                  </a:txBody>
                  <a:tcPr marT="45735" marB="45735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Nr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verzekerde_waarde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container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120.000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6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102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120.000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6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103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325.000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6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104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100.000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Text Box 149"/>
          <p:cNvSpPr txBox="1">
            <a:spLocks noChangeArrowheads="1"/>
          </p:cNvSpPr>
          <p:nvPr/>
        </p:nvSpPr>
        <p:spPr bwMode="auto">
          <a:xfrm rot="1239600">
            <a:off x="4724400" y="2986113"/>
            <a:ext cx="170815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nl-NL" altLang="en-US" sz="1400">
                <a:solidFill>
                  <a:srgbClr val="FF0000"/>
                </a:solidFill>
              </a:rPr>
              <a:t>on delete cascade</a:t>
            </a:r>
          </a:p>
          <a:p>
            <a:pPr eaLnBrk="1" hangingPunct="1"/>
            <a:endParaRPr lang="nl-NL" altLang="en-US" sz="700">
              <a:solidFill>
                <a:srgbClr val="FF0000"/>
              </a:solidFill>
            </a:endParaRPr>
          </a:p>
          <a:p>
            <a:pPr eaLnBrk="1" hangingPunct="1"/>
            <a:r>
              <a:rPr lang="nl-NL" altLang="en-US" sz="1400">
                <a:solidFill>
                  <a:srgbClr val="FF0000"/>
                </a:solidFill>
              </a:rPr>
              <a:t>on update restrict</a:t>
            </a:r>
          </a:p>
        </p:txBody>
      </p:sp>
      <p:sp>
        <p:nvSpPr>
          <p:cNvPr id="9" name="Line 148"/>
          <p:cNvSpPr>
            <a:spLocks noChangeShapeType="1"/>
          </p:cNvSpPr>
          <p:nvPr/>
        </p:nvSpPr>
        <p:spPr bwMode="auto">
          <a:xfrm flipH="1" flipV="1">
            <a:off x="895350" y="1495450"/>
            <a:ext cx="6858000" cy="2667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Rechthoekig bijschrift 9"/>
          <p:cNvSpPr/>
          <p:nvPr/>
        </p:nvSpPr>
        <p:spPr bwMode="auto">
          <a:xfrm>
            <a:off x="4639581" y="1344010"/>
            <a:ext cx="4252899" cy="1008112"/>
          </a:xfrm>
          <a:prstGeom prst="wedgeRectCallout">
            <a:avLst>
              <a:gd name="adj1" fmla="val -29926"/>
              <a:gd name="adj2" fmla="val 11713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Wanneer een regel uit CONTAINER wordt </a:t>
            </a:r>
            <a:r>
              <a:rPr lang="nl-NL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verwijderd mogen </a:t>
            </a:r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alle bijbehorende rijen uit </a:t>
            </a:r>
            <a:r>
              <a:rPr lang="nl-NL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VRACHT ook </a:t>
            </a:r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verwijderd worden</a:t>
            </a:r>
          </a:p>
        </p:txBody>
      </p:sp>
      <p:sp>
        <p:nvSpPr>
          <p:cNvPr id="11" name="Rechthoekig bijschrift 10"/>
          <p:cNvSpPr/>
          <p:nvPr/>
        </p:nvSpPr>
        <p:spPr bwMode="auto">
          <a:xfrm>
            <a:off x="533400" y="3947342"/>
            <a:ext cx="4252899" cy="1008112"/>
          </a:xfrm>
          <a:prstGeom prst="wedgeRectCallout">
            <a:avLst>
              <a:gd name="adj1" fmla="val 60996"/>
              <a:gd name="adj2" fmla="val -10578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nl-NL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Nr</a:t>
            </a:r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(primaire sleutel) in een regel uit CONTAINER mag worden </a:t>
            </a:r>
            <a:r>
              <a:rPr lang="nl-NL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gewijzigd wanneer </a:t>
            </a:r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 geen bijbehorende vreemde sleutels </a:t>
            </a:r>
            <a:r>
              <a:rPr lang="nl-NL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VRACHT </a:t>
            </a:r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zijn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2528723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REFERENTIËLE-integriteit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111</a:t>
            </a:fld>
            <a:endParaRPr lang="nl-NL"/>
          </a:p>
        </p:txBody>
      </p:sp>
      <p:sp>
        <p:nvSpPr>
          <p:cNvPr id="6" name="Text Box 146"/>
          <p:cNvSpPr txBox="1">
            <a:spLocks noChangeArrowheads="1"/>
          </p:cNvSpPr>
          <p:nvPr/>
        </p:nvSpPr>
        <p:spPr bwMode="auto">
          <a:xfrm rot="236610">
            <a:off x="3791272" y="2645517"/>
            <a:ext cx="1776413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nl-NL" altLang="en-US" sz="1400" dirty="0">
                <a:solidFill>
                  <a:srgbClr val="FF0000"/>
                </a:solidFill>
              </a:rPr>
              <a:t>on delete </a:t>
            </a:r>
            <a:r>
              <a:rPr lang="nl-NL" altLang="en-US" sz="1400" dirty="0" err="1">
                <a:solidFill>
                  <a:srgbClr val="FF0000"/>
                </a:solidFill>
              </a:rPr>
              <a:t>restrict</a:t>
            </a:r>
            <a:endParaRPr lang="nl-NL" altLang="en-US" sz="1400" dirty="0">
              <a:solidFill>
                <a:srgbClr val="FF0000"/>
              </a:solidFill>
            </a:endParaRPr>
          </a:p>
          <a:p>
            <a:pPr eaLnBrk="1" hangingPunct="1"/>
            <a:endParaRPr lang="nl-NL" altLang="en-US" sz="700" dirty="0">
              <a:solidFill>
                <a:srgbClr val="FF0000"/>
              </a:solidFill>
            </a:endParaRPr>
          </a:p>
          <a:p>
            <a:pPr eaLnBrk="1" hangingPunct="1"/>
            <a:r>
              <a:rPr lang="nl-NL" altLang="en-US" sz="1400" dirty="0">
                <a:solidFill>
                  <a:srgbClr val="FF0000"/>
                </a:solidFill>
              </a:rPr>
              <a:t>on update cascade</a:t>
            </a:r>
          </a:p>
        </p:txBody>
      </p:sp>
      <p:graphicFrame>
        <p:nvGraphicFramePr>
          <p:cNvPr id="7" name="Group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378725"/>
              </p:ext>
            </p:extLst>
          </p:nvPr>
        </p:nvGraphicFramePr>
        <p:xfrm>
          <a:off x="5772472" y="2616942"/>
          <a:ext cx="3048000" cy="153670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6117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VRACHT</a:t>
                      </a:r>
                    </a:p>
                  </a:txBody>
                  <a:tcPr marT="45735" marB="45735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Nr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verzekerde_waarde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container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120.000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6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102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120.000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6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103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325.000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6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104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100.000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" name="Group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139539"/>
              </p:ext>
            </p:extLst>
          </p:nvPr>
        </p:nvGraphicFramePr>
        <p:xfrm>
          <a:off x="743272" y="2355004"/>
          <a:ext cx="2971800" cy="1792287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604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VRACHTINHOUD</a:t>
                      </a:r>
                    </a:p>
                  </a:txBody>
                  <a:tcPr marT="45722" marB="45722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1" u="sng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Vnr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volgnr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omschrijving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PC’s</a:t>
                      </a:r>
                      <a:endParaRPr kumimoji="0" lang="nl-N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Sinaasappelen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Bananen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104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Videorecorders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104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Breedbeeld </a:t>
                      </a:r>
                      <a:r>
                        <a:rPr kumimoji="0" lang="nl-N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TV’s</a:t>
                      </a:r>
                      <a:endParaRPr kumimoji="0" lang="nl-N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9" name="Line 145"/>
          <p:cNvSpPr>
            <a:spLocks noChangeShapeType="1"/>
          </p:cNvSpPr>
          <p:nvPr/>
        </p:nvSpPr>
        <p:spPr bwMode="auto">
          <a:xfrm>
            <a:off x="1124272" y="2736004"/>
            <a:ext cx="472440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Rechthoekig bijschrift 9"/>
          <p:cNvSpPr/>
          <p:nvPr/>
        </p:nvSpPr>
        <p:spPr bwMode="auto">
          <a:xfrm>
            <a:off x="683568" y="1354386"/>
            <a:ext cx="6264696" cy="1008112"/>
          </a:xfrm>
          <a:prstGeom prst="wedgeRectCallout">
            <a:avLst>
              <a:gd name="adj1" fmla="val 12576"/>
              <a:gd name="adj2" fmla="val 863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een regel uit VRACHT mag worden </a:t>
            </a:r>
            <a:r>
              <a:rPr lang="nl-NL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verwijderd wanneer </a:t>
            </a:r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 geen bijbehorende vreemde sleutels in VRACHTINHOUD zijn</a:t>
            </a:r>
          </a:p>
        </p:txBody>
      </p:sp>
      <p:sp>
        <p:nvSpPr>
          <p:cNvPr id="11" name="Rechthoekig bijschrift 10"/>
          <p:cNvSpPr/>
          <p:nvPr/>
        </p:nvSpPr>
        <p:spPr bwMode="auto">
          <a:xfrm>
            <a:off x="683568" y="4413667"/>
            <a:ext cx="6264696" cy="1008112"/>
          </a:xfrm>
          <a:prstGeom prst="wedgeRectCallout">
            <a:avLst>
              <a:gd name="adj1" fmla="val 12894"/>
              <a:gd name="adj2" fmla="val -16727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Wanneer </a:t>
            </a:r>
            <a:r>
              <a:rPr lang="nl-NL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Nr</a:t>
            </a:r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(primaire sleutel) in een regel uit VRACHT wordt </a:t>
            </a:r>
            <a:r>
              <a:rPr lang="nl-NL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gewijzigd mogen </a:t>
            </a:r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alle bijbehorende vreemde sleutels in VRACHTINHOUD ook gewijzigd worden</a:t>
            </a:r>
          </a:p>
        </p:txBody>
      </p:sp>
    </p:spTree>
    <p:extLst>
      <p:ext uri="{BB962C8B-B14F-4D97-AF65-F5344CB8AC3E}">
        <p14:creationId xmlns:p14="http://schemas.microsoft.com/office/powerpoint/2010/main" val="260686447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Syntax </a:t>
            </a:r>
            <a:r>
              <a:rPr lang="en-GB" dirty="0" err="1" smtClean="0"/>
              <a:t>voorbeeld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273324"/>
            <a:ext cx="8198296" cy="34290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CREATE TABLE </a:t>
            </a:r>
            <a:r>
              <a:rPr lang="en-GB" dirty="0" smtClean="0"/>
              <a:t>container (… </a:t>
            </a:r>
            <a:br>
              <a:rPr lang="en-GB" dirty="0" smtClean="0"/>
            </a:br>
            <a:r>
              <a:rPr lang="en-GB" dirty="0" err="1" smtClean="0"/>
              <a:t>verhuurder</a:t>
            </a:r>
            <a:r>
              <a:rPr lang="en-GB" dirty="0"/>
              <a:t> </a:t>
            </a:r>
            <a:r>
              <a:rPr lang="en-GB" dirty="0" smtClean="0"/>
              <a:t>varchar(10</a:t>
            </a:r>
            <a:r>
              <a:rPr lang="en-GB" dirty="0"/>
              <a:t>) </a:t>
            </a:r>
            <a:r>
              <a:rPr lang="en-GB" dirty="0" smtClean="0"/>
              <a:t>FOREIGN KEY </a:t>
            </a:r>
            <a:br>
              <a:rPr lang="en-GB" dirty="0" smtClean="0"/>
            </a:br>
            <a:r>
              <a:rPr lang="en-GB" dirty="0" smtClean="0"/>
              <a:t>REFERENCES </a:t>
            </a:r>
            <a:r>
              <a:rPr lang="en-GB" dirty="0" err="1" smtClean="0"/>
              <a:t>verhuurbedrijf</a:t>
            </a:r>
            <a:r>
              <a:rPr lang="en-GB" dirty="0" smtClean="0"/>
              <a:t> (</a:t>
            </a:r>
            <a:r>
              <a:rPr lang="en-GB" dirty="0" err="1" smtClean="0"/>
              <a:t>naam</a:t>
            </a:r>
            <a:r>
              <a:rPr lang="en-GB" dirty="0" smtClean="0"/>
              <a:t>) ON DELETE CASCADE,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…)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sz="2000" dirty="0" err="1"/>
              <a:t>Voor</a:t>
            </a:r>
            <a:r>
              <a:rPr lang="en-GB" sz="2000" dirty="0"/>
              <a:t> </a:t>
            </a:r>
            <a:r>
              <a:rPr lang="en-GB" sz="2000" dirty="0" err="1"/>
              <a:t>specifieke</a:t>
            </a:r>
            <a:r>
              <a:rPr lang="en-GB" sz="2000" dirty="0"/>
              <a:t> SQL </a:t>
            </a:r>
            <a:r>
              <a:rPr lang="en-GB" sz="2000" dirty="0" err="1"/>
              <a:t>implementaties</a:t>
            </a:r>
            <a:r>
              <a:rPr lang="en-GB" sz="2000" dirty="0"/>
              <a:t> </a:t>
            </a:r>
            <a:r>
              <a:rPr lang="en-GB" sz="2000" dirty="0" err="1"/>
              <a:t>kan</a:t>
            </a:r>
            <a:r>
              <a:rPr lang="en-GB" sz="2000" dirty="0"/>
              <a:t> </a:t>
            </a:r>
            <a:r>
              <a:rPr lang="en-GB" sz="2000" dirty="0" err="1"/>
              <a:t>een</a:t>
            </a:r>
            <a:r>
              <a:rPr lang="en-GB" sz="2000" dirty="0"/>
              <a:t> </a:t>
            </a:r>
            <a:r>
              <a:rPr lang="en-GB" sz="2000" dirty="0" err="1"/>
              <a:t>andere</a:t>
            </a:r>
            <a:r>
              <a:rPr lang="en-GB" sz="2000" dirty="0"/>
              <a:t> syntax </a:t>
            </a:r>
            <a:r>
              <a:rPr lang="en-GB" sz="2000" dirty="0" err="1"/>
              <a:t>gelden</a:t>
            </a:r>
            <a:r>
              <a:rPr lang="en-GB" sz="2000" dirty="0"/>
              <a:t>!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112</a:t>
            </a:fld>
            <a:endParaRPr lang="nl-NL"/>
          </a:p>
        </p:txBody>
      </p:sp>
      <p:graphicFrame>
        <p:nvGraphicFramePr>
          <p:cNvPr id="7" name="Group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758311"/>
              </p:ext>
            </p:extLst>
          </p:nvPr>
        </p:nvGraphicFramePr>
        <p:xfrm>
          <a:off x="6400800" y="2857500"/>
          <a:ext cx="2133600" cy="12797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590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VERHUURBEDRIJF</a:t>
                      </a:r>
                    </a:p>
                  </a:txBody>
                  <a:tcPr marT="45674" marB="4567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Naam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Plaats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Jan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Den Haag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5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Sjaak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Rotterdam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5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Piet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Den Haag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8" name="Group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855374"/>
              </p:ext>
            </p:extLst>
          </p:nvPr>
        </p:nvGraphicFramePr>
        <p:xfrm>
          <a:off x="533400" y="2857500"/>
          <a:ext cx="3962400" cy="1792287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6041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CONTAINER</a:t>
                      </a:r>
                    </a:p>
                  </a:txBody>
                  <a:tcPr marT="45722" marB="45722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Nr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Soort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Aanschaf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Huurprijs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Verhuurder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17.500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1.200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Sjaak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20.000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1.600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Jan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25.000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2.000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15.000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1.100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Sjaak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22.000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1.800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9" name="Line 142"/>
          <p:cNvSpPr>
            <a:spLocks noChangeShapeType="1"/>
          </p:cNvSpPr>
          <p:nvPr/>
        </p:nvSpPr>
        <p:spPr bwMode="auto">
          <a:xfrm flipH="1">
            <a:off x="4343400" y="3238500"/>
            <a:ext cx="2133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Text Box 143"/>
          <p:cNvSpPr txBox="1">
            <a:spLocks noChangeArrowheads="1"/>
          </p:cNvSpPr>
          <p:nvPr/>
        </p:nvSpPr>
        <p:spPr bwMode="auto">
          <a:xfrm>
            <a:off x="4541282" y="2905125"/>
            <a:ext cx="172354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nl-NL" altLang="en-US" sz="1400" dirty="0">
                <a:solidFill>
                  <a:srgbClr val="FF0000"/>
                </a:solidFill>
              </a:rPr>
              <a:t>on delete cascade</a:t>
            </a:r>
          </a:p>
          <a:p>
            <a:pPr eaLnBrk="1" hangingPunct="1"/>
            <a:endParaRPr lang="nl-NL" altLang="en-US" sz="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87324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113</a:t>
            </a:fld>
            <a:endParaRPr lang="nl-NL"/>
          </a:p>
        </p:txBody>
      </p:sp>
      <p:sp>
        <p:nvSpPr>
          <p:cNvPr id="7" name="PIJL-OMHOOG 5">
            <a:hlinkClick r:id="rId2" action="ppaction://hlinksldjump"/>
          </p:cNvPr>
          <p:cNvSpPr/>
          <p:nvPr/>
        </p:nvSpPr>
        <p:spPr bwMode="auto">
          <a:xfrm>
            <a:off x="7715272" y="4683138"/>
            <a:ext cx="984698" cy="531491"/>
          </a:xfrm>
          <a:prstGeom prst="upArrow">
            <a:avLst>
              <a:gd name="adj1" fmla="val 72588"/>
              <a:gd name="adj2" fmla="val 3191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5" b="32929"/>
          <a:stretch/>
        </p:blipFill>
        <p:spPr>
          <a:xfrm>
            <a:off x="-17600" y="1353404"/>
            <a:ext cx="9342128" cy="2728232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KENMERKEN</a:t>
            </a:r>
            <a:endParaRPr lang="en-GB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Gegevensonafhankelijkheid</a:t>
            </a:r>
            <a:endParaRPr lang="nl-NL" dirty="0"/>
          </a:p>
          <a:p>
            <a:r>
              <a:rPr lang="nl-NL" dirty="0" smtClean="0"/>
              <a:t>Database- </a:t>
            </a:r>
            <a:r>
              <a:rPr lang="nl-NL" dirty="0"/>
              <a:t>of gegevensmodellering</a:t>
            </a:r>
          </a:p>
          <a:p>
            <a:r>
              <a:rPr lang="nl-NL" dirty="0" smtClean="0"/>
              <a:t>Beheersen </a:t>
            </a:r>
            <a:r>
              <a:rPr lang="nl-NL" dirty="0"/>
              <a:t>van gegevensredundantie</a:t>
            </a:r>
          </a:p>
          <a:p>
            <a:r>
              <a:rPr lang="nl-NL" dirty="0" smtClean="0"/>
              <a:t>Afdwingen </a:t>
            </a:r>
            <a:r>
              <a:rPr lang="nl-NL" dirty="0"/>
              <a:t>van integriteitregels</a:t>
            </a:r>
          </a:p>
          <a:p>
            <a:r>
              <a:rPr lang="nl-NL" dirty="0" smtClean="0"/>
              <a:t>Waarborgen </a:t>
            </a:r>
            <a:r>
              <a:rPr lang="nl-NL" dirty="0"/>
              <a:t>van beveiliging</a:t>
            </a:r>
          </a:p>
          <a:p>
            <a:r>
              <a:rPr lang="nl-NL" dirty="0" smtClean="0"/>
              <a:t>Inrichten </a:t>
            </a:r>
            <a:r>
              <a:rPr lang="nl-NL" dirty="0"/>
              <a:t>van back-up- en recovery-faciliteiten</a:t>
            </a:r>
          </a:p>
          <a:p>
            <a:r>
              <a:rPr lang="nl-NL" dirty="0" smtClean="0"/>
              <a:t>Flexibele </a:t>
            </a:r>
            <a:r>
              <a:rPr lang="nl-NL" dirty="0"/>
              <a:t>en optimale gegevensgebruik</a:t>
            </a:r>
          </a:p>
          <a:p>
            <a:endParaRPr lang="en-GB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F731EA-020D-426A-A379-00063D7CD23C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914775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NL" b="0" dirty="0"/>
              <a:t>3 lagen architectuur </a:t>
            </a:r>
            <a:r>
              <a:rPr lang="nl-NL" b="0" dirty="0" smtClean="0"/>
              <a:t>DBMS</a:t>
            </a:r>
            <a:endParaRPr lang="en-GB" b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13</a:t>
            </a:fld>
            <a:endParaRPr lang="nl-NL"/>
          </a:p>
        </p:txBody>
      </p:sp>
      <p:sp>
        <p:nvSpPr>
          <p:cNvPr id="28" name="AutoShape 2"/>
          <p:cNvSpPr>
            <a:spLocks noChangeArrowheads="1"/>
          </p:cNvSpPr>
          <p:nvPr/>
        </p:nvSpPr>
        <p:spPr bwMode="auto">
          <a:xfrm>
            <a:off x="7478390" y="3577801"/>
            <a:ext cx="863600" cy="863600"/>
          </a:xfrm>
          <a:prstGeom prst="can">
            <a:avLst>
              <a:gd name="adj" fmla="val 25000"/>
            </a:avLst>
          </a:prstGeom>
          <a:solidFill>
            <a:srgbClr val="66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nl-NL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</a:t>
            </a:r>
          </a:p>
        </p:txBody>
      </p:sp>
      <p:sp>
        <p:nvSpPr>
          <p:cNvPr id="29" name="AutoShape 3"/>
          <p:cNvSpPr>
            <a:spLocks noChangeArrowheads="1"/>
          </p:cNvSpPr>
          <p:nvPr/>
        </p:nvSpPr>
        <p:spPr bwMode="auto">
          <a:xfrm>
            <a:off x="7495853" y="4674763"/>
            <a:ext cx="863600" cy="863600"/>
          </a:xfrm>
          <a:prstGeom prst="can">
            <a:avLst>
              <a:gd name="adj" fmla="val 25000"/>
            </a:avLst>
          </a:prstGeom>
          <a:solidFill>
            <a:srgbClr val="66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nl-NL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</a:t>
            </a: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2425378" y="1345776"/>
            <a:ext cx="4086225" cy="4032250"/>
          </a:xfrm>
          <a:prstGeom prst="rect">
            <a:avLst/>
          </a:prstGeom>
          <a:solidFill>
            <a:srgbClr val="FF99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nl-NL" sz="24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DBMS</a:t>
            </a:r>
          </a:p>
          <a:p>
            <a:endParaRPr lang="nl-NL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l-NL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l-NL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l-NL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l-NL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l-NL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l-NL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l-NL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l-NL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l-NL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l-NL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computr2"/>
          <p:cNvSpPr>
            <a:spLocks noEditPoints="1" noChangeArrowheads="1"/>
          </p:cNvSpPr>
          <p:nvPr/>
        </p:nvSpPr>
        <p:spPr bwMode="auto">
          <a:xfrm>
            <a:off x="472753" y="1201313"/>
            <a:ext cx="1101725" cy="957263"/>
          </a:xfrm>
          <a:custGeom>
            <a:avLst/>
            <a:gdLst>
              <a:gd name="T0" fmla="*/ 1433119851 w 21600"/>
              <a:gd name="T1" fmla="*/ 0 h 21600"/>
              <a:gd name="T2" fmla="*/ 1433119851 w 21600"/>
              <a:gd name="T3" fmla="*/ 1880123253 h 21600"/>
              <a:gd name="T4" fmla="*/ 2147483647 w 21600"/>
              <a:gd name="T5" fmla="*/ 0 h 21600"/>
              <a:gd name="T6" fmla="*/ 567144108 w 21600"/>
              <a:gd name="T7" fmla="*/ 0 h 21600"/>
              <a:gd name="T8" fmla="*/ 567144108 w 21600"/>
              <a:gd name="T9" fmla="*/ 1012395056 h 21600"/>
              <a:gd name="T10" fmla="*/ 2147483647 w 21600"/>
              <a:gd name="T11" fmla="*/ 1012395056 h 21600"/>
              <a:gd name="T12" fmla="*/ 567144108 w 21600"/>
              <a:gd name="T13" fmla="*/ 506240738 h 21600"/>
              <a:gd name="T14" fmla="*/ 2147483647 w 21600"/>
              <a:gd name="T15" fmla="*/ 506240738 h 21600"/>
              <a:gd name="T16" fmla="*/ 2147483647 w 21600"/>
              <a:gd name="T17" fmla="*/ 1373968935 h 21600"/>
              <a:gd name="T18" fmla="*/ 367833640 w 21600"/>
              <a:gd name="T19" fmla="*/ 1373968935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913 h 21600"/>
              <a:gd name="T32" fmla="*/ 15565 w 21600"/>
              <a:gd name="T33" fmla="*/ 974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nl-NL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computr2"/>
          <p:cNvSpPr>
            <a:spLocks noEditPoints="1" noChangeArrowheads="1"/>
          </p:cNvSpPr>
          <p:nvPr/>
        </p:nvSpPr>
        <p:spPr bwMode="auto">
          <a:xfrm>
            <a:off x="466403" y="2676101"/>
            <a:ext cx="1101725" cy="957262"/>
          </a:xfrm>
          <a:custGeom>
            <a:avLst/>
            <a:gdLst>
              <a:gd name="T0" fmla="*/ 1433119851 w 21600"/>
              <a:gd name="T1" fmla="*/ 0 h 21600"/>
              <a:gd name="T2" fmla="*/ 1433119851 w 21600"/>
              <a:gd name="T3" fmla="*/ 1880117345 h 21600"/>
              <a:gd name="T4" fmla="*/ 2147483647 w 21600"/>
              <a:gd name="T5" fmla="*/ 0 h 21600"/>
              <a:gd name="T6" fmla="*/ 567144108 w 21600"/>
              <a:gd name="T7" fmla="*/ 0 h 21600"/>
              <a:gd name="T8" fmla="*/ 567144108 w 21600"/>
              <a:gd name="T9" fmla="*/ 1012390984 h 21600"/>
              <a:gd name="T10" fmla="*/ 2147483647 w 21600"/>
              <a:gd name="T11" fmla="*/ 1012390984 h 21600"/>
              <a:gd name="T12" fmla="*/ 567144108 w 21600"/>
              <a:gd name="T13" fmla="*/ 506239677 h 21600"/>
              <a:gd name="T14" fmla="*/ 2147483647 w 21600"/>
              <a:gd name="T15" fmla="*/ 506239677 h 21600"/>
              <a:gd name="T16" fmla="*/ 2147483647 w 21600"/>
              <a:gd name="T17" fmla="*/ 1373966037 h 21600"/>
              <a:gd name="T18" fmla="*/ 367833640 w 21600"/>
              <a:gd name="T19" fmla="*/ 137396603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913 h 21600"/>
              <a:gd name="T32" fmla="*/ 15565 w 21600"/>
              <a:gd name="T33" fmla="*/ 974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nl-NL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V="1">
            <a:off x="1561778" y="2498301"/>
            <a:ext cx="1206500" cy="5746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nl-NL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1633215" y="1707726"/>
            <a:ext cx="1062038" cy="4302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nl-NL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AutoShape 18"/>
          <p:cNvSpPr>
            <a:spLocks noChangeArrowheads="1"/>
          </p:cNvSpPr>
          <p:nvPr/>
        </p:nvSpPr>
        <p:spPr bwMode="auto">
          <a:xfrm>
            <a:off x="7519665" y="1706138"/>
            <a:ext cx="863600" cy="863600"/>
          </a:xfrm>
          <a:prstGeom prst="can">
            <a:avLst>
              <a:gd name="adj" fmla="val 25000"/>
            </a:avLst>
          </a:prstGeom>
          <a:solidFill>
            <a:srgbClr val="66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nl-NL" sz="13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gegevens</a:t>
            </a:r>
          </a:p>
          <a:p>
            <a:r>
              <a:rPr lang="nl-NL" sz="13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cataloog</a:t>
            </a:r>
          </a:p>
        </p:txBody>
      </p:sp>
      <p:sp>
        <p:nvSpPr>
          <p:cNvPr id="38" name="Line 19"/>
          <p:cNvSpPr>
            <a:spLocks noChangeShapeType="1"/>
          </p:cNvSpPr>
          <p:nvPr/>
        </p:nvSpPr>
        <p:spPr bwMode="auto">
          <a:xfrm flipV="1">
            <a:off x="6656065" y="2137938"/>
            <a:ext cx="720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nl-NL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Rectangle 20"/>
          <p:cNvSpPr>
            <a:spLocks noChangeArrowheads="1"/>
          </p:cNvSpPr>
          <p:nvPr/>
        </p:nvSpPr>
        <p:spPr bwMode="auto">
          <a:xfrm>
            <a:off x="2911153" y="2064913"/>
            <a:ext cx="3095625" cy="504825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nl-NL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 EXTERN MODEL</a:t>
            </a: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2911153" y="3249188"/>
            <a:ext cx="3095625" cy="504825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nl-NL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 LOGISCH MODEL</a:t>
            </a:r>
          </a:p>
        </p:txBody>
      </p:sp>
      <p:sp>
        <p:nvSpPr>
          <p:cNvPr id="41" name="Rectangle 22"/>
          <p:cNvSpPr>
            <a:spLocks noChangeArrowheads="1"/>
          </p:cNvSpPr>
          <p:nvPr/>
        </p:nvSpPr>
        <p:spPr bwMode="auto">
          <a:xfrm>
            <a:off x="2911153" y="4441401"/>
            <a:ext cx="3095625" cy="504825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nl-NL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 FYSIEK MODEL</a:t>
            </a:r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6079803" y="4946226"/>
            <a:ext cx="1327150" cy="1920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nl-NL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Line 15"/>
          <p:cNvSpPr>
            <a:spLocks noChangeShapeType="1"/>
          </p:cNvSpPr>
          <p:nvPr/>
        </p:nvSpPr>
        <p:spPr bwMode="auto">
          <a:xfrm flipV="1">
            <a:off x="6079803" y="4106438"/>
            <a:ext cx="1279525" cy="4079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nl-NL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computr2"/>
          <p:cNvSpPr>
            <a:spLocks noEditPoints="1" noChangeArrowheads="1"/>
          </p:cNvSpPr>
          <p:nvPr/>
        </p:nvSpPr>
        <p:spPr bwMode="auto">
          <a:xfrm>
            <a:off x="469578" y="4476327"/>
            <a:ext cx="1101725" cy="95726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1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1 w 21600"/>
              <a:gd name="T11" fmla="*/ 0 h 21600"/>
              <a:gd name="T12" fmla="*/ 0 w 21600"/>
              <a:gd name="T13" fmla="*/ 0 h 21600"/>
              <a:gd name="T14" fmla="*/ 1 w 21600"/>
              <a:gd name="T15" fmla="*/ 0 h 21600"/>
              <a:gd name="T16" fmla="*/ 1 w 21600"/>
              <a:gd name="T17" fmla="*/ 0 h 21600"/>
              <a:gd name="T18" fmla="*/ 0 w 21600"/>
              <a:gd name="T19" fmla="*/ 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899 h 21600"/>
              <a:gd name="T32" fmla="*/ 15562 w 21600"/>
              <a:gd name="T33" fmla="*/ 9743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nl-NL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Line 26"/>
          <p:cNvSpPr>
            <a:spLocks noChangeShapeType="1"/>
          </p:cNvSpPr>
          <p:nvPr/>
        </p:nvSpPr>
        <p:spPr bwMode="auto">
          <a:xfrm flipV="1">
            <a:off x="1564953" y="4946226"/>
            <a:ext cx="6985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nl-NL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 flipH="1" flipV="1">
            <a:off x="4471665" y="2657051"/>
            <a:ext cx="0" cy="504825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nl-NL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Line 28"/>
          <p:cNvSpPr>
            <a:spLocks noChangeShapeType="1"/>
          </p:cNvSpPr>
          <p:nvPr/>
        </p:nvSpPr>
        <p:spPr bwMode="auto">
          <a:xfrm flipH="1" flipV="1">
            <a:off x="4463728" y="3865138"/>
            <a:ext cx="0" cy="504825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nl-NL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Tekstvak 49"/>
          <p:cNvSpPr txBox="1"/>
          <p:nvPr/>
        </p:nvSpPr>
        <p:spPr>
          <a:xfrm>
            <a:off x="420707" y="362467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applicatie</a:t>
            </a:r>
            <a:endParaRPr lang="en-GB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kstvak 50"/>
          <p:cNvSpPr txBox="1"/>
          <p:nvPr/>
        </p:nvSpPr>
        <p:spPr>
          <a:xfrm>
            <a:off x="466403" y="213079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gebruiker</a:t>
            </a:r>
            <a:endParaRPr lang="en-GB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Tekstvak 51"/>
          <p:cNvSpPr txBox="1"/>
          <p:nvPr/>
        </p:nvSpPr>
        <p:spPr>
          <a:xfrm>
            <a:off x="420707" y="5386661"/>
            <a:ext cx="121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beheerder</a:t>
            </a:r>
            <a:endParaRPr lang="en-GB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979166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TABEL in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smtClean="0"/>
              <a:t>DATABASE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kenmerkend voor een </a:t>
            </a:r>
            <a:r>
              <a:rPr lang="nl-NL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relationele database</a:t>
            </a:r>
            <a:r>
              <a:rPr lang="nl-NL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is dat hij zich voordoet aan de gebruiker in de vorm van </a:t>
            </a:r>
            <a:r>
              <a:rPr lang="nl-NL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samenhangende gegevenstabellen</a:t>
            </a:r>
            <a:endParaRPr lang="nl-NL" i="1" dirty="0">
              <a:solidFill>
                <a:srgbClr val="FFCC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14</a:t>
            </a:fld>
            <a:endParaRPr lang="nl-NL"/>
          </a:p>
        </p:txBody>
      </p:sp>
      <p:pic>
        <p:nvPicPr>
          <p:cNvPr id="10" name="Picture 3"/>
          <p:cNvPicPr>
            <a:picLocks noGrp="1"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t="29300" r="10159" b="32143"/>
          <a:stretch/>
        </p:blipFill>
        <p:spPr bwMode="auto">
          <a:xfrm>
            <a:off x="1203325" y="2857501"/>
            <a:ext cx="6607175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011101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Structured Query </a:t>
            </a:r>
            <a:r>
              <a:rPr lang="en-GB" dirty="0" smtClean="0"/>
              <a:t>Language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15</a:t>
            </a:fld>
            <a:endParaRPr lang="nl-NL"/>
          </a:p>
        </p:txBody>
      </p:sp>
      <p:pic>
        <p:nvPicPr>
          <p:cNvPr id="6" name="Picture 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t="29300" r="10159" b="27646"/>
          <a:stretch>
            <a:fillRect/>
          </a:stretch>
        </p:blipFill>
        <p:spPr bwMode="auto">
          <a:xfrm>
            <a:off x="5772150" y="1489348"/>
            <a:ext cx="3048000" cy="14827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7" t="56133" r="22993" b="19716"/>
          <a:stretch>
            <a:fillRect/>
          </a:stretch>
        </p:blipFill>
        <p:spPr bwMode="auto">
          <a:xfrm>
            <a:off x="6588125" y="2219598"/>
            <a:ext cx="2305050" cy="100806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9" t="31517" r="53656" b="37019"/>
          <a:stretch>
            <a:fillRect/>
          </a:stretch>
        </p:blipFill>
        <p:spPr bwMode="auto">
          <a:xfrm>
            <a:off x="7019925" y="2792685"/>
            <a:ext cx="1800225" cy="12985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84" t="31464" r="16196" b="15224"/>
          <a:stretch>
            <a:fillRect/>
          </a:stretch>
        </p:blipFill>
        <p:spPr bwMode="auto">
          <a:xfrm>
            <a:off x="5795963" y="3372123"/>
            <a:ext cx="1922462" cy="20161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540375" y="2195785"/>
            <a:ext cx="863600" cy="863600"/>
          </a:xfrm>
          <a:prstGeom prst="can">
            <a:avLst>
              <a:gd name="adj" fmla="val 25000"/>
            </a:avLst>
          </a:prstGeom>
          <a:solidFill>
            <a:srgbClr val="66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nl-NL" dirty="0" smtClean="0"/>
              <a:t> DB</a:t>
            </a:r>
            <a:endParaRPr lang="nl-NL" dirty="0"/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3541713" y="2502173"/>
            <a:ext cx="1079500" cy="2017712"/>
          </a:xfrm>
          <a:prstGeom prst="rect">
            <a:avLst/>
          </a:prstGeom>
          <a:solidFill>
            <a:srgbClr val="FF99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nl-NL" dirty="0"/>
              <a:t>DBMS</a:t>
            </a:r>
          </a:p>
        </p:txBody>
      </p:sp>
      <p:sp>
        <p:nvSpPr>
          <p:cNvPr id="13" name="computr2"/>
          <p:cNvSpPr>
            <a:spLocks noEditPoints="1" noChangeArrowheads="1"/>
          </p:cNvSpPr>
          <p:nvPr/>
        </p:nvSpPr>
        <p:spPr bwMode="auto">
          <a:xfrm>
            <a:off x="569913" y="1852885"/>
            <a:ext cx="1101725" cy="95726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1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1 w 21600"/>
              <a:gd name="T11" fmla="*/ 0 h 21600"/>
              <a:gd name="T12" fmla="*/ 0 w 21600"/>
              <a:gd name="T13" fmla="*/ 0 h 21600"/>
              <a:gd name="T14" fmla="*/ 1 w 21600"/>
              <a:gd name="T15" fmla="*/ 0 h 21600"/>
              <a:gd name="T16" fmla="*/ 1 w 21600"/>
              <a:gd name="T17" fmla="*/ 0 h 21600"/>
              <a:gd name="T18" fmla="*/ 0 w 21600"/>
              <a:gd name="T19" fmla="*/ 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899 h 21600"/>
              <a:gd name="T32" fmla="*/ 15562 w 21600"/>
              <a:gd name="T33" fmla="*/ 9743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6" name="computr2"/>
          <p:cNvSpPr>
            <a:spLocks noEditPoints="1" noChangeArrowheads="1"/>
          </p:cNvSpPr>
          <p:nvPr/>
        </p:nvSpPr>
        <p:spPr bwMode="auto">
          <a:xfrm>
            <a:off x="563563" y="4194448"/>
            <a:ext cx="1101725" cy="95726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1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1 w 21600"/>
              <a:gd name="T11" fmla="*/ 0 h 21600"/>
              <a:gd name="T12" fmla="*/ 0 w 21600"/>
              <a:gd name="T13" fmla="*/ 0 h 21600"/>
              <a:gd name="T14" fmla="*/ 1 w 21600"/>
              <a:gd name="T15" fmla="*/ 0 h 21600"/>
              <a:gd name="T16" fmla="*/ 1 w 21600"/>
              <a:gd name="T17" fmla="*/ 0 h 21600"/>
              <a:gd name="T18" fmla="*/ 0 w 21600"/>
              <a:gd name="T19" fmla="*/ 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899 h 21600"/>
              <a:gd name="T32" fmla="*/ 15562 w 21600"/>
              <a:gd name="T33" fmla="*/ 9743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8" name="Line 34"/>
          <p:cNvSpPr>
            <a:spLocks noChangeShapeType="1"/>
          </p:cNvSpPr>
          <p:nvPr/>
        </p:nvSpPr>
        <p:spPr bwMode="auto">
          <a:xfrm flipV="1">
            <a:off x="1739900" y="4227785"/>
            <a:ext cx="1657350" cy="4333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9" name="Line 35"/>
          <p:cNvSpPr>
            <a:spLocks noChangeShapeType="1"/>
          </p:cNvSpPr>
          <p:nvPr/>
        </p:nvSpPr>
        <p:spPr bwMode="auto">
          <a:xfrm>
            <a:off x="1739900" y="2211660"/>
            <a:ext cx="1657350" cy="5048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0" name="Line 37"/>
          <p:cNvSpPr>
            <a:spLocks noChangeShapeType="1"/>
          </p:cNvSpPr>
          <p:nvPr/>
        </p:nvSpPr>
        <p:spPr bwMode="auto">
          <a:xfrm flipV="1">
            <a:off x="4718050" y="2724423"/>
            <a:ext cx="703263" cy="2159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1" name="Text Box 40"/>
          <p:cNvSpPr txBox="1">
            <a:spLocks noChangeArrowheads="1"/>
          </p:cNvSpPr>
          <p:nvPr/>
        </p:nvSpPr>
        <p:spPr bwMode="auto">
          <a:xfrm rot="-891241">
            <a:off x="2000250" y="3910285"/>
            <a:ext cx="1019175" cy="579438"/>
          </a:xfrm>
          <a:prstGeom prst="rect">
            <a:avLst/>
          </a:prstGeom>
          <a:noFill/>
          <a:ln>
            <a:noFill/>
          </a:ln>
          <a:effectLst>
            <a:outerShdw dist="40161" dir="1106097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sz="3200">
                <a:solidFill>
                  <a:srgbClr val="FF0000"/>
                </a:solidFill>
              </a:rPr>
              <a:t>SQL</a:t>
            </a:r>
          </a:p>
        </p:txBody>
      </p:sp>
      <p:sp>
        <p:nvSpPr>
          <p:cNvPr id="22" name="Text Box 41"/>
          <p:cNvSpPr txBox="1">
            <a:spLocks noChangeArrowheads="1"/>
          </p:cNvSpPr>
          <p:nvPr/>
        </p:nvSpPr>
        <p:spPr bwMode="auto">
          <a:xfrm rot="828710">
            <a:off x="2103438" y="1925910"/>
            <a:ext cx="1019175" cy="579438"/>
          </a:xfrm>
          <a:prstGeom prst="rect">
            <a:avLst/>
          </a:prstGeom>
          <a:noFill/>
          <a:ln>
            <a:noFill/>
          </a:ln>
          <a:effectLst>
            <a:outerShdw dist="40161" dir="1106097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sz="3200">
                <a:solidFill>
                  <a:srgbClr val="FF0000"/>
                </a:solidFill>
              </a:rPr>
              <a:t>SQL</a:t>
            </a:r>
          </a:p>
        </p:txBody>
      </p:sp>
      <p:sp>
        <p:nvSpPr>
          <p:cNvPr id="23" name="Tekstvak 22"/>
          <p:cNvSpPr txBox="1"/>
          <p:nvPr/>
        </p:nvSpPr>
        <p:spPr>
          <a:xfrm>
            <a:off x="563563" y="515171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applicatie</a:t>
            </a:r>
            <a:endParaRPr lang="en-GB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kstvak 23"/>
          <p:cNvSpPr txBox="1"/>
          <p:nvPr/>
        </p:nvSpPr>
        <p:spPr>
          <a:xfrm>
            <a:off x="609259" y="28087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gebruiker</a:t>
            </a:r>
            <a:endParaRPr lang="en-GB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53535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16</a:t>
            </a:fld>
            <a:endParaRPr lang="nl-NL"/>
          </a:p>
        </p:txBody>
      </p:sp>
      <p:graphicFrame>
        <p:nvGraphicFramePr>
          <p:cNvPr id="6" name="Object 3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561773507"/>
              </p:ext>
            </p:extLst>
          </p:nvPr>
        </p:nvGraphicFramePr>
        <p:xfrm>
          <a:off x="457200" y="409228"/>
          <a:ext cx="8229600" cy="488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VISIO" r:id="rId3" imgW="8476560" imgH="5035320" progId="Visio.Drawing.6">
                  <p:embed/>
                </p:oleObj>
              </mc:Choice>
              <mc:Fallback>
                <p:oleObj name="VISIO" r:id="rId3" imgW="8476560" imgH="5035320" progId="Visio.Drawing.6">
                  <p:embed/>
                  <p:pic>
                    <p:nvPicPr>
                      <p:cNvPr id="959491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09228"/>
                        <a:ext cx="8229600" cy="488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147763" y="1056928"/>
            <a:ext cx="1152525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131888" y="3322291"/>
            <a:ext cx="1152525" cy="287337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324100" y="648941"/>
            <a:ext cx="1152525" cy="287337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339975" y="2530128"/>
            <a:ext cx="1152525" cy="447675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2339975" y="3049241"/>
            <a:ext cx="1152525" cy="447675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198688" y="2144366"/>
            <a:ext cx="1468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>
                <a:solidFill>
                  <a:schemeClr val="tx1"/>
                </a:solidFill>
              </a:rPr>
              <a:t>LES 2+3+4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484438" y="961678"/>
            <a:ext cx="89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>
                <a:solidFill>
                  <a:schemeClr val="tx1"/>
                </a:solidFill>
              </a:rPr>
              <a:t>LES 5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124075" y="4144616"/>
            <a:ext cx="89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>
                <a:solidFill>
                  <a:schemeClr val="tx1"/>
                </a:solidFill>
              </a:rPr>
              <a:t>LES 5</a:t>
            </a:r>
          </a:p>
        </p:txBody>
      </p:sp>
      <p:sp>
        <p:nvSpPr>
          <p:cNvPr id="15" name="Oval 21"/>
          <p:cNvSpPr>
            <a:spLocks noChangeArrowheads="1"/>
          </p:cNvSpPr>
          <p:nvPr/>
        </p:nvSpPr>
        <p:spPr bwMode="auto">
          <a:xfrm>
            <a:off x="2268538" y="3762028"/>
            <a:ext cx="1152525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22"/>
          <p:cNvSpPr>
            <a:spLocks noChangeArrowheads="1"/>
          </p:cNvSpPr>
          <p:nvPr/>
        </p:nvSpPr>
        <p:spPr bwMode="auto">
          <a:xfrm>
            <a:off x="2308225" y="1496666"/>
            <a:ext cx="1152525" cy="287337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8798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Logica</a:t>
            </a:r>
            <a:r>
              <a:rPr lang="en-GB" dirty="0" smtClean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Verzamelingen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Operatoren</a:t>
            </a:r>
            <a:r>
              <a:rPr lang="en-GB" dirty="0" smtClean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operanden</a:t>
            </a:r>
            <a:endParaRPr lang="en-GB" dirty="0"/>
          </a:p>
          <a:p>
            <a:r>
              <a:rPr lang="en-GB" dirty="0" err="1" smtClean="0"/>
              <a:t>Logica</a:t>
            </a:r>
            <a:r>
              <a:rPr lang="en-GB" dirty="0" smtClean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proposities</a:t>
            </a:r>
            <a:endParaRPr lang="en-GB" dirty="0"/>
          </a:p>
          <a:p>
            <a:r>
              <a:rPr lang="en-GB" dirty="0" err="1" smtClean="0"/>
              <a:t>Logica</a:t>
            </a:r>
            <a:r>
              <a:rPr lang="en-GB" dirty="0" smtClean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predicaten</a:t>
            </a:r>
            <a:endParaRPr lang="en-GB" dirty="0"/>
          </a:p>
          <a:p>
            <a:r>
              <a:rPr lang="en-GB" dirty="0" err="1" smtClean="0"/>
              <a:t>Verzamelingen</a:t>
            </a:r>
            <a:r>
              <a:rPr lang="en-GB" dirty="0" smtClean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elementen</a:t>
            </a:r>
            <a:endParaRPr lang="en-GB" dirty="0"/>
          </a:p>
          <a:p>
            <a:r>
              <a:rPr lang="en-GB" dirty="0" err="1" smtClean="0"/>
              <a:t>Operatoren</a:t>
            </a:r>
            <a:r>
              <a:rPr lang="en-GB" dirty="0" smtClean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verzamelingen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17</a:t>
            </a:fld>
            <a:endParaRPr lang="nl-NL"/>
          </a:p>
        </p:txBody>
      </p:sp>
      <p:pic>
        <p:nvPicPr>
          <p:cNvPr id="3074" name="Picture 2" descr="Image result for tangram png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707" y="1527952"/>
            <a:ext cx="3003377" cy="355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04812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TAAL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18</a:t>
            </a:fld>
            <a:endParaRPr lang="nl-NL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790225"/>
              </p:ext>
            </p:extLst>
          </p:nvPr>
        </p:nvGraphicFramePr>
        <p:xfrm>
          <a:off x="2038350" y="2283991"/>
          <a:ext cx="4572000" cy="352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r:id="rId3" imgW="3575304" imgH="2747772" progId="Visio.Drawing.6">
                  <p:embed/>
                </p:oleObj>
              </mc:Choice>
              <mc:Fallback>
                <p:oleObj r:id="rId3" imgW="3575304" imgH="2747772" progId="Visio.Drawing.6">
                  <p:embed/>
                  <p:pic>
                    <p:nvPicPr>
                      <p:cNvPr id="9728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2283991"/>
                        <a:ext cx="4572000" cy="352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333375" y="1314028"/>
            <a:ext cx="1524000" cy="1524000"/>
          </a:xfrm>
          <a:prstGeom prst="cloudCallout">
            <a:avLst>
              <a:gd name="adj1" fmla="val 91574"/>
              <a:gd name="adj2" fmla="val 49898"/>
            </a:avLst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9" name="Picture 5" descr="mouse1"/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36" y="1602953"/>
            <a:ext cx="85034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38950" y="1485478"/>
            <a:ext cx="1905000" cy="1219200"/>
          </a:xfrm>
          <a:prstGeom prst="cloudCallout">
            <a:avLst>
              <a:gd name="adj1" fmla="val -69417"/>
              <a:gd name="adj2" fmla="val 75523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12" name="Picture 8" descr="mouse"/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00" y="1583903"/>
            <a:ext cx="1524000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3505200" y="1542628"/>
            <a:ext cx="1905000" cy="762000"/>
            <a:chOff x="2208" y="1296"/>
            <a:chExt cx="1200" cy="480"/>
          </a:xfrm>
        </p:grpSpPr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2208" y="1296"/>
              <a:ext cx="1200" cy="480"/>
            </a:xfrm>
            <a:prstGeom prst="wedgeEllipseCallout">
              <a:avLst>
                <a:gd name="adj1" fmla="val 43250"/>
                <a:gd name="adj2" fmla="val 15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4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388" y="1329"/>
              <a:ext cx="8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pt-BR" sz="1800" dirty="0">
                  <a:latin typeface="Times New Roman" pitchFamily="18" charset="0"/>
                </a:rPr>
                <a:t>Ik heb een </a:t>
              </a:r>
            </a:p>
            <a:p>
              <a:pPr eaLnBrk="1" hangingPunct="1"/>
              <a:r>
                <a:rPr lang="pt-BR" sz="1800" dirty="0">
                  <a:latin typeface="Times New Roman" pitchFamily="18" charset="0"/>
                </a:rPr>
                <a:t>nieuwe muis</a:t>
              </a:r>
              <a:endParaRPr lang="nl-NL" sz="180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606192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85752"/>
            <a:ext cx="8305800" cy="920750"/>
          </a:xfrm>
        </p:spPr>
        <p:txBody>
          <a:bodyPr/>
          <a:lstStyle/>
          <a:p>
            <a:r>
              <a:rPr lang="en-GB" dirty="0"/>
              <a:t>TALEN </a:t>
            </a:r>
            <a:r>
              <a:rPr lang="en-GB" dirty="0" err="1"/>
              <a:t>gebruiken</a:t>
            </a:r>
            <a:r>
              <a:rPr lang="en-GB" dirty="0"/>
              <a:t> </a:t>
            </a:r>
            <a:r>
              <a:rPr lang="en-GB" dirty="0" smtClean="0"/>
              <a:t>OPERATOREN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SPREEKTALEN</a:t>
            </a:r>
          </a:p>
          <a:p>
            <a:pPr lvl="1"/>
            <a:r>
              <a:rPr lang="nl-NL" dirty="0" smtClean="0"/>
              <a:t>ik </a:t>
            </a:r>
            <a:r>
              <a:rPr lang="nl-NL" dirty="0"/>
              <a:t>ben jong </a:t>
            </a:r>
            <a:r>
              <a:rPr lang="nl-NL" b="1" dirty="0"/>
              <a:t>EN</a:t>
            </a:r>
            <a:r>
              <a:rPr lang="nl-NL" dirty="0"/>
              <a:t> ik ben fit</a:t>
            </a:r>
          </a:p>
          <a:p>
            <a:r>
              <a:rPr lang="en-GB" dirty="0" smtClean="0"/>
              <a:t>PROGRAMMEERTALEN</a:t>
            </a:r>
          </a:p>
          <a:p>
            <a:pPr lvl="1"/>
            <a:r>
              <a:rPr lang="en-GB" dirty="0" smtClean="0"/>
              <a:t>IF </a:t>
            </a:r>
            <a:r>
              <a:rPr lang="en-GB" dirty="0"/>
              <a:t>&lt;</a:t>
            </a:r>
            <a:r>
              <a:rPr lang="en-GB" dirty="0" err="1"/>
              <a:t>conditie</a:t>
            </a:r>
            <a:r>
              <a:rPr lang="en-GB" dirty="0"/>
              <a:t>&gt; </a:t>
            </a:r>
            <a:r>
              <a:rPr lang="en-GB" b="1" dirty="0"/>
              <a:t>OR</a:t>
            </a:r>
            <a:r>
              <a:rPr lang="en-GB" dirty="0"/>
              <a:t> &lt;</a:t>
            </a:r>
            <a:r>
              <a:rPr lang="en-GB" dirty="0" err="1"/>
              <a:t>conditie</a:t>
            </a:r>
            <a:r>
              <a:rPr lang="en-GB" dirty="0"/>
              <a:t>&gt; THEN</a:t>
            </a:r>
          </a:p>
          <a:p>
            <a:r>
              <a:rPr lang="nl-NL" dirty="0" smtClean="0"/>
              <a:t>VRAAGTALEN</a:t>
            </a:r>
          </a:p>
          <a:p>
            <a:pPr lvl="1"/>
            <a:r>
              <a:rPr lang="nl-NL" dirty="0" smtClean="0"/>
              <a:t>WHERE </a:t>
            </a:r>
            <a:r>
              <a:rPr lang="nl-NL" dirty="0"/>
              <a:t>naam </a:t>
            </a:r>
            <a:r>
              <a:rPr lang="nl-NL" b="1" dirty="0"/>
              <a:t>LIKE</a:t>
            </a:r>
            <a:r>
              <a:rPr lang="nl-NL" dirty="0"/>
              <a:t> ”N</a:t>
            </a:r>
            <a:r>
              <a:rPr lang="nl-NL" dirty="0" smtClean="0"/>
              <a:t>*”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19</a:t>
            </a:fld>
            <a:endParaRPr lang="nl-NL"/>
          </a:p>
        </p:txBody>
      </p:sp>
      <p:pic>
        <p:nvPicPr>
          <p:cNvPr id="4100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807" y="2857500"/>
            <a:ext cx="2328193" cy="195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82000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rroosend@ziggo.nl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2</a:t>
            </a:fld>
            <a:endParaRPr lang="nl-NL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 bwMode="auto">
          <a:xfrm>
            <a:off x="6858000" y="52705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0E025D-AA48-45FF-BE1A-90656DA8E5C6}" type="slidenum">
              <a:rPr kumimoji="0" lang="nl-NL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 useBgFill="1">
        <p:nvSpPr>
          <p:cNvPr id="8" name="Rectangle 7"/>
          <p:cNvSpPr/>
          <p:nvPr/>
        </p:nvSpPr>
        <p:spPr bwMode="auto">
          <a:xfrm>
            <a:off x="316098" y="5241194"/>
            <a:ext cx="8677968" cy="39514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 bwMode="auto">
          <a:xfrm>
            <a:off x="836612" y="1778000"/>
            <a:ext cx="7983859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Forget about the coffee, there might be some work to do</a:t>
            </a:r>
            <a:endParaRPr kumimoji="0" lang="nl-NL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Subtitle 6"/>
          <p:cNvSpPr txBox="1">
            <a:spLocks/>
          </p:cNvSpPr>
          <p:nvPr/>
        </p:nvSpPr>
        <p:spPr bwMode="auto">
          <a:xfrm>
            <a:off x="899592" y="3365500"/>
            <a:ext cx="4824536" cy="860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Monotype Sorts" pitchFamily="2" charset="2"/>
              <a:buChar char="n"/>
              <a:tabLst/>
              <a:defRPr/>
            </a:pPr>
            <a:r>
              <a:rPr kumimoji="0" lang="nl-NL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Believe me, the coffe tastes better if you have finished the job </a:t>
            </a:r>
            <a:endParaRPr kumimoji="0" lang="nl-NL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1" name="Picture 2" descr="work ic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 b="8960"/>
          <a:stretch>
            <a:fillRect/>
          </a:stretch>
        </p:blipFill>
        <p:spPr bwMode="auto">
          <a:xfrm>
            <a:off x="5351140" y="2556520"/>
            <a:ext cx="3469332" cy="315848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755576" y="553244"/>
            <a:ext cx="10585176" cy="37702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HeroicExtremeRightFacing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3900" b="1" cap="none" spc="0" dirty="0" smtClean="0">
                <a:ln w="11430"/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lin ang="18900000" scaled="1"/>
                  <a:tileRect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Success</a:t>
            </a:r>
            <a:endParaRPr lang="en-US" sz="23900" b="1" cap="none" spc="0" dirty="0">
              <a:ln w="11430"/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18900000" scaled="1"/>
                <a:tileRect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TALEN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smtClean="0"/>
              <a:t>LOGICA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SPREEKTALEN</a:t>
            </a:r>
          </a:p>
          <a:p>
            <a:pPr lvl="1"/>
            <a:r>
              <a:rPr lang="en-GB" dirty="0" smtClean="0"/>
              <a:t>p </a:t>
            </a:r>
            <a:r>
              <a:rPr lang="en-GB" dirty="0"/>
              <a:t>EN q</a:t>
            </a:r>
          </a:p>
          <a:p>
            <a:r>
              <a:rPr lang="en-GB" dirty="0" smtClean="0"/>
              <a:t>PROGRAMMEERTALEN</a:t>
            </a:r>
          </a:p>
          <a:p>
            <a:pPr lvl="1"/>
            <a:r>
              <a:rPr lang="en-GB" dirty="0" smtClean="0"/>
              <a:t>IF </a:t>
            </a:r>
            <a:r>
              <a:rPr lang="en-GB" dirty="0"/>
              <a:t>p OR q THEN</a:t>
            </a:r>
          </a:p>
          <a:p>
            <a:r>
              <a:rPr lang="en-GB" dirty="0" smtClean="0"/>
              <a:t>PROGRAMMEERTALEN</a:t>
            </a:r>
          </a:p>
          <a:p>
            <a:pPr lvl="1"/>
            <a:r>
              <a:rPr lang="en-GB" dirty="0" smtClean="0"/>
              <a:t>IF </a:t>
            </a:r>
            <a:r>
              <a:rPr lang="en-GB" dirty="0"/>
              <a:t>p OR q THEN</a:t>
            </a:r>
          </a:p>
          <a:p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20</a:t>
            </a:fld>
            <a:endParaRPr lang="nl-NL"/>
          </a:p>
        </p:txBody>
      </p:sp>
      <p:pic>
        <p:nvPicPr>
          <p:cNvPr id="5122" name="Picture 2" descr="Image result for logical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106" y="228599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0732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85752"/>
            <a:ext cx="8305800" cy="920750"/>
          </a:xfrm>
        </p:spPr>
        <p:txBody>
          <a:bodyPr/>
          <a:lstStyle/>
          <a:p>
            <a:r>
              <a:rPr lang="en-GB" dirty="0"/>
              <a:t>OPERATOREN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smtClean="0"/>
              <a:t>OPERANDEN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460500"/>
            <a:ext cx="8247232" cy="3429000"/>
          </a:xfrm>
        </p:spPr>
        <p:txBody>
          <a:bodyPr/>
          <a:lstStyle/>
          <a:p>
            <a:pPr marL="0" indent="0">
              <a:buNone/>
              <a:tabLst>
                <a:tab pos="3048000" algn="l"/>
                <a:tab pos="5289550" algn="l"/>
              </a:tabLst>
            </a:pPr>
            <a:r>
              <a:rPr lang="nl-NL" dirty="0"/>
              <a:t>a = 1, b = </a:t>
            </a:r>
            <a:r>
              <a:rPr lang="nl-NL" dirty="0" smtClean="0"/>
              <a:t>2	operator +	c </a:t>
            </a:r>
            <a:r>
              <a:rPr lang="nl-NL" dirty="0"/>
              <a:t>= 3</a:t>
            </a:r>
            <a:endParaRPr lang="en-US" dirty="0"/>
          </a:p>
          <a:p>
            <a:pPr marL="0" indent="0">
              <a:buNone/>
              <a:tabLst>
                <a:tab pos="3048000" algn="l"/>
                <a:tab pos="5289550" algn="l"/>
              </a:tabLst>
            </a:pPr>
            <a:r>
              <a:rPr lang="nl-NL" dirty="0"/>
              <a:t>a = 5, b = </a:t>
            </a:r>
            <a:r>
              <a:rPr lang="nl-NL" dirty="0" smtClean="0"/>
              <a:t>9	operator =	c </a:t>
            </a:r>
            <a:r>
              <a:rPr lang="nl-NL" dirty="0"/>
              <a:t>= ongelijk (</a:t>
            </a:r>
            <a:r>
              <a:rPr lang="nl-NL" dirty="0" err="1"/>
              <a:t>false</a:t>
            </a:r>
            <a:r>
              <a:rPr lang="nl-NL" dirty="0"/>
              <a:t>)</a:t>
            </a:r>
            <a:endParaRPr lang="en-US" dirty="0"/>
          </a:p>
          <a:p>
            <a:pPr marL="0" indent="0">
              <a:buNone/>
              <a:tabLst>
                <a:tab pos="3048000" algn="l"/>
                <a:tab pos="5289550" algn="l"/>
              </a:tabLst>
            </a:pPr>
            <a:r>
              <a:rPr lang="nl-NL" dirty="0"/>
              <a:t>a = “A”, b = “</a:t>
            </a:r>
            <a:r>
              <a:rPr lang="nl-NL" dirty="0" smtClean="0"/>
              <a:t>B”	operator +	c </a:t>
            </a:r>
            <a:r>
              <a:rPr lang="nl-NL" dirty="0"/>
              <a:t>= “AB”</a:t>
            </a:r>
            <a:endParaRPr lang="en-US" dirty="0"/>
          </a:p>
          <a:p>
            <a:pPr marL="0" indent="0">
              <a:buNone/>
              <a:tabLst>
                <a:tab pos="3048000" algn="l"/>
                <a:tab pos="5289550" algn="l"/>
              </a:tabLst>
            </a:pPr>
            <a:r>
              <a:rPr lang="nl-NL" dirty="0"/>
              <a:t>a = True, b = </a:t>
            </a:r>
            <a:r>
              <a:rPr lang="nl-NL" dirty="0" err="1" smtClean="0"/>
              <a:t>False</a:t>
            </a:r>
            <a:r>
              <a:rPr lang="nl-NL" dirty="0" smtClean="0"/>
              <a:t>	operator OR	c </a:t>
            </a:r>
            <a:r>
              <a:rPr lang="nl-NL" dirty="0"/>
              <a:t>= True</a:t>
            </a:r>
            <a:endParaRPr lang="en-US" dirty="0"/>
          </a:p>
          <a:p>
            <a:pPr marL="0" indent="0">
              <a:buNone/>
              <a:tabLst>
                <a:tab pos="3048000" algn="l"/>
                <a:tab pos="5289550" algn="l"/>
              </a:tabLst>
            </a:pP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21</a:t>
            </a:fld>
            <a:endParaRPr lang="nl-NL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851920" y="3702435"/>
            <a:ext cx="1873250" cy="1822450"/>
          </a:xfrm>
          <a:prstGeom prst="ellipse">
            <a:avLst/>
          </a:prstGeom>
          <a:solidFill>
            <a:srgbClr val="DDDDDD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1"/>
          <a:lstStyle/>
          <a:p>
            <a:r>
              <a:rPr lang="nl-NL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operator</a:t>
            </a:r>
          </a:p>
          <a:p>
            <a:r>
              <a:rPr lang="nl-NL"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(proces)</a:t>
            </a:r>
            <a:endParaRPr lang="nl-NL" sz="1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1537345" y="3435736"/>
            <a:ext cx="2027238" cy="722313"/>
            <a:chOff x="786" y="1253"/>
            <a:chExt cx="1277" cy="455"/>
          </a:xfrm>
        </p:grpSpPr>
        <p:sp>
          <p:nvSpPr>
            <p:cNvPr id="8" name="Line 31"/>
            <p:cNvSpPr>
              <a:spLocks noChangeShapeType="1"/>
            </p:cNvSpPr>
            <p:nvPr/>
          </p:nvSpPr>
          <p:spPr bwMode="auto">
            <a:xfrm>
              <a:off x="884" y="1253"/>
              <a:ext cx="1179" cy="454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Rectangle 34"/>
            <p:cNvSpPr>
              <a:spLocks noChangeArrowheads="1"/>
            </p:cNvSpPr>
            <p:nvPr/>
          </p:nvSpPr>
          <p:spPr bwMode="auto">
            <a:xfrm rot="1287830">
              <a:off x="786" y="1417"/>
              <a:ext cx="9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nl-NL" sz="2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operand a</a:t>
              </a:r>
              <a:endPara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1477020" y="4851787"/>
            <a:ext cx="2160588" cy="817563"/>
            <a:chOff x="748" y="2098"/>
            <a:chExt cx="1361" cy="515"/>
          </a:xfrm>
        </p:grpSpPr>
        <p:sp>
          <p:nvSpPr>
            <p:cNvPr id="11" name="Line 33"/>
            <p:cNvSpPr>
              <a:spLocks noChangeShapeType="1"/>
            </p:cNvSpPr>
            <p:nvPr/>
          </p:nvSpPr>
          <p:spPr bwMode="auto">
            <a:xfrm flipV="1">
              <a:off x="748" y="2115"/>
              <a:ext cx="1361" cy="498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Rectangle 35"/>
            <p:cNvSpPr>
              <a:spLocks noChangeArrowheads="1"/>
            </p:cNvSpPr>
            <p:nvPr/>
          </p:nvSpPr>
          <p:spPr bwMode="auto">
            <a:xfrm rot="20359916">
              <a:off x="779" y="2098"/>
              <a:ext cx="9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nl-NL" sz="2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operand b</a:t>
              </a:r>
              <a:endPara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3" name="Group 40"/>
          <p:cNvGrpSpPr>
            <a:grpSpLocks/>
          </p:cNvGrpSpPr>
          <p:nvPr/>
        </p:nvGrpSpPr>
        <p:grpSpPr bwMode="auto">
          <a:xfrm>
            <a:off x="5941070" y="4085022"/>
            <a:ext cx="2160588" cy="528638"/>
            <a:chOff x="3651" y="1645"/>
            <a:chExt cx="1361" cy="333"/>
          </a:xfrm>
        </p:grpSpPr>
        <p:sp>
          <p:nvSpPr>
            <p:cNvPr id="14" name="Line 36"/>
            <p:cNvSpPr>
              <a:spLocks noChangeShapeType="1"/>
            </p:cNvSpPr>
            <p:nvPr/>
          </p:nvSpPr>
          <p:spPr bwMode="auto">
            <a:xfrm flipV="1">
              <a:off x="3651" y="1978"/>
              <a:ext cx="1361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" name="Rectangle 37"/>
            <p:cNvSpPr>
              <a:spLocks noChangeArrowheads="1"/>
            </p:cNvSpPr>
            <p:nvPr/>
          </p:nvSpPr>
          <p:spPr bwMode="auto">
            <a:xfrm>
              <a:off x="3731" y="1645"/>
              <a:ext cx="10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nl-NL" sz="2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resultaat c</a:t>
              </a:r>
              <a:endPara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13070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SOORTEN </a:t>
            </a:r>
            <a:r>
              <a:rPr lang="en-GB" dirty="0" err="1" smtClean="0"/>
              <a:t>operatoren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REKENKUNDIG</a:t>
            </a:r>
          </a:p>
          <a:p>
            <a:pPr lvl="1"/>
            <a:r>
              <a:rPr lang="nl-NL" dirty="0" smtClean="0"/>
              <a:t>bijv</a:t>
            </a:r>
            <a:r>
              <a:rPr lang="nl-NL" dirty="0"/>
              <a:t>.  plus (+), min (-), delen (:), keer (x)</a:t>
            </a:r>
          </a:p>
          <a:p>
            <a:r>
              <a:rPr lang="nl-NL" dirty="0" smtClean="0"/>
              <a:t>VERGELIJKING</a:t>
            </a:r>
          </a:p>
          <a:p>
            <a:pPr lvl="1"/>
            <a:r>
              <a:rPr lang="nl-NL" dirty="0" smtClean="0"/>
              <a:t>bijv</a:t>
            </a:r>
            <a:r>
              <a:rPr lang="nl-NL" dirty="0"/>
              <a:t>.  gelijk (=), ongelijk (&lt;&gt;), groter (&gt;), kleiner (&lt;)</a:t>
            </a:r>
          </a:p>
          <a:p>
            <a:r>
              <a:rPr lang="nl-NL" dirty="0" smtClean="0"/>
              <a:t>LOGISCH</a:t>
            </a:r>
          </a:p>
          <a:p>
            <a:pPr lvl="1"/>
            <a:r>
              <a:rPr lang="nl-NL" dirty="0" smtClean="0"/>
              <a:t>bijv</a:t>
            </a:r>
            <a:r>
              <a:rPr lang="nl-NL" dirty="0"/>
              <a:t>.  of (OR), en (AND), niet (NOT)</a:t>
            </a:r>
          </a:p>
          <a:p>
            <a:r>
              <a:rPr lang="en-GB" dirty="0" smtClean="0"/>
              <a:t>TEKST</a:t>
            </a:r>
          </a:p>
          <a:p>
            <a:pPr lvl="1"/>
            <a:r>
              <a:rPr lang="en-GB" dirty="0" err="1" smtClean="0"/>
              <a:t>bijv</a:t>
            </a:r>
            <a:r>
              <a:rPr lang="en-GB" dirty="0"/>
              <a:t>.  </a:t>
            </a:r>
            <a:r>
              <a:rPr lang="en-GB" dirty="0" err="1"/>
              <a:t>concatenatie</a:t>
            </a:r>
            <a:r>
              <a:rPr lang="en-GB" dirty="0"/>
              <a:t> </a:t>
            </a:r>
            <a:r>
              <a:rPr lang="en-GB" dirty="0" smtClean="0"/>
              <a:t>(+ of &amp;)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723922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LOGICA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460500"/>
            <a:ext cx="8352928" cy="3429000"/>
          </a:xfrm>
        </p:spPr>
        <p:txBody>
          <a:bodyPr/>
          <a:lstStyle/>
          <a:p>
            <a:pPr marL="0" indent="0" algn="ctr">
              <a:buNone/>
            </a:pPr>
            <a:r>
              <a:rPr lang="nl-NL" dirty="0"/>
              <a:t>p: gras is blauw             q: 10 is meer dan 5</a:t>
            </a:r>
          </a:p>
          <a:p>
            <a:pPr marL="0" indent="0" algn="ctr">
              <a:buNone/>
            </a:pPr>
            <a:r>
              <a:rPr lang="nl-NL" b="1" dirty="0"/>
              <a:t>PROPOSITIE</a:t>
            </a:r>
            <a:r>
              <a:rPr lang="nl-NL" dirty="0"/>
              <a:t/>
            </a:r>
            <a:br>
              <a:rPr lang="nl-NL" dirty="0"/>
            </a:br>
            <a:r>
              <a:rPr lang="nl-NL" sz="2000" dirty="0"/>
              <a:t>p en q zijn proposities, het zijn uitspraken (beweringen) waarvan objectief  toetsbaar is of ze waar of onwaar zijn</a:t>
            </a:r>
          </a:p>
          <a:p>
            <a:pPr marL="0" indent="0" algn="ctr">
              <a:buNone/>
            </a:pPr>
            <a:r>
              <a:rPr lang="nl-NL" b="1" dirty="0"/>
              <a:t>WAARHEIDSTABEL</a:t>
            </a:r>
            <a:r>
              <a:rPr lang="nl-NL" dirty="0"/>
              <a:t/>
            </a:r>
            <a:br>
              <a:rPr lang="nl-NL" dirty="0"/>
            </a:br>
            <a:r>
              <a:rPr lang="nl-NL" sz="2000" dirty="0"/>
              <a:t>de waarheid of onwaarheid van een propositie</a:t>
            </a:r>
            <a:br>
              <a:rPr lang="nl-NL" sz="2000" dirty="0"/>
            </a:br>
            <a:r>
              <a:rPr lang="nl-NL" sz="2000" dirty="0"/>
              <a:t>kunnen we weergeven in een tabel</a:t>
            </a:r>
          </a:p>
          <a:p>
            <a:pPr marL="0" indent="0" algn="ctr">
              <a:buNone/>
            </a:pP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23</a:t>
            </a:fld>
            <a:endParaRPr lang="nl-NL"/>
          </a:p>
        </p:txBody>
      </p:sp>
      <p:graphicFrame>
        <p:nvGraphicFramePr>
          <p:cNvPr id="6" name="Group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9519212"/>
              </p:ext>
            </p:extLst>
          </p:nvPr>
        </p:nvGraphicFramePr>
        <p:xfrm>
          <a:off x="1476375" y="4159994"/>
          <a:ext cx="1223963" cy="1189038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onwaar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waar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716590"/>
              </p:ext>
            </p:extLst>
          </p:nvPr>
        </p:nvGraphicFramePr>
        <p:xfrm>
          <a:off x="6372225" y="4153644"/>
          <a:ext cx="1223963" cy="1189038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187910"/>
              </p:ext>
            </p:extLst>
          </p:nvPr>
        </p:nvGraphicFramePr>
        <p:xfrm>
          <a:off x="3924300" y="4159994"/>
          <a:ext cx="1223963" cy="1189038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False</a:t>
                      </a:r>
                      <a:endParaRPr kumimoji="0" lang="nl-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True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3059113" y="4482257"/>
            <a:ext cx="50482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nl-NL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endParaRPr lang="nl-NL" i="1">
              <a:solidFill>
                <a:srgbClr val="FFCC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40"/>
          <p:cNvSpPr>
            <a:spLocks noChangeArrowheads="1"/>
          </p:cNvSpPr>
          <p:nvPr/>
        </p:nvSpPr>
        <p:spPr bwMode="auto">
          <a:xfrm>
            <a:off x="5451475" y="4482257"/>
            <a:ext cx="50482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nl-NL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endParaRPr lang="nl-NL" i="1">
              <a:solidFill>
                <a:srgbClr val="FFCC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17415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PROPOSITIES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24</a:t>
            </a:fld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460500"/>
            <a:ext cx="8352928" cy="3429000"/>
          </a:xfrm>
        </p:spPr>
        <p:txBody>
          <a:bodyPr/>
          <a:lstStyle/>
          <a:p>
            <a:pPr marL="0" indent="0" algn="ctr">
              <a:buNone/>
            </a:pPr>
            <a:r>
              <a:rPr lang="nl-NL" dirty="0"/>
              <a:t>p: gras is blauw             q: 10 is meer dan 5</a:t>
            </a:r>
          </a:p>
          <a:p>
            <a:pPr marL="0" indent="0" algn="ctr">
              <a:buNone/>
            </a:pPr>
            <a:endParaRPr lang="en-GB" dirty="0"/>
          </a:p>
        </p:txBody>
      </p:sp>
      <p:graphicFrame>
        <p:nvGraphicFramePr>
          <p:cNvPr id="7" name="Group 6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5501242"/>
              </p:ext>
            </p:extLst>
          </p:nvPr>
        </p:nvGraphicFramePr>
        <p:xfrm>
          <a:off x="1042988" y="2825949"/>
          <a:ext cx="2087562" cy="1981200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 </a:t>
                      </a: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Symbol" pitchFamily="18" charset="2"/>
                        </a:rPr>
                        <a:t></a:t>
                      </a: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8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541039"/>
              </p:ext>
            </p:extLst>
          </p:nvPr>
        </p:nvGraphicFramePr>
        <p:xfrm>
          <a:off x="3881438" y="2818011"/>
          <a:ext cx="2087562" cy="1981200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 </a:t>
                      </a: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Symbol" pitchFamily="18" charset="2"/>
                        </a:rPr>
                        <a:t></a:t>
                      </a: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9" name="Group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52758"/>
              </p:ext>
            </p:extLst>
          </p:nvPr>
        </p:nvGraphicFramePr>
        <p:xfrm>
          <a:off x="6659563" y="2786261"/>
          <a:ext cx="1511300" cy="1189038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¬</a:t>
                      </a: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Rectangle 174"/>
          <p:cNvSpPr>
            <a:spLocks noChangeArrowheads="1"/>
          </p:cNvSpPr>
          <p:nvPr/>
        </p:nvSpPr>
        <p:spPr bwMode="auto">
          <a:xfrm>
            <a:off x="1331913" y="2281436"/>
            <a:ext cx="151288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nl-NL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 (</a:t>
            </a:r>
            <a:r>
              <a:rPr lang="nl-NL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</a:t>
            </a:r>
            <a:r>
              <a:rPr lang="nl-NL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nl-NL" i="1">
              <a:solidFill>
                <a:srgbClr val="FFCC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75"/>
          <p:cNvSpPr>
            <a:spLocks noChangeArrowheads="1"/>
          </p:cNvSpPr>
          <p:nvPr/>
        </p:nvSpPr>
        <p:spPr bwMode="auto">
          <a:xfrm>
            <a:off x="4140200" y="2281436"/>
            <a:ext cx="151288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nl-NL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(</a:t>
            </a:r>
            <a:r>
              <a:rPr lang="nl-NL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</a:t>
            </a:r>
            <a:r>
              <a:rPr lang="nl-NL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nl-NL" i="1">
              <a:solidFill>
                <a:srgbClr val="FFCC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76"/>
          <p:cNvSpPr>
            <a:spLocks noChangeArrowheads="1"/>
          </p:cNvSpPr>
          <p:nvPr/>
        </p:nvSpPr>
        <p:spPr bwMode="auto">
          <a:xfrm>
            <a:off x="6643688" y="2281436"/>
            <a:ext cx="151288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nl-NL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niet (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¬</a:t>
            </a:r>
            <a:r>
              <a:rPr lang="nl-NL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nl-NL" i="1">
              <a:solidFill>
                <a:srgbClr val="FFCC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96051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SAMENGESTELDE </a:t>
            </a:r>
            <a:r>
              <a:rPr lang="en-GB" dirty="0" err="1" smtClean="0"/>
              <a:t>proposities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NL" sz="2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( </a:t>
            </a:r>
            <a:r>
              <a:rPr lang="nl-NL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 </a:t>
            </a:r>
            <a:r>
              <a:rPr lang="nl-NL" sz="20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</a:t>
            </a:r>
            <a:r>
              <a:rPr lang="nl-NL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q )  </a:t>
            </a:r>
            <a:r>
              <a:rPr lang="nl-NL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 ( </a:t>
            </a:r>
            <a:r>
              <a:rPr lang="nl-NL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 </a:t>
            </a:r>
            <a:r>
              <a:rPr lang="nl-NL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</a:t>
            </a:r>
            <a:r>
              <a:rPr lang="nl-NL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q )</a:t>
            </a:r>
          </a:p>
          <a:p>
            <a:pPr marL="0" indent="0" algn="ctr">
              <a:buNone/>
            </a:pP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25</a:t>
            </a:fld>
            <a:endParaRPr lang="nl-NL"/>
          </a:p>
        </p:txBody>
      </p:sp>
      <p:graphicFrame>
        <p:nvGraphicFramePr>
          <p:cNvPr id="6" name="Group 2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9528221"/>
              </p:ext>
            </p:extLst>
          </p:nvPr>
        </p:nvGraphicFramePr>
        <p:xfrm>
          <a:off x="779463" y="2209428"/>
          <a:ext cx="1233487" cy="2736852"/>
        </p:xfrm>
        <a:graphic>
          <a:graphicData uri="http://schemas.openxmlformats.org/drawingml/2006/table">
            <a:tbl>
              <a:tblPr/>
              <a:tblGrid>
                <a:gridCol w="6175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7" name="Group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519613"/>
              </p:ext>
            </p:extLst>
          </p:nvPr>
        </p:nvGraphicFramePr>
        <p:xfrm>
          <a:off x="2143125" y="2209428"/>
          <a:ext cx="693738" cy="2736852"/>
        </p:xfrm>
        <a:graphic>
          <a:graphicData uri="http://schemas.openxmlformats.org/drawingml/2006/table">
            <a:tbl>
              <a:tblPr/>
              <a:tblGrid>
                <a:gridCol w="6937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¬</a:t>
                      </a:r>
                      <a:r>
                        <a:rPr kumimoji="0" lang="nl-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8" name="Group 4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84763"/>
              </p:ext>
            </p:extLst>
          </p:nvPr>
        </p:nvGraphicFramePr>
        <p:xfrm>
          <a:off x="2835275" y="2209428"/>
          <a:ext cx="1155700" cy="2736852"/>
        </p:xfrm>
        <a:graphic>
          <a:graphicData uri="http://schemas.openxmlformats.org/drawingml/2006/table">
            <a:tbl>
              <a:tblPr/>
              <a:tblGrid>
                <a:gridCol w="1155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¬</a:t>
                      </a:r>
                      <a:r>
                        <a:rPr kumimoji="0" lang="nl-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 </a:t>
                      </a:r>
                      <a:r>
                        <a:rPr kumimoji="0" lang="nl-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Symbol" pitchFamily="18" charset="2"/>
                        </a:rPr>
                        <a:t></a:t>
                      </a:r>
                      <a:r>
                        <a:rPr kumimoji="0" lang="nl-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9" name="Group 4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748840"/>
              </p:ext>
            </p:extLst>
          </p:nvPr>
        </p:nvGraphicFramePr>
        <p:xfrm>
          <a:off x="3983038" y="2209428"/>
          <a:ext cx="1155700" cy="2736852"/>
        </p:xfrm>
        <a:graphic>
          <a:graphicData uri="http://schemas.openxmlformats.org/drawingml/2006/table">
            <a:tbl>
              <a:tblPr/>
              <a:tblGrid>
                <a:gridCol w="1155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 </a:t>
                      </a:r>
                      <a:r>
                        <a:rPr kumimoji="0" lang="nl-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Symbol" pitchFamily="18" charset="2"/>
                        </a:rPr>
                        <a:t></a:t>
                      </a:r>
                      <a:r>
                        <a:rPr kumimoji="0" lang="nl-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0" name="Group 5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237784"/>
              </p:ext>
            </p:extLst>
          </p:nvPr>
        </p:nvGraphicFramePr>
        <p:xfrm>
          <a:off x="5138738" y="2209428"/>
          <a:ext cx="3394075" cy="2736852"/>
        </p:xfrm>
        <a:graphic>
          <a:graphicData uri="http://schemas.openxmlformats.org/drawingml/2006/table">
            <a:tbl>
              <a:tblPr/>
              <a:tblGrid>
                <a:gridCol w="33940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 ¬</a:t>
                      </a:r>
                      <a:r>
                        <a:rPr kumimoji="0" lang="nl-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 </a:t>
                      </a:r>
                      <a:r>
                        <a:rPr kumimoji="0" lang="nl-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Symbol" pitchFamily="18" charset="2"/>
                        </a:rPr>
                        <a:t></a:t>
                      </a:r>
                      <a:r>
                        <a:rPr kumimoji="0" lang="nl-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q ) </a:t>
                      </a:r>
                      <a:r>
                        <a:rPr kumimoji="0" lang="nl-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Symbol" pitchFamily="18" charset="2"/>
                        </a:rPr>
                        <a:t></a:t>
                      </a:r>
                      <a:r>
                        <a:rPr kumimoji="0" lang="nl-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 p </a:t>
                      </a:r>
                      <a:r>
                        <a:rPr kumimoji="0" lang="nl-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Symbol" pitchFamily="18" charset="2"/>
                        </a:rPr>
                        <a:t></a:t>
                      </a:r>
                      <a:r>
                        <a:rPr kumimoji="0" lang="nl-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q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62226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PREDICATEN-LOGICA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P: morgen gaat het regenen</a:t>
            </a:r>
          </a:p>
          <a:p>
            <a:pPr marL="0" indent="0">
              <a:buNone/>
            </a:pPr>
            <a:r>
              <a:rPr lang="nl-NL" dirty="0"/>
              <a:t>Q: student x woont in </a:t>
            </a:r>
            <a:r>
              <a:rPr lang="nl-NL" dirty="0" smtClean="0"/>
              <a:t>Alkmaar</a:t>
            </a:r>
          </a:p>
          <a:p>
            <a:endParaRPr lang="nl-NL" dirty="0"/>
          </a:p>
          <a:p>
            <a:r>
              <a:rPr lang="nl-NL" dirty="0" smtClean="0"/>
              <a:t>PROPOSITIE</a:t>
            </a:r>
          </a:p>
          <a:p>
            <a:pPr lvl="1"/>
            <a:r>
              <a:rPr lang="nl-NL" dirty="0" smtClean="0"/>
              <a:t>proposities </a:t>
            </a:r>
            <a:r>
              <a:rPr lang="nl-NL" dirty="0"/>
              <a:t>zijn uitspraken (beweringen) waarvan objectief  toetsbaar is of ze waar of onwaar zijn</a:t>
            </a:r>
          </a:p>
          <a:p>
            <a:r>
              <a:rPr lang="nl-NL" dirty="0" smtClean="0"/>
              <a:t>PREDICAAT</a:t>
            </a:r>
          </a:p>
          <a:p>
            <a:pPr lvl="1"/>
            <a:r>
              <a:rPr lang="nl-NL" dirty="0" err="1" smtClean="0"/>
              <a:t>predikaten</a:t>
            </a:r>
            <a:r>
              <a:rPr lang="nl-NL" dirty="0" smtClean="0"/>
              <a:t> </a:t>
            </a:r>
            <a:r>
              <a:rPr lang="nl-NL" dirty="0"/>
              <a:t>zijn uitspraken (beweringen) waarvan</a:t>
            </a:r>
            <a:br>
              <a:rPr lang="nl-NL" dirty="0"/>
            </a:br>
            <a:r>
              <a:rPr lang="nl-NL" dirty="0"/>
              <a:t>we niet zonder meer kunnen vaststellen dat ze waar zijn</a:t>
            </a:r>
          </a:p>
          <a:p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521425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KWANTOREN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P(x): x is ouder dan 20 jaar</a:t>
            </a:r>
          </a:p>
          <a:p>
            <a:pPr marL="0" indent="0">
              <a:buNone/>
            </a:pPr>
            <a:r>
              <a:rPr lang="nl-NL" dirty="0"/>
              <a:t>Q(x): x woont in Alkmaar</a:t>
            </a:r>
          </a:p>
          <a:p>
            <a:r>
              <a:rPr lang="nl-NL" dirty="0" smtClean="0"/>
              <a:t>ALL-</a:t>
            </a:r>
            <a:r>
              <a:rPr lang="nl-NL" dirty="0" err="1" smtClean="0"/>
              <a:t>kwantor</a:t>
            </a:r>
            <a:r>
              <a:rPr lang="nl-NL" dirty="0" smtClean="0"/>
              <a:t> </a:t>
            </a:r>
            <a:r>
              <a:rPr lang="nl-NL" dirty="0"/>
              <a:t>( </a:t>
            </a:r>
            <a:r>
              <a:rPr lang="nl-NL" sz="3200" dirty="0">
                <a:sym typeface="Symbol" pitchFamily="18" charset="2"/>
              </a:rPr>
              <a:t></a:t>
            </a:r>
            <a:r>
              <a:rPr lang="nl-NL" sz="1800" dirty="0">
                <a:sym typeface="Symbol" pitchFamily="18" charset="2"/>
              </a:rPr>
              <a:t>x 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de </a:t>
            </a:r>
            <a:r>
              <a:rPr lang="nl-NL" dirty="0"/>
              <a:t>uitspraak moet waar zijn voor alle x [ </a:t>
            </a:r>
            <a:r>
              <a:rPr lang="nl-NL" dirty="0">
                <a:sym typeface="Symbol" pitchFamily="18" charset="2"/>
              </a:rPr>
              <a:t></a:t>
            </a:r>
            <a:r>
              <a:rPr lang="nl-NL" sz="1400" dirty="0"/>
              <a:t>x</a:t>
            </a:r>
            <a:r>
              <a:rPr lang="nl-NL" dirty="0"/>
              <a:t> P(x) ]</a:t>
            </a:r>
          </a:p>
          <a:p>
            <a:r>
              <a:rPr lang="nl-NL" dirty="0"/>
              <a:t>EXISTENCE-</a:t>
            </a:r>
            <a:r>
              <a:rPr lang="nl-NL" dirty="0" err="1"/>
              <a:t>kwantor</a:t>
            </a:r>
            <a:r>
              <a:rPr lang="nl-NL" dirty="0"/>
              <a:t> (</a:t>
            </a:r>
            <a:r>
              <a:rPr lang="nl-NL" dirty="0">
                <a:sym typeface="Symbol" pitchFamily="18" charset="2"/>
              </a:rPr>
              <a:t></a:t>
            </a:r>
            <a:r>
              <a:rPr lang="nl-NL" sz="3200" dirty="0">
                <a:sym typeface="Symbol" pitchFamily="18" charset="2"/>
              </a:rPr>
              <a:t></a:t>
            </a:r>
            <a:r>
              <a:rPr lang="nl-NL" sz="1800" dirty="0">
                <a:sym typeface="Symbol" pitchFamily="18" charset="2"/>
              </a:rPr>
              <a:t>x 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de </a:t>
            </a:r>
            <a:r>
              <a:rPr lang="nl-NL" dirty="0"/>
              <a:t>uitspraak moet waar zijn voor minstens één x [ </a:t>
            </a:r>
            <a:r>
              <a:rPr lang="nl-NL" dirty="0">
                <a:sym typeface="Symbol" pitchFamily="18" charset="2"/>
              </a:rPr>
              <a:t></a:t>
            </a:r>
            <a:r>
              <a:rPr lang="nl-NL" sz="1400" dirty="0"/>
              <a:t>x</a:t>
            </a:r>
            <a:r>
              <a:rPr lang="nl-NL" dirty="0"/>
              <a:t> Q(x) ]</a:t>
            </a:r>
          </a:p>
          <a:p>
            <a:r>
              <a:rPr lang="nl-NL" dirty="0"/>
              <a:t>EXISTENCE-</a:t>
            </a:r>
            <a:r>
              <a:rPr lang="nl-NL" dirty="0" err="1"/>
              <a:t>kwantor</a:t>
            </a:r>
            <a:r>
              <a:rPr lang="nl-NL" dirty="0"/>
              <a:t> (</a:t>
            </a:r>
            <a:r>
              <a:rPr lang="nl-NL" dirty="0">
                <a:sym typeface="Symbol" pitchFamily="18" charset="2"/>
              </a:rPr>
              <a:t></a:t>
            </a:r>
            <a:r>
              <a:rPr lang="nl-NL" sz="3200" dirty="0">
                <a:sym typeface="Symbol" pitchFamily="18" charset="2"/>
              </a:rPr>
              <a:t>!</a:t>
            </a:r>
            <a:r>
              <a:rPr lang="nl-NL" sz="1800" dirty="0">
                <a:sym typeface="Symbol" pitchFamily="18" charset="2"/>
              </a:rPr>
              <a:t>x </a:t>
            </a:r>
            <a:r>
              <a:rPr lang="nl-NL" dirty="0" smtClean="0"/>
              <a:t>)	</a:t>
            </a:r>
          </a:p>
          <a:p>
            <a:pPr lvl="1"/>
            <a:r>
              <a:rPr lang="nl-NL" dirty="0" smtClean="0"/>
              <a:t>de </a:t>
            </a:r>
            <a:r>
              <a:rPr lang="nl-NL" dirty="0"/>
              <a:t>uitspraak moet waar zijn voor precies één x [ </a:t>
            </a:r>
            <a:r>
              <a:rPr lang="nl-NL" dirty="0">
                <a:sym typeface="Symbol" pitchFamily="18" charset="2"/>
              </a:rPr>
              <a:t>!</a:t>
            </a:r>
            <a:r>
              <a:rPr lang="nl-NL" sz="1400" dirty="0"/>
              <a:t>x</a:t>
            </a:r>
            <a:r>
              <a:rPr lang="nl-NL" dirty="0"/>
              <a:t> Q(x) ]</a:t>
            </a:r>
          </a:p>
          <a:p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481090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VERZAMELINGEN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smtClean="0"/>
              <a:t>ELEMENTEN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28</a:t>
            </a:fld>
            <a:endParaRPr lang="nl-NL"/>
          </a:p>
        </p:txBody>
      </p:sp>
      <p:grpSp>
        <p:nvGrpSpPr>
          <p:cNvPr id="32" name="Groep 31"/>
          <p:cNvGrpSpPr/>
          <p:nvPr/>
        </p:nvGrpSpPr>
        <p:grpSpPr>
          <a:xfrm>
            <a:off x="1187624" y="1396622"/>
            <a:ext cx="6265863" cy="3816350"/>
            <a:chOff x="1403350" y="1795463"/>
            <a:chExt cx="6265863" cy="381635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403350" y="1795463"/>
              <a:ext cx="6265863" cy="381635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/>
              <a:r>
                <a:rPr lang="nl-NL" sz="3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           </a:t>
              </a:r>
              <a:br>
                <a:rPr lang="nl-NL" sz="3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lang="nl-NL" sz="16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(universum=verzameling)</a:t>
              </a:r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979613" y="2039938"/>
              <a:ext cx="2736850" cy="3313112"/>
            </a:xfrm>
            <a:prstGeom prst="ellipse">
              <a:avLst/>
            </a:prstGeom>
            <a:solidFill>
              <a:srgbClr val="DDDDDD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r>
                <a:rPr lang="nl-NL" sz="28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</a:t>
              </a:r>
              <a:br>
                <a:rPr lang="nl-NL" sz="28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lang="nl-NL" sz="16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(verzameling)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411413" y="3609976"/>
              <a:ext cx="144463" cy="14287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498726" y="3465513"/>
              <a:ext cx="3481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nl-NL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3635375" y="4684713"/>
              <a:ext cx="144463" cy="14287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3736975" y="4546600"/>
              <a:ext cx="3481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nl-NL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7</a:t>
              </a: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2843213" y="4330701"/>
              <a:ext cx="144462" cy="14287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2944813" y="4186238"/>
              <a:ext cx="3481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nl-NL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3706813" y="3825876"/>
              <a:ext cx="144462" cy="14287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3814763" y="3675063"/>
              <a:ext cx="3481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nl-NL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sp>
          <p:nvSpPr>
            <p:cNvPr id="21" name="Oval 18"/>
            <p:cNvSpPr>
              <a:spLocks noChangeArrowheads="1"/>
            </p:cNvSpPr>
            <p:nvPr/>
          </p:nvSpPr>
          <p:spPr bwMode="auto">
            <a:xfrm>
              <a:off x="5938838" y="4324351"/>
              <a:ext cx="144462" cy="14287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6046788" y="4186238"/>
              <a:ext cx="3481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nl-NL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</a:t>
              </a:r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6665913" y="3821113"/>
              <a:ext cx="144462" cy="14287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6767513" y="3683000"/>
              <a:ext cx="3481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nl-NL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auto">
            <a:xfrm>
              <a:off x="5368925" y="3244851"/>
              <a:ext cx="144463" cy="14287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5470525" y="3106738"/>
              <a:ext cx="3481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nl-NL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4568825" y="4978400"/>
              <a:ext cx="136928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nl-NL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elementen</a:t>
              </a: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 flipV="1">
              <a:off x="3924300" y="4056063"/>
              <a:ext cx="1079500" cy="9350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V="1">
              <a:off x="5435600" y="3538538"/>
              <a:ext cx="0" cy="14398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1115616" y="5241701"/>
            <a:ext cx="3600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= { 1, 2, 3, 4, 5, 6, 7 }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5038329" y="5233764"/>
            <a:ext cx="25108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nl-NL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{ 1, 2, 4, 7 }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28872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85752"/>
            <a:ext cx="8630344" cy="920750"/>
          </a:xfrm>
        </p:spPr>
        <p:txBody>
          <a:bodyPr/>
          <a:lstStyle/>
          <a:p>
            <a:r>
              <a:rPr lang="en-GB" dirty="0"/>
              <a:t>OPERATOREN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 smtClean="0"/>
              <a:t>verzamelingen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7504" y="1460500"/>
            <a:ext cx="3692499" cy="3429000"/>
          </a:xfrm>
        </p:spPr>
        <p:txBody>
          <a:bodyPr/>
          <a:lstStyle/>
          <a:p>
            <a:pPr marL="0" indent="0">
              <a:buNone/>
              <a:tabLst>
                <a:tab pos="1076325" algn="l"/>
                <a:tab pos="1435100" algn="l"/>
              </a:tabLst>
            </a:pPr>
            <a:r>
              <a:rPr lang="nl-NL" dirty="0"/>
              <a:t>A = </a:t>
            </a:r>
            <a:r>
              <a:rPr lang="nl-NL" dirty="0" smtClean="0"/>
              <a:t>D</a:t>
            </a:r>
            <a:r>
              <a:rPr lang="nl-NL" sz="1800" dirty="0" smtClean="0"/>
              <a:t>	</a:t>
            </a:r>
            <a:r>
              <a:rPr lang="nl-NL" sz="1800" dirty="0" smtClean="0">
                <a:sym typeface="Wingdings" pitchFamily="2" charset="2"/>
              </a:rPr>
              <a:t></a:t>
            </a:r>
            <a:r>
              <a:rPr lang="nl-NL" sz="1800" dirty="0">
                <a:sym typeface="Wingdings" pitchFamily="2" charset="2"/>
              </a:rPr>
              <a:t>	</a:t>
            </a:r>
            <a:r>
              <a:rPr lang="nl-NL" sz="1800" dirty="0" smtClean="0"/>
              <a:t>gelijk </a:t>
            </a:r>
            <a:r>
              <a:rPr lang="nl-NL" sz="1800" dirty="0"/>
              <a:t>aan</a:t>
            </a:r>
          </a:p>
          <a:p>
            <a:pPr marL="0" indent="0">
              <a:buNone/>
              <a:tabLst>
                <a:tab pos="1076325" algn="l"/>
                <a:tab pos="1435100" algn="l"/>
              </a:tabLst>
            </a:pPr>
            <a:r>
              <a:rPr lang="en-US" dirty="0"/>
              <a:t>A </a:t>
            </a:r>
            <a:r>
              <a:rPr lang="en-US" dirty="0">
                <a:cs typeface="Arial" charset="0"/>
              </a:rPr>
              <a:t>≠</a:t>
            </a:r>
            <a:r>
              <a:rPr lang="en-US" dirty="0"/>
              <a:t> </a:t>
            </a:r>
            <a:r>
              <a:rPr lang="en-US" dirty="0" smtClean="0"/>
              <a:t>B</a:t>
            </a:r>
            <a:r>
              <a:rPr lang="en-US" sz="1800" dirty="0" smtClean="0"/>
              <a:t>	</a:t>
            </a:r>
            <a:r>
              <a:rPr lang="nl-NL" sz="1800" dirty="0" smtClean="0">
                <a:sym typeface="Wingdings" pitchFamily="2" charset="2"/>
              </a:rPr>
              <a:t></a:t>
            </a:r>
            <a:r>
              <a:rPr lang="en-US" sz="1800" dirty="0">
                <a:sym typeface="Wingdings" pitchFamily="2" charset="2"/>
              </a:rPr>
              <a:t>	</a:t>
            </a:r>
            <a:r>
              <a:rPr lang="en-US" sz="1800" dirty="0" err="1" smtClean="0"/>
              <a:t>ongelijk</a:t>
            </a:r>
            <a:r>
              <a:rPr lang="en-US" sz="1800" dirty="0" smtClean="0"/>
              <a:t> </a:t>
            </a:r>
            <a:r>
              <a:rPr lang="en-US" sz="1800" dirty="0" err="1"/>
              <a:t>aan</a:t>
            </a:r>
            <a:endParaRPr lang="en-US" sz="1800" dirty="0"/>
          </a:p>
          <a:p>
            <a:pPr marL="0" indent="0">
              <a:buNone/>
              <a:tabLst>
                <a:tab pos="1076325" algn="l"/>
                <a:tab pos="1435100" algn="l"/>
              </a:tabLst>
            </a:pPr>
            <a:r>
              <a:rPr lang="en-US" dirty="0" smtClean="0"/>
              <a:t>E </a:t>
            </a:r>
            <a:r>
              <a:rPr lang="en-US" dirty="0"/>
              <a:t>= </a:t>
            </a:r>
            <a:r>
              <a:rPr lang="en-US" dirty="0" smtClean="0">
                <a:sym typeface="Symbol" pitchFamily="18" charset="2"/>
              </a:rPr>
              <a:t></a:t>
            </a:r>
            <a:r>
              <a:rPr lang="en-US" sz="1800" dirty="0" smtClean="0">
                <a:sym typeface="Symbol" pitchFamily="18" charset="2"/>
              </a:rPr>
              <a:t>	</a:t>
            </a:r>
            <a:r>
              <a:rPr lang="nl-NL" sz="1800" dirty="0" smtClean="0">
                <a:sym typeface="Wingdings" pitchFamily="2" charset="2"/>
              </a:rPr>
              <a:t></a:t>
            </a:r>
            <a:r>
              <a:rPr lang="en-US" sz="1800" dirty="0">
                <a:sym typeface="Symbol" pitchFamily="18" charset="2"/>
              </a:rPr>
              <a:t>	</a:t>
            </a:r>
            <a:r>
              <a:rPr lang="en-US" sz="1800" i="1" dirty="0" err="1" smtClean="0">
                <a:sym typeface="Symbol" pitchFamily="18" charset="2"/>
              </a:rPr>
              <a:t>lege</a:t>
            </a:r>
            <a:r>
              <a:rPr lang="en-US" sz="1800" dirty="0" smtClean="0">
                <a:sym typeface="Symbol" pitchFamily="18" charset="2"/>
              </a:rPr>
              <a:t> </a:t>
            </a:r>
            <a:r>
              <a:rPr lang="en-US" sz="1800" dirty="0" err="1">
                <a:sym typeface="Symbol" pitchFamily="18" charset="2"/>
              </a:rPr>
              <a:t>verzameling</a:t>
            </a:r>
            <a:endParaRPr lang="en-US" sz="1800" dirty="0">
              <a:sym typeface="Symbol" pitchFamily="18" charset="2"/>
            </a:endParaRPr>
          </a:p>
          <a:p>
            <a:pPr marL="0" indent="0">
              <a:buNone/>
              <a:tabLst>
                <a:tab pos="1076325" algn="l"/>
                <a:tab pos="1435100" algn="l"/>
              </a:tabLst>
            </a:pPr>
            <a:r>
              <a:rPr lang="en-US" dirty="0" smtClean="0"/>
              <a:t>C </a:t>
            </a:r>
            <a:r>
              <a:rPr lang="en-US" dirty="0">
                <a:sym typeface="Symbol" pitchFamily="18" charset="2"/>
              </a:rPr>
              <a:t></a:t>
            </a: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en-US" sz="1800" dirty="0" smtClean="0">
                <a:sym typeface="Symbol" pitchFamily="18" charset="2"/>
              </a:rPr>
              <a:t>	</a:t>
            </a:r>
            <a:r>
              <a:rPr lang="nl-NL" sz="1800" dirty="0" smtClean="0">
                <a:sym typeface="Wingdings" pitchFamily="2" charset="2"/>
              </a:rPr>
              <a:t>	</a:t>
            </a:r>
            <a:r>
              <a:rPr lang="en-US" sz="1800" i="1" dirty="0" err="1" smtClean="0">
                <a:sym typeface="Symbol" pitchFamily="18" charset="2"/>
              </a:rPr>
              <a:t>echte</a:t>
            </a:r>
            <a:r>
              <a:rPr lang="en-US" sz="1800" dirty="0" smtClean="0">
                <a:sym typeface="Symbol" pitchFamily="18" charset="2"/>
              </a:rPr>
              <a:t> </a:t>
            </a:r>
            <a:r>
              <a:rPr lang="en-US" sz="1800" dirty="0" err="1">
                <a:sym typeface="Symbol" pitchFamily="18" charset="2"/>
              </a:rPr>
              <a:t>deelverz</a:t>
            </a:r>
            <a:r>
              <a:rPr lang="en-US" sz="1800" dirty="0">
                <a:sym typeface="Symbol" pitchFamily="18" charset="2"/>
              </a:rPr>
              <a:t>.</a:t>
            </a:r>
          </a:p>
          <a:p>
            <a:pPr marL="0" indent="0">
              <a:buNone/>
              <a:tabLst>
                <a:tab pos="1076325" algn="l"/>
                <a:tab pos="1435100" algn="l"/>
              </a:tabLst>
            </a:pPr>
            <a:r>
              <a:rPr lang="en-US" dirty="0"/>
              <a:t>C </a:t>
            </a:r>
            <a:r>
              <a:rPr lang="en-US" dirty="0">
                <a:sym typeface="Symbol" pitchFamily="18" charset="2"/>
              </a:rPr>
              <a:t></a:t>
            </a:r>
            <a:r>
              <a:rPr lang="en-US" dirty="0"/>
              <a:t> </a:t>
            </a:r>
            <a:r>
              <a:rPr lang="en-US" dirty="0" smtClean="0"/>
              <a:t>A	</a:t>
            </a:r>
            <a:r>
              <a:rPr lang="nl-NL" sz="1800" dirty="0" smtClean="0">
                <a:sym typeface="Wingdings" pitchFamily="2" charset="2"/>
              </a:rPr>
              <a:t>	</a:t>
            </a:r>
            <a:r>
              <a:rPr lang="en-US" sz="1800" dirty="0" err="1" smtClean="0">
                <a:sym typeface="Symbol" pitchFamily="18" charset="2"/>
              </a:rPr>
              <a:t>deelv</a:t>
            </a:r>
            <a:r>
              <a:rPr lang="en-US" sz="1800" dirty="0">
                <a:sym typeface="Symbol" pitchFamily="18" charset="2"/>
              </a:rPr>
              <a:t>. of </a:t>
            </a:r>
            <a:r>
              <a:rPr lang="en-US" sz="1800" dirty="0" err="1">
                <a:sym typeface="Symbol" pitchFamily="18" charset="2"/>
              </a:rPr>
              <a:t>gelijk</a:t>
            </a:r>
            <a:r>
              <a:rPr lang="en-US" sz="1800" dirty="0">
                <a:sym typeface="Symbol" pitchFamily="18" charset="2"/>
              </a:rPr>
              <a:t> </a:t>
            </a:r>
            <a:r>
              <a:rPr lang="en-US" sz="1800" dirty="0" err="1">
                <a:sym typeface="Symbol" pitchFamily="18" charset="2"/>
              </a:rPr>
              <a:t>aan</a:t>
            </a:r>
            <a:endParaRPr lang="en-US" sz="1800" dirty="0"/>
          </a:p>
          <a:p>
            <a:pPr marL="0" indent="0">
              <a:buNone/>
              <a:tabLst>
                <a:tab pos="1076325" algn="l"/>
                <a:tab pos="1435100" algn="l"/>
              </a:tabLst>
            </a:pPr>
            <a:r>
              <a:rPr lang="en-US" dirty="0"/>
              <a:t>D </a:t>
            </a:r>
            <a:r>
              <a:rPr lang="en-US" dirty="0">
                <a:sym typeface="Symbol" pitchFamily="18" charset="2"/>
              </a:rPr>
              <a:t></a:t>
            </a:r>
            <a:r>
              <a:rPr lang="en-US" dirty="0"/>
              <a:t> </a:t>
            </a:r>
            <a:r>
              <a:rPr lang="en-US" dirty="0" smtClean="0"/>
              <a:t>A	</a:t>
            </a:r>
            <a:r>
              <a:rPr lang="nl-NL" sz="1800" dirty="0" smtClean="0">
                <a:sym typeface="Wingdings" pitchFamily="2" charset="2"/>
              </a:rPr>
              <a:t>	geen </a:t>
            </a:r>
            <a:r>
              <a:rPr lang="nl-NL" sz="1800" i="1" dirty="0">
                <a:sym typeface="Wingdings" pitchFamily="2" charset="2"/>
              </a:rPr>
              <a:t>echte</a:t>
            </a:r>
            <a:r>
              <a:rPr lang="nl-NL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Symbol" pitchFamily="18" charset="2"/>
              </a:rPr>
              <a:t>deelv</a:t>
            </a:r>
            <a:r>
              <a:rPr lang="en-US" sz="1800" dirty="0">
                <a:sym typeface="Symbol" pitchFamily="18" charset="2"/>
              </a:rPr>
              <a:t>.</a:t>
            </a:r>
            <a:endParaRPr lang="en-US" sz="1800" dirty="0"/>
          </a:p>
          <a:p>
            <a:pPr marL="0" indent="0">
              <a:buNone/>
              <a:tabLst>
                <a:tab pos="1076325" algn="l"/>
                <a:tab pos="1435100" algn="l"/>
              </a:tabLst>
            </a:pPr>
            <a:r>
              <a:rPr lang="en-US" dirty="0"/>
              <a:t>D </a:t>
            </a:r>
            <a:r>
              <a:rPr lang="en-US" dirty="0">
                <a:sym typeface="Symbol" pitchFamily="18" charset="2"/>
              </a:rPr>
              <a:t></a:t>
            </a: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en-US" sz="1800" dirty="0" smtClean="0">
                <a:sym typeface="Symbol" pitchFamily="18" charset="2"/>
              </a:rPr>
              <a:t>	</a:t>
            </a:r>
            <a:r>
              <a:rPr lang="nl-NL" sz="1800" dirty="0" smtClean="0">
                <a:sym typeface="Wingdings" pitchFamily="2" charset="2"/>
              </a:rPr>
              <a:t>	</a:t>
            </a:r>
            <a:r>
              <a:rPr lang="en-US" sz="1800" dirty="0" err="1" smtClean="0">
                <a:sym typeface="Symbol" pitchFamily="18" charset="2"/>
              </a:rPr>
              <a:t>deelv</a:t>
            </a:r>
            <a:r>
              <a:rPr lang="en-US" sz="1800" dirty="0">
                <a:sym typeface="Symbol" pitchFamily="18" charset="2"/>
              </a:rPr>
              <a:t>. of </a:t>
            </a:r>
            <a:r>
              <a:rPr lang="en-US" sz="1800" dirty="0" err="1">
                <a:sym typeface="Symbol" pitchFamily="18" charset="2"/>
              </a:rPr>
              <a:t>gelijk</a:t>
            </a:r>
            <a:r>
              <a:rPr lang="en-US" sz="1800" dirty="0">
                <a:sym typeface="Symbol" pitchFamily="18" charset="2"/>
              </a:rPr>
              <a:t> </a:t>
            </a:r>
            <a:r>
              <a:rPr lang="en-US" sz="1800" dirty="0" err="1">
                <a:sym typeface="Symbol" pitchFamily="18" charset="2"/>
              </a:rPr>
              <a:t>aan</a:t>
            </a:r>
            <a:endParaRPr lang="en-US" sz="1800" dirty="0">
              <a:sym typeface="Symbol" pitchFamily="18" charset="2"/>
            </a:endParaRPr>
          </a:p>
          <a:p>
            <a:pPr marL="0" indent="0">
              <a:buNone/>
              <a:tabLst>
                <a:tab pos="1076325" algn="l"/>
                <a:tab pos="1435100" algn="l"/>
              </a:tabLst>
            </a:pPr>
            <a:r>
              <a:rPr lang="en-US" dirty="0" smtClean="0">
                <a:sym typeface="Symbol" pitchFamily="18" charset="2"/>
              </a:rPr>
              <a:t></a:t>
            </a:r>
            <a:r>
              <a:rPr lang="en-US" dirty="0" smtClean="0"/>
              <a:t> </a:t>
            </a:r>
            <a:r>
              <a:rPr lang="en-US" dirty="0">
                <a:sym typeface="Symbol" pitchFamily="18" charset="2"/>
              </a:rPr>
              <a:t></a:t>
            </a:r>
            <a:r>
              <a:rPr lang="en-US" dirty="0"/>
              <a:t> </a:t>
            </a:r>
            <a:r>
              <a:rPr lang="en-US" dirty="0" smtClean="0">
                <a:sym typeface="Symbol" pitchFamily="18" charset="2"/>
              </a:rPr>
              <a:t>A</a:t>
            </a:r>
            <a:r>
              <a:rPr lang="en-US" sz="1800" dirty="0" smtClean="0">
                <a:sym typeface="Symbol" pitchFamily="18" charset="2"/>
              </a:rPr>
              <a:t>	</a:t>
            </a:r>
            <a:r>
              <a:rPr lang="nl-NL" sz="1800" dirty="0" smtClean="0">
                <a:sym typeface="Wingdings" pitchFamily="2" charset="2"/>
              </a:rPr>
              <a:t></a:t>
            </a:r>
            <a:r>
              <a:rPr lang="en-US" sz="1800" dirty="0">
                <a:sym typeface="Symbol" pitchFamily="18" charset="2"/>
              </a:rPr>
              <a:t>	</a:t>
            </a:r>
            <a:r>
              <a:rPr lang="en-US" sz="1800" i="1" dirty="0" err="1" smtClean="0">
                <a:sym typeface="Symbol" pitchFamily="18" charset="2"/>
              </a:rPr>
              <a:t>altijd</a:t>
            </a:r>
            <a:r>
              <a:rPr lang="en-US" sz="1800" i="1" dirty="0">
                <a:sym typeface="Symbol" pitchFamily="18" charset="2"/>
              </a:rPr>
              <a:t>!</a:t>
            </a:r>
          </a:p>
          <a:p>
            <a:pPr marL="0" indent="0">
              <a:buNone/>
              <a:tabLst>
                <a:tab pos="1076325" algn="l"/>
                <a:tab pos="1435100" algn="l"/>
              </a:tabLst>
            </a:pPr>
            <a:endParaRPr lang="en-GB" sz="18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29</a:t>
            </a:fld>
            <a:endParaRPr lang="nl-NL"/>
          </a:p>
        </p:txBody>
      </p:sp>
      <p:grpSp>
        <p:nvGrpSpPr>
          <p:cNvPr id="32" name="Groep 31"/>
          <p:cNvGrpSpPr/>
          <p:nvPr/>
        </p:nvGrpSpPr>
        <p:grpSpPr>
          <a:xfrm>
            <a:off x="3869853" y="1329665"/>
            <a:ext cx="5186362" cy="3816350"/>
            <a:chOff x="249238" y="1844675"/>
            <a:chExt cx="5186362" cy="3816350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249238" y="1844675"/>
              <a:ext cx="5186362" cy="381635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/>
              <a:r>
                <a:rPr lang="nl-NL" sz="3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</a:t>
              </a:r>
              <a:endParaRPr lang="nl-NL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393700" y="2089150"/>
              <a:ext cx="2736850" cy="3313113"/>
            </a:xfrm>
            <a:prstGeom prst="ellipse">
              <a:avLst/>
            </a:prstGeom>
            <a:solidFill>
              <a:srgbClr val="DDDDDD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l"/>
              <a:r>
                <a:rPr lang="nl-NL" sz="28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A, D</a:t>
              </a:r>
              <a:endParaRPr lang="nl-NL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1547813" y="3284538"/>
              <a:ext cx="1335087" cy="1785937"/>
            </a:xfrm>
            <a:prstGeom prst="ellipse">
              <a:avLst/>
            </a:prstGeom>
            <a:solidFill>
              <a:srgbClr val="C0C0C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r>
                <a:rPr lang="nl-NL" sz="28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</a:t>
              </a:r>
              <a:endParaRPr lang="nl-NL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3635375" y="2492375"/>
              <a:ext cx="1568450" cy="1704975"/>
            </a:xfrm>
            <a:prstGeom prst="ellipse">
              <a:avLst/>
            </a:prstGeom>
            <a:solidFill>
              <a:srgbClr val="DDDDDD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r>
                <a:rPr lang="nl-NL" sz="28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</a:t>
              </a:r>
              <a:endParaRPr lang="nl-NL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0" name="Group 7"/>
            <p:cNvGrpSpPr>
              <a:grpSpLocks/>
            </p:cNvGrpSpPr>
            <p:nvPr/>
          </p:nvGrpSpPr>
          <p:grpSpPr bwMode="auto">
            <a:xfrm>
              <a:off x="825500" y="3514725"/>
              <a:ext cx="434975" cy="400050"/>
              <a:chOff x="1519" y="2341"/>
              <a:chExt cx="274" cy="252"/>
            </a:xfrm>
          </p:grpSpPr>
          <p:sp>
            <p:nvSpPr>
              <p:cNvPr id="11" name="Oval 8"/>
              <p:cNvSpPr>
                <a:spLocks noChangeArrowheads="1"/>
              </p:cNvSpPr>
              <p:nvPr/>
            </p:nvSpPr>
            <p:spPr bwMode="auto">
              <a:xfrm>
                <a:off x="1519" y="2432"/>
                <a:ext cx="91" cy="90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>
                <a:off x="1574" y="2341"/>
                <a:ext cx="21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rgbClr val="000000"/>
                    </a:solidFill>
                    <a:latin typeface="Arial" charset="0"/>
                  </a:defRPr>
                </a:lvl1pPr>
                <a:lvl2pPr marL="742950" indent="-285750" eaLnBrk="0" hangingPunct="0">
                  <a:defRPr sz="2000" b="1">
                    <a:solidFill>
                      <a:srgbClr val="000000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000" b="1">
                    <a:solidFill>
                      <a:srgbClr val="000000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000" b="1">
                    <a:solidFill>
                      <a:srgbClr val="000000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000" b="1">
                    <a:solidFill>
                      <a:srgbClr val="000000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nl-NL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</a:p>
            </p:txBody>
          </p:sp>
        </p:grpSp>
        <p:grpSp>
          <p:nvGrpSpPr>
            <p:cNvPr id="13" name="Group 10"/>
            <p:cNvGrpSpPr>
              <a:grpSpLocks/>
            </p:cNvGrpSpPr>
            <p:nvPr/>
          </p:nvGrpSpPr>
          <p:grpSpPr bwMode="auto">
            <a:xfrm>
              <a:off x="2128838" y="4508500"/>
              <a:ext cx="449262" cy="400050"/>
              <a:chOff x="2290" y="3022"/>
              <a:chExt cx="283" cy="252"/>
            </a:xfrm>
          </p:grpSpPr>
          <p:sp>
            <p:nvSpPr>
              <p:cNvPr id="14" name="Oval 11"/>
              <p:cNvSpPr>
                <a:spLocks noChangeArrowheads="1"/>
              </p:cNvSpPr>
              <p:nvPr/>
            </p:nvSpPr>
            <p:spPr bwMode="auto">
              <a:xfrm>
                <a:off x="2290" y="3109"/>
                <a:ext cx="91" cy="90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5" name="Text Box 12"/>
              <p:cNvSpPr txBox="1">
                <a:spLocks noChangeArrowheads="1"/>
              </p:cNvSpPr>
              <p:nvPr/>
            </p:nvSpPr>
            <p:spPr bwMode="auto">
              <a:xfrm>
                <a:off x="2354" y="3022"/>
                <a:ext cx="21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rgbClr val="000000"/>
                    </a:solidFill>
                    <a:latin typeface="Arial" charset="0"/>
                  </a:defRPr>
                </a:lvl1pPr>
                <a:lvl2pPr marL="742950" indent="-285750" eaLnBrk="0" hangingPunct="0">
                  <a:defRPr sz="2000" b="1">
                    <a:solidFill>
                      <a:srgbClr val="000000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000" b="1">
                    <a:solidFill>
                      <a:srgbClr val="000000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000" b="1">
                    <a:solidFill>
                      <a:srgbClr val="000000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000" b="1">
                    <a:solidFill>
                      <a:srgbClr val="000000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nl-NL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7</a:t>
                </a:r>
              </a:p>
            </p:txBody>
          </p:sp>
        </p:grpSp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971550" y="4235450"/>
              <a:ext cx="449263" cy="400050"/>
              <a:chOff x="1791" y="2795"/>
              <a:chExt cx="283" cy="252"/>
            </a:xfrm>
          </p:grpSpPr>
          <p:sp>
            <p:nvSpPr>
              <p:cNvPr id="17" name="Oval 14"/>
              <p:cNvSpPr>
                <a:spLocks noChangeArrowheads="1"/>
              </p:cNvSpPr>
              <p:nvPr/>
            </p:nvSpPr>
            <p:spPr bwMode="auto">
              <a:xfrm>
                <a:off x="1791" y="2886"/>
                <a:ext cx="91" cy="90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8" name="Text Box 15"/>
              <p:cNvSpPr txBox="1">
                <a:spLocks noChangeArrowheads="1"/>
              </p:cNvSpPr>
              <p:nvPr/>
            </p:nvSpPr>
            <p:spPr bwMode="auto">
              <a:xfrm>
                <a:off x="1855" y="2795"/>
                <a:ext cx="21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rgbClr val="000000"/>
                    </a:solidFill>
                    <a:latin typeface="Arial" charset="0"/>
                  </a:defRPr>
                </a:lvl1pPr>
                <a:lvl2pPr marL="742950" indent="-285750" eaLnBrk="0" hangingPunct="0">
                  <a:defRPr sz="2000" b="1">
                    <a:solidFill>
                      <a:srgbClr val="000000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000" b="1">
                    <a:solidFill>
                      <a:srgbClr val="000000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000" b="1">
                    <a:solidFill>
                      <a:srgbClr val="000000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000" b="1">
                    <a:solidFill>
                      <a:srgbClr val="000000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nl-NL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4</a:t>
                </a:r>
              </a:p>
            </p:txBody>
          </p:sp>
        </p:grpSp>
        <p:grpSp>
          <p:nvGrpSpPr>
            <p:cNvPr id="19" name="Group 16"/>
            <p:cNvGrpSpPr>
              <a:grpSpLocks/>
            </p:cNvGrpSpPr>
            <p:nvPr/>
          </p:nvGrpSpPr>
          <p:grpSpPr bwMode="auto">
            <a:xfrm>
              <a:off x="1835150" y="4040188"/>
              <a:ext cx="455613" cy="400050"/>
              <a:chOff x="2335" y="2473"/>
              <a:chExt cx="287" cy="252"/>
            </a:xfrm>
          </p:grpSpPr>
          <p:sp>
            <p:nvSpPr>
              <p:cNvPr id="20" name="Oval 17"/>
              <p:cNvSpPr>
                <a:spLocks noChangeArrowheads="1"/>
              </p:cNvSpPr>
              <p:nvPr/>
            </p:nvSpPr>
            <p:spPr bwMode="auto">
              <a:xfrm>
                <a:off x="2335" y="2568"/>
                <a:ext cx="91" cy="90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1" name="Text Box 18"/>
              <p:cNvSpPr txBox="1">
                <a:spLocks noChangeArrowheads="1"/>
              </p:cNvSpPr>
              <p:nvPr/>
            </p:nvSpPr>
            <p:spPr bwMode="auto">
              <a:xfrm>
                <a:off x="2403" y="2473"/>
                <a:ext cx="21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rgbClr val="000000"/>
                    </a:solidFill>
                    <a:latin typeface="Arial" charset="0"/>
                  </a:defRPr>
                </a:lvl1pPr>
                <a:lvl2pPr marL="742950" indent="-285750" eaLnBrk="0" hangingPunct="0">
                  <a:defRPr sz="2000" b="1">
                    <a:solidFill>
                      <a:srgbClr val="000000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000" b="1">
                    <a:solidFill>
                      <a:srgbClr val="000000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000" b="1">
                    <a:solidFill>
                      <a:srgbClr val="000000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000" b="1">
                    <a:solidFill>
                      <a:srgbClr val="000000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nl-NL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</a:p>
            </p:txBody>
          </p:sp>
        </p:grpSp>
        <p:grpSp>
          <p:nvGrpSpPr>
            <p:cNvPr id="22" name="Group 19"/>
            <p:cNvGrpSpPr>
              <a:grpSpLocks/>
            </p:cNvGrpSpPr>
            <p:nvPr/>
          </p:nvGrpSpPr>
          <p:grpSpPr bwMode="auto">
            <a:xfrm>
              <a:off x="4052888" y="3463925"/>
              <a:ext cx="455612" cy="400050"/>
              <a:chOff x="3741" y="2795"/>
              <a:chExt cx="287" cy="252"/>
            </a:xfrm>
          </p:grpSpPr>
          <p:sp>
            <p:nvSpPr>
              <p:cNvPr id="23" name="Oval 20"/>
              <p:cNvSpPr>
                <a:spLocks noChangeArrowheads="1"/>
              </p:cNvSpPr>
              <p:nvPr/>
            </p:nvSpPr>
            <p:spPr bwMode="auto">
              <a:xfrm>
                <a:off x="3741" y="2882"/>
                <a:ext cx="91" cy="90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4" name="Text Box 21"/>
              <p:cNvSpPr txBox="1">
                <a:spLocks noChangeArrowheads="1"/>
              </p:cNvSpPr>
              <p:nvPr/>
            </p:nvSpPr>
            <p:spPr bwMode="auto">
              <a:xfrm>
                <a:off x="3809" y="2795"/>
                <a:ext cx="21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rgbClr val="000000"/>
                    </a:solidFill>
                    <a:latin typeface="Arial" charset="0"/>
                  </a:defRPr>
                </a:lvl1pPr>
                <a:lvl2pPr marL="742950" indent="-285750" eaLnBrk="0" hangingPunct="0">
                  <a:defRPr sz="2000" b="1">
                    <a:solidFill>
                      <a:srgbClr val="000000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000" b="1">
                    <a:solidFill>
                      <a:srgbClr val="000000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000" b="1">
                    <a:solidFill>
                      <a:srgbClr val="000000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000" b="1">
                    <a:solidFill>
                      <a:srgbClr val="000000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nl-NL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6</a:t>
                </a:r>
              </a:p>
            </p:txBody>
          </p:sp>
        </p:grpSp>
        <p:grpSp>
          <p:nvGrpSpPr>
            <p:cNvPr id="25" name="Group 22"/>
            <p:cNvGrpSpPr>
              <a:grpSpLocks/>
            </p:cNvGrpSpPr>
            <p:nvPr/>
          </p:nvGrpSpPr>
          <p:grpSpPr bwMode="auto">
            <a:xfrm>
              <a:off x="4557713" y="3176588"/>
              <a:ext cx="449262" cy="400050"/>
              <a:chOff x="4199" y="2478"/>
              <a:chExt cx="283" cy="252"/>
            </a:xfrm>
          </p:grpSpPr>
          <p:sp>
            <p:nvSpPr>
              <p:cNvPr id="26" name="Oval 23"/>
              <p:cNvSpPr>
                <a:spLocks noChangeArrowheads="1"/>
              </p:cNvSpPr>
              <p:nvPr/>
            </p:nvSpPr>
            <p:spPr bwMode="auto">
              <a:xfrm>
                <a:off x="4199" y="2565"/>
                <a:ext cx="91" cy="90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7" name="Text Box 24"/>
              <p:cNvSpPr txBox="1">
                <a:spLocks noChangeArrowheads="1"/>
              </p:cNvSpPr>
              <p:nvPr/>
            </p:nvSpPr>
            <p:spPr bwMode="auto">
              <a:xfrm>
                <a:off x="4263" y="2478"/>
                <a:ext cx="21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rgbClr val="000000"/>
                    </a:solidFill>
                    <a:latin typeface="Arial" charset="0"/>
                  </a:defRPr>
                </a:lvl1pPr>
                <a:lvl2pPr marL="742950" indent="-285750" eaLnBrk="0" hangingPunct="0">
                  <a:defRPr sz="2000" b="1">
                    <a:solidFill>
                      <a:srgbClr val="000000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000" b="1">
                    <a:solidFill>
                      <a:srgbClr val="000000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000" b="1">
                    <a:solidFill>
                      <a:srgbClr val="000000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000" b="1">
                    <a:solidFill>
                      <a:srgbClr val="000000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nl-NL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5</a:t>
                </a:r>
              </a:p>
            </p:txBody>
          </p:sp>
        </p:grpSp>
        <p:grpSp>
          <p:nvGrpSpPr>
            <p:cNvPr id="28" name="Group 25"/>
            <p:cNvGrpSpPr>
              <a:grpSpLocks/>
            </p:cNvGrpSpPr>
            <p:nvPr/>
          </p:nvGrpSpPr>
          <p:grpSpPr bwMode="auto">
            <a:xfrm>
              <a:off x="3276600" y="2239963"/>
              <a:ext cx="449263" cy="400050"/>
              <a:chOff x="3382" y="2115"/>
              <a:chExt cx="283" cy="252"/>
            </a:xfrm>
          </p:grpSpPr>
          <p:sp>
            <p:nvSpPr>
              <p:cNvPr id="29" name="Oval 26"/>
              <p:cNvSpPr>
                <a:spLocks noChangeArrowheads="1"/>
              </p:cNvSpPr>
              <p:nvPr/>
            </p:nvSpPr>
            <p:spPr bwMode="auto">
              <a:xfrm>
                <a:off x="3382" y="2202"/>
                <a:ext cx="91" cy="90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0" name="Text Box 27"/>
              <p:cNvSpPr txBox="1">
                <a:spLocks noChangeArrowheads="1"/>
              </p:cNvSpPr>
              <p:nvPr/>
            </p:nvSpPr>
            <p:spPr bwMode="auto">
              <a:xfrm>
                <a:off x="3446" y="2115"/>
                <a:ext cx="21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rgbClr val="000000"/>
                    </a:solidFill>
                    <a:latin typeface="Arial" charset="0"/>
                  </a:defRPr>
                </a:lvl1pPr>
                <a:lvl2pPr marL="742950" indent="-285750" eaLnBrk="0" hangingPunct="0">
                  <a:defRPr sz="2000" b="1">
                    <a:solidFill>
                      <a:srgbClr val="000000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000" b="1">
                    <a:solidFill>
                      <a:srgbClr val="000000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000" b="1">
                    <a:solidFill>
                      <a:srgbClr val="000000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000" b="1">
                    <a:solidFill>
                      <a:srgbClr val="000000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nl-NL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3</a:t>
                </a:r>
              </a:p>
            </p:txBody>
          </p:sp>
        </p:grpSp>
        <p:sp>
          <p:nvSpPr>
            <p:cNvPr id="31" name="Oval 33"/>
            <p:cNvSpPr>
              <a:spLocks noChangeArrowheads="1"/>
            </p:cNvSpPr>
            <p:nvPr/>
          </p:nvSpPr>
          <p:spPr bwMode="auto">
            <a:xfrm>
              <a:off x="3055938" y="4292600"/>
              <a:ext cx="1155700" cy="1223963"/>
            </a:xfrm>
            <a:prstGeom prst="ellipse">
              <a:avLst/>
            </a:prstGeom>
            <a:solidFill>
              <a:srgbClr val="DDDDDD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r>
                <a:rPr lang="nl-NL" sz="28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</a:t>
              </a:r>
              <a:endParaRPr lang="nl-NL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555581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 (1)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 smtClean="0"/>
              <a:t>Week 1: </a:t>
            </a:r>
            <a:r>
              <a:rPr lang="nl-NL" sz="2800" dirty="0"/>
              <a:t>Inleiding </a:t>
            </a:r>
            <a:r>
              <a:rPr lang="nl-NL" sz="2800" dirty="0" err="1"/>
              <a:t>DataBases</a:t>
            </a:r>
            <a:r>
              <a:rPr lang="nl-NL" sz="2800" dirty="0"/>
              <a:t>, Logica en </a:t>
            </a:r>
            <a:r>
              <a:rPr lang="nl-NL" sz="2800" dirty="0" smtClean="0"/>
              <a:t>Verzamelingen</a:t>
            </a:r>
            <a:endParaRPr lang="nl-NL" dirty="0" smtClean="0"/>
          </a:p>
          <a:p>
            <a:r>
              <a:rPr lang="nl-NL" sz="2800" dirty="0" smtClean="0"/>
              <a:t>Week 2: </a:t>
            </a:r>
            <a:r>
              <a:rPr lang="nl-NL" sz="2800" dirty="0"/>
              <a:t>Inleiding SQL</a:t>
            </a:r>
            <a:endParaRPr lang="nl-NL" sz="2800" dirty="0" smtClean="0"/>
          </a:p>
          <a:p>
            <a:r>
              <a:rPr lang="nl-NL" sz="2800" dirty="0" smtClean="0"/>
              <a:t>Week 3: Relaties</a:t>
            </a:r>
          </a:p>
          <a:p>
            <a:r>
              <a:rPr lang="nl-NL" sz="2800" dirty="0"/>
              <a:t>Week 4: </a:t>
            </a:r>
            <a:r>
              <a:rPr lang="nl-NL" sz="2800" dirty="0" smtClean="0"/>
              <a:t>JOIN en SUBSELECT</a:t>
            </a:r>
            <a:endParaRPr lang="nl-NL" dirty="0"/>
          </a:p>
          <a:p>
            <a:r>
              <a:rPr lang="nl-NL" sz="2800" dirty="0"/>
              <a:t>Week 5: </a:t>
            </a:r>
            <a:r>
              <a:rPr lang="nl-NL" sz="2800" dirty="0" smtClean="0"/>
              <a:t>Muteren van gegevens</a:t>
            </a:r>
            <a:endParaRPr lang="nl-NL" sz="2800" dirty="0"/>
          </a:p>
          <a:p>
            <a:r>
              <a:rPr lang="nl-NL" sz="2800" dirty="0" smtClean="0"/>
              <a:t>Week </a:t>
            </a:r>
            <a:r>
              <a:rPr lang="nl-NL" sz="2800" dirty="0"/>
              <a:t>6: </a:t>
            </a:r>
            <a:r>
              <a:rPr lang="nl-NL" sz="2800" dirty="0" smtClean="0"/>
              <a:t>Een klein stukje DDL</a:t>
            </a:r>
            <a:endParaRPr lang="nl-NL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rroosend@ziggo.nl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3</a:t>
            </a:fld>
            <a:endParaRPr lang="nl-NL"/>
          </a:p>
        </p:txBody>
      </p:sp>
      <p:pic>
        <p:nvPicPr>
          <p:cNvPr id="3074" name="Picture 2" descr="calendar, myphon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3276600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85752"/>
            <a:ext cx="8305800" cy="920750"/>
          </a:xfrm>
        </p:spPr>
        <p:txBody>
          <a:bodyPr/>
          <a:lstStyle/>
          <a:p>
            <a:r>
              <a:rPr lang="en-GB" dirty="0" err="1"/>
              <a:t>Uitspraken</a:t>
            </a:r>
            <a:r>
              <a:rPr lang="en-GB" dirty="0"/>
              <a:t> over </a:t>
            </a:r>
            <a:r>
              <a:rPr lang="en-GB" dirty="0" err="1" smtClean="0"/>
              <a:t>verzamelingen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nl-NL" sz="2400" b="0" dirty="0">
                <a:cs typeface="Times New Roman" pitchFamily="18" charset="0"/>
              </a:rPr>
              <a:t>U = { 0, 1, 2, 3, 4, 5, … }   en   A = { 3, 5, 3, 4, 5 </a:t>
            </a:r>
            <a:r>
              <a:rPr lang="nl-NL" sz="2400" b="0" dirty="0" smtClean="0">
                <a:cs typeface="Times New Roman" pitchFamily="18" charset="0"/>
              </a:rPr>
              <a:t>}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30</a:t>
            </a:fld>
            <a:endParaRPr lang="nl-NL"/>
          </a:p>
        </p:txBody>
      </p:sp>
      <p:graphicFrame>
        <p:nvGraphicFramePr>
          <p:cNvPr id="8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529841"/>
              </p:ext>
            </p:extLst>
          </p:nvPr>
        </p:nvGraphicFramePr>
        <p:xfrm>
          <a:off x="827088" y="1417340"/>
          <a:ext cx="7632700" cy="792164"/>
        </p:xfrm>
        <a:graphic>
          <a:graphicData uri="http://schemas.openxmlformats.org/drawingml/2006/table">
            <a:tbl>
              <a:tblPr/>
              <a:tblGrid>
                <a:gridCol w="23764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99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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oneindige verzameling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Wingdings" pitchFamily="2" charset="2"/>
                        </a:rPr>
                        <a:t>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eindige verzamelingen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562253"/>
              </p:ext>
            </p:extLst>
          </p:nvPr>
        </p:nvGraphicFramePr>
        <p:xfrm>
          <a:off x="827088" y="3013844"/>
          <a:ext cx="7632700" cy="792164"/>
        </p:xfrm>
        <a:graphic>
          <a:graphicData uri="http://schemas.openxmlformats.org/drawingml/2006/table">
            <a:tbl>
              <a:tblPr/>
              <a:tblGrid>
                <a:gridCol w="23764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99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 </a:t>
                      </a:r>
                      <a:r>
                        <a:rPr kumimoji="0" lang="nl-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</a:t>
                      </a:r>
                      <a:r>
                        <a:rPr kumimoji="0" lang="nl-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nl-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U, 4 </a:t>
                      </a:r>
                      <a:r>
                        <a:rPr kumimoji="0" lang="nl-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</a:t>
                      </a:r>
                      <a:r>
                        <a:rPr kumimoji="0" lang="nl-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nl-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A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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element van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 </a:t>
                      </a: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</a:t>
                      </a: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A, </a:t>
                      </a: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 </a:t>
                      </a: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</a:t>
                      </a: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A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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geen element van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257467"/>
              </p:ext>
            </p:extLst>
          </p:nvPr>
        </p:nvGraphicFramePr>
        <p:xfrm>
          <a:off x="827088" y="3805932"/>
          <a:ext cx="7632700" cy="396875"/>
        </p:xfrm>
        <a:graphic>
          <a:graphicData uri="http://schemas.openxmlformats.org/drawingml/2006/table">
            <a:tbl>
              <a:tblPr/>
              <a:tblGrid>
                <a:gridCol w="23764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99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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93" marB="4579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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lege verzameling (zonder elementen)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93" marB="4579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112596"/>
              </p:ext>
            </p:extLst>
          </p:nvPr>
        </p:nvGraphicFramePr>
        <p:xfrm>
          <a:off x="827088" y="4093964"/>
          <a:ext cx="7632700" cy="827088"/>
        </p:xfrm>
        <a:graphic>
          <a:graphicData uri="http://schemas.openxmlformats.org/drawingml/2006/table">
            <a:tbl>
              <a:tblPr/>
              <a:tblGrid>
                <a:gridCol w="23764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99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05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| A | = 3, </a:t>
                      </a:r>
                      <a:r>
                        <a:rPr kumimoji="0" lang="nl-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| U | = </a:t>
                      </a:r>
                      <a:r>
                        <a:rPr kumimoji="0" lang="nl-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55" marB="45755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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</a:txBody>
                  <a:tcPr marT="45755" marB="4575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grootte (cardinaliteit) van A en U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55" marB="45755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5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| </a:t>
                      </a: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</a:t>
                      </a: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| = 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55" marB="4575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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</a:txBody>
                  <a:tcPr marT="45755" marB="4575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grootte (</a:t>
                      </a:r>
                      <a:r>
                        <a:rPr kumimoji="0" lang="nl-NL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cardinaliteit</a:t>
                      </a:r>
                      <a:r>
                        <a:rPr kumimoji="0" lang="nl-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 van </a:t>
                      </a:r>
                      <a:r>
                        <a:rPr kumimoji="0" lang="nl-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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55" marB="4575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78100"/>
              </p:ext>
            </p:extLst>
          </p:nvPr>
        </p:nvGraphicFramePr>
        <p:xfrm>
          <a:off x="827088" y="4886052"/>
          <a:ext cx="7632700" cy="396875"/>
        </p:xfrm>
        <a:graphic>
          <a:graphicData uri="http://schemas.openxmlformats.org/drawingml/2006/table">
            <a:tbl>
              <a:tblPr/>
              <a:tblGrid>
                <a:gridCol w="23764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99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{ 3, {4} }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93" marB="4579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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is niet gelijk aan { 3, 4 }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93" marB="4579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554033"/>
              </p:ext>
            </p:extLst>
          </p:nvPr>
        </p:nvGraphicFramePr>
        <p:xfrm>
          <a:off x="827088" y="2221680"/>
          <a:ext cx="7632700" cy="792164"/>
        </p:xfrm>
        <a:graphic>
          <a:graphicData uri="http://schemas.openxmlformats.org/drawingml/2006/table">
            <a:tbl>
              <a:tblPr/>
              <a:tblGrid>
                <a:gridCol w="23764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99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{ 3, 3, 3 } = { 3 }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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dubbel element, gelijke verzameling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{ 1, 2 } = { 2, 1 }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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volgorde in verzameling onbelangrijk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40449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Oefening</a:t>
            </a:r>
            <a:r>
              <a:rPr lang="en-GB" dirty="0" smtClean="0"/>
              <a:t> </a:t>
            </a:r>
            <a:r>
              <a:rPr lang="en-GB" dirty="0" err="1" smtClean="0"/>
              <a:t>verzamelingen</a:t>
            </a:r>
            <a:r>
              <a:rPr lang="en-GB" dirty="0" smtClean="0"/>
              <a:t> (1)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31</a:t>
            </a:fld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180380" y="865378"/>
            <a:ext cx="89050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= { 3, 4, 5, 6, 7 },  A = { 3, 4, 5 },  B = { 3, 5, 7 }  en  C = { 6, 6}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7" name="Group 2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305688"/>
              </p:ext>
            </p:extLst>
          </p:nvPr>
        </p:nvGraphicFramePr>
        <p:xfrm>
          <a:off x="1355725" y="1417340"/>
          <a:ext cx="2376488" cy="3962400"/>
        </p:xfrm>
        <a:graphic>
          <a:graphicData uri="http://schemas.openxmlformats.org/drawingml/2006/table">
            <a:tbl>
              <a:tblPr/>
              <a:tblGrid>
                <a:gridCol w="23764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1.      5 </a:t>
                      </a:r>
                      <a:r>
                        <a:rPr kumimoji="0" lang="nl-N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</a:t>
                      </a:r>
                      <a:r>
                        <a:rPr kumimoji="0" lang="nl-N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2.      {5} </a:t>
                      </a:r>
                      <a:r>
                        <a:rPr kumimoji="0" lang="nl-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</a:t>
                      </a:r>
                      <a:r>
                        <a:rPr kumimoji="0" lang="nl-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B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3.      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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C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4.      1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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C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5.      A = B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6.      A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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B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7.      A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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U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8.      C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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U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9.      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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C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10.    {6,6}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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C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pSp>
        <p:nvGrpSpPr>
          <p:cNvPr id="8" name="Group 291"/>
          <p:cNvGrpSpPr>
            <a:grpSpLocks/>
          </p:cNvGrpSpPr>
          <p:nvPr/>
        </p:nvGrpSpPr>
        <p:grpSpPr bwMode="auto">
          <a:xfrm>
            <a:off x="3732213" y="4902920"/>
            <a:ext cx="4105275" cy="395287"/>
            <a:chOff x="2351" y="3675"/>
            <a:chExt cx="2586" cy="249"/>
          </a:xfrm>
        </p:grpSpPr>
        <p:sp>
          <p:nvSpPr>
            <p:cNvPr id="9" name="Rectangle 176"/>
            <p:cNvSpPr>
              <a:spLocks noChangeArrowheads="1"/>
            </p:cNvSpPr>
            <p:nvPr/>
          </p:nvSpPr>
          <p:spPr bwMode="auto">
            <a:xfrm>
              <a:off x="2635" y="3675"/>
              <a:ext cx="230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nl-NL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True  (ware bewering)</a:t>
              </a:r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Rectangle 177"/>
            <p:cNvSpPr>
              <a:spLocks noChangeArrowheads="1"/>
            </p:cNvSpPr>
            <p:nvPr/>
          </p:nvSpPr>
          <p:spPr bwMode="auto">
            <a:xfrm>
              <a:off x="2351" y="3675"/>
              <a:ext cx="2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nl-NL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Symbol" pitchFamily="18" charset="2"/>
                </a:rPr>
                <a:t></a:t>
              </a:r>
            </a:p>
          </p:txBody>
        </p:sp>
      </p:grpSp>
      <p:grpSp>
        <p:nvGrpSpPr>
          <p:cNvPr id="11" name="Group 290"/>
          <p:cNvGrpSpPr>
            <a:grpSpLocks/>
          </p:cNvGrpSpPr>
          <p:nvPr/>
        </p:nvGrpSpPr>
        <p:grpSpPr bwMode="auto">
          <a:xfrm>
            <a:off x="3732213" y="4507632"/>
            <a:ext cx="4105275" cy="395288"/>
            <a:chOff x="2351" y="3426"/>
            <a:chExt cx="2586" cy="249"/>
          </a:xfrm>
        </p:grpSpPr>
        <p:sp>
          <p:nvSpPr>
            <p:cNvPr id="12" name="Rectangle 179"/>
            <p:cNvSpPr>
              <a:spLocks noChangeArrowheads="1"/>
            </p:cNvSpPr>
            <p:nvPr/>
          </p:nvSpPr>
          <p:spPr bwMode="auto">
            <a:xfrm>
              <a:off x="2635" y="3426"/>
              <a:ext cx="230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nl-NL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True  (ware bewering)</a:t>
              </a:r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" name="Rectangle 180"/>
            <p:cNvSpPr>
              <a:spLocks noChangeArrowheads="1"/>
            </p:cNvSpPr>
            <p:nvPr/>
          </p:nvSpPr>
          <p:spPr bwMode="auto">
            <a:xfrm>
              <a:off x="2351" y="3426"/>
              <a:ext cx="2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nl-NL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Symbol" pitchFamily="18" charset="2"/>
                </a:rPr>
                <a:t></a:t>
              </a:r>
            </a:p>
          </p:txBody>
        </p:sp>
      </p:grpSp>
      <p:grpSp>
        <p:nvGrpSpPr>
          <p:cNvPr id="14" name="Group 289"/>
          <p:cNvGrpSpPr>
            <a:grpSpLocks/>
          </p:cNvGrpSpPr>
          <p:nvPr/>
        </p:nvGrpSpPr>
        <p:grpSpPr bwMode="auto">
          <a:xfrm>
            <a:off x="3732213" y="4112345"/>
            <a:ext cx="4105275" cy="395287"/>
            <a:chOff x="2351" y="3177"/>
            <a:chExt cx="2586" cy="249"/>
          </a:xfrm>
        </p:grpSpPr>
        <p:sp>
          <p:nvSpPr>
            <p:cNvPr id="15" name="Rectangle 182"/>
            <p:cNvSpPr>
              <a:spLocks noChangeArrowheads="1"/>
            </p:cNvSpPr>
            <p:nvPr/>
          </p:nvSpPr>
          <p:spPr bwMode="auto">
            <a:xfrm>
              <a:off x="2635" y="3177"/>
              <a:ext cx="230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nl-NL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False  (onware bewering)</a:t>
              </a:r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Rectangle 183"/>
            <p:cNvSpPr>
              <a:spLocks noChangeArrowheads="1"/>
            </p:cNvSpPr>
            <p:nvPr/>
          </p:nvSpPr>
          <p:spPr bwMode="auto">
            <a:xfrm>
              <a:off x="2351" y="3177"/>
              <a:ext cx="2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nl-NL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Symbol" pitchFamily="18" charset="2"/>
                </a:rPr>
                <a:t></a:t>
              </a:r>
            </a:p>
          </p:txBody>
        </p:sp>
      </p:grpSp>
      <p:grpSp>
        <p:nvGrpSpPr>
          <p:cNvPr id="17" name="Group 288"/>
          <p:cNvGrpSpPr>
            <a:grpSpLocks/>
          </p:cNvGrpSpPr>
          <p:nvPr/>
        </p:nvGrpSpPr>
        <p:grpSpPr bwMode="auto">
          <a:xfrm>
            <a:off x="3732213" y="3717057"/>
            <a:ext cx="4105275" cy="395288"/>
            <a:chOff x="2351" y="2928"/>
            <a:chExt cx="2586" cy="249"/>
          </a:xfrm>
        </p:grpSpPr>
        <p:sp>
          <p:nvSpPr>
            <p:cNvPr id="18" name="Rectangle 185"/>
            <p:cNvSpPr>
              <a:spLocks noChangeArrowheads="1"/>
            </p:cNvSpPr>
            <p:nvPr/>
          </p:nvSpPr>
          <p:spPr bwMode="auto">
            <a:xfrm>
              <a:off x="2635" y="2928"/>
              <a:ext cx="230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nl-NL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True  (ware bewering)</a:t>
              </a:r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Rectangle 186"/>
            <p:cNvSpPr>
              <a:spLocks noChangeArrowheads="1"/>
            </p:cNvSpPr>
            <p:nvPr/>
          </p:nvSpPr>
          <p:spPr bwMode="auto">
            <a:xfrm>
              <a:off x="2351" y="2928"/>
              <a:ext cx="2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nl-NL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Symbol" pitchFamily="18" charset="2"/>
                </a:rPr>
                <a:t></a:t>
              </a:r>
            </a:p>
          </p:txBody>
        </p:sp>
      </p:grpSp>
      <p:grpSp>
        <p:nvGrpSpPr>
          <p:cNvPr id="20" name="Group 287"/>
          <p:cNvGrpSpPr>
            <a:grpSpLocks/>
          </p:cNvGrpSpPr>
          <p:nvPr/>
        </p:nvGrpSpPr>
        <p:grpSpPr bwMode="auto">
          <a:xfrm>
            <a:off x="3732213" y="3321770"/>
            <a:ext cx="4105275" cy="395287"/>
            <a:chOff x="2351" y="2679"/>
            <a:chExt cx="2586" cy="249"/>
          </a:xfrm>
        </p:grpSpPr>
        <p:sp>
          <p:nvSpPr>
            <p:cNvPr id="21" name="Rectangle 188"/>
            <p:cNvSpPr>
              <a:spLocks noChangeArrowheads="1"/>
            </p:cNvSpPr>
            <p:nvPr/>
          </p:nvSpPr>
          <p:spPr bwMode="auto">
            <a:xfrm>
              <a:off x="2635" y="2679"/>
              <a:ext cx="230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nl-NL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False  (onware bewering)</a:t>
              </a:r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Rectangle 189"/>
            <p:cNvSpPr>
              <a:spLocks noChangeArrowheads="1"/>
            </p:cNvSpPr>
            <p:nvPr/>
          </p:nvSpPr>
          <p:spPr bwMode="auto">
            <a:xfrm>
              <a:off x="2351" y="2679"/>
              <a:ext cx="2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nl-NL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Symbol" pitchFamily="18" charset="2"/>
                </a:rPr>
                <a:t></a:t>
              </a:r>
            </a:p>
          </p:txBody>
        </p:sp>
      </p:grpSp>
      <p:grpSp>
        <p:nvGrpSpPr>
          <p:cNvPr id="23" name="Group 286"/>
          <p:cNvGrpSpPr>
            <a:grpSpLocks/>
          </p:cNvGrpSpPr>
          <p:nvPr/>
        </p:nvGrpSpPr>
        <p:grpSpPr bwMode="auto">
          <a:xfrm>
            <a:off x="3732213" y="2926482"/>
            <a:ext cx="4105275" cy="395288"/>
            <a:chOff x="2351" y="2430"/>
            <a:chExt cx="2586" cy="249"/>
          </a:xfrm>
        </p:grpSpPr>
        <p:sp>
          <p:nvSpPr>
            <p:cNvPr id="24" name="Rectangle 191"/>
            <p:cNvSpPr>
              <a:spLocks noChangeArrowheads="1"/>
            </p:cNvSpPr>
            <p:nvPr/>
          </p:nvSpPr>
          <p:spPr bwMode="auto">
            <a:xfrm>
              <a:off x="2635" y="2430"/>
              <a:ext cx="230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nl-NL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False  (onware bewering)</a:t>
              </a:r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Rectangle 192"/>
            <p:cNvSpPr>
              <a:spLocks noChangeArrowheads="1"/>
            </p:cNvSpPr>
            <p:nvPr/>
          </p:nvSpPr>
          <p:spPr bwMode="auto">
            <a:xfrm>
              <a:off x="2351" y="2430"/>
              <a:ext cx="2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nl-NL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Symbol" pitchFamily="18" charset="2"/>
                </a:rPr>
                <a:t></a:t>
              </a:r>
            </a:p>
          </p:txBody>
        </p:sp>
      </p:grpSp>
      <p:grpSp>
        <p:nvGrpSpPr>
          <p:cNvPr id="26" name="Group 285"/>
          <p:cNvGrpSpPr>
            <a:grpSpLocks/>
          </p:cNvGrpSpPr>
          <p:nvPr/>
        </p:nvGrpSpPr>
        <p:grpSpPr bwMode="auto">
          <a:xfrm>
            <a:off x="3732213" y="2531195"/>
            <a:ext cx="4105275" cy="395287"/>
            <a:chOff x="2351" y="2181"/>
            <a:chExt cx="2586" cy="249"/>
          </a:xfrm>
        </p:grpSpPr>
        <p:sp>
          <p:nvSpPr>
            <p:cNvPr id="27" name="Rectangle 194"/>
            <p:cNvSpPr>
              <a:spLocks noChangeArrowheads="1"/>
            </p:cNvSpPr>
            <p:nvPr/>
          </p:nvSpPr>
          <p:spPr bwMode="auto">
            <a:xfrm>
              <a:off x="2635" y="2181"/>
              <a:ext cx="230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nl-NL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True  (ware bewering)</a:t>
              </a:r>
              <a:endPara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" name="Rectangle 195"/>
            <p:cNvSpPr>
              <a:spLocks noChangeArrowheads="1"/>
            </p:cNvSpPr>
            <p:nvPr/>
          </p:nvSpPr>
          <p:spPr bwMode="auto">
            <a:xfrm>
              <a:off x="2351" y="2181"/>
              <a:ext cx="2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nl-NL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Symbol" pitchFamily="18" charset="2"/>
                </a:rPr>
                <a:t></a:t>
              </a:r>
            </a:p>
          </p:txBody>
        </p:sp>
      </p:grpSp>
      <p:grpSp>
        <p:nvGrpSpPr>
          <p:cNvPr id="29" name="Group 284"/>
          <p:cNvGrpSpPr>
            <a:grpSpLocks/>
          </p:cNvGrpSpPr>
          <p:nvPr/>
        </p:nvGrpSpPr>
        <p:grpSpPr bwMode="auto">
          <a:xfrm>
            <a:off x="3732213" y="2135907"/>
            <a:ext cx="4105275" cy="395288"/>
            <a:chOff x="2351" y="1932"/>
            <a:chExt cx="2586" cy="249"/>
          </a:xfrm>
        </p:grpSpPr>
        <p:sp>
          <p:nvSpPr>
            <p:cNvPr id="30" name="Rectangle 197"/>
            <p:cNvSpPr>
              <a:spLocks noChangeArrowheads="1"/>
            </p:cNvSpPr>
            <p:nvPr/>
          </p:nvSpPr>
          <p:spPr bwMode="auto">
            <a:xfrm>
              <a:off x="2635" y="1932"/>
              <a:ext cx="230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nl-NL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False</a:t>
              </a:r>
              <a:r>
                <a:rPr lang="nl-NL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(onware bewering)</a:t>
              </a:r>
              <a:endPara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Rectangle 198"/>
            <p:cNvSpPr>
              <a:spLocks noChangeArrowheads="1"/>
            </p:cNvSpPr>
            <p:nvPr/>
          </p:nvSpPr>
          <p:spPr bwMode="auto">
            <a:xfrm>
              <a:off x="2351" y="1932"/>
              <a:ext cx="2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nl-NL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Symbol" pitchFamily="18" charset="2"/>
                </a:rPr>
                <a:t></a:t>
              </a:r>
            </a:p>
          </p:txBody>
        </p:sp>
      </p:grpSp>
      <p:grpSp>
        <p:nvGrpSpPr>
          <p:cNvPr id="32" name="Group 283"/>
          <p:cNvGrpSpPr>
            <a:grpSpLocks/>
          </p:cNvGrpSpPr>
          <p:nvPr/>
        </p:nvGrpSpPr>
        <p:grpSpPr bwMode="auto">
          <a:xfrm>
            <a:off x="3732213" y="1740620"/>
            <a:ext cx="4105275" cy="395287"/>
            <a:chOff x="2351" y="1683"/>
            <a:chExt cx="2586" cy="249"/>
          </a:xfrm>
        </p:grpSpPr>
        <p:sp>
          <p:nvSpPr>
            <p:cNvPr id="33" name="Rectangle 200"/>
            <p:cNvSpPr>
              <a:spLocks noChangeArrowheads="1"/>
            </p:cNvSpPr>
            <p:nvPr/>
          </p:nvSpPr>
          <p:spPr bwMode="auto">
            <a:xfrm>
              <a:off x="2635" y="1683"/>
              <a:ext cx="230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nl-NL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False</a:t>
              </a:r>
              <a:r>
                <a:rPr lang="nl-NL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(onware bewering)</a:t>
              </a:r>
              <a:endPara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Rectangle 201"/>
            <p:cNvSpPr>
              <a:spLocks noChangeArrowheads="1"/>
            </p:cNvSpPr>
            <p:nvPr/>
          </p:nvSpPr>
          <p:spPr bwMode="auto">
            <a:xfrm>
              <a:off x="2351" y="1683"/>
              <a:ext cx="2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nl-NL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Symbol" pitchFamily="18" charset="2"/>
                </a:rPr>
                <a:t></a:t>
              </a:r>
            </a:p>
          </p:txBody>
        </p:sp>
      </p:grpSp>
      <p:grpSp>
        <p:nvGrpSpPr>
          <p:cNvPr id="35" name="Group 281"/>
          <p:cNvGrpSpPr>
            <a:grpSpLocks/>
          </p:cNvGrpSpPr>
          <p:nvPr/>
        </p:nvGrpSpPr>
        <p:grpSpPr bwMode="auto">
          <a:xfrm>
            <a:off x="3732213" y="1345332"/>
            <a:ext cx="4105275" cy="395288"/>
            <a:chOff x="2351" y="1434"/>
            <a:chExt cx="2586" cy="249"/>
          </a:xfrm>
        </p:grpSpPr>
        <p:sp>
          <p:nvSpPr>
            <p:cNvPr id="36" name="Rectangle 203"/>
            <p:cNvSpPr>
              <a:spLocks noChangeArrowheads="1"/>
            </p:cNvSpPr>
            <p:nvPr/>
          </p:nvSpPr>
          <p:spPr bwMode="auto">
            <a:xfrm>
              <a:off x="2635" y="1434"/>
              <a:ext cx="230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nl-NL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True  (ware bewering)</a:t>
              </a:r>
              <a:endPara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Rectangle 204"/>
            <p:cNvSpPr>
              <a:spLocks noChangeArrowheads="1"/>
            </p:cNvSpPr>
            <p:nvPr/>
          </p:nvSpPr>
          <p:spPr bwMode="auto">
            <a:xfrm>
              <a:off x="2351" y="1434"/>
              <a:ext cx="2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nl-NL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Symbol" pitchFamily="18" charset="2"/>
                </a:rPr>
                <a:t></a:t>
              </a:r>
            </a:p>
          </p:txBody>
        </p:sp>
      </p:grpSp>
      <p:sp>
        <p:nvSpPr>
          <p:cNvPr id="38" name="Line 206"/>
          <p:cNvSpPr>
            <a:spLocks noChangeShapeType="1"/>
          </p:cNvSpPr>
          <p:nvPr/>
        </p:nvSpPr>
        <p:spPr bwMode="auto">
          <a:xfrm>
            <a:off x="3732213" y="1345332"/>
            <a:ext cx="4508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Line 217"/>
          <p:cNvSpPr>
            <a:spLocks noChangeShapeType="1"/>
          </p:cNvSpPr>
          <p:nvPr/>
        </p:nvSpPr>
        <p:spPr bwMode="auto">
          <a:xfrm>
            <a:off x="3732213" y="1345332"/>
            <a:ext cx="0" cy="3952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Line 218"/>
          <p:cNvSpPr>
            <a:spLocks noChangeShapeType="1"/>
          </p:cNvSpPr>
          <p:nvPr/>
        </p:nvSpPr>
        <p:spPr bwMode="auto">
          <a:xfrm>
            <a:off x="7837488" y="1345332"/>
            <a:ext cx="0" cy="3952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Line 220"/>
          <p:cNvSpPr>
            <a:spLocks noChangeShapeType="1"/>
          </p:cNvSpPr>
          <p:nvPr/>
        </p:nvSpPr>
        <p:spPr bwMode="auto">
          <a:xfrm>
            <a:off x="3732213" y="5298207"/>
            <a:ext cx="4508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Line 242"/>
          <p:cNvSpPr>
            <a:spLocks noChangeShapeType="1"/>
          </p:cNvSpPr>
          <p:nvPr/>
        </p:nvSpPr>
        <p:spPr bwMode="auto">
          <a:xfrm>
            <a:off x="4183063" y="1345332"/>
            <a:ext cx="36544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Line 243"/>
          <p:cNvSpPr>
            <a:spLocks noChangeShapeType="1"/>
          </p:cNvSpPr>
          <p:nvPr/>
        </p:nvSpPr>
        <p:spPr bwMode="auto">
          <a:xfrm>
            <a:off x="3732213" y="1740620"/>
            <a:ext cx="0" cy="3952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Line 245"/>
          <p:cNvSpPr>
            <a:spLocks noChangeShapeType="1"/>
          </p:cNvSpPr>
          <p:nvPr/>
        </p:nvSpPr>
        <p:spPr bwMode="auto">
          <a:xfrm>
            <a:off x="7837488" y="1740620"/>
            <a:ext cx="0" cy="3952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Line 247"/>
          <p:cNvSpPr>
            <a:spLocks noChangeShapeType="1"/>
          </p:cNvSpPr>
          <p:nvPr/>
        </p:nvSpPr>
        <p:spPr bwMode="auto">
          <a:xfrm>
            <a:off x="3732213" y="2135907"/>
            <a:ext cx="0" cy="3952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Line 249"/>
          <p:cNvSpPr>
            <a:spLocks noChangeShapeType="1"/>
          </p:cNvSpPr>
          <p:nvPr/>
        </p:nvSpPr>
        <p:spPr bwMode="auto">
          <a:xfrm>
            <a:off x="7837488" y="2135907"/>
            <a:ext cx="0" cy="3952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Line 251"/>
          <p:cNvSpPr>
            <a:spLocks noChangeShapeType="1"/>
          </p:cNvSpPr>
          <p:nvPr/>
        </p:nvSpPr>
        <p:spPr bwMode="auto">
          <a:xfrm>
            <a:off x="3732213" y="2531195"/>
            <a:ext cx="0" cy="3952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Line 253"/>
          <p:cNvSpPr>
            <a:spLocks noChangeShapeType="1"/>
          </p:cNvSpPr>
          <p:nvPr/>
        </p:nvSpPr>
        <p:spPr bwMode="auto">
          <a:xfrm>
            <a:off x="7837488" y="2531195"/>
            <a:ext cx="0" cy="3952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Line 255"/>
          <p:cNvSpPr>
            <a:spLocks noChangeShapeType="1"/>
          </p:cNvSpPr>
          <p:nvPr/>
        </p:nvSpPr>
        <p:spPr bwMode="auto">
          <a:xfrm>
            <a:off x="3732213" y="2926482"/>
            <a:ext cx="0" cy="3952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Line 257"/>
          <p:cNvSpPr>
            <a:spLocks noChangeShapeType="1"/>
          </p:cNvSpPr>
          <p:nvPr/>
        </p:nvSpPr>
        <p:spPr bwMode="auto">
          <a:xfrm>
            <a:off x="7837488" y="2926482"/>
            <a:ext cx="0" cy="3952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Line 259"/>
          <p:cNvSpPr>
            <a:spLocks noChangeShapeType="1"/>
          </p:cNvSpPr>
          <p:nvPr/>
        </p:nvSpPr>
        <p:spPr bwMode="auto">
          <a:xfrm>
            <a:off x="3732213" y="3321770"/>
            <a:ext cx="0" cy="3952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Line 261"/>
          <p:cNvSpPr>
            <a:spLocks noChangeShapeType="1"/>
          </p:cNvSpPr>
          <p:nvPr/>
        </p:nvSpPr>
        <p:spPr bwMode="auto">
          <a:xfrm>
            <a:off x="7837488" y="3321770"/>
            <a:ext cx="0" cy="3952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Line 263"/>
          <p:cNvSpPr>
            <a:spLocks noChangeShapeType="1"/>
          </p:cNvSpPr>
          <p:nvPr/>
        </p:nvSpPr>
        <p:spPr bwMode="auto">
          <a:xfrm>
            <a:off x="3732213" y="3717057"/>
            <a:ext cx="0" cy="3952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Line 265"/>
          <p:cNvSpPr>
            <a:spLocks noChangeShapeType="1"/>
          </p:cNvSpPr>
          <p:nvPr/>
        </p:nvSpPr>
        <p:spPr bwMode="auto">
          <a:xfrm>
            <a:off x="7837488" y="3717057"/>
            <a:ext cx="0" cy="3952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Line 267"/>
          <p:cNvSpPr>
            <a:spLocks noChangeShapeType="1"/>
          </p:cNvSpPr>
          <p:nvPr/>
        </p:nvSpPr>
        <p:spPr bwMode="auto">
          <a:xfrm>
            <a:off x="3732213" y="4112345"/>
            <a:ext cx="0" cy="3952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Line 269"/>
          <p:cNvSpPr>
            <a:spLocks noChangeShapeType="1"/>
          </p:cNvSpPr>
          <p:nvPr/>
        </p:nvSpPr>
        <p:spPr bwMode="auto">
          <a:xfrm>
            <a:off x="7837488" y="4112345"/>
            <a:ext cx="0" cy="3952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Line 271"/>
          <p:cNvSpPr>
            <a:spLocks noChangeShapeType="1"/>
          </p:cNvSpPr>
          <p:nvPr/>
        </p:nvSpPr>
        <p:spPr bwMode="auto">
          <a:xfrm>
            <a:off x="3732213" y="4507632"/>
            <a:ext cx="0" cy="3952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8" name="Line 273"/>
          <p:cNvSpPr>
            <a:spLocks noChangeShapeType="1"/>
          </p:cNvSpPr>
          <p:nvPr/>
        </p:nvSpPr>
        <p:spPr bwMode="auto">
          <a:xfrm>
            <a:off x="7837488" y="4507632"/>
            <a:ext cx="0" cy="3952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Line 275"/>
          <p:cNvSpPr>
            <a:spLocks noChangeShapeType="1"/>
          </p:cNvSpPr>
          <p:nvPr/>
        </p:nvSpPr>
        <p:spPr bwMode="auto">
          <a:xfrm>
            <a:off x="3732213" y="4902920"/>
            <a:ext cx="0" cy="3952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0" name="Line 277"/>
          <p:cNvSpPr>
            <a:spLocks noChangeShapeType="1"/>
          </p:cNvSpPr>
          <p:nvPr/>
        </p:nvSpPr>
        <p:spPr bwMode="auto">
          <a:xfrm>
            <a:off x="7837488" y="4902920"/>
            <a:ext cx="0" cy="3952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Line 279"/>
          <p:cNvSpPr>
            <a:spLocks noChangeShapeType="1"/>
          </p:cNvSpPr>
          <p:nvPr/>
        </p:nvSpPr>
        <p:spPr bwMode="auto">
          <a:xfrm>
            <a:off x="4183063" y="5298207"/>
            <a:ext cx="36544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506425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Oefening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verzamelingen</a:t>
            </a:r>
            <a:r>
              <a:rPr lang="en-GB" dirty="0" smtClean="0">
                <a:solidFill>
                  <a:schemeClr val="tx1"/>
                </a:solidFill>
              </a:rPr>
              <a:t> (2)</a:t>
            </a:r>
            <a:br>
              <a:rPr lang="en-GB" dirty="0" smtClean="0">
                <a:solidFill>
                  <a:schemeClr val="tx1"/>
                </a:solidFill>
              </a:rPr>
            </a:b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32</a:t>
            </a:fld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180380" y="865378"/>
            <a:ext cx="89050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= { 3, 4, 5, 6, 7 },  A = { 3, 4, 5 },  B = { 3, 5, 7 }  en  C = { 6, 6}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Line 5"/>
          <p:cNvSpPr>
            <a:spLocks noChangeShapeType="1"/>
          </p:cNvSpPr>
          <p:nvPr/>
        </p:nvSpPr>
        <p:spPr bwMode="auto">
          <a:xfrm>
            <a:off x="0" y="1489795"/>
            <a:ext cx="91440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graphicFrame>
        <p:nvGraphicFramePr>
          <p:cNvPr id="63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589383"/>
              </p:ext>
            </p:extLst>
          </p:nvPr>
        </p:nvGraphicFramePr>
        <p:xfrm>
          <a:off x="1019175" y="1345332"/>
          <a:ext cx="3192463" cy="3962400"/>
        </p:xfrm>
        <a:graphic>
          <a:graphicData uri="http://schemas.openxmlformats.org/drawingml/2006/table">
            <a:tbl>
              <a:tblPr/>
              <a:tblGrid>
                <a:gridCol w="31924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      { 4, 5 } </a:t>
                      </a:r>
                      <a:r>
                        <a:rPr kumimoji="0" lang="nl-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</a:t>
                      </a:r>
                      <a:r>
                        <a:rPr kumimoji="0" lang="nl-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2.      { 4, 7 } </a:t>
                      </a:r>
                      <a:r>
                        <a:rPr kumimoji="0" lang="nl-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</a:t>
                      </a:r>
                      <a:r>
                        <a:rPr kumimoji="0" lang="nl-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U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3.      { 3, 4, 5, 5, 4 } =  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4.      | U |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5.      | C |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6.      | A | = | B |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7.      | A | + | B |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8.      |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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|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9.      | {  } |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10.    { 5, 3, 7 } = B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pSp>
        <p:nvGrpSpPr>
          <p:cNvPr id="64" name="Group 41"/>
          <p:cNvGrpSpPr>
            <a:grpSpLocks/>
          </p:cNvGrpSpPr>
          <p:nvPr/>
        </p:nvGrpSpPr>
        <p:grpSpPr bwMode="auto">
          <a:xfrm>
            <a:off x="4211638" y="4902920"/>
            <a:ext cx="4105275" cy="395287"/>
            <a:chOff x="2351" y="3675"/>
            <a:chExt cx="2586" cy="249"/>
          </a:xfrm>
        </p:grpSpPr>
        <p:sp>
          <p:nvSpPr>
            <p:cNvPr id="65" name="Rectangle 42"/>
            <p:cNvSpPr>
              <a:spLocks noChangeArrowheads="1"/>
            </p:cNvSpPr>
            <p:nvPr/>
          </p:nvSpPr>
          <p:spPr bwMode="auto">
            <a:xfrm>
              <a:off x="2635" y="3675"/>
              <a:ext cx="230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nl-NL">
                  <a:cs typeface="Times New Roman" pitchFamily="18" charset="0"/>
                </a:rPr>
                <a:t>True  (ware bewering)</a:t>
              </a:r>
              <a:endParaRPr lang="en-US">
                <a:cs typeface="Times New Roman" pitchFamily="18" charset="0"/>
              </a:endParaRPr>
            </a:p>
          </p:txBody>
        </p:sp>
        <p:sp>
          <p:nvSpPr>
            <p:cNvPr id="66" name="Rectangle 43"/>
            <p:cNvSpPr>
              <a:spLocks noChangeArrowheads="1"/>
            </p:cNvSpPr>
            <p:nvPr/>
          </p:nvSpPr>
          <p:spPr bwMode="auto">
            <a:xfrm>
              <a:off x="2351" y="3675"/>
              <a:ext cx="2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nl-NL">
                  <a:sym typeface="Symbol" pitchFamily="18" charset="2"/>
                </a:rPr>
                <a:t></a:t>
              </a:r>
            </a:p>
          </p:txBody>
        </p:sp>
      </p:grpSp>
      <p:grpSp>
        <p:nvGrpSpPr>
          <p:cNvPr id="67" name="Group 44"/>
          <p:cNvGrpSpPr>
            <a:grpSpLocks/>
          </p:cNvGrpSpPr>
          <p:nvPr/>
        </p:nvGrpSpPr>
        <p:grpSpPr bwMode="auto">
          <a:xfrm>
            <a:off x="4211638" y="4507632"/>
            <a:ext cx="4105275" cy="395288"/>
            <a:chOff x="2351" y="3426"/>
            <a:chExt cx="2586" cy="249"/>
          </a:xfrm>
        </p:grpSpPr>
        <p:sp>
          <p:nvSpPr>
            <p:cNvPr id="68" name="Rectangle 45"/>
            <p:cNvSpPr>
              <a:spLocks noChangeArrowheads="1"/>
            </p:cNvSpPr>
            <p:nvPr/>
          </p:nvSpPr>
          <p:spPr bwMode="auto">
            <a:xfrm>
              <a:off x="2635" y="3426"/>
              <a:ext cx="230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nl-NL">
                  <a:cs typeface="Times New Roman" pitchFamily="18" charset="0"/>
                </a:rPr>
                <a:t>1</a:t>
              </a:r>
              <a:endParaRPr lang="en-US">
                <a:cs typeface="Times New Roman" pitchFamily="18" charset="0"/>
              </a:endParaRPr>
            </a:p>
          </p:txBody>
        </p:sp>
        <p:sp>
          <p:nvSpPr>
            <p:cNvPr id="69" name="Rectangle 46"/>
            <p:cNvSpPr>
              <a:spLocks noChangeArrowheads="1"/>
            </p:cNvSpPr>
            <p:nvPr/>
          </p:nvSpPr>
          <p:spPr bwMode="auto">
            <a:xfrm>
              <a:off x="2351" y="3426"/>
              <a:ext cx="2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/>
              <a:r>
                <a:rPr lang="nl-NL">
                  <a:sym typeface="Symbol" pitchFamily="18" charset="2"/>
                </a:rPr>
                <a:t>=</a:t>
              </a:r>
            </a:p>
          </p:txBody>
        </p:sp>
      </p:grpSp>
      <p:grpSp>
        <p:nvGrpSpPr>
          <p:cNvPr id="70" name="Group 47"/>
          <p:cNvGrpSpPr>
            <a:grpSpLocks/>
          </p:cNvGrpSpPr>
          <p:nvPr/>
        </p:nvGrpSpPr>
        <p:grpSpPr bwMode="auto">
          <a:xfrm>
            <a:off x="4211638" y="4112345"/>
            <a:ext cx="4105275" cy="395287"/>
            <a:chOff x="2351" y="3177"/>
            <a:chExt cx="2586" cy="249"/>
          </a:xfrm>
        </p:grpSpPr>
        <p:sp>
          <p:nvSpPr>
            <p:cNvPr id="71" name="Rectangle 48"/>
            <p:cNvSpPr>
              <a:spLocks noChangeArrowheads="1"/>
            </p:cNvSpPr>
            <p:nvPr/>
          </p:nvSpPr>
          <p:spPr bwMode="auto">
            <a:xfrm>
              <a:off x="2635" y="3177"/>
              <a:ext cx="230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nl-NL">
                  <a:cs typeface="Times New Roman" pitchFamily="18" charset="0"/>
                </a:rPr>
                <a:t>0</a:t>
              </a:r>
              <a:endParaRPr lang="en-US">
                <a:cs typeface="Times New Roman" pitchFamily="18" charset="0"/>
              </a:endParaRPr>
            </a:p>
          </p:txBody>
        </p:sp>
        <p:sp>
          <p:nvSpPr>
            <p:cNvPr id="72" name="Rectangle 49"/>
            <p:cNvSpPr>
              <a:spLocks noChangeArrowheads="1"/>
            </p:cNvSpPr>
            <p:nvPr/>
          </p:nvSpPr>
          <p:spPr bwMode="auto">
            <a:xfrm>
              <a:off x="2351" y="3177"/>
              <a:ext cx="2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/>
              <a:r>
                <a:rPr lang="nl-NL">
                  <a:sym typeface="Symbol" pitchFamily="18" charset="2"/>
                </a:rPr>
                <a:t>=</a:t>
              </a:r>
            </a:p>
          </p:txBody>
        </p:sp>
      </p:grpSp>
      <p:grpSp>
        <p:nvGrpSpPr>
          <p:cNvPr id="73" name="Group 50"/>
          <p:cNvGrpSpPr>
            <a:grpSpLocks/>
          </p:cNvGrpSpPr>
          <p:nvPr/>
        </p:nvGrpSpPr>
        <p:grpSpPr bwMode="auto">
          <a:xfrm>
            <a:off x="4211638" y="3717057"/>
            <a:ext cx="4105275" cy="395288"/>
            <a:chOff x="2351" y="2928"/>
            <a:chExt cx="2586" cy="249"/>
          </a:xfrm>
        </p:grpSpPr>
        <p:sp>
          <p:nvSpPr>
            <p:cNvPr id="74" name="Rectangle 51"/>
            <p:cNvSpPr>
              <a:spLocks noChangeArrowheads="1"/>
            </p:cNvSpPr>
            <p:nvPr/>
          </p:nvSpPr>
          <p:spPr bwMode="auto">
            <a:xfrm>
              <a:off x="2635" y="2928"/>
              <a:ext cx="230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nl-NL">
                  <a:cs typeface="Times New Roman" pitchFamily="18" charset="0"/>
                </a:rPr>
                <a:t>6</a:t>
              </a:r>
              <a:endParaRPr lang="en-US">
                <a:cs typeface="Times New Roman" pitchFamily="18" charset="0"/>
              </a:endParaRPr>
            </a:p>
          </p:txBody>
        </p:sp>
        <p:sp>
          <p:nvSpPr>
            <p:cNvPr id="75" name="Rectangle 52"/>
            <p:cNvSpPr>
              <a:spLocks noChangeArrowheads="1"/>
            </p:cNvSpPr>
            <p:nvPr/>
          </p:nvSpPr>
          <p:spPr bwMode="auto">
            <a:xfrm>
              <a:off x="2351" y="2928"/>
              <a:ext cx="2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/>
              <a:r>
                <a:rPr lang="nl-NL">
                  <a:sym typeface="Symbol" pitchFamily="18" charset="2"/>
                </a:rPr>
                <a:t>=</a:t>
              </a:r>
            </a:p>
          </p:txBody>
        </p:sp>
      </p:grpSp>
      <p:grpSp>
        <p:nvGrpSpPr>
          <p:cNvPr id="76" name="Group 53"/>
          <p:cNvGrpSpPr>
            <a:grpSpLocks/>
          </p:cNvGrpSpPr>
          <p:nvPr/>
        </p:nvGrpSpPr>
        <p:grpSpPr bwMode="auto">
          <a:xfrm>
            <a:off x="4211638" y="3321770"/>
            <a:ext cx="4105275" cy="395287"/>
            <a:chOff x="2351" y="2679"/>
            <a:chExt cx="2586" cy="249"/>
          </a:xfrm>
        </p:grpSpPr>
        <p:sp>
          <p:nvSpPr>
            <p:cNvPr id="77" name="Rectangle 54"/>
            <p:cNvSpPr>
              <a:spLocks noChangeArrowheads="1"/>
            </p:cNvSpPr>
            <p:nvPr/>
          </p:nvSpPr>
          <p:spPr bwMode="auto">
            <a:xfrm>
              <a:off x="2635" y="2679"/>
              <a:ext cx="230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nl-NL">
                  <a:cs typeface="Times New Roman" pitchFamily="18" charset="0"/>
                </a:rPr>
                <a:t>True  (ware bewering)</a:t>
              </a:r>
              <a:endParaRPr lang="en-US">
                <a:cs typeface="Times New Roman" pitchFamily="18" charset="0"/>
              </a:endParaRPr>
            </a:p>
          </p:txBody>
        </p:sp>
        <p:sp>
          <p:nvSpPr>
            <p:cNvPr id="78" name="Rectangle 55"/>
            <p:cNvSpPr>
              <a:spLocks noChangeArrowheads="1"/>
            </p:cNvSpPr>
            <p:nvPr/>
          </p:nvSpPr>
          <p:spPr bwMode="auto">
            <a:xfrm>
              <a:off x="2351" y="2679"/>
              <a:ext cx="2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nl-NL">
                  <a:sym typeface="Symbol" pitchFamily="18" charset="2"/>
                </a:rPr>
                <a:t></a:t>
              </a:r>
            </a:p>
          </p:txBody>
        </p:sp>
      </p:grpSp>
      <p:grpSp>
        <p:nvGrpSpPr>
          <p:cNvPr id="79" name="Group 56"/>
          <p:cNvGrpSpPr>
            <a:grpSpLocks/>
          </p:cNvGrpSpPr>
          <p:nvPr/>
        </p:nvGrpSpPr>
        <p:grpSpPr bwMode="auto">
          <a:xfrm>
            <a:off x="4211638" y="2926482"/>
            <a:ext cx="4105275" cy="395288"/>
            <a:chOff x="2351" y="2430"/>
            <a:chExt cx="2586" cy="249"/>
          </a:xfrm>
        </p:grpSpPr>
        <p:sp>
          <p:nvSpPr>
            <p:cNvPr id="80" name="Rectangle 57"/>
            <p:cNvSpPr>
              <a:spLocks noChangeArrowheads="1"/>
            </p:cNvSpPr>
            <p:nvPr/>
          </p:nvSpPr>
          <p:spPr bwMode="auto">
            <a:xfrm>
              <a:off x="2635" y="2430"/>
              <a:ext cx="230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nl-NL">
                  <a:cs typeface="Times New Roman" pitchFamily="18" charset="0"/>
                </a:rPr>
                <a:t>1</a:t>
              </a:r>
              <a:endParaRPr lang="en-US">
                <a:cs typeface="Times New Roman" pitchFamily="18" charset="0"/>
              </a:endParaRPr>
            </a:p>
          </p:txBody>
        </p:sp>
        <p:sp>
          <p:nvSpPr>
            <p:cNvPr id="81" name="Rectangle 58"/>
            <p:cNvSpPr>
              <a:spLocks noChangeArrowheads="1"/>
            </p:cNvSpPr>
            <p:nvPr/>
          </p:nvSpPr>
          <p:spPr bwMode="auto">
            <a:xfrm>
              <a:off x="2351" y="2430"/>
              <a:ext cx="2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/>
              <a:r>
                <a:rPr lang="nl-NL">
                  <a:sym typeface="Symbol" pitchFamily="18" charset="2"/>
                </a:rPr>
                <a:t>=</a:t>
              </a:r>
            </a:p>
          </p:txBody>
        </p:sp>
      </p:grpSp>
      <p:grpSp>
        <p:nvGrpSpPr>
          <p:cNvPr id="82" name="Group 59"/>
          <p:cNvGrpSpPr>
            <a:grpSpLocks/>
          </p:cNvGrpSpPr>
          <p:nvPr/>
        </p:nvGrpSpPr>
        <p:grpSpPr bwMode="auto">
          <a:xfrm>
            <a:off x="4211638" y="2531195"/>
            <a:ext cx="4105275" cy="395287"/>
            <a:chOff x="2351" y="2181"/>
            <a:chExt cx="2586" cy="249"/>
          </a:xfrm>
        </p:grpSpPr>
        <p:sp>
          <p:nvSpPr>
            <p:cNvPr id="83" name="Rectangle 60"/>
            <p:cNvSpPr>
              <a:spLocks noChangeArrowheads="1"/>
            </p:cNvSpPr>
            <p:nvPr/>
          </p:nvSpPr>
          <p:spPr bwMode="auto">
            <a:xfrm>
              <a:off x="2635" y="2181"/>
              <a:ext cx="230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nl-NL">
                  <a:cs typeface="Times New Roman" pitchFamily="18" charset="0"/>
                </a:rPr>
                <a:t>5</a:t>
              </a:r>
              <a:endParaRPr lang="en-US">
                <a:cs typeface="Times New Roman" pitchFamily="18" charset="0"/>
              </a:endParaRPr>
            </a:p>
          </p:txBody>
        </p:sp>
        <p:sp>
          <p:nvSpPr>
            <p:cNvPr id="84" name="Rectangle 61"/>
            <p:cNvSpPr>
              <a:spLocks noChangeArrowheads="1"/>
            </p:cNvSpPr>
            <p:nvPr/>
          </p:nvSpPr>
          <p:spPr bwMode="auto">
            <a:xfrm>
              <a:off x="2351" y="2181"/>
              <a:ext cx="2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/>
              <a:r>
                <a:rPr lang="nl-NL">
                  <a:sym typeface="Symbol" pitchFamily="18" charset="2"/>
                </a:rPr>
                <a:t>=</a:t>
              </a:r>
            </a:p>
          </p:txBody>
        </p:sp>
      </p:grpSp>
      <p:grpSp>
        <p:nvGrpSpPr>
          <p:cNvPr id="85" name="Group 62"/>
          <p:cNvGrpSpPr>
            <a:grpSpLocks/>
          </p:cNvGrpSpPr>
          <p:nvPr/>
        </p:nvGrpSpPr>
        <p:grpSpPr bwMode="auto">
          <a:xfrm>
            <a:off x="4211638" y="2135907"/>
            <a:ext cx="4105275" cy="395288"/>
            <a:chOff x="2351" y="1932"/>
            <a:chExt cx="2586" cy="249"/>
          </a:xfrm>
        </p:grpSpPr>
        <p:sp>
          <p:nvSpPr>
            <p:cNvPr id="86" name="Rectangle 63"/>
            <p:cNvSpPr>
              <a:spLocks noChangeArrowheads="1"/>
            </p:cNvSpPr>
            <p:nvPr/>
          </p:nvSpPr>
          <p:spPr bwMode="auto">
            <a:xfrm>
              <a:off x="2635" y="1932"/>
              <a:ext cx="230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nl-NL" dirty="0">
                  <a:cs typeface="Times New Roman" pitchFamily="18" charset="0"/>
                </a:rPr>
                <a:t>True  (ware bewering)</a:t>
              </a:r>
              <a:endParaRPr lang="en-US" dirty="0">
                <a:cs typeface="Times New Roman" pitchFamily="18" charset="0"/>
              </a:endParaRPr>
            </a:p>
          </p:txBody>
        </p:sp>
        <p:sp>
          <p:nvSpPr>
            <p:cNvPr id="87" name="Rectangle 64"/>
            <p:cNvSpPr>
              <a:spLocks noChangeArrowheads="1"/>
            </p:cNvSpPr>
            <p:nvPr/>
          </p:nvSpPr>
          <p:spPr bwMode="auto">
            <a:xfrm>
              <a:off x="2351" y="1932"/>
              <a:ext cx="2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nl-NL">
                  <a:sym typeface="Symbol" pitchFamily="18" charset="2"/>
                </a:rPr>
                <a:t></a:t>
              </a:r>
            </a:p>
          </p:txBody>
        </p:sp>
      </p:grpSp>
      <p:grpSp>
        <p:nvGrpSpPr>
          <p:cNvPr id="88" name="Group 65"/>
          <p:cNvGrpSpPr>
            <a:grpSpLocks/>
          </p:cNvGrpSpPr>
          <p:nvPr/>
        </p:nvGrpSpPr>
        <p:grpSpPr bwMode="auto">
          <a:xfrm>
            <a:off x="4211638" y="1740620"/>
            <a:ext cx="4105275" cy="395287"/>
            <a:chOff x="2351" y="1683"/>
            <a:chExt cx="2586" cy="249"/>
          </a:xfrm>
        </p:grpSpPr>
        <p:sp>
          <p:nvSpPr>
            <p:cNvPr id="89" name="Rectangle 66"/>
            <p:cNvSpPr>
              <a:spLocks noChangeArrowheads="1"/>
            </p:cNvSpPr>
            <p:nvPr/>
          </p:nvSpPr>
          <p:spPr bwMode="auto">
            <a:xfrm>
              <a:off x="2635" y="1683"/>
              <a:ext cx="230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nl-NL">
                  <a:cs typeface="Times New Roman" pitchFamily="18" charset="0"/>
                </a:rPr>
                <a:t>True  (ware bewering)</a:t>
              </a:r>
              <a:endParaRPr lang="en-US">
                <a:cs typeface="Times New Roman" pitchFamily="18" charset="0"/>
              </a:endParaRPr>
            </a:p>
          </p:txBody>
        </p:sp>
        <p:sp>
          <p:nvSpPr>
            <p:cNvPr id="90" name="Rectangle 67"/>
            <p:cNvSpPr>
              <a:spLocks noChangeArrowheads="1"/>
            </p:cNvSpPr>
            <p:nvPr/>
          </p:nvSpPr>
          <p:spPr bwMode="auto">
            <a:xfrm>
              <a:off x="2351" y="1683"/>
              <a:ext cx="2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nl-NL">
                  <a:sym typeface="Symbol" pitchFamily="18" charset="2"/>
                </a:rPr>
                <a:t></a:t>
              </a:r>
            </a:p>
          </p:txBody>
        </p:sp>
      </p:grpSp>
      <p:grpSp>
        <p:nvGrpSpPr>
          <p:cNvPr id="91" name="Group 68"/>
          <p:cNvGrpSpPr>
            <a:grpSpLocks/>
          </p:cNvGrpSpPr>
          <p:nvPr/>
        </p:nvGrpSpPr>
        <p:grpSpPr bwMode="auto">
          <a:xfrm>
            <a:off x="4211638" y="1345332"/>
            <a:ext cx="4105275" cy="395288"/>
            <a:chOff x="2351" y="1434"/>
            <a:chExt cx="2586" cy="249"/>
          </a:xfrm>
        </p:grpSpPr>
        <p:sp>
          <p:nvSpPr>
            <p:cNvPr id="92" name="Rectangle 69"/>
            <p:cNvSpPr>
              <a:spLocks noChangeArrowheads="1"/>
            </p:cNvSpPr>
            <p:nvPr/>
          </p:nvSpPr>
          <p:spPr bwMode="auto">
            <a:xfrm>
              <a:off x="2635" y="1434"/>
              <a:ext cx="230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nl-NL">
                  <a:cs typeface="Times New Roman" pitchFamily="18" charset="0"/>
                </a:rPr>
                <a:t>False  (onware bewering)</a:t>
              </a:r>
              <a:endParaRPr lang="en-US">
                <a:cs typeface="Times New Roman" pitchFamily="18" charset="0"/>
              </a:endParaRPr>
            </a:p>
          </p:txBody>
        </p:sp>
        <p:sp>
          <p:nvSpPr>
            <p:cNvPr id="93" name="Rectangle 70"/>
            <p:cNvSpPr>
              <a:spLocks noChangeArrowheads="1"/>
            </p:cNvSpPr>
            <p:nvPr/>
          </p:nvSpPr>
          <p:spPr bwMode="auto">
            <a:xfrm>
              <a:off x="2351" y="1434"/>
              <a:ext cx="2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nl-NL">
                  <a:sym typeface="Symbol" pitchFamily="18" charset="2"/>
                </a:rPr>
                <a:t></a:t>
              </a:r>
            </a:p>
          </p:txBody>
        </p:sp>
      </p:grpSp>
      <p:sp>
        <p:nvSpPr>
          <p:cNvPr id="94" name="Line 71"/>
          <p:cNvSpPr>
            <a:spLocks noChangeShapeType="1"/>
          </p:cNvSpPr>
          <p:nvPr/>
        </p:nvSpPr>
        <p:spPr bwMode="auto">
          <a:xfrm>
            <a:off x="3732213" y="1345332"/>
            <a:ext cx="4508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95" name="Line 72"/>
          <p:cNvSpPr>
            <a:spLocks noChangeShapeType="1"/>
          </p:cNvSpPr>
          <p:nvPr/>
        </p:nvSpPr>
        <p:spPr bwMode="auto">
          <a:xfrm>
            <a:off x="3732213" y="1345332"/>
            <a:ext cx="0" cy="3952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96" name="Line 73"/>
          <p:cNvSpPr>
            <a:spLocks noChangeShapeType="1"/>
          </p:cNvSpPr>
          <p:nvPr/>
        </p:nvSpPr>
        <p:spPr bwMode="auto">
          <a:xfrm>
            <a:off x="7837488" y="1345332"/>
            <a:ext cx="0" cy="3952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97" name="Line 74"/>
          <p:cNvSpPr>
            <a:spLocks noChangeShapeType="1"/>
          </p:cNvSpPr>
          <p:nvPr/>
        </p:nvSpPr>
        <p:spPr bwMode="auto">
          <a:xfrm>
            <a:off x="3732213" y="5298207"/>
            <a:ext cx="4508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98" name="Line 75"/>
          <p:cNvSpPr>
            <a:spLocks noChangeShapeType="1"/>
          </p:cNvSpPr>
          <p:nvPr/>
        </p:nvSpPr>
        <p:spPr bwMode="auto">
          <a:xfrm>
            <a:off x="4183063" y="1345332"/>
            <a:ext cx="36544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99" name="Line 76"/>
          <p:cNvSpPr>
            <a:spLocks noChangeShapeType="1"/>
          </p:cNvSpPr>
          <p:nvPr/>
        </p:nvSpPr>
        <p:spPr bwMode="auto">
          <a:xfrm>
            <a:off x="3732213" y="1740620"/>
            <a:ext cx="0" cy="3952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0" name="Line 77"/>
          <p:cNvSpPr>
            <a:spLocks noChangeShapeType="1"/>
          </p:cNvSpPr>
          <p:nvPr/>
        </p:nvSpPr>
        <p:spPr bwMode="auto">
          <a:xfrm>
            <a:off x="7837488" y="1740620"/>
            <a:ext cx="0" cy="3952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1" name="Line 78"/>
          <p:cNvSpPr>
            <a:spLocks noChangeShapeType="1"/>
          </p:cNvSpPr>
          <p:nvPr/>
        </p:nvSpPr>
        <p:spPr bwMode="auto">
          <a:xfrm>
            <a:off x="3732213" y="2135907"/>
            <a:ext cx="0" cy="3952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2" name="Line 79"/>
          <p:cNvSpPr>
            <a:spLocks noChangeShapeType="1"/>
          </p:cNvSpPr>
          <p:nvPr/>
        </p:nvSpPr>
        <p:spPr bwMode="auto">
          <a:xfrm>
            <a:off x="7837488" y="2135907"/>
            <a:ext cx="0" cy="3952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" name="Line 80"/>
          <p:cNvSpPr>
            <a:spLocks noChangeShapeType="1"/>
          </p:cNvSpPr>
          <p:nvPr/>
        </p:nvSpPr>
        <p:spPr bwMode="auto">
          <a:xfrm>
            <a:off x="3732213" y="2531195"/>
            <a:ext cx="0" cy="3952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4" name="Line 81"/>
          <p:cNvSpPr>
            <a:spLocks noChangeShapeType="1"/>
          </p:cNvSpPr>
          <p:nvPr/>
        </p:nvSpPr>
        <p:spPr bwMode="auto">
          <a:xfrm>
            <a:off x="7837488" y="2531195"/>
            <a:ext cx="0" cy="3952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5" name="Line 82"/>
          <p:cNvSpPr>
            <a:spLocks noChangeShapeType="1"/>
          </p:cNvSpPr>
          <p:nvPr/>
        </p:nvSpPr>
        <p:spPr bwMode="auto">
          <a:xfrm>
            <a:off x="3732213" y="2926482"/>
            <a:ext cx="0" cy="3952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6" name="Line 83"/>
          <p:cNvSpPr>
            <a:spLocks noChangeShapeType="1"/>
          </p:cNvSpPr>
          <p:nvPr/>
        </p:nvSpPr>
        <p:spPr bwMode="auto">
          <a:xfrm>
            <a:off x="7837488" y="2926482"/>
            <a:ext cx="0" cy="3952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7" name="Line 84"/>
          <p:cNvSpPr>
            <a:spLocks noChangeShapeType="1"/>
          </p:cNvSpPr>
          <p:nvPr/>
        </p:nvSpPr>
        <p:spPr bwMode="auto">
          <a:xfrm>
            <a:off x="3732213" y="3321770"/>
            <a:ext cx="0" cy="3952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8" name="Line 85"/>
          <p:cNvSpPr>
            <a:spLocks noChangeShapeType="1"/>
          </p:cNvSpPr>
          <p:nvPr/>
        </p:nvSpPr>
        <p:spPr bwMode="auto">
          <a:xfrm>
            <a:off x="7837488" y="3321770"/>
            <a:ext cx="0" cy="3952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9" name="Line 86"/>
          <p:cNvSpPr>
            <a:spLocks noChangeShapeType="1"/>
          </p:cNvSpPr>
          <p:nvPr/>
        </p:nvSpPr>
        <p:spPr bwMode="auto">
          <a:xfrm>
            <a:off x="3732213" y="3717057"/>
            <a:ext cx="0" cy="3952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10" name="Line 87"/>
          <p:cNvSpPr>
            <a:spLocks noChangeShapeType="1"/>
          </p:cNvSpPr>
          <p:nvPr/>
        </p:nvSpPr>
        <p:spPr bwMode="auto">
          <a:xfrm>
            <a:off x="7837488" y="3717057"/>
            <a:ext cx="0" cy="3952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11" name="Line 88"/>
          <p:cNvSpPr>
            <a:spLocks noChangeShapeType="1"/>
          </p:cNvSpPr>
          <p:nvPr/>
        </p:nvSpPr>
        <p:spPr bwMode="auto">
          <a:xfrm>
            <a:off x="3732213" y="4112345"/>
            <a:ext cx="0" cy="3952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12" name="Line 89"/>
          <p:cNvSpPr>
            <a:spLocks noChangeShapeType="1"/>
          </p:cNvSpPr>
          <p:nvPr/>
        </p:nvSpPr>
        <p:spPr bwMode="auto">
          <a:xfrm>
            <a:off x="7837488" y="4112345"/>
            <a:ext cx="0" cy="3952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13" name="Line 90"/>
          <p:cNvSpPr>
            <a:spLocks noChangeShapeType="1"/>
          </p:cNvSpPr>
          <p:nvPr/>
        </p:nvSpPr>
        <p:spPr bwMode="auto">
          <a:xfrm>
            <a:off x="3732213" y="4507632"/>
            <a:ext cx="0" cy="3952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14" name="Line 91"/>
          <p:cNvSpPr>
            <a:spLocks noChangeShapeType="1"/>
          </p:cNvSpPr>
          <p:nvPr/>
        </p:nvSpPr>
        <p:spPr bwMode="auto">
          <a:xfrm>
            <a:off x="7837488" y="4507632"/>
            <a:ext cx="0" cy="3952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15" name="Line 92"/>
          <p:cNvSpPr>
            <a:spLocks noChangeShapeType="1"/>
          </p:cNvSpPr>
          <p:nvPr/>
        </p:nvSpPr>
        <p:spPr bwMode="auto">
          <a:xfrm>
            <a:off x="3732213" y="4902920"/>
            <a:ext cx="0" cy="3952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16" name="Line 93"/>
          <p:cNvSpPr>
            <a:spLocks noChangeShapeType="1"/>
          </p:cNvSpPr>
          <p:nvPr/>
        </p:nvSpPr>
        <p:spPr bwMode="auto">
          <a:xfrm>
            <a:off x="7837488" y="4902920"/>
            <a:ext cx="0" cy="3952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17" name="Line 94"/>
          <p:cNvSpPr>
            <a:spLocks noChangeShapeType="1"/>
          </p:cNvSpPr>
          <p:nvPr/>
        </p:nvSpPr>
        <p:spPr bwMode="auto">
          <a:xfrm>
            <a:off x="4183063" y="5298207"/>
            <a:ext cx="36544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18" name="PIJL-OMHOOG 5">
            <a:hlinkClick r:id="rId2" action="ppaction://hlinksldjump"/>
          </p:cNvPr>
          <p:cNvSpPr/>
          <p:nvPr/>
        </p:nvSpPr>
        <p:spPr bwMode="auto">
          <a:xfrm>
            <a:off x="7715272" y="4683138"/>
            <a:ext cx="984698" cy="531491"/>
          </a:xfrm>
          <a:prstGeom prst="upArrow">
            <a:avLst>
              <a:gd name="adj1" fmla="val 72588"/>
              <a:gd name="adj2" fmla="val 3191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168920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blogcdn.photobiz.com/wp-content/uploads/2012/05/splash-in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083047">
            <a:off x="2996370" y="1506661"/>
            <a:ext cx="5686425" cy="39433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5752"/>
            <a:ext cx="8305800" cy="920750"/>
          </a:xfrm>
        </p:spPr>
        <p:txBody>
          <a:bodyPr/>
          <a:lstStyle/>
          <a:p>
            <a:r>
              <a:rPr lang="en-US" dirty="0" err="1"/>
              <a:t>Inleiding</a:t>
            </a:r>
            <a:r>
              <a:rPr lang="en-US" dirty="0"/>
              <a:t> SQL</a:t>
            </a:r>
            <a:endParaRPr lang="nl-NL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500"/>
            <a:ext cx="7766248" cy="3429000"/>
          </a:xfrm>
        </p:spPr>
        <p:txBody>
          <a:bodyPr/>
          <a:lstStyle/>
          <a:p>
            <a:r>
              <a:rPr lang="en-US" dirty="0" smtClean="0"/>
              <a:t>Structured </a:t>
            </a:r>
            <a:r>
              <a:rPr lang="en-US" dirty="0"/>
              <a:t>Query Language</a:t>
            </a:r>
          </a:p>
          <a:p>
            <a:r>
              <a:rPr lang="en-US" dirty="0" smtClean="0"/>
              <a:t>SQL</a:t>
            </a:r>
            <a:r>
              <a:rPr lang="en-US" dirty="0"/>
              <a:t>: Data Definition Language (DDL)</a:t>
            </a:r>
          </a:p>
          <a:p>
            <a:r>
              <a:rPr lang="en-US" dirty="0" smtClean="0"/>
              <a:t>SQL</a:t>
            </a:r>
            <a:r>
              <a:rPr lang="en-US" dirty="0"/>
              <a:t>: Data Manipulation Language (DML)</a:t>
            </a:r>
          </a:p>
          <a:p>
            <a:r>
              <a:rPr lang="en-US" dirty="0" smtClean="0"/>
              <a:t>SELECT </a:t>
            </a:r>
            <a:r>
              <a:rPr lang="en-US" dirty="0"/>
              <a:t>… FROM</a:t>
            </a:r>
          </a:p>
          <a:p>
            <a:r>
              <a:rPr lang="en-US" dirty="0" smtClean="0"/>
              <a:t>DISTINCT  </a:t>
            </a:r>
            <a:r>
              <a:rPr lang="en-US" dirty="0" err="1"/>
              <a:t>en</a:t>
            </a:r>
            <a:r>
              <a:rPr lang="en-US" dirty="0"/>
              <a:t>  ORDER BY</a:t>
            </a:r>
          </a:p>
          <a:p>
            <a:r>
              <a:rPr lang="en-US" dirty="0" smtClean="0"/>
              <a:t>WHERE</a:t>
            </a:r>
            <a:endParaRPr lang="en-US" dirty="0"/>
          </a:p>
          <a:p>
            <a:r>
              <a:rPr lang="en-US" dirty="0" err="1" smtClean="0"/>
              <a:t>Kolomfuncties</a:t>
            </a:r>
            <a:r>
              <a:rPr lang="en-US" dirty="0" smtClean="0"/>
              <a:t> </a:t>
            </a:r>
            <a:r>
              <a:rPr lang="en-US" dirty="0" err="1"/>
              <a:t>en</a:t>
            </a:r>
            <a:r>
              <a:rPr lang="en-US" dirty="0"/>
              <a:t> GROUP BY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rroosend@ziggo.nl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33</a:t>
            </a:fld>
            <a:endParaRPr lang="nl-NL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Relationele</a:t>
            </a:r>
            <a:r>
              <a:rPr lang="en-GB" dirty="0"/>
              <a:t> </a:t>
            </a:r>
            <a:r>
              <a:rPr lang="en-GB" dirty="0" err="1"/>
              <a:t>DataBases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34</a:t>
            </a:fld>
            <a:endParaRPr lang="nl-NL"/>
          </a:p>
        </p:txBody>
      </p:sp>
      <p:pic>
        <p:nvPicPr>
          <p:cNvPr id="6" name="Picture 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t="29300" r="10159" b="27646"/>
          <a:stretch>
            <a:fillRect/>
          </a:stretch>
        </p:blipFill>
        <p:spPr bwMode="auto">
          <a:xfrm>
            <a:off x="5772150" y="1489348"/>
            <a:ext cx="3048000" cy="14827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7" t="56133" r="22993" b="19716"/>
          <a:stretch>
            <a:fillRect/>
          </a:stretch>
        </p:blipFill>
        <p:spPr bwMode="auto">
          <a:xfrm>
            <a:off x="6588125" y="2219598"/>
            <a:ext cx="2305050" cy="100806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9" t="31517" r="53656" b="37019"/>
          <a:stretch>
            <a:fillRect/>
          </a:stretch>
        </p:blipFill>
        <p:spPr bwMode="auto">
          <a:xfrm>
            <a:off x="7019925" y="2792685"/>
            <a:ext cx="1800225" cy="12985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84" t="31464" r="16196" b="15224"/>
          <a:stretch>
            <a:fillRect/>
          </a:stretch>
        </p:blipFill>
        <p:spPr bwMode="auto">
          <a:xfrm>
            <a:off x="5795963" y="3372123"/>
            <a:ext cx="1922462" cy="20161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540375" y="2195785"/>
            <a:ext cx="863600" cy="863600"/>
          </a:xfrm>
          <a:prstGeom prst="can">
            <a:avLst>
              <a:gd name="adj" fmla="val 25000"/>
            </a:avLst>
          </a:prstGeom>
          <a:solidFill>
            <a:srgbClr val="66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nl-N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DB</a:t>
            </a:r>
            <a:endParaRPr lang="nl-N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3541713" y="2502173"/>
            <a:ext cx="1079500" cy="2017712"/>
          </a:xfrm>
          <a:prstGeom prst="rect">
            <a:avLst/>
          </a:prstGeom>
          <a:solidFill>
            <a:srgbClr val="FF99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DBMS</a:t>
            </a:r>
          </a:p>
        </p:txBody>
      </p:sp>
      <p:sp>
        <p:nvSpPr>
          <p:cNvPr id="13" name="computr2"/>
          <p:cNvSpPr>
            <a:spLocks noEditPoints="1" noChangeArrowheads="1"/>
          </p:cNvSpPr>
          <p:nvPr/>
        </p:nvSpPr>
        <p:spPr bwMode="auto">
          <a:xfrm>
            <a:off x="569913" y="1852885"/>
            <a:ext cx="1101725" cy="95726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1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1 w 21600"/>
              <a:gd name="T11" fmla="*/ 0 h 21600"/>
              <a:gd name="T12" fmla="*/ 0 w 21600"/>
              <a:gd name="T13" fmla="*/ 0 h 21600"/>
              <a:gd name="T14" fmla="*/ 1 w 21600"/>
              <a:gd name="T15" fmla="*/ 0 h 21600"/>
              <a:gd name="T16" fmla="*/ 1 w 21600"/>
              <a:gd name="T17" fmla="*/ 0 h 21600"/>
              <a:gd name="T18" fmla="*/ 0 w 21600"/>
              <a:gd name="T19" fmla="*/ 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899 h 21600"/>
              <a:gd name="T32" fmla="*/ 15562 w 21600"/>
              <a:gd name="T33" fmla="*/ 9743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computr2"/>
          <p:cNvSpPr>
            <a:spLocks noEditPoints="1" noChangeArrowheads="1"/>
          </p:cNvSpPr>
          <p:nvPr/>
        </p:nvSpPr>
        <p:spPr bwMode="auto">
          <a:xfrm>
            <a:off x="563563" y="4194448"/>
            <a:ext cx="1101725" cy="95726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1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1 w 21600"/>
              <a:gd name="T11" fmla="*/ 0 h 21600"/>
              <a:gd name="T12" fmla="*/ 0 w 21600"/>
              <a:gd name="T13" fmla="*/ 0 h 21600"/>
              <a:gd name="T14" fmla="*/ 1 w 21600"/>
              <a:gd name="T15" fmla="*/ 0 h 21600"/>
              <a:gd name="T16" fmla="*/ 1 w 21600"/>
              <a:gd name="T17" fmla="*/ 0 h 21600"/>
              <a:gd name="T18" fmla="*/ 0 w 21600"/>
              <a:gd name="T19" fmla="*/ 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899 h 21600"/>
              <a:gd name="T32" fmla="*/ 15562 w 21600"/>
              <a:gd name="T33" fmla="*/ 9743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Line 34"/>
          <p:cNvSpPr>
            <a:spLocks noChangeShapeType="1"/>
          </p:cNvSpPr>
          <p:nvPr/>
        </p:nvSpPr>
        <p:spPr bwMode="auto">
          <a:xfrm flipV="1">
            <a:off x="1739900" y="4227785"/>
            <a:ext cx="1657350" cy="4333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Line 35"/>
          <p:cNvSpPr>
            <a:spLocks noChangeShapeType="1"/>
          </p:cNvSpPr>
          <p:nvPr/>
        </p:nvSpPr>
        <p:spPr bwMode="auto">
          <a:xfrm>
            <a:off x="1739900" y="2211660"/>
            <a:ext cx="1657350" cy="5048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Line 37"/>
          <p:cNvSpPr>
            <a:spLocks noChangeShapeType="1"/>
          </p:cNvSpPr>
          <p:nvPr/>
        </p:nvSpPr>
        <p:spPr bwMode="auto">
          <a:xfrm flipV="1">
            <a:off x="4718050" y="2724423"/>
            <a:ext cx="703263" cy="2159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563563" y="515171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applicatie</a:t>
            </a:r>
            <a:endParaRPr lang="en-GB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kstvak 23"/>
          <p:cNvSpPr txBox="1"/>
          <p:nvPr/>
        </p:nvSpPr>
        <p:spPr>
          <a:xfrm>
            <a:off x="609259" y="28087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gebruiker</a:t>
            </a:r>
            <a:endParaRPr lang="en-GB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kstvak 2"/>
          <p:cNvSpPr txBox="1"/>
          <p:nvPr/>
        </p:nvSpPr>
        <p:spPr>
          <a:xfrm rot="1049938">
            <a:off x="2085435" y="2163730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kstvak 24"/>
          <p:cNvSpPr txBox="1"/>
          <p:nvPr/>
        </p:nvSpPr>
        <p:spPr>
          <a:xfrm rot="20713157">
            <a:off x="2085435" y="4127000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36549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/>
              <a:t>S</a:t>
            </a:r>
            <a:r>
              <a:rPr lang="en-GB" dirty="0"/>
              <a:t>tructured </a:t>
            </a:r>
            <a:r>
              <a:rPr lang="en-GB" sz="4800" dirty="0"/>
              <a:t>Q</a:t>
            </a:r>
            <a:r>
              <a:rPr lang="en-GB" dirty="0"/>
              <a:t>uery </a:t>
            </a:r>
            <a:r>
              <a:rPr lang="en-GB" sz="4800" dirty="0" smtClean="0"/>
              <a:t>L</a:t>
            </a:r>
            <a:r>
              <a:rPr lang="en-GB" dirty="0" smtClean="0"/>
              <a:t>anguage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SQL stelt ons in staat om,</a:t>
            </a:r>
            <a:br>
              <a:rPr lang="nl-NL" dirty="0"/>
            </a:br>
            <a:r>
              <a:rPr lang="nl-NL" dirty="0"/>
              <a:t>door middel van een “simpele” vraagtaal,</a:t>
            </a:r>
            <a:br>
              <a:rPr lang="nl-NL" dirty="0"/>
            </a:br>
            <a:r>
              <a:rPr lang="nl-NL" dirty="0"/>
              <a:t>operaties uit te voeren</a:t>
            </a:r>
            <a:br>
              <a:rPr lang="nl-NL" dirty="0"/>
            </a:br>
            <a:r>
              <a:rPr lang="nl-NL" dirty="0"/>
              <a:t>op een relationele database</a:t>
            </a:r>
            <a:r>
              <a:rPr lang="nl-NL" dirty="0" smtClean="0"/>
              <a:t>.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 </a:t>
            </a:r>
            <a:r>
              <a:rPr lang="nl-NL" dirty="0" smtClean="0"/>
              <a:t>Ontwikkeld </a:t>
            </a:r>
            <a:r>
              <a:rPr lang="nl-NL" dirty="0"/>
              <a:t>in de jaren 70 door IBM t.b.v. DB2</a:t>
            </a:r>
          </a:p>
          <a:p>
            <a:r>
              <a:rPr lang="nl-NL" dirty="0"/>
              <a:t> </a:t>
            </a:r>
            <a:r>
              <a:rPr lang="nl-NL" dirty="0" smtClean="0"/>
              <a:t>Door </a:t>
            </a:r>
            <a:r>
              <a:rPr lang="nl-NL" dirty="0"/>
              <a:t>vele andere bedrijven overgenomen</a:t>
            </a:r>
          </a:p>
          <a:p>
            <a:r>
              <a:rPr lang="nl-NL" dirty="0"/>
              <a:t> </a:t>
            </a:r>
            <a:r>
              <a:rPr lang="nl-NL" dirty="0" smtClean="0"/>
              <a:t>Inmiddels </a:t>
            </a:r>
            <a:r>
              <a:rPr lang="nl-NL" dirty="0"/>
              <a:t>de belangrijkste </a:t>
            </a:r>
            <a:r>
              <a:rPr lang="nl-NL" dirty="0" smtClean="0"/>
              <a:t>database-manipulatietaal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282175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36</a:t>
            </a:fld>
            <a:endParaRPr lang="nl-NL"/>
          </a:p>
        </p:txBody>
      </p:sp>
      <p:graphicFrame>
        <p:nvGraphicFramePr>
          <p:cNvPr id="6" name="Object 3"/>
          <p:cNvGraphicFramePr>
            <a:graphicFrameLocks noGrp="1" noChangeAspect="1"/>
          </p:cNvGraphicFramePr>
          <p:nvPr>
            <p:ph/>
          </p:nvPr>
        </p:nvGraphicFramePr>
        <p:xfrm>
          <a:off x="457200" y="409228"/>
          <a:ext cx="8229600" cy="488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VISIO" r:id="rId3" imgW="8476560" imgH="5035320" progId="Visio.Drawing.6">
                  <p:embed/>
                </p:oleObj>
              </mc:Choice>
              <mc:Fallback>
                <p:oleObj name="VISIO" r:id="rId3" imgW="8476560" imgH="5035320" progId="Visio.Drawing.6">
                  <p:embed/>
                  <p:pic>
                    <p:nvPicPr>
                      <p:cNvPr id="6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09228"/>
                        <a:ext cx="8229600" cy="488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131888" y="3322291"/>
            <a:ext cx="1152525" cy="287337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339975" y="2530128"/>
            <a:ext cx="1152525" cy="447675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2339975" y="3049241"/>
            <a:ext cx="1152525" cy="447675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itel 1"/>
          <p:cNvSpPr txBox="1">
            <a:spLocks/>
          </p:cNvSpPr>
          <p:nvPr/>
        </p:nvSpPr>
        <p:spPr bwMode="auto">
          <a:xfrm>
            <a:off x="838200" y="285752"/>
            <a:ext cx="77724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GB" kern="0" smtClean="0"/>
              <a:t>SQL onderdelen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2461356416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37</a:t>
            </a:fld>
            <a:endParaRPr lang="nl-NL"/>
          </a:p>
        </p:txBody>
      </p:sp>
      <p:graphicFrame>
        <p:nvGraphicFramePr>
          <p:cNvPr id="6" name="Object 3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704243816"/>
              </p:ext>
            </p:extLst>
          </p:nvPr>
        </p:nvGraphicFramePr>
        <p:xfrm>
          <a:off x="457200" y="1569987"/>
          <a:ext cx="8229600" cy="488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VISIO" r:id="rId3" imgW="8476560" imgH="5035320" progId="Visio.Drawing.6">
                  <p:embed/>
                </p:oleObj>
              </mc:Choice>
              <mc:Fallback>
                <p:oleObj name="VISIO" r:id="rId3" imgW="8476560" imgH="5035320" progId="Visio.Drawing.6">
                  <p:embed/>
                  <p:pic>
                    <p:nvPicPr>
                      <p:cNvPr id="6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69987"/>
                        <a:ext cx="8229600" cy="488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339975" y="3690887"/>
            <a:ext cx="1152525" cy="447675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2339975" y="4194632"/>
            <a:ext cx="1152525" cy="447675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itel 1"/>
          <p:cNvSpPr txBox="1">
            <a:spLocks/>
          </p:cNvSpPr>
          <p:nvPr/>
        </p:nvSpPr>
        <p:spPr bwMode="auto">
          <a:xfrm>
            <a:off x="838200" y="285752"/>
            <a:ext cx="77724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GB" kern="0" dirty="0"/>
              <a:t>SQL = DDL + DML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339975" y="1708407"/>
            <a:ext cx="1152525" cy="447675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2339975" y="4840090"/>
            <a:ext cx="1152525" cy="447675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7986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/>
              <a:t>D</a:t>
            </a:r>
            <a:r>
              <a:rPr lang="en-GB" dirty="0"/>
              <a:t>ata </a:t>
            </a:r>
            <a:r>
              <a:rPr lang="en-GB" sz="4800" dirty="0"/>
              <a:t>D</a:t>
            </a:r>
            <a:r>
              <a:rPr lang="en-GB" dirty="0"/>
              <a:t>efinition </a:t>
            </a:r>
            <a:r>
              <a:rPr lang="en-GB" sz="4800" dirty="0" smtClean="0"/>
              <a:t>L</a:t>
            </a:r>
            <a:r>
              <a:rPr lang="en-GB" dirty="0" smtClean="0"/>
              <a:t>anguage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Met de DDL van SQL kun je gegevensdefinities</a:t>
            </a:r>
            <a:br>
              <a:rPr lang="nl-NL" dirty="0"/>
            </a:br>
            <a:r>
              <a:rPr lang="nl-NL" dirty="0"/>
              <a:t>maken (CREATE) en verwijderen (DROP</a:t>
            </a:r>
            <a:r>
              <a:rPr lang="nl-NL" dirty="0" smtClean="0"/>
              <a:t>)</a:t>
            </a:r>
            <a:endParaRPr lang="nl-NL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38</a:t>
            </a:fld>
            <a:endParaRPr lang="nl-NL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801839"/>
              </p:ext>
            </p:extLst>
          </p:nvPr>
        </p:nvGraphicFramePr>
        <p:xfrm>
          <a:off x="1632939" y="2713484"/>
          <a:ext cx="6695975" cy="2188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VISIO" r:id="rId3" imgW="4514040" imgH="1474560" progId="Visio.Drawing.6">
                  <p:embed/>
                </p:oleObj>
              </mc:Choice>
              <mc:Fallback>
                <p:oleObj name="VISIO" r:id="rId3" imgW="4514040" imgH="1474560" progId="Visio.Drawing.6">
                  <p:embed/>
                  <p:pic>
                    <p:nvPicPr>
                      <p:cNvPr id="1018883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939" y="2713484"/>
                        <a:ext cx="6695975" cy="2188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319062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/>
              <a:t>D</a:t>
            </a:r>
            <a:r>
              <a:rPr lang="en-GB" dirty="0"/>
              <a:t>ata </a:t>
            </a:r>
            <a:r>
              <a:rPr lang="en-GB" sz="4800" dirty="0"/>
              <a:t>M</a:t>
            </a:r>
            <a:r>
              <a:rPr lang="en-GB" dirty="0"/>
              <a:t>anipulation </a:t>
            </a:r>
            <a:r>
              <a:rPr lang="en-GB" sz="4800" dirty="0" smtClean="0"/>
              <a:t>L</a:t>
            </a:r>
            <a:r>
              <a:rPr lang="en-GB" dirty="0" smtClean="0"/>
              <a:t>anguage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Met de DML van SQL kun je gegevens</a:t>
            </a:r>
            <a:br>
              <a:rPr lang="nl-NL" dirty="0"/>
            </a:br>
            <a:r>
              <a:rPr lang="nl-NL" dirty="0"/>
              <a:t>opvragen (SELECT), toevoegen (INSERT),</a:t>
            </a:r>
            <a:br>
              <a:rPr lang="nl-NL" dirty="0"/>
            </a:br>
            <a:r>
              <a:rPr lang="nl-NL" dirty="0"/>
              <a:t>wijzigen (UPDATE) en verwijderen (DELETE</a:t>
            </a:r>
            <a:r>
              <a:rPr lang="nl-NL" dirty="0" smtClean="0"/>
              <a:t>).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39</a:t>
            </a:fld>
            <a:endParaRPr lang="nl-NL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337603"/>
              </p:ext>
            </p:extLst>
          </p:nvPr>
        </p:nvGraphicFramePr>
        <p:xfrm>
          <a:off x="1043608" y="3217540"/>
          <a:ext cx="7290279" cy="2159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VISIO" r:id="rId3" imgW="4855680" imgH="1438560" progId="Visio.Drawing.6">
                  <p:embed/>
                </p:oleObj>
              </mc:Choice>
              <mc:Fallback>
                <p:oleObj name="VISIO" r:id="rId3" imgW="4855680" imgH="1438560" progId="Visio.Drawing.6">
                  <p:embed/>
                  <p:pic>
                    <p:nvPicPr>
                      <p:cNvPr id="1020934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217540"/>
                        <a:ext cx="7290279" cy="2159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185339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Studie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Presentaties</a:t>
            </a:r>
            <a:endParaRPr lang="en-GB" dirty="0" smtClean="0"/>
          </a:p>
          <a:p>
            <a:r>
              <a:rPr lang="en-GB" dirty="0" smtClean="0"/>
              <a:t>Syllabus</a:t>
            </a:r>
          </a:p>
          <a:p>
            <a:r>
              <a:rPr lang="en-GB" dirty="0" err="1" smtClean="0"/>
              <a:t>Literatuur</a:t>
            </a:r>
            <a:endParaRPr lang="en-GB" dirty="0" smtClean="0"/>
          </a:p>
          <a:p>
            <a:r>
              <a:rPr lang="en-GB" dirty="0" err="1" smtClean="0"/>
              <a:t>Oefeningen</a:t>
            </a:r>
            <a:endParaRPr lang="en-GB" dirty="0" smtClean="0"/>
          </a:p>
          <a:p>
            <a:r>
              <a:rPr lang="en-GB" dirty="0" err="1" smtClean="0"/>
              <a:t>Proeftoets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4</a:t>
            </a:fld>
            <a:endParaRPr lang="nl-NL"/>
          </a:p>
        </p:txBody>
      </p:sp>
      <p:pic>
        <p:nvPicPr>
          <p:cNvPr id="1026" name="Picture 2" descr="http://asapglobe.com/images/Eboo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354598"/>
            <a:ext cx="4487893" cy="395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42066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Enkelvoudige</a:t>
            </a:r>
            <a:r>
              <a:rPr lang="en-GB" dirty="0" smtClean="0"/>
              <a:t> queries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Hoe </a:t>
            </a:r>
            <a:r>
              <a:rPr lang="en-GB" dirty="0" err="1" smtClean="0"/>
              <a:t>kunnen</a:t>
            </a:r>
            <a:r>
              <a:rPr lang="en-GB" dirty="0" smtClean="0"/>
              <a:t> </a:t>
            </a:r>
            <a:r>
              <a:rPr lang="en-GB" dirty="0" err="1" smtClean="0"/>
              <a:t>gegevens</a:t>
            </a:r>
            <a:r>
              <a:rPr lang="en-GB" dirty="0" smtClean="0"/>
              <a:t> </a:t>
            </a:r>
            <a:r>
              <a:rPr lang="en-GB" dirty="0" err="1" smtClean="0"/>
              <a:t>opgevraagd</a:t>
            </a:r>
            <a:r>
              <a:rPr lang="en-GB" dirty="0" smtClean="0"/>
              <a:t> </a:t>
            </a:r>
            <a:r>
              <a:rPr lang="en-GB" dirty="0" err="1" smtClean="0"/>
              <a:t>worden</a:t>
            </a:r>
            <a:r>
              <a:rPr lang="en-GB" dirty="0" smtClean="0"/>
              <a:t> (SELECT) </a:t>
            </a:r>
            <a:r>
              <a:rPr lang="en-GB" dirty="0" err="1" smtClean="0"/>
              <a:t>uit</a:t>
            </a:r>
            <a:r>
              <a:rPr lang="en-GB" dirty="0" smtClean="0"/>
              <a:t> </a:t>
            </a:r>
            <a:r>
              <a:rPr lang="en-GB" dirty="0" err="1" smtClean="0"/>
              <a:t>één</a:t>
            </a:r>
            <a:r>
              <a:rPr lang="en-GB" dirty="0" smtClean="0"/>
              <a:t> </a:t>
            </a:r>
            <a:r>
              <a:rPr lang="en-GB" dirty="0" err="1" smtClean="0"/>
              <a:t>enkele</a:t>
            </a:r>
            <a:r>
              <a:rPr lang="en-GB" dirty="0" smtClean="0"/>
              <a:t> </a:t>
            </a:r>
            <a:r>
              <a:rPr lang="en-GB" dirty="0" err="1" smtClean="0"/>
              <a:t>gegevenstabel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40</a:t>
            </a:fld>
            <a:endParaRPr lang="nl-NL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532539"/>
              </p:ext>
            </p:extLst>
          </p:nvPr>
        </p:nvGraphicFramePr>
        <p:xfrm>
          <a:off x="1258094" y="3073524"/>
          <a:ext cx="6552406" cy="1940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VISIO" r:id="rId3" imgW="4855680" imgH="1438560" progId="Visio.Drawing.6">
                  <p:embed/>
                </p:oleObj>
              </mc:Choice>
              <mc:Fallback>
                <p:oleObj name="VISIO" r:id="rId3" imgW="4855680" imgH="1438560" progId="Visio.Drawing.6">
                  <p:embed/>
                  <p:pic>
                    <p:nvPicPr>
                      <p:cNvPr id="102298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094" y="3073524"/>
                        <a:ext cx="6552406" cy="19406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16994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41</a:t>
            </a:fld>
            <a:endParaRPr lang="nl-NL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t="29300" r="10159" b="27646"/>
          <a:stretch>
            <a:fillRect/>
          </a:stretch>
        </p:blipFill>
        <p:spPr bwMode="auto">
          <a:xfrm>
            <a:off x="5076825" y="1129308"/>
            <a:ext cx="3743325" cy="182086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802438" y="2702521"/>
            <a:ext cx="1225550" cy="1295400"/>
          </a:xfrm>
          <a:prstGeom prst="can">
            <a:avLst>
              <a:gd name="adj" fmla="val 26425"/>
            </a:avLst>
          </a:prstGeom>
          <a:solidFill>
            <a:srgbClr val="66FFFF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nl-N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DB</a:t>
            </a:r>
            <a:endParaRPr lang="nl-N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509963" y="1957983"/>
            <a:ext cx="1317625" cy="2228850"/>
          </a:xfrm>
          <a:prstGeom prst="rect">
            <a:avLst/>
          </a:prstGeom>
          <a:solidFill>
            <a:srgbClr val="FF99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endParaRPr lang="nl-N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 flipV="1">
            <a:off x="1690688" y="2767608"/>
            <a:ext cx="1584325" cy="79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lg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 flipV="1">
            <a:off x="4932363" y="3135908"/>
            <a:ext cx="179863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lg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 flipV="1">
            <a:off x="1660525" y="3224808"/>
            <a:ext cx="1584325" cy="79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arrow" w="med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 flipV="1">
            <a:off x="4930775" y="3855046"/>
            <a:ext cx="1727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arrow" w="med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9" name="Picture 2" descr="http://adammiels.com/images/code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30" y="1993925"/>
            <a:ext cx="1457942" cy="136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kstvak 20"/>
          <p:cNvSpPr txBox="1"/>
          <p:nvPr/>
        </p:nvSpPr>
        <p:spPr>
          <a:xfrm>
            <a:off x="3411184" y="1953122"/>
            <a:ext cx="1512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DBMS</a:t>
            </a:r>
          </a:p>
          <a:p>
            <a:pPr algn="ctr"/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query</a:t>
            </a:r>
          </a:p>
          <a:p>
            <a:pPr algn="ctr"/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beant-woorden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kstvak 21"/>
          <p:cNvSpPr txBox="1"/>
          <p:nvPr/>
        </p:nvSpPr>
        <p:spPr>
          <a:xfrm>
            <a:off x="3317317" y="4259349"/>
            <a:ext cx="1759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 Access</a:t>
            </a:r>
          </a:p>
          <a:p>
            <a:pPr algn="ctr"/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Server</a:t>
            </a:r>
          </a:p>
          <a:p>
            <a:pPr algn="ctr"/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1701428" y="2281197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query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kstvak 23"/>
          <p:cNvSpPr txBox="1"/>
          <p:nvPr/>
        </p:nvSpPr>
        <p:spPr>
          <a:xfrm>
            <a:off x="1674671" y="3183167"/>
            <a:ext cx="1615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DBMS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resultaat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kstvak 24"/>
          <p:cNvSpPr txBox="1"/>
          <p:nvPr/>
        </p:nvSpPr>
        <p:spPr>
          <a:xfrm>
            <a:off x="85936" y="3366714"/>
            <a:ext cx="1615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applicatie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Tekstvak 25"/>
          <p:cNvSpPr txBox="1"/>
          <p:nvPr/>
        </p:nvSpPr>
        <p:spPr>
          <a:xfrm>
            <a:off x="5002557" y="3058547"/>
            <a:ext cx="1615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egevens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ophalen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67444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Tabel</a:t>
            </a:r>
            <a:r>
              <a:rPr lang="en-GB" dirty="0" smtClean="0"/>
              <a:t> “student”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42</a:t>
            </a:fld>
            <a:endParaRPr lang="nl-NL"/>
          </a:p>
        </p:txBody>
      </p:sp>
      <p:graphicFrame>
        <p:nvGraphicFramePr>
          <p:cNvPr id="6" name="Group 445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158874322"/>
              </p:ext>
            </p:extLst>
          </p:nvPr>
        </p:nvGraphicFramePr>
        <p:xfrm>
          <a:off x="539552" y="1430076"/>
          <a:ext cx="6203950" cy="3931920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39700">
                <a:tc gridSpan="5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STUDENT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naam</a:t>
                      </a: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woonplaats</a:t>
                      </a: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geboortejaar</a:t>
                      </a: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beurs</a:t>
                      </a: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studie</a:t>
                      </a: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Alkmaar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Economie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Kees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Den Haag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Informatica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Miranda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Haarlem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Bouwkunde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Economie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Informatica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Fatih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Haarlem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Economie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Karen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Den Haag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Leo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Bouwkunde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Clair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Alkmaar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Informatica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Janice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Economie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Richard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8" name="Line 446"/>
          <p:cNvSpPr>
            <a:spLocks noChangeShapeType="1"/>
          </p:cNvSpPr>
          <p:nvPr/>
        </p:nvSpPr>
        <p:spPr bwMode="auto">
          <a:xfrm flipV="1">
            <a:off x="2238625" y="1565016"/>
            <a:ext cx="1159757" cy="79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arrow" w="med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Line 448"/>
          <p:cNvSpPr>
            <a:spLocks noChangeShapeType="1"/>
          </p:cNvSpPr>
          <p:nvPr/>
        </p:nvSpPr>
        <p:spPr bwMode="auto">
          <a:xfrm flipV="1">
            <a:off x="2208016" y="1549141"/>
            <a:ext cx="1159757" cy="7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Line 451"/>
          <p:cNvSpPr>
            <a:spLocks noChangeShapeType="1"/>
          </p:cNvSpPr>
          <p:nvPr/>
        </p:nvSpPr>
        <p:spPr bwMode="auto">
          <a:xfrm flipV="1">
            <a:off x="6894315" y="4347901"/>
            <a:ext cx="1082675" cy="79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arrow" w="med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Line 453"/>
          <p:cNvSpPr>
            <a:spLocks noChangeShapeType="1"/>
          </p:cNvSpPr>
          <p:nvPr/>
        </p:nvSpPr>
        <p:spPr bwMode="auto">
          <a:xfrm flipV="1">
            <a:off x="6865740" y="4332026"/>
            <a:ext cx="1082675" cy="7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Line 456"/>
          <p:cNvSpPr>
            <a:spLocks noChangeShapeType="1"/>
          </p:cNvSpPr>
          <p:nvPr/>
        </p:nvSpPr>
        <p:spPr bwMode="auto">
          <a:xfrm flipV="1">
            <a:off x="6894317" y="1957127"/>
            <a:ext cx="1082675" cy="79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arrow" w="med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Line 458"/>
          <p:cNvSpPr>
            <a:spLocks noChangeShapeType="1"/>
          </p:cNvSpPr>
          <p:nvPr/>
        </p:nvSpPr>
        <p:spPr bwMode="auto">
          <a:xfrm flipV="1">
            <a:off x="6865742" y="1941252"/>
            <a:ext cx="1082675" cy="7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Line 460"/>
          <p:cNvSpPr>
            <a:spLocks noChangeShapeType="1"/>
          </p:cNvSpPr>
          <p:nvPr/>
        </p:nvSpPr>
        <p:spPr bwMode="auto">
          <a:xfrm flipV="1">
            <a:off x="6056115" y="963351"/>
            <a:ext cx="0" cy="7207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arrow" w="med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Line 463"/>
          <p:cNvSpPr>
            <a:spLocks noChangeShapeType="1"/>
          </p:cNvSpPr>
          <p:nvPr/>
        </p:nvSpPr>
        <p:spPr bwMode="auto">
          <a:xfrm flipV="1">
            <a:off x="6040240" y="949064"/>
            <a:ext cx="0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Rectangle 465"/>
          <p:cNvSpPr>
            <a:spLocks noChangeArrowheads="1"/>
          </p:cNvSpPr>
          <p:nvPr/>
        </p:nvSpPr>
        <p:spPr bwMode="auto">
          <a:xfrm>
            <a:off x="5392540" y="1814251"/>
            <a:ext cx="1320800" cy="35274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466"/>
          <p:cNvSpPr>
            <a:spLocks noChangeArrowheads="1"/>
          </p:cNvSpPr>
          <p:nvPr/>
        </p:nvSpPr>
        <p:spPr bwMode="auto">
          <a:xfrm>
            <a:off x="544315" y="4173276"/>
            <a:ext cx="6176962" cy="2889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ctangle 467"/>
          <p:cNvSpPr>
            <a:spLocks noChangeArrowheads="1"/>
          </p:cNvSpPr>
          <p:nvPr/>
        </p:nvSpPr>
        <p:spPr bwMode="auto">
          <a:xfrm>
            <a:off x="560190" y="1814251"/>
            <a:ext cx="6145212" cy="35274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468"/>
          <p:cNvSpPr>
            <a:spLocks noChangeArrowheads="1"/>
          </p:cNvSpPr>
          <p:nvPr/>
        </p:nvSpPr>
        <p:spPr bwMode="auto">
          <a:xfrm>
            <a:off x="560190" y="1814251"/>
            <a:ext cx="960437" cy="2714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ctangle 469"/>
          <p:cNvSpPr>
            <a:spLocks noChangeArrowheads="1"/>
          </p:cNvSpPr>
          <p:nvPr/>
        </p:nvSpPr>
        <p:spPr bwMode="auto">
          <a:xfrm>
            <a:off x="1576190" y="1814251"/>
            <a:ext cx="1368425" cy="2714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Rectangle 470"/>
          <p:cNvSpPr>
            <a:spLocks noChangeArrowheads="1"/>
          </p:cNvSpPr>
          <p:nvPr/>
        </p:nvSpPr>
        <p:spPr bwMode="auto">
          <a:xfrm>
            <a:off x="3000177" y="1814251"/>
            <a:ext cx="1512888" cy="2714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ectangle 471"/>
          <p:cNvSpPr>
            <a:spLocks noChangeArrowheads="1"/>
          </p:cNvSpPr>
          <p:nvPr/>
        </p:nvSpPr>
        <p:spPr bwMode="auto">
          <a:xfrm>
            <a:off x="4576565" y="1806314"/>
            <a:ext cx="760412" cy="279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Rectangle 472"/>
          <p:cNvSpPr>
            <a:spLocks noChangeArrowheads="1"/>
          </p:cNvSpPr>
          <p:nvPr/>
        </p:nvSpPr>
        <p:spPr bwMode="auto">
          <a:xfrm>
            <a:off x="5384602" y="1814251"/>
            <a:ext cx="1320800" cy="2714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kstvak 30"/>
          <p:cNvSpPr txBox="1"/>
          <p:nvPr/>
        </p:nvSpPr>
        <p:spPr>
          <a:xfrm>
            <a:off x="3517008" y="128749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tabel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kstvak 31"/>
          <p:cNvSpPr txBox="1"/>
          <p:nvPr/>
        </p:nvSpPr>
        <p:spPr>
          <a:xfrm>
            <a:off x="6129403" y="1000846"/>
            <a:ext cx="997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kolom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kstvak 32"/>
          <p:cNvSpPr txBox="1"/>
          <p:nvPr/>
        </p:nvSpPr>
        <p:spPr>
          <a:xfrm>
            <a:off x="6865740" y="2085714"/>
            <a:ext cx="21003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kolomnamen</a:t>
            </a:r>
            <a:endParaRPr lang="en-GB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</a:p>
          <a:p>
            <a:pPr algn="ctr"/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attribuuttypen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Tekstvak 33"/>
          <p:cNvSpPr txBox="1"/>
          <p:nvPr/>
        </p:nvSpPr>
        <p:spPr>
          <a:xfrm>
            <a:off x="7020272" y="4449849"/>
            <a:ext cx="8611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rij</a:t>
            </a:r>
            <a:endParaRPr lang="en-GB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</a:p>
          <a:p>
            <a:pPr algn="ctr"/>
            <a:r>
              <a:rPr lang="en-GB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tupel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87177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85752"/>
            <a:ext cx="8305800" cy="920750"/>
          </a:xfrm>
        </p:spPr>
        <p:txBody>
          <a:bodyPr/>
          <a:lstStyle/>
          <a:p>
            <a:r>
              <a:rPr lang="nl-NL" dirty="0"/>
              <a:t>Gegevens TONEN uit een TABEL</a:t>
            </a:r>
            <a:br>
              <a:rPr lang="nl-NL" dirty="0"/>
            </a:br>
            <a:r>
              <a:rPr lang="nl-NL" dirty="0"/>
              <a:t>(SELECT ... FROM</a:t>
            </a:r>
            <a:r>
              <a:rPr lang="nl-NL" dirty="0" smtClean="0"/>
              <a:t>)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SYNTAX:</a:t>
            </a:r>
          </a:p>
          <a:p>
            <a:pPr marL="0" indent="0">
              <a:buNone/>
            </a:pPr>
            <a:r>
              <a:rPr lang="en-GB" dirty="0" smtClean="0"/>
              <a:t>SELECT </a:t>
            </a:r>
            <a:r>
              <a:rPr lang="en-GB" dirty="0"/>
              <a:t>kolom1, kolom3, kolom2</a:t>
            </a:r>
          </a:p>
          <a:p>
            <a:pPr marL="0" indent="0">
              <a:buNone/>
            </a:pPr>
            <a:r>
              <a:rPr lang="en-GB" dirty="0"/>
              <a:t>FROM </a:t>
            </a:r>
            <a:r>
              <a:rPr lang="en-GB" dirty="0" err="1"/>
              <a:t>tabelnaam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nl-NL" dirty="0" smtClean="0"/>
              <a:t>Met </a:t>
            </a:r>
            <a:r>
              <a:rPr lang="nl-NL" dirty="0"/>
              <a:t>SELECT doe je een projectie …</a:t>
            </a:r>
          </a:p>
          <a:p>
            <a:pPr marL="0" indent="0">
              <a:buNone/>
            </a:pPr>
            <a:r>
              <a:rPr lang="nl-NL" dirty="0" smtClean="0"/>
              <a:t>… </a:t>
            </a:r>
            <a:r>
              <a:rPr lang="nl-NL" dirty="0"/>
              <a:t>door de kolommen te kiezen</a:t>
            </a:r>
            <a:br>
              <a:rPr lang="nl-NL" dirty="0"/>
            </a:br>
            <a:r>
              <a:rPr lang="nl-NL" dirty="0" smtClean="0"/>
              <a:t>… </a:t>
            </a:r>
            <a:r>
              <a:rPr lang="nl-NL" dirty="0"/>
              <a:t>niet rijen te selecteren</a:t>
            </a:r>
            <a:r>
              <a:rPr lang="nl-NL" dirty="0" smtClean="0"/>
              <a:t>!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358286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85752"/>
            <a:ext cx="8305800" cy="920750"/>
          </a:xfrm>
        </p:spPr>
        <p:txBody>
          <a:bodyPr/>
          <a:lstStyle/>
          <a:p>
            <a:r>
              <a:rPr lang="nl-NL" dirty="0"/>
              <a:t>Gegevens TONEN uit een TABEL</a:t>
            </a:r>
            <a:br>
              <a:rPr lang="nl-NL" dirty="0"/>
            </a:br>
            <a:r>
              <a:rPr lang="nl-NL" dirty="0"/>
              <a:t>(SELECT ... FROM</a:t>
            </a:r>
            <a:r>
              <a:rPr lang="nl-NL" dirty="0" smtClean="0"/>
              <a:t>)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SELECT </a:t>
            </a:r>
            <a:r>
              <a:rPr lang="en-GB" dirty="0" err="1" smtClean="0"/>
              <a:t>woonplaats</a:t>
            </a:r>
            <a:r>
              <a:rPr lang="en-GB" dirty="0"/>
              <a:t>, </a:t>
            </a:r>
            <a:r>
              <a:rPr lang="en-GB" dirty="0" err="1"/>
              <a:t>naam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FROM student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44</a:t>
            </a:fld>
            <a:endParaRPr lang="nl-NL"/>
          </a:p>
        </p:txBody>
      </p:sp>
      <p:graphicFrame>
        <p:nvGraphicFramePr>
          <p:cNvPr id="6" name="Group 2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872203"/>
              </p:ext>
            </p:extLst>
          </p:nvPr>
        </p:nvGraphicFramePr>
        <p:xfrm>
          <a:off x="5868144" y="2811571"/>
          <a:ext cx="2451100" cy="2743200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woonplaats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naam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Alkmaar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Den Haag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Kees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Haarlem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Miranda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Haarlem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Fatih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Den Haag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Karen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Leo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Alkmaar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Clair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Janice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Richard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7" name="Group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239235"/>
              </p:ext>
            </p:extLst>
          </p:nvPr>
        </p:nvGraphicFramePr>
        <p:xfrm>
          <a:off x="873442" y="2543807"/>
          <a:ext cx="4600575" cy="3017520"/>
        </p:xfrm>
        <a:graphic>
          <a:graphicData uri="http://schemas.openxmlformats.org/drawingml/2006/table">
            <a:tbl>
              <a:tblPr/>
              <a:tblGrid>
                <a:gridCol w="7318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39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64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84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39700">
                <a:tc gridSpan="5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naam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woonplaats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geboortejaar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beurs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studie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Alkmaar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Economie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Kees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Den Haag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Informatica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Miranda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Haarlem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Bouwkunde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Economie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Informatica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Fatih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Haarlem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Economie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Karen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Den Haag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Leo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Bouwkunde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Clair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Alkmaar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Informatica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Janice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Economie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Richard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9" name="Wolkvormig bijschrift 8"/>
          <p:cNvSpPr/>
          <p:nvPr/>
        </p:nvSpPr>
        <p:spPr bwMode="auto">
          <a:xfrm>
            <a:off x="4724400" y="1345332"/>
            <a:ext cx="1575792" cy="944477"/>
          </a:xfrm>
          <a:prstGeom prst="cloudCallout">
            <a:avLst>
              <a:gd name="adj1" fmla="val -23501"/>
              <a:gd name="adj2" fmla="val 9820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tabel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</a:t>
            </a:r>
          </a:p>
        </p:txBody>
      </p:sp>
      <p:sp>
        <p:nvSpPr>
          <p:cNvPr id="10" name="Wolkvormig bijschrift 9"/>
          <p:cNvSpPr/>
          <p:nvPr/>
        </p:nvSpPr>
        <p:spPr bwMode="auto">
          <a:xfrm>
            <a:off x="6858000" y="1345332"/>
            <a:ext cx="1789203" cy="944477"/>
          </a:xfrm>
          <a:prstGeom prst="cloudCallout">
            <a:avLst>
              <a:gd name="adj1" fmla="val -23501"/>
              <a:gd name="adj2" fmla="val 9820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resultaat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374318834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51038"/>
              </p:ext>
            </p:extLst>
          </p:nvPr>
        </p:nvGraphicFramePr>
        <p:xfrm>
          <a:off x="4435921" y="2269846"/>
          <a:ext cx="4600575" cy="3022860"/>
        </p:xfrm>
        <a:graphic>
          <a:graphicData uri="http://schemas.openxmlformats.org/drawingml/2006/table">
            <a:tbl>
              <a:tblPr/>
              <a:tblGrid>
                <a:gridCol w="7318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39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64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84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39700">
                <a:tc gridSpan="5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naam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woonplaats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geboortejaar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beurs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studie</a:t>
                      </a:r>
                      <a:endParaRPr kumimoji="0" lang="nl-N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Alkmaar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Economie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Kees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Den Haag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Informatica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Miranda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Haarlem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Bouwkunde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Economie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Informatica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Fatih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Haarlem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Economie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Karen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Den Haag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Leo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Bouwkunde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Clair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Alkmaar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Informatica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Janice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Economie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Richard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ALLE Gegevens TONEN</a:t>
            </a:r>
            <a:br>
              <a:rPr lang="nl-NL" dirty="0"/>
            </a:br>
            <a:r>
              <a:rPr lang="nl-NL" dirty="0"/>
              <a:t>(SELECT * FROM</a:t>
            </a:r>
            <a:r>
              <a:rPr lang="nl-NL" dirty="0" smtClean="0"/>
              <a:t>)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SELECT *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FROM student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45</a:t>
            </a:fld>
            <a:endParaRPr lang="nl-NL"/>
          </a:p>
        </p:txBody>
      </p:sp>
      <p:graphicFrame>
        <p:nvGraphicFramePr>
          <p:cNvPr id="6" name="Group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090263"/>
              </p:ext>
            </p:extLst>
          </p:nvPr>
        </p:nvGraphicFramePr>
        <p:xfrm>
          <a:off x="107504" y="2543807"/>
          <a:ext cx="4600575" cy="3022860"/>
        </p:xfrm>
        <a:graphic>
          <a:graphicData uri="http://schemas.openxmlformats.org/drawingml/2006/table">
            <a:tbl>
              <a:tblPr/>
              <a:tblGrid>
                <a:gridCol w="7318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39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64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84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39700">
                <a:tc gridSpan="5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naam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woonplaats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geboortejaar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beurs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studie</a:t>
                      </a:r>
                      <a:endParaRPr kumimoji="0" lang="nl-N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Alkmaar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Economie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Kees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Den Haag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Informatica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Miranda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Haarlem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Bouwkunde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Economie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Informatica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Fatih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Haarlem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Economie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Karen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Den Haag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Leo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Bouwkunde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Clair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Alkmaar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Informatica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Janice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Economie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Richard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7" name="Wolkvormig bijschrift 6"/>
          <p:cNvSpPr/>
          <p:nvPr/>
        </p:nvSpPr>
        <p:spPr bwMode="auto">
          <a:xfrm>
            <a:off x="2915816" y="1345332"/>
            <a:ext cx="1575792" cy="944477"/>
          </a:xfrm>
          <a:prstGeom prst="cloudCallout">
            <a:avLst>
              <a:gd name="adj1" fmla="val -23501"/>
              <a:gd name="adj2" fmla="val 9820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tabel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</a:t>
            </a:r>
          </a:p>
        </p:txBody>
      </p:sp>
      <p:sp>
        <p:nvSpPr>
          <p:cNvPr id="8" name="Wolkvormig bijschrift 7"/>
          <p:cNvSpPr/>
          <p:nvPr/>
        </p:nvSpPr>
        <p:spPr bwMode="auto">
          <a:xfrm>
            <a:off x="6452145" y="1057300"/>
            <a:ext cx="1789203" cy="944477"/>
          </a:xfrm>
          <a:prstGeom prst="cloudCallout">
            <a:avLst>
              <a:gd name="adj1" fmla="val -23501"/>
              <a:gd name="adj2" fmla="val 9820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resultaat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38863413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85752"/>
            <a:ext cx="8305800" cy="920750"/>
          </a:xfrm>
        </p:spPr>
        <p:txBody>
          <a:bodyPr/>
          <a:lstStyle/>
          <a:p>
            <a:r>
              <a:rPr lang="nl-NL" dirty="0"/>
              <a:t>Getoonde gegevens SORTEREN</a:t>
            </a:r>
            <a:br>
              <a:rPr lang="nl-NL" dirty="0"/>
            </a:br>
            <a:r>
              <a:rPr lang="nl-NL" dirty="0"/>
              <a:t>(ORDER BY</a:t>
            </a:r>
            <a:r>
              <a:rPr lang="nl-NL" dirty="0" smtClean="0"/>
              <a:t>)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SELECT </a:t>
            </a:r>
            <a:r>
              <a:rPr lang="en-GB" dirty="0" err="1" smtClean="0"/>
              <a:t>woonplaats</a:t>
            </a:r>
            <a:r>
              <a:rPr lang="en-GB" dirty="0"/>
              <a:t>, </a:t>
            </a:r>
            <a:r>
              <a:rPr lang="en-GB" dirty="0" err="1"/>
              <a:t>naam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FROM student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ORDER BY </a:t>
            </a:r>
            <a:r>
              <a:rPr lang="en-GB" dirty="0" err="1" smtClean="0"/>
              <a:t>woonplaats</a:t>
            </a:r>
            <a:r>
              <a:rPr lang="en-GB" dirty="0"/>
              <a:t>, </a:t>
            </a:r>
            <a:r>
              <a:rPr lang="en-GB" dirty="0" err="1"/>
              <a:t>naam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46</a:t>
            </a:fld>
            <a:endParaRPr lang="nl-NL"/>
          </a:p>
        </p:txBody>
      </p:sp>
      <p:graphicFrame>
        <p:nvGraphicFramePr>
          <p:cNvPr id="6" name="Group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983271"/>
              </p:ext>
            </p:extLst>
          </p:nvPr>
        </p:nvGraphicFramePr>
        <p:xfrm>
          <a:off x="873442" y="2543807"/>
          <a:ext cx="4600575" cy="3017520"/>
        </p:xfrm>
        <a:graphic>
          <a:graphicData uri="http://schemas.openxmlformats.org/drawingml/2006/table">
            <a:tbl>
              <a:tblPr/>
              <a:tblGrid>
                <a:gridCol w="7318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39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64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84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39700">
                <a:tc gridSpan="5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naam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woonplaats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geboortejaar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beurs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studie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Alkmaar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Economie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Kees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Den Haag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Informatica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Miranda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Haarlem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Bouwkunde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Economie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Informatica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Fatih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Haarlem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Economie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Karen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Den Haag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Leo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Bouwkunde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Clair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Alkmaar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Informatica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Janice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Economie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Richard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7" name="Wolkvormig bijschrift 6"/>
          <p:cNvSpPr/>
          <p:nvPr/>
        </p:nvSpPr>
        <p:spPr bwMode="auto">
          <a:xfrm>
            <a:off x="4940424" y="1345332"/>
            <a:ext cx="1575792" cy="944477"/>
          </a:xfrm>
          <a:prstGeom prst="cloudCallout">
            <a:avLst>
              <a:gd name="adj1" fmla="val -23501"/>
              <a:gd name="adj2" fmla="val 9820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tabel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</a:t>
            </a:r>
          </a:p>
        </p:txBody>
      </p:sp>
      <p:graphicFrame>
        <p:nvGraphicFramePr>
          <p:cNvPr id="15" name="Group 19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814558"/>
              </p:ext>
            </p:extLst>
          </p:nvPr>
        </p:nvGraphicFramePr>
        <p:xfrm>
          <a:off x="5856763" y="2816297"/>
          <a:ext cx="2451100" cy="2767935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315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woonplaats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naam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15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Alkmaar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Clair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315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Alkmaar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315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315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315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Janice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315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Leo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354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Richard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354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Haarlem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Fatih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354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Haarlem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Miranda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354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Den Haag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Karen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354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Den Haag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Kees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8" name="Wolkvormig bijschrift 7"/>
          <p:cNvSpPr/>
          <p:nvPr/>
        </p:nvSpPr>
        <p:spPr bwMode="auto">
          <a:xfrm>
            <a:off x="6858000" y="1345332"/>
            <a:ext cx="1789203" cy="944477"/>
          </a:xfrm>
          <a:prstGeom prst="cloudCallout">
            <a:avLst>
              <a:gd name="adj1" fmla="val -23501"/>
              <a:gd name="adj2" fmla="val 9820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resultaat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428529641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85752"/>
            <a:ext cx="8305800" cy="920750"/>
          </a:xfrm>
        </p:spPr>
        <p:txBody>
          <a:bodyPr/>
          <a:lstStyle/>
          <a:p>
            <a:r>
              <a:rPr lang="nl-NL" dirty="0"/>
              <a:t>Gegevens in rijen SELECTEREN</a:t>
            </a:r>
            <a:br>
              <a:rPr lang="nl-NL" dirty="0"/>
            </a:br>
            <a:r>
              <a:rPr lang="nl-NL" dirty="0"/>
              <a:t>(WHERE</a:t>
            </a:r>
            <a:r>
              <a:rPr lang="nl-NL" dirty="0" smtClean="0"/>
              <a:t>)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SELECT naam</a:t>
            </a:r>
            <a:r>
              <a:rPr lang="nl-NL" dirty="0"/>
              <a:t>, studie</a:t>
            </a:r>
          </a:p>
          <a:p>
            <a:pPr marL="0" indent="0">
              <a:buNone/>
            </a:pPr>
            <a:r>
              <a:rPr lang="nl-NL" dirty="0" smtClean="0"/>
              <a:t>FROM student</a:t>
            </a:r>
            <a:endParaRPr lang="nl-NL" dirty="0"/>
          </a:p>
          <a:p>
            <a:pPr marL="0" indent="0">
              <a:buNone/>
            </a:pPr>
            <a:r>
              <a:rPr lang="nl-NL" dirty="0" smtClean="0"/>
              <a:t>WHERE woonplaats </a:t>
            </a:r>
            <a:r>
              <a:rPr lang="nl-NL" dirty="0"/>
              <a:t>= “Haarlem”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47</a:t>
            </a:fld>
            <a:endParaRPr lang="nl-NL"/>
          </a:p>
        </p:txBody>
      </p:sp>
      <p:graphicFrame>
        <p:nvGraphicFramePr>
          <p:cNvPr id="6" name="Group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819039"/>
              </p:ext>
            </p:extLst>
          </p:nvPr>
        </p:nvGraphicFramePr>
        <p:xfrm>
          <a:off x="873442" y="2543807"/>
          <a:ext cx="4600575" cy="3017520"/>
        </p:xfrm>
        <a:graphic>
          <a:graphicData uri="http://schemas.openxmlformats.org/drawingml/2006/table">
            <a:tbl>
              <a:tblPr/>
              <a:tblGrid>
                <a:gridCol w="7318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39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64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84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39700">
                <a:tc gridSpan="5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naam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woonplaats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geboortejaar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beurs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studie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Alkmaar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Economie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Kees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Den Haag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Informatica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Miranda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Haarlem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Bouwkunde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Economie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Informatica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Fatih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Haarlem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Economie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Karen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Den Haag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Leo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Bouwkunde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Clair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Alkmaar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Informatica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Janice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Economie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Richard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7" name="Wolkvormig bijschrift 6"/>
          <p:cNvSpPr/>
          <p:nvPr/>
        </p:nvSpPr>
        <p:spPr bwMode="auto">
          <a:xfrm>
            <a:off x="5012432" y="1345332"/>
            <a:ext cx="1575792" cy="944477"/>
          </a:xfrm>
          <a:prstGeom prst="cloudCallout">
            <a:avLst>
              <a:gd name="adj1" fmla="val -23501"/>
              <a:gd name="adj2" fmla="val 9820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tabel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</a:t>
            </a:r>
          </a:p>
        </p:txBody>
      </p:sp>
      <p:sp>
        <p:nvSpPr>
          <p:cNvPr id="8" name="Wolkvormig bijschrift 7"/>
          <p:cNvSpPr/>
          <p:nvPr/>
        </p:nvSpPr>
        <p:spPr bwMode="auto">
          <a:xfrm>
            <a:off x="6858000" y="1345332"/>
            <a:ext cx="1789203" cy="944477"/>
          </a:xfrm>
          <a:prstGeom prst="cloudCallout">
            <a:avLst>
              <a:gd name="adj1" fmla="val -23501"/>
              <a:gd name="adj2" fmla="val 9820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resultaat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DBMS</a:t>
            </a:r>
          </a:p>
        </p:txBody>
      </p:sp>
      <p:graphicFrame>
        <p:nvGraphicFramePr>
          <p:cNvPr id="9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531841"/>
              </p:ext>
            </p:extLst>
          </p:nvPr>
        </p:nvGraphicFramePr>
        <p:xfrm>
          <a:off x="6450013" y="2831432"/>
          <a:ext cx="2160587" cy="685800"/>
        </p:xfrm>
        <a:graphic>
          <a:graphicData uri="http://schemas.openxmlformats.org/drawingml/2006/table">
            <a:tbl>
              <a:tblPr/>
              <a:tblGrid>
                <a:gridCol w="9175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naam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studie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Miranda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Bouwkunde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Fatih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Economie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15616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Voorbeelden</a:t>
            </a:r>
            <a:r>
              <a:rPr lang="en-GB" dirty="0"/>
              <a:t> van CONDITIES</a:t>
            </a:r>
            <a:br>
              <a:rPr lang="en-GB" dirty="0"/>
            </a:br>
            <a:r>
              <a:rPr lang="en-GB" dirty="0"/>
              <a:t>(WHERE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985838" algn="l"/>
              </a:tabLst>
            </a:pPr>
            <a:r>
              <a:rPr lang="en-GB" sz="2000" dirty="0" smtClean="0"/>
              <a:t>SELECT	*</a:t>
            </a:r>
            <a:endParaRPr lang="en-GB" sz="2000" dirty="0"/>
          </a:p>
          <a:p>
            <a:pPr marL="0" indent="0">
              <a:buNone/>
              <a:tabLst>
                <a:tab pos="985838" algn="l"/>
              </a:tabLst>
            </a:pPr>
            <a:r>
              <a:rPr lang="en-GB" sz="2000" dirty="0" smtClean="0"/>
              <a:t>FROM</a:t>
            </a:r>
            <a:r>
              <a:rPr lang="en-GB" sz="2000" dirty="0"/>
              <a:t>	student</a:t>
            </a:r>
          </a:p>
          <a:p>
            <a:pPr marL="0" indent="0">
              <a:buNone/>
              <a:tabLst>
                <a:tab pos="985838" algn="l"/>
              </a:tabLst>
            </a:pPr>
            <a:r>
              <a:rPr lang="en-GB" sz="2000" dirty="0" smtClean="0"/>
              <a:t>WHERE</a:t>
            </a:r>
            <a:r>
              <a:rPr lang="en-GB" sz="2000" dirty="0"/>
              <a:t>	</a:t>
            </a:r>
            <a:r>
              <a:rPr lang="en-GB" sz="2000" dirty="0" err="1"/>
              <a:t>woonplaats</a:t>
            </a:r>
            <a:r>
              <a:rPr lang="en-GB" sz="2000" dirty="0"/>
              <a:t> = “Haarlem</a:t>
            </a:r>
            <a:r>
              <a:rPr lang="en-GB" sz="2000" dirty="0" smtClean="0"/>
              <a:t>”</a:t>
            </a:r>
          </a:p>
          <a:p>
            <a:pPr marL="0" indent="0">
              <a:buNone/>
              <a:tabLst>
                <a:tab pos="985838" algn="l"/>
              </a:tabLst>
            </a:pPr>
            <a:r>
              <a:rPr lang="en-GB" sz="2000" dirty="0" smtClean="0"/>
              <a:t>WHERE</a:t>
            </a:r>
            <a:r>
              <a:rPr lang="en-GB" sz="2000" dirty="0"/>
              <a:t>	</a:t>
            </a:r>
            <a:r>
              <a:rPr lang="en-GB" sz="2000" dirty="0" err="1"/>
              <a:t>naam</a:t>
            </a:r>
            <a:r>
              <a:rPr lang="en-GB" sz="2000" dirty="0"/>
              <a:t> = “Jan”</a:t>
            </a:r>
          </a:p>
          <a:p>
            <a:pPr marL="0" indent="0">
              <a:buNone/>
              <a:tabLst>
                <a:tab pos="985838" algn="l"/>
              </a:tabLst>
            </a:pPr>
            <a:r>
              <a:rPr lang="en-GB" sz="2000" dirty="0" smtClean="0"/>
              <a:t>WHERE</a:t>
            </a:r>
            <a:r>
              <a:rPr lang="en-GB" sz="2000" dirty="0"/>
              <a:t>	</a:t>
            </a:r>
            <a:r>
              <a:rPr lang="en-GB" sz="2000" dirty="0" err="1"/>
              <a:t>beurs</a:t>
            </a:r>
            <a:r>
              <a:rPr lang="en-GB" sz="2000" dirty="0"/>
              <a:t> &gt; 100</a:t>
            </a:r>
          </a:p>
          <a:p>
            <a:pPr marL="0" indent="0">
              <a:buNone/>
              <a:tabLst>
                <a:tab pos="985838" algn="l"/>
              </a:tabLst>
            </a:pPr>
            <a:r>
              <a:rPr lang="en-GB" sz="2000" dirty="0" smtClean="0"/>
              <a:t>WHERE</a:t>
            </a:r>
            <a:r>
              <a:rPr lang="en-GB" sz="2000" dirty="0"/>
              <a:t>	</a:t>
            </a:r>
            <a:r>
              <a:rPr lang="en-GB" sz="2000" dirty="0" err="1"/>
              <a:t>naam</a:t>
            </a:r>
            <a:r>
              <a:rPr lang="en-GB" sz="2000" dirty="0"/>
              <a:t> IN (“Jan”, “James”, “Ali”)</a:t>
            </a:r>
          </a:p>
          <a:p>
            <a:pPr marL="0" indent="0">
              <a:buNone/>
              <a:tabLst>
                <a:tab pos="985838" algn="l"/>
              </a:tabLst>
            </a:pPr>
            <a:r>
              <a:rPr lang="en-GB" sz="2000" dirty="0" smtClean="0"/>
              <a:t>WHERE</a:t>
            </a:r>
            <a:r>
              <a:rPr lang="en-GB" sz="2000" dirty="0"/>
              <a:t>	NOT </a:t>
            </a:r>
            <a:r>
              <a:rPr lang="en-GB" sz="2000" dirty="0" err="1"/>
              <a:t>studie</a:t>
            </a:r>
            <a:r>
              <a:rPr lang="en-GB" sz="2000" dirty="0"/>
              <a:t> IS NULL</a:t>
            </a:r>
          </a:p>
          <a:p>
            <a:pPr marL="0" indent="0">
              <a:buNone/>
              <a:tabLst>
                <a:tab pos="985838" algn="l"/>
              </a:tabLst>
            </a:pPr>
            <a:r>
              <a:rPr lang="en-GB" sz="2000" dirty="0" smtClean="0"/>
              <a:t>WHERE</a:t>
            </a:r>
            <a:r>
              <a:rPr lang="en-GB" sz="2000" dirty="0"/>
              <a:t>	NOT </a:t>
            </a:r>
            <a:r>
              <a:rPr lang="en-GB" sz="2000" dirty="0" err="1"/>
              <a:t>studie</a:t>
            </a:r>
            <a:r>
              <a:rPr lang="en-GB" sz="2000" dirty="0"/>
              <a:t> IS NULL</a:t>
            </a:r>
          </a:p>
          <a:p>
            <a:pPr marL="0" indent="0">
              <a:buNone/>
              <a:tabLst>
                <a:tab pos="985838" algn="l"/>
              </a:tabLst>
            </a:pPr>
            <a:r>
              <a:rPr lang="en-GB" sz="2000" dirty="0" smtClean="0"/>
              <a:t>WHERE</a:t>
            </a:r>
            <a:r>
              <a:rPr lang="en-GB" sz="2000" dirty="0"/>
              <a:t>	</a:t>
            </a:r>
            <a:r>
              <a:rPr lang="en-GB" sz="2000" dirty="0" err="1"/>
              <a:t>beurs</a:t>
            </a:r>
            <a:r>
              <a:rPr lang="en-GB" sz="2000" dirty="0"/>
              <a:t> = 100 AND </a:t>
            </a:r>
            <a:r>
              <a:rPr lang="en-GB" sz="2000" dirty="0" err="1"/>
              <a:t>naam</a:t>
            </a:r>
            <a:r>
              <a:rPr lang="en-GB" sz="2000" dirty="0"/>
              <a:t> LIKE “J%”</a:t>
            </a:r>
          </a:p>
          <a:p>
            <a:pPr marL="0" indent="0">
              <a:buNone/>
              <a:tabLst>
                <a:tab pos="985838" algn="l"/>
              </a:tabLst>
            </a:pPr>
            <a:r>
              <a:rPr lang="en-GB" sz="2000" dirty="0" smtClean="0"/>
              <a:t>WHERE</a:t>
            </a:r>
            <a:r>
              <a:rPr lang="en-GB" sz="2000" dirty="0"/>
              <a:t>	</a:t>
            </a:r>
            <a:r>
              <a:rPr lang="en-GB" sz="2000" dirty="0" err="1"/>
              <a:t>beurs</a:t>
            </a:r>
            <a:r>
              <a:rPr lang="en-GB" sz="2000" dirty="0"/>
              <a:t> &lt; 100 OR </a:t>
            </a:r>
            <a:r>
              <a:rPr lang="en-GB" sz="2000" dirty="0" err="1"/>
              <a:t>naam</a:t>
            </a:r>
            <a:r>
              <a:rPr lang="en-GB" sz="2000" dirty="0"/>
              <a:t> LIKE “</a:t>
            </a:r>
            <a:r>
              <a:rPr lang="en-GB" sz="2000" dirty="0" err="1"/>
              <a:t>J_n</a:t>
            </a:r>
            <a:r>
              <a:rPr lang="en-GB" sz="2000" dirty="0" smtClean="0"/>
              <a:t>”</a:t>
            </a:r>
            <a:endParaRPr lang="en-GB" sz="20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48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53914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285752"/>
            <a:ext cx="8486328" cy="920750"/>
          </a:xfrm>
        </p:spPr>
        <p:txBody>
          <a:bodyPr/>
          <a:lstStyle/>
          <a:p>
            <a:r>
              <a:rPr lang="nl-NL" dirty="0" smtClean="0"/>
              <a:t>geen DUBBELE gegevens TONEN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(SELECT DISTINCT</a:t>
            </a:r>
            <a:r>
              <a:rPr lang="nl-NL" dirty="0" smtClean="0"/>
              <a:t>)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SELECT DISTINCT </a:t>
            </a:r>
            <a:r>
              <a:rPr lang="en-GB" dirty="0" err="1" smtClean="0"/>
              <a:t>woonplaats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FROM student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49</a:t>
            </a:fld>
            <a:endParaRPr lang="nl-NL"/>
          </a:p>
        </p:txBody>
      </p:sp>
      <p:graphicFrame>
        <p:nvGraphicFramePr>
          <p:cNvPr id="6" name="Group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790305"/>
              </p:ext>
            </p:extLst>
          </p:nvPr>
        </p:nvGraphicFramePr>
        <p:xfrm>
          <a:off x="873442" y="2543807"/>
          <a:ext cx="4600575" cy="3023368"/>
        </p:xfrm>
        <a:graphic>
          <a:graphicData uri="http://schemas.openxmlformats.org/drawingml/2006/table">
            <a:tbl>
              <a:tblPr/>
              <a:tblGrid>
                <a:gridCol w="7318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39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64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84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39700">
                <a:tc gridSpan="5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naam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woonplaats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geboortejaar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beurs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studie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Alkmaar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Economie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Kees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Den Haag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Informatica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Miranda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Haarlem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Bouwkunde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Economie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Informatica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Fatih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Haarlem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Economie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Karen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Den Haag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Leo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Bouwkunde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Clair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Alkmaar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Informatica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Janice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Economie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Richard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7" name="Wolkvormig bijschrift 6"/>
          <p:cNvSpPr/>
          <p:nvPr/>
        </p:nvSpPr>
        <p:spPr bwMode="auto">
          <a:xfrm>
            <a:off x="5012432" y="1345332"/>
            <a:ext cx="1575792" cy="944477"/>
          </a:xfrm>
          <a:prstGeom prst="cloudCallout">
            <a:avLst>
              <a:gd name="adj1" fmla="val -23501"/>
              <a:gd name="adj2" fmla="val 9820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tabel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</a:t>
            </a:r>
          </a:p>
        </p:txBody>
      </p:sp>
      <p:sp>
        <p:nvSpPr>
          <p:cNvPr id="8" name="Wolkvormig bijschrift 7"/>
          <p:cNvSpPr/>
          <p:nvPr/>
        </p:nvSpPr>
        <p:spPr bwMode="auto">
          <a:xfrm>
            <a:off x="6858000" y="1345332"/>
            <a:ext cx="1789203" cy="944477"/>
          </a:xfrm>
          <a:prstGeom prst="cloudCallout">
            <a:avLst>
              <a:gd name="adj1" fmla="val -23501"/>
              <a:gd name="adj2" fmla="val 9820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resultaat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DBMS</a:t>
            </a:r>
          </a:p>
        </p:txBody>
      </p:sp>
      <p:graphicFrame>
        <p:nvGraphicFramePr>
          <p:cNvPr id="9" name="Group 1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699375"/>
              </p:ext>
            </p:extLst>
          </p:nvPr>
        </p:nvGraphicFramePr>
        <p:xfrm>
          <a:off x="6660232" y="2800865"/>
          <a:ext cx="1441450" cy="1145225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woonplaats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Alkmaar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Den Haag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Haarlem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09224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Tentamen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4724"/>
            <a:ext cx="7772400" cy="3429000"/>
          </a:xfrm>
        </p:spPr>
        <p:txBody>
          <a:bodyPr/>
          <a:lstStyle/>
          <a:p>
            <a:r>
              <a:rPr lang="nl-NL" dirty="0" smtClean="0"/>
              <a:t>Open vragen</a:t>
            </a:r>
          </a:p>
          <a:p>
            <a:r>
              <a:rPr lang="nl-NL" dirty="0" smtClean="0"/>
              <a:t>Theorie vragen</a:t>
            </a:r>
          </a:p>
          <a:p>
            <a:r>
              <a:rPr lang="nl-NL" dirty="0" smtClean="0"/>
              <a:t>SQL lezen</a:t>
            </a:r>
          </a:p>
          <a:p>
            <a:r>
              <a:rPr lang="nl-NL" dirty="0" smtClean="0"/>
              <a:t>SQL schrijven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rroosend@ziggo.nl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5</a:t>
            </a:fld>
            <a:endParaRPr lang="nl-NL" dirty="0"/>
          </a:p>
        </p:txBody>
      </p:sp>
      <p:pic>
        <p:nvPicPr>
          <p:cNvPr id="5122" name="Picture 2" descr="Use links below to save imag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376" y="1001811"/>
            <a:ext cx="4324350" cy="4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JL-OMHOOG 5">
            <a:hlinkClick r:id="rId3" action="ppaction://hlinksldjump"/>
          </p:cNvPr>
          <p:cNvSpPr/>
          <p:nvPr/>
        </p:nvSpPr>
        <p:spPr bwMode="auto">
          <a:xfrm>
            <a:off x="7715272" y="4683138"/>
            <a:ext cx="984698" cy="531491"/>
          </a:xfrm>
          <a:prstGeom prst="upArrow">
            <a:avLst>
              <a:gd name="adj1" fmla="val 72588"/>
              <a:gd name="adj2" fmla="val 3191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REKENEN met </a:t>
            </a:r>
            <a:r>
              <a:rPr lang="en-GB" dirty="0" err="1"/>
              <a:t>gegevens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(</a:t>
            </a:r>
            <a:r>
              <a:rPr lang="en-GB" dirty="0" err="1"/>
              <a:t>Kolomfuncties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SELECT SUM(</a:t>
            </a:r>
            <a:r>
              <a:rPr lang="en-GB" dirty="0" err="1" smtClean="0"/>
              <a:t>beurs</a:t>
            </a:r>
            <a:r>
              <a:rPr lang="en-GB" dirty="0" smtClean="0"/>
              <a:t>)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FROM student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50</a:t>
            </a:fld>
            <a:endParaRPr lang="nl-NL"/>
          </a:p>
        </p:txBody>
      </p:sp>
      <p:graphicFrame>
        <p:nvGraphicFramePr>
          <p:cNvPr id="6" name="Group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650809"/>
              </p:ext>
            </p:extLst>
          </p:nvPr>
        </p:nvGraphicFramePr>
        <p:xfrm>
          <a:off x="873442" y="2543807"/>
          <a:ext cx="4600575" cy="3022860"/>
        </p:xfrm>
        <a:graphic>
          <a:graphicData uri="http://schemas.openxmlformats.org/drawingml/2006/table">
            <a:tbl>
              <a:tblPr/>
              <a:tblGrid>
                <a:gridCol w="7318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39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64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84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39700">
                <a:tc gridSpan="5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naam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woonplaats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geboortejaar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beurs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studie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Alkmaar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Economie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Kees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Den Haag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Informatica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Miranda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Haarlem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Bouwkunde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Economie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Informatica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Fatih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Haarlem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Economie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Karen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Den Haag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Leo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Bouwkunde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Clair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Alkmaar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Informatica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Janice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Economie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Richard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7" name="Wolkvormig bijschrift 6"/>
          <p:cNvSpPr/>
          <p:nvPr/>
        </p:nvSpPr>
        <p:spPr bwMode="auto">
          <a:xfrm>
            <a:off x="5012432" y="1345332"/>
            <a:ext cx="1575792" cy="944477"/>
          </a:xfrm>
          <a:prstGeom prst="cloudCallout">
            <a:avLst>
              <a:gd name="adj1" fmla="val -23501"/>
              <a:gd name="adj2" fmla="val 9820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tabel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</a:t>
            </a:r>
          </a:p>
        </p:txBody>
      </p:sp>
      <p:sp>
        <p:nvSpPr>
          <p:cNvPr id="8" name="Wolkvormig bijschrift 7"/>
          <p:cNvSpPr/>
          <p:nvPr/>
        </p:nvSpPr>
        <p:spPr bwMode="auto">
          <a:xfrm>
            <a:off x="6858000" y="1345332"/>
            <a:ext cx="1789203" cy="944477"/>
          </a:xfrm>
          <a:prstGeom prst="cloudCallout">
            <a:avLst>
              <a:gd name="adj1" fmla="val -23501"/>
              <a:gd name="adj2" fmla="val 9820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resultaat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DBMS</a:t>
            </a:r>
          </a:p>
        </p:txBody>
      </p:sp>
      <p:graphicFrame>
        <p:nvGraphicFramePr>
          <p:cNvPr id="9" name="Group 1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99800"/>
              </p:ext>
            </p:extLst>
          </p:nvPr>
        </p:nvGraphicFramePr>
        <p:xfrm>
          <a:off x="6651346" y="2814171"/>
          <a:ext cx="1441450" cy="458090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beurs</a:t>
                      </a:r>
                      <a:endParaRPr kumimoji="0" lang="nl-N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€ 920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37433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Voorbeelden</a:t>
            </a:r>
            <a:r>
              <a:rPr lang="en-GB" dirty="0"/>
              <a:t> van FUNCTIES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SELECT SUM</a:t>
            </a:r>
            <a:r>
              <a:rPr lang="en-GB" dirty="0"/>
              <a:t>( </a:t>
            </a:r>
            <a:r>
              <a:rPr lang="en-GB" dirty="0" err="1"/>
              <a:t>beurs</a:t>
            </a:r>
            <a:r>
              <a:rPr lang="en-GB" dirty="0"/>
              <a:t> )</a:t>
            </a:r>
          </a:p>
          <a:p>
            <a:pPr marL="0" indent="0">
              <a:buNone/>
            </a:pPr>
            <a:r>
              <a:rPr lang="en-GB" dirty="0" smtClean="0"/>
              <a:t>SELECT AVG</a:t>
            </a:r>
            <a:r>
              <a:rPr lang="en-GB" dirty="0"/>
              <a:t>( </a:t>
            </a:r>
            <a:r>
              <a:rPr lang="en-GB" dirty="0" err="1"/>
              <a:t>geboortejaar</a:t>
            </a:r>
            <a:r>
              <a:rPr lang="en-GB" dirty="0"/>
              <a:t> )</a:t>
            </a:r>
          </a:p>
          <a:p>
            <a:pPr marL="0" indent="0">
              <a:buNone/>
            </a:pPr>
            <a:r>
              <a:rPr lang="en-GB" dirty="0" smtClean="0"/>
              <a:t>SELECT COUNT</a:t>
            </a:r>
            <a:r>
              <a:rPr lang="en-GB" dirty="0"/>
              <a:t>( * )</a:t>
            </a:r>
          </a:p>
          <a:p>
            <a:pPr marL="0" indent="0">
              <a:buNone/>
            </a:pPr>
            <a:r>
              <a:rPr lang="en-GB" dirty="0" smtClean="0"/>
              <a:t>SELECT COUNT</a:t>
            </a:r>
            <a:r>
              <a:rPr lang="en-GB" dirty="0"/>
              <a:t>( </a:t>
            </a:r>
            <a:r>
              <a:rPr lang="en-GB" dirty="0" err="1"/>
              <a:t>studie</a:t>
            </a:r>
            <a:r>
              <a:rPr lang="en-GB" dirty="0"/>
              <a:t> )</a:t>
            </a:r>
          </a:p>
          <a:p>
            <a:pPr marL="0" indent="0">
              <a:buNone/>
            </a:pPr>
            <a:r>
              <a:rPr lang="en-GB" dirty="0" smtClean="0"/>
              <a:t>SELECT MIN</a:t>
            </a:r>
            <a:r>
              <a:rPr lang="en-GB" dirty="0"/>
              <a:t>( </a:t>
            </a:r>
            <a:r>
              <a:rPr lang="en-GB" dirty="0" err="1"/>
              <a:t>beurs</a:t>
            </a:r>
            <a:r>
              <a:rPr lang="en-GB" dirty="0"/>
              <a:t> )</a:t>
            </a:r>
          </a:p>
          <a:p>
            <a:pPr marL="0" indent="0">
              <a:buNone/>
            </a:pPr>
            <a:r>
              <a:rPr lang="en-GB" dirty="0" smtClean="0"/>
              <a:t>SELECT MAX</a:t>
            </a:r>
            <a:r>
              <a:rPr lang="en-GB" dirty="0"/>
              <a:t>( </a:t>
            </a:r>
            <a:r>
              <a:rPr lang="en-GB" dirty="0" err="1"/>
              <a:t>beurs</a:t>
            </a:r>
            <a:r>
              <a:rPr lang="en-GB" dirty="0"/>
              <a:t> )</a:t>
            </a:r>
          </a:p>
          <a:p>
            <a:pPr marL="0" indent="0">
              <a:buNone/>
            </a:pPr>
            <a:r>
              <a:rPr lang="en-GB" dirty="0" smtClean="0"/>
              <a:t>SELECT COUNT</a:t>
            </a:r>
            <a:r>
              <a:rPr lang="en-GB" dirty="0"/>
              <a:t>( * ), MAX( </a:t>
            </a:r>
            <a:r>
              <a:rPr lang="en-GB" dirty="0" err="1"/>
              <a:t>beurs</a:t>
            </a:r>
            <a:r>
              <a:rPr lang="en-GB" dirty="0"/>
              <a:t> 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51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024738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85752"/>
            <a:ext cx="8486328" cy="920750"/>
          </a:xfrm>
        </p:spPr>
        <p:txBody>
          <a:bodyPr/>
          <a:lstStyle/>
          <a:p>
            <a:r>
              <a:rPr lang="nl-NL" dirty="0"/>
              <a:t>FUNCTIE(S) met KOLOMNAMEN</a:t>
            </a:r>
            <a:br>
              <a:rPr lang="nl-NL" dirty="0"/>
            </a:br>
            <a:r>
              <a:rPr lang="nl-NL" dirty="0"/>
              <a:t>(GROUP BY</a:t>
            </a:r>
            <a:r>
              <a:rPr lang="nl-NL" dirty="0" smtClean="0"/>
              <a:t>)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SELECT </a:t>
            </a:r>
            <a:r>
              <a:rPr lang="en-GB" dirty="0" err="1" smtClean="0"/>
              <a:t>woonplaats</a:t>
            </a:r>
            <a:r>
              <a:rPr lang="en-GB" dirty="0"/>
              <a:t>, COUNT( * )</a:t>
            </a:r>
          </a:p>
          <a:p>
            <a:pPr marL="0" indent="0">
              <a:buNone/>
            </a:pPr>
            <a:r>
              <a:rPr lang="en-GB" dirty="0" smtClean="0"/>
              <a:t>FROM student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GROUP BY </a:t>
            </a:r>
            <a:r>
              <a:rPr lang="en-GB" dirty="0" err="1" smtClean="0"/>
              <a:t>woonplaats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52</a:t>
            </a:fld>
            <a:endParaRPr lang="nl-NL"/>
          </a:p>
        </p:txBody>
      </p:sp>
      <p:graphicFrame>
        <p:nvGraphicFramePr>
          <p:cNvPr id="6" name="Group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049478"/>
              </p:ext>
            </p:extLst>
          </p:nvPr>
        </p:nvGraphicFramePr>
        <p:xfrm>
          <a:off x="873442" y="2543807"/>
          <a:ext cx="4600575" cy="3023368"/>
        </p:xfrm>
        <a:graphic>
          <a:graphicData uri="http://schemas.openxmlformats.org/drawingml/2006/table">
            <a:tbl>
              <a:tblPr/>
              <a:tblGrid>
                <a:gridCol w="7318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39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64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84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39700">
                <a:tc gridSpan="5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naam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woonplaats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geboortejaar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beurs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studie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Alkmaar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Economie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Kees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Den Haag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Informatica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Miranda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Haarlem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Bouwkunde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Economie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Informatica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Fatih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Haarlem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Economie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Karen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Den Haag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Leo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Bouwkunde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Clair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Alkmaar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Informatica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Janice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Economie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Richard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€ 100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7" name="Wolkvormig bijschrift 6"/>
          <p:cNvSpPr/>
          <p:nvPr/>
        </p:nvSpPr>
        <p:spPr bwMode="auto">
          <a:xfrm>
            <a:off x="5401725" y="1345332"/>
            <a:ext cx="1575792" cy="944477"/>
          </a:xfrm>
          <a:prstGeom prst="cloudCallout">
            <a:avLst>
              <a:gd name="adj1" fmla="val -54222"/>
              <a:gd name="adj2" fmla="val 100105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tabel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</a:t>
            </a:r>
          </a:p>
        </p:txBody>
      </p:sp>
      <p:sp>
        <p:nvSpPr>
          <p:cNvPr id="8" name="Wolkvormig bijschrift 7"/>
          <p:cNvSpPr/>
          <p:nvPr/>
        </p:nvSpPr>
        <p:spPr bwMode="auto">
          <a:xfrm>
            <a:off x="7247293" y="1345332"/>
            <a:ext cx="1789203" cy="944477"/>
          </a:xfrm>
          <a:prstGeom prst="cloudCallout">
            <a:avLst>
              <a:gd name="adj1" fmla="val -23501"/>
              <a:gd name="adj2" fmla="val 9820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resultaat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DBMS</a:t>
            </a:r>
          </a:p>
        </p:txBody>
      </p:sp>
      <p:graphicFrame>
        <p:nvGraphicFramePr>
          <p:cNvPr id="9" name="Group 1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7584068"/>
              </p:ext>
            </p:extLst>
          </p:nvPr>
        </p:nvGraphicFramePr>
        <p:xfrm>
          <a:off x="6147360" y="2824442"/>
          <a:ext cx="2451100" cy="1145225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woonplaats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COUNT(*)</a:t>
                      </a:r>
                      <a:endParaRPr kumimoji="0" lang="nl-N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Alkmaar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Den Haag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Haarlem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" name="PIJL-OMHOOG 5">
            <a:hlinkClick r:id="rId2" action="ppaction://hlinksldjump"/>
          </p:cNvPr>
          <p:cNvSpPr/>
          <p:nvPr/>
        </p:nvSpPr>
        <p:spPr bwMode="auto">
          <a:xfrm>
            <a:off x="7715272" y="4683138"/>
            <a:ext cx="984698" cy="531491"/>
          </a:xfrm>
          <a:prstGeom prst="upArrow">
            <a:avLst>
              <a:gd name="adj1" fmla="val 72588"/>
              <a:gd name="adj2" fmla="val 3191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0086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blogcdn.photobiz.com/wp-content/uploads/2012/05/splash-in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083047">
            <a:off x="2996370" y="1506661"/>
            <a:ext cx="5686425" cy="39433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5752"/>
            <a:ext cx="8305800" cy="920750"/>
          </a:xfrm>
        </p:spPr>
        <p:txBody>
          <a:bodyPr/>
          <a:lstStyle/>
          <a:p>
            <a:r>
              <a:rPr lang="en-US" dirty="0" err="1" smtClean="0"/>
              <a:t>Relaties</a:t>
            </a:r>
            <a:endParaRPr lang="nl-NL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500"/>
            <a:ext cx="7838256" cy="3429000"/>
          </a:xfrm>
        </p:spPr>
        <p:txBody>
          <a:bodyPr/>
          <a:lstStyle/>
          <a:p>
            <a:r>
              <a:rPr lang="nl-NL" dirty="0" smtClean="0"/>
              <a:t>Terminologie</a:t>
            </a:r>
          </a:p>
          <a:p>
            <a:r>
              <a:rPr lang="nl-NL" dirty="0" smtClean="0"/>
              <a:t>Relationeel model</a:t>
            </a:r>
          </a:p>
          <a:p>
            <a:r>
              <a:rPr lang="nl-NL" dirty="0" smtClean="0"/>
              <a:t>Integriteitsregels</a:t>
            </a:r>
          </a:p>
          <a:p>
            <a:r>
              <a:rPr lang="nl-NL" dirty="0" smtClean="0"/>
              <a:t>Relationele database</a:t>
            </a:r>
          </a:p>
          <a:p>
            <a:r>
              <a:rPr lang="en-GB" dirty="0" err="1"/>
              <a:t>Cartesisch</a:t>
            </a:r>
            <a:r>
              <a:rPr lang="en-GB" dirty="0"/>
              <a:t> </a:t>
            </a:r>
            <a:r>
              <a:rPr lang="en-GB" dirty="0" smtClean="0"/>
              <a:t>product</a:t>
            </a:r>
          </a:p>
          <a:p>
            <a:r>
              <a:rPr lang="en-GB" dirty="0" err="1"/>
              <a:t>Gegevens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</a:t>
            </a:r>
            <a:r>
              <a:rPr lang="en-GB" dirty="0" err="1"/>
              <a:t>meerdere</a:t>
            </a:r>
            <a:r>
              <a:rPr lang="en-GB" dirty="0"/>
              <a:t> </a:t>
            </a:r>
            <a:r>
              <a:rPr lang="en-GB" dirty="0" err="1" smtClean="0"/>
              <a:t>tabellen</a:t>
            </a:r>
            <a:endParaRPr lang="en-GB" dirty="0" smtClean="0"/>
          </a:p>
          <a:p>
            <a:r>
              <a:rPr lang="en-GB" dirty="0" smtClean="0"/>
              <a:t>Meer </a:t>
            </a:r>
            <a:r>
              <a:rPr lang="en-GB" dirty="0" err="1" smtClean="0"/>
              <a:t>dan</a:t>
            </a:r>
            <a:r>
              <a:rPr lang="en-GB" dirty="0" smtClean="0"/>
              <a:t> 2 </a:t>
            </a:r>
            <a:r>
              <a:rPr lang="en-GB" dirty="0" err="1" smtClean="0"/>
              <a:t>tabellen</a:t>
            </a:r>
            <a:endParaRPr lang="en-GB" dirty="0" smtClean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rroosend@ziggo.nl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53</a:t>
            </a:fld>
            <a:endParaRPr lang="nl-N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Terminologie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54</a:t>
            </a:fld>
            <a:endParaRPr lang="nl-NL"/>
          </a:p>
        </p:txBody>
      </p:sp>
      <p:sp>
        <p:nvSpPr>
          <p:cNvPr id="25" name="Tekstvak 24"/>
          <p:cNvSpPr txBox="1"/>
          <p:nvPr/>
        </p:nvSpPr>
        <p:spPr>
          <a:xfrm>
            <a:off x="-108520" y="2893469"/>
            <a:ext cx="942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MEUBEL (</a:t>
            </a:r>
            <a:r>
              <a:rPr lang="nl-NL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mcode</a:t>
            </a:r>
            <a:r>
              <a:rPr lang="nl-N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omschrijving, ontwerper, mee-ontwerper</a:t>
            </a:r>
            <a:r>
              <a:rPr lang="nl-NL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nl-N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Tekstvak 25"/>
          <p:cNvSpPr txBox="1"/>
          <p:nvPr/>
        </p:nvSpPr>
        <p:spPr>
          <a:xfrm>
            <a:off x="1217669" y="2040621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Tabel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kstvak 26"/>
          <p:cNvSpPr txBox="1"/>
          <p:nvPr/>
        </p:nvSpPr>
        <p:spPr>
          <a:xfrm>
            <a:off x="3999195" y="2040621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Kolom</a:t>
            </a:r>
            <a:r>
              <a:rPr lang="en-GB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GB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attribuut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kstvak 27"/>
          <p:cNvSpPr txBox="1"/>
          <p:nvPr/>
        </p:nvSpPr>
        <p:spPr>
          <a:xfrm>
            <a:off x="419374" y="3753534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Primaire</a:t>
            </a:r>
            <a:r>
              <a:rPr lang="en-GB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sleutel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kstvak 28"/>
          <p:cNvSpPr txBox="1"/>
          <p:nvPr/>
        </p:nvSpPr>
        <p:spPr>
          <a:xfrm>
            <a:off x="5541552" y="3753534"/>
            <a:ext cx="26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Verwijssleutels</a:t>
            </a:r>
            <a:r>
              <a:rPr lang="en-GB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1" name="Rechte verbindingslijn met pijl 30"/>
          <p:cNvCxnSpPr>
            <a:stCxn id="26" idx="2"/>
          </p:cNvCxnSpPr>
          <p:nvPr/>
        </p:nvCxnSpPr>
        <p:spPr bwMode="auto">
          <a:xfrm flipH="1">
            <a:off x="755576" y="2502286"/>
            <a:ext cx="976016" cy="4119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Rechte verbindingslijn met pijl 32"/>
          <p:cNvCxnSpPr>
            <a:stCxn id="27" idx="2"/>
          </p:cNvCxnSpPr>
          <p:nvPr/>
        </p:nvCxnSpPr>
        <p:spPr bwMode="auto">
          <a:xfrm flipH="1">
            <a:off x="1979712" y="2502286"/>
            <a:ext cx="3383799" cy="488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Rechte verbindingslijn met pijl 34"/>
          <p:cNvCxnSpPr>
            <a:stCxn id="27" idx="2"/>
          </p:cNvCxnSpPr>
          <p:nvPr/>
        </p:nvCxnSpPr>
        <p:spPr bwMode="auto">
          <a:xfrm>
            <a:off x="5363511" y="2502286"/>
            <a:ext cx="2446989" cy="4609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Rechte verbindingslijn met pijl 36"/>
          <p:cNvCxnSpPr>
            <a:stCxn id="28" idx="0"/>
          </p:cNvCxnSpPr>
          <p:nvPr/>
        </p:nvCxnSpPr>
        <p:spPr bwMode="auto">
          <a:xfrm flipV="1">
            <a:off x="1731592" y="3294111"/>
            <a:ext cx="171729" cy="4594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Rechte verbindingslijn met pijl 38"/>
          <p:cNvCxnSpPr>
            <a:stCxn id="29" idx="0"/>
          </p:cNvCxnSpPr>
          <p:nvPr/>
        </p:nvCxnSpPr>
        <p:spPr bwMode="auto">
          <a:xfrm flipH="1" flipV="1">
            <a:off x="5805894" y="3263334"/>
            <a:ext cx="1051082" cy="490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Rechte verbindingslijn met pijl 40"/>
          <p:cNvCxnSpPr>
            <a:stCxn id="29" idx="0"/>
          </p:cNvCxnSpPr>
          <p:nvPr/>
        </p:nvCxnSpPr>
        <p:spPr bwMode="auto">
          <a:xfrm flipV="1">
            <a:off x="6856976" y="3233088"/>
            <a:ext cx="209057" cy="5204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5773749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Terminologie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Primaire sleutel</a:t>
            </a:r>
          </a:p>
          <a:p>
            <a:pPr lvl="1"/>
            <a:r>
              <a:rPr lang="nl-NL" dirty="0" err="1"/>
              <a:t>Één</a:t>
            </a:r>
            <a:r>
              <a:rPr lang="nl-NL" dirty="0"/>
              <a:t> of meer attributen (kolommen)</a:t>
            </a:r>
            <a:br>
              <a:rPr lang="nl-NL" dirty="0"/>
            </a:br>
            <a:r>
              <a:rPr lang="nl-NL" dirty="0"/>
              <a:t>waarmee </a:t>
            </a:r>
            <a:r>
              <a:rPr lang="nl-NL" dirty="0" err="1"/>
              <a:t>tupels</a:t>
            </a:r>
            <a:r>
              <a:rPr lang="nl-NL" dirty="0"/>
              <a:t> (rijen) uniek te identificeren zijn.</a:t>
            </a:r>
          </a:p>
          <a:p>
            <a:r>
              <a:rPr lang="nl-NL" dirty="0"/>
              <a:t>Vreemde sleutel</a:t>
            </a:r>
          </a:p>
          <a:p>
            <a:pPr lvl="1"/>
            <a:r>
              <a:rPr lang="nl-NL" dirty="0" err="1"/>
              <a:t>Één</a:t>
            </a:r>
            <a:r>
              <a:rPr lang="nl-NL" dirty="0"/>
              <a:t> of meer attributen (kolommen) waarmee verwezen wordt naar de primaire sleutels van </a:t>
            </a:r>
            <a:r>
              <a:rPr lang="nl-NL" dirty="0" err="1"/>
              <a:t>tupels</a:t>
            </a:r>
            <a:r>
              <a:rPr lang="nl-NL" dirty="0"/>
              <a:t> (rijen) van een andere relatie (tabel).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55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919232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85752"/>
            <a:ext cx="8486328" cy="920750"/>
          </a:xfrm>
        </p:spPr>
        <p:txBody>
          <a:bodyPr/>
          <a:lstStyle/>
          <a:p>
            <a:r>
              <a:rPr lang="en-GB" dirty="0" err="1" smtClean="0"/>
              <a:t>Relationeel</a:t>
            </a:r>
            <a:r>
              <a:rPr lang="en-GB" dirty="0" smtClean="0"/>
              <a:t> Model (1)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345332"/>
            <a:ext cx="7772400" cy="3429000"/>
          </a:xfrm>
        </p:spPr>
        <p:txBody>
          <a:bodyPr/>
          <a:lstStyle/>
          <a:p>
            <a:pPr marL="0" indent="0">
              <a:buNone/>
            </a:pPr>
            <a:r>
              <a:rPr lang="nl-NL" sz="2000" dirty="0"/>
              <a:t>KLANT (</a:t>
            </a:r>
            <a:r>
              <a:rPr lang="nl-NL" sz="2000" u="sng" dirty="0" err="1"/>
              <a:t>kcode</a:t>
            </a:r>
            <a:r>
              <a:rPr lang="nl-NL" sz="2000" dirty="0"/>
              <a:t>, naam)</a:t>
            </a:r>
          </a:p>
          <a:p>
            <a:pPr marL="0" indent="0">
              <a:buNone/>
            </a:pPr>
            <a:r>
              <a:rPr lang="nl-NL" sz="2000" dirty="0"/>
              <a:t>ONTWERPER (</a:t>
            </a:r>
            <a:r>
              <a:rPr lang="nl-NL" sz="2000" u="sng" dirty="0" err="1"/>
              <a:t>ocode</a:t>
            </a:r>
            <a:r>
              <a:rPr lang="nl-NL" sz="2000" dirty="0"/>
              <a:t>, naam)</a:t>
            </a:r>
          </a:p>
          <a:p>
            <a:pPr marL="0" indent="0">
              <a:buNone/>
            </a:pPr>
            <a:r>
              <a:rPr lang="nl-NL" sz="2000" dirty="0"/>
              <a:t>MEUBEL (</a:t>
            </a:r>
            <a:r>
              <a:rPr lang="nl-NL" sz="2000" u="sng" dirty="0" err="1"/>
              <a:t>mcode</a:t>
            </a:r>
            <a:r>
              <a:rPr lang="nl-NL" sz="2000" dirty="0"/>
              <a:t>, omschrijving, </a:t>
            </a:r>
            <a:r>
              <a:rPr lang="nl-NL" sz="2000" i="1" dirty="0" err="1"/>
              <a:t>ocode</a:t>
            </a:r>
            <a:r>
              <a:rPr lang="nl-NL" sz="2000" dirty="0"/>
              <a:t>, </a:t>
            </a:r>
            <a:r>
              <a:rPr lang="nl-NL" sz="2000" i="1" dirty="0" err="1"/>
              <a:t>mocode</a:t>
            </a:r>
            <a:r>
              <a:rPr lang="nl-NL" sz="2000" dirty="0"/>
              <a:t>)</a:t>
            </a:r>
          </a:p>
          <a:p>
            <a:pPr marL="0" indent="0">
              <a:buNone/>
            </a:pPr>
            <a:r>
              <a:rPr lang="nl-NL" sz="2000" dirty="0"/>
              <a:t>KOOP (</a:t>
            </a:r>
            <a:r>
              <a:rPr lang="nl-NL" sz="2000" i="1" u="sng" dirty="0" err="1"/>
              <a:t>kcode</a:t>
            </a:r>
            <a:r>
              <a:rPr lang="nl-NL" sz="2000" u="sng" dirty="0"/>
              <a:t>,</a:t>
            </a:r>
            <a:r>
              <a:rPr lang="nl-NL" sz="2000" i="1" u="sng" dirty="0"/>
              <a:t> </a:t>
            </a:r>
            <a:r>
              <a:rPr lang="nl-NL" sz="2000" i="1" u="sng" dirty="0" err="1"/>
              <a:t>mcode</a:t>
            </a:r>
            <a:r>
              <a:rPr lang="nl-NL" sz="2000" u="sng" dirty="0"/>
              <a:t>, datum</a:t>
            </a:r>
            <a:r>
              <a:rPr lang="nl-NL" sz="2000" dirty="0"/>
              <a:t>, bedrag)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56</a:t>
            </a:fld>
            <a:endParaRPr lang="nl-NL"/>
          </a:p>
        </p:txBody>
      </p:sp>
      <p:graphicFrame>
        <p:nvGraphicFramePr>
          <p:cNvPr id="6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192733"/>
              </p:ext>
            </p:extLst>
          </p:nvPr>
        </p:nvGraphicFramePr>
        <p:xfrm>
          <a:off x="1292116" y="2951515"/>
          <a:ext cx="1481137" cy="1438656"/>
        </p:xfrm>
        <a:graphic>
          <a:graphicData uri="http://schemas.openxmlformats.org/drawingml/2006/table">
            <a:tbl>
              <a:tblPr/>
              <a:tblGrid>
                <a:gridCol w="69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KLANT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knaam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Jansen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7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840389"/>
              </p:ext>
            </p:extLst>
          </p:nvPr>
        </p:nvGraphicFramePr>
        <p:xfrm>
          <a:off x="1292116" y="4463683"/>
          <a:ext cx="1514475" cy="1155192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ONTWERPER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onaam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JdB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" name="Group 2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296725"/>
              </p:ext>
            </p:extLst>
          </p:nvPr>
        </p:nvGraphicFramePr>
        <p:xfrm>
          <a:off x="2998936" y="4174758"/>
          <a:ext cx="3265488" cy="1438656"/>
        </p:xfrm>
        <a:graphic>
          <a:graphicData uri="http://schemas.openxmlformats.org/drawingml/2006/table">
            <a:tbl>
              <a:tblPr/>
              <a:tblGrid>
                <a:gridCol w="69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4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97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KOOP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mcode</a:t>
                      </a:r>
                      <a:endParaRPr kumimoji="0" lang="nl-NL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1-1-2000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EK3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2-5-2001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3-6-1999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9" name="Group 3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900325"/>
              </p:ext>
            </p:extLst>
          </p:nvPr>
        </p:nvGraphicFramePr>
        <p:xfrm>
          <a:off x="2987824" y="2951515"/>
          <a:ext cx="4365625" cy="1155192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74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26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97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MEUBEL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omschrijving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mocode</a:t>
                      </a:r>
                      <a:endParaRPr kumimoji="0" lang="nl-NL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Bankstel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EK3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Eetkamer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347596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Relationeel</a:t>
            </a:r>
            <a:r>
              <a:rPr lang="en-GB" dirty="0" smtClean="0"/>
              <a:t> Model (2)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3937620"/>
            <a:ext cx="7772400" cy="951880"/>
          </a:xfrm>
        </p:spPr>
        <p:txBody>
          <a:bodyPr/>
          <a:lstStyle/>
          <a:p>
            <a:pPr marL="0" indent="0">
              <a:buNone/>
            </a:pPr>
            <a:r>
              <a:rPr lang="nl-NL" sz="1600" dirty="0"/>
              <a:t>ontwerper is vreemde sleutel, verwijst naar ONTWERPER; NULL niet toegestaan</a:t>
            </a:r>
          </a:p>
          <a:p>
            <a:pPr marL="0" indent="0">
              <a:buNone/>
            </a:pPr>
            <a:r>
              <a:rPr lang="nl-NL" sz="1600" dirty="0"/>
              <a:t>mee-ontwerper is vreemde sleutel, verwijst naar ONTWERPER; NULL toegestaan</a:t>
            </a:r>
          </a:p>
          <a:p>
            <a:pPr marL="0" indent="0">
              <a:buNone/>
            </a:pPr>
            <a:r>
              <a:rPr lang="nl-NL" sz="1600" dirty="0"/>
              <a:t>ontwerper is vreemde sleutel, verwijst naar ONTWERPER; NULL niet toegestaan</a:t>
            </a:r>
          </a:p>
          <a:p>
            <a:pPr marL="0" indent="0">
              <a:buNone/>
            </a:pPr>
            <a:r>
              <a:rPr lang="nl-NL" sz="1600" dirty="0"/>
              <a:t>mee-ontwerper is vreemde sleutel, verwijst naar ONTWERPER; NULL toegestaan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57</a:t>
            </a:fld>
            <a:endParaRPr lang="nl-NL"/>
          </a:p>
        </p:txBody>
      </p:sp>
      <p:graphicFrame>
        <p:nvGraphicFramePr>
          <p:cNvPr id="6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12681"/>
              </p:ext>
            </p:extLst>
          </p:nvPr>
        </p:nvGraphicFramePr>
        <p:xfrm>
          <a:off x="1292116" y="1129308"/>
          <a:ext cx="1481137" cy="1438656"/>
        </p:xfrm>
        <a:graphic>
          <a:graphicData uri="http://schemas.openxmlformats.org/drawingml/2006/table">
            <a:tbl>
              <a:tblPr/>
              <a:tblGrid>
                <a:gridCol w="69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KLANT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knaam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Jansen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7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782937"/>
              </p:ext>
            </p:extLst>
          </p:nvPr>
        </p:nvGraphicFramePr>
        <p:xfrm>
          <a:off x="1292116" y="2641476"/>
          <a:ext cx="1514475" cy="1155192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ONTWERPER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onaam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JdB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" name="Group 2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709607"/>
              </p:ext>
            </p:extLst>
          </p:nvPr>
        </p:nvGraphicFramePr>
        <p:xfrm>
          <a:off x="2998936" y="2352551"/>
          <a:ext cx="3265488" cy="1438656"/>
        </p:xfrm>
        <a:graphic>
          <a:graphicData uri="http://schemas.openxmlformats.org/drawingml/2006/table">
            <a:tbl>
              <a:tblPr/>
              <a:tblGrid>
                <a:gridCol w="69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4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97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KOOP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mcode</a:t>
                      </a:r>
                      <a:endParaRPr kumimoji="0" lang="nl-NL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1-1-2000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EK3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2-5-2001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3-6-1999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9" name="Group 3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363076"/>
              </p:ext>
            </p:extLst>
          </p:nvPr>
        </p:nvGraphicFramePr>
        <p:xfrm>
          <a:off x="2987824" y="1129308"/>
          <a:ext cx="4365625" cy="1155192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74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26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97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MEUBEL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omschrijving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mocode</a:t>
                      </a:r>
                      <a:endParaRPr kumimoji="0" lang="nl-NL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Bankstel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EK3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Eetkamer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4568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85752"/>
            <a:ext cx="8305800" cy="920750"/>
          </a:xfrm>
        </p:spPr>
        <p:txBody>
          <a:bodyPr/>
          <a:lstStyle/>
          <a:p>
            <a:r>
              <a:rPr lang="en-GB" dirty="0" err="1"/>
              <a:t>Integriteitsregels</a:t>
            </a:r>
            <a:r>
              <a:rPr lang="en-GB" dirty="0"/>
              <a:t> (constraints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ENTITEITS-integriteit</a:t>
            </a:r>
          </a:p>
          <a:p>
            <a:pPr marL="457200" lvl="1" indent="0">
              <a:buNone/>
            </a:pPr>
            <a:r>
              <a:rPr lang="nl-NL" dirty="0"/>
              <a:t>1. Elke relatie (tabel) heeft een sleutel</a:t>
            </a:r>
            <a:br>
              <a:rPr lang="nl-NL" dirty="0"/>
            </a:br>
            <a:r>
              <a:rPr lang="nl-NL" dirty="0"/>
              <a:t>om </a:t>
            </a:r>
            <a:r>
              <a:rPr lang="nl-NL" dirty="0" err="1"/>
              <a:t>tupels</a:t>
            </a:r>
            <a:r>
              <a:rPr lang="nl-NL" dirty="0"/>
              <a:t> te identificeren (primaire sleutel), EN</a:t>
            </a:r>
          </a:p>
          <a:p>
            <a:pPr marL="457200" lvl="1" indent="0">
              <a:buNone/>
            </a:pPr>
            <a:r>
              <a:rPr lang="nl-NL" dirty="0"/>
              <a:t>2. De primaire sleutel mag NIET NULL zijn.</a:t>
            </a:r>
          </a:p>
          <a:p>
            <a:r>
              <a:rPr lang="nl-NL" dirty="0"/>
              <a:t>REFERENTIËLE-integriteit</a:t>
            </a:r>
          </a:p>
          <a:p>
            <a:pPr marL="457200" lvl="1" indent="0">
              <a:buNone/>
            </a:pPr>
            <a:r>
              <a:rPr lang="nl-NL" dirty="0"/>
              <a:t>1. Een vreemde sleutel verwijst</a:t>
            </a:r>
            <a:br>
              <a:rPr lang="nl-NL" dirty="0"/>
            </a:br>
            <a:r>
              <a:rPr lang="nl-NL" dirty="0"/>
              <a:t>naar een bestaande primaire sleutel, OF</a:t>
            </a:r>
          </a:p>
          <a:p>
            <a:pPr marL="457200" lvl="1" indent="0">
              <a:buNone/>
            </a:pPr>
            <a:r>
              <a:rPr lang="nl-NL" dirty="0"/>
              <a:t>2. Een vreemde sleutel is NULL (indien toegestaan)</a:t>
            </a:r>
          </a:p>
          <a:p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58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711929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Relationele</a:t>
            </a:r>
            <a:r>
              <a:rPr lang="en-GB" dirty="0" smtClean="0"/>
              <a:t> Database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44208" y="1460500"/>
            <a:ext cx="2166392" cy="3429000"/>
          </a:xfrm>
        </p:spPr>
        <p:txBody>
          <a:bodyPr/>
          <a:lstStyle/>
          <a:p>
            <a:pPr marL="0" indent="0">
              <a:buNone/>
            </a:pPr>
            <a:r>
              <a:rPr lang="nl-NL" sz="2000" dirty="0" smtClean="0"/>
              <a:t>Kenmerkend voor een relationele database is </a:t>
            </a:r>
            <a:r>
              <a:rPr lang="nl-NL" sz="2000" dirty="0"/>
              <a:t>dat hij zich </a:t>
            </a:r>
            <a:r>
              <a:rPr lang="nl-NL" sz="2000" dirty="0" smtClean="0"/>
              <a:t>voordoet aan </a:t>
            </a:r>
            <a:r>
              <a:rPr lang="nl-NL" sz="2000" dirty="0"/>
              <a:t>de </a:t>
            </a:r>
            <a:r>
              <a:rPr lang="nl-NL" sz="2000" dirty="0" smtClean="0"/>
              <a:t>gebruiker in </a:t>
            </a:r>
            <a:r>
              <a:rPr lang="nl-NL" sz="2000" dirty="0"/>
              <a:t>de vorm </a:t>
            </a:r>
            <a:r>
              <a:rPr lang="nl-NL" sz="2000" dirty="0" smtClean="0"/>
              <a:t>van  samenhangende </a:t>
            </a:r>
            <a:r>
              <a:rPr lang="nl-NL" sz="2000" dirty="0"/>
              <a:t>gegevenstabellen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59</a:t>
            </a:fld>
            <a:endParaRPr lang="nl-NL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" t="-1672" r="737" b="9"/>
          <a:stretch>
            <a:fillRect/>
          </a:stretch>
        </p:blipFill>
        <p:spPr bwMode="auto">
          <a:xfrm>
            <a:off x="530309" y="1057300"/>
            <a:ext cx="5545138" cy="451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45896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5752"/>
            <a:ext cx="8305800" cy="920750"/>
          </a:xfrm>
        </p:spPr>
        <p:txBody>
          <a:bodyPr/>
          <a:lstStyle/>
          <a:p>
            <a:r>
              <a:rPr lang="en-US" dirty="0" smtClean="0"/>
              <a:t>Databases, SQL</a:t>
            </a:r>
            <a:endParaRPr lang="nl-NL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rroosend@ziggo.nl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  <p:sp>
        <p:nvSpPr>
          <p:cNvPr id="6" name="Schuine rand 8">
            <a:hlinkClick r:id="rId2" action="ppaction://hlinksldjump"/>
          </p:cNvPr>
          <p:cNvSpPr/>
          <p:nvPr/>
        </p:nvSpPr>
        <p:spPr bwMode="auto">
          <a:xfrm>
            <a:off x="928662" y="1417340"/>
            <a:ext cx="7286676" cy="635004"/>
          </a:xfrm>
          <a:prstGeom prst="bevel">
            <a:avLst>
              <a:gd name="adj" fmla="val 9618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Week 1: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Inleiding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7" name="Schuine rand 9">
            <a:hlinkClick r:id="rId3" action="ppaction://hlinksldjump"/>
          </p:cNvPr>
          <p:cNvSpPr/>
          <p:nvPr/>
        </p:nvSpPr>
        <p:spPr bwMode="auto">
          <a:xfrm>
            <a:off x="928662" y="2083550"/>
            <a:ext cx="7286676" cy="635004"/>
          </a:xfrm>
          <a:prstGeom prst="bevel">
            <a:avLst>
              <a:gd name="adj" fmla="val 9618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Week 2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Inleiding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SQL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Schuine rand 10">
            <a:hlinkClick r:id="rId4" action="ppaction://hlinksldjump"/>
          </p:cNvPr>
          <p:cNvSpPr/>
          <p:nvPr/>
        </p:nvSpPr>
        <p:spPr bwMode="auto">
          <a:xfrm>
            <a:off x="928662" y="2749760"/>
            <a:ext cx="7286676" cy="635004"/>
          </a:xfrm>
          <a:prstGeom prst="bevel">
            <a:avLst>
              <a:gd name="adj" fmla="val 9618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Week 3: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Relaties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Schuine rand 11">
            <a:hlinkClick r:id="rId5" action="ppaction://hlinksldjump"/>
          </p:cNvPr>
          <p:cNvSpPr/>
          <p:nvPr/>
        </p:nvSpPr>
        <p:spPr bwMode="auto">
          <a:xfrm>
            <a:off x="928662" y="3415970"/>
            <a:ext cx="7286676" cy="635004"/>
          </a:xfrm>
          <a:prstGeom prst="bevel">
            <a:avLst>
              <a:gd name="adj" fmla="val 9618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Week 4: JOIN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SUBSELECT</a:t>
            </a:r>
          </a:p>
        </p:txBody>
      </p:sp>
      <p:sp>
        <p:nvSpPr>
          <p:cNvPr id="11" name="Schuine rand 12">
            <a:hlinkClick r:id="rId6" action="ppaction://hlinksldjump"/>
          </p:cNvPr>
          <p:cNvSpPr/>
          <p:nvPr/>
        </p:nvSpPr>
        <p:spPr bwMode="auto">
          <a:xfrm>
            <a:off x="928662" y="4082180"/>
            <a:ext cx="7286676" cy="635004"/>
          </a:xfrm>
          <a:prstGeom prst="bevel">
            <a:avLst>
              <a:gd name="adj" fmla="val 9618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Week 5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Muteren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van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gegevens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Schuine rand 13">
            <a:hlinkClick r:id="rId7" action="ppaction://hlinksldjump"/>
          </p:cNvPr>
          <p:cNvSpPr/>
          <p:nvPr/>
        </p:nvSpPr>
        <p:spPr bwMode="auto">
          <a:xfrm>
            <a:off x="928662" y="4748392"/>
            <a:ext cx="7286676" cy="635004"/>
          </a:xfrm>
          <a:prstGeom prst="bevel">
            <a:avLst>
              <a:gd name="adj" fmla="val 9618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nl-NL" dirty="0">
                <a:latin typeface="Tahoma" pitchFamily="34" charset="0"/>
                <a:ea typeface="Tahoma" pitchFamily="34" charset="0"/>
                <a:cs typeface="Tahoma" pitchFamily="34" charset="0"/>
              </a:rPr>
              <a:t>Week 6: Een klein stukje DDL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" name="Picture 2" descr="geek icon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/>
          <a:srcRect r="20724"/>
          <a:stretch>
            <a:fillRect/>
          </a:stretch>
        </p:blipFill>
        <p:spPr bwMode="auto">
          <a:xfrm>
            <a:off x="6876256" y="2425452"/>
            <a:ext cx="2267744" cy="2860577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Cartesisch</a:t>
            </a:r>
            <a:r>
              <a:rPr lang="en-GB" dirty="0"/>
              <a:t> product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/>
              <a:t>A = { 1, 2, 3 },  B = { 4, 5 }</a:t>
            </a:r>
          </a:p>
          <a:p>
            <a:pPr marL="0" indent="0">
              <a:buNone/>
            </a:pPr>
            <a:r>
              <a:rPr lang="en-GB" sz="2000" dirty="0"/>
              <a:t>A </a:t>
            </a:r>
            <a:r>
              <a:rPr lang="en-GB" sz="2000" dirty="0" smtClean="0"/>
              <a:t>x </a:t>
            </a:r>
            <a:r>
              <a:rPr lang="en-GB" sz="2000" dirty="0"/>
              <a:t>B = { 1, 2, 3 } </a:t>
            </a:r>
            <a:r>
              <a:rPr lang="en-GB" sz="2000" dirty="0" smtClean="0"/>
              <a:t>x </a:t>
            </a:r>
            <a:r>
              <a:rPr lang="en-GB" sz="2000" dirty="0"/>
              <a:t>{ 4, 5 }</a:t>
            </a:r>
          </a:p>
          <a:p>
            <a:pPr marL="0" indent="0">
              <a:buNone/>
            </a:pPr>
            <a:r>
              <a:rPr lang="en-GB" sz="2000" dirty="0"/>
              <a:t>A </a:t>
            </a:r>
            <a:r>
              <a:rPr lang="en-GB" sz="2000" dirty="0" smtClean="0"/>
              <a:t>x </a:t>
            </a:r>
            <a:r>
              <a:rPr lang="en-GB" sz="2000" dirty="0"/>
              <a:t>B = { </a:t>
            </a:r>
            <a:r>
              <a:rPr lang="en-GB" sz="2000" dirty="0" smtClean="0"/>
              <a:t>(1,4), (1,5),</a:t>
            </a:r>
            <a:r>
              <a:rPr lang="en-GB" sz="2000" dirty="0"/>
              <a:t> </a:t>
            </a:r>
            <a:r>
              <a:rPr lang="en-GB" sz="2000" dirty="0" smtClean="0"/>
              <a:t>(2,4</a:t>
            </a:r>
            <a:r>
              <a:rPr lang="en-GB" sz="2000" dirty="0"/>
              <a:t>), </a:t>
            </a:r>
            <a:r>
              <a:rPr lang="en-GB" sz="2000" dirty="0" smtClean="0"/>
              <a:t>(2,5),</a:t>
            </a:r>
            <a:r>
              <a:rPr lang="en-GB" sz="2000" dirty="0"/>
              <a:t> </a:t>
            </a:r>
            <a:r>
              <a:rPr lang="en-GB" sz="2000" dirty="0" smtClean="0"/>
              <a:t>(3,4</a:t>
            </a:r>
            <a:r>
              <a:rPr lang="en-GB" sz="2000" dirty="0"/>
              <a:t>), </a:t>
            </a:r>
            <a:r>
              <a:rPr lang="en-GB" sz="2000" dirty="0" smtClean="0"/>
              <a:t>(3,5</a:t>
            </a:r>
            <a:r>
              <a:rPr lang="en-GB" sz="2000" dirty="0"/>
              <a:t>)</a:t>
            </a:r>
            <a:r>
              <a:rPr lang="en-GB" sz="2000" dirty="0" smtClean="0"/>
              <a:t> }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60</a:t>
            </a:fld>
            <a:endParaRPr lang="nl-NL"/>
          </a:p>
        </p:txBody>
      </p:sp>
      <p:pic>
        <p:nvPicPr>
          <p:cNvPr id="33" name="Afbeelding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85" y="2630182"/>
            <a:ext cx="4536504" cy="282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4564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Voorbeeld</a:t>
            </a:r>
            <a:r>
              <a:rPr lang="en-GB" dirty="0" smtClean="0"/>
              <a:t> </a:t>
            </a:r>
            <a:r>
              <a:rPr lang="en-GB" dirty="0" err="1" smtClean="0"/>
              <a:t>cartesisch</a:t>
            </a:r>
            <a:r>
              <a:rPr lang="en-GB" dirty="0" smtClean="0"/>
              <a:t> </a:t>
            </a:r>
            <a:r>
              <a:rPr lang="en-GB" dirty="0"/>
              <a:t>product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= { 1, 2, 3 },  B = { 4, 5 }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 </a:t>
            </a:r>
            <a:r>
              <a:rPr lang="en-GB" dirty="0"/>
              <a:t>x B = { 1, 2, 3 } x { 4, 5 </a:t>
            </a:r>
            <a:r>
              <a:rPr lang="en-GB" dirty="0" smtClean="0"/>
              <a:t>}</a:t>
            </a:r>
          </a:p>
          <a:p>
            <a:pPr marL="0" indent="0">
              <a:buNone/>
            </a:pPr>
            <a:r>
              <a:rPr lang="en-GB" dirty="0" smtClean="0"/>
              <a:t>A </a:t>
            </a:r>
            <a:r>
              <a:rPr lang="en-GB" dirty="0"/>
              <a:t>x B = { (1,4), (1,5), (2,4), (2,5), (3,4), (3,5) 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B x A = </a:t>
            </a:r>
            <a:r>
              <a:rPr lang="en-GB" dirty="0"/>
              <a:t>{ 4, 5 </a:t>
            </a:r>
            <a:r>
              <a:rPr lang="en-GB" dirty="0" smtClean="0"/>
              <a:t>} x</a:t>
            </a:r>
            <a:r>
              <a:rPr lang="en-GB" dirty="0"/>
              <a:t> { </a:t>
            </a:r>
            <a:r>
              <a:rPr lang="en-GB" dirty="0" smtClean="0"/>
              <a:t>1, 2</a:t>
            </a:r>
            <a:r>
              <a:rPr lang="en-GB" dirty="0"/>
              <a:t>, 3 </a:t>
            </a:r>
            <a:r>
              <a:rPr lang="en-GB" dirty="0" smtClean="0"/>
              <a:t>}</a:t>
            </a:r>
          </a:p>
          <a:p>
            <a:pPr marL="0" indent="0">
              <a:buNone/>
            </a:pPr>
            <a:r>
              <a:rPr lang="en-GB" dirty="0" smtClean="0"/>
              <a:t>B x A = </a:t>
            </a:r>
            <a:r>
              <a:rPr lang="en-GB" dirty="0"/>
              <a:t>{ </a:t>
            </a:r>
            <a:r>
              <a:rPr lang="en-GB" dirty="0" smtClean="0"/>
              <a:t>(4,1), (5,1), (4,2), (5,2), (4,3), (5,3) 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A X B ≠ B x A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61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743585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85752"/>
            <a:ext cx="8305800" cy="920750"/>
          </a:xfrm>
        </p:spPr>
        <p:txBody>
          <a:bodyPr/>
          <a:lstStyle/>
          <a:p>
            <a:r>
              <a:rPr lang="en-GB" dirty="0" err="1" smtClean="0"/>
              <a:t>Gegevens</a:t>
            </a:r>
            <a:r>
              <a:rPr lang="en-GB" dirty="0" smtClean="0"/>
              <a:t> </a:t>
            </a:r>
            <a:r>
              <a:rPr lang="en-GB" dirty="0" err="1" smtClean="0"/>
              <a:t>uit</a:t>
            </a:r>
            <a:r>
              <a:rPr lang="en-GB" dirty="0" smtClean="0"/>
              <a:t> </a:t>
            </a:r>
            <a:r>
              <a:rPr lang="en-GB" dirty="0" err="1" smtClean="0"/>
              <a:t>meerdere</a:t>
            </a:r>
            <a:r>
              <a:rPr lang="en-GB" dirty="0" smtClean="0"/>
              <a:t> </a:t>
            </a:r>
            <a:r>
              <a:rPr lang="en-GB" dirty="0" err="1" smtClean="0"/>
              <a:t>tabellen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SYNTAX</a:t>
            </a:r>
          </a:p>
          <a:p>
            <a:pPr marL="0" indent="0">
              <a:buNone/>
            </a:pPr>
            <a:r>
              <a:rPr lang="nl-NL" dirty="0" smtClean="0"/>
              <a:t>opvragen </a:t>
            </a:r>
            <a:r>
              <a:rPr lang="nl-NL" dirty="0"/>
              <a:t>uit meer dan één </a:t>
            </a:r>
            <a:r>
              <a:rPr lang="nl-NL" dirty="0" smtClean="0"/>
              <a:t>tabel</a:t>
            </a:r>
          </a:p>
          <a:p>
            <a:pPr marL="0" indent="0">
              <a:buNone/>
            </a:pPr>
            <a:r>
              <a:rPr lang="nl-NL" dirty="0" smtClean="0"/>
              <a:t>(</a:t>
            </a:r>
            <a:r>
              <a:rPr lang="nl-NL" dirty="0"/>
              <a:t>JOIN ... ON ... </a:t>
            </a:r>
            <a:r>
              <a:rPr lang="nl-NL" dirty="0" smtClean="0"/>
              <a:t>)</a:t>
            </a:r>
            <a:endParaRPr lang="nl-NL" dirty="0"/>
          </a:p>
          <a:p>
            <a:pPr marL="457200" lvl="1" indent="0">
              <a:buNone/>
            </a:pPr>
            <a:r>
              <a:rPr lang="en-GB" dirty="0"/>
              <a:t>SELECT [DISTINCT]	&lt;</a:t>
            </a:r>
            <a:r>
              <a:rPr lang="en-GB" dirty="0" err="1"/>
              <a:t>kolom</a:t>
            </a:r>
            <a:r>
              <a:rPr lang="en-GB" dirty="0"/>
              <a:t>(men)&gt;  of  *</a:t>
            </a:r>
          </a:p>
          <a:p>
            <a:pPr marL="457200" lvl="1" indent="0">
              <a:buNone/>
            </a:pPr>
            <a:r>
              <a:rPr lang="en-GB" dirty="0"/>
              <a:t>FROM	</a:t>
            </a:r>
            <a:r>
              <a:rPr lang="en-GB" dirty="0" smtClean="0"/>
              <a:t>	&lt;</a:t>
            </a:r>
            <a:r>
              <a:rPr lang="en-GB" dirty="0" err="1"/>
              <a:t>tabel</a:t>
            </a:r>
            <a:r>
              <a:rPr lang="en-GB" dirty="0"/>
              <a:t>&gt; JOIN &lt;</a:t>
            </a:r>
            <a:r>
              <a:rPr lang="en-GB" dirty="0" err="1"/>
              <a:t>tabel</a:t>
            </a:r>
            <a:r>
              <a:rPr lang="en-GB" dirty="0"/>
              <a:t>&gt; ON &lt;</a:t>
            </a:r>
            <a:r>
              <a:rPr lang="en-GB" dirty="0" err="1"/>
              <a:t>conditie</a:t>
            </a:r>
            <a:r>
              <a:rPr lang="en-GB" dirty="0"/>
              <a:t>&gt;</a:t>
            </a:r>
          </a:p>
          <a:p>
            <a:pPr marL="457200" lvl="1" indent="0">
              <a:buNone/>
            </a:pPr>
            <a:r>
              <a:rPr lang="en-GB" dirty="0"/>
              <a:t>WHERE	</a:t>
            </a:r>
            <a:r>
              <a:rPr lang="en-GB" dirty="0" smtClean="0"/>
              <a:t>	&lt;</a:t>
            </a:r>
            <a:r>
              <a:rPr lang="en-GB" dirty="0" err="1"/>
              <a:t>conditie</a:t>
            </a:r>
            <a:r>
              <a:rPr lang="en-GB" dirty="0"/>
              <a:t>(s)&gt;</a:t>
            </a:r>
          </a:p>
          <a:p>
            <a:pPr marL="457200" lvl="1" indent="0">
              <a:buNone/>
            </a:pPr>
            <a:r>
              <a:rPr lang="en-GB" dirty="0"/>
              <a:t>GROUP BY	</a:t>
            </a:r>
            <a:r>
              <a:rPr lang="en-GB" dirty="0" smtClean="0"/>
              <a:t>	&lt;</a:t>
            </a:r>
            <a:r>
              <a:rPr lang="en-GB" dirty="0" err="1"/>
              <a:t>kolom</a:t>
            </a:r>
            <a:r>
              <a:rPr lang="en-GB" dirty="0"/>
              <a:t>(men)&gt;</a:t>
            </a:r>
          </a:p>
          <a:p>
            <a:pPr marL="457200" lvl="1" indent="0">
              <a:buNone/>
            </a:pPr>
            <a:r>
              <a:rPr lang="en-GB" dirty="0"/>
              <a:t>ORDER BY	</a:t>
            </a:r>
            <a:r>
              <a:rPr lang="en-GB" dirty="0" smtClean="0"/>
              <a:t>	&lt;</a:t>
            </a:r>
            <a:r>
              <a:rPr lang="en-GB" dirty="0" err="1"/>
              <a:t>kolom</a:t>
            </a:r>
            <a:r>
              <a:rPr lang="en-GB" dirty="0"/>
              <a:t>(men)&gt;</a:t>
            </a:r>
          </a:p>
          <a:p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62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021280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85752"/>
            <a:ext cx="8558336" cy="920750"/>
          </a:xfrm>
        </p:spPr>
        <p:txBody>
          <a:bodyPr/>
          <a:lstStyle/>
          <a:p>
            <a:r>
              <a:rPr lang="en-GB" dirty="0" err="1"/>
              <a:t>Kolommen</a:t>
            </a:r>
            <a:r>
              <a:rPr lang="en-GB" dirty="0"/>
              <a:t> </a:t>
            </a:r>
            <a:r>
              <a:rPr lang="en-GB" dirty="0" err="1"/>
              <a:t>naast</a:t>
            </a:r>
            <a:r>
              <a:rPr lang="en-GB" dirty="0"/>
              <a:t> </a:t>
            </a:r>
            <a:r>
              <a:rPr lang="en-GB" dirty="0" err="1"/>
              <a:t>elkaar</a:t>
            </a:r>
            <a:r>
              <a:rPr lang="en-GB" dirty="0"/>
              <a:t> </a:t>
            </a:r>
            <a:r>
              <a:rPr lang="en-GB" dirty="0" err="1" smtClean="0"/>
              <a:t>plakken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 err="1"/>
              <a:t>Verkoop</a:t>
            </a:r>
            <a:r>
              <a:rPr lang="en-GB" sz="2000" dirty="0"/>
              <a:t> </a:t>
            </a:r>
            <a:r>
              <a:rPr lang="en-GB" sz="2000" dirty="0" err="1"/>
              <a:t>overzicht</a:t>
            </a:r>
            <a:r>
              <a:rPr lang="en-GB" sz="2000" dirty="0"/>
              <a:t> met </a:t>
            </a:r>
            <a:r>
              <a:rPr lang="en-GB" sz="2000" dirty="0" err="1"/>
              <a:t>klantnamen</a:t>
            </a:r>
            <a:endParaRPr lang="en-GB" sz="2000" dirty="0"/>
          </a:p>
          <a:p>
            <a:pPr marL="0" indent="0">
              <a:buNone/>
            </a:pPr>
            <a:r>
              <a:rPr lang="en-GB" sz="2000" dirty="0" err="1"/>
              <a:t>Tupels</a:t>
            </a:r>
            <a:r>
              <a:rPr lang="en-GB" sz="2000" dirty="0"/>
              <a:t> </a:t>
            </a:r>
            <a:r>
              <a:rPr lang="en-GB" sz="2000" dirty="0" err="1"/>
              <a:t>matchen</a:t>
            </a:r>
            <a:r>
              <a:rPr lang="en-GB" sz="2000" dirty="0"/>
              <a:t> op codes om </a:t>
            </a:r>
            <a:r>
              <a:rPr lang="en-GB" sz="2000" dirty="0" err="1"/>
              <a:t>vermenigvuldiging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 err="1"/>
              <a:t>naar</a:t>
            </a:r>
            <a:r>
              <a:rPr lang="en-GB" sz="2000" dirty="0"/>
              <a:t> 9 records </a:t>
            </a:r>
            <a:r>
              <a:rPr lang="en-GB" sz="2000" dirty="0" smtClean="0"/>
              <a:t>(</a:t>
            </a:r>
            <a:r>
              <a:rPr lang="en-GB" sz="2000" dirty="0" err="1" smtClean="0"/>
              <a:t>cartesisch</a:t>
            </a:r>
            <a:r>
              <a:rPr lang="en-GB" sz="2000" dirty="0" smtClean="0"/>
              <a:t> product) </a:t>
            </a:r>
            <a:r>
              <a:rPr lang="en-GB" sz="2000" dirty="0" err="1" smtClean="0"/>
              <a:t>te</a:t>
            </a:r>
            <a:r>
              <a:rPr lang="en-GB" sz="2000" dirty="0" smtClean="0"/>
              <a:t> </a:t>
            </a:r>
            <a:r>
              <a:rPr lang="en-GB" sz="2000" dirty="0" err="1"/>
              <a:t>voorkomen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SELECT </a:t>
            </a:r>
            <a:r>
              <a:rPr lang="en-GB" sz="2000" dirty="0" smtClean="0"/>
              <a:t>	</a:t>
            </a:r>
            <a:r>
              <a:rPr lang="en-GB" sz="2000" dirty="0" err="1" smtClean="0"/>
              <a:t>mcode,datum,bedrag,knaam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FROM </a:t>
            </a:r>
            <a:r>
              <a:rPr lang="en-GB" sz="2000" dirty="0" smtClean="0"/>
              <a:t>		</a:t>
            </a:r>
            <a:r>
              <a:rPr lang="en-GB" sz="2000" dirty="0" err="1" smtClean="0"/>
              <a:t>koop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JOIN </a:t>
            </a:r>
            <a:r>
              <a:rPr lang="en-GB" sz="2000" dirty="0" smtClean="0"/>
              <a:t>		</a:t>
            </a:r>
            <a:r>
              <a:rPr lang="en-GB" sz="2000" dirty="0" err="1" smtClean="0"/>
              <a:t>klant</a:t>
            </a:r>
            <a:r>
              <a:rPr lang="en-GB" sz="2000" dirty="0" smtClean="0"/>
              <a:t> </a:t>
            </a:r>
            <a:r>
              <a:rPr lang="en-GB" sz="2000" dirty="0"/>
              <a:t>ON </a:t>
            </a:r>
            <a:r>
              <a:rPr lang="en-GB" sz="2000" dirty="0" err="1"/>
              <a:t>klant.kcode</a:t>
            </a:r>
            <a:r>
              <a:rPr lang="en-GB" sz="2000" dirty="0"/>
              <a:t> = </a:t>
            </a:r>
            <a:r>
              <a:rPr lang="en-GB" sz="2000" dirty="0" err="1"/>
              <a:t>koop.kcode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63</a:t>
            </a:fld>
            <a:endParaRPr lang="nl-NL"/>
          </a:p>
        </p:txBody>
      </p:sp>
      <p:graphicFrame>
        <p:nvGraphicFramePr>
          <p:cNvPr id="7" name="Group 2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388254"/>
              </p:ext>
            </p:extLst>
          </p:nvPr>
        </p:nvGraphicFramePr>
        <p:xfrm>
          <a:off x="1594544" y="3888909"/>
          <a:ext cx="3265488" cy="1438656"/>
        </p:xfrm>
        <a:graphic>
          <a:graphicData uri="http://schemas.openxmlformats.org/drawingml/2006/table">
            <a:tbl>
              <a:tblPr/>
              <a:tblGrid>
                <a:gridCol w="69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4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97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KOOP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mcode</a:t>
                      </a:r>
                      <a:endParaRPr kumimoji="0" lang="nl-NL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1-1-2000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EK3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2-5-2001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3-6-1999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" name="Ovaal 9"/>
          <p:cNvSpPr/>
          <p:nvPr/>
        </p:nvSpPr>
        <p:spPr bwMode="auto">
          <a:xfrm>
            <a:off x="1453952" y="3921632"/>
            <a:ext cx="936104" cy="1584176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0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13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607759"/>
              </p:ext>
            </p:extLst>
          </p:nvPr>
        </p:nvGraphicFramePr>
        <p:xfrm>
          <a:off x="5861290" y="3888909"/>
          <a:ext cx="1481137" cy="1438656"/>
        </p:xfrm>
        <a:graphic>
          <a:graphicData uri="http://schemas.openxmlformats.org/drawingml/2006/table">
            <a:tbl>
              <a:tblPr/>
              <a:tblGrid>
                <a:gridCol w="69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KLANT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kcode</a:t>
                      </a:r>
                      <a:endParaRPr kumimoji="0" lang="nl-NL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knaam</a:t>
                      </a:r>
                      <a:endParaRPr kumimoji="0" lang="nl-NL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Jansen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" name="Ovaal 10"/>
          <p:cNvSpPr/>
          <p:nvPr/>
        </p:nvSpPr>
        <p:spPr bwMode="auto">
          <a:xfrm>
            <a:off x="5749877" y="3937620"/>
            <a:ext cx="936104" cy="1584176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0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0945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Cartesisch</a:t>
            </a:r>
            <a:r>
              <a:rPr lang="en-GB" dirty="0"/>
              <a:t> product </a:t>
            </a:r>
            <a:r>
              <a:rPr lang="en-GB" dirty="0" smtClean="0"/>
              <a:t>!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64</a:t>
            </a:fld>
            <a:endParaRPr lang="nl-NL"/>
          </a:p>
        </p:txBody>
      </p:sp>
      <p:graphicFrame>
        <p:nvGraphicFramePr>
          <p:cNvPr id="6" name="Group 2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588907"/>
              </p:ext>
            </p:extLst>
          </p:nvPr>
        </p:nvGraphicFramePr>
        <p:xfrm>
          <a:off x="951286" y="1482038"/>
          <a:ext cx="6861448" cy="1015422"/>
        </p:xfrm>
        <a:graphic>
          <a:graphicData uri="http://schemas.openxmlformats.org/drawingml/2006/table">
            <a:tbl>
              <a:tblPr/>
              <a:tblGrid>
                <a:gridCol w="8325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96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38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17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516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195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8550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PLAATS</a:t>
                      </a:r>
                    </a:p>
                  </a:txBody>
                  <a:tcPr marL="76238" marR="76238" marT="38119" marB="38119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6238" marR="76238" marT="38119" marB="3811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STUDIE</a:t>
                      </a:r>
                    </a:p>
                  </a:txBody>
                  <a:tcPr marL="76238" marR="76238" marT="38119" marB="38119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22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code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plaatsnaam</a:t>
                      </a: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code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studie</a:t>
                      </a: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plaats</a:t>
                      </a:r>
                      <a:endParaRPr kumimoji="0" lang="nl-NL" sz="1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22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Alkmaar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Economie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822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DH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Den Haag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ICT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Informatica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822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HL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Haarlem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BK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Bouwkunde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DH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7" name="Group 18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5019601"/>
              </p:ext>
            </p:extLst>
          </p:nvPr>
        </p:nvGraphicFramePr>
        <p:xfrm>
          <a:off x="1035020" y="2977391"/>
          <a:ext cx="7281396" cy="2204742"/>
        </p:xfrm>
        <a:graphic>
          <a:graphicData uri="http://schemas.openxmlformats.org/drawingml/2006/table">
            <a:tbl>
              <a:tblPr/>
              <a:tblGrid>
                <a:gridCol w="11269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20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395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06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5630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18550">
                <a:tc gridSpan="5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PLAATS x STUDIE </a:t>
                      </a:r>
                      <a:r>
                        <a:rPr kumimoji="0" lang="nl-NL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zonder</a:t>
                      </a:r>
                      <a:r>
                        <a:rPr kumimoji="0" lang="nl-NL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de conditie </a:t>
                      </a:r>
                      <a:r>
                        <a:rPr kumimoji="0" lang="nl-NL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studie.plaats</a:t>
                      </a:r>
                      <a:r>
                        <a:rPr kumimoji="0" lang="nl-NL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=</a:t>
                      </a:r>
                      <a:r>
                        <a:rPr kumimoji="0" lang="nl-NL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plaats.code</a:t>
                      </a:r>
                      <a:r>
                        <a:rPr kumimoji="0" lang="nl-NL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geeft te veel records als output !:</a:t>
                      </a:r>
                    </a:p>
                  </a:txBody>
                  <a:tcPr marL="76238" marR="76238" marT="38119" marB="38119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22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code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plaatsnaam</a:t>
                      </a: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code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studie</a:t>
                      </a: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plaats</a:t>
                      </a:r>
                      <a:endParaRPr kumimoji="0" lang="nl-NL" sz="1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22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Alkmaar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Economie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822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Alkmaar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ICT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Informatica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822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Alkmaar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BK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Bouwkunde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DH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22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DH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Den Haag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Economie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822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DH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Den Haag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ICT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Informatica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22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DH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Den Haag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BK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Bouwkunde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DH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22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HL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Haarlem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Economie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822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HL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Haarlem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ICT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Informatica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822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HL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Haarlem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BK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Bouwkunde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DH</a:t>
                      </a:r>
                    </a:p>
                  </a:txBody>
                  <a:tcPr marL="76238" marR="76238" marT="38119" marB="381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13245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85752"/>
            <a:ext cx="8305800" cy="920750"/>
          </a:xfrm>
        </p:spPr>
        <p:txBody>
          <a:bodyPr/>
          <a:lstStyle/>
          <a:p>
            <a:r>
              <a:rPr lang="nl-NL" dirty="0"/>
              <a:t>JOIN met meer dan 2 </a:t>
            </a:r>
            <a:r>
              <a:rPr lang="nl-NL" dirty="0" smtClean="0"/>
              <a:t>tabellen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857500"/>
            <a:ext cx="7772400" cy="2032000"/>
          </a:xfrm>
        </p:spPr>
        <p:txBody>
          <a:bodyPr/>
          <a:lstStyle/>
          <a:p>
            <a:pPr marL="0" indent="0">
              <a:buNone/>
              <a:tabLst>
                <a:tab pos="1076325" algn="l"/>
              </a:tabLst>
            </a:pPr>
            <a:r>
              <a:rPr lang="en-GB" sz="2000" dirty="0"/>
              <a:t>SELECT 	*</a:t>
            </a:r>
          </a:p>
          <a:p>
            <a:pPr marL="0" indent="0">
              <a:buNone/>
              <a:tabLst>
                <a:tab pos="1076325" algn="l"/>
              </a:tabLst>
            </a:pPr>
            <a:r>
              <a:rPr lang="en-GB" sz="2000" dirty="0"/>
              <a:t>FROM 	</a:t>
            </a:r>
            <a:r>
              <a:rPr lang="en-GB" sz="2000" dirty="0" err="1" smtClean="0"/>
              <a:t>koop</a:t>
            </a:r>
            <a:endParaRPr lang="en-GB" sz="2000" dirty="0"/>
          </a:p>
          <a:p>
            <a:pPr marL="0" indent="0">
              <a:buNone/>
              <a:tabLst>
                <a:tab pos="1076325" algn="l"/>
              </a:tabLst>
            </a:pPr>
            <a:r>
              <a:rPr lang="en-GB" sz="2000" dirty="0"/>
              <a:t>JOIN 	</a:t>
            </a:r>
            <a:r>
              <a:rPr lang="en-GB" sz="2000" dirty="0" err="1" smtClean="0"/>
              <a:t>klant</a:t>
            </a:r>
            <a:r>
              <a:rPr lang="en-GB" sz="2000" dirty="0" smtClean="0"/>
              <a:t> </a:t>
            </a:r>
            <a:r>
              <a:rPr lang="en-GB" sz="2000" dirty="0"/>
              <a:t>ON </a:t>
            </a:r>
            <a:r>
              <a:rPr lang="en-GB" sz="2000" dirty="0" err="1"/>
              <a:t>koop.kcode</a:t>
            </a:r>
            <a:r>
              <a:rPr lang="en-GB" sz="2000" dirty="0"/>
              <a:t>  = </a:t>
            </a:r>
            <a:r>
              <a:rPr lang="en-GB" sz="2000" dirty="0" err="1"/>
              <a:t>klant.kcode</a:t>
            </a:r>
            <a:endParaRPr lang="en-GB" sz="2000" dirty="0"/>
          </a:p>
          <a:p>
            <a:pPr marL="0" indent="0">
              <a:buNone/>
              <a:tabLst>
                <a:tab pos="1076325" algn="l"/>
              </a:tabLst>
            </a:pPr>
            <a:r>
              <a:rPr lang="en-GB" sz="2000" dirty="0"/>
              <a:t>JOIN 	</a:t>
            </a:r>
            <a:r>
              <a:rPr lang="en-GB" sz="2000" dirty="0" err="1" smtClean="0"/>
              <a:t>meubel</a:t>
            </a:r>
            <a:r>
              <a:rPr lang="en-GB" sz="2000" dirty="0" smtClean="0"/>
              <a:t> </a:t>
            </a:r>
            <a:r>
              <a:rPr lang="en-GB" sz="2000" dirty="0"/>
              <a:t>ON </a:t>
            </a:r>
            <a:r>
              <a:rPr lang="en-GB" sz="2000" dirty="0" err="1"/>
              <a:t>meubel.mcode</a:t>
            </a:r>
            <a:r>
              <a:rPr lang="en-GB" sz="2000" dirty="0"/>
              <a:t> = </a:t>
            </a:r>
            <a:r>
              <a:rPr lang="en-GB" sz="2000" dirty="0" err="1"/>
              <a:t>koop.mcode</a:t>
            </a:r>
            <a:endParaRPr lang="en-GB" sz="2000" dirty="0"/>
          </a:p>
          <a:p>
            <a:pPr marL="0" indent="0">
              <a:buNone/>
              <a:tabLst>
                <a:tab pos="1076325" algn="l"/>
              </a:tabLst>
            </a:pPr>
            <a:endParaRPr lang="en-GB" sz="20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65</a:t>
            </a:fld>
            <a:endParaRPr lang="nl-NL"/>
          </a:p>
        </p:txBody>
      </p:sp>
      <p:graphicFrame>
        <p:nvGraphicFramePr>
          <p:cNvPr id="6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364036"/>
              </p:ext>
            </p:extLst>
          </p:nvPr>
        </p:nvGraphicFramePr>
        <p:xfrm>
          <a:off x="3862645" y="1273324"/>
          <a:ext cx="1481137" cy="1438656"/>
        </p:xfrm>
        <a:graphic>
          <a:graphicData uri="http://schemas.openxmlformats.org/drawingml/2006/table">
            <a:tbl>
              <a:tblPr/>
              <a:tblGrid>
                <a:gridCol w="69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KLANT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knaam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Jansen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Jansen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7" name="Group 2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869493"/>
              </p:ext>
            </p:extLst>
          </p:nvPr>
        </p:nvGraphicFramePr>
        <p:xfrm>
          <a:off x="594701" y="1273324"/>
          <a:ext cx="3265488" cy="1438656"/>
        </p:xfrm>
        <a:graphic>
          <a:graphicData uri="http://schemas.openxmlformats.org/drawingml/2006/table">
            <a:tbl>
              <a:tblPr/>
              <a:tblGrid>
                <a:gridCol w="69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4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97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KOOP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mcode</a:t>
                      </a:r>
                      <a:endParaRPr kumimoji="0" lang="nl-NL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1-1-2000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EK3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2-5-2001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3-6-1999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8" name="Group 3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283683"/>
              </p:ext>
            </p:extLst>
          </p:nvPr>
        </p:nvGraphicFramePr>
        <p:xfrm>
          <a:off x="5343782" y="1273324"/>
          <a:ext cx="3548698" cy="1438656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74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27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27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48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MEUBEL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omschrijving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ocode</a:t>
                      </a:r>
                      <a:endParaRPr kumimoji="0" lang="nl-NL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Bankstel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JdB</a:t>
                      </a: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AvD</a:t>
                      </a: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EK3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Eetkamer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Bankstel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JdB</a:t>
                      </a: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AvD</a:t>
                      </a: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398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85752"/>
            <a:ext cx="8305800" cy="920750"/>
          </a:xfrm>
        </p:spPr>
        <p:txBody>
          <a:bodyPr/>
          <a:lstStyle/>
          <a:p>
            <a:r>
              <a:rPr lang="en-GB" dirty="0" err="1"/>
              <a:t>Tabellen</a:t>
            </a:r>
            <a:r>
              <a:rPr lang="en-GB" dirty="0"/>
              <a:t> ZONDER join </a:t>
            </a:r>
            <a:r>
              <a:rPr lang="en-GB" dirty="0" err="1"/>
              <a:t>koppelen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857500"/>
            <a:ext cx="7772400" cy="2032000"/>
          </a:xfrm>
        </p:spPr>
        <p:txBody>
          <a:bodyPr/>
          <a:lstStyle/>
          <a:p>
            <a:pPr marL="0" indent="0">
              <a:buNone/>
              <a:tabLst>
                <a:tab pos="1079500" algn="l"/>
              </a:tabLst>
            </a:pPr>
            <a:r>
              <a:rPr lang="en-GB" sz="2000" dirty="0"/>
              <a:t>SELECT 	*</a:t>
            </a:r>
          </a:p>
          <a:p>
            <a:pPr marL="0" indent="0">
              <a:buNone/>
              <a:tabLst>
                <a:tab pos="1079500" algn="l"/>
              </a:tabLst>
            </a:pPr>
            <a:r>
              <a:rPr lang="en-GB" sz="2000" dirty="0"/>
              <a:t>FROM 	</a:t>
            </a:r>
            <a:r>
              <a:rPr lang="en-GB" sz="2000" dirty="0" err="1" smtClean="0"/>
              <a:t>koop</a:t>
            </a:r>
            <a:r>
              <a:rPr lang="en-GB" sz="2000" dirty="0"/>
              <a:t>, </a:t>
            </a:r>
            <a:r>
              <a:rPr lang="en-GB" sz="2000" dirty="0" err="1"/>
              <a:t>klant</a:t>
            </a:r>
            <a:r>
              <a:rPr lang="en-GB" sz="2000" dirty="0"/>
              <a:t>, </a:t>
            </a:r>
            <a:r>
              <a:rPr lang="en-GB" sz="2000" dirty="0" err="1"/>
              <a:t>meubel</a:t>
            </a:r>
            <a:endParaRPr lang="en-GB" sz="2000" dirty="0"/>
          </a:p>
          <a:p>
            <a:pPr marL="0" indent="0">
              <a:buNone/>
              <a:tabLst>
                <a:tab pos="1079500" algn="l"/>
              </a:tabLst>
            </a:pPr>
            <a:r>
              <a:rPr lang="en-GB" sz="2000" dirty="0"/>
              <a:t>WHERE	</a:t>
            </a:r>
            <a:r>
              <a:rPr lang="en-GB" sz="2000" dirty="0" err="1" smtClean="0"/>
              <a:t>koop.kcode</a:t>
            </a:r>
            <a:r>
              <a:rPr lang="en-GB" sz="2000" dirty="0" smtClean="0"/>
              <a:t>  </a:t>
            </a:r>
            <a:r>
              <a:rPr lang="en-GB" sz="2000" dirty="0"/>
              <a:t>= </a:t>
            </a:r>
            <a:r>
              <a:rPr lang="en-GB" sz="2000" dirty="0" err="1"/>
              <a:t>klant.kcode</a:t>
            </a:r>
            <a:endParaRPr lang="en-GB" sz="2000" dirty="0"/>
          </a:p>
          <a:p>
            <a:pPr marL="0" indent="0">
              <a:buNone/>
              <a:tabLst>
                <a:tab pos="1079500" algn="l"/>
              </a:tabLst>
            </a:pPr>
            <a:r>
              <a:rPr lang="en-GB" sz="2000" dirty="0"/>
              <a:t>AND 	</a:t>
            </a:r>
            <a:r>
              <a:rPr lang="en-GB" sz="2000" dirty="0" err="1" smtClean="0"/>
              <a:t>meubel.mcode</a:t>
            </a:r>
            <a:r>
              <a:rPr lang="en-GB" sz="2000" dirty="0" smtClean="0"/>
              <a:t> </a:t>
            </a:r>
            <a:r>
              <a:rPr lang="en-GB" sz="2000" dirty="0"/>
              <a:t>= </a:t>
            </a:r>
            <a:r>
              <a:rPr lang="en-GB" sz="2000" dirty="0" err="1"/>
              <a:t>koop.mcode</a:t>
            </a:r>
            <a:endParaRPr lang="en-GB" sz="2000" dirty="0"/>
          </a:p>
          <a:p>
            <a:pPr marL="0" indent="0">
              <a:buNone/>
              <a:tabLst>
                <a:tab pos="1079500" algn="l"/>
              </a:tabLst>
            </a:pPr>
            <a:endParaRPr lang="en-GB" sz="20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66</a:t>
            </a:fld>
            <a:endParaRPr lang="nl-NL"/>
          </a:p>
        </p:txBody>
      </p:sp>
      <p:graphicFrame>
        <p:nvGraphicFramePr>
          <p:cNvPr id="6" name="Group 62"/>
          <p:cNvGraphicFramePr>
            <a:graphicFrameLocks noGrp="1"/>
          </p:cNvGraphicFramePr>
          <p:nvPr>
            <p:extLst/>
          </p:nvPr>
        </p:nvGraphicFramePr>
        <p:xfrm>
          <a:off x="3862645" y="1273324"/>
          <a:ext cx="1481137" cy="1438656"/>
        </p:xfrm>
        <a:graphic>
          <a:graphicData uri="http://schemas.openxmlformats.org/drawingml/2006/table">
            <a:tbl>
              <a:tblPr/>
              <a:tblGrid>
                <a:gridCol w="69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KLANT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knaam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Jansen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Jansen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7" name="Group 269"/>
          <p:cNvGraphicFramePr>
            <a:graphicFrameLocks noGrp="1"/>
          </p:cNvGraphicFramePr>
          <p:nvPr>
            <p:extLst/>
          </p:nvPr>
        </p:nvGraphicFramePr>
        <p:xfrm>
          <a:off x="594701" y="1273324"/>
          <a:ext cx="3265488" cy="1438656"/>
        </p:xfrm>
        <a:graphic>
          <a:graphicData uri="http://schemas.openxmlformats.org/drawingml/2006/table">
            <a:tbl>
              <a:tblPr/>
              <a:tblGrid>
                <a:gridCol w="69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4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97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KOOP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mcode</a:t>
                      </a:r>
                      <a:endParaRPr kumimoji="0" lang="nl-NL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1-1-2000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EK3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2-5-2001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3-6-1999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8" name="Group 300"/>
          <p:cNvGraphicFramePr>
            <a:graphicFrameLocks noGrp="1"/>
          </p:cNvGraphicFramePr>
          <p:nvPr>
            <p:extLst/>
          </p:nvPr>
        </p:nvGraphicFramePr>
        <p:xfrm>
          <a:off x="5343782" y="1273324"/>
          <a:ext cx="3548698" cy="1438656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74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27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27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48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MEUBEL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omschrijving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ocode</a:t>
                      </a:r>
                      <a:endParaRPr kumimoji="0" lang="nl-NL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Bankstel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JdB</a:t>
                      </a: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AvD</a:t>
                      </a: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EK3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Eetkamer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Bankstel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JdB</a:t>
                      </a: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AvD</a:t>
                      </a: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PIJL-OMHOOG 5">
            <a:hlinkClick r:id="rId2" action="ppaction://hlinksldjump"/>
          </p:cNvPr>
          <p:cNvSpPr/>
          <p:nvPr/>
        </p:nvSpPr>
        <p:spPr bwMode="auto">
          <a:xfrm>
            <a:off x="7715272" y="4683138"/>
            <a:ext cx="984698" cy="531491"/>
          </a:xfrm>
          <a:prstGeom prst="upArrow">
            <a:avLst>
              <a:gd name="adj1" fmla="val 72588"/>
              <a:gd name="adj2" fmla="val 3191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67227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http://blogcdn.photobiz.com/wp-content/uploads/2012/05/splash-in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083047">
            <a:off x="2996370" y="1506661"/>
            <a:ext cx="5686425" cy="39433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5752"/>
            <a:ext cx="8305800" cy="920750"/>
          </a:xfrm>
        </p:spPr>
        <p:txBody>
          <a:bodyPr/>
          <a:lstStyle/>
          <a:p>
            <a:r>
              <a:rPr lang="nl-NL" dirty="0"/>
              <a:t>JOIN en SUBSELECT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500"/>
            <a:ext cx="7766248" cy="3429000"/>
          </a:xfrm>
        </p:spPr>
        <p:txBody>
          <a:bodyPr/>
          <a:lstStyle/>
          <a:p>
            <a:r>
              <a:rPr lang="en-US" dirty="0" smtClean="0"/>
              <a:t>Alias</a:t>
            </a:r>
          </a:p>
          <a:p>
            <a:r>
              <a:rPr lang="en-US" dirty="0" smtClean="0"/>
              <a:t>Join in de </a:t>
            </a:r>
            <a:r>
              <a:rPr lang="en-US" dirty="0" err="1" smtClean="0"/>
              <a:t>herhaling</a:t>
            </a:r>
            <a:endParaRPr lang="en-US" dirty="0" smtClean="0"/>
          </a:p>
          <a:p>
            <a:r>
              <a:rPr lang="en-US" dirty="0" err="1" smtClean="0"/>
              <a:t>Subselect</a:t>
            </a:r>
            <a:endParaRPr lang="en-US" dirty="0" smtClean="0"/>
          </a:p>
          <a:p>
            <a:r>
              <a:rPr lang="en-US" dirty="0" err="1" smtClean="0"/>
              <a:t>Overeenkomsten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verschillen</a:t>
            </a:r>
            <a:endParaRPr lang="en-US" dirty="0" smtClean="0"/>
          </a:p>
          <a:p>
            <a:r>
              <a:rPr lang="en-US" dirty="0" err="1" smtClean="0"/>
              <a:t>Wanneer</a:t>
            </a:r>
            <a:r>
              <a:rPr lang="en-US" dirty="0" smtClean="0"/>
              <a:t> </a:t>
            </a:r>
            <a:r>
              <a:rPr lang="en-US" dirty="0" err="1" smtClean="0"/>
              <a:t>gebruiken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67</a:t>
            </a:fld>
            <a:endParaRPr lang="nl-NL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SELECT [DISTINCT]      &lt;</a:t>
            </a:r>
            <a:r>
              <a:rPr lang="en-GB" sz="2000" dirty="0" err="1"/>
              <a:t>kolom</a:t>
            </a:r>
            <a:r>
              <a:rPr lang="en-GB" sz="2000" dirty="0"/>
              <a:t>(men)&gt;  [AS &lt;alias</a:t>
            </a:r>
            <a:r>
              <a:rPr lang="en-GB" sz="2000" dirty="0" smtClean="0"/>
              <a:t>&gt;]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FROM	</a:t>
            </a:r>
            <a:r>
              <a:rPr lang="en-GB" sz="2000" dirty="0" smtClean="0"/>
              <a:t>		&lt;</a:t>
            </a:r>
            <a:r>
              <a:rPr lang="en-GB" sz="2000" dirty="0" err="1"/>
              <a:t>tabel</a:t>
            </a:r>
            <a:r>
              <a:rPr lang="en-GB" sz="2000" dirty="0"/>
              <a:t>&gt; [&lt;alias&gt;] </a:t>
            </a:r>
            <a:br>
              <a:rPr lang="en-GB" sz="2000" dirty="0"/>
            </a:br>
            <a:r>
              <a:rPr lang="en-GB" sz="2000" dirty="0"/>
              <a:t>JOIN 	</a:t>
            </a:r>
            <a:r>
              <a:rPr lang="en-GB" sz="2000" dirty="0" smtClean="0"/>
              <a:t>		&lt;</a:t>
            </a:r>
            <a:r>
              <a:rPr lang="en-GB" sz="2000" dirty="0" err="1"/>
              <a:t>tabel</a:t>
            </a:r>
            <a:r>
              <a:rPr lang="en-GB" sz="2000" dirty="0"/>
              <a:t>&gt; [&lt;alias&gt;] ON &lt;</a:t>
            </a:r>
            <a:r>
              <a:rPr lang="en-GB" sz="2000" dirty="0" err="1"/>
              <a:t>conditie</a:t>
            </a:r>
            <a:r>
              <a:rPr lang="en-GB" sz="2000" dirty="0"/>
              <a:t>&gt;</a:t>
            </a:r>
          </a:p>
          <a:p>
            <a:pPr marL="0" indent="0">
              <a:buNone/>
            </a:pPr>
            <a:r>
              <a:rPr lang="en-GB" sz="2000" dirty="0"/>
              <a:t>WHERE	</a:t>
            </a:r>
            <a:r>
              <a:rPr lang="en-GB" sz="2000" dirty="0" smtClean="0"/>
              <a:t>		&lt;</a:t>
            </a:r>
            <a:r>
              <a:rPr lang="en-GB" sz="2000" dirty="0" err="1"/>
              <a:t>conditie</a:t>
            </a:r>
            <a:r>
              <a:rPr lang="en-GB" sz="2000" dirty="0"/>
              <a:t>(s)&gt;</a:t>
            </a:r>
          </a:p>
          <a:p>
            <a:pPr marL="0" indent="0">
              <a:buNone/>
            </a:pPr>
            <a:r>
              <a:rPr lang="en-GB" sz="2000" dirty="0"/>
              <a:t>GROUP BY	</a:t>
            </a:r>
            <a:r>
              <a:rPr lang="en-GB" sz="2000" dirty="0" smtClean="0"/>
              <a:t>	&lt;</a:t>
            </a:r>
            <a:r>
              <a:rPr lang="en-GB" sz="2000" dirty="0" err="1"/>
              <a:t>kolom</a:t>
            </a:r>
            <a:r>
              <a:rPr lang="en-GB" sz="2000" dirty="0"/>
              <a:t>(men)&gt;</a:t>
            </a:r>
          </a:p>
          <a:p>
            <a:pPr marL="0" indent="0">
              <a:buNone/>
            </a:pPr>
            <a:r>
              <a:rPr lang="en-GB" sz="2000" dirty="0"/>
              <a:t>ORDER BY	</a:t>
            </a:r>
            <a:r>
              <a:rPr lang="en-GB" sz="2000" dirty="0" smtClean="0"/>
              <a:t>	&lt;</a:t>
            </a:r>
            <a:r>
              <a:rPr lang="en-GB" sz="2000" dirty="0" err="1"/>
              <a:t>kolom</a:t>
            </a:r>
            <a:r>
              <a:rPr lang="en-GB" sz="2000" dirty="0"/>
              <a:t>(men</a:t>
            </a:r>
            <a:r>
              <a:rPr lang="en-GB" sz="2000" dirty="0" smtClean="0"/>
              <a:t>)&gt;</a:t>
            </a:r>
          </a:p>
          <a:p>
            <a:pPr marL="0" indent="0">
              <a:buNone/>
            </a:pPr>
            <a:r>
              <a:rPr lang="en-GB" sz="2000" dirty="0" smtClean="0"/>
              <a:t>HAVING			</a:t>
            </a:r>
            <a:r>
              <a:rPr lang="en-GB" sz="2000" dirty="0"/>
              <a:t> &lt;</a:t>
            </a:r>
            <a:r>
              <a:rPr lang="en-GB" sz="2000" dirty="0" err="1"/>
              <a:t>conditie</a:t>
            </a:r>
            <a:r>
              <a:rPr lang="en-GB" sz="2000" dirty="0"/>
              <a:t>(s)&gt;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68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516125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BY </a:t>
            </a:r>
            <a:r>
              <a:rPr lang="en-GB" dirty="0" err="1" smtClean="0"/>
              <a:t>en</a:t>
            </a:r>
            <a:r>
              <a:rPr lang="en-GB" dirty="0" smtClean="0"/>
              <a:t> HAVING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460500"/>
            <a:ext cx="7772400" cy="1528113"/>
          </a:xfrm>
        </p:spPr>
        <p:txBody>
          <a:bodyPr/>
          <a:lstStyle/>
          <a:p>
            <a:pPr marL="0" indent="0">
              <a:buNone/>
              <a:tabLst>
                <a:tab pos="1611313" algn="l"/>
              </a:tabLst>
            </a:pPr>
            <a:r>
              <a:rPr lang="en-GB" dirty="0"/>
              <a:t>SELECT	</a:t>
            </a:r>
            <a:r>
              <a:rPr lang="en-GB" dirty="0" err="1"/>
              <a:t>woonplaats</a:t>
            </a:r>
            <a:r>
              <a:rPr lang="en-GB" dirty="0"/>
              <a:t>, COUNT</a:t>
            </a:r>
            <a:r>
              <a:rPr lang="en-GB" dirty="0" smtClean="0"/>
              <a:t>(*)</a:t>
            </a:r>
            <a:endParaRPr lang="en-GB" dirty="0"/>
          </a:p>
          <a:p>
            <a:pPr marL="0" indent="0">
              <a:buNone/>
              <a:tabLst>
                <a:tab pos="1611313" algn="l"/>
              </a:tabLst>
            </a:pPr>
            <a:r>
              <a:rPr lang="en-GB" dirty="0"/>
              <a:t>FROM	</a:t>
            </a:r>
            <a:r>
              <a:rPr lang="en-GB" dirty="0" smtClean="0"/>
              <a:t>student</a:t>
            </a:r>
            <a:endParaRPr lang="en-GB" dirty="0"/>
          </a:p>
          <a:p>
            <a:pPr marL="0" indent="0">
              <a:buNone/>
              <a:tabLst>
                <a:tab pos="1611313" algn="l"/>
              </a:tabLst>
            </a:pPr>
            <a:r>
              <a:rPr lang="en-GB" dirty="0"/>
              <a:t>GROUP BY	</a:t>
            </a:r>
            <a:r>
              <a:rPr lang="en-GB" dirty="0" err="1" smtClean="0"/>
              <a:t>woonplaats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69</a:t>
            </a:fld>
            <a:endParaRPr lang="nl-NL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3637773"/>
              </p:ext>
            </p:extLst>
          </p:nvPr>
        </p:nvGraphicFramePr>
        <p:xfrm>
          <a:off x="6516216" y="1466443"/>
          <a:ext cx="2451100" cy="1257300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woonplaats</a:t>
                      </a: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COUNT(*)</a:t>
                      </a:r>
                      <a:endParaRPr kumimoji="0" lang="nl-NL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Alkmaar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Den Haag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Haarlem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Amsterdam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Tijdelijke aanduiding voor inhoud 2"/>
          <p:cNvSpPr txBox="1">
            <a:spLocks/>
          </p:cNvSpPr>
          <p:nvPr/>
        </p:nvSpPr>
        <p:spPr bwMode="auto">
          <a:xfrm>
            <a:off x="838200" y="3073524"/>
            <a:ext cx="7772400" cy="152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Monotype Sorts" pitchFamily="2" charset="2"/>
              <a:buChar char="n"/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–"/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Monotype Sorts" pitchFamily="2" charset="2"/>
              <a:buNone/>
              <a:tabLst>
                <a:tab pos="1611313" algn="l"/>
              </a:tabLst>
            </a:pPr>
            <a:r>
              <a:rPr lang="en-GB" kern="0" dirty="0" smtClean="0"/>
              <a:t>SELECT	</a:t>
            </a:r>
            <a:r>
              <a:rPr lang="en-GB" kern="0" dirty="0" err="1" smtClean="0"/>
              <a:t>woonplaats</a:t>
            </a:r>
            <a:r>
              <a:rPr lang="en-GB" kern="0" dirty="0" smtClean="0"/>
              <a:t>, COUNT(*)</a:t>
            </a:r>
          </a:p>
          <a:p>
            <a:pPr marL="0" indent="0">
              <a:buFont typeface="Monotype Sorts" pitchFamily="2" charset="2"/>
              <a:buNone/>
              <a:tabLst>
                <a:tab pos="1611313" algn="l"/>
              </a:tabLst>
            </a:pPr>
            <a:r>
              <a:rPr lang="en-GB" kern="0" dirty="0" smtClean="0"/>
              <a:t>FROM	student</a:t>
            </a:r>
          </a:p>
          <a:p>
            <a:pPr marL="0" indent="0">
              <a:buFont typeface="Monotype Sorts" pitchFamily="2" charset="2"/>
              <a:buNone/>
              <a:tabLst>
                <a:tab pos="1611313" algn="l"/>
              </a:tabLst>
            </a:pPr>
            <a:r>
              <a:rPr lang="en-GB" kern="0" dirty="0" smtClean="0"/>
              <a:t>GROUP BY	</a:t>
            </a:r>
            <a:r>
              <a:rPr lang="en-GB" kern="0" dirty="0" err="1" smtClean="0"/>
              <a:t>woonplaats</a:t>
            </a:r>
            <a:endParaRPr lang="en-GB" kern="0" dirty="0" smtClean="0"/>
          </a:p>
          <a:p>
            <a:pPr marL="0" indent="0">
              <a:buFont typeface="Monotype Sorts" pitchFamily="2" charset="2"/>
              <a:buNone/>
              <a:tabLst>
                <a:tab pos="1611313" algn="l"/>
              </a:tabLst>
            </a:pPr>
            <a:r>
              <a:rPr lang="en-GB" kern="0" dirty="0" smtClean="0"/>
              <a:t>HAVING	COUNT(*) &lt; 5</a:t>
            </a:r>
            <a:endParaRPr lang="en-GB" kern="0" dirty="0"/>
          </a:p>
        </p:txBody>
      </p:sp>
      <p:graphicFrame>
        <p:nvGraphicFramePr>
          <p:cNvPr id="8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9690505"/>
              </p:ext>
            </p:extLst>
          </p:nvPr>
        </p:nvGraphicFramePr>
        <p:xfrm>
          <a:off x="6516216" y="3208930"/>
          <a:ext cx="2451100" cy="1005840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woonplaats</a:t>
                      </a: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COUNT(*)</a:t>
                      </a:r>
                      <a:endParaRPr kumimoji="0" lang="nl-NL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Alkmaar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Den Haag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Haarlem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46658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85752"/>
            <a:ext cx="8305800" cy="920750"/>
          </a:xfrm>
        </p:spPr>
        <p:txBody>
          <a:bodyPr/>
          <a:lstStyle/>
          <a:p>
            <a:r>
              <a:rPr lang="en-US" dirty="0" err="1" smtClean="0"/>
              <a:t>Inleiding</a:t>
            </a:r>
            <a:endParaRPr lang="en-US" dirty="0" smtClean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  <p:pic>
        <p:nvPicPr>
          <p:cNvPr id="155650" name="Picture 2" descr="http://blogcdn.photobiz.com/wp-content/uploads/2012/05/splash-intro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083047">
            <a:off x="2996370" y="1506661"/>
            <a:ext cx="5686425" cy="3943350"/>
          </a:xfrm>
          <a:prstGeom prst="rect">
            <a:avLst/>
          </a:prstGeom>
          <a:noFill/>
        </p:spPr>
      </p:pic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460500"/>
            <a:ext cx="7694240" cy="3429000"/>
          </a:xfrm>
        </p:spPr>
        <p:txBody>
          <a:bodyPr/>
          <a:lstStyle/>
          <a:p>
            <a:r>
              <a:rPr lang="en-US" dirty="0" err="1" smtClean="0"/>
              <a:t>Bestandengericht</a:t>
            </a:r>
            <a:r>
              <a:rPr lang="en-US" dirty="0" smtClean="0"/>
              <a:t> </a:t>
            </a:r>
            <a:r>
              <a:rPr lang="en-US" dirty="0"/>
              <a:t>versus </a:t>
            </a:r>
            <a:r>
              <a:rPr lang="en-US" dirty="0" err="1"/>
              <a:t>databasegericht</a:t>
            </a:r>
            <a:endParaRPr lang="en-US" dirty="0"/>
          </a:p>
          <a:p>
            <a:r>
              <a:rPr lang="en-US" dirty="0" smtClean="0"/>
              <a:t>3 </a:t>
            </a:r>
            <a:r>
              <a:rPr lang="en-US" dirty="0" err="1"/>
              <a:t>lagen</a:t>
            </a:r>
            <a:r>
              <a:rPr lang="en-US" dirty="0"/>
              <a:t> </a:t>
            </a:r>
            <a:r>
              <a:rPr lang="en-US" dirty="0" err="1"/>
              <a:t>architectuur</a:t>
            </a:r>
            <a:endParaRPr lang="en-US" dirty="0"/>
          </a:p>
          <a:p>
            <a:r>
              <a:rPr lang="en-US" dirty="0" smtClean="0"/>
              <a:t>Database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DataBaseManagementSystem</a:t>
            </a:r>
            <a:r>
              <a:rPr lang="en-US" dirty="0"/>
              <a:t> (DBMS)</a:t>
            </a:r>
          </a:p>
          <a:p>
            <a:r>
              <a:rPr lang="en-US" dirty="0" err="1" smtClean="0"/>
              <a:t>Gegevens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err="1"/>
              <a:t>Tabellen</a:t>
            </a:r>
            <a:endParaRPr lang="en-US" dirty="0"/>
          </a:p>
          <a:p>
            <a:r>
              <a:rPr lang="en-US" dirty="0" smtClean="0"/>
              <a:t>SQL</a:t>
            </a:r>
            <a:endParaRPr lang="en-US" dirty="0"/>
          </a:p>
          <a:p>
            <a:r>
              <a:rPr lang="en-US" dirty="0" smtClean="0"/>
              <a:t>Taken </a:t>
            </a:r>
            <a:r>
              <a:rPr lang="en-US" dirty="0"/>
              <a:t>DBMS</a:t>
            </a:r>
          </a:p>
          <a:p>
            <a:r>
              <a:rPr lang="en-US" dirty="0" err="1" smtClean="0"/>
              <a:t>Logica</a:t>
            </a:r>
            <a:r>
              <a:rPr lang="en-US" dirty="0"/>
              <a:t>, </a:t>
            </a:r>
            <a:r>
              <a:rPr lang="en-US" dirty="0" err="1"/>
              <a:t>verzamelingen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 smtClean="0"/>
              <a:t>elementen</a:t>
            </a:r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</a:t>
            </a:r>
            <a:r>
              <a:rPr lang="en-GB" dirty="0" err="1" smtClean="0"/>
              <a:t>en</a:t>
            </a:r>
            <a:r>
              <a:rPr lang="en-GB" dirty="0" smtClean="0"/>
              <a:t> HAVING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460500"/>
            <a:ext cx="5750024" cy="3429000"/>
          </a:xfrm>
        </p:spPr>
        <p:txBody>
          <a:bodyPr/>
          <a:lstStyle/>
          <a:p>
            <a:r>
              <a:rPr lang="en-GB" dirty="0" err="1" smtClean="0"/>
              <a:t>Beide</a:t>
            </a:r>
            <a:r>
              <a:rPr lang="en-GB" dirty="0" smtClean="0"/>
              <a:t> </a:t>
            </a:r>
            <a:r>
              <a:rPr lang="en-GB" dirty="0" err="1" smtClean="0"/>
              <a:t>condities</a:t>
            </a:r>
            <a:r>
              <a:rPr lang="en-GB" dirty="0" smtClean="0"/>
              <a:t> </a:t>
            </a:r>
            <a:r>
              <a:rPr lang="en-GB" dirty="0" err="1" smtClean="0"/>
              <a:t>hebben</a:t>
            </a:r>
            <a:r>
              <a:rPr lang="en-GB" dirty="0" smtClean="0"/>
              <a:t> </a:t>
            </a:r>
            <a:r>
              <a:rPr lang="en-GB" dirty="0" err="1" smtClean="0"/>
              <a:t>betrekking</a:t>
            </a:r>
            <a:r>
              <a:rPr lang="en-GB" dirty="0" smtClean="0"/>
              <a:t> op </a:t>
            </a:r>
            <a:r>
              <a:rPr lang="en-GB" dirty="0" err="1" smtClean="0"/>
              <a:t>aantal</a:t>
            </a:r>
            <a:r>
              <a:rPr lang="en-GB" dirty="0" smtClean="0"/>
              <a:t> </a:t>
            </a:r>
            <a:r>
              <a:rPr lang="en-GB" dirty="0" err="1" smtClean="0"/>
              <a:t>tupels</a:t>
            </a:r>
            <a:endParaRPr lang="en-GB" dirty="0" smtClean="0"/>
          </a:p>
          <a:p>
            <a:r>
              <a:rPr lang="en-GB" dirty="0" smtClean="0"/>
              <a:t>WHERE </a:t>
            </a:r>
            <a:r>
              <a:rPr lang="en-GB" dirty="0" err="1" smtClean="0"/>
              <a:t>beperkt</a:t>
            </a:r>
            <a:r>
              <a:rPr lang="en-GB" dirty="0" smtClean="0"/>
              <a:t> </a:t>
            </a:r>
            <a:r>
              <a:rPr lang="en-GB" dirty="0" err="1" smtClean="0"/>
              <a:t>aantal</a:t>
            </a:r>
            <a:r>
              <a:rPr lang="en-GB" dirty="0" smtClean="0"/>
              <a:t> </a:t>
            </a:r>
            <a:r>
              <a:rPr lang="en-GB" dirty="0" err="1" smtClean="0"/>
              <a:t>tupels</a:t>
            </a:r>
            <a:r>
              <a:rPr lang="en-GB" dirty="0" smtClean="0"/>
              <a:t> TIJDENS </a:t>
            </a:r>
            <a:r>
              <a:rPr lang="en-GB" dirty="0" err="1" smtClean="0"/>
              <a:t>opvragen</a:t>
            </a:r>
            <a:endParaRPr lang="en-GB" dirty="0" smtClean="0"/>
          </a:p>
          <a:p>
            <a:r>
              <a:rPr lang="en-GB" dirty="0" smtClean="0"/>
              <a:t>GROUP BY </a:t>
            </a:r>
            <a:r>
              <a:rPr lang="en-GB" dirty="0" err="1" smtClean="0"/>
              <a:t>bewerkt</a:t>
            </a:r>
            <a:r>
              <a:rPr lang="en-GB" dirty="0" smtClean="0"/>
              <a:t> de </a:t>
            </a:r>
            <a:r>
              <a:rPr lang="en-GB" dirty="0" err="1" smtClean="0"/>
              <a:t>opgevraagde</a:t>
            </a:r>
            <a:r>
              <a:rPr lang="en-GB" dirty="0" smtClean="0"/>
              <a:t> </a:t>
            </a:r>
            <a:r>
              <a:rPr lang="en-GB" dirty="0" err="1" smtClean="0"/>
              <a:t>tupels</a:t>
            </a:r>
            <a:endParaRPr lang="en-GB" dirty="0" smtClean="0"/>
          </a:p>
          <a:p>
            <a:r>
              <a:rPr lang="en-GB" dirty="0" smtClean="0"/>
              <a:t>HAVING </a:t>
            </a:r>
            <a:r>
              <a:rPr lang="en-GB" dirty="0" err="1" smtClean="0"/>
              <a:t>beperkt</a:t>
            </a:r>
            <a:r>
              <a:rPr lang="en-GB" dirty="0" smtClean="0"/>
              <a:t> het </a:t>
            </a:r>
            <a:r>
              <a:rPr lang="en-GB" dirty="0" err="1" smtClean="0"/>
              <a:t>aantal</a:t>
            </a:r>
            <a:r>
              <a:rPr lang="en-GB" dirty="0" smtClean="0"/>
              <a:t> </a:t>
            </a:r>
            <a:r>
              <a:rPr lang="en-GB" dirty="0" err="1" smtClean="0"/>
              <a:t>tupels</a:t>
            </a:r>
            <a:r>
              <a:rPr lang="en-GB" dirty="0" smtClean="0"/>
              <a:t> NA </a:t>
            </a:r>
            <a:r>
              <a:rPr lang="en-GB" dirty="0" err="1" smtClean="0"/>
              <a:t>groeperen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70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345331"/>
            <a:ext cx="2448272" cy="400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8255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85752"/>
            <a:ext cx="8414320" cy="920750"/>
          </a:xfrm>
        </p:spPr>
        <p:txBody>
          <a:bodyPr/>
          <a:lstStyle/>
          <a:p>
            <a:r>
              <a:rPr lang="nl-NL" dirty="0" smtClean="0"/>
              <a:t>Vaker dezelfde tabel gebruiken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71</a:t>
            </a:fld>
            <a:endParaRPr lang="nl-NL"/>
          </a:p>
        </p:txBody>
      </p:sp>
      <p:graphicFrame>
        <p:nvGraphicFramePr>
          <p:cNvPr id="6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523800"/>
              </p:ext>
            </p:extLst>
          </p:nvPr>
        </p:nvGraphicFramePr>
        <p:xfrm>
          <a:off x="5682816" y="1420954"/>
          <a:ext cx="1514475" cy="1155192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ONTWERPER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onaam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JdB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Group 3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669384"/>
              </p:ext>
            </p:extLst>
          </p:nvPr>
        </p:nvGraphicFramePr>
        <p:xfrm>
          <a:off x="3450568" y="2597404"/>
          <a:ext cx="4365625" cy="1155192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74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26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97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MEUBEL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omschrijving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mocode</a:t>
                      </a:r>
                      <a:endParaRPr kumimoji="0" lang="nl-NL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Bankstel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EK3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Eetkamer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178519"/>
              </p:ext>
            </p:extLst>
          </p:nvPr>
        </p:nvGraphicFramePr>
        <p:xfrm>
          <a:off x="6873949" y="3937620"/>
          <a:ext cx="1514475" cy="1155192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ONTWERPER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onaam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JdB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10" name="Rechte verbindingslijn met pijl 9"/>
          <p:cNvCxnSpPr/>
          <p:nvPr/>
        </p:nvCxnSpPr>
        <p:spPr bwMode="auto">
          <a:xfrm flipH="1">
            <a:off x="5826832" y="1955052"/>
            <a:ext cx="216024" cy="10464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2" name="Rechte verbindingslijn met pijl 11"/>
          <p:cNvCxnSpPr/>
          <p:nvPr/>
        </p:nvCxnSpPr>
        <p:spPr bwMode="auto">
          <a:xfrm>
            <a:off x="6749829" y="1955052"/>
            <a:ext cx="490949" cy="23426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4" name="Tekstvak 13"/>
          <p:cNvSpPr txBox="1"/>
          <p:nvPr/>
        </p:nvSpPr>
        <p:spPr>
          <a:xfrm>
            <a:off x="1503327" y="1897585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ONTWERPER O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1503327" y="4394948"/>
            <a:ext cx="2228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ONTWERPER P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" name="Rechte verbindingslijn met pijl 15"/>
          <p:cNvCxnSpPr/>
          <p:nvPr/>
        </p:nvCxnSpPr>
        <p:spPr bwMode="auto">
          <a:xfrm flipH="1">
            <a:off x="3891707" y="2128417"/>
            <a:ext cx="171047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8" name="Rechte verbindingslijn met pijl 17"/>
          <p:cNvCxnSpPr/>
          <p:nvPr/>
        </p:nvCxnSpPr>
        <p:spPr bwMode="auto">
          <a:xfrm flipH="1">
            <a:off x="3891707" y="4625780"/>
            <a:ext cx="285812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4917176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Select ….</a:t>
            </a:r>
            <a:endParaRPr lang="en-GB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idx="1"/>
          </p:nvPr>
        </p:nvSpPr>
        <p:spPr>
          <a:xfrm>
            <a:off x="838200" y="1345332"/>
            <a:ext cx="7772400" cy="3429000"/>
          </a:xfrm>
        </p:spPr>
        <p:txBody>
          <a:bodyPr/>
          <a:lstStyle/>
          <a:p>
            <a:pPr marL="0" indent="0">
              <a:buNone/>
              <a:tabLst>
                <a:tab pos="1076325" algn="l"/>
              </a:tabLst>
            </a:pPr>
            <a:r>
              <a:rPr lang="en-GB" sz="2000" dirty="0" smtClean="0"/>
              <a:t>SELECT 	</a:t>
            </a:r>
            <a:r>
              <a:rPr lang="en-GB" sz="2000" dirty="0" err="1" smtClean="0"/>
              <a:t>meubel.mcode</a:t>
            </a:r>
            <a:r>
              <a:rPr lang="en-GB" sz="2000" dirty="0" smtClean="0"/>
              <a:t>, </a:t>
            </a:r>
            <a:r>
              <a:rPr lang="en-GB" sz="2000" dirty="0" err="1" smtClean="0"/>
              <a:t>meubel.omschrijving</a:t>
            </a:r>
            <a:r>
              <a:rPr lang="en-GB" sz="2000" dirty="0" smtClean="0"/>
              <a:t>, </a:t>
            </a:r>
            <a:r>
              <a:rPr lang="en-GB" sz="2000" dirty="0" err="1" smtClean="0"/>
              <a:t>o.onaam</a:t>
            </a:r>
            <a:r>
              <a:rPr lang="en-GB" sz="2000" dirty="0" smtClean="0"/>
              <a:t> AS 	</a:t>
            </a:r>
            <a:r>
              <a:rPr lang="en-GB" sz="2000" dirty="0" err="1" smtClean="0"/>
              <a:t>ontwerpernaam</a:t>
            </a:r>
            <a:r>
              <a:rPr lang="en-GB" sz="2000" dirty="0" smtClean="0"/>
              <a:t>, </a:t>
            </a:r>
            <a:r>
              <a:rPr lang="en-GB" sz="2000" dirty="0" err="1" smtClean="0"/>
              <a:t>p.onaam</a:t>
            </a:r>
            <a:r>
              <a:rPr lang="en-GB" sz="2000" dirty="0" smtClean="0"/>
              <a:t> AS </a:t>
            </a:r>
            <a:r>
              <a:rPr lang="en-GB" sz="2000" dirty="0" err="1" smtClean="0"/>
              <a:t>mee-ontwerpernaam</a:t>
            </a:r>
            <a:endParaRPr lang="en-GB" sz="2000" dirty="0" smtClean="0"/>
          </a:p>
          <a:p>
            <a:pPr marL="0" indent="0">
              <a:buNone/>
              <a:tabLst>
                <a:tab pos="1076325" algn="l"/>
              </a:tabLst>
            </a:pPr>
            <a:r>
              <a:rPr lang="en-GB" sz="2000" dirty="0" smtClean="0"/>
              <a:t>FROM 	</a:t>
            </a:r>
            <a:r>
              <a:rPr lang="en-GB" sz="2000" dirty="0" err="1" smtClean="0"/>
              <a:t>meubel</a:t>
            </a:r>
            <a:endParaRPr lang="en-GB" sz="2000" dirty="0" smtClean="0"/>
          </a:p>
          <a:p>
            <a:pPr marL="0" indent="0">
              <a:buNone/>
              <a:tabLst>
                <a:tab pos="1076325" algn="l"/>
              </a:tabLst>
            </a:pPr>
            <a:r>
              <a:rPr lang="en-GB" sz="2000" dirty="0" smtClean="0"/>
              <a:t>JOIN 	</a:t>
            </a:r>
            <a:r>
              <a:rPr lang="en-GB" sz="2000" dirty="0" err="1" smtClean="0"/>
              <a:t>ontwerper</a:t>
            </a:r>
            <a:r>
              <a:rPr lang="en-GB" sz="2000" dirty="0" smtClean="0"/>
              <a:t> O ON </a:t>
            </a:r>
            <a:r>
              <a:rPr lang="en-GB" sz="2000" dirty="0" err="1" smtClean="0"/>
              <a:t>meubel.ocode</a:t>
            </a:r>
            <a:r>
              <a:rPr lang="en-GB" sz="2000" dirty="0" smtClean="0"/>
              <a:t> = </a:t>
            </a:r>
            <a:r>
              <a:rPr lang="en-GB" sz="2000" dirty="0" err="1" smtClean="0"/>
              <a:t>O.ocode</a:t>
            </a:r>
            <a:endParaRPr lang="en-GB" sz="2000" dirty="0" smtClean="0"/>
          </a:p>
          <a:p>
            <a:pPr marL="0" indent="0">
              <a:buNone/>
              <a:tabLst>
                <a:tab pos="1076325" algn="l"/>
              </a:tabLst>
            </a:pPr>
            <a:r>
              <a:rPr lang="en-GB" sz="2000" dirty="0" smtClean="0"/>
              <a:t>JOIN 	</a:t>
            </a:r>
            <a:r>
              <a:rPr lang="en-GB" sz="2000" dirty="0" err="1" smtClean="0"/>
              <a:t>ontwerper</a:t>
            </a:r>
            <a:r>
              <a:rPr lang="en-GB" sz="2000" dirty="0" smtClean="0"/>
              <a:t> P ON </a:t>
            </a:r>
            <a:r>
              <a:rPr lang="en-GB" sz="2000" dirty="0" err="1" smtClean="0"/>
              <a:t>meubel.mocode</a:t>
            </a:r>
            <a:r>
              <a:rPr lang="en-GB" sz="2000" dirty="0" smtClean="0"/>
              <a:t> = </a:t>
            </a:r>
            <a:r>
              <a:rPr lang="en-GB" sz="2000" dirty="0" err="1" smtClean="0"/>
              <a:t>P.ocode</a:t>
            </a:r>
            <a:endParaRPr lang="en-GB" sz="20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72</a:t>
            </a:fld>
            <a:endParaRPr lang="nl-NL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145532"/>
            <a:ext cx="7570610" cy="25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5907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85752"/>
            <a:ext cx="8305800" cy="920750"/>
          </a:xfrm>
        </p:spPr>
        <p:txBody>
          <a:bodyPr/>
          <a:lstStyle/>
          <a:p>
            <a:r>
              <a:rPr lang="en-GB" dirty="0" smtClean="0"/>
              <a:t>Nog </a:t>
            </a:r>
            <a:r>
              <a:rPr lang="en-GB" dirty="0" err="1" smtClean="0"/>
              <a:t>eens</a:t>
            </a:r>
            <a:r>
              <a:rPr lang="en-GB" dirty="0" smtClean="0"/>
              <a:t> </a:t>
            </a:r>
            <a:r>
              <a:rPr lang="en-GB" dirty="0" err="1" smtClean="0"/>
              <a:t>meer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2 </a:t>
            </a:r>
            <a:r>
              <a:rPr lang="en-GB" dirty="0" err="1" smtClean="0"/>
              <a:t>tabellen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73</a:t>
            </a:fld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3001516"/>
            <a:ext cx="7772400" cy="1527944"/>
          </a:xfrm>
        </p:spPr>
        <p:txBody>
          <a:bodyPr/>
          <a:lstStyle/>
          <a:p>
            <a:pPr marL="0" indent="0">
              <a:buNone/>
              <a:tabLst>
                <a:tab pos="1076325" algn="l"/>
              </a:tabLst>
            </a:pPr>
            <a:r>
              <a:rPr lang="en-GB" sz="2000" dirty="0"/>
              <a:t>SELECT 	*</a:t>
            </a:r>
          </a:p>
          <a:p>
            <a:pPr marL="0" indent="0">
              <a:buNone/>
              <a:tabLst>
                <a:tab pos="1076325" algn="l"/>
              </a:tabLst>
            </a:pPr>
            <a:r>
              <a:rPr lang="en-GB" sz="2000" dirty="0"/>
              <a:t>FROM 	</a:t>
            </a:r>
            <a:r>
              <a:rPr lang="en-GB" sz="2000" dirty="0" err="1" smtClean="0"/>
              <a:t>koop</a:t>
            </a:r>
            <a:endParaRPr lang="en-GB" sz="2000" dirty="0"/>
          </a:p>
          <a:p>
            <a:pPr marL="0" indent="0">
              <a:buNone/>
              <a:tabLst>
                <a:tab pos="1076325" algn="l"/>
              </a:tabLst>
            </a:pPr>
            <a:r>
              <a:rPr lang="en-GB" sz="2000" dirty="0"/>
              <a:t>JOIN 	</a:t>
            </a:r>
            <a:r>
              <a:rPr lang="en-GB" sz="2000" dirty="0" err="1" smtClean="0"/>
              <a:t>klant</a:t>
            </a:r>
            <a:r>
              <a:rPr lang="en-GB" sz="2000" dirty="0" smtClean="0"/>
              <a:t> </a:t>
            </a:r>
            <a:r>
              <a:rPr lang="en-GB" sz="2000" dirty="0"/>
              <a:t>ON </a:t>
            </a:r>
            <a:r>
              <a:rPr lang="en-GB" sz="2000" dirty="0" err="1"/>
              <a:t>koop.kcode</a:t>
            </a:r>
            <a:r>
              <a:rPr lang="en-GB" sz="2000" dirty="0"/>
              <a:t>  = </a:t>
            </a:r>
            <a:r>
              <a:rPr lang="en-GB" sz="2000" dirty="0" err="1"/>
              <a:t>klant.kcode</a:t>
            </a:r>
            <a:endParaRPr lang="en-GB" sz="2000" dirty="0"/>
          </a:p>
          <a:p>
            <a:pPr marL="0" indent="0">
              <a:buNone/>
              <a:tabLst>
                <a:tab pos="1076325" algn="l"/>
              </a:tabLst>
            </a:pPr>
            <a:r>
              <a:rPr lang="en-GB" sz="2000" dirty="0"/>
              <a:t>JOIN 	</a:t>
            </a:r>
            <a:r>
              <a:rPr lang="en-GB" sz="2000" dirty="0" err="1" smtClean="0"/>
              <a:t>meubel</a:t>
            </a:r>
            <a:r>
              <a:rPr lang="en-GB" sz="2000" dirty="0" smtClean="0"/>
              <a:t> </a:t>
            </a:r>
            <a:r>
              <a:rPr lang="en-GB" sz="2000" dirty="0"/>
              <a:t>ON </a:t>
            </a:r>
            <a:r>
              <a:rPr lang="en-GB" sz="2000" dirty="0" err="1"/>
              <a:t>meubel.mcode</a:t>
            </a:r>
            <a:r>
              <a:rPr lang="en-GB" sz="2000" dirty="0"/>
              <a:t> = </a:t>
            </a:r>
            <a:r>
              <a:rPr lang="en-GB" sz="2000" dirty="0" err="1"/>
              <a:t>koop.mcode</a:t>
            </a:r>
            <a:endParaRPr lang="en-GB" sz="2000" dirty="0"/>
          </a:p>
          <a:p>
            <a:pPr marL="0" indent="0">
              <a:buNone/>
              <a:tabLst>
                <a:tab pos="1076325" algn="l"/>
              </a:tabLst>
            </a:pPr>
            <a:endParaRPr lang="en-GB" sz="2000" dirty="0"/>
          </a:p>
        </p:txBody>
      </p:sp>
      <p:graphicFrame>
        <p:nvGraphicFramePr>
          <p:cNvPr id="7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13295"/>
              </p:ext>
            </p:extLst>
          </p:nvPr>
        </p:nvGraphicFramePr>
        <p:xfrm>
          <a:off x="3862645" y="1434278"/>
          <a:ext cx="1481137" cy="1438656"/>
        </p:xfrm>
        <a:graphic>
          <a:graphicData uri="http://schemas.openxmlformats.org/drawingml/2006/table">
            <a:tbl>
              <a:tblPr/>
              <a:tblGrid>
                <a:gridCol w="69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KLANT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knaam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Jansen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Jansen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8" name="Group 2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713862"/>
              </p:ext>
            </p:extLst>
          </p:nvPr>
        </p:nvGraphicFramePr>
        <p:xfrm>
          <a:off x="594701" y="1434278"/>
          <a:ext cx="3265488" cy="1438656"/>
        </p:xfrm>
        <a:graphic>
          <a:graphicData uri="http://schemas.openxmlformats.org/drawingml/2006/table">
            <a:tbl>
              <a:tblPr/>
              <a:tblGrid>
                <a:gridCol w="69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4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97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KOOP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mcode</a:t>
                      </a:r>
                      <a:endParaRPr kumimoji="0" lang="nl-NL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1-1-2000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EK3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2-5-2001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3-6-1999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9" name="Group 3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629602"/>
              </p:ext>
            </p:extLst>
          </p:nvPr>
        </p:nvGraphicFramePr>
        <p:xfrm>
          <a:off x="5343782" y="1434278"/>
          <a:ext cx="3548698" cy="1438656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74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27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27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48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MEUBEL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omschrijving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ocode</a:t>
                      </a:r>
                      <a:endParaRPr kumimoji="0" lang="nl-NL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Bankstel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JdB</a:t>
                      </a: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AvD</a:t>
                      </a: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EK3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Eetkamer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Bankstel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JdB</a:t>
                      </a: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AvD</a:t>
                      </a: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" name="Gekromde pijl-omhoog 9"/>
          <p:cNvSpPr/>
          <p:nvPr/>
        </p:nvSpPr>
        <p:spPr bwMode="auto">
          <a:xfrm>
            <a:off x="971600" y="2000836"/>
            <a:ext cx="3312368" cy="433188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Gekromde pijl-omhoog 10"/>
          <p:cNvSpPr/>
          <p:nvPr/>
        </p:nvSpPr>
        <p:spPr bwMode="auto">
          <a:xfrm flipV="1">
            <a:off x="1619672" y="1345332"/>
            <a:ext cx="4176464" cy="433188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24186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85752"/>
            <a:ext cx="8305800" cy="920750"/>
          </a:xfrm>
        </p:spPr>
        <p:txBody>
          <a:bodyPr/>
          <a:lstStyle/>
          <a:p>
            <a:r>
              <a:rPr lang="en-GB" dirty="0" smtClean="0"/>
              <a:t>Nog </a:t>
            </a:r>
            <a:r>
              <a:rPr lang="en-GB" dirty="0" err="1" smtClean="0"/>
              <a:t>eens</a:t>
            </a:r>
            <a:r>
              <a:rPr lang="en-GB" dirty="0" smtClean="0"/>
              <a:t> </a:t>
            </a:r>
            <a:r>
              <a:rPr lang="en-GB" dirty="0" err="1" smtClean="0"/>
              <a:t>meer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2 </a:t>
            </a:r>
            <a:r>
              <a:rPr lang="en-GB" dirty="0" err="1" smtClean="0"/>
              <a:t>tabellen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74</a:t>
            </a:fld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3001516"/>
            <a:ext cx="7772400" cy="1527944"/>
          </a:xfrm>
        </p:spPr>
        <p:txBody>
          <a:bodyPr/>
          <a:lstStyle/>
          <a:p>
            <a:pPr marL="0" indent="0">
              <a:buNone/>
              <a:tabLst>
                <a:tab pos="1076325" algn="l"/>
                <a:tab pos="1970088" algn="l"/>
              </a:tabLst>
            </a:pPr>
            <a:r>
              <a:rPr lang="en-GB" sz="2000" dirty="0"/>
              <a:t>SELECT 	*</a:t>
            </a:r>
          </a:p>
          <a:p>
            <a:pPr marL="0" indent="0">
              <a:buNone/>
              <a:tabLst>
                <a:tab pos="1076325" algn="l"/>
                <a:tab pos="1970088" algn="l"/>
              </a:tabLst>
            </a:pPr>
            <a:r>
              <a:rPr lang="en-GB" sz="2000" dirty="0"/>
              <a:t>FROM 	</a:t>
            </a:r>
            <a:r>
              <a:rPr lang="en-GB" sz="2000" dirty="0" err="1" smtClean="0"/>
              <a:t>klant</a:t>
            </a:r>
            <a:endParaRPr lang="en-GB" sz="2000" dirty="0"/>
          </a:p>
          <a:p>
            <a:pPr marL="0" indent="0">
              <a:buNone/>
              <a:tabLst>
                <a:tab pos="1076325" algn="l"/>
                <a:tab pos="1970088" algn="l"/>
              </a:tabLst>
            </a:pPr>
            <a:r>
              <a:rPr lang="en-GB" sz="2000" dirty="0">
                <a:solidFill>
                  <a:srgbClr val="0070C0"/>
                </a:solidFill>
              </a:rPr>
              <a:t>JOIN 	</a:t>
            </a:r>
            <a:r>
              <a:rPr lang="en-GB" sz="2000" dirty="0" err="1" smtClean="0">
                <a:solidFill>
                  <a:srgbClr val="0070C0"/>
                </a:solidFill>
              </a:rPr>
              <a:t>koop</a:t>
            </a:r>
            <a:r>
              <a:rPr lang="en-GB" sz="2000" dirty="0" smtClean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  <a:tabLst>
                <a:tab pos="1076325" algn="l"/>
                <a:tab pos="1970088" algn="l"/>
              </a:tabLst>
            </a:pPr>
            <a:r>
              <a:rPr lang="en-GB" sz="2000" dirty="0" smtClean="0"/>
              <a:t>	</a:t>
            </a:r>
            <a:r>
              <a:rPr lang="en-GB" sz="2000" dirty="0" smtClean="0">
                <a:solidFill>
                  <a:srgbClr val="FF0000"/>
                </a:solidFill>
              </a:rPr>
              <a:t>JOIN </a:t>
            </a:r>
            <a:r>
              <a:rPr lang="en-GB" sz="2000" dirty="0">
                <a:solidFill>
                  <a:srgbClr val="FF0000"/>
                </a:solidFill>
              </a:rPr>
              <a:t>	</a:t>
            </a:r>
            <a:r>
              <a:rPr lang="en-GB" sz="2000" dirty="0" err="1">
                <a:solidFill>
                  <a:srgbClr val="FF0000"/>
                </a:solidFill>
              </a:rPr>
              <a:t>meubel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 smtClean="0">
                <a:solidFill>
                  <a:srgbClr val="FF0000"/>
                </a:solidFill>
              </a:rPr>
              <a:t>ON </a:t>
            </a:r>
            <a:r>
              <a:rPr lang="en-GB" sz="2000" dirty="0" err="1">
                <a:solidFill>
                  <a:srgbClr val="FF0000"/>
                </a:solidFill>
              </a:rPr>
              <a:t>koop.mcode</a:t>
            </a:r>
            <a:r>
              <a:rPr lang="en-GB" sz="2000" dirty="0">
                <a:solidFill>
                  <a:srgbClr val="FF0000"/>
                </a:solidFill>
              </a:rPr>
              <a:t> = </a:t>
            </a:r>
            <a:r>
              <a:rPr lang="en-GB" sz="2000" dirty="0" err="1">
                <a:solidFill>
                  <a:srgbClr val="FF0000"/>
                </a:solidFill>
              </a:rPr>
              <a:t>meubel.mcode</a:t>
            </a:r>
            <a:endParaRPr lang="en-GB" sz="2000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1076325" algn="l"/>
                <a:tab pos="1970088" algn="l"/>
              </a:tabLst>
            </a:pPr>
            <a:r>
              <a:rPr lang="en-GB" sz="2000" dirty="0" smtClean="0"/>
              <a:t>	</a:t>
            </a:r>
            <a:r>
              <a:rPr lang="en-GB" sz="2000" dirty="0" smtClean="0">
                <a:solidFill>
                  <a:srgbClr val="0070C0"/>
                </a:solidFill>
              </a:rPr>
              <a:t>ON 	</a:t>
            </a:r>
            <a:r>
              <a:rPr lang="en-GB" sz="2000" dirty="0" err="1" smtClean="0">
                <a:solidFill>
                  <a:srgbClr val="0070C0"/>
                </a:solidFill>
              </a:rPr>
              <a:t>klant.kcode</a:t>
            </a:r>
            <a:r>
              <a:rPr lang="en-GB" sz="2000" dirty="0" smtClean="0">
                <a:solidFill>
                  <a:srgbClr val="0070C0"/>
                </a:solidFill>
              </a:rPr>
              <a:t>  </a:t>
            </a:r>
            <a:r>
              <a:rPr lang="en-GB" sz="2000" dirty="0">
                <a:solidFill>
                  <a:srgbClr val="0070C0"/>
                </a:solidFill>
              </a:rPr>
              <a:t>= </a:t>
            </a:r>
            <a:r>
              <a:rPr lang="en-GB" sz="2000" dirty="0" err="1" smtClean="0">
                <a:solidFill>
                  <a:srgbClr val="0070C0"/>
                </a:solidFill>
              </a:rPr>
              <a:t>koop.kcode</a:t>
            </a:r>
            <a:endParaRPr lang="en-GB" sz="2000" dirty="0">
              <a:solidFill>
                <a:srgbClr val="0070C0"/>
              </a:solidFill>
            </a:endParaRPr>
          </a:p>
          <a:p>
            <a:pPr marL="0" indent="0">
              <a:buNone/>
              <a:tabLst>
                <a:tab pos="1076325" algn="l"/>
                <a:tab pos="1970088" algn="l"/>
              </a:tabLst>
            </a:pPr>
            <a:endParaRPr lang="en-GB" sz="2000" dirty="0"/>
          </a:p>
        </p:txBody>
      </p:sp>
      <p:graphicFrame>
        <p:nvGraphicFramePr>
          <p:cNvPr id="7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755778"/>
              </p:ext>
            </p:extLst>
          </p:nvPr>
        </p:nvGraphicFramePr>
        <p:xfrm>
          <a:off x="594701" y="1417340"/>
          <a:ext cx="1481137" cy="1438656"/>
        </p:xfrm>
        <a:graphic>
          <a:graphicData uri="http://schemas.openxmlformats.org/drawingml/2006/table">
            <a:tbl>
              <a:tblPr/>
              <a:tblGrid>
                <a:gridCol w="69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KLANT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kcode</a:t>
                      </a:r>
                      <a:endParaRPr kumimoji="0" lang="nl-NL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knaam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Jansen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Jansen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8" name="Group 2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373728"/>
              </p:ext>
            </p:extLst>
          </p:nvPr>
        </p:nvGraphicFramePr>
        <p:xfrm>
          <a:off x="2075838" y="1417340"/>
          <a:ext cx="3265488" cy="1438656"/>
        </p:xfrm>
        <a:graphic>
          <a:graphicData uri="http://schemas.openxmlformats.org/drawingml/2006/table">
            <a:tbl>
              <a:tblPr/>
              <a:tblGrid>
                <a:gridCol w="69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4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97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KOOP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mcode</a:t>
                      </a:r>
                      <a:endParaRPr kumimoji="0" lang="nl-NL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1-1-2000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EK3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2-5-2001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3-6-1999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9" name="Group 3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386092"/>
              </p:ext>
            </p:extLst>
          </p:nvPr>
        </p:nvGraphicFramePr>
        <p:xfrm>
          <a:off x="5343782" y="1417340"/>
          <a:ext cx="3548698" cy="1438656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74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27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27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48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MEUBEL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omschrijving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ocode</a:t>
                      </a:r>
                      <a:endParaRPr kumimoji="0" lang="nl-NL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Bankstel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JdB</a:t>
                      </a: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AvD</a:t>
                      </a: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EK3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Eetkamer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Bankstel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JdB</a:t>
                      </a: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AvD</a:t>
                      </a: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" name="Gekromde pijl-omhoog 9"/>
          <p:cNvSpPr/>
          <p:nvPr/>
        </p:nvSpPr>
        <p:spPr bwMode="auto">
          <a:xfrm>
            <a:off x="3068216" y="1920074"/>
            <a:ext cx="2799928" cy="433188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Gekromde pijl-omhoog 10"/>
          <p:cNvSpPr/>
          <p:nvPr/>
        </p:nvSpPr>
        <p:spPr bwMode="auto">
          <a:xfrm>
            <a:off x="899592" y="1920074"/>
            <a:ext cx="1584176" cy="433188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0400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Hoe </a:t>
            </a:r>
            <a:r>
              <a:rPr lang="en-GB" dirty="0" err="1" smtClean="0"/>
              <a:t>moeilijk</a:t>
            </a:r>
            <a:r>
              <a:rPr lang="en-GB" dirty="0" smtClean="0"/>
              <a:t> het </a:t>
            </a:r>
            <a:r>
              <a:rPr lang="en-GB" dirty="0" err="1" smtClean="0"/>
              <a:t>kan</a:t>
            </a:r>
            <a:r>
              <a:rPr lang="en-GB" dirty="0" smtClean="0"/>
              <a:t> </a:t>
            </a:r>
            <a:r>
              <a:rPr lang="en-GB" dirty="0" err="1" smtClean="0"/>
              <a:t>zijn</a:t>
            </a:r>
            <a:r>
              <a:rPr lang="en-GB" dirty="0" smtClean="0"/>
              <a:t>!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87425">
              <a:buNone/>
              <a:tabLst>
                <a:tab pos="1076325" algn="l"/>
              </a:tabLst>
            </a:pPr>
            <a:r>
              <a:rPr lang="en-GB" sz="2000" dirty="0" smtClean="0"/>
              <a:t>SELECT	*</a:t>
            </a:r>
          </a:p>
          <a:p>
            <a:pPr marL="0" indent="0" defTabSz="987425">
              <a:buNone/>
              <a:tabLst>
                <a:tab pos="1076325" algn="l"/>
              </a:tabLst>
            </a:pPr>
            <a:r>
              <a:rPr lang="en-GB" sz="2000" dirty="0" smtClean="0"/>
              <a:t>FROM	tabel1</a:t>
            </a:r>
          </a:p>
          <a:p>
            <a:pPr marL="0" indent="0" defTabSz="987425">
              <a:buNone/>
              <a:tabLst>
                <a:tab pos="1076325" algn="l"/>
              </a:tabLst>
            </a:pPr>
            <a:r>
              <a:rPr lang="en-GB" sz="2000" dirty="0" smtClean="0"/>
              <a:t>JOIN	tabel2</a:t>
            </a:r>
          </a:p>
          <a:p>
            <a:pPr marL="0" indent="0" defTabSz="987425">
              <a:buNone/>
              <a:tabLst>
                <a:tab pos="1076325" algn="l"/>
              </a:tabLst>
            </a:pPr>
            <a:r>
              <a:rPr lang="en-GB" sz="2000" dirty="0"/>
              <a:t>	</a:t>
            </a:r>
            <a:r>
              <a:rPr lang="en-GB" sz="2000" dirty="0" smtClean="0"/>
              <a:t>JOIN 	tabel3 ON F1key.tabel2 = Pkey.tabel3</a:t>
            </a:r>
          </a:p>
          <a:p>
            <a:pPr marL="0" indent="0" defTabSz="987425">
              <a:buNone/>
              <a:tabLst>
                <a:tab pos="1076325" algn="l"/>
              </a:tabLst>
            </a:pPr>
            <a:r>
              <a:rPr lang="en-GB" sz="2000" dirty="0"/>
              <a:t>	</a:t>
            </a:r>
            <a:r>
              <a:rPr lang="en-GB" sz="2000" dirty="0" smtClean="0"/>
              <a:t>JOIN	tabel4 ON F2key.tabel2 = Pkey.tabel4</a:t>
            </a:r>
          </a:p>
          <a:p>
            <a:pPr marL="0" indent="0" defTabSz="987425">
              <a:buNone/>
              <a:tabLst>
                <a:tab pos="1076325" algn="l"/>
              </a:tabLst>
            </a:pPr>
            <a:r>
              <a:rPr lang="en-GB" sz="2000" dirty="0"/>
              <a:t>	</a:t>
            </a:r>
            <a:r>
              <a:rPr lang="en-GB" sz="2000" dirty="0" smtClean="0"/>
              <a:t>ON F1key.tabel1 = Pkey.tabel2</a:t>
            </a:r>
          </a:p>
          <a:p>
            <a:pPr marL="0" indent="0" defTabSz="987425">
              <a:buNone/>
              <a:tabLst>
                <a:tab pos="1076325" algn="l"/>
              </a:tabLst>
            </a:pPr>
            <a:r>
              <a:rPr lang="en-GB" sz="2000" dirty="0" smtClean="0"/>
              <a:t>JOIN	tabel5</a:t>
            </a:r>
          </a:p>
          <a:p>
            <a:pPr marL="0" indent="0" defTabSz="987425">
              <a:buNone/>
              <a:tabLst>
                <a:tab pos="1076325" algn="l"/>
              </a:tabLst>
            </a:pPr>
            <a:r>
              <a:rPr lang="en-GB" sz="2000" dirty="0"/>
              <a:t>	</a:t>
            </a:r>
            <a:r>
              <a:rPr lang="en-GB" sz="2000" dirty="0" smtClean="0"/>
              <a:t>JOIN	tabel6 ON F1.key.tabel5 = Pkey.tabel6</a:t>
            </a:r>
          </a:p>
          <a:p>
            <a:pPr marL="0" indent="0" defTabSz="987425">
              <a:buNone/>
              <a:tabLst>
                <a:tab pos="1076325" algn="l"/>
              </a:tabLst>
            </a:pPr>
            <a:r>
              <a:rPr lang="en-GB" sz="2000" dirty="0"/>
              <a:t>	</a:t>
            </a:r>
            <a:r>
              <a:rPr lang="en-GB" sz="2000" dirty="0" smtClean="0"/>
              <a:t>ON F2key.tabel1 = Pkey.tabel5</a:t>
            </a:r>
            <a:endParaRPr lang="en-GB" sz="20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75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596043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Hoe </a:t>
            </a:r>
            <a:r>
              <a:rPr lang="en-GB" dirty="0" err="1" smtClean="0"/>
              <a:t>moeilijk</a:t>
            </a:r>
            <a:r>
              <a:rPr lang="en-GB" dirty="0" smtClean="0"/>
              <a:t> het </a:t>
            </a:r>
            <a:r>
              <a:rPr lang="en-GB" dirty="0" err="1" smtClean="0"/>
              <a:t>kan</a:t>
            </a:r>
            <a:r>
              <a:rPr lang="en-GB" dirty="0" smtClean="0"/>
              <a:t> </a:t>
            </a:r>
            <a:r>
              <a:rPr lang="en-GB" dirty="0" err="1" smtClean="0"/>
              <a:t>zijn</a:t>
            </a:r>
            <a:r>
              <a:rPr lang="en-GB" dirty="0" smtClean="0"/>
              <a:t>!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76</a:t>
            </a:fld>
            <a:endParaRPr lang="nl-NL"/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96930"/>
            <a:ext cx="7211171" cy="388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4843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Waarom</a:t>
            </a:r>
            <a:r>
              <a:rPr lang="en-GB" dirty="0" smtClean="0"/>
              <a:t> </a:t>
            </a:r>
            <a:r>
              <a:rPr lang="en-GB" dirty="0" err="1" smtClean="0"/>
              <a:t>moeilijk</a:t>
            </a:r>
            <a:r>
              <a:rPr lang="en-GB" dirty="0" smtClean="0"/>
              <a:t> …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87425">
              <a:buNone/>
              <a:tabLst>
                <a:tab pos="1076325" algn="l"/>
              </a:tabLst>
            </a:pPr>
            <a:r>
              <a:rPr lang="en-GB" sz="2000" dirty="0" smtClean="0"/>
              <a:t>SELECT	*</a:t>
            </a:r>
          </a:p>
          <a:p>
            <a:pPr marL="0" indent="0" defTabSz="987425">
              <a:buNone/>
              <a:tabLst>
                <a:tab pos="1076325" algn="l"/>
              </a:tabLst>
            </a:pPr>
            <a:r>
              <a:rPr lang="en-GB" sz="2000" dirty="0" smtClean="0"/>
              <a:t>FROM	tabel1, tabel2, tabel3, tabel4, tabel5, tabel6</a:t>
            </a:r>
          </a:p>
          <a:p>
            <a:pPr marL="0" indent="0" defTabSz="987425">
              <a:buNone/>
              <a:tabLst>
                <a:tab pos="1076325" algn="l"/>
              </a:tabLst>
            </a:pPr>
            <a:r>
              <a:rPr lang="en-GB" sz="2000" dirty="0" smtClean="0"/>
              <a:t>WHERE	F1key.tabel2 = Pkey.tabel3</a:t>
            </a:r>
          </a:p>
          <a:p>
            <a:pPr marL="0" indent="0" defTabSz="987425">
              <a:buNone/>
              <a:tabLst>
                <a:tab pos="1076325" algn="l"/>
              </a:tabLst>
            </a:pPr>
            <a:r>
              <a:rPr lang="en-GB" sz="2000" dirty="0" smtClean="0"/>
              <a:t>AND</a:t>
            </a:r>
            <a:r>
              <a:rPr lang="en-GB" sz="2000" dirty="0"/>
              <a:t>	</a:t>
            </a:r>
            <a:r>
              <a:rPr lang="en-GB" sz="2000" dirty="0" smtClean="0"/>
              <a:t>F2key.tabel2 = Pkey.tabel4</a:t>
            </a:r>
          </a:p>
          <a:p>
            <a:pPr marL="0" indent="0" defTabSz="987425">
              <a:buNone/>
              <a:tabLst>
                <a:tab pos="1076325" algn="l"/>
              </a:tabLst>
            </a:pPr>
            <a:r>
              <a:rPr lang="en-GB" sz="2000" dirty="0" smtClean="0"/>
              <a:t>AND</a:t>
            </a:r>
            <a:r>
              <a:rPr lang="en-GB" sz="2000" dirty="0"/>
              <a:t>	</a:t>
            </a:r>
            <a:r>
              <a:rPr lang="en-GB" sz="2000" dirty="0" smtClean="0"/>
              <a:t>F1key.tabel1 = Pkey.tabel2</a:t>
            </a:r>
          </a:p>
          <a:p>
            <a:pPr marL="0" indent="0" defTabSz="987425">
              <a:buNone/>
              <a:tabLst>
                <a:tab pos="1076325" algn="l"/>
              </a:tabLst>
            </a:pPr>
            <a:r>
              <a:rPr lang="en-GB" sz="2000" dirty="0" smtClean="0"/>
              <a:t>AND	F1.key.tabel5 = Pkey.tabel6</a:t>
            </a:r>
          </a:p>
          <a:p>
            <a:pPr marL="0" indent="0" defTabSz="987425">
              <a:buNone/>
              <a:tabLst>
                <a:tab pos="1076325" algn="l"/>
              </a:tabLst>
            </a:pPr>
            <a:r>
              <a:rPr lang="en-GB" sz="2000" dirty="0" smtClean="0"/>
              <a:t>AND</a:t>
            </a:r>
            <a:r>
              <a:rPr lang="en-GB" sz="2000" dirty="0"/>
              <a:t>	</a:t>
            </a:r>
            <a:r>
              <a:rPr lang="en-GB" sz="2000" dirty="0" smtClean="0"/>
              <a:t>F2key.tabel1 = Pkey.tabel5</a:t>
            </a:r>
          </a:p>
          <a:p>
            <a:pPr marL="0" indent="0" defTabSz="987425">
              <a:buNone/>
              <a:tabLst>
                <a:tab pos="1076325" algn="l"/>
              </a:tabLst>
            </a:pPr>
            <a:endParaRPr lang="en-GB" sz="2000" dirty="0"/>
          </a:p>
          <a:p>
            <a:pPr marL="0" indent="0" defTabSz="987425">
              <a:buNone/>
              <a:tabLst>
                <a:tab pos="1076325" algn="l"/>
              </a:tabLst>
            </a:pPr>
            <a:r>
              <a:rPr lang="en-GB" sz="4000" b="1" dirty="0" smtClean="0"/>
              <a:t>JOIN is </a:t>
            </a:r>
            <a:r>
              <a:rPr lang="en-GB" sz="4000" b="1" dirty="0" err="1" smtClean="0"/>
              <a:t>leesbaar</a:t>
            </a:r>
            <a:r>
              <a:rPr lang="en-GB" sz="4000" b="1" dirty="0" smtClean="0"/>
              <a:t>!</a:t>
            </a:r>
            <a:endParaRPr lang="en-GB" sz="4000" b="1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77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921371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Nog </a:t>
            </a:r>
            <a:r>
              <a:rPr lang="en-GB" dirty="0" err="1" smtClean="0"/>
              <a:t>meer</a:t>
            </a:r>
            <a:r>
              <a:rPr lang="en-GB" dirty="0" smtClean="0"/>
              <a:t> JOIN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78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50" y="1383623"/>
            <a:ext cx="4802206" cy="377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0753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JOIN </a:t>
            </a:r>
            <a:r>
              <a:rPr lang="en-GB" dirty="0" err="1" smtClean="0"/>
              <a:t>en</a:t>
            </a:r>
            <a:r>
              <a:rPr lang="en-GB" dirty="0" smtClean="0"/>
              <a:t> INNER JOIN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79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3" t="21858" r="32988" b="38118"/>
          <a:stretch/>
        </p:blipFill>
        <p:spPr>
          <a:xfrm>
            <a:off x="2339752" y="1231243"/>
            <a:ext cx="4230217" cy="403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8416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Van </a:t>
            </a:r>
            <a:r>
              <a:rPr lang="en-GB" dirty="0" err="1" smtClean="0"/>
              <a:t>verhaal</a:t>
            </a:r>
            <a:r>
              <a:rPr lang="en-GB" dirty="0" smtClean="0"/>
              <a:t> </a:t>
            </a:r>
            <a:r>
              <a:rPr lang="en-GB" dirty="0" err="1" smtClean="0"/>
              <a:t>naar</a:t>
            </a:r>
            <a:r>
              <a:rPr lang="en-GB" dirty="0" smtClean="0"/>
              <a:t> database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90513" y="1989361"/>
            <a:ext cx="1946275" cy="990600"/>
            <a:chOff x="406" y="1920"/>
            <a:chExt cx="1226" cy="624"/>
          </a:xfrm>
          <a:solidFill>
            <a:srgbClr val="FF99FF"/>
          </a:solidFill>
        </p:grpSpPr>
        <p:sp>
          <p:nvSpPr>
            <p:cNvPr id="50" name="AutoShape 19"/>
            <p:cNvSpPr>
              <a:spLocks noChangeArrowheads="1"/>
            </p:cNvSpPr>
            <p:nvPr/>
          </p:nvSpPr>
          <p:spPr bwMode="auto">
            <a:xfrm>
              <a:off x="406" y="1920"/>
              <a:ext cx="1226" cy="624"/>
            </a:xfrm>
            <a:prstGeom prst="cloudCallout">
              <a:avLst>
                <a:gd name="adj1" fmla="val 22282"/>
                <a:gd name="adj2" fmla="val -32370"/>
              </a:avLst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 anchorCtr="1"/>
            <a:lstStyle>
              <a:defPPr>
                <a:defRPr lang="nl-NL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nl-NL" sz="1800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probleem</a:t>
              </a:r>
            </a:p>
          </p:txBody>
        </p:sp>
        <p:sp>
          <p:nvSpPr>
            <p:cNvPr id="51" name="Oval 20"/>
            <p:cNvSpPr>
              <a:spLocks noChangeArrowheads="1"/>
            </p:cNvSpPr>
            <p:nvPr/>
          </p:nvSpPr>
          <p:spPr bwMode="auto">
            <a:xfrm>
              <a:off x="1266" y="1923"/>
              <a:ext cx="240" cy="19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nl-NL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" name="AutoShape 21"/>
          <p:cNvSpPr>
            <a:spLocks noChangeArrowheads="1"/>
          </p:cNvSpPr>
          <p:nvPr/>
        </p:nvSpPr>
        <p:spPr bwMode="auto">
          <a:xfrm>
            <a:off x="7418388" y="1989361"/>
            <a:ext cx="1066800" cy="914400"/>
          </a:xfrm>
          <a:prstGeom prst="flowChartAlternateProcess">
            <a:avLst/>
          </a:prstGeom>
          <a:solidFill>
            <a:srgbClr val="FF99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nl-NL" sz="18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doel</a:t>
            </a: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>
            <a:off x="2446338" y="2446561"/>
            <a:ext cx="4724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 flipH="1">
            <a:off x="2355197" y="1956127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 flipH="1">
            <a:off x="1875307" y="2956252"/>
            <a:ext cx="992331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nl-NL" sz="1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huidige</a:t>
            </a:r>
          </a:p>
          <a:p>
            <a:pPr>
              <a:defRPr/>
            </a:pPr>
            <a:r>
              <a:rPr lang="nl-NL" sz="1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situatie</a:t>
            </a:r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 flipH="1">
            <a:off x="7237401" y="2030636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 flipH="1">
            <a:off x="6662051" y="3021236"/>
            <a:ext cx="1150699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nl-NL" sz="1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gewenste</a:t>
            </a:r>
          </a:p>
          <a:p>
            <a:pPr>
              <a:defRPr/>
            </a:pPr>
            <a:r>
              <a:rPr lang="nl-NL" sz="1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situatie</a:t>
            </a:r>
          </a:p>
        </p:txBody>
      </p:sp>
      <p:sp>
        <p:nvSpPr>
          <p:cNvPr id="14" name="Line 41"/>
          <p:cNvSpPr>
            <a:spLocks noChangeShapeType="1"/>
          </p:cNvSpPr>
          <p:nvPr/>
        </p:nvSpPr>
        <p:spPr bwMode="auto">
          <a:xfrm>
            <a:off x="3894138" y="2265586"/>
            <a:ext cx="0" cy="3810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Group 42"/>
          <p:cNvGrpSpPr>
            <a:grpSpLocks/>
          </p:cNvGrpSpPr>
          <p:nvPr/>
        </p:nvGrpSpPr>
        <p:grpSpPr bwMode="auto">
          <a:xfrm>
            <a:off x="2574926" y="1651223"/>
            <a:ext cx="1219200" cy="323850"/>
            <a:chOff x="1652" y="1852"/>
            <a:chExt cx="768" cy="204"/>
          </a:xfrm>
        </p:grpSpPr>
        <p:sp>
          <p:nvSpPr>
            <p:cNvPr id="35" name="Text Box 43"/>
            <p:cNvSpPr txBox="1">
              <a:spLocks noChangeArrowheads="1"/>
            </p:cNvSpPr>
            <p:nvPr/>
          </p:nvSpPr>
          <p:spPr bwMode="auto">
            <a:xfrm>
              <a:off x="1727" y="1852"/>
              <a:ext cx="624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nl-NL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nl-NL" sz="1400" b="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analyse</a:t>
              </a:r>
            </a:p>
          </p:txBody>
        </p:sp>
        <p:sp>
          <p:nvSpPr>
            <p:cNvPr id="36" name="Line 44"/>
            <p:cNvSpPr>
              <a:spLocks noChangeShapeType="1"/>
            </p:cNvSpPr>
            <p:nvPr/>
          </p:nvSpPr>
          <p:spPr bwMode="auto">
            <a:xfrm>
              <a:off x="1652" y="2056"/>
              <a:ext cx="76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nl-NL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nl-NL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6" name="Line 45"/>
          <p:cNvSpPr>
            <a:spLocks noChangeShapeType="1"/>
          </p:cNvSpPr>
          <p:nvPr/>
        </p:nvSpPr>
        <p:spPr bwMode="auto">
          <a:xfrm>
            <a:off x="5494338" y="2265586"/>
            <a:ext cx="0" cy="3810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7" name="Group 46"/>
          <p:cNvGrpSpPr>
            <a:grpSpLocks/>
          </p:cNvGrpSpPr>
          <p:nvPr/>
        </p:nvGrpSpPr>
        <p:grpSpPr bwMode="auto">
          <a:xfrm>
            <a:off x="4094163" y="1651223"/>
            <a:ext cx="1219200" cy="323850"/>
            <a:chOff x="2609" y="1852"/>
            <a:chExt cx="768" cy="204"/>
          </a:xfrm>
        </p:grpSpPr>
        <p:sp>
          <p:nvSpPr>
            <p:cNvPr id="33" name="Text Box 47"/>
            <p:cNvSpPr txBox="1">
              <a:spLocks noChangeArrowheads="1"/>
            </p:cNvSpPr>
            <p:nvPr/>
          </p:nvSpPr>
          <p:spPr bwMode="auto">
            <a:xfrm>
              <a:off x="2681" y="1852"/>
              <a:ext cx="624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nl-NL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nl-NL" sz="1400" b="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ontwerp</a:t>
              </a:r>
            </a:p>
          </p:txBody>
        </p:sp>
        <p:sp>
          <p:nvSpPr>
            <p:cNvPr id="34" name="Line 48"/>
            <p:cNvSpPr>
              <a:spLocks noChangeShapeType="1"/>
            </p:cNvSpPr>
            <p:nvPr/>
          </p:nvSpPr>
          <p:spPr bwMode="auto">
            <a:xfrm>
              <a:off x="2609" y="2056"/>
              <a:ext cx="76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nl-NL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nl-NL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8" name="Group 49"/>
          <p:cNvGrpSpPr>
            <a:grpSpLocks/>
          </p:cNvGrpSpPr>
          <p:nvPr/>
        </p:nvGrpSpPr>
        <p:grpSpPr bwMode="auto">
          <a:xfrm>
            <a:off x="5589589" y="1651223"/>
            <a:ext cx="1352536" cy="323850"/>
            <a:chOff x="3552" y="1419"/>
            <a:chExt cx="768" cy="204"/>
          </a:xfrm>
        </p:grpSpPr>
        <p:sp>
          <p:nvSpPr>
            <p:cNvPr id="31" name="Text Box 50"/>
            <p:cNvSpPr txBox="1">
              <a:spLocks noChangeArrowheads="1"/>
            </p:cNvSpPr>
            <p:nvPr/>
          </p:nvSpPr>
          <p:spPr bwMode="auto">
            <a:xfrm>
              <a:off x="3621" y="1419"/>
              <a:ext cx="624" cy="1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nl-NL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nl-NL" sz="1400" b="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realisatie</a:t>
              </a:r>
            </a:p>
          </p:txBody>
        </p:sp>
        <p:sp>
          <p:nvSpPr>
            <p:cNvPr id="32" name="Line 51"/>
            <p:cNvSpPr>
              <a:spLocks noChangeShapeType="1"/>
            </p:cNvSpPr>
            <p:nvPr/>
          </p:nvSpPr>
          <p:spPr bwMode="auto">
            <a:xfrm>
              <a:off x="3552" y="1623"/>
              <a:ext cx="76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nl-NL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nl-NL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9" name="Rectangle 64"/>
          <p:cNvSpPr>
            <a:spLocks noChangeArrowheads="1"/>
          </p:cNvSpPr>
          <p:nvPr/>
        </p:nvSpPr>
        <p:spPr bwMode="auto">
          <a:xfrm>
            <a:off x="89026" y="3702273"/>
            <a:ext cx="3100263" cy="92333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nl-NL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opstellen conceptueel datamodel  zoals bijv.</a:t>
            </a:r>
          </a:p>
          <a:p>
            <a:pPr algn="r">
              <a:defRPr/>
            </a:pPr>
            <a:r>
              <a:rPr lang="nl-NL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(E)ERD of </a:t>
            </a:r>
            <a:r>
              <a:rPr lang="nl-NL" sz="18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Klassediagram</a:t>
            </a:r>
            <a:endParaRPr lang="nl-NL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0" name="Group 66"/>
          <p:cNvGrpSpPr>
            <a:grpSpLocks/>
          </p:cNvGrpSpPr>
          <p:nvPr/>
        </p:nvGrpSpPr>
        <p:grpSpPr bwMode="auto">
          <a:xfrm>
            <a:off x="2535238" y="2649763"/>
            <a:ext cx="1225550" cy="1366838"/>
            <a:chOff x="1627" y="2199"/>
            <a:chExt cx="772" cy="861"/>
          </a:xfrm>
        </p:grpSpPr>
        <p:sp>
          <p:nvSpPr>
            <p:cNvPr id="29" name="AutoShape 63"/>
            <p:cNvSpPr>
              <a:spLocks/>
            </p:cNvSpPr>
            <p:nvPr/>
          </p:nvSpPr>
          <p:spPr bwMode="auto">
            <a:xfrm rot="-5400000">
              <a:off x="1945" y="1881"/>
              <a:ext cx="136" cy="772"/>
            </a:xfrm>
            <a:prstGeom prst="leftBrace">
              <a:avLst>
                <a:gd name="adj1" fmla="val 47304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nl-NL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" name="Line 65"/>
            <p:cNvSpPr>
              <a:spLocks noChangeShapeType="1"/>
            </p:cNvSpPr>
            <p:nvPr/>
          </p:nvSpPr>
          <p:spPr bwMode="auto">
            <a:xfrm flipV="1">
              <a:off x="2017" y="2380"/>
              <a:ext cx="0" cy="6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nl-NL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nl-N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1" name="Rectangle 67"/>
          <p:cNvSpPr>
            <a:spLocks noChangeArrowheads="1"/>
          </p:cNvSpPr>
          <p:nvPr/>
        </p:nvSpPr>
        <p:spPr bwMode="auto">
          <a:xfrm>
            <a:off x="3265286" y="4092290"/>
            <a:ext cx="2997200" cy="9159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nl-NL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vertalen (“</a:t>
            </a:r>
            <a:r>
              <a:rPr lang="nl-NL" sz="18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mapping</a:t>
            </a:r>
            <a:r>
              <a:rPr lang="nl-NL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”)</a:t>
            </a:r>
          </a:p>
          <a:p>
            <a:pPr>
              <a:defRPr/>
            </a:pPr>
            <a:r>
              <a:rPr lang="nl-NL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conceptueel model </a:t>
            </a:r>
          </a:p>
          <a:p>
            <a:pPr>
              <a:defRPr/>
            </a:pPr>
            <a:r>
              <a:rPr lang="nl-NL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naar relationeel model</a:t>
            </a:r>
          </a:p>
        </p:txBody>
      </p:sp>
      <p:grpSp>
        <p:nvGrpSpPr>
          <p:cNvPr id="22" name="Group 68"/>
          <p:cNvGrpSpPr>
            <a:grpSpLocks/>
          </p:cNvGrpSpPr>
          <p:nvPr/>
        </p:nvGrpSpPr>
        <p:grpSpPr bwMode="auto">
          <a:xfrm>
            <a:off x="4073525" y="2643413"/>
            <a:ext cx="1225550" cy="1366838"/>
            <a:chOff x="1627" y="2199"/>
            <a:chExt cx="772" cy="861"/>
          </a:xfrm>
        </p:grpSpPr>
        <p:sp>
          <p:nvSpPr>
            <p:cNvPr id="27" name="AutoShape 69"/>
            <p:cNvSpPr>
              <a:spLocks/>
            </p:cNvSpPr>
            <p:nvPr/>
          </p:nvSpPr>
          <p:spPr bwMode="auto">
            <a:xfrm rot="-5400000">
              <a:off x="1945" y="1881"/>
              <a:ext cx="136" cy="772"/>
            </a:xfrm>
            <a:prstGeom prst="leftBrace">
              <a:avLst>
                <a:gd name="adj1" fmla="val 47304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nl-NL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" name="Line 70"/>
            <p:cNvSpPr>
              <a:spLocks noChangeShapeType="1"/>
            </p:cNvSpPr>
            <p:nvPr/>
          </p:nvSpPr>
          <p:spPr bwMode="auto">
            <a:xfrm flipV="1">
              <a:off x="2017" y="2380"/>
              <a:ext cx="0" cy="6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nl-NL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nl-N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3" name="Rectangle 71"/>
          <p:cNvSpPr>
            <a:spLocks noChangeArrowheads="1"/>
          </p:cNvSpPr>
          <p:nvPr/>
        </p:nvSpPr>
        <p:spPr bwMode="auto">
          <a:xfrm>
            <a:off x="6228184" y="3705944"/>
            <a:ext cx="2768600" cy="9159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nl-NL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opstellen implementatiemodel</a:t>
            </a:r>
          </a:p>
          <a:p>
            <a:pPr algn="l">
              <a:defRPr/>
            </a:pPr>
            <a:r>
              <a:rPr lang="nl-NL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 database</a:t>
            </a:r>
          </a:p>
        </p:txBody>
      </p:sp>
      <p:grpSp>
        <p:nvGrpSpPr>
          <p:cNvPr id="24" name="Group 72"/>
          <p:cNvGrpSpPr>
            <a:grpSpLocks/>
          </p:cNvGrpSpPr>
          <p:nvPr/>
        </p:nvGrpSpPr>
        <p:grpSpPr bwMode="auto">
          <a:xfrm>
            <a:off x="5657850" y="2643413"/>
            <a:ext cx="1225550" cy="1366838"/>
            <a:chOff x="1627" y="2199"/>
            <a:chExt cx="772" cy="861"/>
          </a:xfrm>
        </p:grpSpPr>
        <p:sp>
          <p:nvSpPr>
            <p:cNvPr id="25" name="AutoShape 73"/>
            <p:cNvSpPr>
              <a:spLocks/>
            </p:cNvSpPr>
            <p:nvPr/>
          </p:nvSpPr>
          <p:spPr bwMode="auto">
            <a:xfrm rot="-5400000">
              <a:off x="1945" y="1881"/>
              <a:ext cx="136" cy="772"/>
            </a:xfrm>
            <a:prstGeom prst="leftBrace">
              <a:avLst>
                <a:gd name="adj1" fmla="val 47304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nl-NL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" name="Line 74"/>
            <p:cNvSpPr>
              <a:spLocks noChangeShapeType="1"/>
            </p:cNvSpPr>
            <p:nvPr/>
          </p:nvSpPr>
          <p:spPr bwMode="auto">
            <a:xfrm flipV="1">
              <a:off x="2017" y="2380"/>
              <a:ext cx="0" cy="6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nl-NL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nl-N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34410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LEFT JOIN </a:t>
            </a:r>
            <a:r>
              <a:rPr lang="en-GB" dirty="0" err="1" smtClean="0"/>
              <a:t>en</a:t>
            </a:r>
            <a:r>
              <a:rPr lang="en-GB" dirty="0" smtClean="0"/>
              <a:t> RIGHT JOIN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80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75" b="60989"/>
          <a:stretch/>
        </p:blipFill>
        <p:spPr>
          <a:xfrm>
            <a:off x="778940" y="1171619"/>
            <a:ext cx="3577036" cy="3917391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40" r="-314" b="60989"/>
          <a:stretch/>
        </p:blipFill>
        <p:spPr>
          <a:xfrm>
            <a:off x="5004048" y="1171621"/>
            <a:ext cx="3672407" cy="391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7071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(FULL) OUTER JOIN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81</a:t>
            </a:fld>
            <a:endParaRPr lang="nl-NL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568" y="1568861"/>
            <a:ext cx="6304828" cy="344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7743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 </a:t>
            </a:r>
            <a:r>
              <a:rPr lang="en-GB" dirty="0" err="1" smtClean="0"/>
              <a:t>keer</a:t>
            </a:r>
            <a:r>
              <a:rPr lang="en-GB" dirty="0" smtClean="0"/>
              <a:t> </a:t>
            </a:r>
            <a:r>
              <a:rPr lang="en-GB" dirty="0" err="1" smtClean="0"/>
              <a:t>dezelfde</a:t>
            </a:r>
            <a:r>
              <a:rPr lang="en-GB" dirty="0" smtClean="0"/>
              <a:t> </a:t>
            </a:r>
            <a:r>
              <a:rPr lang="en-GB" dirty="0" err="1" smtClean="0"/>
              <a:t>tabel</a:t>
            </a:r>
            <a:endParaRPr lang="en-GB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idx="1"/>
          </p:nvPr>
        </p:nvSpPr>
        <p:spPr>
          <a:xfrm>
            <a:off x="838200" y="1460500"/>
            <a:ext cx="7772400" cy="1480048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overzicht</a:t>
            </a:r>
            <a:r>
              <a:rPr lang="en-GB" dirty="0" smtClean="0"/>
              <a:t> van </a:t>
            </a:r>
            <a:r>
              <a:rPr lang="en-GB" dirty="0" err="1" smtClean="0"/>
              <a:t>alle</a:t>
            </a:r>
            <a:r>
              <a:rPr lang="en-GB" dirty="0" smtClean="0"/>
              <a:t> </a:t>
            </a:r>
            <a:r>
              <a:rPr lang="en-GB" dirty="0" err="1" smtClean="0"/>
              <a:t>studenten</a:t>
            </a:r>
            <a:r>
              <a:rPr lang="en-GB" dirty="0" smtClean="0"/>
              <a:t> met </a:t>
            </a:r>
            <a:r>
              <a:rPr lang="en-GB" dirty="0" err="1" smtClean="0"/>
              <a:t>hun</a:t>
            </a:r>
            <a:r>
              <a:rPr lang="en-GB" dirty="0" smtClean="0"/>
              <a:t> </a:t>
            </a:r>
            <a:r>
              <a:rPr lang="en-GB" dirty="0" err="1" smtClean="0"/>
              <a:t>eventuele</a:t>
            </a:r>
            <a:r>
              <a:rPr lang="en-GB" dirty="0" smtClean="0"/>
              <a:t> </a:t>
            </a:r>
            <a:r>
              <a:rPr lang="en-GB" dirty="0" err="1" smtClean="0"/>
              <a:t>studiepartners</a:t>
            </a:r>
            <a:r>
              <a:rPr lang="en-GB" dirty="0" smtClean="0"/>
              <a:t>, links </a:t>
            </a:r>
            <a:r>
              <a:rPr lang="en-GB" dirty="0" err="1" smtClean="0"/>
              <a:t>studenten</a:t>
            </a:r>
            <a:r>
              <a:rPr lang="en-GB" dirty="0" smtClean="0"/>
              <a:t>, </a:t>
            </a:r>
            <a:r>
              <a:rPr lang="en-GB" dirty="0" err="1" smtClean="0"/>
              <a:t>rechts</a:t>
            </a:r>
            <a:r>
              <a:rPr lang="en-GB" dirty="0" smtClean="0"/>
              <a:t> </a:t>
            </a:r>
            <a:r>
              <a:rPr lang="en-GB" dirty="0" err="1" smtClean="0"/>
              <a:t>studiepartners</a:t>
            </a:r>
            <a:r>
              <a:rPr lang="en-GB" dirty="0" smtClean="0"/>
              <a:t> …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82</a:t>
            </a:fld>
            <a:endParaRPr lang="nl-NL"/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372374"/>
              </p:ext>
            </p:extLst>
          </p:nvPr>
        </p:nvGraphicFramePr>
        <p:xfrm>
          <a:off x="839612" y="3119978"/>
          <a:ext cx="3343970" cy="196977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</a:t>
                      </a:r>
                      <a:endParaRPr lang="nl-NL" sz="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woonplaats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studiepartner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beurs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studie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Kees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DH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ICT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Miranda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HL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BK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Ali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ECO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James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ICT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Fatih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HL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ECO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Karen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DH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Leo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BK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Clair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ICT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Janice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ECO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Richard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861604"/>
              </p:ext>
            </p:extLst>
          </p:nvPr>
        </p:nvGraphicFramePr>
        <p:xfrm>
          <a:off x="5186015" y="3119978"/>
          <a:ext cx="3343970" cy="196977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</a:t>
                      </a:r>
                      <a:endParaRPr lang="nl-NL" sz="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woonplaats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studiepartner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beurs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studie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Kees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DH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ICT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Miranda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HL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BK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Ali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ECO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James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ICT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Fatih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HL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ECO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Karen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DH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Leo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BK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Clair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ICT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Janice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ECO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Richard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263616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 </a:t>
            </a:r>
            <a:r>
              <a:rPr lang="en-GB" dirty="0" err="1" smtClean="0"/>
              <a:t>keer</a:t>
            </a:r>
            <a:r>
              <a:rPr lang="en-GB" dirty="0" smtClean="0"/>
              <a:t> </a:t>
            </a:r>
            <a:r>
              <a:rPr lang="en-GB" dirty="0" err="1" smtClean="0"/>
              <a:t>dezelfde</a:t>
            </a:r>
            <a:r>
              <a:rPr lang="en-GB" dirty="0" smtClean="0"/>
              <a:t> </a:t>
            </a:r>
            <a:r>
              <a:rPr lang="en-GB" dirty="0" err="1" smtClean="0"/>
              <a:t>tabel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460500"/>
            <a:ext cx="7772400" cy="146900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SELECT </a:t>
            </a:r>
            <a:r>
              <a:rPr lang="en-GB" dirty="0" smtClean="0"/>
              <a:t>*</a:t>
            </a:r>
          </a:p>
          <a:p>
            <a:pPr marL="0" indent="0">
              <a:buNone/>
            </a:pPr>
            <a:r>
              <a:rPr lang="en-GB" dirty="0" smtClean="0"/>
              <a:t>FROM </a:t>
            </a:r>
            <a:r>
              <a:rPr lang="en-GB" dirty="0"/>
              <a:t>student as </a:t>
            </a:r>
            <a:r>
              <a:rPr lang="en-GB" dirty="0" smtClean="0"/>
              <a:t>A</a:t>
            </a:r>
          </a:p>
          <a:p>
            <a:pPr marL="0" indent="0">
              <a:buNone/>
            </a:pPr>
            <a:r>
              <a:rPr lang="en-GB" dirty="0" smtClean="0"/>
              <a:t>LEFT </a:t>
            </a:r>
            <a:r>
              <a:rPr lang="en-GB" dirty="0"/>
              <a:t>JOIN student as B ON </a:t>
            </a:r>
            <a:r>
              <a:rPr lang="en-GB" dirty="0" err="1"/>
              <a:t>A.studieparnter</a:t>
            </a:r>
            <a:r>
              <a:rPr lang="en-GB" dirty="0"/>
              <a:t> = B.id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83</a:t>
            </a:fld>
            <a:endParaRPr lang="nl-NL"/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/>
          </p:nvPr>
        </p:nvGraphicFramePr>
        <p:xfrm>
          <a:off x="1283662" y="3073524"/>
          <a:ext cx="7045252" cy="196977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983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1774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60620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</a:t>
                      </a:r>
                      <a:endParaRPr lang="nl-NL" sz="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woonplaats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studiepartner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beurs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studie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</a:t>
                      </a:r>
                      <a:endParaRPr lang="nl-NL" sz="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woonplaats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studiepartner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beurs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studie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Kees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DH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ICT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Miranda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HL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BK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Karen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DH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Ali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ECO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Fatih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HL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ECO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James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ICT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Fatih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HL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ECO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Ali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ECO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Karen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DH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Miranda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HL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BK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Leo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BK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Clair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ICT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Clair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ICT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Leo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BK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Janice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ECO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Richard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77889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 in select (</a:t>
            </a:r>
            <a:r>
              <a:rPr lang="en-GB" dirty="0" err="1" smtClean="0"/>
              <a:t>subselect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3217540"/>
            <a:ext cx="7772400" cy="1671960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Voor</a:t>
            </a:r>
            <a:r>
              <a:rPr lang="en-GB" dirty="0" smtClean="0"/>
              <a:t> </a:t>
            </a:r>
            <a:r>
              <a:rPr lang="en-GB" dirty="0" err="1" smtClean="0"/>
              <a:t>hoeveel</a:t>
            </a:r>
            <a:r>
              <a:rPr lang="en-GB" dirty="0" smtClean="0"/>
              <a:t> </a:t>
            </a:r>
            <a:r>
              <a:rPr lang="en-GB" dirty="0" err="1" smtClean="0"/>
              <a:t>verschillende</a:t>
            </a:r>
            <a:r>
              <a:rPr lang="en-GB" dirty="0" smtClean="0"/>
              <a:t> </a:t>
            </a:r>
            <a:r>
              <a:rPr lang="en-GB" dirty="0" err="1" smtClean="0"/>
              <a:t>meubels</a:t>
            </a:r>
            <a:r>
              <a:rPr lang="en-GB" dirty="0" smtClean="0"/>
              <a:t> </a:t>
            </a:r>
            <a:r>
              <a:rPr lang="en-GB" dirty="0" err="1" smtClean="0"/>
              <a:t>heeft</a:t>
            </a:r>
            <a:r>
              <a:rPr lang="en-GB" dirty="0" smtClean="0"/>
              <a:t> Jan het </a:t>
            </a:r>
            <a:r>
              <a:rPr lang="en-GB" dirty="0" err="1" smtClean="0"/>
              <a:t>ontwerp</a:t>
            </a:r>
            <a:r>
              <a:rPr lang="en-GB" dirty="0" smtClean="0"/>
              <a:t> </a:t>
            </a:r>
            <a:r>
              <a:rPr lang="en-GB" dirty="0" err="1" smtClean="0"/>
              <a:t>gemaakt</a:t>
            </a:r>
            <a:r>
              <a:rPr lang="en-GB" dirty="0" smtClean="0"/>
              <a:t>?</a:t>
            </a:r>
          </a:p>
          <a:p>
            <a:pPr marL="0" indent="0">
              <a:buNone/>
            </a:pPr>
            <a:r>
              <a:rPr lang="en-GB" dirty="0" smtClean="0"/>
              <a:t>Hoe </a:t>
            </a:r>
            <a:r>
              <a:rPr lang="en-GB" dirty="0" err="1" smtClean="0"/>
              <a:t>vind</a:t>
            </a:r>
            <a:r>
              <a:rPr lang="en-GB" dirty="0" smtClean="0"/>
              <a:t> </a:t>
            </a:r>
            <a:r>
              <a:rPr lang="en-GB" dirty="0" err="1" smtClean="0"/>
              <a:t>ik</a:t>
            </a:r>
            <a:r>
              <a:rPr lang="en-GB" dirty="0" smtClean="0"/>
              <a:t> Jan in de </a:t>
            </a:r>
            <a:r>
              <a:rPr lang="en-GB" dirty="0" err="1" smtClean="0"/>
              <a:t>meubeltabel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tellen</a:t>
            </a:r>
            <a:r>
              <a:rPr lang="en-GB" dirty="0" smtClean="0"/>
              <a:t> …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84</a:t>
            </a:fld>
            <a:endParaRPr lang="nl-NL"/>
          </a:p>
        </p:txBody>
      </p:sp>
      <p:graphicFrame>
        <p:nvGraphicFramePr>
          <p:cNvPr id="7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838516"/>
              </p:ext>
            </p:extLst>
          </p:nvPr>
        </p:nvGraphicFramePr>
        <p:xfrm>
          <a:off x="1292116" y="1885392"/>
          <a:ext cx="1514475" cy="1155192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ONTWERPER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ocode</a:t>
                      </a:r>
                      <a:endParaRPr kumimoji="0" lang="nl-NL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Onaam</a:t>
                      </a:r>
                      <a:endParaRPr kumimoji="0" lang="nl-NL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JdB</a:t>
                      </a:r>
                      <a:endParaRPr kumimoji="0" lang="nl-NL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AvD</a:t>
                      </a:r>
                      <a:endParaRPr kumimoji="0" lang="nl-NL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9" name="Group 3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036234"/>
              </p:ext>
            </p:extLst>
          </p:nvPr>
        </p:nvGraphicFramePr>
        <p:xfrm>
          <a:off x="2987824" y="1885392"/>
          <a:ext cx="4365625" cy="1155192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74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26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97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MEUBEL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omschrijving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mocode</a:t>
                      </a:r>
                      <a:endParaRPr kumimoji="0" lang="nl-NL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Bankstel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EK3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Eetkamer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89781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Oplossing</a:t>
            </a:r>
            <a:r>
              <a:rPr lang="en-GB" dirty="0" smtClean="0"/>
              <a:t> (1)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Vind</a:t>
            </a:r>
            <a:r>
              <a:rPr lang="en-GB" dirty="0" smtClean="0"/>
              <a:t> Jan (</a:t>
            </a:r>
            <a:r>
              <a:rPr lang="en-GB" dirty="0" err="1" smtClean="0"/>
              <a:t>bij</a:t>
            </a:r>
            <a:r>
              <a:rPr lang="en-GB" dirty="0" smtClean="0"/>
              <a:t> de </a:t>
            </a:r>
            <a:r>
              <a:rPr lang="en-GB" dirty="0" err="1" smtClean="0"/>
              <a:t>ontwerpers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85</a:t>
            </a:fld>
            <a:endParaRPr lang="nl-NL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838200" y="3217540"/>
            <a:ext cx="7772400" cy="167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Monotype Sorts" pitchFamily="2" charset="2"/>
              <a:buChar char="n"/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–"/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Monotype Sorts" pitchFamily="2" charset="2"/>
              <a:buNone/>
              <a:tabLst>
                <a:tab pos="1077913" algn="l"/>
              </a:tabLst>
            </a:pPr>
            <a:r>
              <a:rPr lang="en-GB" kern="0" dirty="0" smtClean="0"/>
              <a:t>SELECT	</a:t>
            </a:r>
            <a:r>
              <a:rPr lang="en-GB" kern="0" dirty="0" err="1" smtClean="0"/>
              <a:t>ocode</a:t>
            </a:r>
            <a:endParaRPr lang="en-GB" kern="0" dirty="0" smtClean="0"/>
          </a:p>
          <a:p>
            <a:pPr marL="0" indent="0">
              <a:buFont typeface="Monotype Sorts" pitchFamily="2" charset="2"/>
              <a:buNone/>
              <a:tabLst>
                <a:tab pos="1077913" algn="l"/>
              </a:tabLst>
            </a:pPr>
            <a:r>
              <a:rPr lang="en-GB" kern="0" dirty="0" smtClean="0"/>
              <a:t>FROM	</a:t>
            </a:r>
            <a:r>
              <a:rPr lang="en-GB" kern="0" dirty="0" err="1" smtClean="0"/>
              <a:t>ontwerper</a:t>
            </a:r>
            <a:endParaRPr lang="en-GB" kern="0" dirty="0" smtClean="0"/>
          </a:p>
          <a:p>
            <a:pPr marL="0" indent="0">
              <a:buFont typeface="Monotype Sorts" pitchFamily="2" charset="2"/>
              <a:buNone/>
              <a:tabLst>
                <a:tab pos="1077913" algn="l"/>
              </a:tabLst>
            </a:pPr>
            <a:r>
              <a:rPr lang="en-GB" kern="0" dirty="0" smtClean="0"/>
              <a:t>WHERE	</a:t>
            </a:r>
            <a:r>
              <a:rPr lang="en-GB" kern="0" dirty="0" err="1" smtClean="0"/>
              <a:t>onaam</a:t>
            </a:r>
            <a:r>
              <a:rPr lang="en-GB" kern="0" dirty="0" smtClean="0"/>
              <a:t> = “Jan”</a:t>
            </a:r>
            <a:endParaRPr lang="en-GB" kern="0" dirty="0"/>
          </a:p>
        </p:txBody>
      </p:sp>
      <p:graphicFrame>
        <p:nvGraphicFramePr>
          <p:cNvPr id="7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900996"/>
              </p:ext>
            </p:extLst>
          </p:nvPr>
        </p:nvGraphicFramePr>
        <p:xfrm>
          <a:off x="1292116" y="1885392"/>
          <a:ext cx="1514475" cy="1155192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ONTWERPER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ocode</a:t>
                      </a:r>
                      <a:endParaRPr kumimoji="0" lang="nl-NL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Onaam</a:t>
                      </a:r>
                      <a:endParaRPr kumimoji="0" lang="nl-NL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JdB</a:t>
                      </a:r>
                      <a:endParaRPr kumimoji="0" lang="nl-NL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AvD</a:t>
                      </a:r>
                      <a:endParaRPr kumimoji="0" lang="nl-NL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" name="Group 3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001846"/>
              </p:ext>
            </p:extLst>
          </p:nvPr>
        </p:nvGraphicFramePr>
        <p:xfrm>
          <a:off x="2987824" y="1885392"/>
          <a:ext cx="4365625" cy="1155192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74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26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97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MEUBEL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omschrijving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mocode</a:t>
                      </a:r>
                      <a:endParaRPr kumimoji="0" lang="nl-NL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Bankstel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EK3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Eetkamer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74210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Oplossing</a:t>
            </a:r>
            <a:r>
              <a:rPr lang="en-GB" dirty="0" smtClean="0"/>
              <a:t> (2)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Vind</a:t>
            </a:r>
            <a:r>
              <a:rPr lang="en-GB" dirty="0" smtClean="0"/>
              <a:t> </a:t>
            </a:r>
            <a:r>
              <a:rPr lang="en-GB" dirty="0" err="1" smtClean="0"/>
              <a:t>meubels</a:t>
            </a:r>
            <a:r>
              <a:rPr lang="en-GB" dirty="0" smtClean="0"/>
              <a:t> van </a:t>
            </a:r>
            <a:r>
              <a:rPr lang="en-GB" dirty="0" err="1" smtClean="0"/>
              <a:t>JdB</a:t>
            </a:r>
            <a:r>
              <a:rPr lang="en-GB" dirty="0" smtClean="0"/>
              <a:t> (</a:t>
            </a:r>
            <a:r>
              <a:rPr lang="en-GB" dirty="0" err="1" smtClean="0"/>
              <a:t>bij</a:t>
            </a:r>
            <a:r>
              <a:rPr lang="en-GB" dirty="0" smtClean="0"/>
              <a:t> de </a:t>
            </a:r>
            <a:r>
              <a:rPr lang="en-GB" dirty="0" err="1" smtClean="0"/>
              <a:t>meubels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86</a:t>
            </a:fld>
            <a:endParaRPr lang="nl-NL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838200" y="3217540"/>
            <a:ext cx="7772400" cy="167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Monotype Sorts" pitchFamily="2" charset="2"/>
              <a:buChar char="n"/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–"/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Monotype Sorts" pitchFamily="2" charset="2"/>
              <a:buNone/>
              <a:tabLst>
                <a:tab pos="1077913" algn="l"/>
              </a:tabLst>
            </a:pPr>
            <a:r>
              <a:rPr lang="en-GB" kern="0" dirty="0" smtClean="0"/>
              <a:t>SELECT	*</a:t>
            </a:r>
          </a:p>
          <a:p>
            <a:pPr marL="0" indent="0">
              <a:buFont typeface="Monotype Sorts" pitchFamily="2" charset="2"/>
              <a:buNone/>
              <a:tabLst>
                <a:tab pos="1077913" algn="l"/>
              </a:tabLst>
            </a:pPr>
            <a:r>
              <a:rPr lang="en-GB" kern="0" dirty="0" smtClean="0"/>
              <a:t>FROM	</a:t>
            </a:r>
            <a:r>
              <a:rPr lang="en-GB" kern="0" dirty="0" err="1" smtClean="0"/>
              <a:t>meubel</a:t>
            </a:r>
            <a:endParaRPr lang="en-GB" kern="0" dirty="0" smtClean="0"/>
          </a:p>
          <a:p>
            <a:pPr marL="0" indent="0">
              <a:buFont typeface="Monotype Sorts" pitchFamily="2" charset="2"/>
              <a:buNone/>
              <a:tabLst>
                <a:tab pos="1077913" algn="l"/>
              </a:tabLst>
            </a:pPr>
            <a:r>
              <a:rPr lang="en-GB" kern="0" dirty="0" smtClean="0"/>
              <a:t>WHERE	</a:t>
            </a:r>
            <a:r>
              <a:rPr lang="en-GB" kern="0" dirty="0" err="1" smtClean="0"/>
              <a:t>ocode</a:t>
            </a:r>
            <a:r>
              <a:rPr lang="en-GB" kern="0" dirty="0" smtClean="0"/>
              <a:t> = “</a:t>
            </a:r>
            <a:r>
              <a:rPr lang="en-GB" kern="0" dirty="0" err="1" smtClean="0"/>
              <a:t>JdB</a:t>
            </a:r>
            <a:r>
              <a:rPr lang="en-GB" kern="0" dirty="0" smtClean="0"/>
              <a:t>”</a:t>
            </a:r>
            <a:endParaRPr lang="en-GB" kern="0" dirty="0"/>
          </a:p>
        </p:txBody>
      </p:sp>
      <p:graphicFrame>
        <p:nvGraphicFramePr>
          <p:cNvPr id="7" name="Group 335"/>
          <p:cNvGraphicFramePr>
            <a:graphicFrameLocks noGrp="1"/>
          </p:cNvGraphicFramePr>
          <p:nvPr>
            <p:extLst/>
          </p:nvPr>
        </p:nvGraphicFramePr>
        <p:xfrm>
          <a:off x="1292116" y="1885392"/>
          <a:ext cx="1514475" cy="1155192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ONTWERPER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ocode</a:t>
                      </a:r>
                      <a:endParaRPr kumimoji="0" lang="nl-NL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Onaam</a:t>
                      </a:r>
                      <a:endParaRPr kumimoji="0" lang="nl-NL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JdB</a:t>
                      </a:r>
                      <a:endParaRPr kumimoji="0" lang="nl-NL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AvD</a:t>
                      </a:r>
                      <a:endParaRPr kumimoji="0" lang="nl-NL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" name="Group 300"/>
          <p:cNvGraphicFramePr>
            <a:graphicFrameLocks noGrp="1"/>
          </p:cNvGraphicFramePr>
          <p:nvPr>
            <p:extLst/>
          </p:nvPr>
        </p:nvGraphicFramePr>
        <p:xfrm>
          <a:off x="2987824" y="1885392"/>
          <a:ext cx="4365625" cy="1155192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74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26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97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MEUBEL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omschrijving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mocode</a:t>
                      </a:r>
                      <a:endParaRPr kumimoji="0" lang="nl-NL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Bankstel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EK3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Eetkamer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78419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Oplossing</a:t>
            </a:r>
            <a:r>
              <a:rPr lang="en-GB" dirty="0" smtClean="0"/>
              <a:t> (3)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Tel de </a:t>
            </a:r>
            <a:r>
              <a:rPr lang="en-GB" dirty="0" err="1" smtClean="0"/>
              <a:t>meubels</a:t>
            </a:r>
            <a:r>
              <a:rPr lang="en-GB" dirty="0" smtClean="0"/>
              <a:t> van Jan (</a:t>
            </a:r>
            <a:r>
              <a:rPr lang="en-GB" dirty="0" err="1" smtClean="0"/>
              <a:t>bij</a:t>
            </a:r>
            <a:r>
              <a:rPr lang="en-GB" dirty="0" smtClean="0"/>
              <a:t> de </a:t>
            </a:r>
            <a:r>
              <a:rPr lang="en-GB" dirty="0" err="1" smtClean="0"/>
              <a:t>meubels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87</a:t>
            </a:fld>
            <a:endParaRPr lang="nl-NL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838200" y="3217540"/>
            <a:ext cx="7772400" cy="167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Monotype Sorts" pitchFamily="2" charset="2"/>
              <a:buChar char="n"/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–"/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Monotype Sorts" pitchFamily="2" charset="2"/>
              <a:buNone/>
              <a:tabLst>
                <a:tab pos="1077913" algn="l"/>
                <a:tab pos="2511425" algn="l"/>
              </a:tabLst>
            </a:pPr>
            <a:r>
              <a:rPr lang="en-GB" kern="0" dirty="0" smtClean="0"/>
              <a:t>SELECT	COUNT(*)</a:t>
            </a:r>
          </a:p>
          <a:p>
            <a:pPr marL="0" indent="0">
              <a:buFont typeface="Monotype Sorts" pitchFamily="2" charset="2"/>
              <a:buNone/>
              <a:tabLst>
                <a:tab pos="1077913" algn="l"/>
                <a:tab pos="2511425" algn="l"/>
              </a:tabLst>
            </a:pPr>
            <a:r>
              <a:rPr lang="en-GB" kern="0" dirty="0" smtClean="0"/>
              <a:t>FROM	</a:t>
            </a:r>
            <a:r>
              <a:rPr lang="en-GB" kern="0" dirty="0" err="1" smtClean="0"/>
              <a:t>meubel</a:t>
            </a:r>
            <a:endParaRPr lang="en-GB" kern="0" dirty="0" smtClean="0"/>
          </a:p>
          <a:p>
            <a:pPr marL="0" indent="0">
              <a:buNone/>
              <a:tabLst>
                <a:tab pos="1077913" algn="l"/>
                <a:tab pos="2511425" algn="l"/>
              </a:tabLst>
            </a:pPr>
            <a:r>
              <a:rPr lang="en-GB" kern="0" dirty="0" smtClean="0"/>
              <a:t>WHERE	</a:t>
            </a:r>
            <a:r>
              <a:rPr lang="en-GB" kern="0" dirty="0" err="1" smtClean="0"/>
              <a:t>ocode</a:t>
            </a:r>
            <a:r>
              <a:rPr lang="en-GB" kern="0" dirty="0" smtClean="0"/>
              <a:t> IN (SELECT</a:t>
            </a:r>
            <a:r>
              <a:rPr lang="en-GB" kern="0" dirty="0"/>
              <a:t>	</a:t>
            </a:r>
            <a:r>
              <a:rPr lang="en-GB" kern="0" dirty="0" err="1"/>
              <a:t>ocode</a:t>
            </a:r>
            <a:endParaRPr lang="en-GB" kern="0" dirty="0"/>
          </a:p>
          <a:p>
            <a:pPr marL="0" indent="0">
              <a:buNone/>
              <a:tabLst>
                <a:tab pos="1077913" algn="l"/>
                <a:tab pos="2511425" algn="l"/>
              </a:tabLst>
            </a:pPr>
            <a:r>
              <a:rPr lang="en-GB" kern="0" dirty="0" smtClean="0"/>
              <a:t>		FROM</a:t>
            </a:r>
            <a:r>
              <a:rPr lang="en-GB" kern="0" dirty="0"/>
              <a:t>	</a:t>
            </a:r>
            <a:r>
              <a:rPr lang="en-GB" kern="0" dirty="0" err="1"/>
              <a:t>ontwerper</a:t>
            </a:r>
            <a:endParaRPr lang="en-GB" kern="0" dirty="0"/>
          </a:p>
          <a:p>
            <a:pPr marL="0" indent="0">
              <a:buNone/>
              <a:tabLst>
                <a:tab pos="1077913" algn="l"/>
                <a:tab pos="2511425" algn="l"/>
              </a:tabLst>
            </a:pPr>
            <a:r>
              <a:rPr lang="en-GB" kern="0" dirty="0" smtClean="0"/>
              <a:t>		WHERE</a:t>
            </a:r>
            <a:r>
              <a:rPr lang="en-GB" kern="0" dirty="0"/>
              <a:t>	</a:t>
            </a:r>
            <a:r>
              <a:rPr lang="en-GB" kern="0" dirty="0" err="1"/>
              <a:t>onaam</a:t>
            </a:r>
            <a:r>
              <a:rPr lang="en-GB" kern="0" dirty="0"/>
              <a:t> = “Jan</a:t>
            </a:r>
            <a:r>
              <a:rPr lang="en-GB" kern="0" dirty="0" smtClean="0"/>
              <a:t>”)</a:t>
            </a:r>
            <a:endParaRPr lang="en-GB" kern="0" dirty="0"/>
          </a:p>
          <a:p>
            <a:pPr marL="0" indent="0">
              <a:buFont typeface="Monotype Sorts" pitchFamily="2" charset="2"/>
              <a:buNone/>
              <a:tabLst>
                <a:tab pos="1077913" algn="l"/>
                <a:tab pos="2511425" algn="l"/>
              </a:tabLst>
            </a:pPr>
            <a:endParaRPr lang="en-GB" kern="0" dirty="0"/>
          </a:p>
        </p:txBody>
      </p:sp>
      <p:graphicFrame>
        <p:nvGraphicFramePr>
          <p:cNvPr id="7" name="Group 335"/>
          <p:cNvGraphicFramePr>
            <a:graphicFrameLocks noGrp="1"/>
          </p:cNvGraphicFramePr>
          <p:nvPr>
            <p:extLst/>
          </p:nvPr>
        </p:nvGraphicFramePr>
        <p:xfrm>
          <a:off x="1292116" y="1885392"/>
          <a:ext cx="1514475" cy="1155192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ONTWERPER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ocode</a:t>
                      </a:r>
                      <a:endParaRPr kumimoji="0" lang="nl-NL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Onaam</a:t>
                      </a:r>
                      <a:endParaRPr kumimoji="0" lang="nl-NL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JdB</a:t>
                      </a:r>
                      <a:endParaRPr kumimoji="0" lang="nl-NL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AvD</a:t>
                      </a:r>
                      <a:endParaRPr kumimoji="0" lang="nl-NL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" name="Group 300"/>
          <p:cNvGraphicFramePr>
            <a:graphicFrameLocks noGrp="1"/>
          </p:cNvGraphicFramePr>
          <p:nvPr>
            <p:extLst/>
          </p:nvPr>
        </p:nvGraphicFramePr>
        <p:xfrm>
          <a:off x="2987824" y="1885392"/>
          <a:ext cx="4365625" cy="1155192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74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26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97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MEUBEL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omschrijving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mocode</a:t>
                      </a:r>
                      <a:endParaRPr kumimoji="0" lang="nl-NL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Bankstel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EK3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Eetkamer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57568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JOIN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Subselect</a:t>
            </a:r>
            <a:endParaRPr lang="en-GB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idx="1"/>
          </p:nvPr>
        </p:nvSpPr>
        <p:spPr>
          <a:xfrm>
            <a:off x="457200" y="1201316"/>
            <a:ext cx="4040188" cy="533136"/>
          </a:xfrm>
        </p:spPr>
        <p:txBody>
          <a:bodyPr/>
          <a:lstStyle/>
          <a:p>
            <a:r>
              <a:rPr lang="en-GB" dirty="0" smtClean="0"/>
              <a:t>JOIN</a:t>
            </a:r>
            <a:endParaRPr lang="en-GB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sz="half" idx="2"/>
          </p:nvPr>
        </p:nvSpPr>
        <p:spPr>
          <a:xfrm>
            <a:off x="457200" y="1734451"/>
            <a:ext cx="4040188" cy="2557272"/>
          </a:xfrm>
        </p:spPr>
        <p:txBody>
          <a:bodyPr/>
          <a:lstStyle/>
          <a:p>
            <a:r>
              <a:rPr lang="en-GB" dirty="0" err="1" smtClean="0"/>
              <a:t>Gegevens</a:t>
            </a:r>
            <a:r>
              <a:rPr lang="en-GB" dirty="0" smtClean="0"/>
              <a:t> </a:t>
            </a:r>
            <a:r>
              <a:rPr lang="en-GB" dirty="0" err="1" smtClean="0"/>
              <a:t>halen</a:t>
            </a:r>
            <a:r>
              <a:rPr lang="en-GB" dirty="0" smtClean="0"/>
              <a:t> </a:t>
            </a:r>
            <a:r>
              <a:rPr lang="en-GB" dirty="0" err="1" smtClean="0"/>
              <a:t>uit</a:t>
            </a:r>
            <a:r>
              <a:rPr lang="en-GB" dirty="0" smtClean="0"/>
              <a:t> </a:t>
            </a:r>
            <a:r>
              <a:rPr lang="en-GB" dirty="0" err="1" smtClean="0"/>
              <a:t>verschillende</a:t>
            </a:r>
            <a:r>
              <a:rPr lang="en-GB" dirty="0" smtClean="0"/>
              <a:t> </a:t>
            </a:r>
            <a:r>
              <a:rPr lang="en-GB" dirty="0" err="1" smtClean="0"/>
              <a:t>tabellen</a:t>
            </a:r>
            <a:endParaRPr lang="en-GB" dirty="0" smtClean="0"/>
          </a:p>
          <a:p>
            <a:r>
              <a:rPr lang="en-GB" dirty="0" err="1" smtClean="0"/>
              <a:t>Totaal</a:t>
            </a:r>
            <a:r>
              <a:rPr lang="en-GB" dirty="0" smtClean="0"/>
              <a:t> </a:t>
            </a:r>
            <a:r>
              <a:rPr lang="en-GB" dirty="0" err="1" smtClean="0"/>
              <a:t>overzicht</a:t>
            </a:r>
            <a:r>
              <a:rPr lang="en-GB" dirty="0" smtClean="0"/>
              <a:t> van </a:t>
            </a:r>
            <a:r>
              <a:rPr lang="en-GB" dirty="0" err="1" smtClean="0"/>
              <a:t>gegevens</a:t>
            </a:r>
            <a:r>
              <a:rPr lang="en-GB" dirty="0" smtClean="0"/>
              <a:t> </a:t>
            </a:r>
            <a:r>
              <a:rPr lang="en-GB" dirty="0" err="1" smtClean="0"/>
              <a:t>uit</a:t>
            </a:r>
            <a:r>
              <a:rPr lang="en-GB" dirty="0" smtClean="0"/>
              <a:t> </a:t>
            </a:r>
            <a:r>
              <a:rPr lang="en-GB" dirty="0" err="1" smtClean="0"/>
              <a:t>verschillende</a:t>
            </a:r>
            <a:r>
              <a:rPr lang="en-GB" dirty="0" smtClean="0"/>
              <a:t> </a:t>
            </a:r>
            <a:r>
              <a:rPr lang="en-GB" dirty="0" err="1" smtClean="0"/>
              <a:t>tabellen</a:t>
            </a:r>
            <a:endParaRPr lang="en-GB" dirty="0" smtClean="0"/>
          </a:p>
          <a:p>
            <a:r>
              <a:rPr lang="en-GB" dirty="0" smtClean="0"/>
              <a:t>“</a:t>
            </a:r>
            <a:r>
              <a:rPr lang="en-GB" dirty="0" err="1" smtClean="0"/>
              <a:t>Dure</a:t>
            </a:r>
            <a:r>
              <a:rPr lang="en-GB" dirty="0" smtClean="0"/>
              <a:t>” </a:t>
            </a:r>
            <a:r>
              <a:rPr lang="en-GB" dirty="0" err="1" smtClean="0"/>
              <a:t>oplossing</a:t>
            </a:r>
            <a:endParaRPr lang="en-GB" dirty="0" smtClean="0"/>
          </a:p>
          <a:p>
            <a:r>
              <a:rPr lang="en-GB" dirty="0" err="1" smtClean="0"/>
              <a:t>Alles</a:t>
            </a:r>
            <a:r>
              <a:rPr lang="en-GB" dirty="0" smtClean="0"/>
              <a:t> </a:t>
            </a:r>
            <a:r>
              <a:rPr lang="en-GB" dirty="0" err="1" smtClean="0"/>
              <a:t>kan</a:t>
            </a:r>
            <a:r>
              <a:rPr lang="en-GB" dirty="0" smtClean="0"/>
              <a:t> met </a:t>
            </a:r>
            <a:r>
              <a:rPr lang="en-GB" dirty="0" err="1" smtClean="0"/>
              <a:t>een</a:t>
            </a:r>
            <a:r>
              <a:rPr lang="en-GB" dirty="0" smtClean="0"/>
              <a:t> JOIN </a:t>
            </a:r>
            <a:r>
              <a:rPr lang="en-GB" dirty="0" err="1" smtClean="0"/>
              <a:t>opgelost</a:t>
            </a:r>
            <a:r>
              <a:rPr lang="en-GB" dirty="0" smtClean="0"/>
              <a:t> </a:t>
            </a:r>
            <a:r>
              <a:rPr lang="en-GB" dirty="0" err="1" smtClean="0"/>
              <a:t>worden</a:t>
            </a:r>
            <a:endParaRPr lang="en-GB" dirty="0" smtClean="0"/>
          </a:p>
          <a:p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enkele</a:t>
            </a:r>
            <a:r>
              <a:rPr lang="en-GB" dirty="0" smtClean="0"/>
              <a:t> </a:t>
            </a:r>
            <a:r>
              <a:rPr lang="en-GB" dirty="0" err="1" smtClean="0"/>
              <a:t>vorm</a:t>
            </a:r>
            <a:endParaRPr lang="en-GB" dirty="0" smtClean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3"/>
          </p:nvPr>
        </p:nvSpPr>
        <p:spPr>
          <a:xfrm>
            <a:off x="4645029" y="1201316"/>
            <a:ext cx="4041775" cy="533136"/>
          </a:xfrm>
        </p:spPr>
        <p:txBody>
          <a:bodyPr/>
          <a:lstStyle/>
          <a:p>
            <a:r>
              <a:rPr lang="en-GB" dirty="0" smtClean="0"/>
              <a:t>SUBSELECT</a:t>
            </a:r>
            <a:endParaRPr lang="en-GB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4"/>
          </p:nvPr>
        </p:nvSpPr>
        <p:spPr>
          <a:xfrm>
            <a:off x="4645029" y="1734451"/>
            <a:ext cx="4041775" cy="2557272"/>
          </a:xfrm>
        </p:spPr>
        <p:txBody>
          <a:bodyPr/>
          <a:lstStyle/>
          <a:p>
            <a:r>
              <a:rPr lang="en-GB" dirty="0" err="1" smtClean="0"/>
              <a:t>Vergelijken</a:t>
            </a:r>
            <a:r>
              <a:rPr lang="en-GB" dirty="0" smtClean="0"/>
              <a:t> van </a:t>
            </a:r>
            <a:r>
              <a:rPr lang="en-GB" dirty="0" err="1" smtClean="0"/>
              <a:t>gegevens</a:t>
            </a:r>
            <a:r>
              <a:rPr lang="en-GB" dirty="0" smtClean="0"/>
              <a:t> </a:t>
            </a:r>
            <a:r>
              <a:rPr lang="en-GB" dirty="0" err="1" smtClean="0"/>
              <a:t>uit</a:t>
            </a:r>
            <a:r>
              <a:rPr lang="en-GB" dirty="0" smtClean="0"/>
              <a:t> </a:t>
            </a:r>
            <a:r>
              <a:rPr lang="en-GB" dirty="0" err="1" smtClean="0"/>
              <a:t>verschillende</a:t>
            </a:r>
            <a:r>
              <a:rPr lang="en-GB" dirty="0" smtClean="0"/>
              <a:t> </a:t>
            </a:r>
            <a:r>
              <a:rPr lang="en-GB" dirty="0" err="1" smtClean="0"/>
              <a:t>tabellen</a:t>
            </a:r>
            <a:endParaRPr lang="en-GB" dirty="0" smtClean="0"/>
          </a:p>
          <a:p>
            <a:r>
              <a:rPr lang="en-GB" dirty="0" err="1" smtClean="0"/>
              <a:t>Alleen</a:t>
            </a:r>
            <a:r>
              <a:rPr lang="en-GB" dirty="0" smtClean="0"/>
              <a:t> </a:t>
            </a:r>
            <a:r>
              <a:rPr lang="en-GB" dirty="0" err="1" smtClean="0"/>
              <a:t>waarden</a:t>
            </a:r>
            <a:r>
              <a:rPr lang="en-GB" dirty="0" smtClean="0"/>
              <a:t> van </a:t>
            </a:r>
            <a:r>
              <a:rPr lang="en-GB" dirty="0" err="1" smtClean="0"/>
              <a:t>gegevens</a:t>
            </a:r>
            <a:r>
              <a:rPr lang="en-GB" dirty="0" smtClean="0"/>
              <a:t> </a:t>
            </a:r>
            <a:r>
              <a:rPr lang="en-GB" dirty="0" err="1" smtClean="0"/>
              <a:t>zijn</a:t>
            </a:r>
            <a:r>
              <a:rPr lang="en-GB" dirty="0" smtClean="0"/>
              <a:t> </a:t>
            </a:r>
            <a:r>
              <a:rPr lang="en-GB" dirty="0" err="1" smtClean="0"/>
              <a:t>belangrijk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 </a:t>
            </a:r>
            <a:r>
              <a:rPr lang="en-GB" dirty="0" err="1" smtClean="0"/>
              <a:t>vergelijkingen</a:t>
            </a:r>
            <a:endParaRPr lang="en-GB" dirty="0" smtClean="0"/>
          </a:p>
          <a:p>
            <a:r>
              <a:rPr lang="en-GB" dirty="0" smtClean="0"/>
              <a:t>“</a:t>
            </a:r>
            <a:r>
              <a:rPr lang="en-GB" dirty="0" err="1" smtClean="0"/>
              <a:t>Goedkope</a:t>
            </a:r>
            <a:r>
              <a:rPr lang="en-GB" dirty="0" smtClean="0"/>
              <a:t>” </a:t>
            </a:r>
            <a:r>
              <a:rPr lang="en-GB" dirty="0" err="1" smtClean="0"/>
              <a:t>oplossing</a:t>
            </a:r>
            <a:endParaRPr lang="en-GB" dirty="0" smtClean="0"/>
          </a:p>
          <a:p>
            <a:r>
              <a:rPr lang="en-GB" dirty="0" err="1" smtClean="0"/>
              <a:t>Bij</a:t>
            </a:r>
            <a:r>
              <a:rPr lang="en-GB" dirty="0" smtClean="0"/>
              <a:t> </a:t>
            </a:r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ontkenning</a:t>
            </a:r>
            <a:r>
              <a:rPr lang="en-GB" dirty="0" smtClean="0"/>
              <a:t> in de </a:t>
            </a:r>
            <a:r>
              <a:rPr lang="en-GB" dirty="0" err="1" smtClean="0"/>
              <a:t>vraag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88</a:t>
            </a:fld>
            <a:endParaRPr lang="nl-NL"/>
          </a:p>
        </p:txBody>
      </p:sp>
      <p:sp>
        <p:nvSpPr>
          <p:cNvPr id="12" name="PIJL-OMHOOG 5">
            <a:hlinkClick r:id="rId2" action="ppaction://hlinksldjump"/>
          </p:cNvPr>
          <p:cNvSpPr/>
          <p:nvPr/>
        </p:nvSpPr>
        <p:spPr bwMode="auto">
          <a:xfrm>
            <a:off x="7715272" y="4683138"/>
            <a:ext cx="984698" cy="531491"/>
          </a:xfrm>
          <a:prstGeom prst="upArrow">
            <a:avLst>
              <a:gd name="adj1" fmla="val 72588"/>
              <a:gd name="adj2" fmla="val 3191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16547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blogcdn.photobiz.com/wp-content/uploads/2012/05/splash-intro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083047">
            <a:off x="2996370" y="1506661"/>
            <a:ext cx="5686425" cy="39433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5752"/>
            <a:ext cx="8305800" cy="920750"/>
          </a:xfrm>
        </p:spPr>
        <p:txBody>
          <a:bodyPr/>
          <a:lstStyle/>
          <a:p>
            <a:r>
              <a:rPr lang="nl-NL" dirty="0"/>
              <a:t>Muteren van gegevens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</a:p>
          <a:p>
            <a:pPr lvl="1"/>
            <a:r>
              <a:rPr lang="en-US" dirty="0" err="1" smtClean="0"/>
              <a:t>Invoeren</a:t>
            </a:r>
            <a:r>
              <a:rPr lang="en-US" dirty="0" smtClean="0"/>
              <a:t> van </a:t>
            </a:r>
            <a:r>
              <a:rPr lang="en-US" dirty="0" err="1" smtClean="0"/>
              <a:t>nieuwe</a:t>
            </a:r>
            <a:r>
              <a:rPr lang="en-US" dirty="0" smtClean="0"/>
              <a:t> regels in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UPDATE</a:t>
            </a:r>
          </a:p>
          <a:p>
            <a:pPr lvl="1"/>
            <a:r>
              <a:rPr lang="en-US" dirty="0" err="1" smtClean="0"/>
              <a:t>Bijwerken</a:t>
            </a:r>
            <a:r>
              <a:rPr lang="en-US" dirty="0" smtClean="0"/>
              <a:t> van </a:t>
            </a:r>
            <a:r>
              <a:rPr lang="en-US" dirty="0" err="1" smtClean="0"/>
              <a:t>bestaande</a:t>
            </a:r>
            <a:r>
              <a:rPr lang="en-US" dirty="0" smtClean="0"/>
              <a:t> regels (</a:t>
            </a:r>
            <a:r>
              <a:rPr lang="en-US" dirty="0" err="1" smtClean="0"/>
              <a:t>velden</a:t>
            </a:r>
            <a:r>
              <a:rPr lang="en-US" dirty="0" smtClean="0"/>
              <a:t>!) van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DELETE</a:t>
            </a:r>
          </a:p>
          <a:p>
            <a:pPr lvl="1"/>
            <a:r>
              <a:rPr lang="en-US" dirty="0" err="1" smtClean="0"/>
              <a:t>Verwijderen</a:t>
            </a:r>
            <a:r>
              <a:rPr lang="en-US" dirty="0" smtClean="0"/>
              <a:t> van </a:t>
            </a:r>
            <a:r>
              <a:rPr lang="en-US" dirty="0" err="1" smtClean="0"/>
              <a:t>bestaande</a:t>
            </a:r>
            <a:r>
              <a:rPr lang="en-US" dirty="0" smtClean="0"/>
              <a:t> regels </a:t>
            </a:r>
            <a:r>
              <a:rPr lang="en-US" dirty="0" err="1" smtClean="0"/>
              <a:t>uit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table van </a:t>
            </a:r>
            <a:r>
              <a:rPr lang="en-US" dirty="0" err="1" smtClean="0"/>
              <a:t>een</a:t>
            </a:r>
            <a:r>
              <a:rPr lang="en-US" dirty="0" smtClean="0"/>
              <a:t> database</a:t>
            </a:r>
          </a:p>
          <a:p>
            <a:pPr marL="0" indent="0">
              <a:buNone/>
            </a:pPr>
            <a:r>
              <a:rPr lang="en-US" sz="4000" b="1" dirty="0" err="1" smtClean="0"/>
              <a:t>Altijd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enkelvoudige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tabellen</a:t>
            </a:r>
            <a:r>
              <a:rPr lang="en-US" sz="4000" b="1" dirty="0" smtClean="0"/>
              <a:t>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rroosend@ziggo.nl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89</a:t>
            </a:fld>
            <a:endParaRPr lang="nl-NL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85752"/>
            <a:ext cx="8305800" cy="920750"/>
          </a:xfrm>
        </p:spPr>
        <p:txBody>
          <a:bodyPr/>
          <a:lstStyle/>
          <a:p>
            <a:r>
              <a:rPr lang="en-GB" dirty="0" err="1"/>
              <a:t>Bestandengerichte</a:t>
            </a:r>
            <a:r>
              <a:rPr lang="en-GB" dirty="0"/>
              <a:t> </a:t>
            </a:r>
            <a:r>
              <a:rPr lang="en-GB" dirty="0" err="1" smtClean="0"/>
              <a:t>benadering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  <p:sp>
        <p:nvSpPr>
          <p:cNvPr id="25" name="computr2"/>
          <p:cNvSpPr>
            <a:spLocks noEditPoints="1" noChangeArrowheads="1"/>
          </p:cNvSpPr>
          <p:nvPr/>
        </p:nvSpPr>
        <p:spPr bwMode="auto">
          <a:xfrm>
            <a:off x="401639" y="1962172"/>
            <a:ext cx="1101726" cy="95726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1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1 w 21600"/>
              <a:gd name="T11" fmla="*/ 0 h 21600"/>
              <a:gd name="T12" fmla="*/ 0 w 21600"/>
              <a:gd name="T13" fmla="*/ 0 h 21600"/>
              <a:gd name="T14" fmla="*/ 1 w 21600"/>
              <a:gd name="T15" fmla="*/ 0 h 21600"/>
              <a:gd name="T16" fmla="*/ 1 w 21600"/>
              <a:gd name="T17" fmla="*/ 0 h 21600"/>
              <a:gd name="T18" fmla="*/ 0 w 21600"/>
              <a:gd name="T19" fmla="*/ 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899 h 21600"/>
              <a:gd name="T32" fmla="*/ 15562 w 21600"/>
              <a:gd name="T33" fmla="*/ 9743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nl-NL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1454152" y="2447948"/>
            <a:ext cx="504825" cy="2159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nl-NL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AutoShape 23"/>
          <p:cNvSpPr>
            <a:spLocks noChangeArrowheads="1"/>
          </p:cNvSpPr>
          <p:nvPr/>
        </p:nvSpPr>
        <p:spPr bwMode="auto">
          <a:xfrm>
            <a:off x="1847852" y="1511322"/>
            <a:ext cx="1079501" cy="1008063"/>
          </a:xfrm>
          <a:prstGeom prst="flowChartMagneticTape">
            <a:avLst/>
          </a:prstGeom>
          <a:solidFill>
            <a:srgbClr val="66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nl-NL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gegevens</a:t>
            </a:r>
          </a:p>
          <a:p>
            <a:r>
              <a:rPr lang="nl-NL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bestand</a:t>
            </a:r>
          </a:p>
        </p:txBody>
      </p:sp>
      <p:sp>
        <p:nvSpPr>
          <p:cNvPr id="20" name="computr2"/>
          <p:cNvSpPr>
            <a:spLocks noEditPoints="1" noChangeArrowheads="1"/>
          </p:cNvSpPr>
          <p:nvPr/>
        </p:nvSpPr>
        <p:spPr bwMode="auto">
          <a:xfrm>
            <a:off x="393700" y="4332314"/>
            <a:ext cx="1101724" cy="95726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1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1 w 21600"/>
              <a:gd name="T11" fmla="*/ 0 h 21600"/>
              <a:gd name="T12" fmla="*/ 0 w 21600"/>
              <a:gd name="T13" fmla="*/ 0 h 21600"/>
              <a:gd name="T14" fmla="*/ 1 w 21600"/>
              <a:gd name="T15" fmla="*/ 0 h 21600"/>
              <a:gd name="T16" fmla="*/ 1 w 21600"/>
              <a:gd name="T17" fmla="*/ 0 h 21600"/>
              <a:gd name="T18" fmla="*/ 0 w 21600"/>
              <a:gd name="T19" fmla="*/ 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899 h 21600"/>
              <a:gd name="T32" fmla="*/ 15562 w 21600"/>
              <a:gd name="T33" fmla="*/ 9743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nl-NL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Line 28"/>
          <p:cNvSpPr>
            <a:spLocks noChangeShapeType="1"/>
          </p:cNvSpPr>
          <p:nvPr/>
        </p:nvSpPr>
        <p:spPr bwMode="auto">
          <a:xfrm flipV="1">
            <a:off x="1441449" y="4729187"/>
            <a:ext cx="43021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nl-NL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AutoShape 29"/>
          <p:cNvSpPr>
            <a:spLocks noChangeArrowheads="1"/>
          </p:cNvSpPr>
          <p:nvPr/>
        </p:nvSpPr>
        <p:spPr bwMode="auto">
          <a:xfrm>
            <a:off x="1990724" y="4222774"/>
            <a:ext cx="1079499" cy="1008063"/>
          </a:xfrm>
          <a:prstGeom prst="flowChartMagneticTape">
            <a:avLst/>
          </a:prstGeom>
          <a:solidFill>
            <a:srgbClr val="66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nl-NL" sz="16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gegevens</a:t>
            </a:r>
          </a:p>
          <a:p>
            <a:r>
              <a:rPr lang="nl-NL" sz="16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bestand</a:t>
            </a:r>
          </a:p>
        </p:txBody>
      </p:sp>
      <p:sp>
        <p:nvSpPr>
          <p:cNvPr id="15" name="computr2"/>
          <p:cNvSpPr>
            <a:spLocks noEditPoints="1" noChangeArrowheads="1"/>
          </p:cNvSpPr>
          <p:nvPr/>
        </p:nvSpPr>
        <p:spPr bwMode="auto">
          <a:xfrm>
            <a:off x="3452815" y="2552725"/>
            <a:ext cx="1101726" cy="95726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1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1 w 21600"/>
              <a:gd name="T11" fmla="*/ 0 h 21600"/>
              <a:gd name="T12" fmla="*/ 0 w 21600"/>
              <a:gd name="T13" fmla="*/ 0 h 21600"/>
              <a:gd name="T14" fmla="*/ 1 w 21600"/>
              <a:gd name="T15" fmla="*/ 0 h 21600"/>
              <a:gd name="T16" fmla="*/ 1 w 21600"/>
              <a:gd name="T17" fmla="*/ 0 h 21600"/>
              <a:gd name="T18" fmla="*/ 0 w 21600"/>
              <a:gd name="T19" fmla="*/ 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899 h 21600"/>
              <a:gd name="T32" fmla="*/ 15562 w 21600"/>
              <a:gd name="T33" fmla="*/ 9743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nl-NL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>
            <a:off x="4456116" y="3922736"/>
            <a:ext cx="200025" cy="5667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nl-NL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4151316" y="4584723"/>
            <a:ext cx="1079500" cy="1008063"/>
          </a:xfrm>
          <a:prstGeom prst="flowChartMagneticTape">
            <a:avLst/>
          </a:prstGeom>
          <a:solidFill>
            <a:srgbClr val="66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nl-NL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gegevens</a:t>
            </a:r>
          </a:p>
          <a:p>
            <a:r>
              <a:rPr lang="nl-NL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bestand</a:t>
            </a:r>
          </a:p>
        </p:txBody>
      </p:sp>
      <p:sp>
        <p:nvSpPr>
          <p:cNvPr id="14" name="Line 30"/>
          <p:cNvSpPr>
            <a:spLocks noChangeShapeType="1"/>
          </p:cNvSpPr>
          <p:nvPr/>
        </p:nvSpPr>
        <p:spPr bwMode="auto">
          <a:xfrm flipH="1">
            <a:off x="2998790" y="3937023"/>
            <a:ext cx="504825" cy="3603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nl-NL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31"/>
          <p:cNvSpPr>
            <a:spLocks noChangeArrowheads="1"/>
          </p:cNvSpPr>
          <p:nvPr/>
        </p:nvSpPr>
        <p:spPr bwMode="auto">
          <a:xfrm>
            <a:off x="6042034" y="2296697"/>
            <a:ext cx="2951163" cy="258532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tabLst>
                <a:tab pos="457200" algn="l"/>
              </a:tabLst>
              <a:defRPr/>
            </a:pPr>
            <a:r>
              <a:rPr lang="nl-NL" sz="18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verspilling geheugen</a:t>
            </a:r>
          </a:p>
          <a:p>
            <a:pPr marL="457200" indent="-457200" algn="l">
              <a:lnSpc>
                <a:spcPct val="150000"/>
              </a:lnSpc>
              <a:tabLst>
                <a:tab pos="457200" algn="l"/>
              </a:tabLst>
              <a:defRPr/>
            </a:pPr>
            <a:r>
              <a:rPr lang="nl-NL" sz="18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redundante gegevens</a:t>
            </a:r>
          </a:p>
          <a:p>
            <a:pPr marL="457200" indent="-457200" algn="l">
              <a:lnSpc>
                <a:spcPct val="150000"/>
              </a:lnSpc>
              <a:tabLst>
                <a:tab pos="457200" algn="l"/>
              </a:tabLst>
              <a:defRPr/>
            </a:pPr>
            <a:r>
              <a:rPr lang="nl-NL" sz="18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up-to-date houden</a:t>
            </a:r>
          </a:p>
          <a:p>
            <a:pPr marL="457200" indent="-457200" algn="l">
              <a:lnSpc>
                <a:spcPct val="150000"/>
              </a:lnSpc>
              <a:tabLst>
                <a:tab pos="457200" algn="l"/>
              </a:tabLst>
              <a:defRPr/>
            </a:pPr>
            <a:r>
              <a:rPr lang="nl-NL" sz="18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consistent houden</a:t>
            </a:r>
          </a:p>
          <a:p>
            <a:pPr marL="457200" indent="-457200" algn="l">
              <a:lnSpc>
                <a:spcPct val="150000"/>
              </a:lnSpc>
              <a:tabLst>
                <a:tab pos="457200" algn="l"/>
              </a:tabLst>
              <a:defRPr/>
            </a:pPr>
            <a:r>
              <a:rPr lang="nl-NL" sz="18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definities in applicaties</a:t>
            </a:r>
          </a:p>
          <a:p>
            <a:pPr marL="457200" indent="-457200" algn="l">
              <a:lnSpc>
                <a:spcPct val="150000"/>
              </a:lnSpc>
              <a:tabLst>
                <a:tab pos="457200" algn="l"/>
              </a:tabLst>
              <a:defRPr/>
            </a:pPr>
            <a:r>
              <a:rPr lang="nl-NL" sz="18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integratie moeilijk</a:t>
            </a:r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6046788" y="1754208"/>
            <a:ext cx="2347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nl-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pt-BR" sz="28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Knelpunten:</a:t>
            </a:r>
            <a:endParaRPr lang="pt-BR" sz="18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kstvak 26"/>
          <p:cNvSpPr txBox="1"/>
          <p:nvPr/>
        </p:nvSpPr>
        <p:spPr>
          <a:xfrm>
            <a:off x="396718" y="291943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applicatie</a:t>
            </a:r>
            <a:endParaRPr lang="en-GB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kstvak 27"/>
          <p:cNvSpPr txBox="1"/>
          <p:nvPr/>
        </p:nvSpPr>
        <p:spPr>
          <a:xfrm>
            <a:off x="351237" y="531711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applicatie</a:t>
            </a:r>
            <a:endParaRPr lang="en-GB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kstvak 28"/>
          <p:cNvSpPr txBox="1"/>
          <p:nvPr/>
        </p:nvSpPr>
        <p:spPr>
          <a:xfrm>
            <a:off x="3423510" y="354413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applicatie</a:t>
            </a:r>
            <a:endParaRPr lang="en-GB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3357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INSERT, 3 </a:t>
            </a:r>
            <a:r>
              <a:rPr lang="en-GB" dirty="0" err="1" smtClean="0"/>
              <a:t>variaties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1976438" algn="l"/>
              </a:tabLst>
            </a:pPr>
            <a:r>
              <a:rPr lang="en-GB" dirty="0" smtClean="0"/>
              <a:t>INSERT </a:t>
            </a:r>
            <a:r>
              <a:rPr lang="en-GB" dirty="0"/>
              <a:t>INTO	&lt;</a:t>
            </a:r>
            <a:r>
              <a:rPr lang="en-GB" dirty="0" err="1"/>
              <a:t>tabel</a:t>
            </a:r>
            <a:r>
              <a:rPr lang="en-GB" dirty="0"/>
              <a:t>&gt;</a:t>
            </a:r>
          </a:p>
          <a:p>
            <a:pPr marL="0" indent="0">
              <a:buNone/>
              <a:tabLst>
                <a:tab pos="1976438" algn="l"/>
              </a:tabLst>
            </a:pPr>
            <a:r>
              <a:rPr lang="en-GB" dirty="0" smtClean="0"/>
              <a:t>VALUES</a:t>
            </a:r>
            <a:r>
              <a:rPr lang="en-GB" dirty="0"/>
              <a:t>	( &lt;</a:t>
            </a:r>
            <a:r>
              <a:rPr lang="en-GB" dirty="0" err="1"/>
              <a:t>waarden</a:t>
            </a:r>
            <a:r>
              <a:rPr lang="en-GB" dirty="0"/>
              <a:t>&gt; </a:t>
            </a:r>
            <a:r>
              <a:rPr lang="en-GB" dirty="0" smtClean="0"/>
              <a:t>)</a:t>
            </a:r>
          </a:p>
          <a:p>
            <a:pPr marL="0" indent="0">
              <a:buNone/>
              <a:tabLst>
                <a:tab pos="1976438" algn="l"/>
              </a:tabLst>
            </a:pPr>
            <a:endParaRPr lang="en-GB" dirty="0"/>
          </a:p>
          <a:p>
            <a:pPr marL="0" indent="0">
              <a:buNone/>
              <a:tabLst>
                <a:tab pos="1976438" algn="l"/>
              </a:tabLst>
            </a:pPr>
            <a:r>
              <a:rPr lang="en-GB" dirty="0"/>
              <a:t>INSERT INTO	&lt;</a:t>
            </a:r>
            <a:r>
              <a:rPr lang="en-GB" dirty="0" err="1"/>
              <a:t>tabel</a:t>
            </a:r>
            <a:r>
              <a:rPr lang="en-GB" dirty="0"/>
              <a:t>&gt;</a:t>
            </a:r>
          </a:p>
          <a:p>
            <a:pPr marL="0" indent="0">
              <a:buNone/>
              <a:tabLst>
                <a:tab pos="1976438" algn="l"/>
              </a:tabLst>
            </a:pPr>
            <a:r>
              <a:rPr lang="en-GB" dirty="0"/>
              <a:t>	( &lt;</a:t>
            </a:r>
            <a:r>
              <a:rPr lang="en-GB" dirty="0" err="1"/>
              <a:t>kolommen</a:t>
            </a:r>
            <a:r>
              <a:rPr lang="en-GB" dirty="0"/>
              <a:t>&gt; )</a:t>
            </a:r>
          </a:p>
          <a:p>
            <a:pPr marL="0" indent="0">
              <a:buNone/>
              <a:tabLst>
                <a:tab pos="1976438" algn="l"/>
              </a:tabLst>
            </a:pPr>
            <a:r>
              <a:rPr lang="en-GB" dirty="0"/>
              <a:t>VALUES	( &lt;</a:t>
            </a:r>
            <a:r>
              <a:rPr lang="en-GB" dirty="0" err="1"/>
              <a:t>waarden</a:t>
            </a:r>
            <a:r>
              <a:rPr lang="en-GB" dirty="0"/>
              <a:t>&gt; )</a:t>
            </a:r>
          </a:p>
          <a:p>
            <a:pPr marL="0" indent="0">
              <a:buNone/>
              <a:tabLst>
                <a:tab pos="1976438" algn="l"/>
              </a:tabLst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INSERT </a:t>
            </a:r>
            <a:r>
              <a:rPr lang="en-GB" dirty="0"/>
              <a:t>INTO  &lt;</a:t>
            </a:r>
            <a:r>
              <a:rPr lang="en-GB" dirty="0" err="1"/>
              <a:t>tabel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	SELECT  …</a:t>
            </a:r>
          </a:p>
          <a:p>
            <a:pPr marL="0" indent="0">
              <a:buNone/>
              <a:tabLst>
                <a:tab pos="1976438" algn="l"/>
              </a:tabLst>
            </a:pPr>
            <a:endParaRPr lang="en-GB" dirty="0"/>
          </a:p>
          <a:p>
            <a:pPr marL="0" indent="0">
              <a:buNone/>
              <a:tabLst>
                <a:tab pos="1976438" algn="l"/>
              </a:tabLst>
            </a:pPr>
            <a:endParaRPr lang="en-GB" dirty="0"/>
          </a:p>
          <a:p>
            <a:pPr marL="0" indent="0">
              <a:buNone/>
              <a:tabLst>
                <a:tab pos="1976438" algn="l"/>
              </a:tabLst>
            </a:pPr>
            <a:endParaRPr lang="en-GB" dirty="0"/>
          </a:p>
          <a:p>
            <a:pPr marL="0" indent="0">
              <a:buNone/>
              <a:tabLst>
                <a:tab pos="1976438" algn="l"/>
              </a:tabLst>
            </a:pP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90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322867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INSERT, </a:t>
            </a:r>
            <a:r>
              <a:rPr lang="en-GB" dirty="0" err="1" smtClean="0"/>
              <a:t>voorbeeld</a:t>
            </a:r>
            <a:r>
              <a:rPr lang="en-GB" dirty="0" smtClean="0"/>
              <a:t> 1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1255713" algn="l"/>
              </a:tabLst>
            </a:pPr>
            <a:r>
              <a:rPr lang="en-GB" dirty="0"/>
              <a:t>INSERT 	INTO &lt;</a:t>
            </a:r>
            <a:r>
              <a:rPr lang="en-GB" dirty="0" err="1"/>
              <a:t>tabel</a:t>
            </a:r>
            <a:r>
              <a:rPr lang="en-GB" dirty="0"/>
              <a:t>&gt;</a:t>
            </a:r>
          </a:p>
          <a:p>
            <a:pPr marL="0" indent="0">
              <a:buNone/>
              <a:tabLst>
                <a:tab pos="1255713" algn="l"/>
              </a:tabLst>
            </a:pPr>
            <a:r>
              <a:rPr lang="en-GB" dirty="0"/>
              <a:t>VALUES	( &lt;</a:t>
            </a:r>
            <a:r>
              <a:rPr lang="en-GB" dirty="0" err="1"/>
              <a:t>waarden</a:t>
            </a:r>
            <a:r>
              <a:rPr lang="en-GB" dirty="0"/>
              <a:t>&gt; )</a:t>
            </a:r>
          </a:p>
          <a:p>
            <a:pPr marL="0" indent="0">
              <a:buNone/>
              <a:tabLst>
                <a:tab pos="1255713" algn="l"/>
              </a:tabLst>
            </a:pPr>
            <a:endParaRPr lang="en-GB" dirty="0"/>
          </a:p>
          <a:p>
            <a:pPr marL="0" indent="0">
              <a:buNone/>
              <a:tabLst>
                <a:tab pos="1255713" algn="l"/>
              </a:tabLst>
            </a:pPr>
            <a:r>
              <a:rPr lang="en-GB" dirty="0" smtClean="0"/>
              <a:t>INSERT </a:t>
            </a:r>
            <a:r>
              <a:rPr lang="en-GB" dirty="0"/>
              <a:t>	INTO student</a:t>
            </a:r>
          </a:p>
          <a:p>
            <a:pPr marL="0" indent="0">
              <a:buNone/>
              <a:tabLst>
                <a:tab pos="1255713" algn="l"/>
              </a:tabLst>
            </a:pPr>
            <a:r>
              <a:rPr lang="en-GB" dirty="0" smtClean="0"/>
              <a:t>VALUES	(012</a:t>
            </a:r>
            <a:r>
              <a:rPr lang="en-GB" dirty="0"/>
              <a:t>, </a:t>
            </a:r>
            <a:r>
              <a:rPr lang="en-GB" dirty="0" smtClean="0"/>
              <a:t>“James”, “AL”, </a:t>
            </a:r>
            <a:r>
              <a:rPr lang="en-GB" dirty="0"/>
              <a:t>NULL, NULL, </a:t>
            </a:r>
            <a:r>
              <a:rPr lang="en-GB" dirty="0" smtClean="0"/>
              <a:t>“ICT”)</a:t>
            </a:r>
          </a:p>
          <a:p>
            <a:pPr marL="0" indent="0">
              <a:buNone/>
              <a:tabLst>
                <a:tab pos="1255713" algn="l"/>
              </a:tabLst>
            </a:pPr>
            <a:endParaRPr lang="en-GB" dirty="0"/>
          </a:p>
          <a:p>
            <a:pPr marL="0" indent="0">
              <a:buNone/>
              <a:tabLst>
                <a:tab pos="1255713" algn="l"/>
              </a:tabLst>
            </a:pPr>
            <a:r>
              <a:rPr lang="en-GB" dirty="0" err="1" smtClean="0"/>
              <a:t>Alle</a:t>
            </a:r>
            <a:r>
              <a:rPr lang="en-GB" dirty="0" smtClean="0"/>
              <a:t> </a:t>
            </a:r>
            <a:r>
              <a:rPr lang="en-GB" dirty="0" err="1" smtClean="0"/>
              <a:t>kolommen</a:t>
            </a:r>
            <a:r>
              <a:rPr lang="en-GB" dirty="0" smtClean="0"/>
              <a:t>, in de </a:t>
            </a:r>
            <a:r>
              <a:rPr lang="en-GB" dirty="0" err="1" smtClean="0"/>
              <a:t>juiste</a:t>
            </a:r>
            <a:r>
              <a:rPr lang="en-GB" dirty="0" smtClean="0"/>
              <a:t> </a:t>
            </a:r>
            <a:r>
              <a:rPr lang="en-GB" dirty="0" err="1" smtClean="0"/>
              <a:t>volgorde</a:t>
            </a:r>
            <a:r>
              <a:rPr lang="en-GB" dirty="0" smtClean="0"/>
              <a:t>!</a:t>
            </a:r>
            <a:endParaRPr lang="en-GB" dirty="0"/>
          </a:p>
          <a:p>
            <a:pPr marL="0" indent="0">
              <a:buNone/>
              <a:tabLst>
                <a:tab pos="1255713" algn="l"/>
              </a:tabLst>
            </a:pP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91</a:t>
            </a:fld>
            <a:endParaRPr lang="nl-NL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2895"/>
              </p:ext>
            </p:extLst>
          </p:nvPr>
        </p:nvGraphicFramePr>
        <p:xfrm>
          <a:off x="5900411" y="1181809"/>
          <a:ext cx="3343970" cy="196977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</a:t>
                      </a:r>
                      <a:endParaRPr lang="nl-NL" sz="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woonplaats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studiepartner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beurs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studie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Kees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DH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ICT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Miranda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HL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BK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Ali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ECO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James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ICT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Fatih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HL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ECO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Karen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DH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Leo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BK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Clair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ICT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Janice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ECO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Richard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92231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INSERT, </a:t>
            </a:r>
            <a:r>
              <a:rPr lang="en-GB" dirty="0" err="1" smtClean="0"/>
              <a:t>voorbeeld</a:t>
            </a:r>
            <a:r>
              <a:rPr lang="en-GB" dirty="0" smtClean="0"/>
              <a:t> 2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1255713" algn="l"/>
              </a:tabLst>
            </a:pPr>
            <a:r>
              <a:rPr lang="en-GB" dirty="0"/>
              <a:t>INSERT 	INTO &lt;</a:t>
            </a:r>
            <a:r>
              <a:rPr lang="en-GB" dirty="0" err="1"/>
              <a:t>tabel</a:t>
            </a:r>
            <a:r>
              <a:rPr lang="en-GB" dirty="0" smtClean="0"/>
              <a:t>&gt;</a:t>
            </a:r>
          </a:p>
          <a:p>
            <a:pPr marL="0" indent="0">
              <a:buNone/>
              <a:tabLst>
                <a:tab pos="1255713" algn="l"/>
              </a:tabLst>
            </a:pPr>
            <a:r>
              <a:rPr lang="en-GB" dirty="0"/>
              <a:t>	( &lt;</a:t>
            </a:r>
            <a:r>
              <a:rPr lang="en-GB" dirty="0" err="1"/>
              <a:t>kolommen</a:t>
            </a:r>
            <a:r>
              <a:rPr lang="en-GB" dirty="0"/>
              <a:t>&gt; )</a:t>
            </a:r>
          </a:p>
          <a:p>
            <a:pPr marL="0" indent="0">
              <a:buNone/>
              <a:tabLst>
                <a:tab pos="1255713" algn="l"/>
              </a:tabLst>
            </a:pPr>
            <a:r>
              <a:rPr lang="en-GB" dirty="0" smtClean="0"/>
              <a:t>VALUES</a:t>
            </a:r>
            <a:r>
              <a:rPr lang="en-GB" dirty="0"/>
              <a:t>	( &lt;</a:t>
            </a:r>
            <a:r>
              <a:rPr lang="en-GB" dirty="0" err="1"/>
              <a:t>waarden</a:t>
            </a:r>
            <a:r>
              <a:rPr lang="en-GB" dirty="0"/>
              <a:t>&gt; )</a:t>
            </a:r>
          </a:p>
          <a:p>
            <a:pPr marL="0" indent="0">
              <a:buNone/>
              <a:tabLst>
                <a:tab pos="1255713" algn="l"/>
              </a:tabLst>
            </a:pPr>
            <a:endParaRPr lang="en-GB" dirty="0"/>
          </a:p>
          <a:p>
            <a:pPr marL="0" indent="0">
              <a:buNone/>
              <a:tabLst>
                <a:tab pos="1255713" algn="l"/>
              </a:tabLst>
            </a:pPr>
            <a:r>
              <a:rPr lang="en-GB" dirty="0"/>
              <a:t>INSERT 	INTO </a:t>
            </a:r>
            <a:r>
              <a:rPr lang="en-GB" dirty="0" smtClean="0"/>
              <a:t>student</a:t>
            </a:r>
          </a:p>
          <a:p>
            <a:pPr marL="0" indent="0">
              <a:buNone/>
              <a:tabLst>
                <a:tab pos="1255713" algn="l"/>
              </a:tabLst>
            </a:pPr>
            <a:r>
              <a:rPr lang="en-GB" dirty="0"/>
              <a:t>	(</a:t>
            </a:r>
            <a:r>
              <a:rPr lang="en-GB" dirty="0" err="1"/>
              <a:t>woonplaats</a:t>
            </a:r>
            <a:r>
              <a:rPr lang="en-GB" dirty="0"/>
              <a:t>, </a:t>
            </a:r>
            <a:r>
              <a:rPr lang="en-GB" dirty="0" err="1"/>
              <a:t>studie</a:t>
            </a:r>
            <a:r>
              <a:rPr lang="en-GB" dirty="0"/>
              <a:t>, id, </a:t>
            </a:r>
            <a:r>
              <a:rPr lang="en-GB" dirty="0" err="1"/>
              <a:t>naam</a:t>
            </a:r>
            <a:r>
              <a:rPr lang="en-GB" dirty="0"/>
              <a:t>)</a:t>
            </a:r>
          </a:p>
          <a:p>
            <a:pPr marL="0" indent="0">
              <a:buNone/>
              <a:tabLst>
                <a:tab pos="1255713" algn="l"/>
              </a:tabLst>
            </a:pPr>
            <a:r>
              <a:rPr lang="en-GB" dirty="0" smtClean="0"/>
              <a:t>VALUES	(</a:t>
            </a:r>
            <a:r>
              <a:rPr lang="en-GB" dirty="0"/>
              <a:t>“AL”, “ICT</a:t>
            </a:r>
            <a:r>
              <a:rPr lang="en-GB" dirty="0" smtClean="0"/>
              <a:t>”, 012</a:t>
            </a:r>
            <a:r>
              <a:rPr lang="en-GB" dirty="0"/>
              <a:t>, </a:t>
            </a:r>
            <a:r>
              <a:rPr lang="en-GB" dirty="0" smtClean="0"/>
              <a:t>“James”) </a:t>
            </a:r>
            <a:endParaRPr lang="en-GB" dirty="0"/>
          </a:p>
          <a:p>
            <a:pPr marL="0" indent="0">
              <a:buNone/>
              <a:tabLst>
                <a:tab pos="1255713" algn="l"/>
              </a:tabLst>
            </a:pP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92</a:t>
            </a:fld>
            <a:endParaRPr lang="nl-NL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/>
          </p:nvPr>
        </p:nvGraphicFramePr>
        <p:xfrm>
          <a:off x="5900411" y="1181809"/>
          <a:ext cx="3343970" cy="196977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</a:t>
                      </a:r>
                      <a:endParaRPr lang="nl-NL" sz="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woonplaats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studiepartner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beurs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studie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Kees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DH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ICT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Miranda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HL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BK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Ali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ECO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James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ICT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Fatih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HL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ECO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Karen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DH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Leo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BK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Clair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ICT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Janice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ECO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Richard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92558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INSERT, </a:t>
            </a:r>
            <a:r>
              <a:rPr lang="en-GB" dirty="0" err="1"/>
              <a:t>voorbeeld</a:t>
            </a:r>
            <a:r>
              <a:rPr lang="en-GB" dirty="0"/>
              <a:t> </a:t>
            </a:r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INSERT INTO  &lt;</a:t>
            </a:r>
            <a:r>
              <a:rPr lang="en-GB" dirty="0" err="1"/>
              <a:t>tabel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	SELECT  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INSERT INTO student</a:t>
            </a:r>
          </a:p>
          <a:p>
            <a:pPr marL="0" indent="0">
              <a:buNone/>
            </a:pPr>
            <a:r>
              <a:rPr lang="en-GB" dirty="0"/>
              <a:t>	SELECT * FROM </a:t>
            </a:r>
            <a:r>
              <a:rPr lang="en-GB" dirty="0" err="1"/>
              <a:t>potentieel</a:t>
            </a:r>
            <a:r>
              <a:rPr lang="en-GB" dirty="0"/>
              <a:t> student</a:t>
            </a:r>
          </a:p>
          <a:p>
            <a:pPr marL="0" indent="0">
              <a:buNone/>
            </a:pPr>
            <a:r>
              <a:rPr lang="en-GB" dirty="0"/>
              <a:t>	WHERE </a:t>
            </a:r>
            <a:r>
              <a:rPr lang="en-GB" dirty="0" err="1"/>
              <a:t>vooropleiding</a:t>
            </a:r>
            <a:r>
              <a:rPr lang="en-GB" dirty="0"/>
              <a:t> = ‘MBO-ICT’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93</a:t>
            </a:fld>
            <a:endParaRPr lang="nl-NL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/>
          </p:nvPr>
        </p:nvGraphicFramePr>
        <p:xfrm>
          <a:off x="5900411" y="1181809"/>
          <a:ext cx="3343970" cy="196977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</a:t>
                      </a:r>
                      <a:endParaRPr lang="nl-NL" sz="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woonplaats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studiepartner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beurs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studie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Kees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DH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ICT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Miranda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HL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BK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Ali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ECO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James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ICT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Fatih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HL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ECO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Karen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DH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Leo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BK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Clair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ICT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Janice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ECO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Richard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26491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INSERT, </a:t>
            </a:r>
            <a:r>
              <a:rPr lang="en-GB" dirty="0" err="1"/>
              <a:t>voorbeeld</a:t>
            </a:r>
            <a:r>
              <a:rPr lang="en-GB" dirty="0"/>
              <a:t> </a:t>
            </a:r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1162050" algn="l"/>
                <a:tab pos="2332038" algn="l"/>
              </a:tabLst>
            </a:pPr>
            <a:r>
              <a:rPr lang="en-GB" dirty="0"/>
              <a:t>INSERT </a:t>
            </a:r>
            <a:r>
              <a:rPr lang="en-GB" dirty="0" smtClean="0"/>
              <a:t>	INTO  </a:t>
            </a:r>
            <a:r>
              <a:rPr lang="en-GB" dirty="0"/>
              <a:t>&lt;</a:t>
            </a:r>
            <a:r>
              <a:rPr lang="en-GB" dirty="0" err="1"/>
              <a:t>tabel</a:t>
            </a:r>
            <a:r>
              <a:rPr lang="en-GB" dirty="0"/>
              <a:t>&gt; </a:t>
            </a:r>
            <a:endParaRPr lang="en-GB" dirty="0" smtClean="0"/>
          </a:p>
          <a:p>
            <a:pPr marL="0" indent="0">
              <a:buNone/>
              <a:tabLst>
                <a:tab pos="1162050" algn="l"/>
                <a:tab pos="2332038" algn="l"/>
              </a:tabLst>
            </a:pPr>
            <a:r>
              <a:rPr lang="en-GB" dirty="0"/>
              <a:t>	</a:t>
            </a:r>
            <a:r>
              <a:rPr lang="en-GB" dirty="0" smtClean="0"/>
              <a:t>(&lt;</a:t>
            </a:r>
            <a:r>
              <a:rPr lang="en-GB" dirty="0" err="1"/>
              <a:t>kolom</a:t>
            </a:r>
            <a:r>
              <a:rPr lang="en-GB" dirty="0"/>
              <a:t>(men)&gt;)</a:t>
            </a:r>
          </a:p>
          <a:p>
            <a:pPr marL="0" indent="0">
              <a:buNone/>
              <a:tabLst>
                <a:tab pos="1162050" algn="l"/>
                <a:tab pos="2332038" algn="l"/>
              </a:tabLst>
            </a:pPr>
            <a:r>
              <a:rPr lang="en-GB" dirty="0"/>
              <a:t>	SELECT  …</a:t>
            </a:r>
          </a:p>
          <a:p>
            <a:pPr marL="0" indent="0">
              <a:buNone/>
              <a:tabLst>
                <a:tab pos="1162050" algn="l"/>
                <a:tab pos="2332038" algn="l"/>
              </a:tabLst>
            </a:pPr>
            <a:endParaRPr lang="en-GB" dirty="0"/>
          </a:p>
          <a:p>
            <a:pPr marL="0" indent="0">
              <a:buNone/>
              <a:tabLst>
                <a:tab pos="1162050" algn="l"/>
                <a:tab pos="2332038" algn="l"/>
              </a:tabLst>
            </a:pPr>
            <a:r>
              <a:rPr lang="en-GB" dirty="0"/>
              <a:t>INSERT INTO </a:t>
            </a:r>
            <a:r>
              <a:rPr lang="en-GB" dirty="0" smtClean="0"/>
              <a:t>	student </a:t>
            </a:r>
            <a:r>
              <a:rPr lang="en-GB" dirty="0"/>
              <a:t>(lid</a:t>
            </a:r>
            <a:r>
              <a:rPr lang="en-GB" dirty="0" smtClean="0"/>
              <a:t>, </a:t>
            </a:r>
            <a:r>
              <a:rPr lang="en-GB" dirty="0" err="1" smtClean="0"/>
              <a:t>woonplaats</a:t>
            </a:r>
            <a:r>
              <a:rPr lang="en-GB" dirty="0"/>
              <a:t>, </a:t>
            </a:r>
            <a:r>
              <a:rPr lang="en-GB" dirty="0" err="1" smtClean="0"/>
              <a:t>naam</a:t>
            </a:r>
            <a:r>
              <a:rPr lang="en-GB" dirty="0"/>
              <a:t>)</a:t>
            </a:r>
          </a:p>
          <a:p>
            <a:pPr marL="0" indent="0">
              <a:buNone/>
              <a:tabLst>
                <a:tab pos="1162050" algn="l"/>
                <a:tab pos="2332038" algn="l"/>
              </a:tabLst>
            </a:pPr>
            <a:r>
              <a:rPr lang="en-GB" dirty="0"/>
              <a:t>	</a:t>
            </a:r>
            <a:r>
              <a:rPr lang="en-GB" dirty="0" smtClean="0"/>
              <a:t>SELECT	id+100</a:t>
            </a:r>
            <a:r>
              <a:rPr lang="en-GB" dirty="0"/>
              <a:t>, </a:t>
            </a:r>
            <a:r>
              <a:rPr lang="en-GB" dirty="0" err="1"/>
              <a:t>woonplaats</a:t>
            </a:r>
            <a:r>
              <a:rPr lang="en-GB" dirty="0"/>
              <a:t>, </a:t>
            </a:r>
            <a:r>
              <a:rPr lang="en-GB" dirty="0" err="1"/>
              <a:t>naam</a:t>
            </a:r>
            <a:r>
              <a:rPr lang="en-GB" dirty="0"/>
              <a:t> </a:t>
            </a:r>
          </a:p>
          <a:p>
            <a:pPr marL="0" indent="0">
              <a:buNone/>
              <a:tabLst>
                <a:tab pos="1162050" algn="l"/>
                <a:tab pos="2332038" algn="l"/>
              </a:tabLst>
            </a:pPr>
            <a:r>
              <a:rPr lang="en-GB" dirty="0"/>
              <a:t>	FROM </a:t>
            </a:r>
            <a:r>
              <a:rPr lang="en-GB" dirty="0" smtClean="0"/>
              <a:t>	</a:t>
            </a:r>
            <a:r>
              <a:rPr lang="en-GB" dirty="0" err="1" smtClean="0"/>
              <a:t>potentieel</a:t>
            </a:r>
            <a:r>
              <a:rPr lang="en-GB" dirty="0" smtClean="0"/>
              <a:t> </a:t>
            </a:r>
            <a:r>
              <a:rPr lang="en-GB" dirty="0"/>
              <a:t>student</a:t>
            </a:r>
          </a:p>
          <a:p>
            <a:pPr marL="0" indent="0">
              <a:buNone/>
              <a:tabLst>
                <a:tab pos="1162050" algn="l"/>
                <a:tab pos="2332038" algn="l"/>
              </a:tabLst>
            </a:pPr>
            <a:r>
              <a:rPr lang="en-GB" dirty="0"/>
              <a:t>	WHERE </a:t>
            </a:r>
            <a:r>
              <a:rPr lang="en-GB" dirty="0" smtClean="0"/>
              <a:t>	</a:t>
            </a:r>
            <a:r>
              <a:rPr lang="en-GB" dirty="0" err="1" smtClean="0"/>
              <a:t>vooropleiding</a:t>
            </a:r>
            <a:r>
              <a:rPr lang="en-GB" dirty="0" smtClean="0"/>
              <a:t> </a:t>
            </a:r>
            <a:r>
              <a:rPr lang="en-GB" dirty="0"/>
              <a:t>= ‘MBO-ICT’</a:t>
            </a:r>
          </a:p>
          <a:p>
            <a:pPr marL="0" indent="0">
              <a:buNone/>
              <a:tabLst>
                <a:tab pos="1162050" algn="l"/>
                <a:tab pos="2332038" algn="l"/>
              </a:tabLst>
            </a:pP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94</a:t>
            </a:fld>
            <a:endParaRPr lang="nl-NL"/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/>
          </p:nvPr>
        </p:nvGraphicFramePr>
        <p:xfrm>
          <a:off x="5900411" y="1181809"/>
          <a:ext cx="3343970" cy="196977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</a:t>
                      </a:r>
                      <a:endParaRPr lang="nl-NL" sz="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woonplaats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studiepartner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beurs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studie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Kees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DH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ICT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Miranda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HL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BK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Ali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ECO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James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ICT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Fatih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HL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ECO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Karen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DH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Leo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BK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Clair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ICT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Janice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ECO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Richard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027376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UPDATE, 3 </a:t>
            </a:r>
            <a:r>
              <a:rPr lang="en-GB" dirty="0" err="1" smtClean="0"/>
              <a:t>variaties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273324"/>
            <a:ext cx="7772400" cy="3429000"/>
          </a:xfrm>
        </p:spPr>
        <p:txBody>
          <a:bodyPr/>
          <a:lstStyle/>
          <a:p>
            <a:pPr marL="0" indent="0">
              <a:buNone/>
              <a:tabLst>
                <a:tab pos="1255713" algn="l"/>
              </a:tabLst>
            </a:pPr>
            <a:r>
              <a:rPr lang="en-GB" dirty="0"/>
              <a:t>UPDATE </a:t>
            </a:r>
            <a:r>
              <a:rPr lang="en-GB" dirty="0" smtClean="0"/>
              <a:t>	&lt;</a:t>
            </a:r>
            <a:r>
              <a:rPr lang="en-GB" dirty="0" err="1"/>
              <a:t>tabel</a:t>
            </a:r>
            <a:r>
              <a:rPr lang="en-GB" dirty="0"/>
              <a:t>&gt;</a:t>
            </a:r>
          </a:p>
          <a:p>
            <a:pPr marL="0" indent="0">
              <a:buNone/>
              <a:tabLst>
                <a:tab pos="1255713" algn="l"/>
              </a:tabLst>
            </a:pPr>
            <a:r>
              <a:rPr lang="en-GB" dirty="0" smtClean="0"/>
              <a:t>SET 	&lt;</a:t>
            </a:r>
            <a:r>
              <a:rPr lang="en-GB" dirty="0" err="1"/>
              <a:t>kolom</a:t>
            </a:r>
            <a:r>
              <a:rPr lang="en-GB" dirty="0"/>
              <a:t>&gt; = &lt;</a:t>
            </a:r>
            <a:r>
              <a:rPr lang="en-GB" dirty="0" err="1"/>
              <a:t>waarde</a:t>
            </a:r>
            <a:r>
              <a:rPr lang="en-GB" dirty="0"/>
              <a:t>&gt;</a:t>
            </a:r>
          </a:p>
          <a:p>
            <a:pPr marL="0" indent="0">
              <a:buNone/>
              <a:tabLst>
                <a:tab pos="1255713" algn="l"/>
              </a:tabLst>
            </a:pPr>
            <a:endParaRPr lang="en-GB" dirty="0"/>
          </a:p>
          <a:p>
            <a:pPr marL="0" indent="0">
              <a:buNone/>
              <a:tabLst>
                <a:tab pos="1255713" algn="l"/>
              </a:tabLst>
            </a:pPr>
            <a:r>
              <a:rPr lang="en-GB" dirty="0" smtClean="0"/>
              <a:t>UPDATE	&lt;</a:t>
            </a:r>
            <a:r>
              <a:rPr lang="en-GB" dirty="0" err="1" smtClean="0"/>
              <a:t>tabel</a:t>
            </a:r>
            <a:r>
              <a:rPr lang="en-GB" dirty="0"/>
              <a:t>&gt;</a:t>
            </a:r>
          </a:p>
          <a:p>
            <a:pPr marL="0" indent="0">
              <a:buNone/>
              <a:tabLst>
                <a:tab pos="1255713" algn="l"/>
              </a:tabLst>
            </a:pPr>
            <a:r>
              <a:rPr lang="en-GB" dirty="0" smtClean="0"/>
              <a:t>SET 	&lt;</a:t>
            </a:r>
            <a:r>
              <a:rPr lang="en-GB" dirty="0" err="1"/>
              <a:t>kolom</a:t>
            </a:r>
            <a:r>
              <a:rPr lang="en-GB" dirty="0"/>
              <a:t>&gt; = &lt;</a:t>
            </a:r>
            <a:r>
              <a:rPr lang="en-GB" dirty="0" err="1"/>
              <a:t>waarde</a:t>
            </a:r>
            <a:r>
              <a:rPr lang="en-GB" dirty="0"/>
              <a:t>&gt;</a:t>
            </a:r>
          </a:p>
          <a:p>
            <a:pPr marL="0" indent="0">
              <a:buNone/>
              <a:tabLst>
                <a:tab pos="1255713" algn="l"/>
              </a:tabLst>
            </a:pPr>
            <a:r>
              <a:rPr lang="en-GB" dirty="0" smtClean="0"/>
              <a:t>WHERE 	&lt;</a:t>
            </a:r>
            <a:r>
              <a:rPr lang="en-GB" dirty="0" err="1"/>
              <a:t>conditie</a:t>
            </a:r>
            <a:r>
              <a:rPr lang="en-GB" dirty="0"/>
              <a:t>&gt;</a:t>
            </a:r>
          </a:p>
          <a:p>
            <a:pPr marL="0" indent="0">
              <a:buNone/>
              <a:tabLst>
                <a:tab pos="1255713" algn="l"/>
              </a:tabLst>
            </a:pPr>
            <a:endParaRPr lang="en-GB" dirty="0"/>
          </a:p>
          <a:p>
            <a:pPr marL="0" indent="0">
              <a:buNone/>
              <a:tabLst>
                <a:tab pos="1255713" algn="l"/>
              </a:tabLst>
            </a:pPr>
            <a:r>
              <a:rPr lang="en-GB" dirty="0" smtClean="0"/>
              <a:t>UPDATE	&lt;</a:t>
            </a:r>
            <a:r>
              <a:rPr lang="en-GB" dirty="0" err="1" smtClean="0"/>
              <a:t>tabel</a:t>
            </a:r>
            <a:r>
              <a:rPr lang="en-GB" dirty="0"/>
              <a:t>&gt;</a:t>
            </a:r>
          </a:p>
          <a:p>
            <a:pPr marL="0" indent="0">
              <a:buNone/>
              <a:tabLst>
                <a:tab pos="1255713" algn="l"/>
              </a:tabLst>
            </a:pPr>
            <a:r>
              <a:rPr lang="en-GB" dirty="0" smtClean="0"/>
              <a:t>SET 	&lt;</a:t>
            </a:r>
            <a:r>
              <a:rPr lang="en-GB" dirty="0" err="1"/>
              <a:t>kolom</a:t>
            </a:r>
            <a:r>
              <a:rPr lang="en-GB" dirty="0"/>
              <a:t>&gt; = SUBSELECT</a:t>
            </a:r>
          </a:p>
          <a:p>
            <a:pPr marL="0" indent="0">
              <a:buNone/>
              <a:tabLst>
                <a:tab pos="1255713" algn="l"/>
              </a:tabLst>
            </a:pPr>
            <a:r>
              <a:rPr lang="en-GB" dirty="0" smtClean="0"/>
              <a:t>WHERE 	&lt;</a:t>
            </a:r>
            <a:r>
              <a:rPr lang="en-GB" dirty="0" err="1"/>
              <a:t>conditie</a:t>
            </a:r>
            <a:r>
              <a:rPr lang="en-GB" dirty="0"/>
              <a:t>&gt;</a:t>
            </a:r>
          </a:p>
          <a:p>
            <a:pPr marL="0" indent="0">
              <a:buNone/>
              <a:tabLst>
                <a:tab pos="1255713" algn="l"/>
              </a:tabLst>
            </a:pP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95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181252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UPDATE, </a:t>
            </a:r>
            <a:r>
              <a:rPr lang="en-GB" dirty="0" err="1" smtClean="0"/>
              <a:t>voorbeeld</a:t>
            </a:r>
            <a:r>
              <a:rPr lang="en-GB" dirty="0" smtClean="0"/>
              <a:t> 1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1255713" algn="l"/>
              </a:tabLst>
            </a:pPr>
            <a:r>
              <a:rPr lang="en-GB" dirty="0" smtClean="0"/>
              <a:t>UPDATE	&lt;</a:t>
            </a:r>
            <a:r>
              <a:rPr lang="en-GB" dirty="0" err="1" smtClean="0"/>
              <a:t>tabel</a:t>
            </a:r>
            <a:r>
              <a:rPr lang="en-GB" dirty="0"/>
              <a:t>&gt;</a:t>
            </a:r>
          </a:p>
          <a:p>
            <a:pPr marL="0" indent="0">
              <a:buNone/>
              <a:tabLst>
                <a:tab pos="1255713" algn="l"/>
              </a:tabLst>
            </a:pPr>
            <a:r>
              <a:rPr lang="en-GB" dirty="0" smtClean="0"/>
              <a:t>SET  	&lt;</a:t>
            </a:r>
            <a:r>
              <a:rPr lang="en-GB" dirty="0" err="1"/>
              <a:t>kolom</a:t>
            </a:r>
            <a:r>
              <a:rPr lang="en-GB" dirty="0"/>
              <a:t>&gt; = &lt;</a:t>
            </a:r>
            <a:r>
              <a:rPr lang="en-GB" dirty="0" err="1"/>
              <a:t>waarde</a:t>
            </a:r>
            <a:r>
              <a:rPr lang="en-GB" dirty="0"/>
              <a:t>&gt;</a:t>
            </a:r>
          </a:p>
          <a:p>
            <a:pPr marL="0" indent="0">
              <a:buNone/>
              <a:tabLst>
                <a:tab pos="1255713" algn="l"/>
              </a:tabLst>
            </a:pPr>
            <a:endParaRPr lang="en-GB" dirty="0"/>
          </a:p>
          <a:p>
            <a:pPr marL="0" indent="0">
              <a:buNone/>
              <a:tabLst>
                <a:tab pos="1255713" algn="l"/>
              </a:tabLst>
            </a:pPr>
            <a:r>
              <a:rPr lang="en-GB" dirty="0" smtClean="0"/>
              <a:t>UPDATE	student</a:t>
            </a:r>
            <a:endParaRPr lang="en-GB" dirty="0"/>
          </a:p>
          <a:p>
            <a:pPr marL="0" indent="0">
              <a:buNone/>
              <a:tabLst>
                <a:tab pos="1255713" algn="l"/>
              </a:tabLst>
            </a:pPr>
            <a:r>
              <a:rPr lang="en-GB" dirty="0" smtClean="0"/>
              <a:t>SET 	</a:t>
            </a:r>
            <a:r>
              <a:rPr lang="en-GB" dirty="0" err="1" smtClean="0"/>
              <a:t>beurs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25</a:t>
            </a:r>
          </a:p>
          <a:p>
            <a:pPr marL="0" indent="0">
              <a:buNone/>
              <a:tabLst>
                <a:tab pos="1255713" algn="l"/>
              </a:tabLst>
            </a:pPr>
            <a:endParaRPr lang="en-GB" dirty="0"/>
          </a:p>
          <a:p>
            <a:pPr marL="0" indent="0">
              <a:buNone/>
              <a:tabLst>
                <a:tab pos="1255713" algn="l"/>
              </a:tabLst>
            </a:pPr>
            <a:r>
              <a:rPr lang="en-GB" dirty="0" smtClean="0"/>
              <a:t>De </a:t>
            </a:r>
            <a:r>
              <a:rPr lang="en-GB" dirty="0" err="1" smtClean="0"/>
              <a:t>waarde</a:t>
            </a:r>
            <a:r>
              <a:rPr lang="en-GB" dirty="0" smtClean="0"/>
              <a:t> van </a:t>
            </a:r>
            <a:r>
              <a:rPr lang="en-GB" dirty="0" err="1" smtClean="0"/>
              <a:t>beurs</a:t>
            </a:r>
            <a:r>
              <a:rPr lang="en-GB" dirty="0" smtClean="0"/>
              <a:t> </a:t>
            </a:r>
            <a:r>
              <a:rPr lang="en-GB" dirty="0" err="1" smtClean="0"/>
              <a:t>wordt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 </a:t>
            </a:r>
            <a:r>
              <a:rPr lang="en-GB" dirty="0" err="1" smtClean="0"/>
              <a:t>iedere</a:t>
            </a:r>
            <a:r>
              <a:rPr lang="en-GB" dirty="0" smtClean="0"/>
              <a:t> </a:t>
            </a:r>
            <a:r>
              <a:rPr lang="en-GB" dirty="0" err="1" smtClean="0"/>
              <a:t>tupel</a:t>
            </a:r>
            <a:r>
              <a:rPr lang="en-GB" dirty="0" smtClean="0"/>
              <a:t> 25!</a:t>
            </a:r>
            <a:endParaRPr lang="en-GB" dirty="0"/>
          </a:p>
          <a:p>
            <a:pPr marL="0" indent="0">
              <a:buNone/>
              <a:tabLst>
                <a:tab pos="1255713" algn="l"/>
              </a:tabLst>
            </a:pP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96</a:t>
            </a:fld>
            <a:endParaRPr lang="nl-NL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/>
          </p:nvPr>
        </p:nvGraphicFramePr>
        <p:xfrm>
          <a:off x="5900411" y="1181809"/>
          <a:ext cx="3343970" cy="196977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</a:t>
                      </a:r>
                      <a:endParaRPr lang="nl-NL" sz="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woonplaats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studiepartner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beurs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studie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Kees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DH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ICT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Miranda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HL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BK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Ali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ECO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James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ICT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Fatih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HL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ECO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Karen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DH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Leo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BK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Clair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ICT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Janice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ECO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Richard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04179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UPDATE, </a:t>
            </a:r>
            <a:r>
              <a:rPr lang="en-GB" dirty="0" err="1" smtClean="0"/>
              <a:t>voorbeeld</a:t>
            </a:r>
            <a:r>
              <a:rPr lang="en-GB" dirty="0" smtClean="0"/>
              <a:t> 2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1255713" algn="l"/>
              </a:tabLst>
            </a:pPr>
            <a:r>
              <a:rPr lang="en-GB" dirty="0" smtClean="0"/>
              <a:t>UPDATE	&lt;</a:t>
            </a:r>
            <a:r>
              <a:rPr lang="en-GB" dirty="0" err="1" smtClean="0"/>
              <a:t>tabel</a:t>
            </a:r>
            <a:r>
              <a:rPr lang="en-GB" dirty="0"/>
              <a:t>&gt;</a:t>
            </a:r>
          </a:p>
          <a:p>
            <a:pPr marL="0" indent="0">
              <a:buNone/>
              <a:tabLst>
                <a:tab pos="1255713" algn="l"/>
              </a:tabLst>
            </a:pPr>
            <a:r>
              <a:rPr lang="en-GB" dirty="0" smtClean="0"/>
              <a:t>SET  	&lt;</a:t>
            </a:r>
            <a:r>
              <a:rPr lang="en-GB" dirty="0" err="1"/>
              <a:t>kolom</a:t>
            </a:r>
            <a:r>
              <a:rPr lang="en-GB" dirty="0"/>
              <a:t>&gt; = &lt;</a:t>
            </a:r>
            <a:r>
              <a:rPr lang="en-GB" dirty="0" err="1"/>
              <a:t>waarde</a:t>
            </a:r>
            <a:r>
              <a:rPr lang="en-GB" dirty="0" smtClean="0"/>
              <a:t>&gt;</a:t>
            </a:r>
          </a:p>
          <a:p>
            <a:pPr marL="0" indent="0">
              <a:buNone/>
              <a:tabLst>
                <a:tab pos="1255713" algn="l"/>
              </a:tabLst>
            </a:pPr>
            <a:r>
              <a:rPr lang="en-GB" dirty="0"/>
              <a:t>WHERE 	&lt;</a:t>
            </a:r>
            <a:r>
              <a:rPr lang="en-GB" dirty="0" err="1"/>
              <a:t>conditie</a:t>
            </a:r>
            <a:r>
              <a:rPr lang="en-GB" dirty="0"/>
              <a:t>&gt;</a:t>
            </a:r>
          </a:p>
          <a:p>
            <a:pPr marL="0" indent="0">
              <a:buNone/>
              <a:tabLst>
                <a:tab pos="1255713" algn="l"/>
              </a:tabLst>
            </a:pPr>
            <a:endParaRPr lang="en-GB" dirty="0"/>
          </a:p>
          <a:p>
            <a:pPr marL="0" indent="0">
              <a:buNone/>
              <a:tabLst>
                <a:tab pos="1255713" algn="l"/>
              </a:tabLst>
            </a:pPr>
            <a:r>
              <a:rPr lang="en-GB" dirty="0" smtClean="0"/>
              <a:t>UPDATE	student</a:t>
            </a:r>
            <a:endParaRPr lang="en-GB" dirty="0"/>
          </a:p>
          <a:p>
            <a:pPr marL="0" indent="0">
              <a:buNone/>
              <a:tabLst>
                <a:tab pos="1255713" algn="l"/>
              </a:tabLst>
            </a:pPr>
            <a:r>
              <a:rPr lang="en-GB" dirty="0" smtClean="0"/>
              <a:t>SET 	</a:t>
            </a:r>
            <a:r>
              <a:rPr lang="en-GB" dirty="0" err="1" smtClean="0"/>
              <a:t>beurs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25</a:t>
            </a:r>
          </a:p>
          <a:p>
            <a:pPr marL="0" indent="0">
              <a:buNone/>
              <a:tabLst>
                <a:tab pos="1255713" algn="l"/>
              </a:tabLst>
            </a:pPr>
            <a:r>
              <a:rPr lang="en-GB" dirty="0"/>
              <a:t>WHERE 	</a:t>
            </a:r>
            <a:r>
              <a:rPr lang="en-GB" dirty="0" err="1" smtClean="0"/>
              <a:t>beurs</a:t>
            </a:r>
            <a:r>
              <a:rPr lang="en-GB" dirty="0" smtClean="0"/>
              <a:t> = NULL</a:t>
            </a:r>
            <a:endParaRPr lang="en-GB" dirty="0"/>
          </a:p>
          <a:p>
            <a:pPr marL="0" indent="0">
              <a:buNone/>
              <a:tabLst>
                <a:tab pos="1255713" algn="l"/>
              </a:tabLst>
            </a:pPr>
            <a:endParaRPr lang="en-GB" dirty="0" smtClean="0"/>
          </a:p>
          <a:p>
            <a:pPr marL="0" indent="0">
              <a:buNone/>
              <a:tabLst>
                <a:tab pos="1255713" algn="l"/>
              </a:tabLst>
            </a:pPr>
            <a:r>
              <a:rPr lang="en-GB" dirty="0" err="1" smtClean="0"/>
              <a:t>Alleen</a:t>
            </a:r>
            <a:r>
              <a:rPr lang="en-GB" dirty="0" smtClean="0"/>
              <a:t> de </a:t>
            </a:r>
            <a:r>
              <a:rPr lang="en-GB" dirty="0" err="1" smtClean="0"/>
              <a:t>lege</a:t>
            </a:r>
            <a:r>
              <a:rPr lang="en-GB" dirty="0" smtClean="0"/>
              <a:t> </a:t>
            </a:r>
            <a:r>
              <a:rPr lang="en-GB" dirty="0" err="1" smtClean="0"/>
              <a:t>velden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 </a:t>
            </a:r>
            <a:r>
              <a:rPr lang="en-GB" dirty="0" err="1" smtClean="0"/>
              <a:t>beurs</a:t>
            </a:r>
            <a:r>
              <a:rPr lang="en-GB" dirty="0" smtClean="0"/>
              <a:t> </a:t>
            </a:r>
            <a:r>
              <a:rPr lang="en-GB" dirty="0" err="1" smtClean="0"/>
              <a:t>worden</a:t>
            </a:r>
            <a:r>
              <a:rPr lang="en-GB" dirty="0" smtClean="0"/>
              <a:t> 25!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97</a:t>
            </a:fld>
            <a:endParaRPr lang="nl-NL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/>
          </p:nvPr>
        </p:nvGraphicFramePr>
        <p:xfrm>
          <a:off x="5900411" y="1181809"/>
          <a:ext cx="3343970" cy="196977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</a:t>
                      </a:r>
                      <a:endParaRPr lang="nl-NL" sz="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woonplaats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studiepartner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beurs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studie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Kees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DH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ICT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Miranda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HL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BK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Ali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ECO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James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ICT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Fatih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HL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ECO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Karen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DH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Leo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BK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Clair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ICT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Janice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ECO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Richard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31096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UPDATE, </a:t>
            </a:r>
            <a:r>
              <a:rPr lang="en-GB" dirty="0" err="1" smtClean="0"/>
              <a:t>voorbeeld</a:t>
            </a:r>
            <a:r>
              <a:rPr lang="en-GB" dirty="0" smtClean="0"/>
              <a:t> 3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345332"/>
            <a:ext cx="7772400" cy="3429000"/>
          </a:xfrm>
        </p:spPr>
        <p:txBody>
          <a:bodyPr/>
          <a:lstStyle/>
          <a:p>
            <a:pPr marL="0" indent="0">
              <a:buNone/>
              <a:tabLst>
                <a:tab pos="1255713" algn="l"/>
              </a:tabLst>
            </a:pPr>
            <a:r>
              <a:rPr lang="en-GB" dirty="0" smtClean="0"/>
              <a:t>UPDATE	&lt;</a:t>
            </a:r>
            <a:r>
              <a:rPr lang="en-GB" dirty="0" err="1" smtClean="0"/>
              <a:t>tabel</a:t>
            </a:r>
            <a:r>
              <a:rPr lang="en-GB" dirty="0"/>
              <a:t>&gt;</a:t>
            </a:r>
          </a:p>
          <a:p>
            <a:pPr marL="0" indent="0">
              <a:buNone/>
              <a:tabLst>
                <a:tab pos="1255713" algn="l"/>
              </a:tabLst>
            </a:pPr>
            <a:r>
              <a:rPr lang="en-GB" dirty="0" smtClean="0"/>
              <a:t>SET  	&lt;</a:t>
            </a:r>
            <a:r>
              <a:rPr lang="en-GB" dirty="0" err="1"/>
              <a:t>kolom</a:t>
            </a:r>
            <a:r>
              <a:rPr lang="en-GB" dirty="0"/>
              <a:t>&gt; = &lt;</a:t>
            </a:r>
            <a:r>
              <a:rPr lang="en-GB" dirty="0" err="1"/>
              <a:t>waarde</a:t>
            </a:r>
            <a:r>
              <a:rPr lang="en-GB" dirty="0" smtClean="0"/>
              <a:t>&gt;</a:t>
            </a:r>
          </a:p>
          <a:p>
            <a:pPr marL="0" indent="0">
              <a:buNone/>
              <a:tabLst>
                <a:tab pos="1255713" algn="l"/>
              </a:tabLst>
            </a:pPr>
            <a:r>
              <a:rPr lang="en-GB" dirty="0"/>
              <a:t>WHERE 	&lt;</a:t>
            </a:r>
            <a:r>
              <a:rPr lang="en-GB" dirty="0" err="1"/>
              <a:t>conditie</a:t>
            </a:r>
            <a:r>
              <a:rPr lang="en-GB" dirty="0"/>
              <a:t>&gt;</a:t>
            </a:r>
          </a:p>
          <a:p>
            <a:pPr marL="0" indent="0">
              <a:buNone/>
              <a:tabLst>
                <a:tab pos="1255713" algn="l"/>
              </a:tabLst>
            </a:pPr>
            <a:endParaRPr lang="en-GB" dirty="0"/>
          </a:p>
          <a:p>
            <a:pPr marL="0" indent="0">
              <a:buNone/>
              <a:tabLst>
                <a:tab pos="1255713" algn="l"/>
              </a:tabLst>
            </a:pPr>
            <a:r>
              <a:rPr lang="en-GB" dirty="0" smtClean="0"/>
              <a:t>UPDATE	student</a:t>
            </a:r>
            <a:endParaRPr lang="en-GB" dirty="0"/>
          </a:p>
          <a:p>
            <a:pPr marL="0" indent="0">
              <a:buNone/>
              <a:tabLst>
                <a:tab pos="1255713" algn="l"/>
              </a:tabLst>
            </a:pPr>
            <a:r>
              <a:rPr lang="en-GB" dirty="0" smtClean="0"/>
              <a:t>SET 	</a:t>
            </a:r>
            <a:r>
              <a:rPr lang="en-GB" dirty="0" err="1" smtClean="0"/>
              <a:t>beurs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SUBSELECT</a:t>
            </a:r>
          </a:p>
          <a:p>
            <a:pPr marL="0" indent="0">
              <a:buNone/>
              <a:tabLst>
                <a:tab pos="1255713" algn="l"/>
              </a:tabLst>
            </a:pPr>
            <a:r>
              <a:rPr lang="en-GB" dirty="0"/>
              <a:t>WHERE 	</a:t>
            </a:r>
            <a:r>
              <a:rPr lang="en-GB" dirty="0" err="1" smtClean="0"/>
              <a:t>beurs</a:t>
            </a:r>
            <a:r>
              <a:rPr lang="en-GB" dirty="0" smtClean="0"/>
              <a:t> = NULL</a:t>
            </a:r>
            <a:endParaRPr lang="en-GB" dirty="0"/>
          </a:p>
          <a:p>
            <a:pPr marL="0" indent="0">
              <a:buNone/>
              <a:tabLst>
                <a:tab pos="1255713" algn="l"/>
              </a:tabLst>
            </a:pPr>
            <a:endParaRPr lang="en-GB" dirty="0" smtClean="0"/>
          </a:p>
          <a:p>
            <a:pPr marL="0" indent="0">
              <a:buNone/>
              <a:tabLst>
                <a:tab pos="1255713" algn="l"/>
              </a:tabLst>
            </a:pPr>
            <a:r>
              <a:rPr lang="en-GB" dirty="0" err="1" smtClean="0"/>
              <a:t>Alleen</a:t>
            </a:r>
            <a:r>
              <a:rPr lang="en-GB" dirty="0" smtClean="0"/>
              <a:t> de </a:t>
            </a:r>
            <a:r>
              <a:rPr lang="en-GB" dirty="0" err="1" smtClean="0"/>
              <a:t>lege</a:t>
            </a:r>
            <a:r>
              <a:rPr lang="en-GB" dirty="0" smtClean="0"/>
              <a:t> </a:t>
            </a:r>
            <a:r>
              <a:rPr lang="en-GB" dirty="0" err="1" smtClean="0"/>
              <a:t>velden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 </a:t>
            </a:r>
            <a:r>
              <a:rPr lang="en-GB" dirty="0" err="1" smtClean="0"/>
              <a:t>beurs</a:t>
            </a:r>
            <a:r>
              <a:rPr lang="en-GB" dirty="0" smtClean="0"/>
              <a:t> </a:t>
            </a:r>
            <a:r>
              <a:rPr lang="en-GB" dirty="0" err="1" smtClean="0"/>
              <a:t>krijgen</a:t>
            </a:r>
            <a:r>
              <a:rPr lang="en-GB" dirty="0" smtClean="0"/>
              <a:t> </a:t>
            </a:r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waarde</a:t>
            </a:r>
            <a:r>
              <a:rPr lang="en-GB" dirty="0" smtClean="0"/>
              <a:t>!</a:t>
            </a:r>
          </a:p>
          <a:p>
            <a:pPr marL="0" indent="0">
              <a:buNone/>
              <a:tabLst>
                <a:tab pos="1255713" algn="l"/>
              </a:tabLst>
            </a:pPr>
            <a:r>
              <a:rPr lang="en-GB" dirty="0" smtClean="0"/>
              <a:t>De </a:t>
            </a:r>
            <a:r>
              <a:rPr lang="en-GB" dirty="0" err="1" smtClean="0"/>
              <a:t>subselect</a:t>
            </a:r>
            <a:r>
              <a:rPr lang="en-GB" dirty="0" smtClean="0"/>
              <a:t> MOET </a:t>
            </a:r>
            <a:r>
              <a:rPr lang="en-GB" dirty="0" err="1" smtClean="0"/>
              <a:t>één</a:t>
            </a:r>
            <a:r>
              <a:rPr lang="en-GB" dirty="0" smtClean="0"/>
              <a:t> </a:t>
            </a:r>
            <a:r>
              <a:rPr lang="en-GB" dirty="0" err="1" smtClean="0"/>
              <a:t>enkele</a:t>
            </a:r>
            <a:r>
              <a:rPr lang="en-GB" dirty="0" smtClean="0"/>
              <a:t> </a:t>
            </a:r>
            <a:r>
              <a:rPr lang="en-GB" dirty="0" err="1" smtClean="0"/>
              <a:t>waarde</a:t>
            </a:r>
            <a:r>
              <a:rPr lang="en-GB" dirty="0" smtClean="0"/>
              <a:t> </a:t>
            </a:r>
            <a:r>
              <a:rPr lang="en-GB" dirty="0" err="1" smtClean="0"/>
              <a:t>opleveren</a:t>
            </a:r>
            <a:r>
              <a:rPr lang="en-GB" dirty="0" smtClean="0"/>
              <a:t>!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98</a:t>
            </a:fld>
            <a:endParaRPr lang="nl-NL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/>
          </p:nvPr>
        </p:nvGraphicFramePr>
        <p:xfrm>
          <a:off x="5900411" y="1181809"/>
          <a:ext cx="3343970" cy="196977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</a:t>
                      </a:r>
                      <a:endParaRPr lang="nl-NL" sz="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woonplaats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studiepartner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beurs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studie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Kees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DH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ICT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Miranda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HL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BK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Ali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ECO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James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ICT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Fatih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HL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ECO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Karen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DH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Leo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BK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Clair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ICT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Janice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ECO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Richard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NL" sz="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(NULL)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24372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DELETE, 2 </a:t>
            </a:r>
            <a:r>
              <a:rPr lang="en-GB" dirty="0" err="1" smtClean="0"/>
              <a:t>variaties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1162050" algn="l"/>
              </a:tabLst>
            </a:pPr>
            <a:r>
              <a:rPr lang="en-GB" dirty="0" smtClean="0"/>
              <a:t>DELETE	FROM &lt;</a:t>
            </a:r>
            <a:r>
              <a:rPr lang="en-GB" dirty="0" err="1"/>
              <a:t>tabel</a:t>
            </a:r>
            <a:r>
              <a:rPr lang="en-GB" dirty="0"/>
              <a:t>&gt;</a:t>
            </a:r>
          </a:p>
          <a:p>
            <a:pPr marL="0" indent="0">
              <a:buNone/>
              <a:tabLst>
                <a:tab pos="1162050" algn="l"/>
              </a:tabLst>
            </a:pPr>
            <a:endParaRPr lang="en-GB" dirty="0"/>
          </a:p>
          <a:p>
            <a:pPr marL="0" indent="0">
              <a:buNone/>
              <a:tabLst>
                <a:tab pos="1162050" algn="l"/>
              </a:tabLst>
            </a:pPr>
            <a:r>
              <a:rPr lang="en-GB" dirty="0" smtClean="0"/>
              <a:t>DELETE	FROM &lt;</a:t>
            </a:r>
            <a:r>
              <a:rPr lang="en-GB" dirty="0" err="1"/>
              <a:t>tabel</a:t>
            </a:r>
            <a:r>
              <a:rPr lang="en-GB" dirty="0"/>
              <a:t>&gt;</a:t>
            </a:r>
          </a:p>
          <a:p>
            <a:pPr marL="0" indent="0">
              <a:buNone/>
              <a:tabLst>
                <a:tab pos="1162050" algn="l"/>
              </a:tabLst>
            </a:pPr>
            <a:r>
              <a:rPr lang="en-GB" dirty="0" smtClean="0"/>
              <a:t>WHERE	&lt;</a:t>
            </a:r>
            <a:r>
              <a:rPr lang="en-GB" dirty="0" err="1" smtClean="0"/>
              <a:t>conditie</a:t>
            </a:r>
            <a:r>
              <a:rPr lang="en-GB" dirty="0"/>
              <a:t>&gt;</a:t>
            </a:r>
          </a:p>
          <a:p>
            <a:pPr marL="0" indent="0">
              <a:buNone/>
              <a:tabLst>
                <a:tab pos="1162050" algn="l"/>
              </a:tabLst>
            </a:pP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rroosend@ziggo.nl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E025D-AA48-45FF-BE1A-90656DA8E5C6}" type="slidenum">
              <a:rPr lang="nl-NL" smtClean="0"/>
              <a:pPr>
                <a:defRPr/>
              </a:pPr>
              <a:t>99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867365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essional">
  <a:themeElements>
    <a:clrScheme name="Professional.pot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CC00FF"/>
      </a:accent2>
      <a:accent3>
        <a:srgbClr val="FFFFFF"/>
      </a:accent3>
      <a:accent4>
        <a:srgbClr val="000000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Professional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ofessional.pot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sional.pot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sional.pot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sional.pot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Designs\Professional.pot</Template>
  <TotalTime>41881</TotalTime>
  <Words>5366</Words>
  <Application>Microsoft Office PowerPoint</Application>
  <PresentationFormat>On-screen Show (16:10)</PresentationFormat>
  <Paragraphs>3288</Paragraphs>
  <Slides>113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113</vt:i4>
      </vt:variant>
    </vt:vector>
  </HeadingPairs>
  <TitlesOfParts>
    <vt:vector size="123" baseType="lpstr">
      <vt:lpstr>Arial</vt:lpstr>
      <vt:lpstr>Calibri</vt:lpstr>
      <vt:lpstr>Monotype Sorts</vt:lpstr>
      <vt:lpstr>Symbol</vt:lpstr>
      <vt:lpstr>Tahoma</vt:lpstr>
      <vt:lpstr>Times New Roman</vt:lpstr>
      <vt:lpstr>Wingdings</vt:lpstr>
      <vt:lpstr>Professional</vt:lpstr>
      <vt:lpstr>VISIO</vt:lpstr>
      <vt:lpstr>Visio.Drawing.6</vt:lpstr>
      <vt:lpstr>Databases SQL</vt:lpstr>
      <vt:lpstr>PowerPoint Presentation</vt:lpstr>
      <vt:lpstr>Agenda (1)</vt:lpstr>
      <vt:lpstr>Studie</vt:lpstr>
      <vt:lpstr>Tentamen</vt:lpstr>
      <vt:lpstr>Databases, SQL</vt:lpstr>
      <vt:lpstr>Inleiding</vt:lpstr>
      <vt:lpstr>Van verhaal naar database</vt:lpstr>
      <vt:lpstr>Bestandengerichte benadering</vt:lpstr>
      <vt:lpstr>Databasegerichte benadering</vt:lpstr>
      <vt:lpstr>VOORDELEN versus NADELEN</vt:lpstr>
      <vt:lpstr>KENMERKEN</vt:lpstr>
      <vt:lpstr>3 lagen architectuur DBMS</vt:lpstr>
      <vt:lpstr>TABEL in een DATABASE</vt:lpstr>
      <vt:lpstr>Structured Query Language</vt:lpstr>
      <vt:lpstr>PowerPoint Presentation</vt:lpstr>
      <vt:lpstr>Logica en Verzamelingen</vt:lpstr>
      <vt:lpstr>TAAL</vt:lpstr>
      <vt:lpstr>TALEN gebruiken OPERATOREN</vt:lpstr>
      <vt:lpstr>TALEN en LOGICA</vt:lpstr>
      <vt:lpstr>OPERATOREN en OPERANDEN</vt:lpstr>
      <vt:lpstr>SOORTEN operatoren</vt:lpstr>
      <vt:lpstr>LOGICA</vt:lpstr>
      <vt:lpstr>PROPOSITIES</vt:lpstr>
      <vt:lpstr>SAMENGESTELDE proposities</vt:lpstr>
      <vt:lpstr>PREDICATEN-LOGICA</vt:lpstr>
      <vt:lpstr>KWANTOREN</vt:lpstr>
      <vt:lpstr>VERZAMELINGEN en ELEMENTEN</vt:lpstr>
      <vt:lpstr>OPERATOREN en verzamelingen</vt:lpstr>
      <vt:lpstr>Uitspraken over verzamelingen U = { 0, 1, 2, 3, 4, 5, … }   en   A = { 3, 5, 3, 4, 5 }</vt:lpstr>
      <vt:lpstr>Oefening verzamelingen (1) </vt:lpstr>
      <vt:lpstr>Oefening verzamelingen (2) </vt:lpstr>
      <vt:lpstr>Inleiding SQL</vt:lpstr>
      <vt:lpstr>Relationele DataBases</vt:lpstr>
      <vt:lpstr>Structured Query Language</vt:lpstr>
      <vt:lpstr>PowerPoint Presentation</vt:lpstr>
      <vt:lpstr>PowerPoint Presentation</vt:lpstr>
      <vt:lpstr>Data Definition Language</vt:lpstr>
      <vt:lpstr>Data Manipulation Language</vt:lpstr>
      <vt:lpstr>Enkelvoudige queries</vt:lpstr>
      <vt:lpstr>SELECT</vt:lpstr>
      <vt:lpstr>Tabel “student”</vt:lpstr>
      <vt:lpstr>Gegevens TONEN uit een TABEL (SELECT ... FROM)</vt:lpstr>
      <vt:lpstr>Gegevens TONEN uit een TABEL (SELECT ... FROM)</vt:lpstr>
      <vt:lpstr>ALLE Gegevens TONEN (SELECT * FROM)</vt:lpstr>
      <vt:lpstr>Getoonde gegevens SORTEREN (ORDER BY)</vt:lpstr>
      <vt:lpstr>Gegevens in rijen SELECTEREN (WHERE)</vt:lpstr>
      <vt:lpstr>Voorbeelden van CONDITIES (WHERE)</vt:lpstr>
      <vt:lpstr>geen DUBBELE gegevens TONEN (SELECT DISTINCT)</vt:lpstr>
      <vt:lpstr>REKENEN met gegevens (Kolomfuncties)</vt:lpstr>
      <vt:lpstr>Voorbeelden van FUNCTIES</vt:lpstr>
      <vt:lpstr>FUNCTIE(S) met KOLOMNAMEN (GROUP BY)</vt:lpstr>
      <vt:lpstr>Relaties</vt:lpstr>
      <vt:lpstr>Terminologie</vt:lpstr>
      <vt:lpstr>Terminologie</vt:lpstr>
      <vt:lpstr>Relationeel Model (1)</vt:lpstr>
      <vt:lpstr>Relationeel Model (2)</vt:lpstr>
      <vt:lpstr>Integriteitsregels (constraints)</vt:lpstr>
      <vt:lpstr>Relationele Database</vt:lpstr>
      <vt:lpstr>Cartesisch product </vt:lpstr>
      <vt:lpstr>Voorbeeld cartesisch product </vt:lpstr>
      <vt:lpstr>Gegevens uit meerdere tabellen</vt:lpstr>
      <vt:lpstr>Kolommen naast elkaar plakken</vt:lpstr>
      <vt:lpstr>Cartesisch product !</vt:lpstr>
      <vt:lpstr>JOIN met meer dan 2 tabellen</vt:lpstr>
      <vt:lpstr>Tabellen ZONDER join koppelen</vt:lpstr>
      <vt:lpstr>JOIN en SUBSELECT</vt:lpstr>
      <vt:lpstr>ALIAS</vt:lpstr>
      <vt:lpstr>GROUP BY en HAVING</vt:lpstr>
      <vt:lpstr>WHERE en HAVING</vt:lpstr>
      <vt:lpstr>Vaker dezelfde tabel gebruiken</vt:lpstr>
      <vt:lpstr>Select ….</vt:lpstr>
      <vt:lpstr>Nog eens meer dan 2 tabellen</vt:lpstr>
      <vt:lpstr>Nog eens meer dan 2 tabellen</vt:lpstr>
      <vt:lpstr>Hoe moeilijk het kan zijn!</vt:lpstr>
      <vt:lpstr>Hoe moeilijk het kan zijn!</vt:lpstr>
      <vt:lpstr>Waarom moeilijk …</vt:lpstr>
      <vt:lpstr>Nog meer JOIN</vt:lpstr>
      <vt:lpstr>JOIN en INNER JOIN</vt:lpstr>
      <vt:lpstr>LEFT JOIN en RIGHT JOIN</vt:lpstr>
      <vt:lpstr>(FULL) OUTER JOIN</vt:lpstr>
      <vt:lpstr>2 keer dezelfde tabel</vt:lpstr>
      <vt:lpstr>2 keer dezelfde tabel</vt:lpstr>
      <vt:lpstr>Select in select (subselect)</vt:lpstr>
      <vt:lpstr>Oplossing (1)</vt:lpstr>
      <vt:lpstr>Oplossing (2)</vt:lpstr>
      <vt:lpstr>Oplossing (3)</vt:lpstr>
      <vt:lpstr>JOIN en Subselect</vt:lpstr>
      <vt:lpstr>Muteren van gegevens</vt:lpstr>
      <vt:lpstr>INSERT, 3 variaties</vt:lpstr>
      <vt:lpstr>INSERT, voorbeeld 1</vt:lpstr>
      <vt:lpstr>INSERT, voorbeeld 2</vt:lpstr>
      <vt:lpstr>INSERT, voorbeeld 3</vt:lpstr>
      <vt:lpstr>INSERT, voorbeeld 4</vt:lpstr>
      <vt:lpstr>UPDATE, 3 variaties</vt:lpstr>
      <vt:lpstr>UPDATE, voorbeeld 1</vt:lpstr>
      <vt:lpstr>UPDATE, voorbeeld 2</vt:lpstr>
      <vt:lpstr>UPDATE, voorbeeld 3</vt:lpstr>
      <vt:lpstr>DELETE, 2 variaties</vt:lpstr>
      <vt:lpstr>DELETE, voorbeeld 1</vt:lpstr>
      <vt:lpstr>DELETE, voorbeeld 2</vt:lpstr>
      <vt:lpstr>Een klein stukje DDL</vt:lpstr>
      <vt:lpstr>CREATE basis</vt:lpstr>
      <vt:lpstr>CREATE constraints</vt:lpstr>
      <vt:lpstr>DROP</vt:lpstr>
      <vt:lpstr>Integriteitsregels (constraints)</vt:lpstr>
      <vt:lpstr>Relationele Database</vt:lpstr>
      <vt:lpstr>Relationele Database</vt:lpstr>
      <vt:lpstr>REFERENTIËLE-integriteit</vt:lpstr>
      <vt:lpstr>REFERENTIËLE-integriteit</vt:lpstr>
      <vt:lpstr>REFERENTIËLE-integriteit</vt:lpstr>
      <vt:lpstr>Syntax voorbeeld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Procesmodellering</dc:title>
  <dc:creator>Rob Roosendaal</dc:creator>
  <cp:lastModifiedBy>Timo</cp:lastModifiedBy>
  <cp:revision>1124</cp:revision>
  <dcterms:created xsi:type="dcterms:W3CDTF">2000-07-17T19:50:35Z</dcterms:created>
  <dcterms:modified xsi:type="dcterms:W3CDTF">2017-12-13T21:08:12Z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d:\My Documents</vt:lpwstr>
  </property>
</Properties>
</file>