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56" r:id="rId2"/>
    <p:sldId id="281" r:id="rId3"/>
    <p:sldId id="257" r:id="rId4"/>
    <p:sldId id="258" r:id="rId5"/>
    <p:sldId id="259" r:id="rId6"/>
    <p:sldId id="260" r:id="rId7"/>
    <p:sldId id="261" r:id="rId8"/>
    <p:sldId id="262" r:id="rId9"/>
    <p:sldId id="263" r:id="rId10"/>
    <p:sldId id="265" r:id="rId11"/>
    <p:sldId id="264" r:id="rId12"/>
    <p:sldId id="266" r:id="rId13"/>
    <p:sldId id="277" r:id="rId14"/>
    <p:sldId id="279" r:id="rId15"/>
    <p:sldId id="267" r:id="rId16"/>
    <p:sldId id="268" r:id="rId17"/>
    <p:sldId id="272" r:id="rId18"/>
    <p:sldId id="271" r:id="rId19"/>
    <p:sldId id="280" r:id="rId20"/>
    <p:sldId id="270" r:id="rId21"/>
    <p:sldId id="273" r:id="rId22"/>
    <p:sldId id="274" r:id="rId23"/>
    <p:sldId id="275" r:id="rId24"/>
    <p:sldId id="276"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20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4307DA-EC62-40DB-BE21-F1C3CFF392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5008E00-2851-4158-8104-910855DFF2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C8814B3-681C-4D7A-AC0B-254E18926F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E7E404-DB52-4A82-82E6-C13CF4DDDC88}" type="slidenum">
              <a:rPr lang="en-US" smtClean="0"/>
              <a:t>‹#›</a:t>
            </a:fld>
            <a:endParaRPr lang="en-US"/>
          </a:p>
        </p:txBody>
      </p:sp>
      <p:sp>
        <p:nvSpPr>
          <p:cNvPr id="7" name="Date Placeholder 6">
            <a:extLst>
              <a:ext uri="{FF2B5EF4-FFF2-40B4-BE49-F238E27FC236}">
                <a16:creationId xmlns:a16="http://schemas.microsoft.com/office/drawing/2014/main" id="{5BBD4E87-EBCD-4E6F-B651-74B6D83848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107923-73E5-4701-AEA2-63F52FE721FD}" type="datetimeFigureOut">
              <a:rPr lang="en-US" smtClean="0"/>
              <a:t>5/11/2018</a:t>
            </a:fld>
            <a:endParaRPr lang="en-US"/>
          </a:p>
        </p:txBody>
      </p:sp>
    </p:spTree>
    <p:extLst>
      <p:ext uri="{BB962C8B-B14F-4D97-AF65-F5344CB8AC3E}">
        <p14:creationId xmlns:p14="http://schemas.microsoft.com/office/powerpoint/2010/main" val="2683089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0301B-268C-45D6-8A26-9917ED0852AC}" type="datetimeFigureOut">
              <a:rPr lang="en-US" smtClean="0"/>
              <a:t>5/11/2018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EC093-DCF0-4228-BBD6-DD07C59C1AB1}" type="slidenum">
              <a:rPr lang="en-US" smtClean="0"/>
              <a:t>‹#›</a:t>
            </a:fld>
            <a:endParaRPr lang="en-US"/>
          </a:p>
        </p:txBody>
      </p:sp>
    </p:spTree>
    <p:extLst>
      <p:ext uri="{BB962C8B-B14F-4D97-AF65-F5344CB8AC3E}">
        <p14:creationId xmlns:p14="http://schemas.microsoft.com/office/powerpoint/2010/main" val="331011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21A813-84D1-4319-ABA5-90740BFA4865}"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30F660-F925-4329-B543-5C7BB69E784A}" type="datetime1">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04AFAA6-E996-4EB6-9038-BD76F1E73E97}"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31D2EC5-619D-42AA-A875-9AD37DE69FA3}"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8E038-2D4D-4F55-B857-E8E22B962ED8}"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8DFE17-B311-4E9B-9B88-479E3F52F957}" type="datetime1">
              <a:rPr lang="en-US" smtClean="0"/>
              <a:t>5/11/2018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BCA104-10A7-4E09-B073-D43FDFF66FB2}" type="datetime1">
              <a:rPr lang="en-US" smtClean="0"/>
              <a:t>5/11/2018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2A038-4552-44C4-AB94-DC0046F11C53}"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2E29-8136-4FD6-8821-8ECBD339E4B8}"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D357EB-57CA-4A96-B69A-66B2DB18F49E}"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4" name="TextBox 3">
            <a:extLst>
              <a:ext uri="{FF2B5EF4-FFF2-40B4-BE49-F238E27FC236}">
                <a16:creationId xmlns:a16="http://schemas.microsoft.com/office/drawing/2014/main" id="{DF9026BF-193E-4552-A273-7852E18D3A0D}"/>
              </a:ext>
            </a:extLst>
          </p:cNvPr>
          <p:cNvSpPr txBox="1"/>
          <p:nvPr userDrawn="1"/>
        </p:nvSpPr>
        <p:spPr>
          <a:xfrm>
            <a:off x="10352540" y="6248399"/>
            <a:ext cx="1839460" cy="369332"/>
          </a:xfrm>
          <a:prstGeom prst="rect">
            <a:avLst/>
          </a:prstGeom>
          <a:noFill/>
        </p:spPr>
        <p:txBody>
          <a:bodyPr wrap="square" rtlCol="0">
            <a:spAutoFit/>
          </a:bodyPr>
          <a:lstStyle/>
          <a:p>
            <a:r>
              <a:rPr lang="en-US" dirty="0">
                <a:hlinkClick r:id="rId2" action="ppaction://hlinksldjump"/>
              </a:rPr>
              <a:t>Index</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24DFF8-65DA-4707-8061-29D2E4E144AC}" type="datetime1">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8085EB-A084-40CD-A9C3-637BC587431D}" type="datetime1">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01D7A-E6B6-4D78-A33A-9F13B4962C26}" type="datetime1">
              <a:rPr lang="en-US" smtClean="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9FCBC7-AD28-44D4-A81B-40C155EFFC0C}" type="datetime1">
              <a:rPr lang="en-US" smtClean="0"/>
              <a:t>5/11/2018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1BF65B-C273-4F0D-B473-4CF82A6BA2F4}" type="datetime1">
              <a:rPr lang="en-US" smtClean="0"/>
              <a:t>5/11/2018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5959893-DB06-48AE-A572-F3E903209F27}" type="datetime1">
              <a:rPr lang="en-US" smtClean="0"/>
              <a:t>5/11/2018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6FF256-7791-42CC-89AE-46A362703BE1}" type="datetime1">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552A33-4304-415C-8C35-77042550D7F0}" type="datetime1">
              <a:rPr lang="en-US" smtClean="0"/>
              <a:t>5/11/2018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2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1.xml"/><Relationship Id="rId10" Type="http://schemas.openxmlformats.org/officeDocument/2006/relationships/slide" Target="slide24.xml"/><Relationship Id="rId4" Type="http://schemas.openxmlformats.org/officeDocument/2006/relationships/slide" Target="slide8.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7E3F-882C-4D22-B53A-CFE25BBDA959}"/>
              </a:ext>
            </a:extLst>
          </p:cNvPr>
          <p:cNvSpPr>
            <a:spLocks noGrp="1"/>
          </p:cNvSpPr>
          <p:nvPr>
            <p:ph type="ctrTitle"/>
          </p:nvPr>
        </p:nvSpPr>
        <p:spPr/>
        <p:txBody>
          <a:bodyPr/>
          <a:lstStyle/>
          <a:p>
            <a:r>
              <a:rPr lang="en-US" dirty="0"/>
              <a:t>Custom Marker Recognizer</a:t>
            </a:r>
            <a:br>
              <a:rPr lang="en-US" dirty="0"/>
            </a:br>
            <a:r>
              <a:rPr lang="en-US" dirty="0"/>
              <a:t>15-494 Final Project</a:t>
            </a:r>
          </a:p>
        </p:txBody>
      </p:sp>
      <p:sp>
        <p:nvSpPr>
          <p:cNvPr id="3" name="Subtitle 2">
            <a:extLst>
              <a:ext uri="{FF2B5EF4-FFF2-40B4-BE49-F238E27FC236}">
                <a16:creationId xmlns:a16="http://schemas.microsoft.com/office/drawing/2014/main" id="{71636918-35E1-488B-8175-7F94B89CC74D}"/>
              </a:ext>
            </a:extLst>
          </p:cNvPr>
          <p:cNvSpPr>
            <a:spLocks noGrp="1"/>
          </p:cNvSpPr>
          <p:nvPr>
            <p:ph type="subTitle" idx="1"/>
          </p:nvPr>
        </p:nvSpPr>
        <p:spPr/>
        <p:txBody>
          <a:bodyPr/>
          <a:lstStyle/>
          <a:p>
            <a:r>
              <a:rPr lang="en-US" dirty="0"/>
              <a:t>Dhruv Khurana </a:t>
            </a:r>
            <a:r>
              <a:rPr lang="en-US"/>
              <a:t>(dkhurana)</a:t>
            </a:r>
          </a:p>
        </p:txBody>
      </p:sp>
      <p:sp>
        <p:nvSpPr>
          <p:cNvPr id="6" name="Slide Number Placeholder 5">
            <a:extLst>
              <a:ext uri="{FF2B5EF4-FFF2-40B4-BE49-F238E27FC236}">
                <a16:creationId xmlns:a16="http://schemas.microsoft.com/office/drawing/2014/main" id="{FC9F6F40-06AD-4DE4-9427-A57C8FF6311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64373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8CA-E899-480E-8F71-71A8D1A29285}"/>
              </a:ext>
            </a:extLst>
          </p:cNvPr>
          <p:cNvSpPr>
            <a:spLocks noGrp="1"/>
          </p:cNvSpPr>
          <p:nvPr>
            <p:ph type="title"/>
          </p:nvPr>
        </p:nvSpPr>
        <p:spPr/>
        <p:txBody>
          <a:bodyPr/>
          <a:lstStyle/>
          <a:p>
            <a:r>
              <a:rPr lang="en-US" dirty="0"/>
              <a:t>Implementation Logic Overview</a:t>
            </a:r>
            <a:br>
              <a:rPr lang="en-US" dirty="0"/>
            </a:br>
            <a:endParaRPr lang="en-US" dirty="0"/>
          </a:p>
        </p:txBody>
      </p:sp>
      <p:sp>
        <p:nvSpPr>
          <p:cNvPr id="3" name="Content Placeholder 2">
            <a:extLst>
              <a:ext uri="{FF2B5EF4-FFF2-40B4-BE49-F238E27FC236}">
                <a16:creationId xmlns:a16="http://schemas.microsoft.com/office/drawing/2014/main" id="{12640E97-CCFD-465C-B60A-191CDFD79B28}"/>
              </a:ext>
            </a:extLst>
          </p:cNvPr>
          <p:cNvSpPr>
            <a:spLocks noGrp="1"/>
          </p:cNvSpPr>
          <p:nvPr>
            <p:ph idx="1"/>
          </p:nvPr>
        </p:nvSpPr>
        <p:spPr/>
        <p:txBody>
          <a:bodyPr>
            <a:normAutofit/>
          </a:bodyPr>
          <a:lstStyle/>
          <a:p>
            <a:r>
              <a:rPr lang="en-US" dirty="0"/>
              <a:t>All subsections over all scales that have a confidence of over the threshold passed as argument to the function have their bounding boxes stored.</a:t>
            </a:r>
          </a:p>
          <a:p>
            <a:r>
              <a:rPr lang="en-US" dirty="0" err="1"/>
              <a:t>non_max_suppression_fast</a:t>
            </a:r>
            <a:r>
              <a:rPr lang="en-US" dirty="0"/>
              <a:t>(boxes, </a:t>
            </a:r>
            <a:r>
              <a:rPr lang="en-US" dirty="0" err="1"/>
              <a:t>overlapThresh</a:t>
            </a:r>
            <a:r>
              <a:rPr lang="en-US" dirty="0"/>
              <a:t>) takes these bounding boxes and combines them based on the overlap threshold (1 = take all boxes, 0 = combine for any overlap). </a:t>
            </a:r>
          </a:p>
          <a:p>
            <a:r>
              <a:rPr lang="en-US" dirty="0"/>
              <a:t>For every independent box returned from </a:t>
            </a:r>
            <a:r>
              <a:rPr lang="en-US" dirty="0" err="1"/>
              <a:t>non_max_suppression_fast</a:t>
            </a:r>
            <a:r>
              <a:rPr lang="en-US" dirty="0"/>
              <a:t>(boxes, </a:t>
            </a:r>
            <a:r>
              <a:rPr lang="en-US" dirty="0" err="1"/>
              <a:t>overlapThresh</a:t>
            </a:r>
            <a:r>
              <a:rPr lang="en-US" dirty="0"/>
              <a:t>), we run the template matching algorithm again and pick the best match out of them.</a:t>
            </a:r>
          </a:p>
        </p:txBody>
      </p:sp>
      <p:sp>
        <p:nvSpPr>
          <p:cNvPr id="6" name="Slide Number Placeholder 5">
            <a:extLst>
              <a:ext uri="{FF2B5EF4-FFF2-40B4-BE49-F238E27FC236}">
                <a16:creationId xmlns:a16="http://schemas.microsoft.com/office/drawing/2014/main" id="{82A5927B-0FA7-460A-9262-80EEA32E773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64084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8CA-E899-480E-8F71-71A8D1A29285}"/>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12640E97-CCFD-465C-B60A-191CDFD79B28}"/>
              </a:ext>
            </a:extLst>
          </p:cNvPr>
          <p:cNvSpPr>
            <a:spLocks noGrp="1"/>
          </p:cNvSpPr>
          <p:nvPr>
            <p:ph idx="1"/>
          </p:nvPr>
        </p:nvSpPr>
        <p:spPr/>
        <p:txBody>
          <a:bodyPr>
            <a:normAutofit/>
          </a:bodyPr>
          <a:lstStyle/>
          <a:p>
            <a:r>
              <a:rPr lang="en-US" dirty="0"/>
              <a:t>Template has its edges detected. Output map is then resized to 50 by 50 pixels </a:t>
            </a:r>
          </a:p>
          <a:p>
            <a:pPr lvl="1"/>
            <a:r>
              <a:rPr lang="en-US" dirty="0"/>
              <a:t>50 by 50 chosen since our scaled test images have minimum size of 64 by 48.</a:t>
            </a:r>
          </a:p>
          <a:p>
            <a:pPr lvl="1"/>
            <a:r>
              <a:rPr lang="en-US" dirty="0"/>
              <a:t>Marked region is 100 by 100 pixels, and so 1:1 aspect ratio. We downscale to 50 by 50 to allow for detection of smaller markers. </a:t>
            </a:r>
          </a:p>
          <a:p>
            <a:pPr lvl="1"/>
            <a:r>
              <a:rPr lang="en-US" dirty="0"/>
              <a:t>Does not have a noticeable decrease in accuracy, unless marker has multiple lines extremely close to each other. In that case, the marker is not well designed since lines would merge at distances anyway.</a:t>
            </a:r>
          </a:p>
          <a:p>
            <a:pPr lvl="1"/>
            <a:r>
              <a:rPr lang="en-US" dirty="0"/>
              <a:t>Smaller scale sizes lose information and increase false positives. Larger scale sizes miss markers further away.</a:t>
            </a:r>
          </a:p>
          <a:p>
            <a:pPr lvl="1"/>
            <a:endParaRPr lang="en-US" dirty="0"/>
          </a:p>
        </p:txBody>
      </p:sp>
      <p:sp>
        <p:nvSpPr>
          <p:cNvPr id="6" name="Slide Number Placeholder 5">
            <a:extLst>
              <a:ext uri="{FF2B5EF4-FFF2-40B4-BE49-F238E27FC236}">
                <a16:creationId xmlns:a16="http://schemas.microsoft.com/office/drawing/2014/main" id="{AA9CF025-0942-4E1F-88B0-8645B514C58C}"/>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22968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8CA-E899-480E-8F71-71A8D1A29285}"/>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12640E97-CCFD-465C-B60A-191CDFD79B28}"/>
              </a:ext>
            </a:extLst>
          </p:cNvPr>
          <p:cNvSpPr>
            <a:spLocks noGrp="1"/>
          </p:cNvSpPr>
          <p:nvPr>
            <p:ph idx="1"/>
          </p:nvPr>
        </p:nvSpPr>
        <p:spPr/>
        <p:txBody>
          <a:bodyPr>
            <a:normAutofit/>
          </a:bodyPr>
          <a:lstStyle/>
          <a:p>
            <a:r>
              <a:rPr lang="en-US" dirty="0"/>
              <a:t>Image is scaled from 0.2 times to 1.0 times its original size for comparison to template.</a:t>
            </a:r>
          </a:p>
          <a:p>
            <a:pPr lvl="1"/>
            <a:r>
              <a:rPr lang="en-US" dirty="0"/>
              <a:t>We use </a:t>
            </a:r>
            <a:r>
              <a:rPr lang="en-US" dirty="0" err="1"/>
              <a:t>np.linspace</a:t>
            </a:r>
            <a:r>
              <a:rPr lang="en-US" dirty="0"/>
              <a:t>() to generate scales. Currently set to 20 for balance of speed and accuracy.  Can be increased to increase accuracy at cost of speed and vice versa.</a:t>
            </a:r>
          </a:p>
          <a:p>
            <a:pPr lvl="1"/>
            <a:r>
              <a:rPr lang="en-US" dirty="0"/>
              <a:t>Minimum Image scale is 0.2 since we are working with </a:t>
            </a:r>
            <a:r>
              <a:rPr lang="en-US" dirty="0" err="1"/>
              <a:t>Cozmo</a:t>
            </a:r>
            <a:r>
              <a:rPr lang="en-US" dirty="0"/>
              <a:t>. So 0.2 makes 64x48 which is approximately the size of our template.</a:t>
            </a:r>
          </a:p>
          <a:p>
            <a:pPr lvl="1"/>
            <a:r>
              <a:rPr lang="en-US" dirty="0"/>
              <a:t>We keep our upper limit on scale to 1.0 since we want to avoid interpolation when upscaling image. In case we want to detect tags that are far enough that they don’t fit into 50 by 50 pixels in the camera, we can change the resized template size to something even smaller, such as 20 by 20 (check screenshots). However, accuracy decreases, since </a:t>
            </a:r>
            <a:r>
              <a:rPr lang="en-US" dirty="0" err="1"/>
              <a:t>edgelines</a:t>
            </a:r>
            <a:r>
              <a:rPr lang="en-US" dirty="0"/>
              <a:t> can merge.</a:t>
            </a:r>
          </a:p>
        </p:txBody>
      </p:sp>
      <p:sp>
        <p:nvSpPr>
          <p:cNvPr id="6" name="Slide Number Placeholder 5">
            <a:extLst>
              <a:ext uri="{FF2B5EF4-FFF2-40B4-BE49-F238E27FC236}">
                <a16:creationId xmlns:a16="http://schemas.microsoft.com/office/drawing/2014/main" id="{37C98F64-234B-4C0D-AD52-7EC6C92F4F38}"/>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6353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71CD-015B-4D66-9F72-6ED994CF51D0}"/>
              </a:ext>
            </a:extLst>
          </p:cNvPr>
          <p:cNvSpPr>
            <a:spLocks noGrp="1"/>
          </p:cNvSpPr>
          <p:nvPr>
            <p:ph type="title"/>
          </p:nvPr>
        </p:nvSpPr>
        <p:spPr/>
        <p:txBody>
          <a:bodyPr/>
          <a:lstStyle/>
          <a:p>
            <a:r>
              <a:rPr lang="en-US" dirty="0"/>
              <a:t>Screenshots: Changing template size to 20x20 (not recommended)</a:t>
            </a:r>
          </a:p>
        </p:txBody>
      </p:sp>
      <p:sp>
        <p:nvSpPr>
          <p:cNvPr id="3" name="Content Placeholder 2">
            <a:extLst>
              <a:ext uri="{FF2B5EF4-FFF2-40B4-BE49-F238E27FC236}">
                <a16:creationId xmlns:a16="http://schemas.microsoft.com/office/drawing/2014/main" id="{5DD93B1D-C022-48B5-8D73-6B84A94774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C918DBC-91D2-4046-B49C-E3C0FDFD64EE}"/>
              </a:ext>
            </a:extLst>
          </p:cNvPr>
          <p:cNvPicPr>
            <a:picLocks noChangeAspect="1"/>
          </p:cNvPicPr>
          <p:nvPr/>
        </p:nvPicPr>
        <p:blipFill>
          <a:blip r:embed="rId2"/>
          <a:stretch>
            <a:fillRect/>
          </a:stretch>
        </p:blipFill>
        <p:spPr>
          <a:xfrm>
            <a:off x="1103312" y="2041884"/>
            <a:ext cx="6849929" cy="4206515"/>
          </a:xfrm>
          <a:prstGeom prst="rect">
            <a:avLst/>
          </a:prstGeom>
        </p:spPr>
      </p:pic>
      <p:sp>
        <p:nvSpPr>
          <p:cNvPr id="8" name="Slide Number Placeholder 7">
            <a:extLst>
              <a:ext uri="{FF2B5EF4-FFF2-40B4-BE49-F238E27FC236}">
                <a16:creationId xmlns:a16="http://schemas.microsoft.com/office/drawing/2014/main" id="{CC9DA117-AF49-4826-AB2E-7AE9C29A7649}"/>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07861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3420-CAC8-4943-AC0B-7573BD178710}"/>
              </a:ext>
            </a:extLst>
          </p:cNvPr>
          <p:cNvSpPr>
            <a:spLocks noGrp="1"/>
          </p:cNvSpPr>
          <p:nvPr>
            <p:ph type="title"/>
          </p:nvPr>
        </p:nvSpPr>
        <p:spPr/>
        <p:txBody>
          <a:bodyPr/>
          <a:lstStyle/>
          <a:p>
            <a:r>
              <a:rPr lang="en-US" dirty="0"/>
              <a:t>Screenshots: Markers too far, edge information partially lost</a:t>
            </a:r>
          </a:p>
        </p:txBody>
      </p:sp>
      <p:sp>
        <p:nvSpPr>
          <p:cNvPr id="12" name="Content Placeholder 11">
            <a:extLst>
              <a:ext uri="{FF2B5EF4-FFF2-40B4-BE49-F238E27FC236}">
                <a16:creationId xmlns:a16="http://schemas.microsoft.com/office/drawing/2014/main" id="{BD84F003-D534-4233-B5E3-24FCDF5F6D9C}"/>
              </a:ext>
            </a:extLst>
          </p:cNvPr>
          <p:cNvSpPr>
            <a:spLocks noGrp="1"/>
          </p:cNvSpPr>
          <p:nvPr>
            <p:ph idx="1"/>
          </p:nvPr>
        </p:nvSpPr>
        <p:spPr/>
        <p:txBody>
          <a:bodyPr/>
          <a:lstStyle/>
          <a:p>
            <a:endParaRPr lang="en-US"/>
          </a:p>
        </p:txBody>
      </p:sp>
      <p:pic>
        <p:nvPicPr>
          <p:cNvPr id="13" name="Content Placeholder 10" descr="A screenshot of a computer screen&#10;&#10;Description generated with very high confidence">
            <a:extLst>
              <a:ext uri="{FF2B5EF4-FFF2-40B4-BE49-F238E27FC236}">
                <a16:creationId xmlns:a16="http://schemas.microsoft.com/office/drawing/2014/main" id="{96781F9B-C383-4FA5-88B5-767B46ED3804}"/>
              </a:ext>
            </a:extLst>
          </p:cNvPr>
          <p:cNvPicPr>
            <a:picLocks noChangeAspect="1"/>
          </p:cNvPicPr>
          <p:nvPr/>
        </p:nvPicPr>
        <p:blipFill>
          <a:blip r:embed="rId2"/>
          <a:stretch>
            <a:fillRect/>
          </a:stretch>
        </p:blipFill>
        <p:spPr>
          <a:xfrm>
            <a:off x="1103312" y="2052918"/>
            <a:ext cx="7458634" cy="4195482"/>
          </a:xfrm>
          <a:prstGeom prst="rect">
            <a:avLst/>
          </a:prstGeom>
        </p:spPr>
      </p:pic>
      <p:sp>
        <p:nvSpPr>
          <p:cNvPr id="16" name="Slide Number Placeholder 15">
            <a:extLst>
              <a:ext uri="{FF2B5EF4-FFF2-40B4-BE49-F238E27FC236}">
                <a16:creationId xmlns:a16="http://schemas.microsoft.com/office/drawing/2014/main" id="{3DAB9754-C719-4690-9C3C-D22EF1129976}"/>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83464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8CA-E899-480E-8F71-71A8D1A29285}"/>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12640E97-CCFD-465C-B60A-191CDFD79B28}"/>
              </a:ext>
            </a:extLst>
          </p:cNvPr>
          <p:cNvSpPr>
            <a:spLocks noGrp="1"/>
          </p:cNvSpPr>
          <p:nvPr>
            <p:ph idx="1"/>
          </p:nvPr>
        </p:nvSpPr>
        <p:spPr/>
        <p:txBody>
          <a:bodyPr>
            <a:normAutofit fontScale="92500"/>
          </a:bodyPr>
          <a:lstStyle/>
          <a:p>
            <a:r>
              <a:rPr lang="en-US" dirty="0"/>
              <a:t>For every resized image, edges are taken and then matched to template.</a:t>
            </a:r>
          </a:p>
          <a:p>
            <a:pPr lvl="1"/>
            <a:r>
              <a:rPr lang="en-US" dirty="0"/>
              <a:t>We match the template to the image using </a:t>
            </a:r>
            <a:r>
              <a:rPr lang="en-GB" dirty="0"/>
              <a:t>cv2.matchTemplate(edged, template, cv2.TM_CCORR_NORMED)</a:t>
            </a:r>
          </a:p>
          <a:p>
            <a:pPr lvl="1"/>
            <a:r>
              <a:rPr lang="en-GB" dirty="0"/>
              <a:t>Our options for comparison methods which could reasonably implement thresholding were cv2.TM_CCOEFF_NORMED , cv2.TM_CCORR_NORMED , </a:t>
            </a:r>
            <a:r>
              <a:rPr lang="en-US" dirty="0"/>
              <a:t>cv2.TM_SQDIFF_NORMED (Normed methods make thresholding easier).</a:t>
            </a:r>
          </a:p>
          <a:p>
            <a:pPr lvl="1"/>
            <a:r>
              <a:rPr lang="en-US" dirty="0"/>
              <a:t>cv2.TM_SQDIFF_NORMED had a large number of false positives and was extremely slow.</a:t>
            </a:r>
          </a:p>
          <a:p>
            <a:pPr lvl="1"/>
            <a:r>
              <a:rPr lang="en-US" dirty="0"/>
              <a:t>cv2.TM_COEFF_NORMED was decently accurate and reasonably fast.</a:t>
            </a:r>
          </a:p>
          <a:p>
            <a:pPr lvl="1"/>
            <a:r>
              <a:rPr lang="en-GB" dirty="0"/>
              <a:t>Cv2.TM_CCORR_NORMED performed the best in terms of matching, especially for poorer quality templates than other methods. It was also about the same speed as </a:t>
            </a:r>
            <a:r>
              <a:rPr lang="en-US" dirty="0"/>
              <a:t>cv2.TM_COEFF_NORMED in testing.</a:t>
            </a:r>
          </a:p>
          <a:p>
            <a:pPr lvl="1"/>
            <a:endParaRPr lang="en-US" dirty="0"/>
          </a:p>
        </p:txBody>
      </p:sp>
      <p:sp>
        <p:nvSpPr>
          <p:cNvPr id="6" name="Slide Number Placeholder 5">
            <a:extLst>
              <a:ext uri="{FF2B5EF4-FFF2-40B4-BE49-F238E27FC236}">
                <a16:creationId xmlns:a16="http://schemas.microsoft.com/office/drawing/2014/main" id="{FC20D698-F030-4F65-84A8-C5671191B8FD}"/>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90424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0DDF-3562-44E1-B230-5F181BCE18BF}"/>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2245E2AB-0220-4C9F-A061-7BD04E52A4D6}"/>
              </a:ext>
            </a:extLst>
          </p:cNvPr>
          <p:cNvSpPr>
            <a:spLocks noGrp="1"/>
          </p:cNvSpPr>
          <p:nvPr>
            <p:ph idx="1"/>
          </p:nvPr>
        </p:nvSpPr>
        <p:spPr/>
        <p:txBody>
          <a:bodyPr>
            <a:normAutofit/>
          </a:bodyPr>
          <a:lstStyle/>
          <a:p>
            <a:r>
              <a:rPr lang="en-US" dirty="0"/>
              <a:t>All subsections over all scales that have a confidence of over the threshold passed as argument to the function have their bounding boxes stored and then sent to </a:t>
            </a:r>
            <a:r>
              <a:rPr lang="en-US" dirty="0" err="1"/>
              <a:t>non_max_suppression_fast</a:t>
            </a:r>
            <a:r>
              <a:rPr lang="en-US" dirty="0"/>
              <a:t>(boxes, </a:t>
            </a:r>
            <a:r>
              <a:rPr lang="en-US" dirty="0" err="1"/>
              <a:t>overlapThresh</a:t>
            </a:r>
            <a:r>
              <a:rPr lang="en-US" dirty="0"/>
              <a:t>) </a:t>
            </a:r>
          </a:p>
          <a:p>
            <a:pPr lvl="1"/>
            <a:r>
              <a:rPr lang="en-US" dirty="0"/>
              <a:t>The multiscale matcher can generate hundreds of bounding boxes (average number of boxes per scale * number of scales)</a:t>
            </a:r>
          </a:p>
          <a:p>
            <a:pPr lvl="1"/>
            <a:r>
              <a:rPr lang="en-US" dirty="0" err="1"/>
              <a:t>non_max_suppression_fast</a:t>
            </a:r>
            <a:r>
              <a:rPr lang="en-US" dirty="0"/>
              <a:t>() takes the coordinates for all bounding boxes and gives the boxes that combine all sets of independent, partially overlapping boxes, based on how much percentage overlap do boxes have to have before they are combined (</a:t>
            </a:r>
            <a:r>
              <a:rPr lang="en-US" dirty="0" err="1"/>
              <a:t>overlapThresh</a:t>
            </a:r>
            <a:r>
              <a:rPr lang="en-US" dirty="0"/>
              <a:t>).</a:t>
            </a:r>
          </a:p>
          <a:p>
            <a:endParaRPr lang="en-US" dirty="0"/>
          </a:p>
        </p:txBody>
      </p:sp>
      <p:sp>
        <p:nvSpPr>
          <p:cNvPr id="6" name="Slide Number Placeholder 5">
            <a:extLst>
              <a:ext uri="{FF2B5EF4-FFF2-40B4-BE49-F238E27FC236}">
                <a16:creationId xmlns:a16="http://schemas.microsoft.com/office/drawing/2014/main" id="{E788434C-D0C1-4996-80BF-CB48A024E38A}"/>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73485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0DDF-3562-44E1-B230-5F181BCE18BF}"/>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2245E2AB-0220-4C9F-A061-7BD04E52A4D6}"/>
              </a:ext>
            </a:extLst>
          </p:cNvPr>
          <p:cNvSpPr>
            <a:spLocks noGrp="1"/>
          </p:cNvSpPr>
          <p:nvPr>
            <p:ph idx="1"/>
          </p:nvPr>
        </p:nvSpPr>
        <p:spPr/>
        <p:txBody>
          <a:bodyPr>
            <a:normAutofit/>
          </a:bodyPr>
          <a:lstStyle/>
          <a:p>
            <a:r>
              <a:rPr lang="en-US" dirty="0"/>
              <a:t>All subsections over all scales that have a confidence of over the threshold passed as argument to the function have their bounding boxes stored and then sent to </a:t>
            </a:r>
            <a:r>
              <a:rPr lang="en-US" dirty="0" err="1"/>
              <a:t>non_max_suppression_fast</a:t>
            </a:r>
            <a:r>
              <a:rPr lang="en-US" dirty="0"/>
              <a:t>(boxes, </a:t>
            </a:r>
            <a:r>
              <a:rPr lang="en-US" dirty="0" err="1"/>
              <a:t>overlapThresh</a:t>
            </a:r>
            <a:r>
              <a:rPr lang="en-US" dirty="0"/>
              <a:t>) </a:t>
            </a:r>
          </a:p>
          <a:p>
            <a:pPr lvl="1"/>
            <a:r>
              <a:rPr lang="en-US" dirty="0"/>
              <a:t>This allows for combining multiple boxes that mark the same detection in multiple scales into one. </a:t>
            </a:r>
          </a:p>
          <a:p>
            <a:pPr lvl="1"/>
            <a:r>
              <a:rPr lang="en-US" dirty="0"/>
              <a:t>Also, allows finetuning in case markers are sufficiently close such that they cannot have non-overlapping bounding boxes (should not occur in the intended application of markers, but helps for more general cases of multiple markers on non-rigid bodies such as clothes). </a:t>
            </a:r>
          </a:p>
          <a:p>
            <a:pPr lvl="1"/>
            <a:r>
              <a:rPr lang="en-US" dirty="0"/>
              <a:t>NOTE: </a:t>
            </a:r>
            <a:r>
              <a:rPr lang="en-US" dirty="0" err="1"/>
              <a:t>non_max_suppression_fast</a:t>
            </a:r>
            <a:r>
              <a:rPr lang="en-US" dirty="0"/>
              <a:t>() is a preexisting algorithm and not my implementation</a:t>
            </a:r>
          </a:p>
          <a:p>
            <a:endParaRPr lang="en-US" dirty="0"/>
          </a:p>
        </p:txBody>
      </p:sp>
      <p:sp>
        <p:nvSpPr>
          <p:cNvPr id="6" name="Slide Number Placeholder 5">
            <a:extLst>
              <a:ext uri="{FF2B5EF4-FFF2-40B4-BE49-F238E27FC236}">
                <a16:creationId xmlns:a16="http://schemas.microsoft.com/office/drawing/2014/main" id="{B88EF7F1-E448-4DE4-9372-1AFA6D8AA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2769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0DDF-3562-44E1-B230-5F181BCE18BF}"/>
              </a:ext>
            </a:extLst>
          </p:cNvPr>
          <p:cNvSpPr>
            <a:spLocks noGrp="1"/>
          </p:cNvSpPr>
          <p:nvPr>
            <p:ph type="title"/>
          </p:nvPr>
        </p:nvSpPr>
        <p:spPr/>
        <p:txBody>
          <a:bodyPr/>
          <a:lstStyle/>
          <a:p>
            <a:r>
              <a:rPr lang="en-US" dirty="0"/>
              <a:t>Implementation Logic Explanations</a:t>
            </a:r>
            <a:br>
              <a:rPr lang="en-US" dirty="0"/>
            </a:br>
            <a:endParaRPr lang="en-US" dirty="0"/>
          </a:p>
        </p:txBody>
      </p:sp>
      <p:sp>
        <p:nvSpPr>
          <p:cNvPr id="3" name="Content Placeholder 2">
            <a:extLst>
              <a:ext uri="{FF2B5EF4-FFF2-40B4-BE49-F238E27FC236}">
                <a16:creationId xmlns:a16="http://schemas.microsoft.com/office/drawing/2014/main" id="{2245E2AB-0220-4C9F-A061-7BD04E52A4D6}"/>
              </a:ext>
            </a:extLst>
          </p:cNvPr>
          <p:cNvSpPr>
            <a:spLocks noGrp="1"/>
          </p:cNvSpPr>
          <p:nvPr>
            <p:ph idx="1"/>
          </p:nvPr>
        </p:nvSpPr>
        <p:spPr/>
        <p:txBody>
          <a:bodyPr>
            <a:normAutofit/>
          </a:bodyPr>
          <a:lstStyle/>
          <a:p>
            <a:r>
              <a:rPr lang="en-US" dirty="0"/>
              <a:t>For every independent box returned from </a:t>
            </a:r>
            <a:r>
              <a:rPr lang="en-US" dirty="0" err="1"/>
              <a:t>non_max_suppression_fast</a:t>
            </a:r>
            <a:r>
              <a:rPr lang="en-US" dirty="0"/>
              <a:t>(boxes, </a:t>
            </a:r>
            <a:r>
              <a:rPr lang="en-US" dirty="0" err="1"/>
              <a:t>overlapThresh</a:t>
            </a:r>
            <a:r>
              <a:rPr lang="en-US" dirty="0"/>
              <a:t>), we run the template matching algorithm again and pick the best match out of them.</a:t>
            </a:r>
          </a:p>
          <a:p>
            <a:pPr lvl="1"/>
            <a:r>
              <a:rPr lang="en-US" dirty="0"/>
              <a:t>Runs the template matching algorithm on the </a:t>
            </a:r>
            <a:r>
              <a:rPr lang="en-US" dirty="0" err="1"/>
              <a:t>subimages</a:t>
            </a:r>
            <a:r>
              <a:rPr lang="en-US" dirty="0"/>
              <a:t> marked by the boxes.</a:t>
            </a:r>
          </a:p>
          <a:p>
            <a:pPr lvl="1"/>
            <a:r>
              <a:rPr lang="en-US" dirty="0"/>
              <a:t>Step primarily done to get tighter bounding boxes.</a:t>
            </a:r>
          </a:p>
          <a:p>
            <a:pPr lvl="1"/>
            <a:r>
              <a:rPr lang="en-US" dirty="0"/>
              <a:t>Can be completely skipped if user is fine with somewhat reduced precision for location of markers.</a:t>
            </a:r>
          </a:p>
        </p:txBody>
      </p:sp>
      <p:sp>
        <p:nvSpPr>
          <p:cNvPr id="6" name="Slide Number Placeholder 5">
            <a:extLst>
              <a:ext uri="{FF2B5EF4-FFF2-40B4-BE49-F238E27FC236}">
                <a16:creationId xmlns:a16="http://schemas.microsoft.com/office/drawing/2014/main" id="{30ECAA36-52ED-44DD-A756-88D785A301A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73103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3F26-F87D-42DA-8822-00D938480118}"/>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6257B5EC-773A-46F8-9086-000B259A51AD}"/>
              </a:ext>
            </a:extLst>
          </p:cNvPr>
          <p:cNvSpPr>
            <a:spLocks noGrp="1"/>
          </p:cNvSpPr>
          <p:nvPr>
            <p:ph idx="1"/>
          </p:nvPr>
        </p:nvSpPr>
        <p:spPr/>
        <p:txBody>
          <a:bodyPr>
            <a:normAutofit/>
          </a:bodyPr>
          <a:lstStyle/>
          <a:p>
            <a:r>
              <a:rPr lang="en-GB" dirty="0"/>
              <a:t>For </a:t>
            </a:r>
            <a:r>
              <a:rPr lang="en-GB" dirty="0" err="1"/>
              <a:t>msmFinal.fsm</a:t>
            </a:r>
            <a:endParaRPr lang="en-GB" dirty="0"/>
          </a:p>
          <a:p>
            <a:r>
              <a:rPr lang="en-GB" dirty="0" err="1"/>
              <a:t>def</a:t>
            </a:r>
            <a:r>
              <a:rPr lang="en-GB" dirty="0"/>
              <a:t> Classify(self, </a:t>
            </a:r>
            <a:r>
              <a:rPr lang="en-GB" dirty="0" err="1"/>
              <a:t>confidenceThresh</a:t>
            </a:r>
            <a:r>
              <a:rPr lang="en-GB" dirty="0"/>
              <a:t>=0.2, </a:t>
            </a:r>
            <a:r>
              <a:rPr lang="en-GB" dirty="0" err="1"/>
              <a:t>overlapThresh</a:t>
            </a:r>
            <a:r>
              <a:rPr lang="en-GB" dirty="0"/>
              <a:t> = 0.5):</a:t>
            </a:r>
          </a:p>
          <a:p>
            <a:pPr lvl="1"/>
            <a:r>
              <a:rPr lang="en-GB" dirty="0" err="1"/>
              <a:t>confidenceThresh</a:t>
            </a:r>
            <a:r>
              <a:rPr lang="en-GB" dirty="0"/>
              <a:t>: Primary tuneable parameter. Recommended values 0.1-0.35 for hand drawings. Upto 0.6 for printouts of same marker.</a:t>
            </a:r>
          </a:p>
          <a:p>
            <a:pPr lvl="1"/>
            <a:r>
              <a:rPr lang="en-GB" dirty="0" err="1"/>
              <a:t>overlapThresh</a:t>
            </a:r>
            <a:r>
              <a:rPr lang="en-GB" dirty="0"/>
              <a:t>: Percentage over which bounding boxes should be combined. Ideally should be very low (&lt;0.2), but can be increased if markers very densely packed (if markers cannot have non-intersecting bounding boxes). </a:t>
            </a:r>
          </a:p>
        </p:txBody>
      </p:sp>
      <p:sp>
        <p:nvSpPr>
          <p:cNvPr id="6" name="Slide Number Placeholder 5">
            <a:extLst>
              <a:ext uri="{FF2B5EF4-FFF2-40B4-BE49-F238E27FC236}">
                <a16:creationId xmlns:a16="http://schemas.microsoft.com/office/drawing/2014/main" id="{74E81754-5821-48DB-AE47-3969A64B51F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4037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64EC-35EC-417E-A2FF-B17E4FC4273F}"/>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61B78628-AEAB-4D08-BE75-55F4587CDE5C}"/>
              </a:ext>
            </a:extLst>
          </p:cNvPr>
          <p:cNvSpPr>
            <a:spLocks noGrp="1"/>
          </p:cNvSpPr>
          <p:nvPr>
            <p:ph idx="1"/>
          </p:nvPr>
        </p:nvSpPr>
        <p:spPr/>
        <p:txBody>
          <a:bodyPr/>
          <a:lstStyle/>
          <a:p>
            <a:r>
              <a:rPr lang="en-US" dirty="0">
                <a:hlinkClick r:id="rId2" action="ppaction://hlinksldjump"/>
              </a:rPr>
              <a:t>Slide 3: Objective</a:t>
            </a:r>
            <a:endParaRPr lang="en-US" dirty="0"/>
          </a:p>
          <a:p>
            <a:r>
              <a:rPr lang="en-US" dirty="0">
                <a:hlinkClick r:id="rId3" action="ppaction://hlinksldjump"/>
              </a:rPr>
              <a:t>Slide 4: Methods Attempted</a:t>
            </a:r>
            <a:endParaRPr lang="en-US" dirty="0"/>
          </a:p>
          <a:p>
            <a:r>
              <a:rPr lang="en-US" dirty="0">
                <a:hlinkClick r:id="rId4" action="ppaction://hlinksldjump"/>
              </a:rPr>
              <a:t>Slide 8: Implementation Logic Overview</a:t>
            </a:r>
            <a:endParaRPr lang="en-US" dirty="0"/>
          </a:p>
          <a:p>
            <a:r>
              <a:rPr lang="en-US" dirty="0">
                <a:hlinkClick r:id="rId5" action="ppaction://hlinksldjump"/>
              </a:rPr>
              <a:t>Slide 11: Implementation Logic Explanations</a:t>
            </a:r>
            <a:endParaRPr lang="en-US" dirty="0"/>
          </a:p>
          <a:p>
            <a:r>
              <a:rPr lang="en-US" dirty="0">
                <a:hlinkClick r:id="rId6" action="ppaction://hlinksldjump"/>
              </a:rPr>
              <a:t>Slide 19: Parameters</a:t>
            </a:r>
            <a:endParaRPr lang="en-US" dirty="0"/>
          </a:p>
          <a:p>
            <a:r>
              <a:rPr lang="en-US" dirty="0">
                <a:hlinkClick r:id="rId7" action="ppaction://hlinksldjump"/>
              </a:rPr>
              <a:t>Slide 20: Biggest Challenges</a:t>
            </a:r>
            <a:endParaRPr lang="en-US" dirty="0"/>
          </a:p>
          <a:p>
            <a:r>
              <a:rPr lang="en-US" dirty="0">
                <a:hlinkClick r:id="rId8" action="ppaction://hlinksldjump"/>
              </a:rPr>
              <a:t>Slide 21: Most Interesting Aspect</a:t>
            </a:r>
            <a:endParaRPr lang="en-US" dirty="0"/>
          </a:p>
          <a:p>
            <a:r>
              <a:rPr lang="en-US" dirty="0">
                <a:hlinkClick r:id="rId9" action="ppaction://hlinksldjump"/>
              </a:rPr>
              <a:t>Slide 22: Future Extensions</a:t>
            </a:r>
            <a:endParaRPr lang="en-US" dirty="0"/>
          </a:p>
          <a:p>
            <a:r>
              <a:rPr lang="en-US" dirty="0">
                <a:hlinkClick r:id="rId10" action="ppaction://hlinksldjump"/>
              </a:rPr>
              <a:t>Slide 24: Screenshots</a:t>
            </a:r>
            <a:br>
              <a:rPr lang="en-US" dirty="0"/>
            </a:br>
            <a:endParaRPr lang="en-US" dirty="0"/>
          </a:p>
          <a:p>
            <a:endParaRPr lang="en-US" dirty="0"/>
          </a:p>
        </p:txBody>
      </p:sp>
      <p:sp>
        <p:nvSpPr>
          <p:cNvPr id="6" name="Slide Number Placeholder 5">
            <a:extLst>
              <a:ext uri="{FF2B5EF4-FFF2-40B4-BE49-F238E27FC236}">
                <a16:creationId xmlns:a16="http://schemas.microsoft.com/office/drawing/2014/main" id="{FFC1E156-9792-4B5F-A4A1-30D12D0318A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31301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C143-190C-410D-92BA-B27207BA89B3}"/>
              </a:ext>
            </a:extLst>
          </p:cNvPr>
          <p:cNvSpPr>
            <a:spLocks noGrp="1"/>
          </p:cNvSpPr>
          <p:nvPr>
            <p:ph type="title"/>
          </p:nvPr>
        </p:nvSpPr>
        <p:spPr/>
        <p:txBody>
          <a:bodyPr/>
          <a:lstStyle/>
          <a:p>
            <a:r>
              <a:rPr lang="en-US" dirty="0"/>
              <a:t>Biggest Challenges</a:t>
            </a:r>
          </a:p>
        </p:txBody>
      </p:sp>
      <p:sp>
        <p:nvSpPr>
          <p:cNvPr id="3" name="Content Placeholder 2">
            <a:extLst>
              <a:ext uri="{FF2B5EF4-FFF2-40B4-BE49-F238E27FC236}">
                <a16:creationId xmlns:a16="http://schemas.microsoft.com/office/drawing/2014/main" id="{0F20B8CC-C726-4AD2-A0DC-3551EEFE3BA0}"/>
              </a:ext>
            </a:extLst>
          </p:cNvPr>
          <p:cNvSpPr>
            <a:spLocks noGrp="1"/>
          </p:cNvSpPr>
          <p:nvPr>
            <p:ph idx="1"/>
          </p:nvPr>
        </p:nvSpPr>
        <p:spPr/>
        <p:txBody>
          <a:bodyPr/>
          <a:lstStyle/>
          <a:p>
            <a:r>
              <a:rPr lang="en-US" dirty="0"/>
              <a:t>Figuring out the right method to achieve objective.</a:t>
            </a:r>
          </a:p>
          <a:p>
            <a:pPr lvl="1"/>
            <a:r>
              <a:rPr lang="en-US" dirty="0"/>
              <a:t>Significant time spent in creating working code for making </a:t>
            </a:r>
            <a:r>
              <a:rPr lang="en-US" dirty="0" err="1"/>
              <a:t>haar</a:t>
            </a:r>
            <a:r>
              <a:rPr lang="en-US" dirty="0"/>
              <a:t>-cascade and neural network based solutions, which did not achieve objective with sufficient robustness and accuracy.</a:t>
            </a:r>
          </a:p>
          <a:p>
            <a:r>
              <a:rPr lang="en-US" dirty="0"/>
              <a:t>Combining multiscale matching with matching multiple items / no items in test image.</a:t>
            </a:r>
          </a:p>
          <a:p>
            <a:pPr lvl="1"/>
            <a:r>
              <a:rPr lang="en-US" dirty="0"/>
              <a:t>For a single occurrence, we can simply find the best match to the template in the image. However, multiscale matching creates a large number of bounding boxes for the same marker. Similarly, best match is incorrect if no matching marker exists in image.</a:t>
            </a:r>
          </a:p>
          <a:p>
            <a:pPr lvl="1"/>
            <a:r>
              <a:rPr lang="en-US" dirty="0"/>
              <a:t>No match solved by thresholding the result. Large number of bounding boxes solved by using </a:t>
            </a:r>
            <a:r>
              <a:rPr lang="en-US" dirty="0" err="1"/>
              <a:t>non_max_suppression_fast</a:t>
            </a:r>
            <a:r>
              <a:rPr lang="en-US" dirty="0"/>
              <a:t>().</a:t>
            </a:r>
          </a:p>
        </p:txBody>
      </p:sp>
      <p:sp>
        <p:nvSpPr>
          <p:cNvPr id="6" name="Slide Number Placeholder 5">
            <a:extLst>
              <a:ext uri="{FF2B5EF4-FFF2-40B4-BE49-F238E27FC236}">
                <a16:creationId xmlns:a16="http://schemas.microsoft.com/office/drawing/2014/main" id="{93906A99-2E82-48B8-BA8E-FC41D7DF048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27223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D1ED-A7C6-4157-A1C0-9A3141B01030}"/>
              </a:ext>
            </a:extLst>
          </p:cNvPr>
          <p:cNvSpPr>
            <a:spLocks noGrp="1"/>
          </p:cNvSpPr>
          <p:nvPr>
            <p:ph type="title"/>
          </p:nvPr>
        </p:nvSpPr>
        <p:spPr/>
        <p:txBody>
          <a:bodyPr/>
          <a:lstStyle/>
          <a:p>
            <a:r>
              <a:rPr lang="en-US" dirty="0"/>
              <a:t>Most Interesting Aspect</a:t>
            </a:r>
          </a:p>
        </p:txBody>
      </p:sp>
      <p:sp>
        <p:nvSpPr>
          <p:cNvPr id="3" name="Content Placeholder 2">
            <a:extLst>
              <a:ext uri="{FF2B5EF4-FFF2-40B4-BE49-F238E27FC236}">
                <a16:creationId xmlns:a16="http://schemas.microsoft.com/office/drawing/2014/main" id="{88F01340-DC17-478A-B48D-97ABFEADE78C}"/>
              </a:ext>
            </a:extLst>
          </p:cNvPr>
          <p:cNvSpPr>
            <a:spLocks noGrp="1"/>
          </p:cNvSpPr>
          <p:nvPr>
            <p:ph idx="1"/>
          </p:nvPr>
        </p:nvSpPr>
        <p:spPr/>
        <p:txBody>
          <a:bodyPr/>
          <a:lstStyle/>
          <a:p>
            <a:r>
              <a:rPr lang="en-US" dirty="0"/>
              <a:t>No preexisting information on recognizing custom images that are not an exact match to target image / subsection of image, except for using </a:t>
            </a:r>
            <a:r>
              <a:rPr lang="en-US" dirty="0" err="1"/>
              <a:t>haar</a:t>
            </a:r>
            <a:r>
              <a:rPr lang="en-US" dirty="0"/>
              <a:t> classifiers and neural networks (hence the missteps).</a:t>
            </a:r>
          </a:p>
          <a:p>
            <a:r>
              <a:rPr lang="en-US" dirty="0"/>
              <a:t>Solution allows any arbitrary image (with identifiable edges), to be found in any other image, and is not restricted  by size or count or even exactness. Thus, it can detect any hand drawn markers reasonably similar to the template.</a:t>
            </a:r>
          </a:p>
        </p:txBody>
      </p:sp>
      <p:sp>
        <p:nvSpPr>
          <p:cNvPr id="6" name="Slide Number Placeholder 5">
            <a:extLst>
              <a:ext uri="{FF2B5EF4-FFF2-40B4-BE49-F238E27FC236}">
                <a16:creationId xmlns:a16="http://schemas.microsoft.com/office/drawing/2014/main" id="{04FC7E0F-540B-483E-A879-3A64C8EC848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97521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9543-F1CE-4BE9-8524-05417C71F912}"/>
              </a:ext>
            </a:extLst>
          </p:cNvPr>
          <p:cNvSpPr>
            <a:spLocks noGrp="1"/>
          </p:cNvSpPr>
          <p:nvPr>
            <p:ph type="title"/>
          </p:nvPr>
        </p:nvSpPr>
        <p:spPr/>
        <p:txBody>
          <a:bodyPr/>
          <a:lstStyle/>
          <a:p>
            <a:r>
              <a:rPr lang="en-US" dirty="0"/>
              <a:t>Future Extensions</a:t>
            </a:r>
          </a:p>
        </p:txBody>
      </p:sp>
      <p:sp>
        <p:nvSpPr>
          <p:cNvPr id="3" name="Content Placeholder 2">
            <a:extLst>
              <a:ext uri="{FF2B5EF4-FFF2-40B4-BE49-F238E27FC236}">
                <a16:creationId xmlns:a16="http://schemas.microsoft.com/office/drawing/2014/main" id="{0A26366B-048E-46CF-9CE5-C429B085AD88}"/>
              </a:ext>
            </a:extLst>
          </p:cNvPr>
          <p:cNvSpPr>
            <a:spLocks noGrp="1"/>
          </p:cNvSpPr>
          <p:nvPr>
            <p:ph idx="1"/>
          </p:nvPr>
        </p:nvSpPr>
        <p:spPr/>
        <p:txBody>
          <a:bodyPr>
            <a:normAutofit/>
          </a:bodyPr>
          <a:lstStyle/>
          <a:p>
            <a:r>
              <a:rPr lang="en-US" dirty="0"/>
              <a:t>Combine </a:t>
            </a:r>
            <a:r>
              <a:rPr lang="en-US" dirty="0" err="1"/>
              <a:t>haar</a:t>
            </a:r>
            <a:r>
              <a:rPr lang="en-US" dirty="0"/>
              <a:t> cascade implementation with </a:t>
            </a:r>
            <a:r>
              <a:rPr lang="en-US" dirty="0" err="1"/>
              <a:t>Cozmo</a:t>
            </a:r>
            <a:r>
              <a:rPr lang="en-US" dirty="0"/>
              <a:t> code to allow it to detect arbitrary real world items in an image.</a:t>
            </a:r>
          </a:p>
          <a:p>
            <a:r>
              <a:rPr lang="en-US" dirty="0"/>
              <a:t>Apply filters to sharpen edges of both template and input images.</a:t>
            </a:r>
          </a:p>
          <a:p>
            <a:r>
              <a:rPr lang="en-US" dirty="0"/>
              <a:t>Allow detection to work robustly over a real-time video. </a:t>
            </a:r>
          </a:p>
          <a:p>
            <a:pPr lvl="1"/>
            <a:r>
              <a:rPr lang="en-US" dirty="0"/>
              <a:t>While it can currently work on a livestream, even the slightest movement can cause it to temporarily lose the detections. This can, however, be rectified using an improved camera, but is not applicable to the </a:t>
            </a:r>
            <a:r>
              <a:rPr lang="en-US" dirty="0" err="1"/>
              <a:t>Cozmo</a:t>
            </a:r>
            <a:r>
              <a:rPr lang="en-US" dirty="0"/>
              <a:t>. For this reason and the processing time required for every frame, it is not recommended to run this as a livestream on </a:t>
            </a:r>
            <a:r>
              <a:rPr lang="en-US" dirty="0" err="1"/>
              <a:t>Cozmo</a:t>
            </a:r>
            <a:r>
              <a:rPr lang="en-US" dirty="0"/>
              <a:t>, unless a separate thread can be created for the vision work.</a:t>
            </a:r>
          </a:p>
        </p:txBody>
      </p:sp>
      <p:sp>
        <p:nvSpPr>
          <p:cNvPr id="6" name="Slide Number Placeholder 5">
            <a:extLst>
              <a:ext uri="{FF2B5EF4-FFF2-40B4-BE49-F238E27FC236}">
                <a16:creationId xmlns:a16="http://schemas.microsoft.com/office/drawing/2014/main" id="{D9CBC3D0-D16F-4A90-9717-3B7C0FC1C8F4}"/>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74049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9543-F1CE-4BE9-8524-05417C71F912}"/>
              </a:ext>
            </a:extLst>
          </p:cNvPr>
          <p:cNvSpPr>
            <a:spLocks noGrp="1"/>
          </p:cNvSpPr>
          <p:nvPr>
            <p:ph type="title"/>
          </p:nvPr>
        </p:nvSpPr>
        <p:spPr/>
        <p:txBody>
          <a:bodyPr/>
          <a:lstStyle/>
          <a:p>
            <a:r>
              <a:rPr lang="en-US" dirty="0"/>
              <a:t>Future Extensions</a:t>
            </a:r>
          </a:p>
        </p:txBody>
      </p:sp>
      <p:sp>
        <p:nvSpPr>
          <p:cNvPr id="3" name="Content Placeholder 2">
            <a:extLst>
              <a:ext uri="{FF2B5EF4-FFF2-40B4-BE49-F238E27FC236}">
                <a16:creationId xmlns:a16="http://schemas.microsoft.com/office/drawing/2014/main" id="{0A26366B-048E-46CF-9CE5-C429B085AD88}"/>
              </a:ext>
            </a:extLst>
          </p:cNvPr>
          <p:cNvSpPr>
            <a:spLocks noGrp="1"/>
          </p:cNvSpPr>
          <p:nvPr>
            <p:ph idx="1"/>
          </p:nvPr>
        </p:nvSpPr>
        <p:spPr/>
        <p:txBody>
          <a:bodyPr>
            <a:normAutofit/>
          </a:bodyPr>
          <a:lstStyle/>
          <a:p>
            <a:r>
              <a:rPr lang="en-US" dirty="0"/>
              <a:t>Allow threshold adjustment in </a:t>
            </a:r>
            <a:r>
              <a:rPr lang="en-US" dirty="0" err="1"/>
              <a:t>realtime</a:t>
            </a:r>
            <a:r>
              <a:rPr lang="en-US" dirty="0"/>
              <a:t>. </a:t>
            </a:r>
          </a:p>
          <a:p>
            <a:pPr lvl="1"/>
            <a:r>
              <a:rPr lang="en-US" dirty="0"/>
              <a:t>Currently the program needs to be stopped to change threshold values for detection and bounding box overlap. For a livestream, while a trackbar can be added to the GUI, attempting to read its value, either directly or via callback function causes hangs.</a:t>
            </a:r>
          </a:p>
          <a:p>
            <a:r>
              <a:rPr lang="en-US" dirty="0"/>
              <a:t>Dynamic thresholding</a:t>
            </a:r>
          </a:p>
          <a:p>
            <a:pPr lvl="1"/>
            <a:r>
              <a:rPr lang="en-US" dirty="0"/>
              <a:t>Changing the thresholding based on lighting conditions of the scene. Thresholding currently needs to be manually adjusted for every scene and lighting condition.</a:t>
            </a:r>
          </a:p>
          <a:p>
            <a:pPr lvl="1"/>
            <a:r>
              <a:rPr lang="en-US" dirty="0"/>
              <a:t>Note: Recommended values for confidence threshold are 0.15 – 0.35.</a:t>
            </a:r>
          </a:p>
          <a:p>
            <a:endParaRPr lang="en-US" dirty="0"/>
          </a:p>
        </p:txBody>
      </p:sp>
      <p:sp>
        <p:nvSpPr>
          <p:cNvPr id="6" name="Slide Number Placeholder 5">
            <a:extLst>
              <a:ext uri="{FF2B5EF4-FFF2-40B4-BE49-F238E27FC236}">
                <a16:creationId xmlns:a16="http://schemas.microsoft.com/office/drawing/2014/main" id="{1B24D13D-4F48-4594-A075-AB93EE151FE7}"/>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224800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71CD-015B-4D66-9F72-6ED994CF51D0}"/>
              </a:ext>
            </a:extLst>
          </p:cNvPr>
          <p:cNvSpPr>
            <a:spLocks noGrp="1"/>
          </p:cNvSpPr>
          <p:nvPr>
            <p:ph type="title"/>
          </p:nvPr>
        </p:nvSpPr>
        <p:spPr/>
        <p:txBody>
          <a:bodyPr/>
          <a:lstStyle/>
          <a:p>
            <a:r>
              <a:rPr lang="en-US" dirty="0"/>
              <a:t>Screenshots: Program in Action</a:t>
            </a:r>
          </a:p>
        </p:txBody>
      </p:sp>
      <p:sp>
        <p:nvSpPr>
          <p:cNvPr id="3" name="Content Placeholder 2">
            <a:extLst>
              <a:ext uri="{FF2B5EF4-FFF2-40B4-BE49-F238E27FC236}">
                <a16:creationId xmlns:a16="http://schemas.microsoft.com/office/drawing/2014/main" id="{5DD93B1D-C022-48B5-8D73-6B84A947741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4A9524D-3379-4A31-8A1B-6234E23A0D4D}"/>
              </a:ext>
            </a:extLst>
          </p:cNvPr>
          <p:cNvPicPr>
            <a:picLocks noChangeAspect="1"/>
          </p:cNvPicPr>
          <p:nvPr/>
        </p:nvPicPr>
        <p:blipFill>
          <a:blip r:embed="rId2"/>
          <a:stretch>
            <a:fillRect/>
          </a:stretch>
        </p:blipFill>
        <p:spPr>
          <a:xfrm>
            <a:off x="1103312" y="2017501"/>
            <a:ext cx="7691842" cy="4198532"/>
          </a:xfrm>
          <a:prstGeom prst="rect">
            <a:avLst/>
          </a:prstGeom>
        </p:spPr>
      </p:pic>
      <p:sp>
        <p:nvSpPr>
          <p:cNvPr id="7" name="Slide Number Placeholder 6">
            <a:extLst>
              <a:ext uri="{FF2B5EF4-FFF2-40B4-BE49-F238E27FC236}">
                <a16:creationId xmlns:a16="http://schemas.microsoft.com/office/drawing/2014/main" id="{DC96029C-2250-449F-B76F-AF8CB474619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8887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71CD-015B-4D66-9F72-6ED994CF51D0}"/>
              </a:ext>
            </a:extLst>
          </p:cNvPr>
          <p:cNvSpPr>
            <a:spLocks noGrp="1"/>
          </p:cNvSpPr>
          <p:nvPr>
            <p:ph type="title"/>
          </p:nvPr>
        </p:nvSpPr>
        <p:spPr/>
        <p:txBody>
          <a:bodyPr/>
          <a:lstStyle/>
          <a:p>
            <a:r>
              <a:rPr lang="en-US" dirty="0"/>
              <a:t>Screenshots: Program in Action</a:t>
            </a:r>
          </a:p>
        </p:txBody>
      </p:sp>
      <p:sp>
        <p:nvSpPr>
          <p:cNvPr id="3" name="Content Placeholder 2">
            <a:extLst>
              <a:ext uri="{FF2B5EF4-FFF2-40B4-BE49-F238E27FC236}">
                <a16:creationId xmlns:a16="http://schemas.microsoft.com/office/drawing/2014/main" id="{5DD93B1D-C022-48B5-8D73-6B84A9477415}"/>
              </a:ext>
            </a:extLst>
          </p:cNvPr>
          <p:cNvSpPr>
            <a:spLocks noGrp="1"/>
          </p:cNvSpPr>
          <p:nvPr>
            <p:ph idx="1"/>
          </p:nvPr>
        </p:nvSpPr>
        <p:spPr/>
        <p:txBody>
          <a:bodyPr/>
          <a:lstStyle/>
          <a:p>
            <a:endParaRPr lang="en-US"/>
          </a:p>
        </p:txBody>
      </p:sp>
      <p:pic>
        <p:nvPicPr>
          <p:cNvPr id="11" name="Content Placeholder 4" descr="A screenshot of a computer screen&#10;&#10;Description generated with very high confidence">
            <a:extLst>
              <a:ext uri="{FF2B5EF4-FFF2-40B4-BE49-F238E27FC236}">
                <a16:creationId xmlns:a16="http://schemas.microsoft.com/office/drawing/2014/main" id="{0AD4CA8A-6E8C-49A6-8DE5-0F3D85E66E2D}"/>
              </a:ext>
            </a:extLst>
          </p:cNvPr>
          <p:cNvPicPr>
            <a:picLocks noChangeAspect="1"/>
          </p:cNvPicPr>
          <p:nvPr/>
        </p:nvPicPr>
        <p:blipFill>
          <a:blip r:embed="rId2"/>
          <a:stretch>
            <a:fillRect/>
          </a:stretch>
        </p:blipFill>
        <p:spPr>
          <a:xfrm>
            <a:off x="1103312" y="2042036"/>
            <a:ext cx="7477980" cy="4206364"/>
          </a:xfrm>
          <a:prstGeom prst="rect">
            <a:avLst/>
          </a:prstGeom>
        </p:spPr>
      </p:pic>
      <p:sp>
        <p:nvSpPr>
          <p:cNvPr id="14" name="Slide Number Placeholder 13">
            <a:extLst>
              <a:ext uri="{FF2B5EF4-FFF2-40B4-BE49-F238E27FC236}">
                <a16:creationId xmlns:a16="http://schemas.microsoft.com/office/drawing/2014/main" id="{F4714886-D4AE-45EB-83CE-99ADCED1B9F4}"/>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26887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B15A-34F5-4495-A2F0-8FDA9378C499}"/>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1AAE420-AF16-4AB2-8DA8-AF0AB5826BF6}"/>
              </a:ext>
            </a:extLst>
          </p:cNvPr>
          <p:cNvSpPr>
            <a:spLocks noGrp="1"/>
          </p:cNvSpPr>
          <p:nvPr>
            <p:ph idx="1"/>
          </p:nvPr>
        </p:nvSpPr>
        <p:spPr/>
        <p:txBody>
          <a:bodyPr/>
          <a:lstStyle/>
          <a:p>
            <a:r>
              <a:rPr lang="en-US" dirty="0"/>
              <a:t>Create custom markers, based on line drawings, and have the </a:t>
            </a:r>
            <a:r>
              <a:rPr lang="en-US" dirty="0" err="1"/>
              <a:t>Cozmo</a:t>
            </a:r>
            <a:r>
              <a:rPr lang="en-US" dirty="0"/>
              <a:t> recognize said markers in a scene, based on 1 or a small number of template images.</a:t>
            </a:r>
          </a:p>
          <a:p>
            <a:r>
              <a:rPr lang="en-US" dirty="0"/>
              <a:t>Have the markers be recognizable even with varying distances and some shear and skew. </a:t>
            </a:r>
          </a:p>
          <a:p>
            <a:r>
              <a:rPr lang="en-US" dirty="0"/>
              <a:t>Not intended to recognize markers with noticeable amounts of rotation compared to template image, or markers too far from camera.</a:t>
            </a:r>
          </a:p>
        </p:txBody>
      </p:sp>
      <p:sp>
        <p:nvSpPr>
          <p:cNvPr id="6" name="Slide Number Placeholder 5">
            <a:extLst>
              <a:ext uri="{FF2B5EF4-FFF2-40B4-BE49-F238E27FC236}">
                <a16:creationId xmlns:a16="http://schemas.microsoft.com/office/drawing/2014/main" id="{A0BBF8A5-141A-46FE-B512-6AD0DADD8AA4}"/>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169097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23F0-4012-4B2C-A0F7-A2B5CCB877C3}"/>
              </a:ext>
            </a:extLst>
          </p:cNvPr>
          <p:cNvSpPr>
            <a:spLocks noGrp="1"/>
          </p:cNvSpPr>
          <p:nvPr>
            <p:ph type="title"/>
          </p:nvPr>
        </p:nvSpPr>
        <p:spPr/>
        <p:txBody>
          <a:bodyPr/>
          <a:lstStyle/>
          <a:p>
            <a:r>
              <a:rPr lang="en-US" dirty="0"/>
              <a:t>Methods Attempted</a:t>
            </a:r>
          </a:p>
        </p:txBody>
      </p:sp>
      <p:sp>
        <p:nvSpPr>
          <p:cNvPr id="3" name="Content Placeholder 2">
            <a:extLst>
              <a:ext uri="{FF2B5EF4-FFF2-40B4-BE49-F238E27FC236}">
                <a16:creationId xmlns:a16="http://schemas.microsoft.com/office/drawing/2014/main" id="{71757146-F644-4A3D-AA8E-E382232515F1}"/>
              </a:ext>
            </a:extLst>
          </p:cNvPr>
          <p:cNvSpPr>
            <a:spLocks noGrp="1"/>
          </p:cNvSpPr>
          <p:nvPr>
            <p:ph idx="1"/>
          </p:nvPr>
        </p:nvSpPr>
        <p:spPr/>
        <p:txBody>
          <a:bodyPr/>
          <a:lstStyle/>
          <a:p>
            <a:r>
              <a:rPr lang="en-US" dirty="0" err="1"/>
              <a:t>Haar</a:t>
            </a:r>
            <a:r>
              <a:rPr lang="en-US" dirty="0"/>
              <a:t> Classifiers</a:t>
            </a:r>
          </a:p>
          <a:p>
            <a:pPr lvl="1"/>
            <a:r>
              <a:rPr lang="en-US" dirty="0"/>
              <a:t>Digital Image features often used in image detection, especially for detecting faces.</a:t>
            </a:r>
          </a:p>
          <a:p>
            <a:pPr lvl="1"/>
            <a:r>
              <a:rPr lang="en-US" dirty="0"/>
              <a:t>Work by comparing pixel intensities in different subsections of an image.</a:t>
            </a:r>
          </a:p>
          <a:p>
            <a:pPr lvl="1"/>
            <a:r>
              <a:rPr lang="en-US" dirty="0"/>
              <a:t>Working </a:t>
            </a:r>
            <a:r>
              <a:rPr lang="en-US" dirty="0" err="1"/>
              <a:t>Haar</a:t>
            </a:r>
            <a:r>
              <a:rPr lang="en-US" dirty="0"/>
              <a:t> classifier generated, but did not work with line drawings, due to lack of continuous gradation between different parts of an image in line drawings.</a:t>
            </a:r>
          </a:p>
        </p:txBody>
      </p:sp>
      <p:sp>
        <p:nvSpPr>
          <p:cNvPr id="6" name="Slide Number Placeholder 5">
            <a:extLst>
              <a:ext uri="{FF2B5EF4-FFF2-40B4-BE49-F238E27FC236}">
                <a16:creationId xmlns:a16="http://schemas.microsoft.com/office/drawing/2014/main" id="{ECCE4729-DE8E-441D-B62B-1AAD6B3ACC48}"/>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96149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7AA0-A451-470B-9C7D-1011BEC8A810}"/>
              </a:ext>
            </a:extLst>
          </p:cNvPr>
          <p:cNvSpPr>
            <a:spLocks noGrp="1"/>
          </p:cNvSpPr>
          <p:nvPr>
            <p:ph type="title"/>
          </p:nvPr>
        </p:nvSpPr>
        <p:spPr/>
        <p:txBody>
          <a:bodyPr/>
          <a:lstStyle/>
          <a:p>
            <a:r>
              <a:rPr lang="en-US" dirty="0"/>
              <a:t>Methods Attempted</a:t>
            </a:r>
          </a:p>
        </p:txBody>
      </p:sp>
      <p:sp>
        <p:nvSpPr>
          <p:cNvPr id="3" name="Content Placeholder 2">
            <a:extLst>
              <a:ext uri="{FF2B5EF4-FFF2-40B4-BE49-F238E27FC236}">
                <a16:creationId xmlns:a16="http://schemas.microsoft.com/office/drawing/2014/main" id="{267D2BF2-165F-4B95-BB1F-518C2ADB00AC}"/>
              </a:ext>
            </a:extLst>
          </p:cNvPr>
          <p:cNvSpPr>
            <a:spLocks noGrp="1"/>
          </p:cNvSpPr>
          <p:nvPr>
            <p:ph idx="1"/>
          </p:nvPr>
        </p:nvSpPr>
        <p:spPr/>
        <p:txBody>
          <a:bodyPr/>
          <a:lstStyle/>
          <a:p>
            <a:r>
              <a:rPr lang="en-US" dirty="0"/>
              <a:t>Neural Network</a:t>
            </a:r>
          </a:p>
          <a:p>
            <a:pPr lvl="1"/>
            <a:r>
              <a:rPr lang="en-US" dirty="0"/>
              <a:t>Convolutional Neural Network written using </a:t>
            </a:r>
            <a:r>
              <a:rPr lang="en-US" dirty="0" err="1"/>
              <a:t>Keras</a:t>
            </a:r>
            <a:r>
              <a:rPr lang="en-US" dirty="0"/>
              <a:t>.</a:t>
            </a:r>
          </a:p>
          <a:p>
            <a:pPr lvl="1"/>
            <a:r>
              <a:rPr lang="en-US" dirty="0"/>
              <a:t>Positive image dataset generated based on template image in 2 ways:</a:t>
            </a:r>
          </a:p>
          <a:p>
            <a:pPr lvl="2"/>
            <a:r>
              <a:rPr lang="en-US" dirty="0"/>
              <a:t>Image transformations (rotations, shearing, translation, erode, dilate)</a:t>
            </a:r>
          </a:p>
          <a:p>
            <a:pPr lvl="2"/>
            <a:r>
              <a:rPr lang="en-US" dirty="0"/>
              <a:t>Placing template image in front of already stored background images with transformations (rotations, shearing , translation)</a:t>
            </a:r>
          </a:p>
          <a:p>
            <a:pPr lvl="1"/>
            <a:r>
              <a:rPr lang="en-US" dirty="0"/>
              <a:t>Placing template image in front of background images achieved 75% accuracy with a 2 layer CNN. Image transformations achieved significantly worse &lt;50% results.</a:t>
            </a:r>
          </a:p>
          <a:p>
            <a:pPr lvl="1"/>
            <a:r>
              <a:rPr lang="en-US" dirty="0"/>
              <a:t>Neural Network designed to take &lt;10 minutes to train with minimal data. Higher accuracy can probably be achieved with more data and deeper network.</a:t>
            </a:r>
          </a:p>
        </p:txBody>
      </p:sp>
      <p:sp>
        <p:nvSpPr>
          <p:cNvPr id="6" name="Slide Number Placeholder 5">
            <a:extLst>
              <a:ext uri="{FF2B5EF4-FFF2-40B4-BE49-F238E27FC236}">
                <a16:creationId xmlns:a16="http://schemas.microsoft.com/office/drawing/2014/main" id="{D8BDD9AD-1622-485F-8E88-2789AD3DDC44}"/>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64310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7AA0-A451-470B-9C7D-1011BEC8A810}"/>
              </a:ext>
            </a:extLst>
          </p:cNvPr>
          <p:cNvSpPr>
            <a:spLocks noGrp="1"/>
          </p:cNvSpPr>
          <p:nvPr>
            <p:ph type="title"/>
          </p:nvPr>
        </p:nvSpPr>
        <p:spPr/>
        <p:txBody>
          <a:bodyPr/>
          <a:lstStyle/>
          <a:p>
            <a:r>
              <a:rPr lang="en-US" dirty="0"/>
              <a:t>Methods Attempted</a:t>
            </a:r>
          </a:p>
        </p:txBody>
      </p:sp>
      <p:sp>
        <p:nvSpPr>
          <p:cNvPr id="3" name="Content Placeholder 2">
            <a:extLst>
              <a:ext uri="{FF2B5EF4-FFF2-40B4-BE49-F238E27FC236}">
                <a16:creationId xmlns:a16="http://schemas.microsoft.com/office/drawing/2014/main" id="{267D2BF2-165F-4B95-BB1F-518C2ADB00AC}"/>
              </a:ext>
            </a:extLst>
          </p:cNvPr>
          <p:cNvSpPr>
            <a:spLocks noGrp="1"/>
          </p:cNvSpPr>
          <p:nvPr>
            <p:ph idx="1"/>
          </p:nvPr>
        </p:nvSpPr>
        <p:spPr/>
        <p:txBody>
          <a:bodyPr/>
          <a:lstStyle/>
          <a:p>
            <a:r>
              <a:rPr lang="en-US" dirty="0"/>
              <a:t>Neural Network</a:t>
            </a:r>
          </a:p>
          <a:p>
            <a:pPr lvl="1"/>
            <a:r>
              <a:rPr lang="en-US" dirty="0"/>
              <a:t>Implemented bounding boxes by classifying subsections of image, then percolating results up to larger bounding boxes for better bounding box tracking.</a:t>
            </a:r>
          </a:p>
          <a:p>
            <a:pPr lvl="1"/>
            <a:r>
              <a:rPr lang="en-US" dirty="0"/>
              <a:t>Higher accuracy with rotated markers than other methods.</a:t>
            </a:r>
          </a:p>
          <a:p>
            <a:pPr lvl="1"/>
            <a:r>
              <a:rPr lang="en-US" dirty="0"/>
              <a:t>Ultimately abandoned due to lack of sufficient accuracy for real world use, especially over template matching.</a:t>
            </a:r>
          </a:p>
          <a:p>
            <a:pPr lvl="1"/>
            <a:endParaRPr lang="en-US" dirty="0"/>
          </a:p>
        </p:txBody>
      </p:sp>
      <p:sp>
        <p:nvSpPr>
          <p:cNvPr id="6" name="Slide Number Placeholder 5">
            <a:extLst>
              <a:ext uri="{FF2B5EF4-FFF2-40B4-BE49-F238E27FC236}">
                <a16:creationId xmlns:a16="http://schemas.microsoft.com/office/drawing/2014/main" id="{80F733A9-B423-4EA4-9EFE-910D1E247D6E}"/>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44574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7AA0-A451-470B-9C7D-1011BEC8A810}"/>
              </a:ext>
            </a:extLst>
          </p:cNvPr>
          <p:cNvSpPr>
            <a:spLocks noGrp="1"/>
          </p:cNvSpPr>
          <p:nvPr>
            <p:ph type="title"/>
          </p:nvPr>
        </p:nvSpPr>
        <p:spPr/>
        <p:txBody>
          <a:bodyPr/>
          <a:lstStyle/>
          <a:p>
            <a:r>
              <a:rPr lang="en-US" dirty="0"/>
              <a:t>Methods Attempted</a:t>
            </a:r>
          </a:p>
        </p:txBody>
      </p:sp>
      <p:sp>
        <p:nvSpPr>
          <p:cNvPr id="3" name="Content Placeholder 2">
            <a:extLst>
              <a:ext uri="{FF2B5EF4-FFF2-40B4-BE49-F238E27FC236}">
                <a16:creationId xmlns:a16="http://schemas.microsoft.com/office/drawing/2014/main" id="{267D2BF2-165F-4B95-BB1F-518C2ADB00AC}"/>
              </a:ext>
            </a:extLst>
          </p:cNvPr>
          <p:cNvSpPr>
            <a:spLocks noGrp="1"/>
          </p:cNvSpPr>
          <p:nvPr>
            <p:ph idx="1"/>
          </p:nvPr>
        </p:nvSpPr>
        <p:spPr/>
        <p:txBody>
          <a:bodyPr/>
          <a:lstStyle/>
          <a:p>
            <a:r>
              <a:rPr lang="en-US" dirty="0"/>
              <a:t>Multiscale Template Matching</a:t>
            </a:r>
          </a:p>
          <a:p>
            <a:pPr lvl="1"/>
            <a:r>
              <a:rPr lang="en-US" dirty="0"/>
              <a:t>Implemented using Canny Edge detection and matching with template edges.</a:t>
            </a:r>
          </a:p>
          <a:p>
            <a:pPr lvl="1"/>
            <a:r>
              <a:rPr lang="en-US" dirty="0"/>
              <a:t>Implemented multiscale detection to detect markers at varied distances.</a:t>
            </a:r>
          </a:p>
          <a:p>
            <a:pPr lvl="1"/>
            <a:r>
              <a:rPr lang="en-US" dirty="0"/>
              <a:t>Implemented robust tunable methods to detect presence of multiple markers, and lack of markers in a scene.</a:t>
            </a:r>
          </a:p>
          <a:p>
            <a:pPr lvl="1"/>
            <a:r>
              <a:rPr lang="en-US" dirty="0"/>
              <a:t>Tunable parameters allow detection even in cases of extreme closeness in markers in scene, where bounding boxes overlap.</a:t>
            </a:r>
          </a:p>
          <a:p>
            <a:pPr lvl="1"/>
            <a:r>
              <a:rPr lang="en-US" dirty="0"/>
              <a:t>Finally chosen and completely implemented method due to high robustness with skew transformations and translations.</a:t>
            </a:r>
          </a:p>
          <a:p>
            <a:pPr lvl="1"/>
            <a:endParaRPr lang="en-US" dirty="0"/>
          </a:p>
        </p:txBody>
      </p:sp>
      <p:sp>
        <p:nvSpPr>
          <p:cNvPr id="6" name="Slide Number Placeholder 5">
            <a:extLst>
              <a:ext uri="{FF2B5EF4-FFF2-40B4-BE49-F238E27FC236}">
                <a16:creationId xmlns:a16="http://schemas.microsoft.com/office/drawing/2014/main" id="{6FB121E8-0193-411F-8748-ED63C96B0FA1}"/>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01566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7AA0-A451-470B-9C7D-1011BEC8A810}"/>
              </a:ext>
            </a:extLst>
          </p:cNvPr>
          <p:cNvSpPr>
            <a:spLocks noGrp="1"/>
          </p:cNvSpPr>
          <p:nvPr>
            <p:ph type="title"/>
          </p:nvPr>
        </p:nvSpPr>
        <p:spPr/>
        <p:txBody>
          <a:bodyPr/>
          <a:lstStyle/>
          <a:p>
            <a:r>
              <a:rPr lang="en-US" dirty="0"/>
              <a:t>Methods Attempted</a:t>
            </a:r>
          </a:p>
        </p:txBody>
      </p:sp>
      <p:sp>
        <p:nvSpPr>
          <p:cNvPr id="3" name="Content Placeholder 2">
            <a:extLst>
              <a:ext uri="{FF2B5EF4-FFF2-40B4-BE49-F238E27FC236}">
                <a16:creationId xmlns:a16="http://schemas.microsoft.com/office/drawing/2014/main" id="{267D2BF2-165F-4B95-BB1F-518C2ADB00AC}"/>
              </a:ext>
            </a:extLst>
          </p:cNvPr>
          <p:cNvSpPr>
            <a:spLocks noGrp="1"/>
          </p:cNvSpPr>
          <p:nvPr>
            <p:ph idx="1"/>
          </p:nvPr>
        </p:nvSpPr>
        <p:spPr/>
        <p:txBody>
          <a:bodyPr/>
          <a:lstStyle/>
          <a:p>
            <a:r>
              <a:rPr lang="en-US" dirty="0"/>
              <a:t>Multiscale Template Matching</a:t>
            </a:r>
          </a:p>
          <a:p>
            <a:pPr lvl="1"/>
            <a:r>
              <a:rPr lang="en-US" dirty="0"/>
              <a:t>Not designed to detect markers with noticeable rotation.</a:t>
            </a:r>
          </a:p>
          <a:p>
            <a:pPr lvl="1"/>
            <a:r>
              <a:rPr lang="en-US" dirty="0"/>
              <a:t>Improves upon lab 7 by allowing matching of templated without closed outermost contours.</a:t>
            </a:r>
          </a:p>
          <a:p>
            <a:pPr lvl="1"/>
            <a:r>
              <a:rPr lang="en-US" dirty="0"/>
              <a:t>Also takes all edges in template, instead of specific contours into consideration.</a:t>
            </a:r>
          </a:p>
          <a:p>
            <a:pPr lvl="2"/>
            <a:r>
              <a:rPr lang="en-US" dirty="0"/>
              <a:t>Allows creation and detection of different markers (such as emoji faces),  with same outermost contour.</a:t>
            </a:r>
          </a:p>
          <a:p>
            <a:pPr lvl="1"/>
            <a:endParaRPr lang="en-US" dirty="0"/>
          </a:p>
          <a:p>
            <a:pPr lvl="1"/>
            <a:endParaRPr lang="en-US" dirty="0"/>
          </a:p>
          <a:p>
            <a:pPr lvl="1"/>
            <a:endParaRPr lang="en-US" dirty="0"/>
          </a:p>
        </p:txBody>
      </p:sp>
      <p:sp>
        <p:nvSpPr>
          <p:cNvPr id="6" name="Slide Number Placeholder 5">
            <a:extLst>
              <a:ext uri="{FF2B5EF4-FFF2-40B4-BE49-F238E27FC236}">
                <a16:creationId xmlns:a16="http://schemas.microsoft.com/office/drawing/2014/main" id="{CE6551F4-FEA6-4874-998A-64DFEA4AE700}"/>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3295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78CA-E899-480E-8F71-71A8D1A29285}"/>
              </a:ext>
            </a:extLst>
          </p:cNvPr>
          <p:cNvSpPr>
            <a:spLocks noGrp="1"/>
          </p:cNvSpPr>
          <p:nvPr>
            <p:ph type="title"/>
          </p:nvPr>
        </p:nvSpPr>
        <p:spPr/>
        <p:txBody>
          <a:bodyPr/>
          <a:lstStyle/>
          <a:p>
            <a:r>
              <a:rPr lang="en-US" dirty="0"/>
              <a:t>Implementation Logic Overview</a:t>
            </a:r>
            <a:br>
              <a:rPr lang="en-US" dirty="0"/>
            </a:br>
            <a:endParaRPr lang="en-US" dirty="0"/>
          </a:p>
        </p:txBody>
      </p:sp>
      <p:sp>
        <p:nvSpPr>
          <p:cNvPr id="3" name="Content Placeholder 2">
            <a:extLst>
              <a:ext uri="{FF2B5EF4-FFF2-40B4-BE49-F238E27FC236}">
                <a16:creationId xmlns:a16="http://schemas.microsoft.com/office/drawing/2014/main" id="{12640E97-CCFD-465C-B60A-191CDFD79B28}"/>
              </a:ext>
            </a:extLst>
          </p:cNvPr>
          <p:cNvSpPr>
            <a:spLocks noGrp="1"/>
          </p:cNvSpPr>
          <p:nvPr>
            <p:ph idx="1"/>
          </p:nvPr>
        </p:nvSpPr>
        <p:spPr/>
        <p:txBody>
          <a:bodyPr>
            <a:normAutofit/>
          </a:bodyPr>
          <a:lstStyle/>
          <a:p>
            <a:r>
              <a:rPr lang="en-US" dirty="0"/>
              <a:t>Template image is taken from marked region of camera at the time of user input, and converted to gray.</a:t>
            </a:r>
          </a:p>
          <a:p>
            <a:r>
              <a:rPr lang="en-US" dirty="0"/>
              <a:t>Template has its edges detected. Output map is then resized to 50 by 50 pixels, and saved to local file. Subsequent calls to function can choose to utilize this already stored template.</a:t>
            </a:r>
          </a:p>
          <a:p>
            <a:r>
              <a:rPr lang="en-US" dirty="0"/>
              <a:t>New image from camera is taken for detection and converted to gray.</a:t>
            </a:r>
          </a:p>
          <a:p>
            <a:r>
              <a:rPr lang="en-US" dirty="0"/>
              <a:t>Image is scaled from 0.2 times to 1.0 times its original size for comparison to template.</a:t>
            </a:r>
          </a:p>
          <a:p>
            <a:r>
              <a:rPr lang="en-US" dirty="0"/>
              <a:t>For every resized image, edges are taken and then matched to template.</a:t>
            </a:r>
          </a:p>
        </p:txBody>
      </p:sp>
      <p:sp>
        <p:nvSpPr>
          <p:cNvPr id="6" name="Slide Number Placeholder 5">
            <a:extLst>
              <a:ext uri="{FF2B5EF4-FFF2-40B4-BE49-F238E27FC236}">
                <a16:creationId xmlns:a16="http://schemas.microsoft.com/office/drawing/2014/main" id="{EC263FCB-0172-4434-802E-2495A0FCDB7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352237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1001</TotalTime>
  <Words>1989</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3</vt:lpstr>
      <vt:lpstr>Ion</vt:lpstr>
      <vt:lpstr>Custom Marker Recognizer 15-494 Final Project</vt:lpstr>
      <vt:lpstr>Index</vt:lpstr>
      <vt:lpstr>Objective</vt:lpstr>
      <vt:lpstr>Methods Attempted</vt:lpstr>
      <vt:lpstr>Methods Attempted</vt:lpstr>
      <vt:lpstr>Methods Attempted</vt:lpstr>
      <vt:lpstr>Methods Attempted</vt:lpstr>
      <vt:lpstr>Methods Attempted</vt:lpstr>
      <vt:lpstr>Implementation Logic Overview </vt:lpstr>
      <vt:lpstr>Implementation Logic Overview </vt:lpstr>
      <vt:lpstr>Implementation Logic Explanations </vt:lpstr>
      <vt:lpstr>Implementation Logic Explanations </vt:lpstr>
      <vt:lpstr>Screenshots: Changing template size to 20x20 (not recommended)</vt:lpstr>
      <vt:lpstr>Screenshots: Markers too far, edge information partially lost</vt:lpstr>
      <vt:lpstr>Implementation Logic Explanations </vt:lpstr>
      <vt:lpstr>Implementation Logic Explanations </vt:lpstr>
      <vt:lpstr>Implementation Logic Explanations </vt:lpstr>
      <vt:lpstr>Implementation Logic Explanations </vt:lpstr>
      <vt:lpstr>Parameters</vt:lpstr>
      <vt:lpstr>Biggest Challenges</vt:lpstr>
      <vt:lpstr>Most Interesting Aspect</vt:lpstr>
      <vt:lpstr>Future Extensions</vt:lpstr>
      <vt:lpstr>Future Extensions</vt:lpstr>
      <vt:lpstr>Screenshots: Program in Action</vt:lpstr>
      <vt:lpstr>Screenshots: Program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Marker Recognizer 15-494 Final Project</dc:title>
  <dc:creator>Dhruv Khurana</dc:creator>
  <cp:lastModifiedBy>Dhruv Khurana</cp:lastModifiedBy>
  <cp:revision>83</cp:revision>
  <dcterms:created xsi:type="dcterms:W3CDTF">2018-05-10T16:21:23Z</dcterms:created>
  <dcterms:modified xsi:type="dcterms:W3CDTF">2018-05-12T00:40:10Z</dcterms:modified>
</cp:coreProperties>
</file>