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913D6-0456-CF26-6CF4-AB914CF1FE0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AAEC52-E21C-3805-37E0-4F82A4130EF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B8F4B5-FC20-BB79-DCCB-049FB075677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50D95-8DA4-4B7B-5CBC-3D2B41ADB74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5453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79236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69203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C6E7A6-FABB-2F24-0F57-B13FBCCF65A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D416F8-6F0A-8489-FE0F-884CB86FC94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ookshelf-1-ph0o.onrender.com/" TargetMode="External"/><Relationship Id="rId4" Type="http://schemas.openxmlformats.org/officeDocument/2006/relationships/hyperlink" Target="https://github.com/SlasherSDCaT/BookShelf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21" y="1352800"/>
            <a:ext cx="7475940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</a:t>
            </a:r>
            <a:r>
              <a:rPr lang="ru-RU" sz="1400" b="1" spc="-20">
                <a:latin typeface="Times New Roman"/>
                <a:cs typeface="Times New Roman"/>
              </a:rPr>
              <a:t>Р</a:t>
            </a:r>
            <a:r>
              <a:rPr lang="ru-RU" sz="1400" b="1" i="0" u="none" strike="noStrike" cap="none" spc="-1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азработка клиент-серверных приложений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20" y="3276598"/>
            <a:ext cx="7717408" cy="147609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КУРСОВАЯ </a:t>
            </a:r>
            <a:r>
              <a:rPr sz="2400" b="1" spc="-80">
                <a:latin typeface="Times New Roman"/>
                <a:cs typeface="Times New Roman"/>
              </a:rPr>
              <a:t>РАБОТА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клиент-серверного фуллстек-приложения для создания виртуальной </a:t>
            </a: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книжной полки пользователей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9" y="4921930"/>
            <a:ext cx="4897841" cy="845544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</a:t>
            </a:r>
            <a:r>
              <a:rPr sz="1600" spc="5">
                <a:latin typeface="Times New Roman"/>
                <a:cs typeface="Times New Roman"/>
              </a:rPr>
              <a:t>старший</a:t>
            </a:r>
            <a:r>
              <a:rPr sz="1600" spc="-40">
                <a:latin typeface="Times New Roman"/>
                <a:cs typeface="Times New Roman"/>
              </a:rPr>
              <a:t> </a:t>
            </a:r>
            <a:r>
              <a:rPr sz="1600" spc="-10">
                <a:latin typeface="Times New Roman"/>
                <a:cs typeface="Times New Roman"/>
              </a:rPr>
              <a:t>преподаватель</a:t>
            </a:r>
            <a:r>
              <a:rPr lang="ru-RU" sz="1600" spc="-10">
                <a:latin typeface="Times New Roman"/>
                <a:cs typeface="Times New Roman"/>
              </a:rPr>
              <a:t>,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lang="ru-RU" sz="1600" spc="-10">
                <a:latin typeface="Times New Roman"/>
                <a:cs typeface="Times New Roman"/>
              </a:rPr>
              <a:t>Коваленко М.А.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9" y="6388099"/>
            <a:ext cx="128659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/>
              <a:t>Разработка клиентской части. Визуальная часть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9</a:t>
            </a:fld>
            <a:endParaRPr/>
          </a:p>
        </p:txBody>
      </p:sp>
      <p:sp>
        <p:nvSpPr>
          <p:cNvPr id="22" name="object 5"/>
          <p:cNvSpPr txBox="1"/>
          <p:nvPr/>
        </p:nvSpPr>
        <p:spPr bwMode="auto">
          <a:xfrm>
            <a:off x="1678597" y="5651118"/>
            <a:ext cx="3402918" cy="44739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>
                <a:latin typeface="Times New Roman"/>
                <a:cs typeface="Times New Roman"/>
              </a:rPr>
              <a:t>Карточка коллекции</a:t>
            </a:r>
            <a:endParaRPr/>
          </a:p>
        </p:txBody>
      </p:sp>
      <p:sp>
        <p:nvSpPr>
          <p:cNvPr id="16" name="object 5"/>
          <p:cNvSpPr txBox="1"/>
          <p:nvPr/>
        </p:nvSpPr>
        <p:spPr bwMode="auto">
          <a:xfrm>
            <a:off x="6515100" y="5807154"/>
            <a:ext cx="3401478" cy="44739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>
                <a:latin typeface="Times New Roman"/>
                <a:cs typeface="Times New Roman"/>
              </a:rPr>
              <a:t>Карточка книги</a:t>
            </a:r>
            <a:endParaRPr/>
          </a:p>
        </p:txBody>
      </p:sp>
      <p:pic>
        <p:nvPicPr>
          <p:cNvPr id="14890696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92604" y="1507743"/>
            <a:ext cx="3872791" cy="4238624"/>
          </a:xfrm>
          <a:prstGeom prst="rect">
            <a:avLst/>
          </a:prstGeom>
        </p:spPr>
      </p:pic>
      <p:pic>
        <p:nvPicPr>
          <p:cNvPr id="16590389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66464" y="1084731"/>
            <a:ext cx="4649134" cy="485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38400" y="330250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/>
              <a:t>Тестирование приложения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1075160" y="6226961"/>
            <a:ext cx="571089" cy="302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10</a:t>
            </a:fld>
            <a:endParaRPr/>
          </a:p>
        </p:txBody>
      </p:sp>
      <p:sp>
        <p:nvSpPr>
          <p:cNvPr id="9" name="object 5"/>
          <p:cNvSpPr txBox="1"/>
          <p:nvPr/>
        </p:nvSpPr>
        <p:spPr bwMode="auto">
          <a:xfrm>
            <a:off x="1440655" y="5306184"/>
            <a:ext cx="3359315" cy="44739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 sz="1800">
                <a:latin typeface="Times New Roman"/>
                <a:cs typeface="Times New Roman"/>
              </a:rPr>
              <a:t>Тестирование регистрации</a:t>
            </a:r>
            <a:endParaRPr lang="ru-RU" sz="1800">
              <a:latin typeface="Times New Roman"/>
              <a:cs typeface="Times New Roman"/>
            </a:endParaRPr>
          </a:p>
        </p:txBody>
      </p:sp>
      <p:sp>
        <p:nvSpPr>
          <p:cNvPr id="18" name="object 5"/>
          <p:cNvSpPr txBox="1"/>
          <p:nvPr/>
        </p:nvSpPr>
        <p:spPr bwMode="auto">
          <a:xfrm>
            <a:off x="7307973" y="5199640"/>
            <a:ext cx="3362915" cy="72171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 sz="1800">
                <a:latin typeface="Times New Roman"/>
                <a:cs typeface="Times New Roman"/>
              </a:rPr>
              <a:t>Тестирование получения списка книг</a:t>
            </a:r>
            <a:endParaRPr lang="ru-RU" sz="1800">
              <a:latin typeface="Times New Roman"/>
              <a:cs typeface="Times New Roman"/>
            </a:endParaRPr>
          </a:p>
        </p:txBody>
      </p:sp>
      <p:pic>
        <p:nvPicPr>
          <p:cNvPr id="7944768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45739" y="1056423"/>
            <a:ext cx="5939789" cy="4339528"/>
          </a:xfrm>
          <a:prstGeom prst="rect">
            <a:avLst/>
          </a:prstGeom>
        </p:spPr>
      </p:pic>
      <p:pic>
        <p:nvPicPr>
          <p:cNvPr id="13035032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238874" y="966655"/>
            <a:ext cx="5939789" cy="433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415035" y="879931"/>
            <a:ext cx="7444169" cy="193012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5"/>
              </a:spcBef>
              <a:tabLst>
                <a:tab pos="241300" algn="l"/>
              </a:tabLst>
              <a:defRPr/>
            </a:pPr>
            <a:r>
              <a:rPr lang="ru-RU" sz="2400" spc="-5">
                <a:latin typeface="Times New Roman"/>
                <a:cs typeface="Times New Roman"/>
              </a:rPr>
              <a:t>Разработан веб-сервис «Виртуальная книжная полка пользователя» </a:t>
            </a:r>
            <a:endParaRPr lang="ru-RU" sz="2400" spc="-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4"/>
              </a:spcBef>
              <a:tabLst>
                <a:tab pos="241299" algn="l"/>
              </a:tabLst>
              <a:defRPr/>
            </a:pPr>
            <a:r>
              <a:rPr lang="ru-RU" sz="2200" spc="-4">
                <a:latin typeface="Times New Roman"/>
                <a:cs typeface="Times New Roman"/>
              </a:rPr>
              <a:t>Развернутое приложение доступно по ссылке:</a:t>
            </a:r>
            <a:endParaRPr lang="ru-RU" sz="2200" spc="-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4"/>
              </a:spcBef>
              <a:tabLst>
                <a:tab pos="241299" algn="l"/>
              </a:tabLst>
              <a:defRPr/>
            </a:pPr>
            <a:r>
              <a:rPr lang="ru-RU" sz="2200" b="0" i="0" u="sng" strike="noStrike" cap="none" spc="-4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hlinkClick r:id="rId3" tooltip="https://bookshelf-1-ph0o.onrender.com/"/>
              </a:rPr>
              <a:t>https://bookshelf-1-ph0o.onrender.com/</a:t>
            </a:r>
            <a:endParaRPr lang="ru-RU" sz="2200" b="0" i="0" u="none" strike="noStrike" cap="none" spc="-4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defRPr/>
            </a:pPr>
            <a:r>
              <a:rPr sz="2000" spc="-10">
                <a:latin typeface="Times New Roman"/>
                <a:cs typeface="Times New Roman"/>
              </a:rPr>
              <a:t>URL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-15">
                <a:latin typeface="Times New Roman"/>
                <a:cs typeface="Times New Roman"/>
              </a:rPr>
              <a:t>хранилища</a:t>
            </a:r>
            <a:r>
              <a:rPr sz="2000" spc="75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с</a:t>
            </a:r>
            <a:r>
              <a:rPr sz="2000" spc="5">
                <a:latin typeface="Times New Roman"/>
                <a:cs typeface="Times New Roman"/>
              </a:rPr>
              <a:t> </a:t>
            </a:r>
            <a:r>
              <a:rPr sz="2000" spc="-50">
                <a:latin typeface="Times New Roman"/>
                <a:cs typeface="Times New Roman"/>
              </a:rPr>
              <a:t>кодом</a:t>
            </a:r>
            <a:r>
              <a:rPr sz="2000" spc="60">
                <a:latin typeface="Times New Roman"/>
                <a:cs typeface="Times New Roman"/>
              </a:rPr>
              <a:t>: </a:t>
            </a:r>
            <a:r>
              <a:rPr lang="ru-RU" sz="2000" b="0" i="0" u="sng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hlinkClick r:id="rId4" tooltip="https://github.com/SlasherSDCaT/BookShelf"/>
              </a:rPr>
              <a:t>https://github.com/SlasherSDCaT/BookShelf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4723714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858125" y="1260931"/>
            <a:ext cx="3981449" cy="1381124"/>
          </a:xfrm>
          <a:prstGeom prst="rect">
            <a:avLst/>
          </a:prstGeom>
        </p:spPr>
      </p:pic>
      <p:pic>
        <p:nvPicPr>
          <p:cNvPr id="11257532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82184" y="3234022"/>
            <a:ext cx="9795243" cy="3338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9"/>
            <a:ext cx="10406529" cy="456473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разработка клиент-серверного фуллстек-приложения для создания виртуальной книжной полки пользователей.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endParaRPr sz="240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Провести </a:t>
            </a:r>
            <a:r>
              <a:rPr lang="ru-RU" sz="2000">
                <a:latin typeface="Times New Roman"/>
                <a:cs typeface="Times New Roman"/>
              </a:rPr>
              <a:t>анализ предметной области разрабатываемого веб-приложения;</a:t>
            </a:r>
            <a:endParaRPr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Обосновать </a:t>
            </a:r>
            <a:r>
              <a:rPr lang="ru-RU" sz="2000">
                <a:latin typeface="Times New Roman"/>
                <a:cs typeface="Times New Roman"/>
              </a:rPr>
              <a:t>выбор технологий разработки веб-приложения;</a:t>
            </a:r>
            <a:endParaRPr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Р</a:t>
            </a:r>
            <a:r>
              <a:rPr lang="ru-RU" sz="2000">
                <a:latin typeface="Times New Roman"/>
                <a:cs typeface="Times New Roman"/>
              </a:rPr>
              <a:t>азработать </a:t>
            </a:r>
            <a:r>
              <a:rPr lang="ru-RU" sz="2000">
                <a:latin typeface="Times New Roman"/>
                <a:cs typeface="Times New Roman"/>
              </a:rPr>
              <a:t>архитектуру веб-приложения на основе выбранного паттерна проектирования;</a:t>
            </a:r>
            <a:endParaRPr lang="ru-RU" sz="200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еализовать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слой логики базы данных;</a:t>
            </a:r>
            <a:endParaRPr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Реализовать </a:t>
            </a:r>
            <a:r>
              <a:rPr lang="ru-RU" sz="2000">
                <a:latin typeface="Times New Roman"/>
                <a:cs typeface="Times New Roman"/>
              </a:rPr>
              <a:t>слой серверной логики веб-приложения с применением выбранной технологии;</a:t>
            </a:r>
            <a:endParaRPr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Р</a:t>
            </a:r>
            <a:r>
              <a:rPr lang="ru-RU" sz="2000">
                <a:latin typeface="Times New Roman"/>
                <a:cs typeface="Times New Roman"/>
              </a:rPr>
              <a:t>азработать </a:t>
            </a:r>
            <a:r>
              <a:rPr lang="ru-RU" sz="2000">
                <a:latin typeface="Times New Roman"/>
                <a:cs typeface="Times New Roman"/>
              </a:rPr>
              <a:t>слой клиентского представления веб-приложения;</a:t>
            </a:r>
            <a:endParaRPr lang="ru-RU" sz="200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Разместить готовое приложение в репозитории GitHub и развернуть его в облаке</a:t>
            </a:r>
            <a:endParaRPr lang="ru-RU" sz="200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2000">
                <a:latin typeface="Times New Roman"/>
                <a:cs typeface="Times New Roman"/>
              </a:rPr>
              <a:t>Провести пользовательское тестирование приложения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453254" y="533400"/>
            <a:ext cx="3285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разработки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62" y="1219199"/>
            <a:ext cx="10466848" cy="5787369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0" indent="450214">
              <a:defRPr/>
            </a:pPr>
            <a:r>
              <a:rPr lang="ru-RU"/>
              <a:t>Для разработки были выбраны следующие средства:</a:t>
            </a:r>
            <a:endParaRPr lang="ru-RU"/>
          </a:p>
          <a:p>
            <a:pPr marL="0" indent="450214">
              <a:defRPr/>
            </a:pP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/>
              <a:t>GoLand</a:t>
            </a:r>
            <a:r>
              <a:rPr lang="ru-RU"/>
              <a:t>: Интегрированная среда разработки, которая предоставляет множество инструментов</a:t>
            </a:r>
            <a:r>
              <a:rPr lang="ru-RU"/>
              <a:t> для разработки приложений на языке </a:t>
            </a:r>
            <a:r>
              <a:rPr lang="ru-RU"/>
              <a:t>Go</a:t>
            </a:r>
            <a:r>
              <a:rPr lang="ru-RU"/>
              <a:t>.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/>
              <a:t>Golang</a:t>
            </a:r>
            <a:r>
              <a:rPr lang="ru-RU"/>
              <a:t>: Основной язык программирования для серверной части приложения. </a:t>
            </a:r>
            <a:r>
              <a:rPr lang="ru-RU"/>
              <a:t>Golang</a:t>
            </a:r>
            <a:r>
              <a:rPr lang="ru-RU"/>
              <a:t> выбран благодаря своей высокой производительности и поддержке параллельного выполнения задач.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/>
              <a:t>React</a:t>
            </a:r>
            <a:r>
              <a:rPr lang="ru-RU"/>
              <a:t>: </a:t>
            </a:r>
            <a:r>
              <a:rPr lang="ru-RU"/>
              <a:t>JavaScript</a:t>
            </a:r>
            <a:r>
              <a:rPr lang="ru-RU"/>
              <a:t>-библиотека для разработки пользовательского интерфейса. </a:t>
            </a:r>
            <a:r>
              <a:rPr lang="ru-RU"/>
              <a:t>React</a:t>
            </a:r>
            <a:r>
              <a:rPr lang="ru-RU"/>
              <a:t> позволяет создавать динамичные и отзывчивые веб-приложения с высокой интерактивностью.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/>
              <a:t>PostgreSQL</a:t>
            </a:r>
            <a:r>
              <a:rPr lang="ru-RU"/>
              <a:t>: Реляционная база данных, выбранная для хранения данных. </a:t>
            </a:r>
            <a:r>
              <a:rPr lang="ru-RU"/>
              <a:t>PostgreSQL</a:t>
            </a:r>
            <a:r>
              <a:rPr lang="ru-RU"/>
              <a:t> обеспечива</a:t>
            </a:r>
            <a:r>
              <a:rPr lang="ru-RU"/>
              <a:t>ет надежность и гибкость при работе с данными, что важно для масштабируемых приложений.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/>
              <a:t>GitHub</a:t>
            </a:r>
            <a:r>
              <a:rPr lang="ru-RU"/>
              <a:t>: Платформа для хостинга кода и система контроля версий, что позволяет эффективно управлять разработкой приложений.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Insomnia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Многофункциональная платформа для тестирования и разработки API. 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Microsoft Edge — веб-браузер, разработанный компанией Microsoft.</a:t>
            </a:r>
            <a:endParaRPr lang="ru-RU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/>
              <a:t>Render - Удобная платформа для развертывания веб-приложений.</a:t>
            </a:r>
            <a:endParaRPr lang="ru-RU"/>
          </a:p>
          <a:p>
            <a:pPr marL="283879" indent="-283879">
              <a:buFont typeface="Arial"/>
              <a:buChar char="•"/>
              <a:defRPr/>
            </a:pPr>
            <a:endParaRPr lang="ru-RU"/>
          </a:p>
          <a:p>
            <a:pPr>
              <a:lnSpc>
                <a:spcPct val="150000"/>
              </a:lnSpc>
              <a:spcBef>
                <a:spcPts val="104"/>
              </a:spcBef>
              <a:defRPr/>
            </a:pPr>
            <a:endParaRPr lang="ru-RU"/>
          </a:p>
          <a:p>
            <a:pPr marL="414019" marR="10159">
              <a:lnSpc>
                <a:spcPct val="150000"/>
              </a:lnSpc>
              <a:spcBef>
                <a:spcPts val="104"/>
              </a:spcBef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4" y="1581481"/>
          <a:ext cx="11403966" cy="46911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310000"/>
                <a:gridCol w="2070000"/>
                <a:gridCol w="2070000"/>
                <a:gridCol w="1941266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/>
                        <a:t>Название</a:t>
                      </a:r>
                      <a:r>
                        <a:rPr/>
                        <a:t> </a:t>
                      </a:r>
                      <a:r>
                        <a:rPr lang="ru-RU"/>
                        <a:t>веб-сервиса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Goodreads</a:t>
                      </a:r>
                      <a:r>
                        <a:rPr lang="ru-RU"/>
                        <a:t> 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L</a:t>
                      </a:r>
                      <a:r>
                        <a:rPr lang="ru-RU"/>
                        <a:t>ibraryThing</a:t>
                      </a:r>
                      <a:r>
                        <a:rPr lang="ru-RU"/>
                        <a:t> 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BookLikes</a:t>
                      </a:r>
                      <a:r>
                        <a:rPr lang="ru-RU"/>
                        <a:t> </a:t>
                      </a:r>
                      <a:endParaRPr/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Возможность добавления книг в коллекции</a:t>
                      </a:r>
                      <a:r>
                        <a:rPr lang="ru-RU"/>
                        <a:t>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Возможность создания аккаунта для сохранения списка книг и их статуса</a:t>
                      </a:r>
                      <a:r>
                        <a:rPr lang="ru-RU"/>
                        <a:t>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Наличие фильтров для поиска книг по категориям, авторам, рейтингу и т.д.</a:t>
                      </a:r>
                      <a:r>
                        <a:rPr lang="ru-RU"/>
                        <a:t>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/>
                        <a:t>-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/>
                        <a:t>-</a:t>
                      </a:r>
                      <a:endParaRPr lang="ru-RU"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Возможность оценки и комментирования различных книг</a:t>
                      </a:r>
                      <a:r>
                        <a:rPr lang="ru-RU"/>
                        <a:t>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+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/>
                        <a:t>+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Возможность создания и управления личными коллекциями</a:t>
                      </a:r>
                      <a:r>
                        <a:rPr lang="ru-RU"/>
                        <a:t>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/>
                        <a:t>-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/>
                        <a:t>-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/>
                        <a:t>Наличие рекомендаций на основе прочитанных книг</a:t>
                      </a:r>
                      <a:r>
                        <a:rPr lang="ru-RU"/>
                        <a:t>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86200" y="371085"/>
            <a:ext cx="42374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/>
              <a:t>Выбранная архитектура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pic>
        <p:nvPicPr>
          <p:cNvPr id="10" name="Рисунок 9" descr="MVC Pattern - EAD Notes"/>
          <p:cNvPicPr/>
          <p:nvPr/>
        </p:nvPicPr>
        <p:blipFill>
          <a:blip r:embed="rId3"/>
          <a:stretch/>
        </p:blipFill>
        <p:spPr bwMode="auto">
          <a:xfrm>
            <a:off x="609600" y="1219200"/>
            <a:ext cx="4427220" cy="38442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 bwMode="auto">
          <a:xfrm>
            <a:off x="1676400" y="5063490"/>
            <a:ext cx="20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Архитектура </a:t>
            </a:r>
            <a:r>
              <a:rPr lang="en-US">
                <a:latin typeface="Times New Roman"/>
                <a:cs typeface="Times New Roman"/>
              </a:rPr>
              <a:t>MVC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5063490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Пример использования </a:t>
            </a:r>
            <a:r>
              <a:rPr lang="en-US" sz="1800">
                <a:latin typeface="Times New Roman"/>
                <a:ea typeface="Calibri"/>
                <a:cs typeface="Times New Roman"/>
              </a:rPr>
              <a:t>MVC </a:t>
            </a:r>
            <a:r>
              <a:rPr lang="ru-RU" sz="1800">
                <a:latin typeface="Times New Roman"/>
                <a:ea typeface="Calibri"/>
                <a:cs typeface="Times New Roman"/>
              </a:rPr>
              <a:t>архитектуры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6712569" y="1586865"/>
            <a:ext cx="3885565" cy="3108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733800" y="317953"/>
            <a:ext cx="4161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/>
              <a:t>Структура базы данных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sp>
        <p:nvSpPr>
          <p:cNvPr id="9" name="object 5"/>
          <p:cNvSpPr txBox="1"/>
          <p:nvPr/>
        </p:nvSpPr>
        <p:spPr bwMode="auto">
          <a:xfrm>
            <a:off x="4338230" y="5942482"/>
            <a:ext cx="6858000" cy="4514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  <a:defRPr/>
            </a:pPr>
            <a:r>
              <a:rPr lang="en-US">
                <a:latin typeface="Times New Roman"/>
                <a:cs typeface="Times New Roman"/>
              </a:rPr>
              <a:t>ER</a:t>
            </a:r>
            <a:r>
              <a:rPr lang="ru-RU">
                <a:latin typeface="Times New Roman"/>
                <a:cs typeface="Times New Roman"/>
              </a:rPr>
              <a:t>-диаграмма разработанной базы данных</a:t>
            </a:r>
            <a:endParaRPr lang="ru-RU" sz="1800">
              <a:latin typeface="Times New Roman"/>
              <a:cs typeface="Times New Roman"/>
            </a:endParaRPr>
          </a:p>
        </p:txBody>
      </p:sp>
      <p:pic>
        <p:nvPicPr>
          <p:cNvPr id="2566471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30546" y="843566"/>
            <a:ext cx="8930905" cy="5156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667000" y="371959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/>
              <a:t>Разработка серверной части. Структура проекта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9" name="object 5"/>
          <p:cNvSpPr txBox="1"/>
          <p:nvPr/>
        </p:nvSpPr>
        <p:spPr bwMode="auto">
          <a:xfrm>
            <a:off x="2380290" y="5942481"/>
            <a:ext cx="3349956" cy="4514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 sz="1800">
                <a:latin typeface="Times New Roman"/>
                <a:cs typeface="Times New Roman"/>
              </a:rPr>
              <a:t>Структура проекта (часть 1)</a:t>
            </a:r>
            <a:endParaRPr lang="ru-RU" sz="1800">
              <a:latin typeface="Times New Roman"/>
              <a:cs typeface="Times New Roman"/>
            </a:endParaRPr>
          </a:p>
        </p:txBody>
      </p:sp>
      <p:sp>
        <p:nvSpPr>
          <p:cNvPr id="18" name="object 5"/>
          <p:cNvSpPr txBox="1"/>
          <p:nvPr/>
        </p:nvSpPr>
        <p:spPr bwMode="auto">
          <a:xfrm>
            <a:off x="6622981" y="5942481"/>
            <a:ext cx="3349956" cy="90794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>
                <a:latin typeface="Times New Roman"/>
                <a:cs typeface="Times New Roman"/>
              </a:rPr>
              <a:t>Структура проекта (часть </a:t>
            </a:r>
            <a:r>
              <a:rPr lang="ru-RU">
                <a:latin typeface="Times New Roman"/>
                <a:cs typeface="Times New Roman"/>
              </a:rPr>
              <a:t>2)</a:t>
            </a:r>
            <a:endParaRPr lang="ru-RU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endParaRPr lang="ru-RU" sz="1800">
              <a:latin typeface="Times New Roman"/>
              <a:cs typeface="Times New Roman"/>
            </a:endParaRPr>
          </a:p>
        </p:txBody>
      </p:sp>
      <p:pic>
        <p:nvPicPr>
          <p:cNvPr id="3708426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57500" y="1035843"/>
            <a:ext cx="2514599" cy="4838699"/>
          </a:xfrm>
          <a:prstGeom prst="rect">
            <a:avLst/>
          </a:prstGeom>
        </p:spPr>
      </p:pic>
      <p:pic>
        <p:nvPicPr>
          <p:cNvPr id="13652242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84919" y="970154"/>
            <a:ext cx="2571750" cy="5076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352619" name="object 2"/>
          <p:cNvSpPr txBox="1">
            <a:spLocks noGrp="1"/>
          </p:cNvSpPr>
          <p:nvPr>
            <p:ph type="title"/>
          </p:nvPr>
        </p:nvSpPr>
        <p:spPr bwMode="auto">
          <a:xfrm>
            <a:off x="2666999" y="371958"/>
            <a:ext cx="75041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9"/>
              </a:spcBef>
              <a:defRPr/>
            </a:pPr>
            <a:r>
              <a:rPr lang="ru-RU"/>
              <a:t>Разработка клиентской части. Структура проекта</a:t>
            </a:r>
            <a:endParaRPr/>
          </a:p>
        </p:txBody>
      </p:sp>
      <p:sp>
        <p:nvSpPr>
          <p:cNvPr id="1680042881" name="object 6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93255D6-795D-B81D-6B0A-4CF07CB6F4BC}" type="slidenum">
              <a:rPr/>
              <a:t/>
            </a:fld>
            <a:endParaRPr/>
          </a:p>
        </p:txBody>
      </p:sp>
      <p:sp>
        <p:nvSpPr>
          <p:cNvPr id="1761546957" name="object 5"/>
          <p:cNvSpPr txBox="1"/>
          <p:nvPr/>
        </p:nvSpPr>
        <p:spPr bwMode="auto">
          <a:xfrm>
            <a:off x="1754021" y="5656176"/>
            <a:ext cx="3349955" cy="451404"/>
          </a:xfrm>
          <a:prstGeom prst="rect">
            <a:avLst/>
          </a:prstGeom>
        </p:spPr>
        <p:txBody>
          <a:bodyPr vert="horz" wrap="square" lIns="0" tIns="172719" rIns="0" bIns="0" rtlCol="0">
            <a:spAutoFit/>
          </a:bodyPr>
          <a:lstStyle/>
          <a:p>
            <a:pPr marL="12699" algn="ctr">
              <a:lnSpc>
                <a:spcPct val="100000"/>
              </a:lnSpc>
              <a:spcBef>
                <a:spcPts val="1359"/>
              </a:spcBef>
              <a:defRPr/>
            </a:pPr>
            <a:r>
              <a:rPr lang="ru-RU" sz="1800">
                <a:latin typeface="Times New Roman"/>
                <a:cs typeface="Times New Roman"/>
              </a:rPr>
              <a:t>Структура проекта (часть 1)</a:t>
            </a:r>
            <a:endParaRPr lang="ru-RU" sz="1800">
              <a:latin typeface="Times New Roman"/>
              <a:cs typeface="Times New Roman"/>
            </a:endParaRPr>
          </a:p>
        </p:txBody>
      </p:sp>
      <p:sp>
        <p:nvSpPr>
          <p:cNvPr id="1950668331" name="object 5"/>
          <p:cNvSpPr txBox="1"/>
          <p:nvPr/>
        </p:nvSpPr>
        <p:spPr bwMode="auto">
          <a:xfrm>
            <a:off x="6622981" y="4572000"/>
            <a:ext cx="3349955" cy="907940"/>
          </a:xfrm>
          <a:prstGeom prst="rect">
            <a:avLst/>
          </a:prstGeom>
        </p:spPr>
        <p:txBody>
          <a:bodyPr vert="horz" wrap="square" lIns="0" tIns="172719" rIns="0" bIns="0" rtlCol="0">
            <a:spAutoFit/>
          </a:bodyPr>
          <a:lstStyle/>
          <a:p>
            <a:pPr marL="12699" algn="ctr">
              <a:lnSpc>
                <a:spcPct val="100000"/>
              </a:lnSpc>
              <a:spcBef>
                <a:spcPts val="1359"/>
              </a:spcBef>
              <a:defRPr/>
            </a:pPr>
            <a:r>
              <a:rPr lang="ru-RU">
                <a:latin typeface="Times New Roman"/>
                <a:cs typeface="Times New Roman"/>
              </a:rPr>
              <a:t>Структура проекта (часть </a:t>
            </a:r>
            <a:r>
              <a:rPr lang="ru-RU">
                <a:latin typeface="Times New Roman"/>
                <a:cs typeface="Times New Roman"/>
              </a:rPr>
              <a:t>2)</a:t>
            </a:r>
            <a:endParaRPr lang="ru-RU">
              <a:latin typeface="Times New Roman"/>
              <a:cs typeface="Times New Roman"/>
            </a:endParaRPr>
          </a:p>
          <a:p>
            <a:pPr marL="12699" algn="ctr">
              <a:lnSpc>
                <a:spcPct val="100000"/>
              </a:lnSpc>
              <a:spcBef>
                <a:spcPts val="1359"/>
              </a:spcBef>
              <a:defRPr/>
            </a:pPr>
            <a:endParaRPr lang="ru-RU" sz="1800">
              <a:latin typeface="Times New Roman"/>
              <a:cs typeface="Times New Roman"/>
            </a:endParaRPr>
          </a:p>
        </p:txBody>
      </p:sp>
      <p:pic>
        <p:nvPicPr>
          <p:cNvPr id="13869926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90649" y="1059656"/>
            <a:ext cx="4076699" cy="4400550"/>
          </a:xfrm>
          <a:prstGeom prst="rect">
            <a:avLst/>
          </a:prstGeom>
        </p:spPr>
      </p:pic>
      <p:pic>
        <p:nvPicPr>
          <p:cNvPr id="10868659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54847" y="1654968"/>
            <a:ext cx="40862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/>
              <a:t>Разработка клиентской части. Визуальная часть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8</a:t>
            </a:fld>
            <a:endParaRPr/>
          </a:p>
        </p:txBody>
      </p:sp>
      <p:sp>
        <p:nvSpPr>
          <p:cNvPr id="14" name="object 5"/>
          <p:cNvSpPr txBox="1"/>
          <p:nvPr/>
        </p:nvSpPr>
        <p:spPr bwMode="auto">
          <a:xfrm>
            <a:off x="7587109" y="4348299"/>
            <a:ext cx="3403638" cy="44739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>
                <a:latin typeface="Times New Roman"/>
                <a:cs typeface="Times New Roman"/>
              </a:rPr>
              <a:t>Страница регистрации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object 5"/>
          <p:cNvSpPr txBox="1"/>
          <p:nvPr/>
        </p:nvSpPr>
        <p:spPr bwMode="auto">
          <a:xfrm>
            <a:off x="1531670" y="3896894"/>
            <a:ext cx="3396438" cy="4514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>
                <a:latin typeface="Times New Roman"/>
                <a:cs typeface="Times New Roman"/>
              </a:rPr>
              <a:t>Главная страница</a:t>
            </a:r>
            <a:endParaRPr/>
          </a:p>
        </p:txBody>
      </p:sp>
      <p:sp>
        <p:nvSpPr>
          <p:cNvPr id="16" name="object 5"/>
          <p:cNvSpPr txBox="1"/>
          <p:nvPr/>
        </p:nvSpPr>
        <p:spPr bwMode="auto">
          <a:xfrm>
            <a:off x="1384203" y="6370351"/>
            <a:ext cx="3403638" cy="44739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  <a:defRPr/>
            </a:pPr>
            <a:r>
              <a:rPr lang="ru-RU">
                <a:latin typeface="Times New Roman"/>
                <a:cs typeface="Times New Roman"/>
              </a:rPr>
              <a:t>Страница «Моя полка»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7473901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424390" y="1460489"/>
            <a:ext cx="5626350" cy="2833687"/>
          </a:xfrm>
          <a:prstGeom prst="rect">
            <a:avLst/>
          </a:prstGeom>
        </p:spPr>
      </p:pic>
      <p:pic>
        <p:nvPicPr>
          <p:cNvPr id="1884426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0" y="943234"/>
            <a:ext cx="5939789" cy="2991549"/>
          </a:xfrm>
          <a:prstGeom prst="rect">
            <a:avLst/>
          </a:prstGeom>
        </p:spPr>
      </p:pic>
      <p:pic>
        <p:nvPicPr>
          <p:cNvPr id="25503818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0" y="4572000"/>
            <a:ext cx="6132924" cy="1798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Широкоэкранный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17</cp:revision>
  <dcterms:created xsi:type="dcterms:W3CDTF">2023-05-17T15:39:40Z</dcterms:created>
  <dcterms:modified xsi:type="dcterms:W3CDTF">2024-06-04T20:29:20Z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