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CF6B"/>
    <a:srgbClr val="44A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14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5F1623-61A3-49FD-B758-05B13FBAA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AB121E-DE21-4DC6-8C53-A4E3B7E2A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91B583-B7F9-4C41-9596-7EB5C378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BBDA-E2B8-44A1-B4DF-AD19ADE5F3B3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01C653-DD59-4515-9248-A79EF6957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8AB965-3AF0-4A80-86BE-A913F3F44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33C5-5566-41A1-8C81-E6A9FD7D1B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786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EDFD31-6507-4FEF-886F-9E71A8B4B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7F389D-51F7-47F0-87F1-5C27ED64F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AC305E-7351-4028-AE12-C75381B05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BBDA-E2B8-44A1-B4DF-AD19ADE5F3B3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CAAE21-BE67-400D-B50C-27BD4FF9F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A67177-5C56-4D4D-8A4B-121358672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33C5-5566-41A1-8C81-E6A9FD7D1B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37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4D5C836-023D-4CE1-B315-FED6AA5347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B8757D3-B6F8-4DBE-973E-05BAD7A3D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D0CC3B-32DA-4866-B4D5-6318190B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BBDA-E2B8-44A1-B4DF-AD19ADE5F3B3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972F86-9DA6-4B20-8493-180AAFE12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4CE8A7-6368-46C5-A8F9-7A9A9278D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33C5-5566-41A1-8C81-E6A9FD7D1B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912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CE8D47-A9E4-49D5-9842-8C4E73032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CDAF0B-4A05-48D4-B540-52D7303EA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900352-3B49-438F-82B5-AB507A42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BBDA-E2B8-44A1-B4DF-AD19ADE5F3B3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38ED7B-AAE7-43C6-93D5-40248B41F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7EFE1B-0234-4CEC-8335-641C15CE0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33C5-5566-41A1-8C81-E6A9FD7D1B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19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433583-EA48-4B62-9D54-7ECF2D942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90A4B1-2BA7-4D39-BC50-E01DE1397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635FC3-4214-4C39-B60F-AD9FD53B1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BBDA-E2B8-44A1-B4DF-AD19ADE5F3B3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C9A3D5-C70A-4C82-8927-D196681EE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B1D133-FD6E-4DF0-B706-8E36A1A2E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33C5-5566-41A1-8C81-E6A9FD7D1B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981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80D7C6-BF18-4B10-81F4-FD6478214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BC36A2-6BA1-4A69-98EC-B637309B1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C1830F5-7989-4D58-AF34-0A00E5BED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D6D153-D77C-451D-B3BB-EF91DEA1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BBDA-E2B8-44A1-B4DF-AD19ADE5F3B3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FC1EBF-A7E4-468E-9F17-7FF21F02F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7BFDD3-3108-4853-8D1C-3EA7361EE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33C5-5566-41A1-8C81-E6A9FD7D1B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64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462FF-0B32-4DEC-B2C2-33F0728B6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11482B-55ED-4785-87D7-BE3BA818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00DBB7-A8FC-4FE3-953E-DDE1F1CCC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FE48295-6026-4291-9CF2-2ECAFB12D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A1C8D2A-EF25-4AEB-9E5F-F95FDEBACF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BC164C1-C161-4B5E-B3D0-E3F9BA1D6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BBDA-E2B8-44A1-B4DF-AD19ADE5F3B3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0352DA9-DAB5-4012-8DD7-7D81E035A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4450624-816D-4EE5-B9FF-3141653A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33C5-5566-41A1-8C81-E6A9FD7D1B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9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858B43-52C2-47F6-A4AC-391AA84F1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D7F451D-8EB8-48C1-962E-B14305ECF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BBDA-E2B8-44A1-B4DF-AD19ADE5F3B3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9675076-8D4E-402A-A164-F02EF4003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AECA65E-CAC3-4957-AC32-7432B056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33C5-5566-41A1-8C81-E6A9FD7D1B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89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FD4A04-2B11-486A-A5DD-FA17BF905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BBDA-E2B8-44A1-B4DF-AD19ADE5F3B3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432A324-5638-4E94-B437-D4D4B11B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F76890-16F8-4577-8491-24BF03804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33C5-5566-41A1-8C81-E6A9FD7D1B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4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8FDA1-6908-4ACA-BE2B-F075F7196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7F907D-E412-4A5E-B599-F7A9C6F7A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EF50861-6852-4C38-B28D-612F8B04D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8134F9-36DB-4E97-902C-BB0A4E99C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BBDA-E2B8-44A1-B4DF-AD19ADE5F3B3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C9503E-FDF5-481A-A367-2D43ED4F2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43A82E-D195-4120-81B6-4A425570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33C5-5566-41A1-8C81-E6A9FD7D1B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12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829C99-EE3C-4D03-8521-9D22F26F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B2A9BED-FCB4-401C-A9D0-5B891D382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1F70FB-1DA8-4AE8-878A-DEE73F814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1A8C3D-002D-4450-83DD-190A91E7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BBDA-E2B8-44A1-B4DF-AD19ADE5F3B3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5C6118-144C-48B4-8068-F7F1A12DC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6E64D5-3EA8-4451-BE36-F7E34A156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33C5-5566-41A1-8C81-E6A9FD7D1B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64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1EC3A0-226D-46EC-A327-3ACEB9945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229724-E449-4CA0-9590-1691BB493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73F505-5E88-4591-A132-5DFE3E084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2BBDA-E2B8-44A1-B4DF-AD19ADE5F3B3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5FF16E-F4BC-4D76-ADBF-3EA1E80B3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A420CB-1DA2-4A05-AF13-8B38C7606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233C5-5566-41A1-8C81-E6A9FD7D1B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16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 descr="Elasticsearch Logo - Elasticsearch Logo with Colorful Segments - CleanPNG /  KissPNG">
            <a:extLst>
              <a:ext uri="{FF2B5EF4-FFF2-40B4-BE49-F238E27FC236}">
                <a16:creationId xmlns:a16="http://schemas.microsoft.com/office/drawing/2014/main" id="{7B26FCE0-D0D7-4326-AD58-739B5470B6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259884" y="1624951"/>
            <a:ext cx="6705829" cy="670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869CB1A-A007-4E8A-821A-5FFA6EF66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14" y="871083"/>
            <a:ext cx="1602544" cy="4807631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1CA18AA-B90D-40DA-9D0D-25DEE8B97B05}"/>
              </a:ext>
            </a:extLst>
          </p:cNvPr>
          <p:cNvSpPr/>
          <p:nvPr/>
        </p:nvSpPr>
        <p:spPr>
          <a:xfrm>
            <a:off x="1596567" y="1422401"/>
            <a:ext cx="7663317" cy="36308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rgbClr val="0BCF6B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Elasticsearch</a:t>
            </a:r>
            <a:r>
              <a:rPr lang="en-US" sz="3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– </a:t>
            </a:r>
            <a:r>
              <a:rPr lang="ru-RU" sz="3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как работает система полнотекстового поиска: плюсы и минусы, альтернативы и </a:t>
            </a:r>
            <a:r>
              <a:rPr lang="ru-RU" sz="3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лайфхаки</a:t>
            </a:r>
            <a:endParaRPr lang="ru-RU" sz="3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5512627-D806-4704-8493-3C27D3C2DD9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6905">
            <a:off x="8486594" y="3131807"/>
            <a:ext cx="3782236" cy="420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11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9FB71B-C93D-4C49-A9C7-777BD05DF9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75" r="13441"/>
          <a:stretch/>
        </p:blipFill>
        <p:spPr>
          <a:xfrm>
            <a:off x="2908300" y="281101"/>
            <a:ext cx="6896100" cy="6295797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290320B-2728-468F-A236-27E54A876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500" y="2473325"/>
            <a:ext cx="5981700" cy="1325563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44AC2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861824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Elasticsearch 101: Key Concepts, Benefits &amp; Use Cases - Softjourn">
            <a:extLst>
              <a:ext uri="{FF2B5EF4-FFF2-40B4-BE49-F238E27FC236}">
                <a16:creationId xmlns:a16="http://schemas.microsoft.com/office/drawing/2014/main" id="{B8A81390-D821-4D26-9D06-C87D8065E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368" y="3065439"/>
            <a:ext cx="5875602" cy="342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FA1156-EE34-4E20-AAEF-970DB036E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408886" cy="1100818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Что такое </a:t>
            </a:r>
            <a:r>
              <a:rPr lang="ru-RU" sz="3200" b="1" dirty="0" err="1">
                <a:solidFill>
                  <a:schemeClr val="bg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Elasticsearch</a:t>
            </a:r>
            <a:r>
              <a:rPr lang="ru-RU" sz="3200" b="1" dirty="0">
                <a:solidFill>
                  <a:schemeClr val="bg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?</a:t>
            </a:r>
            <a:endParaRPr lang="ru-RU" sz="3200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9C8E14F-A443-4951-8D03-29CEBCC3675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5504">
            <a:off x="-1235493" y="2448524"/>
            <a:ext cx="4147386" cy="46082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E4AF53-0E09-46E5-A2EE-AEAD4A384296}"/>
              </a:ext>
            </a:extLst>
          </p:cNvPr>
          <p:cNvSpPr txBox="1"/>
          <p:nvPr/>
        </p:nvSpPr>
        <p:spPr>
          <a:xfrm>
            <a:off x="515030" y="1650072"/>
            <a:ext cx="9732056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Э</a:t>
            </a:r>
            <a:r>
              <a:rPr lang="ru-RU" sz="2200" dirty="0">
                <a:solidFill>
                  <a:schemeClr val="bg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то распределенная поисковая и аналитическая система с открытым исходным кодом, разработанная для быстрой и точной работы с большими объемами данных. Она позволяет обрабатывать данные практически в реальном времени, что делает ее незаменимой в решении </a:t>
            </a:r>
            <a:r>
              <a:rPr lang="ru-RU" sz="2200" dirty="0">
                <a:solidFill>
                  <a:srgbClr val="0BCF6B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задач поиска и анализа.</a:t>
            </a:r>
            <a:endParaRPr lang="ru-RU" sz="2200" dirty="0">
              <a:solidFill>
                <a:srgbClr val="0BCF6B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609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eginner's Guide to Elasticsearch API: Indexing and Searching Data">
            <a:extLst>
              <a:ext uri="{FF2B5EF4-FFF2-40B4-BE49-F238E27FC236}">
                <a16:creationId xmlns:a16="http://schemas.microsoft.com/office/drawing/2014/main" id="{AA7A4197-1AC9-4973-BF4C-53AFB616A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1478644"/>
            <a:ext cx="7416800" cy="37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9050A0E0-C952-4A5B-896B-2C215942C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339726"/>
            <a:ext cx="9408886" cy="1100818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rgbClr val="0BCF6B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Почему </a:t>
            </a:r>
            <a:r>
              <a:rPr lang="ru-RU" sz="3200" b="1" dirty="0" err="1">
                <a:solidFill>
                  <a:srgbClr val="0BCF6B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Elasticsearch</a:t>
            </a:r>
            <a:r>
              <a:rPr lang="ru-RU" sz="3200" b="1" dirty="0">
                <a:solidFill>
                  <a:srgbClr val="0BCF6B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так популярен?</a:t>
            </a:r>
            <a:endParaRPr lang="ru-RU" sz="3200" dirty="0">
              <a:solidFill>
                <a:srgbClr val="0BCF6B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CAC920-2F61-40E5-8222-E635E6BED8B9}"/>
              </a:ext>
            </a:extLst>
          </p:cNvPr>
          <p:cNvSpPr txBox="1"/>
          <p:nvPr/>
        </p:nvSpPr>
        <p:spPr>
          <a:xfrm>
            <a:off x="203200" y="1647421"/>
            <a:ext cx="53340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chemeClr val="bg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Ключевые преимущества </a:t>
            </a:r>
            <a:r>
              <a:rPr lang="ru-RU" sz="2200" dirty="0" err="1">
                <a:solidFill>
                  <a:schemeClr val="bg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Elasticsearch</a:t>
            </a:r>
            <a:r>
              <a:rPr lang="ru-RU" sz="2200" dirty="0">
                <a:solidFill>
                  <a:schemeClr val="bg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включают масштабируемость, высокую скорость обработки, гибкость индексации и возможность интеграции с </a:t>
            </a:r>
            <a:r>
              <a:rPr lang="ru-RU" sz="2200" dirty="0" err="1">
                <a:solidFill>
                  <a:schemeClr val="bg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Kibana</a:t>
            </a:r>
            <a:r>
              <a:rPr lang="ru-RU" sz="2200" dirty="0">
                <a:solidFill>
                  <a:schemeClr val="bg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для визуализации данных, а также поддержку JSON и </a:t>
            </a:r>
            <a:r>
              <a:rPr lang="ru-RU" sz="2200" dirty="0" err="1">
                <a:solidFill>
                  <a:schemeClr val="bg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RESTful</a:t>
            </a:r>
            <a:r>
              <a:rPr lang="ru-RU" sz="2200" dirty="0">
                <a:solidFill>
                  <a:schemeClr val="bg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API.</a:t>
            </a:r>
            <a:endParaRPr lang="ru-RU" sz="2200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57884DD-3B87-4198-BBE3-D5758FCF4F1B}"/>
              </a:ext>
            </a:extLst>
          </p:cNvPr>
          <p:cNvSpPr/>
          <p:nvPr/>
        </p:nvSpPr>
        <p:spPr>
          <a:xfrm>
            <a:off x="5384800" y="4616965"/>
            <a:ext cx="8153400" cy="952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CCE69F-E538-490B-B690-C2F1ECC70922}"/>
              </a:ext>
            </a:extLst>
          </p:cNvPr>
          <p:cNvSpPr txBox="1"/>
          <p:nvPr/>
        </p:nvSpPr>
        <p:spPr>
          <a:xfrm>
            <a:off x="4521200" y="5393921"/>
            <a:ext cx="767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bg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Эти особенности делают его удобным и мощным инструментом для разработчиков и аналитиков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725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BF7561C-4847-4A5C-BD62-428195D7D03D}"/>
              </a:ext>
            </a:extLst>
          </p:cNvPr>
          <p:cNvSpPr txBox="1">
            <a:spLocks/>
          </p:cNvSpPr>
          <p:nvPr/>
        </p:nvSpPr>
        <p:spPr>
          <a:xfrm>
            <a:off x="495300" y="236197"/>
            <a:ext cx="9408886" cy="1100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rgbClr val="0BCF6B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Основные компоненты и архитектура</a:t>
            </a:r>
            <a:endParaRPr lang="ru-RU" sz="3200" dirty="0">
              <a:solidFill>
                <a:srgbClr val="0BCF6B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3074" name="Picture 2" descr="Elasticsearch Pros and Cons">
            <a:extLst>
              <a:ext uri="{FF2B5EF4-FFF2-40B4-BE49-F238E27FC236}">
                <a16:creationId xmlns:a16="http://schemas.microsoft.com/office/drawing/2014/main" id="{7F32E8C7-6E47-4684-A8D0-F7A7FACA3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937" y="2389062"/>
            <a:ext cx="8894763" cy="500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42ED0D-ED77-41F8-A75A-22C9396CBF8F}"/>
              </a:ext>
            </a:extLst>
          </p:cNvPr>
          <p:cNvSpPr txBox="1"/>
          <p:nvPr/>
        </p:nvSpPr>
        <p:spPr>
          <a:xfrm>
            <a:off x="1257300" y="1216708"/>
            <a:ext cx="74168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основе данных </a:t>
            </a:r>
            <a:r>
              <a:rPr lang="ru-RU" sz="2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Elasticsearch</a:t>
            </a:r>
            <a:r>
              <a:rPr lang="ru-RU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лежат индексы и документы. </a:t>
            </a:r>
            <a:endParaRPr lang="ru-RU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243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lasticsearch 101: Key Concepts, Benefits &amp; Use Cases - Softjourn">
            <a:extLst>
              <a:ext uri="{FF2B5EF4-FFF2-40B4-BE49-F238E27FC236}">
                <a16:creationId xmlns:a16="http://schemas.microsoft.com/office/drawing/2014/main" id="{C3F0F8E9-316A-4CD6-8251-0D2EF0868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25" y="869568"/>
            <a:ext cx="6788150" cy="582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EE80B8B-EABF-4F52-A0BB-B804F6AC3461}"/>
              </a:ext>
            </a:extLst>
          </p:cNvPr>
          <p:cNvSpPr/>
          <p:nvPr/>
        </p:nvSpPr>
        <p:spPr>
          <a:xfrm>
            <a:off x="4343400" y="519112"/>
            <a:ext cx="8153400" cy="952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9D3CBE-2C7E-46DD-8D6C-EB70265B2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15200" cy="1260475"/>
          </a:xfrm>
        </p:spPr>
        <p:txBody>
          <a:bodyPr>
            <a:normAutofit/>
          </a:bodyPr>
          <a:lstStyle/>
          <a:p>
            <a:r>
              <a:rPr lang="ru-RU" sz="3200" dirty="0" err="1">
                <a:solidFill>
                  <a:srgbClr val="0BCF6B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Маштабирование</a:t>
            </a:r>
            <a:r>
              <a:rPr lang="ru-RU" sz="3200" dirty="0">
                <a:solidFill>
                  <a:srgbClr val="0BCF6B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и репликация</a:t>
            </a:r>
            <a:endParaRPr lang="ru-RU" sz="3200" dirty="0">
              <a:solidFill>
                <a:srgbClr val="0BCF6B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1E62CD-1950-4D3A-950F-2E52D75249F6}"/>
              </a:ext>
            </a:extLst>
          </p:cNvPr>
          <p:cNvSpPr txBox="1"/>
          <p:nvPr/>
        </p:nvSpPr>
        <p:spPr>
          <a:xfrm>
            <a:off x="241300" y="1791524"/>
            <a:ext cx="4518025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 err="1">
                <a:solidFill>
                  <a:schemeClr val="bg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Elasticsearch</a:t>
            </a:r>
            <a:r>
              <a:rPr lang="ru-RU" sz="2200" dirty="0">
                <a:solidFill>
                  <a:schemeClr val="bg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состоит из узлов, объединенных в кластер. Каждый узел может выполнять роль главного узла (</a:t>
            </a:r>
            <a:r>
              <a:rPr lang="ru-RU" sz="2200" dirty="0" err="1">
                <a:solidFill>
                  <a:schemeClr val="bg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master</a:t>
            </a:r>
            <a:r>
              <a:rPr lang="ru-RU" sz="2200" dirty="0">
                <a:solidFill>
                  <a:schemeClr val="bg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), узла данных (</a:t>
            </a:r>
            <a:r>
              <a:rPr lang="ru-RU" sz="2200" dirty="0" err="1">
                <a:solidFill>
                  <a:schemeClr val="bg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data</a:t>
            </a:r>
            <a:r>
              <a:rPr lang="ru-RU" sz="2200" dirty="0">
                <a:solidFill>
                  <a:schemeClr val="bg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sz="2200" dirty="0" err="1">
                <a:solidFill>
                  <a:schemeClr val="bg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node</a:t>
            </a:r>
            <a:r>
              <a:rPr lang="ru-RU" sz="2200" dirty="0">
                <a:solidFill>
                  <a:schemeClr val="bg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или узла координации (</a:t>
            </a:r>
            <a:r>
              <a:rPr lang="ru-RU" sz="2200" dirty="0" err="1">
                <a:solidFill>
                  <a:schemeClr val="bg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coordinating</a:t>
            </a:r>
            <a:r>
              <a:rPr lang="ru-RU" sz="2200" dirty="0">
                <a:solidFill>
                  <a:schemeClr val="bg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sz="2200" dirty="0" err="1">
                <a:solidFill>
                  <a:schemeClr val="bg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node</a:t>
            </a:r>
            <a:r>
              <a:rPr lang="ru-RU" sz="2200" dirty="0">
                <a:solidFill>
                  <a:schemeClr val="bg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). Такая структура упрощает горизонтальное масштабирование и обеспечивает гибкость при обработке больших массивов данных."</a:t>
            </a:r>
            <a:endParaRPr lang="ru-RU" sz="2200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138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96A44A-3364-438F-A64D-348036F0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rgbClr val="0BCF6B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Анализаторы и </a:t>
            </a:r>
            <a:r>
              <a:rPr lang="ru-RU" sz="3200" dirty="0" err="1">
                <a:solidFill>
                  <a:srgbClr val="0BCF6B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токенизация</a:t>
            </a:r>
            <a:endParaRPr lang="ru-RU" sz="3200" dirty="0">
              <a:solidFill>
                <a:srgbClr val="0BCF6B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A69CC7-31E2-4178-8384-ACAABFEE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6905">
            <a:off x="9261295" y="3749284"/>
            <a:ext cx="3782236" cy="4202484"/>
          </a:xfrm>
          <a:prstGeom prst="rect">
            <a:avLst/>
          </a:prstGeom>
        </p:spPr>
      </p:pic>
      <p:pic>
        <p:nvPicPr>
          <p:cNvPr id="6146" name="Picture 2" descr="Защитите свои большие данные в Elasticsearch: cybersecurity Big Data">
            <a:extLst>
              <a:ext uri="{FF2B5EF4-FFF2-40B4-BE49-F238E27FC236}">
                <a16:creationId xmlns:a16="http://schemas.microsoft.com/office/drawing/2014/main" id="{7D82B6EC-A342-43BD-BF3E-60BBBD164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1690688"/>
            <a:ext cx="8991599" cy="437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730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89F05-3EAA-4C32-8944-F7C0CD88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rgbClr val="0BCF6B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Практическое применение и кейсы</a:t>
            </a:r>
            <a:endParaRPr lang="ru-RU" sz="3200" dirty="0">
              <a:solidFill>
                <a:srgbClr val="0BCF6B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7170" name="Picture 2" descr="С чего начинается Elasticsearch / Хабр">
            <a:extLst>
              <a:ext uri="{FF2B5EF4-FFF2-40B4-BE49-F238E27FC236}">
                <a16:creationId xmlns:a16="http://schemas.microsoft.com/office/drawing/2014/main" id="{A87BC7E9-0489-453B-82C7-25DB96D30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49" y="1690688"/>
            <a:ext cx="7509509" cy="31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1B7373-2540-44B8-B1A6-111AAD015331}"/>
              </a:ext>
            </a:extLst>
          </p:cNvPr>
          <p:cNvSpPr txBox="1"/>
          <p:nvPr/>
        </p:nvSpPr>
        <p:spPr>
          <a:xfrm>
            <a:off x="254000" y="4819650"/>
            <a:ext cx="114300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chemeClr val="bg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Одним из самых популярных применений </a:t>
            </a:r>
            <a:r>
              <a:rPr lang="ru-RU" sz="2200" dirty="0" err="1">
                <a:solidFill>
                  <a:schemeClr val="bg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Elasticsearch</a:t>
            </a:r>
            <a:r>
              <a:rPr lang="ru-RU" sz="2200" dirty="0">
                <a:solidFill>
                  <a:schemeClr val="bg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является реализация поисковой системы на сайтах, особенно в интернет-магазинах и новостных порталах. Благодаря быстрой индексации и удобной работе с большими массивами данных </a:t>
            </a:r>
            <a:r>
              <a:rPr lang="ru-RU" sz="2200" dirty="0" err="1">
                <a:solidFill>
                  <a:schemeClr val="bg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Elasticsearch</a:t>
            </a:r>
            <a:r>
              <a:rPr lang="ru-RU" sz="2200" dirty="0">
                <a:solidFill>
                  <a:schemeClr val="bg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позволяет пользователям находить товары или статьи за доли секунды</a:t>
            </a:r>
            <a:endParaRPr lang="ru-RU" sz="2200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868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28EA66-10BC-4B1B-A480-576545A29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solidFill>
                  <a:srgbClr val="0BCF6B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Big Data и аналитика</a:t>
            </a:r>
            <a:endParaRPr lang="ru-RU" sz="3200" dirty="0">
              <a:solidFill>
                <a:srgbClr val="0BCF6B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9218" name="Picture 2" descr="Big Data, Большие данные, Elasticsearch, Machine Learning, машинное обучение, Data Lake, NoSQL, предиктивная аналитика">
            <a:extLst>
              <a:ext uri="{FF2B5EF4-FFF2-40B4-BE49-F238E27FC236}">
                <a16:creationId xmlns:a16="http://schemas.microsoft.com/office/drawing/2014/main" id="{FB222A13-6588-4F08-8F0D-821B4450A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400" y="-673100"/>
            <a:ext cx="3175000" cy="363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Machine Learning, Kibana, Elasctic Stack, ELK, Elasticsearch, машинное обучение">
            <a:extLst>
              <a:ext uri="{FF2B5EF4-FFF2-40B4-BE49-F238E27FC236}">
                <a16:creationId xmlns:a16="http://schemas.microsoft.com/office/drawing/2014/main" id="{BED3DCEC-B064-4DCF-AA23-C71E5A6BB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462" y="1922476"/>
            <a:ext cx="7476537" cy="394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2F10F23-77C7-4C44-808D-9C11BD43593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79282">
            <a:off x="-1153025" y="-1590502"/>
            <a:ext cx="3118100" cy="346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827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4F86CE-3825-4BA2-9B9B-17E187AA4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rgbClr val="0BCF6B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Заключение</a:t>
            </a:r>
            <a:endParaRPr lang="ru-RU" sz="3200" dirty="0">
              <a:solidFill>
                <a:srgbClr val="0BCF6B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EE12B5-56CD-42FB-A7A4-3AD4C0BEA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807" y="1882460"/>
            <a:ext cx="4010585" cy="4515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13F913-5076-42B0-AF39-B83A525C9BFF}"/>
              </a:ext>
            </a:extLst>
          </p:cNvPr>
          <p:cNvSpPr txBox="1"/>
          <p:nvPr/>
        </p:nvSpPr>
        <p:spPr>
          <a:xfrm>
            <a:off x="1003300" y="2788335"/>
            <a:ext cx="609600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600" dirty="0" err="1">
                <a:solidFill>
                  <a:srgbClr val="0BCF6B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Elasticsearch</a:t>
            </a:r>
            <a:r>
              <a:rPr lang="ru-RU" sz="2600" dirty="0">
                <a:solidFill>
                  <a:srgbClr val="0BCF6B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— это мощная система, которая подходит для задач поиска, анализа логов и работы с большими данными. </a:t>
            </a:r>
            <a:endParaRPr lang="ru-RU" sz="2600" dirty="0">
              <a:solidFill>
                <a:srgbClr val="0BCF6B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6707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245</Words>
  <Application>Microsoft Office PowerPoint</Application>
  <PresentationFormat>Широкоэкранный</PresentationFormat>
  <Paragraphs>17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Cascadia Code</vt:lpstr>
      <vt:lpstr>Times New Roman</vt:lpstr>
      <vt:lpstr>Тема Office</vt:lpstr>
      <vt:lpstr>Презентация PowerPoint</vt:lpstr>
      <vt:lpstr>Что такое Elasticsearch?</vt:lpstr>
      <vt:lpstr>Почему Elasticsearch так популярен?</vt:lpstr>
      <vt:lpstr>Презентация PowerPoint</vt:lpstr>
      <vt:lpstr>Маштабирование и репликация</vt:lpstr>
      <vt:lpstr>Анализаторы и токенизация</vt:lpstr>
      <vt:lpstr>Практическое применение и кейсы</vt:lpstr>
      <vt:lpstr>Big Data и аналитика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Yury Kvashnin</dc:creator>
  <cp:lastModifiedBy>Yury Kvashnin</cp:lastModifiedBy>
  <cp:revision>1</cp:revision>
  <dcterms:created xsi:type="dcterms:W3CDTF">2024-10-29T08:27:09Z</dcterms:created>
  <dcterms:modified xsi:type="dcterms:W3CDTF">2024-10-29T09:22:38Z</dcterms:modified>
</cp:coreProperties>
</file>