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4" d="100"/>
          <a:sy n="84" d="100"/>
        </p:scale>
        <p:origin x="629" y="77"/>
      </p:cViewPr>
      <p:guideLst>
        <p:guide pos="2880" orient="horz"/>
        <p:guide pos="216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2111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03334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93608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99FB25-A488-F075-4825-D587D6C282A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7552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2422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08504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610E1A-A2D0-EAA5-49D9-E19F992D480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ABEA3-5C73-116C-356E-C0B42DE2F85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7527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187367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72597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9920C6-DEF3-32E8-9A74-4F15ED2E7A6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701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17834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99183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F27FF9-E582-1161-F336-D60642B03C8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291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6549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23421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91C347-00C0-4B8A-FF35-E94AF5AB7D3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Only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Blank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512820" y="1352799"/>
            <a:ext cx="7476300" cy="160754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Федеральное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государственное</a:t>
            </a:r>
            <a:r>
              <a:rPr sz="1400" b="1" spc="10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бюджетное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образовательное</a:t>
            </a:r>
            <a:r>
              <a:rPr sz="1400" b="1" spc="15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учреждение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высшего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образования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1" spc="-5">
                <a:latin typeface="Times New Roman"/>
                <a:cs typeface="Times New Roman"/>
              </a:rPr>
              <a:t>«МИРЭА</a:t>
            </a:r>
            <a:r>
              <a:rPr sz="1400" b="1" spc="-3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–</a:t>
            </a:r>
            <a:r>
              <a:rPr sz="1400" b="1" spc="1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Российский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технологический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университет»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  <a:defRPr/>
            </a:pPr>
            <a:r>
              <a:rPr sz="1800" b="1" spc="5">
                <a:latin typeface="Times New Roman"/>
                <a:cs typeface="Times New Roman"/>
              </a:rPr>
              <a:t>РТУ</a:t>
            </a:r>
            <a:r>
              <a:rPr sz="1800" b="1" spc="-3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МИРЭА</a:t>
            </a:r>
            <a:endParaRPr sz="180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Институт</a:t>
            </a:r>
            <a:r>
              <a:rPr sz="1400" b="1" spc="4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информационных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технологий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  <a:defRPr/>
            </a:pPr>
            <a:r>
              <a:rPr sz="1400" b="1" spc="-20">
                <a:latin typeface="Times New Roman"/>
                <a:cs typeface="Times New Roman"/>
              </a:rPr>
              <a:t>Кафедра</a:t>
            </a:r>
            <a:r>
              <a:rPr sz="1400" b="1" spc="6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инструментального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и</a:t>
            </a:r>
            <a:r>
              <a:rPr sz="1400" b="1" spc="1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прикладного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программного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обеспечения</a:t>
            </a:r>
            <a:endParaRPr sz="1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  <a:defRPr/>
            </a:pPr>
            <a:r>
              <a:rPr sz="1400" b="1" spc="-10">
                <a:latin typeface="Times New Roman"/>
                <a:cs typeface="Times New Roman"/>
              </a:rPr>
              <a:t>Дисциплина</a:t>
            </a:r>
            <a:r>
              <a:rPr sz="1400" b="1" spc="7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«</a:t>
            </a:r>
            <a:r>
              <a:rPr lang="ru-RU" sz="1400" b="1" i="0" u="none" strike="noStrike" cap="none" spc="-1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клиент-серверных систем</a:t>
            </a:r>
            <a:r>
              <a:rPr sz="1400" b="1" spc="-15">
                <a:latin typeface="Times New Roman"/>
                <a:cs typeface="Times New Roman"/>
              </a:rPr>
              <a:t>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512819" y="3276597"/>
            <a:ext cx="7745847" cy="74457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25">
                <a:latin typeface="Times New Roman"/>
                <a:cs typeface="Times New Roman"/>
              </a:rPr>
              <a:t>     КУРСОВАЯ </a:t>
            </a:r>
            <a:r>
              <a:rPr sz="2400" b="1" spc="-80">
                <a:latin typeface="Times New Roman"/>
                <a:cs typeface="Times New Roman"/>
              </a:rPr>
              <a:t>РАБОТА</a:t>
            </a:r>
            <a:endParaRPr sz="24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ИС «Электронные визитки»</a:t>
            </a:r>
            <a:endParaRPr lang="ru-RU" sz="2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 flipH="0" flipV="0">
            <a:off x="738628" y="4921929"/>
            <a:ext cx="4898200" cy="845543"/>
          </a:xfrm>
          <a:prstGeom prst="rect">
            <a:avLst/>
          </a:prstGeom>
        </p:spPr>
        <p:txBody>
          <a:bodyPr vert="horz" wrap="square" lIns="0" tIns="406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600" spc="-25">
                <a:latin typeface="Times New Roman"/>
                <a:cs typeface="Times New Roman"/>
              </a:rPr>
              <a:t>Студент:</a:t>
            </a:r>
            <a:r>
              <a:rPr sz="1600" spc="20">
                <a:latin typeface="Times New Roman"/>
                <a:cs typeface="Times New Roman"/>
              </a:rPr>
              <a:t> </a:t>
            </a:r>
            <a:r>
              <a:rPr lang="ru-RU" sz="1600" spc="10">
                <a:latin typeface="Times New Roman"/>
                <a:cs typeface="Times New Roman"/>
              </a:rPr>
              <a:t>Мухаметшин</a:t>
            </a:r>
            <a:r>
              <a:rPr lang="ru-RU" sz="1600" spc="10">
                <a:latin typeface="Times New Roman"/>
                <a:cs typeface="Times New Roman"/>
              </a:rPr>
              <a:t> А. Р</a:t>
            </a:r>
            <a:r>
              <a:rPr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Группа:</a:t>
            </a:r>
            <a:r>
              <a:rPr sz="1600" spc="-50">
                <a:latin typeface="Times New Roman"/>
                <a:cs typeface="Times New Roman"/>
              </a:rPr>
              <a:t> </a:t>
            </a:r>
            <a:r>
              <a:rPr sz="1600">
                <a:latin typeface="Times New Roman"/>
                <a:cs typeface="Times New Roman"/>
              </a:rPr>
              <a:t>ИКБО-</a:t>
            </a:r>
            <a:r>
              <a:rPr lang="ru-RU" sz="1600">
                <a:latin typeface="Times New Roman"/>
                <a:cs typeface="Times New Roman"/>
              </a:rPr>
              <a:t>20</a:t>
            </a:r>
            <a:r>
              <a:rPr sz="1600">
                <a:latin typeface="Times New Roman"/>
                <a:cs typeface="Times New Roman"/>
              </a:rPr>
              <a:t>-21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Руководитель: </a:t>
            </a:r>
            <a:r>
              <a:rPr lang="ru-RU" sz="1600" b="0" i="0" u="none" strike="noStrike" cap="none" spc="4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старший преподаватель Рачков А.В.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5405119" y="6388099"/>
            <a:ext cx="1286594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Times New Roman"/>
                <a:cs typeface="Times New Roman"/>
              </a:rPr>
              <a:t>Москва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10">
                <a:latin typeface="Times New Roman"/>
                <a:cs typeface="Times New Roman"/>
              </a:rPr>
              <a:t>202</a:t>
            </a:r>
            <a:r>
              <a:rPr lang="ru-RU" sz="1800" spc="1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0827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9932" cy="74457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 клиент-серверной</a:t>
            </a:r>
            <a:r>
              <a:rPr lang="ru-RU"/>
              <a:t> системы</a:t>
            </a:r>
            <a:endParaRPr/>
          </a:p>
        </p:txBody>
      </p:sp>
      <p:sp>
        <p:nvSpPr>
          <p:cNvPr id="1421155922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924591" y="5942481"/>
            <a:ext cx="38242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B6E462A2-9EAB-1B6A-D185-9F0C337B1FBF}" type="slidenum">
              <a:rPr/>
              <a:t/>
            </a:fld>
            <a:endParaRPr/>
          </a:p>
        </p:txBody>
      </p:sp>
      <p:sp>
        <p:nvSpPr>
          <p:cNvPr id="1788789320" name="TextBox 11"/>
          <p:cNvSpPr txBox="1"/>
          <p:nvPr/>
        </p:nvSpPr>
        <p:spPr bwMode="auto">
          <a:xfrm>
            <a:off x="1631386" y="5679641"/>
            <a:ext cx="207254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Диаграмма классов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4925628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8156" y="1257299"/>
            <a:ext cx="4257544" cy="4183855"/>
          </a:xfrm>
          <a:prstGeom prst="rect">
            <a:avLst/>
          </a:prstGeom>
        </p:spPr>
      </p:pic>
      <p:pic>
        <p:nvPicPr>
          <p:cNvPr id="8185605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417343" y="1332309"/>
            <a:ext cx="6372847" cy="4180284"/>
          </a:xfrm>
          <a:prstGeom prst="rect">
            <a:avLst/>
          </a:prstGeom>
        </p:spPr>
      </p:pic>
      <p:sp>
        <p:nvSpPr>
          <p:cNvPr id="1478039380" name="TextBox 11"/>
          <p:cNvSpPr txBox="1"/>
          <p:nvPr/>
        </p:nvSpPr>
        <p:spPr bwMode="auto">
          <a:xfrm>
            <a:off x="6956539" y="5679641"/>
            <a:ext cx="329445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Диаграмма последовательности</a:t>
            </a: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9932" cy="74457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 клиент-серверной</a:t>
            </a:r>
            <a:r>
              <a:rPr lang="ru-RU"/>
              <a:t> системы</a:t>
            </a:r>
            <a:endParaRPr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878807" y="603651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/>
            </a:fld>
            <a:endParaRPr/>
          </a:p>
        </p:txBody>
      </p:sp>
      <p:sp>
        <p:nvSpPr>
          <p:cNvPr id="2116184704" name="TextBox 11"/>
          <p:cNvSpPr txBox="1"/>
          <p:nvPr/>
        </p:nvSpPr>
        <p:spPr bwMode="auto">
          <a:xfrm>
            <a:off x="1143230" y="5942481"/>
            <a:ext cx="360397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Диаграмма обзора взаимодействий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2027247562" name="TextBox 11"/>
          <p:cNvSpPr txBox="1"/>
          <p:nvPr/>
        </p:nvSpPr>
        <p:spPr bwMode="auto">
          <a:xfrm>
            <a:off x="7564144" y="6272681"/>
            <a:ext cx="2079244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Диаграмма пакетов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3789785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6874" y="1245407"/>
            <a:ext cx="5656687" cy="4589793"/>
          </a:xfrm>
          <a:prstGeom prst="rect">
            <a:avLst/>
          </a:prstGeom>
        </p:spPr>
      </p:pic>
      <p:pic>
        <p:nvPicPr>
          <p:cNvPr id="147256649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755140" y="1138250"/>
            <a:ext cx="3697252" cy="5049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565509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30292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модели клиент-серверных потоков в системе</a:t>
            </a:r>
            <a:endParaRPr/>
          </a:p>
        </p:txBody>
      </p:sp>
      <p:sp>
        <p:nvSpPr>
          <p:cNvPr id="1702475160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800187" y="5942481"/>
            <a:ext cx="549946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1C895171-8751-092E-7577-17C67D8A59F8}" type="slidenum">
              <a:rPr/>
              <a:t/>
            </a:fld>
            <a:endParaRPr/>
          </a:p>
        </p:txBody>
      </p:sp>
      <p:sp>
        <p:nvSpPr>
          <p:cNvPr id="609353589" name="TextBox 11"/>
          <p:cNvSpPr txBox="1"/>
          <p:nvPr/>
        </p:nvSpPr>
        <p:spPr bwMode="auto">
          <a:xfrm>
            <a:off x="4459354" y="6107581"/>
            <a:ext cx="3282289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DFD-модель обработки запроса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8942734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90762" y="895349"/>
            <a:ext cx="7610474" cy="5067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30652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логической модели</a:t>
            </a:r>
            <a:endParaRPr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/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4491001" y="6346031"/>
            <a:ext cx="321899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Логическая модель данных ИС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4426825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56250" y="714375"/>
            <a:ext cx="3488497" cy="5631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275578" y="293763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5"/>
              <a:t>Р</a:t>
            </a:r>
            <a:r>
              <a:rPr spc="-10"/>
              <a:t>е</a:t>
            </a:r>
            <a:r>
              <a:rPr spc="-55"/>
              <a:t>з</a:t>
            </a:r>
            <a:r>
              <a:rPr spc="-75"/>
              <a:t>у</a:t>
            </a:r>
            <a:r>
              <a:rPr spc="-5"/>
              <a:t>л</a:t>
            </a:r>
            <a:r>
              <a:rPr spc="-95"/>
              <a:t>ь</a:t>
            </a:r>
            <a:r>
              <a:rPr spc="40"/>
              <a:t>т</a:t>
            </a:r>
            <a:r>
              <a:rPr spc="-70"/>
              <a:t>а</a:t>
            </a:r>
            <a:r>
              <a:rPr spc="15"/>
              <a:t>т</a:t>
            </a:r>
            <a:r>
              <a:rPr/>
              <a:t>ы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352681" y="879930"/>
            <a:ext cx="7454968" cy="46466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5908" indent="-305908" algn="just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Проведен анализ предметной области, изучены существующие процессы работы с визитками.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 algn="just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Составлено описание процессов с учётом автоматизации и разработано техническое задание на создание системы.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 algn="just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Разработаны диаграммы логической модели клиент-серверной системы, включая потоки данных и процессы.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 algn="just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Построена логическая модель данных, отражающая основные сущности и связи.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 algn="just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Проведена оценка функциональных возможностей системы согласно ГОСТ 9126, по итогам которой система получила 96% функциональной пригодности, что соответствует отличному уровню.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Эта оценка подтверждает высокую эффективность и удобство системы в работе с электронными визитками.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/>
              <a:t>Це</a:t>
            </a:r>
            <a:r>
              <a:rPr spc="-10"/>
              <a:t>л</a:t>
            </a:r>
            <a:r>
              <a:rPr/>
              <a:t>ь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864360" y="1295398"/>
            <a:ext cx="10413728" cy="479524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Целью работы является проектирование комплексной информационной системы для автоматизации процессов создания, управления и обмена электронными визитками. </a:t>
            </a:r>
            <a:endParaRPr sz="240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  <a:defRPr/>
            </a:pPr>
            <a:r>
              <a:rPr sz="2400" b="1" spc="-5">
                <a:latin typeface="Times New Roman"/>
                <a:cs typeface="Times New Roman"/>
              </a:rPr>
              <a:t>Задачи</a:t>
            </a:r>
            <a:endParaRPr lang="en-US" sz="2400" b="1" spc="-5">
              <a:latin typeface="Times New Roman"/>
              <a:cs typeface="Times New Roman"/>
            </a:endParaRPr>
          </a:p>
          <a:p>
            <a:pPr marL="305908" indent="-305908">
              <a:buAutoNum type="arabicParenR"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анализ предметной области;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2) описать пользователей;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3) описать существующие процессы «AS-IS»;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4) создать функциональную модель клиент-серверной системы «TO-BE»;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5) разработать архитектуру клиент-серверной системы;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6) создать модель базы данных клиент-серверной системы;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7) оформить пояснительную записку по курсовой работе.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3874673" y="533399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0"/>
              <a:t>Технологии</a:t>
            </a:r>
            <a:r>
              <a:rPr spc="-45"/>
              <a:t> </a:t>
            </a:r>
            <a:r>
              <a:rPr spc="-5"/>
              <a:t>проектирования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846560" y="1219198"/>
            <a:ext cx="10475847" cy="6198585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0" indent="450214">
              <a:defRPr/>
            </a:pPr>
            <a:r>
              <a:rPr lang="ru-RU"/>
              <a:t>Для проектирования были выбраны следующие средства:</a:t>
            </a:r>
            <a:endParaRPr lang="ru-RU"/>
          </a:p>
          <a:p>
            <a:pPr marL="0" indent="450214">
              <a:defRPr/>
            </a:pPr>
            <a:endParaRPr lang="ru-RU"/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IDEF0: Методология функционального моделирования, используемая для описания бизнес-процессов на уровнях AS-IS и TO-BE. Позволяет визуализировать функции системы, их входы, выходы, механизмы и управление.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DFD (Data Flow Diagram): Графический инструмент для описания потоков данных в системе. Используется для декомпозиции процессов и выявления взаимодействий между компонентами.</a:t>
            </a:r>
            <a:endParaRPr/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ER (Entity-Relationship): Методология проектирования базы данных. ER-диаграмма описывает основные сущности, их атрибуты и связи, формируя основу структуры данных.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FURPS+: Подход для формулирования требований к системе, учитывающий функциональность, удобство, надёжность, производительность, поддержку и дополнительные характеристики, такие как масштабируемость.</a:t>
            </a:r>
            <a:endParaRPr/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UML (Unified Modeling Language): Универсальный язык моделирования для визуализации архитектуры системы. Используется для построения диаграмм классов, последовательности, пакетов и других аспектов приложения.</a:t>
            </a:r>
            <a:endParaRPr lang="ru-RU"/>
          </a:p>
          <a:p>
            <a:pPr marL="283879" indent="-283879">
              <a:buFont typeface="Arial"/>
              <a:buChar char="•"/>
              <a:defRPr/>
            </a:pPr>
            <a:endParaRPr lang="ru-RU"/>
          </a:p>
          <a:p>
            <a:pPr>
              <a:lnSpc>
                <a:spcPct val="150000"/>
              </a:lnSpc>
              <a:spcBef>
                <a:spcPts val="104"/>
              </a:spcBef>
              <a:defRPr/>
            </a:pPr>
            <a:endParaRPr lang="ru-RU"/>
          </a:p>
          <a:p>
            <a:pPr marL="414019" marR="10159">
              <a:lnSpc>
                <a:spcPct val="150000"/>
              </a:lnSpc>
              <a:spcBef>
                <a:spcPts val="104"/>
              </a:spcBef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/>
              <a:t>Проанализировав несколько </a:t>
            </a:r>
            <a:r>
              <a:rPr lang="ru-RU"/>
              <a:t>интернет-ресурсов</a:t>
            </a:r>
            <a:r>
              <a:rPr lang="ru-RU"/>
              <a:t> имеющих похожую тематику, был выявлен следующий функционал:</a:t>
            </a:r>
            <a:endParaRPr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/>
          </a:p>
        </p:txBody>
      </p:sp>
      <p:graphicFrame>
        <p:nvGraphicFramePr>
          <p:cNvPr id="5" name="Таблица 4"/>
          <p:cNvGraphicFramePr>
            <a:graphicFrameLocks xmlns:a="http://schemas.openxmlformats.org/drawingml/2006/main" noGrp="1"/>
          </p:cNvGraphicFramePr>
          <p:nvPr/>
        </p:nvGraphicFramePr>
        <p:xfrm>
          <a:off x="489264" y="1581481"/>
          <a:ext cx="11403966" cy="46911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310000"/>
                <a:gridCol w="2070000"/>
                <a:gridCol w="2070000"/>
                <a:gridCol w="1941266"/>
              </a:tblGrid>
              <a:tr h="732700">
                <a:tc>
                  <a:txBody>
                    <a:bodyPr/>
                    <a:p>
                      <a:pPr indent="0">
                        <a:defRPr/>
                      </a:pPr>
                      <a:r>
                        <a:rPr/>
                        <a:t>Название</a:t>
                      </a:r>
                      <a:r>
                        <a:rPr/>
                        <a:t> </a:t>
                      </a:r>
                      <a:r>
                        <a:rPr lang="ru-RU"/>
                        <a:t>веб-сервиса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</a:rPr>
                        <a:t>HiHello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</a:rPr>
                        <a:t>CamCard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</a:rPr>
                        <a:t>LinkedIn</a:t>
                      </a:r>
                      <a:endParaRPr/>
                    </a:p>
                  </a:txBody>
                  <a:tcPr vert="horz"/>
                </a:tc>
              </a:tr>
              <a:tr h="74540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Регистрация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пользователей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 vert="horz"/>
                </a:tc>
              </a:tr>
              <a:tr h="544378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Синхронизация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с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внешними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сервисами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Генерация QR-кодов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 lang="ru-RU"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Хранение данных в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облаке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Аналитика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использования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визиток</a:t>
                      </a:r>
                      <a:r>
                        <a:rPr lang="ru-RU"/>
                        <a:t>	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Присутствует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 lang="ru-RU"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Пропускная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способность</a:t>
                      </a:r>
                      <a:r>
                        <a:rPr lang="ru-RU"/>
                        <a:t>	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Более 100000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пользователей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в сутки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50000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пользователей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в сутки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Неограниченная</a:t>
                      </a:r>
                      <a:endParaRPr/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Возможность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локальной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установки</a:t>
                      </a:r>
                      <a:endParaRPr lang="ru-RU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Отсутствует</a:t>
                      </a:r>
                      <a:endParaRPr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1292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и анализ модели бизнес-процесса «Как есть»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1696791" y="5682614"/>
            <a:ext cx="3018860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Верхний уровень диаграммы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612242" y="5682614"/>
            <a:ext cx="327257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Декомпозиция верхнего уровня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7875940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049" y="1405009"/>
            <a:ext cx="6260044" cy="4168139"/>
          </a:xfrm>
          <a:prstGeom prst="rect">
            <a:avLst/>
          </a:prstGeom>
        </p:spPr>
      </p:pic>
      <p:pic>
        <p:nvPicPr>
          <p:cNvPr id="196865589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95999" y="1405009"/>
            <a:ext cx="6305058" cy="4198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1292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и анализ модели бизнес-процесса «Как есть»</a:t>
            </a:r>
            <a:endParaRPr/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/>
            </a:fld>
            <a:endParaRPr/>
          </a:p>
        </p:txBody>
      </p:sp>
      <p:sp>
        <p:nvSpPr>
          <p:cNvPr id="280150066" name="TextBox 11"/>
          <p:cNvSpPr txBox="1"/>
          <p:nvPr/>
        </p:nvSpPr>
        <p:spPr bwMode="auto">
          <a:xfrm>
            <a:off x="4047920" y="5682614"/>
            <a:ext cx="4586450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Декомпозиция процесса «Создание визитки»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5169691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62262" y="895349"/>
            <a:ext cx="6957766" cy="463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09099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2372" cy="74457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и анализ модели бизнес-процесса </a:t>
            </a:r>
            <a:b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«</a:t>
            </a: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Как должно быть</a:t>
            </a: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»</a:t>
            </a:r>
            <a:endParaRPr/>
          </a:p>
        </p:txBody>
      </p:sp>
      <p:sp>
        <p:nvSpPr>
          <p:cNvPr id="1560760084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8A668B15-7C01-EC58-864F-946E779C7D84}" type="slidenum">
              <a:rPr/>
              <a:t/>
            </a:fld>
            <a:endParaRPr/>
          </a:p>
        </p:txBody>
      </p:sp>
      <p:sp>
        <p:nvSpPr>
          <p:cNvPr id="1579830655" name="TextBox 11"/>
          <p:cNvSpPr txBox="1"/>
          <p:nvPr/>
        </p:nvSpPr>
        <p:spPr bwMode="auto">
          <a:xfrm>
            <a:off x="1648175" y="5576361"/>
            <a:ext cx="3018860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Верхний уровень диаграммы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8884949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049" y="1234727"/>
            <a:ext cx="6353313" cy="4230241"/>
          </a:xfrm>
          <a:prstGeom prst="rect">
            <a:avLst/>
          </a:prstGeom>
        </p:spPr>
      </p:pic>
      <p:pic>
        <p:nvPicPr>
          <p:cNvPr id="132583186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78376" y="1234727"/>
            <a:ext cx="6353313" cy="4230241"/>
          </a:xfrm>
          <a:prstGeom prst="rect">
            <a:avLst/>
          </a:prstGeom>
        </p:spPr>
      </p:pic>
      <p:sp>
        <p:nvSpPr>
          <p:cNvPr id="160919332" name="TextBox 11"/>
          <p:cNvSpPr txBox="1"/>
          <p:nvPr/>
        </p:nvSpPr>
        <p:spPr bwMode="auto">
          <a:xfrm>
            <a:off x="7618746" y="5576361"/>
            <a:ext cx="327257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Декомпозиция верхнего уровня</a:t>
            </a: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9099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5972" cy="74457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и анализ модели бизнес-процесса </a:t>
            </a:r>
            <a:b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«Как должно быть»</a:t>
            </a:r>
            <a:endParaRPr/>
          </a:p>
        </p:txBody>
      </p:sp>
      <p:sp>
        <p:nvSpPr>
          <p:cNvPr id="1438373548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534B68CA-F159-B26A-A075-2558FEF32F46}" type="slidenum">
              <a:rPr/>
              <a:t/>
            </a:fld>
            <a:endParaRPr/>
          </a:p>
        </p:txBody>
      </p:sp>
      <p:sp>
        <p:nvSpPr>
          <p:cNvPr id="595697949" name="TextBox 11"/>
          <p:cNvSpPr txBox="1"/>
          <p:nvPr/>
        </p:nvSpPr>
        <p:spPr bwMode="auto">
          <a:xfrm>
            <a:off x="2949157" y="6167797"/>
            <a:ext cx="6298363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Декомпозиция процесса «Создание и синхронизация визитки»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9676981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40793" y="1104293"/>
            <a:ext cx="7425956" cy="4944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25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3" y="275834"/>
            <a:ext cx="8126332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требований к клиент-серверной системе</a:t>
            </a:r>
            <a:endParaRPr/>
          </a:p>
        </p:txBody>
      </p:sp>
      <p:sp>
        <p:nvSpPr>
          <p:cNvPr id="476829821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7347AFFB-972C-A8BC-61A0-C0F9C4A37260}" type="slidenum">
              <a:rPr/>
              <a:t/>
            </a:fld>
            <a:endParaRPr/>
          </a:p>
        </p:txBody>
      </p:sp>
      <p:sp>
        <p:nvSpPr>
          <p:cNvPr id="1540963082" name="TextBox 11"/>
          <p:cNvSpPr txBox="1"/>
          <p:nvPr/>
        </p:nvSpPr>
        <p:spPr bwMode="auto">
          <a:xfrm>
            <a:off x="2179438" y="786172"/>
            <a:ext cx="7838162" cy="5578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системе (FURPS+):</a:t>
            </a:r>
            <a:endParaRPr sz="2600"/>
          </a:p>
          <a:p>
            <a:pPr marL="305908" indent="-305908">
              <a:buFont typeface="Arial"/>
              <a:buChar char="•"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Functionality (функциональность):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Регистрация, авторизация и управление визитками.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Генерация QR-кодов.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Синхронизация с внешними платформами (LinkedIn, Facebook).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Аналитика использования визиток.</a:t>
            </a:r>
            <a:endParaRPr sz="2600"/>
          </a:p>
          <a:p>
            <a:pPr marL="305908" indent="-305908">
              <a:buFont typeface="Arial"/>
              <a:buChar char="•"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Usability (удобство):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Интуитивно понятный интерфейс.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Поддержка разных языков.</a:t>
            </a:r>
            <a:endParaRPr sz="2600"/>
          </a:p>
          <a:p>
            <a:pPr marL="305908" indent="-305908">
              <a:buFont typeface="Arial"/>
              <a:buChar char="•"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Reliability (надежность):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Резервное копирование и шифрование данных.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Двухфакторная аутентификация.</a:t>
            </a:r>
            <a:endParaRPr sz="2600"/>
          </a:p>
          <a:p>
            <a:pPr marL="305908" indent="-305908">
              <a:buFont typeface="Arial"/>
              <a:buChar char="•"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Performance (производительность):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Поддержка 500 пользователей и до 10 000 запросов в сутки.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отклика ≤ 1 секунды.</a:t>
            </a:r>
            <a:endParaRPr sz="2600"/>
          </a:p>
          <a:p>
            <a:pPr marL="305908" indent="-305908">
              <a:buFont typeface="Arial"/>
              <a:buChar char="•"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Supportability (поддержка):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Развёртывание локально или в облаке.</a:t>
            </a:r>
            <a:endParaRPr sz="2600"/>
          </a:p>
          <a:p>
            <a:pPr marL="705958" lvl="1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Автоматические обновления.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ONLYOFFICE/8.2.2.22</Application>
  <DocSecurity>0</DocSecurity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Alexandr Slasher</dc:creator>
  <cp:keywords/>
  <dc:description/>
  <dc:identifier/>
  <dc:language/>
  <cp:lastModifiedBy/>
  <cp:revision>20</cp:revision>
  <dcterms:created xsi:type="dcterms:W3CDTF">2023-05-17T15:39:40Z</dcterms:created>
  <dcterms:modified xsi:type="dcterms:W3CDTF">2025-01-25T07:19:02Z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