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63" r:id="rId12"/>
    <p:sldId id="264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8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lasherSDCaT/Play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822" y="1352801"/>
            <a:ext cx="7475220" cy="1619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400" b="1" spc="-15" dirty="0">
                <a:latin typeface="Times New Roman"/>
                <a:cs typeface="Times New Roman"/>
              </a:rPr>
              <a:t>Федеральное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государственное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бюджетное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образовательное</a:t>
            </a:r>
            <a:r>
              <a:rPr sz="1400" b="1" spc="1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учреждение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высшего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«МИРЭА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Российский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технологический</a:t>
            </a:r>
            <a:r>
              <a:rPr sz="1400" b="1" spc="1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</a:pPr>
            <a:r>
              <a:rPr sz="1800" b="1" spc="5" dirty="0">
                <a:latin typeface="Times New Roman"/>
                <a:cs typeface="Times New Roman"/>
              </a:rPr>
              <a:t>РТУ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</a:pPr>
            <a:r>
              <a:rPr sz="1400" b="1" spc="-15" dirty="0">
                <a:latin typeface="Times New Roman"/>
                <a:cs typeface="Times New Roman"/>
              </a:rPr>
              <a:t>Институт</a:t>
            </a:r>
            <a:r>
              <a:rPr sz="1400" b="1" spc="4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информационных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</a:pPr>
            <a:r>
              <a:rPr sz="1400" b="1" spc="-20" dirty="0">
                <a:latin typeface="Times New Roman"/>
                <a:cs typeface="Times New Roman"/>
              </a:rPr>
              <a:t>Кафедра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инструментального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прикладного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программного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обеспечения</a:t>
            </a:r>
            <a:endParaRPr sz="14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</a:pPr>
            <a:r>
              <a:rPr sz="1400" b="1" spc="-10" dirty="0" err="1">
                <a:latin typeface="Times New Roman"/>
                <a:cs typeface="Times New Roman"/>
              </a:rPr>
              <a:t>Дисциплина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«</a:t>
            </a:r>
            <a:r>
              <a:rPr lang="ru-RU" sz="1400" b="1" spc="-20" dirty="0">
                <a:latin typeface="Times New Roman"/>
                <a:cs typeface="Times New Roman"/>
              </a:rPr>
              <a:t>Шаблоны программных платформ языка </a:t>
            </a:r>
            <a:r>
              <a:rPr lang="en-US" sz="1400" b="1" spc="-20" dirty="0">
                <a:latin typeface="Times New Roman"/>
                <a:cs typeface="Times New Roman"/>
              </a:rPr>
              <a:t>Java</a:t>
            </a:r>
            <a:r>
              <a:rPr sz="1400" b="1" spc="-1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0" y="3276600"/>
            <a:ext cx="755891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КУРСОВАЯ </a:t>
            </a:r>
            <a:r>
              <a:rPr sz="2400" b="1" spc="-80" dirty="0">
                <a:latin typeface="Times New Roman"/>
                <a:cs typeface="Times New Roman"/>
              </a:rPr>
              <a:t>РАБОТА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20"/>
              </a:spcBef>
            </a:pPr>
            <a:r>
              <a:rPr lang="ru-RU" sz="2400" b="1" dirty="0" smtClean="0">
                <a:latin typeface="Times New Roman"/>
                <a:cs typeface="Times New Roman"/>
              </a:rPr>
              <a:t>Веб-сервис по организации спортивных мероприятий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630" y="4921931"/>
            <a:ext cx="4747770" cy="8566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00" spc="-25" dirty="0">
                <a:latin typeface="Times New Roman"/>
                <a:cs typeface="Times New Roman"/>
              </a:rPr>
              <a:t>Студент: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ru-RU" sz="1600" spc="10" dirty="0" err="1" smtClean="0">
                <a:latin typeface="Times New Roman"/>
                <a:cs typeface="Times New Roman"/>
              </a:rPr>
              <a:t>Мухаметшин</a:t>
            </a:r>
            <a:r>
              <a:rPr lang="ru-RU" sz="1600" spc="10" dirty="0" smtClean="0">
                <a:latin typeface="Times New Roman"/>
                <a:cs typeface="Times New Roman"/>
              </a:rPr>
              <a:t> А. Р</a:t>
            </a:r>
            <a:r>
              <a:rPr sz="1600" spc="-5" dirty="0" smtClean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spc="-15" dirty="0">
                <a:latin typeface="Times New Roman"/>
                <a:cs typeface="Times New Roman"/>
              </a:rPr>
              <a:t>Группа: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 smtClean="0">
                <a:latin typeface="Times New Roman"/>
                <a:cs typeface="Times New Roman"/>
              </a:rPr>
              <a:t>ИКБО-</a:t>
            </a:r>
            <a:r>
              <a:rPr lang="ru-RU" sz="1600" dirty="0" smtClean="0">
                <a:latin typeface="Times New Roman"/>
                <a:cs typeface="Times New Roman"/>
              </a:rPr>
              <a:t>20</a:t>
            </a:r>
            <a:r>
              <a:rPr sz="1600" dirty="0" smtClean="0">
                <a:latin typeface="Times New Roman"/>
                <a:cs typeface="Times New Roman"/>
              </a:rPr>
              <a:t>-21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600" spc="-15" dirty="0">
                <a:latin typeface="Times New Roman"/>
                <a:cs typeface="Times New Roman"/>
              </a:rPr>
              <a:t>Руководитель: </a:t>
            </a:r>
            <a:r>
              <a:rPr sz="1600" spc="5" dirty="0" err="1">
                <a:latin typeface="Times New Roman"/>
                <a:cs typeface="Times New Roman"/>
              </a:rPr>
              <a:t>старший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 err="1" smtClean="0">
                <a:latin typeface="Times New Roman"/>
                <a:cs typeface="Times New Roman"/>
              </a:rPr>
              <a:t>преподаватель</a:t>
            </a:r>
            <a:r>
              <a:rPr lang="ru-RU" sz="1600" spc="-10" dirty="0" smtClean="0">
                <a:latin typeface="Times New Roman"/>
                <a:cs typeface="Times New Roman"/>
              </a:rPr>
              <a:t>,</a:t>
            </a:r>
            <a:r>
              <a:rPr sz="1600" spc="-10" dirty="0" smtClean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Синицын </a:t>
            </a:r>
            <a:r>
              <a:rPr lang="ru-RU" sz="1600" spc="-10" dirty="0" smtClean="0">
                <a:latin typeface="Times New Roman"/>
                <a:cs typeface="Times New Roman"/>
              </a:rPr>
              <a:t>А. В.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5120" y="6388100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Times New Roman"/>
                <a:cs typeface="Times New Roman"/>
              </a:rPr>
              <a:t>Москва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 smtClean="0">
                <a:latin typeface="Times New Roman"/>
                <a:cs typeface="Times New Roman"/>
              </a:rPr>
              <a:t>202</a:t>
            </a:r>
            <a:r>
              <a:rPr lang="ru-RU" sz="1800" spc="10" dirty="0" smtClean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30250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Тестирование приложения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524000" y="4941982"/>
            <a:ext cx="3349956" cy="7284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800" dirty="0" smtClean="0">
                <a:latin typeface="Times New Roman"/>
                <a:cs typeface="Times New Roman"/>
              </a:rPr>
              <a:t>Доступные </a:t>
            </a:r>
            <a:r>
              <a:rPr lang="ru-RU" sz="1800" dirty="0" err="1" smtClean="0">
                <a:latin typeface="Times New Roman"/>
                <a:cs typeface="Times New Roman"/>
              </a:rPr>
              <a:t>эндпоинты</a:t>
            </a:r>
            <a:r>
              <a:rPr lang="ru-RU" sz="1800" dirty="0" smtClean="0">
                <a:latin typeface="Times New Roman"/>
                <a:cs typeface="Times New Roman"/>
              </a:rPr>
              <a:t> приложения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9D6A3DB-8414-4144-806D-BBCB4BC651E0}"/>
              </a:ext>
            </a:extLst>
          </p:cNvPr>
          <p:cNvSpPr txBox="1"/>
          <p:nvPr/>
        </p:nvSpPr>
        <p:spPr>
          <a:xfrm>
            <a:off x="7307973" y="4941982"/>
            <a:ext cx="3349956" cy="90794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 smtClean="0">
                <a:latin typeface="Times New Roman"/>
                <a:cs typeface="Times New Roman"/>
              </a:rPr>
              <a:t>Отправка запроса</a:t>
            </a:r>
            <a:endParaRPr lang="ru-RU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60"/>
              </a:spcBef>
            </a:pP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1518" y="2177827"/>
            <a:ext cx="5074920" cy="276415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2212262"/>
            <a:ext cx="5621503" cy="27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0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579" y="746201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Р</a:t>
            </a:r>
            <a:r>
              <a:rPr spc="-10" dirty="0"/>
              <a:t>е</a:t>
            </a:r>
            <a:r>
              <a:rPr spc="-55" dirty="0"/>
              <a:t>з</a:t>
            </a:r>
            <a:r>
              <a:rPr spc="-75" dirty="0"/>
              <a:t>у</a:t>
            </a:r>
            <a:r>
              <a:rPr spc="-5" dirty="0"/>
              <a:t>л</a:t>
            </a:r>
            <a:r>
              <a:rPr spc="-95" dirty="0"/>
              <a:t>ь</a:t>
            </a:r>
            <a:r>
              <a:rPr spc="40" dirty="0"/>
              <a:t>т</a:t>
            </a:r>
            <a:r>
              <a:rPr spc="-70" dirty="0"/>
              <a:t>а</a:t>
            </a:r>
            <a:r>
              <a:rPr spc="15" dirty="0"/>
              <a:t>т</a:t>
            </a:r>
            <a:r>
              <a:rPr dirty="0"/>
              <a:t>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195" y="1260932"/>
            <a:ext cx="11068685" cy="11984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 smtClean="0">
                <a:latin typeface="Times New Roman"/>
                <a:cs typeface="Times New Roman"/>
              </a:rPr>
              <a:t>Разработан веб-сервис по организации спортивных </a:t>
            </a: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-5" dirty="0" smtClean="0">
                <a:latin typeface="Times New Roman"/>
                <a:cs typeface="Times New Roman"/>
              </a:rPr>
              <a:t>мероприятий</a:t>
            </a: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URL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хранилища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с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0" dirty="0" err="1">
                <a:latin typeface="Times New Roman"/>
                <a:cs typeface="Times New Roman"/>
              </a:rPr>
              <a:t>кодом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(</a:t>
            </a:r>
            <a:r>
              <a:rPr lang="ru-RU" u="sng" dirty="0">
                <a:hlinkClick r:id="rId2"/>
              </a:rPr>
              <a:t>https://github.com/SlasherSDCaT/PlayHub</a:t>
            </a:r>
            <a:r>
              <a:rPr sz="2000" spc="-10" dirty="0" smtClean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6" y="3124200"/>
            <a:ext cx="11107700" cy="31817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811282"/>
            <a:ext cx="4086795" cy="1648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0" dirty="0"/>
              <a:t>СПАСИБО</a:t>
            </a:r>
            <a:r>
              <a:rPr sz="4400" spc="20" dirty="0"/>
              <a:t> </a:t>
            </a:r>
            <a:r>
              <a:rPr sz="4400" spc="-5" dirty="0"/>
              <a:t>ЗА</a:t>
            </a:r>
            <a:r>
              <a:rPr sz="4400" spc="-25" dirty="0"/>
              <a:t> </a:t>
            </a:r>
            <a:r>
              <a:rPr sz="4400" spc="-15" dirty="0"/>
              <a:t>ВНИМАНИЕ!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</a:t>
            </a:r>
            <a:r>
              <a:rPr spc="-10" dirty="0"/>
              <a:t>л</a:t>
            </a:r>
            <a:r>
              <a:rPr dirty="0"/>
              <a:t>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4361" y="1295400"/>
            <a:ext cx="10356850" cy="3684342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</a:pPr>
            <a:r>
              <a:rPr lang="ru-RU" sz="2000" dirty="0">
                <a:latin typeface="Times New Roman"/>
                <a:cs typeface="Times New Roman"/>
              </a:rPr>
              <a:t>Ра</a:t>
            </a:r>
            <a:r>
              <a:rPr sz="2000" dirty="0" err="1">
                <a:latin typeface="Times New Roman"/>
                <a:cs typeface="Times New Roman"/>
              </a:rPr>
              <a:t>зработ</a:t>
            </a:r>
            <a:r>
              <a:rPr lang="ru-RU" sz="2000" dirty="0" err="1">
                <a:latin typeface="Times New Roman"/>
                <a:cs typeface="Times New Roman"/>
              </a:rPr>
              <a:t>ать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ru-RU" sz="2000" spc="-10" dirty="0" smtClean="0">
                <a:latin typeface="Times New Roman"/>
                <a:cs typeface="Times New Roman"/>
              </a:rPr>
              <a:t>веб-сервис по организации спортивных мероприятий</a:t>
            </a:r>
            <a:endParaRPr sz="2400" dirty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</a:pPr>
            <a:r>
              <a:rPr sz="2400" b="1" spc="-5" dirty="0" err="1" smtClean="0">
                <a:latin typeface="Times New Roman"/>
                <a:cs typeface="Times New Roman"/>
              </a:rPr>
              <a:t>Задачи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 разрабатываемого веб-приложения;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разработки веб-приложения;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архитектуру веб-приложения на основе выбранного паттерна проектирования;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серверной логики веб-приложения с применением выбранной технологии;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логики базы данных;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слой клиентского представления веб-приложения;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3254" y="533400"/>
            <a:ext cx="3285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Технологии</a:t>
            </a:r>
            <a:r>
              <a:rPr spc="-45" dirty="0"/>
              <a:t> </a:t>
            </a:r>
            <a:r>
              <a:rPr spc="-5" dirty="0"/>
              <a:t>разработки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811" y="1219200"/>
            <a:ext cx="10353040" cy="467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 smtClean="0"/>
              <a:t>Для разработки были выбраны следующие средства:</a:t>
            </a:r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err="1" smtClean="0"/>
              <a:t>Code</a:t>
            </a:r>
            <a:r>
              <a:rPr lang="ru-RU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удобную среду для написания кода, отладки и управления </a:t>
            </a:r>
            <a:r>
              <a:rPr lang="ru-RU" dirty="0" smtClean="0"/>
              <a:t>проектом</a:t>
            </a:r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Swagger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предоставляет удобную документацию и тестирование разрабатываемого </a:t>
            </a:r>
            <a:r>
              <a:rPr lang="en-US" dirty="0" smtClean="0"/>
              <a:t>API</a:t>
            </a:r>
            <a:endParaRPr lang="ru-RU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  <a:r>
              <a:rPr lang="ru-RU" dirty="0" smtClean="0"/>
              <a:t> - </a:t>
            </a:r>
            <a:r>
              <a:rPr lang="ru-RU" dirty="0"/>
              <a:t>с</a:t>
            </a:r>
            <a:r>
              <a:rPr lang="ru-RU" dirty="0" smtClean="0"/>
              <a:t>вободная </a:t>
            </a:r>
            <a:r>
              <a:rPr lang="ru-RU" dirty="0"/>
              <a:t>объектно-реляционная система управления базами </a:t>
            </a:r>
            <a:r>
              <a:rPr lang="ru-RU" dirty="0" smtClean="0"/>
              <a:t>данных;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 smtClean="0"/>
              <a:t>язык </a:t>
            </a:r>
            <a:r>
              <a:rPr lang="ru-RU" dirty="0" smtClean="0"/>
              <a:t>программирования</a:t>
            </a:r>
            <a:r>
              <a:rPr lang="en-US" dirty="0"/>
              <a:t>;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FastAPI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 err="1" smtClean="0"/>
              <a:t>фреймворк</a:t>
            </a:r>
            <a:r>
              <a:rPr lang="ru-RU" dirty="0" smtClean="0"/>
              <a:t> предоставляет </a:t>
            </a:r>
            <a:r>
              <a:rPr lang="ru-RU" dirty="0"/>
              <a:t>эффективные инструменты для обработки запросов, интеграции с другими технологиями и обеспечения безопасности, обеспечивает структурирование кода, его переносимость и </a:t>
            </a:r>
            <a:r>
              <a:rPr lang="ru-RU" dirty="0" smtClean="0"/>
              <a:t>масштабируемость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React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JavaScript </a:t>
            </a:r>
            <a:r>
              <a:rPr lang="ru-RU" dirty="0" smtClean="0"/>
              <a:t>для разработки клиентской части, его </a:t>
            </a:r>
            <a:r>
              <a:rPr lang="ru-RU" dirty="0"/>
              <a:t>компонентная архитектура облегчает поддержку и </a:t>
            </a:r>
            <a:r>
              <a:rPr lang="ru-RU" dirty="0" err="1"/>
              <a:t>переиспользование</a:t>
            </a:r>
            <a:r>
              <a:rPr lang="ru-RU" dirty="0"/>
              <a:t> </a:t>
            </a:r>
            <a:r>
              <a:rPr lang="ru-RU" dirty="0" smtClean="0"/>
              <a:t>кода</a:t>
            </a:r>
            <a:endParaRPr lang="en-US" dirty="0" smtClean="0"/>
          </a:p>
          <a:p>
            <a:pPr marL="699770" marR="10160" indent="-28575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Edge</a:t>
            </a:r>
            <a:r>
              <a:rPr lang="ru-RU" dirty="0" smtClean="0"/>
              <a:t> — веб-браузер, разработанный компанией </a:t>
            </a:r>
            <a:r>
              <a:rPr lang="ru-RU" dirty="0" err="1" smtClean="0"/>
              <a:t>Microsoft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1849" y="835709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0" dirty="0" smtClean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9478" y="1524000"/>
            <a:ext cx="10155683" cy="1272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r>
              <a:rPr lang="ru-RU" dirty="0" smtClean="0"/>
              <a:t>Проанализировав несколько </a:t>
            </a:r>
            <a:r>
              <a:rPr lang="ru-RU" dirty="0" err="1" smtClean="0"/>
              <a:t>интернет-ресурсов</a:t>
            </a:r>
            <a:r>
              <a:rPr lang="ru-RU" dirty="0" smtClean="0"/>
              <a:t> имеющих похожую тематику, был выбран следующий функционал:</a:t>
            </a:r>
          </a:p>
          <a:p>
            <a:pPr marL="414020" marR="10160">
              <a:lnSpc>
                <a:spcPct val="150000"/>
              </a:lnSpc>
              <a:spcBef>
                <a:spcPts val="105"/>
              </a:spcBef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42420"/>
              </p:ext>
            </p:extLst>
          </p:nvPr>
        </p:nvGraphicFramePr>
        <p:xfrm>
          <a:off x="1282698" y="2518423"/>
          <a:ext cx="9232902" cy="352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451">
                  <a:extLst>
                    <a:ext uri="{9D8B030D-6E8A-4147-A177-3AD203B41FA5}">
                      <a16:colId xmlns:a16="http://schemas.microsoft.com/office/drawing/2014/main" val="2840630492"/>
                    </a:ext>
                  </a:extLst>
                </a:gridCol>
                <a:gridCol w="4616451">
                  <a:extLst>
                    <a:ext uri="{9D8B030D-6E8A-4147-A177-3AD203B41FA5}">
                      <a16:colId xmlns:a16="http://schemas.microsoft.com/office/drawing/2014/main" val="3028824240"/>
                    </a:ext>
                  </a:extLst>
                </a:gridCol>
              </a:tblGrid>
              <a:tr h="939610"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Функции доступные всем пользователям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Функции доступные </a:t>
                      </a:r>
                      <a:r>
                        <a:rPr lang="ru-RU" dirty="0" smtClean="0"/>
                        <a:t>пользователю-модератору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9177"/>
                  </a:ext>
                </a:extLst>
              </a:tr>
              <a:tr h="93961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Просмотр видов спорта и стадионов,</a:t>
                      </a:r>
                      <a:r>
                        <a:rPr lang="ru-RU" baseline="0" dirty="0" smtClean="0"/>
                        <a:t> добавление стадионов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Весь функционал обычных пользователей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79271"/>
                  </a:ext>
                </a:extLst>
              </a:tr>
              <a:tr h="544378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Создание игр, присоединение к играм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 и подтверждение стадионов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59030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 профиля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и удаление команд, наград, пользователей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59265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Создание, редактирование</a:t>
                      </a:r>
                      <a:r>
                        <a:rPr lang="ru-RU" baseline="0" dirty="0" smtClean="0"/>
                        <a:t> и присоединение к командам</a:t>
                      </a:r>
                      <a:endParaRPr lang="ru-RU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7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67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371085"/>
            <a:ext cx="42374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Выбранная архитектура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0" name="Рисунок 9" descr="MVC Pattern - EAD Notes">
            <a:extLst>
              <a:ext uri="{FF2B5EF4-FFF2-40B4-BE49-F238E27FC236}">
                <a16:creationId xmlns:a16="http://schemas.microsoft.com/office/drawing/2014/main" id="{B7D0C08F-9A1B-4E2D-AFAD-8DBBCF7C8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4427220" cy="38442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B6F2FF-6B36-4605-905F-442881CC8296}"/>
              </a:ext>
            </a:extLst>
          </p:cNvPr>
          <p:cNvSpPr txBox="1"/>
          <p:nvPr/>
        </p:nvSpPr>
        <p:spPr>
          <a:xfrm>
            <a:off x="1676400" y="5063490"/>
            <a:ext cx="20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3FF84-0368-49B3-BE46-244AD6DD70A1}"/>
              </a:ext>
            </a:extLst>
          </p:cNvPr>
          <p:cNvSpPr txBox="1"/>
          <p:nvPr/>
        </p:nvSpPr>
        <p:spPr>
          <a:xfrm>
            <a:off x="6477000" y="5063490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использования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MVC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12569" y="1586865"/>
            <a:ext cx="388556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6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317953"/>
            <a:ext cx="416128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4338230" y="5942482"/>
            <a:ext cx="6858000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ru-RU" dirty="0">
                <a:latin typeface="Times New Roman"/>
                <a:cs typeface="Times New Roman"/>
              </a:rPr>
              <a:t>-диаграмма разработанной базы данных</a:t>
            </a: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2208" y="903757"/>
            <a:ext cx="7784465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371959"/>
            <a:ext cx="74994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серверной части. Структура проекта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AFE344-B330-4A21-8FEA-CEDD36F6C522}"/>
              </a:ext>
            </a:extLst>
          </p:cNvPr>
          <p:cNvSpPr txBox="1"/>
          <p:nvPr/>
        </p:nvSpPr>
        <p:spPr>
          <a:xfrm>
            <a:off x="1524000" y="5230161"/>
            <a:ext cx="3349956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sz="1800" dirty="0" smtClean="0">
                <a:latin typeface="Times New Roman"/>
                <a:cs typeface="Times New Roman"/>
              </a:rPr>
              <a:t>Структура проекта (часть 1)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9D6A3DB-8414-4144-806D-BBCB4BC651E0}"/>
              </a:ext>
            </a:extLst>
          </p:cNvPr>
          <p:cNvSpPr txBox="1"/>
          <p:nvPr/>
        </p:nvSpPr>
        <p:spPr>
          <a:xfrm>
            <a:off x="6753951" y="4950003"/>
            <a:ext cx="3349956" cy="90794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Структура проекта (часть </a:t>
            </a:r>
            <a:r>
              <a:rPr lang="ru-RU" dirty="0" smtClean="0">
                <a:latin typeface="Times New Roman"/>
                <a:cs typeface="Times New Roman"/>
              </a:rPr>
              <a:t>2)</a:t>
            </a:r>
            <a:endParaRPr lang="ru-RU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60"/>
              </a:spcBef>
            </a:pPr>
            <a:endParaRPr lang="ru-RU" sz="1800" dirty="0">
              <a:latin typeface="Times New Roman"/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95" y="939961"/>
            <a:ext cx="3925765" cy="42781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12" y="1281040"/>
            <a:ext cx="4094834" cy="35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Визуальная часть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51711F-DC56-4DC0-BFDB-247242187A28}"/>
              </a:ext>
            </a:extLst>
          </p:cNvPr>
          <p:cNvSpPr txBox="1"/>
          <p:nvPr/>
        </p:nvSpPr>
        <p:spPr>
          <a:xfrm>
            <a:off x="7587110" y="4428499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Профиль пользователя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1531671" y="3388646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Главная страница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BDABB96-51CF-4121-807A-4F6676875CF5}"/>
              </a:ext>
            </a:extLst>
          </p:cNvPr>
          <p:cNvSpPr txBox="1"/>
          <p:nvPr/>
        </p:nvSpPr>
        <p:spPr>
          <a:xfrm>
            <a:off x="3229891" y="519441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Стили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1C1275B-C132-4177-A6E1-ACC61E56BF4A}"/>
              </a:ext>
            </a:extLst>
          </p:cNvPr>
          <p:cNvSpPr txBox="1"/>
          <p:nvPr/>
        </p:nvSpPr>
        <p:spPr>
          <a:xfrm>
            <a:off x="1535682" y="573932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 smtClean="0">
                <a:latin typeface="Times New Roman"/>
                <a:cs typeface="Times New Roman"/>
              </a:rPr>
              <a:t>Список доступных наград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2580" y="961521"/>
            <a:ext cx="5794622" cy="2532508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626329" y="1775080"/>
            <a:ext cx="5318001" cy="2653419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256636" y="4294177"/>
            <a:ext cx="6120130" cy="14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7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88554"/>
            <a:ext cx="8001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Разработка клиентской части. Визуальная часть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5160" y="5942482"/>
            <a:ext cx="50723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E51711F-DC56-4DC0-BFDB-247242187A28}"/>
              </a:ext>
            </a:extLst>
          </p:cNvPr>
          <p:cNvSpPr txBox="1"/>
          <p:nvPr/>
        </p:nvSpPr>
        <p:spPr>
          <a:xfrm>
            <a:off x="1600200" y="6411729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Профиль пользователя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DB32BBA-4242-4665-882D-2EC1E9EB6399}"/>
              </a:ext>
            </a:extLst>
          </p:cNvPr>
          <p:cNvSpPr txBox="1"/>
          <p:nvPr/>
        </p:nvSpPr>
        <p:spPr>
          <a:xfrm>
            <a:off x="1523816" y="353327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Главная страница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6BDABB96-51CF-4121-807A-4F6676875CF5}"/>
              </a:ext>
            </a:extLst>
          </p:cNvPr>
          <p:cNvSpPr txBox="1"/>
          <p:nvPr/>
        </p:nvSpPr>
        <p:spPr>
          <a:xfrm>
            <a:off x="3229891" y="5194411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Стили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81C1275B-C132-4177-A6E1-ACC61E56BF4A}"/>
              </a:ext>
            </a:extLst>
          </p:cNvPr>
          <p:cNvSpPr txBox="1"/>
          <p:nvPr/>
        </p:nvSpPr>
        <p:spPr>
          <a:xfrm>
            <a:off x="7904981" y="4647918"/>
            <a:ext cx="3396438" cy="45140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60"/>
              </a:spcBef>
            </a:pPr>
            <a:r>
              <a:rPr lang="ru-RU" dirty="0">
                <a:latin typeface="Times New Roman"/>
                <a:cs typeface="Times New Roman"/>
              </a:rPr>
              <a:t>Текущие предметы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9076" y="793153"/>
            <a:ext cx="5781630" cy="2884816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6540668" y="1980444"/>
            <a:ext cx="5523062" cy="2761531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210557" y="4219641"/>
            <a:ext cx="6120130" cy="205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336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Презентация PowerPoint</vt:lpstr>
      <vt:lpstr>Цель</vt:lpstr>
      <vt:lpstr>Технологии разработки</vt:lpstr>
      <vt:lpstr>Анализ предметной области</vt:lpstr>
      <vt:lpstr>Выбранная архитектура</vt:lpstr>
      <vt:lpstr>Структура базы данных</vt:lpstr>
      <vt:lpstr>Разработка серверной части. Структура проекта</vt:lpstr>
      <vt:lpstr>Разработка клиентской части. Визуальная часть</vt:lpstr>
      <vt:lpstr>Разработка клиентской части. Визуальная часть</vt:lpstr>
      <vt:lpstr>Тестирование приложения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 Slasher</dc:creator>
  <cp:lastModifiedBy>Alexandr Slasher</cp:lastModifiedBy>
  <cp:revision>14</cp:revision>
  <dcterms:created xsi:type="dcterms:W3CDTF">2023-05-17T15:39:40Z</dcterms:created>
  <dcterms:modified xsi:type="dcterms:W3CDTF">2023-12-08T22:04:42Z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