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208ebe879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208ebe879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1ea046c2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1ea046c2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1ea046c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1ea046c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1ea046c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1ea046c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1ea046c2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1ea046c2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1ea046c2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1ea046c2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1ea046c2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1ea046c2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1ea046c2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1ea046c2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1ea046c2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1ea046c2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208ebe87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208ebe87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cdc.gov/aging/agingdata/index.html" TargetMode="External"/><Relationship Id="rId4" Type="http://schemas.openxmlformats.org/officeDocument/2006/relationships/hyperlink" Target="https://www.cdc.gov/nchs/pressroom/sosmap/alzheimers_mortality/alzheimers_disease.htm" TargetMode="External"/><Relationship Id="rId5" Type="http://schemas.openxmlformats.org/officeDocument/2006/relationships/hyperlink" Target="https://doi.org/10.1016/j.jalz.2014.03.00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Finding Correlation between “Way of Life” and </a:t>
            </a:r>
            <a:r>
              <a:rPr lang="en"/>
              <a:t>Alzheimer's</a:t>
            </a:r>
            <a:endParaRPr/>
          </a:p>
        </p:txBody>
      </p:sp>
      <p:sp>
        <p:nvSpPr>
          <p:cNvPr id="55" name="Google Shape;55;p13"/>
          <p:cNvSpPr txBox="1"/>
          <p:nvPr>
            <p:ph idx="1" type="subTitle"/>
          </p:nvPr>
        </p:nvSpPr>
        <p:spPr>
          <a:xfrm>
            <a:off x="311700" y="3189025"/>
            <a:ext cx="85206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By: Alexander Mortillite, Chris Metz and Christian McGee</a:t>
            </a:r>
            <a:endParaRPr/>
          </a:p>
        </p:txBody>
      </p:sp>
      <p:sp>
        <p:nvSpPr>
          <p:cNvPr id="56" name="Google Shape;56;p13"/>
          <p:cNvSpPr txBox="1"/>
          <p:nvPr>
            <p:ph idx="1" type="subTitle"/>
          </p:nvPr>
        </p:nvSpPr>
        <p:spPr>
          <a:xfrm>
            <a:off x="282550" y="26802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Project #1			Group #4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72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 Visualization</a:t>
            </a:r>
            <a:endParaRPr/>
          </a:p>
        </p:txBody>
      </p:sp>
      <p:pic>
        <p:nvPicPr>
          <p:cNvPr id="114" name="Google Shape;114;p22"/>
          <p:cNvPicPr preferRelativeResize="0"/>
          <p:nvPr/>
        </p:nvPicPr>
        <p:blipFill>
          <a:blip r:embed="rId3">
            <a:alphaModFix/>
          </a:blip>
          <a:stretch>
            <a:fillRect/>
          </a:stretch>
        </p:blipFill>
        <p:spPr>
          <a:xfrm>
            <a:off x="7083800" y="0"/>
            <a:ext cx="1748489" cy="5143499"/>
          </a:xfrm>
          <a:prstGeom prst="rect">
            <a:avLst/>
          </a:prstGeom>
          <a:noFill/>
          <a:ln>
            <a:noFill/>
          </a:ln>
        </p:spPr>
      </p:pic>
      <p:sp>
        <p:nvSpPr>
          <p:cNvPr id="115" name="Google Shape;115;p22"/>
          <p:cNvSpPr txBox="1"/>
          <p:nvPr>
            <p:ph idx="1" type="body"/>
          </p:nvPr>
        </p:nvSpPr>
        <p:spPr>
          <a:xfrm>
            <a:off x="311700" y="845675"/>
            <a:ext cx="5798100" cy="41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Graphic here is small, but it shows the completed product from our Algorithms.</a:t>
            </a:r>
            <a:endParaRPr/>
          </a:p>
          <a:p>
            <a:pPr indent="-323850" lvl="1" marL="914400" rtl="0" algn="l">
              <a:spcBef>
                <a:spcPts val="0"/>
              </a:spcBef>
              <a:spcAft>
                <a:spcPts val="0"/>
              </a:spcAft>
              <a:buSzPts val="1500"/>
              <a:buChar char="○"/>
            </a:pPr>
            <a:r>
              <a:rPr lang="en" sz="1500"/>
              <a:t>Warning, Not all questions have a positive connotation, meaning a negative difference may not be a bad thing</a:t>
            </a:r>
            <a:endParaRPr/>
          </a:p>
          <a:p>
            <a:pPr indent="0" lvl="0" marL="0" rtl="0" algn="l">
              <a:spcBef>
                <a:spcPts val="1200"/>
              </a:spcBef>
              <a:spcAft>
                <a:spcPts val="0"/>
              </a:spcAft>
              <a:buNone/>
            </a:pPr>
            <a:r>
              <a:rPr lang="en"/>
              <a:t>Headers:</a:t>
            </a:r>
            <a:endParaRPr/>
          </a:p>
          <a:p>
            <a:pPr indent="-342900" lvl="0" marL="457200" rtl="0" algn="l">
              <a:spcBef>
                <a:spcPts val="1200"/>
              </a:spcBef>
              <a:spcAft>
                <a:spcPts val="0"/>
              </a:spcAft>
              <a:buSzPts val="1800"/>
              <a:buAutoNum type="arabicPeriod"/>
            </a:pPr>
            <a:r>
              <a:rPr lang="en"/>
              <a:t>Question ID</a:t>
            </a:r>
            <a:endParaRPr/>
          </a:p>
          <a:p>
            <a:pPr indent="-342900" lvl="0" marL="457200" rtl="0" algn="l">
              <a:spcBef>
                <a:spcPts val="0"/>
              </a:spcBef>
              <a:spcAft>
                <a:spcPts val="0"/>
              </a:spcAft>
              <a:buSzPts val="1800"/>
              <a:buAutoNum type="arabicPeriod"/>
            </a:pPr>
            <a:r>
              <a:rPr lang="en"/>
              <a:t>Question asked per question</a:t>
            </a:r>
            <a:endParaRPr/>
          </a:p>
          <a:p>
            <a:pPr indent="-342900" lvl="0" marL="457200" rtl="0" algn="l">
              <a:spcBef>
                <a:spcPts val="0"/>
              </a:spcBef>
              <a:spcAft>
                <a:spcPts val="0"/>
              </a:spcAft>
              <a:buSzPts val="1800"/>
              <a:buAutoNum type="arabicPeriod"/>
            </a:pPr>
            <a:r>
              <a:rPr lang="en"/>
              <a:t>State1 </a:t>
            </a:r>
            <a:r>
              <a:rPr lang="en"/>
              <a:t>which</a:t>
            </a:r>
            <a:r>
              <a:rPr lang="en"/>
              <a:t> in our case represents New York</a:t>
            </a:r>
            <a:endParaRPr/>
          </a:p>
          <a:p>
            <a:pPr indent="-342900" lvl="0" marL="457200" rtl="0" algn="l">
              <a:spcBef>
                <a:spcPts val="0"/>
              </a:spcBef>
              <a:spcAft>
                <a:spcPts val="0"/>
              </a:spcAft>
              <a:buSzPts val="1800"/>
              <a:buAutoNum type="arabicPeriod"/>
            </a:pPr>
            <a:r>
              <a:rPr lang="en"/>
              <a:t>State2 which in our case represents Mississippi</a:t>
            </a:r>
            <a:endParaRPr/>
          </a:p>
          <a:p>
            <a:pPr indent="-342900" lvl="0" marL="457200" rtl="0" algn="l">
              <a:spcBef>
                <a:spcPts val="0"/>
              </a:spcBef>
              <a:spcAft>
                <a:spcPts val="0"/>
              </a:spcAft>
              <a:buSzPts val="1800"/>
              <a:buAutoNum type="arabicPeriod"/>
            </a:pPr>
            <a:r>
              <a:rPr lang="en"/>
              <a:t>Difference Value between the two(Percentage)</a:t>
            </a:r>
            <a:endParaRPr/>
          </a:p>
          <a:p>
            <a:pPr indent="0" lvl="0" marL="91440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lang="en" sz="1100"/>
              <a:t>Centers for Disease Control and Prevention. (2019, September 9). Alzheimer’s disease and Healthy Aging Data Portal. Centers for Disease Control and Prevention. </a:t>
            </a:r>
            <a:r>
              <a:rPr lang="en" sz="1100" u="sng">
                <a:solidFill>
                  <a:schemeClr val="hlink"/>
                </a:solidFill>
                <a:hlinkClick r:id="rId3"/>
              </a:rPr>
              <a:t>https://www.cdc.gov/aging/agingdata/index.html</a:t>
            </a:r>
            <a:r>
              <a:rPr lang="en" sz="1100"/>
              <a:t>  </a:t>
            </a:r>
            <a:endParaRPr sz="1100"/>
          </a:p>
          <a:p>
            <a:pPr indent="-457200" lvl="0" marL="457200" rtl="0" algn="l">
              <a:spcBef>
                <a:spcPts val="1200"/>
              </a:spcBef>
              <a:spcAft>
                <a:spcPts val="0"/>
              </a:spcAft>
              <a:buNone/>
            </a:pPr>
            <a:r>
              <a:rPr lang="en" sz="1100"/>
              <a:t>Centers for Disease Control and Prevention. (2022, February 28). Stats of the states - alzheimer’s disease mortality. Centers for Disease Control and Prevention. </a:t>
            </a:r>
            <a:r>
              <a:rPr lang="en" sz="1100" u="sng">
                <a:solidFill>
                  <a:schemeClr val="hlink"/>
                </a:solidFill>
                <a:hlinkClick r:id="rId4"/>
              </a:rPr>
              <a:t>https://www.cdc.gov/nchs/pressroom/sosmap/alzheimers_mortality/alzheimers_disease.htm</a:t>
            </a:r>
            <a:r>
              <a:rPr lang="en" sz="1100"/>
              <a:t>  </a:t>
            </a:r>
            <a:endParaRPr sz="1100"/>
          </a:p>
          <a:p>
            <a:pPr indent="-457200" lvl="0" marL="457200" rtl="0" algn="l">
              <a:spcBef>
                <a:spcPts val="1200"/>
              </a:spcBef>
              <a:spcAft>
                <a:spcPts val="1200"/>
              </a:spcAft>
              <a:buNone/>
            </a:pPr>
            <a:r>
              <a:rPr lang="en" sz="1100"/>
              <a:t>Barnard, N. D., Bush, A. I., Ceccarelli, A., Cooper, J., de Jager, C. A., Erickson, K. I., ... &amp; Squitti, R. (2014). Dietary and lifestyle guidelines for the prevention of Alzheimer's disease. Neurobiology of Aging, 35, S74-S78. </a:t>
            </a:r>
            <a:r>
              <a:rPr lang="en" sz="1100" u="sng">
                <a:solidFill>
                  <a:schemeClr val="hlink"/>
                </a:solidFill>
                <a:hlinkClick r:id="rId5"/>
              </a:rPr>
              <a:t>https://doi.org/10.1016/j.jalz.2014.03.009</a:t>
            </a:r>
            <a:r>
              <a:rPr lang="en" sz="1100"/>
              <a:t>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58140" lvl="0" marL="457200" rtl="0" algn="l">
              <a:lnSpc>
                <a:spcPct val="90000"/>
              </a:lnSpc>
              <a:spcBef>
                <a:spcPts val="1000"/>
              </a:spcBef>
              <a:spcAft>
                <a:spcPts val="0"/>
              </a:spcAft>
              <a:buClr>
                <a:schemeClr val="dk1"/>
              </a:buClr>
              <a:buSzPct val="100000"/>
              <a:buChar char="●"/>
            </a:pPr>
            <a:r>
              <a:rPr lang="en" sz="2400">
                <a:solidFill>
                  <a:schemeClr val="dk1"/>
                </a:solidFill>
              </a:rPr>
              <a:t>Background</a:t>
            </a:r>
            <a:endParaRPr sz="2400">
              <a:solidFill>
                <a:schemeClr val="dk1"/>
              </a:solidFill>
            </a:endParaRPr>
          </a:p>
          <a:p>
            <a:pPr indent="-358140" lvl="0" marL="457200" rtl="0" algn="l">
              <a:lnSpc>
                <a:spcPct val="90000"/>
              </a:lnSpc>
              <a:spcBef>
                <a:spcPts val="0"/>
              </a:spcBef>
              <a:spcAft>
                <a:spcPts val="0"/>
              </a:spcAft>
              <a:buClr>
                <a:schemeClr val="dk1"/>
              </a:buClr>
              <a:buSzPct val="100000"/>
              <a:buChar char="●"/>
            </a:pPr>
            <a:r>
              <a:rPr lang="en" sz="2400">
                <a:solidFill>
                  <a:schemeClr val="dk1"/>
                </a:solidFill>
              </a:rPr>
              <a:t>Research questions (Project objectives)</a:t>
            </a:r>
            <a:endParaRPr sz="2400">
              <a:solidFill>
                <a:schemeClr val="dk1"/>
              </a:solidFill>
            </a:endParaRPr>
          </a:p>
          <a:p>
            <a:pPr indent="-358140" lvl="0" marL="457200" rtl="0" algn="l">
              <a:lnSpc>
                <a:spcPct val="90000"/>
              </a:lnSpc>
              <a:spcBef>
                <a:spcPts val="0"/>
              </a:spcBef>
              <a:spcAft>
                <a:spcPts val="0"/>
              </a:spcAft>
              <a:buClr>
                <a:schemeClr val="dk1"/>
              </a:buClr>
              <a:buSzPct val="100000"/>
              <a:buChar char="●"/>
            </a:pPr>
            <a:r>
              <a:rPr lang="en" sz="2400">
                <a:solidFill>
                  <a:schemeClr val="dk1"/>
                </a:solidFill>
              </a:rPr>
              <a:t>Timeline/Division of Labor</a:t>
            </a:r>
            <a:br>
              <a:rPr lang="en" sz="2400">
                <a:solidFill>
                  <a:schemeClr val="dk1"/>
                </a:solidFill>
              </a:rPr>
            </a:br>
            <a:endParaRPr sz="2400">
              <a:solidFill>
                <a:schemeClr val="dk1"/>
              </a:solidFill>
            </a:endParaRPr>
          </a:p>
          <a:p>
            <a:pPr indent="-358140" lvl="0" marL="457200" rtl="0" algn="l">
              <a:lnSpc>
                <a:spcPct val="90000"/>
              </a:lnSpc>
              <a:spcBef>
                <a:spcPts val="0"/>
              </a:spcBef>
              <a:spcAft>
                <a:spcPts val="0"/>
              </a:spcAft>
              <a:buClr>
                <a:schemeClr val="dk1"/>
              </a:buClr>
              <a:buSzPct val="100000"/>
              <a:buChar char="●"/>
            </a:pPr>
            <a:r>
              <a:rPr lang="en" sz="2400">
                <a:solidFill>
                  <a:schemeClr val="dk1"/>
                </a:solidFill>
              </a:rPr>
              <a:t>Methodology</a:t>
            </a:r>
            <a:endParaRPr sz="2400">
              <a:solidFill>
                <a:schemeClr val="dk1"/>
              </a:solidFill>
            </a:endParaRPr>
          </a:p>
          <a:p>
            <a:pPr indent="-358140" lvl="0" marL="457200" rtl="0" algn="l">
              <a:lnSpc>
                <a:spcPct val="90000"/>
              </a:lnSpc>
              <a:spcBef>
                <a:spcPts val="0"/>
              </a:spcBef>
              <a:spcAft>
                <a:spcPts val="0"/>
              </a:spcAft>
              <a:buClr>
                <a:schemeClr val="dk1"/>
              </a:buClr>
              <a:buSzPct val="100000"/>
              <a:buChar char="●"/>
            </a:pPr>
            <a:r>
              <a:rPr lang="en" sz="2400">
                <a:solidFill>
                  <a:schemeClr val="dk1"/>
                </a:solidFill>
              </a:rPr>
              <a:t>Implementation</a:t>
            </a:r>
            <a:endParaRPr sz="2400">
              <a:solidFill>
                <a:schemeClr val="dk1"/>
              </a:solidFill>
            </a:endParaRPr>
          </a:p>
          <a:p>
            <a:pPr indent="-358140" lvl="0" marL="457200" rtl="0" algn="l">
              <a:lnSpc>
                <a:spcPct val="90000"/>
              </a:lnSpc>
              <a:spcBef>
                <a:spcPts val="0"/>
              </a:spcBef>
              <a:spcAft>
                <a:spcPts val="0"/>
              </a:spcAft>
              <a:buClr>
                <a:schemeClr val="dk1"/>
              </a:buClr>
              <a:buSzPct val="100000"/>
              <a:buChar char="●"/>
            </a:pPr>
            <a:r>
              <a:rPr lang="en" sz="2400">
                <a:solidFill>
                  <a:schemeClr val="dk1"/>
                </a:solidFill>
              </a:rPr>
              <a:t>Technical Challenges</a:t>
            </a:r>
            <a:br>
              <a:rPr lang="en" sz="2400">
                <a:solidFill>
                  <a:schemeClr val="dk1"/>
                </a:solidFill>
              </a:rPr>
            </a:br>
            <a:endParaRPr sz="2400">
              <a:solidFill>
                <a:schemeClr val="dk1"/>
              </a:solidFill>
            </a:endParaRPr>
          </a:p>
          <a:p>
            <a:pPr indent="-358140" lvl="0" marL="457200" rtl="0" algn="l">
              <a:lnSpc>
                <a:spcPct val="90000"/>
              </a:lnSpc>
              <a:spcBef>
                <a:spcPts val="0"/>
              </a:spcBef>
              <a:spcAft>
                <a:spcPts val="0"/>
              </a:spcAft>
              <a:buClr>
                <a:schemeClr val="dk1"/>
              </a:buClr>
              <a:buSzPct val="100000"/>
              <a:buChar char="●"/>
            </a:pPr>
            <a:r>
              <a:rPr lang="en" sz="2400">
                <a:solidFill>
                  <a:schemeClr val="dk1"/>
                </a:solidFill>
              </a:rPr>
              <a:t>Conclusion</a:t>
            </a:r>
            <a:endParaRPr sz="2400">
              <a:solidFill>
                <a:schemeClr val="dk1"/>
              </a:solidFill>
            </a:endParaRPr>
          </a:p>
          <a:p>
            <a:pPr indent="-358140" lvl="0" marL="457200" rtl="0" algn="l">
              <a:lnSpc>
                <a:spcPct val="90000"/>
              </a:lnSpc>
              <a:spcBef>
                <a:spcPts val="0"/>
              </a:spcBef>
              <a:spcAft>
                <a:spcPts val="0"/>
              </a:spcAft>
              <a:buClr>
                <a:schemeClr val="dk1"/>
              </a:buClr>
              <a:buSzPct val="100000"/>
              <a:buChar char="●"/>
            </a:pPr>
            <a:r>
              <a:rPr lang="en" sz="2400">
                <a:solidFill>
                  <a:schemeClr val="dk1"/>
                </a:solidFill>
              </a:rPr>
              <a:t>Conclusion Visualization</a:t>
            </a:r>
            <a:br>
              <a:rPr lang="en" sz="2400">
                <a:solidFill>
                  <a:schemeClr val="dk1"/>
                </a:solidFill>
              </a:rPr>
            </a:br>
            <a:endParaRPr sz="2400">
              <a:solidFill>
                <a:schemeClr val="dk1"/>
              </a:solidFill>
            </a:endParaRPr>
          </a:p>
          <a:p>
            <a:pPr indent="-358140" lvl="0" marL="457200" rtl="0" algn="l">
              <a:lnSpc>
                <a:spcPct val="90000"/>
              </a:lnSpc>
              <a:spcBef>
                <a:spcPts val="0"/>
              </a:spcBef>
              <a:spcAft>
                <a:spcPts val="0"/>
              </a:spcAft>
              <a:buClr>
                <a:schemeClr val="dk1"/>
              </a:buClr>
              <a:buSzPct val="100000"/>
              <a:buChar char="●"/>
            </a:pPr>
            <a:r>
              <a:rPr lang="en" sz="2400">
                <a:solidFill>
                  <a:schemeClr val="dk1"/>
                </a:solidFill>
              </a:rPr>
              <a:t>References</a:t>
            </a:r>
            <a:endParaRPr sz="2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8" name="Google Shape;68;p1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What is Alzheimer’s?</a:t>
            </a:r>
            <a:endParaRPr/>
          </a:p>
          <a:p>
            <a:pPr indent="-310832" lvl="1" marL="914400" rtl="0" algn="l">
              <a:spcBef>
                <a:spcPts val="0"/>
              </a:spcBef>
              <a:spcAft>
                <a:spcPts val="0"/>
              </a:spcAft>
              <a:buSzPct val="100000"/>
              <a:buChar char="○"/>
            </a:pPr>
            <a:r>
              <a:rPr lang="en"/>
              <a:t>Alzheimer's disease (AD) is a progressive neurodegenerative disorder that primarily affects the elderly, causing cognitive decline, memory loss, and impaired daily functioning.</a:t>
            </a:r>
            <a:endParaRPr/>
          </a:p>
          <a:p>
            <a:pPr indent="-334327" lvl="0" marL="457200" rtl="0" algn="l">
              <a:spcBef>
                <a:spcPts val="0"/>
              </a:spcBef>
              <a:spcAft>
                <a:spcPts val="0"/>
              </a:spcAft>
              <a:buSzPct val="100000"/>
              <a:buChar char="●"/>
            </a:pPr>
            <a:r>
              <a:rPr lang="en"/>
              <a:t>Do the different ways people live </a:t>
            </a:r>
            <a:r>
              <a:rPr lang="en"/>
              <a:t>affect</a:t>
            </a:r>
            <a:r>
              <a:rPr lang="en"/>
              <a:t> their risk of developing AD?</a:t>
            </a:r>
            <a:br>
              <a:rPr lang="en"/>
            </a:br>
            <a:endParaRPr/>
          </a:p>
          <a:p>
            <a:pPr indent="-334327" lvl="0" marL="457200" rtl="0" algn="l">
              <a:spcBef>
                <a:spcPts val="0"/>
              </a:spcBef>
              <a:spcAft>
                <a:spcPts val="0"/>
              </a:spcAft>
              <a:buSzPct val="100000"/>
              <a:buChar char="●"/>
            </a:pPr>
            <a:r>
              <a:rPr lang="en"/>
              <a:t>Using our </a:t>
            </a:r>
            <a:r>
              <a:rPr lang="en"/>
              <a:t>knowledge</a:t>
            </a:r>
            <a:r>
              <a:rPr lang="en"/>
              <a:t> of Data Mining, we set out to find an answer.</a:t>
            </a:r>
            <a:endParaRPr/>
          </a:p>
          <a:p>
            <a:pPr indent="0" lvl="0" marL="0" rtl="0" algn="l">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4572000" y="1638300"/>
            <a:ext cx="4572000" cy="186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1472625"/>
            <a:ext cx="4260300" cy="2765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Project Phase 1: Development of Goals</a:t>
            </a:r>
            <a:br>
              <a:rPr lang="en"/>
            </a:br>
            <a:endParaRPr/>
          </a:p>
          <a:p>
            <a:pPr indent="-325755" lvl="0" marL="457200" rtl="0" algn="l">
              <a:spcBef>
                <a:spcPts val="0"/>
              </a:spcBef>
              <a:spcAft>
                <a:spcPts val="0"/>
              </a:spcAft>
              <a:buSzPct val="100000"/>
              <a:buChar char="●"/>
            </a:pPr>
            <a:r>
              <a:rPr lang="en"/>
              <a:t>Project Phase 2: </a:t>
            </a:r>
            <a:r>
              <a:rPr lang="en"/>
              <a:t>Initial</a:t>
            </a:r>
            <a:r>
              <a:rPr lang="en"/>
              <a:t> Data Cleaning</a:t>
            </a:r>
            <a:br>
              <a:rPr lang="en"/>
            </a:br>
            <a:endParaRPr/>
          </a:p>
          <a:p>
            <a:pPr indent="-325755" lvl="0" marL="457200" rtl="0" algn="l">
              <a:spcBef>
                <a:spcPts val="0"/>
              </a:spcBef>
              <a:spcAft>
                <a:spcPts val="0"/>
              </a:spcAft>
              <a:buSzPct val="100000"/>
              <a:buChar char="●"/>
            </a:pPr>
            <a:r>
              <a:rPr lang="en"/>
              <a:t>Project Phase 3: Reformed Data Cleaning, Cultivation of Data</a:t>
            </a:r>
            <a:br>
              <a:rPr lang="en"/>
            </a:br>
            <a:endParaRPr/>
          </a:p>
          <a:p>
            <a:pPr indent="-325755" lvl="0" marL="457200" rtl="0" algn="l">
              <a:spcBef>
                <a:spcPts val="0"/>
              </a:spcBef>
              <a:spcAft>
                <a:spcPts val="0"/>
              </a:spcAft>
              <a:buSzPct val="100000"/>
              <a:buChar char="●"/>
            </a:pPr>
            <a:r>
              <a:rPr lang="en"/>
              <a:t>Project Phase 4: FInalizing Essay and Documentation</a:t>
            </a:r>
            <a:endParaRPr/>
          </a:p>
          <a:p>
            <a:pPr indent="0" lvl="0" marL="0" rtl="0" algn="l">
              <a:spcBef>
                <a:spcPts val="1200"/>
              </a:spcBef>
              <a:spcAft>
                <a:spcPts val="1200"/>
              </a:spcAft>
              <a:buNone/>
            </a:pPr>
            <a:r>
              <a:t/>
            </a:r>
            <a:endParaRPr/>
          </a:p>
        </p:txBody>
      </p:sp>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Timeline/Division of Labor</a:t>
            </a:r>
            <a:endParaRPr/>
          </a:p>
        </p:txBody>
      </p:sp>
      <p:pic>
        <p:nvPicPr>
          <p:cNvPr id="76" name="Google Shape;76;p16" title="Points scored"/>
          <p:cNvPicPr preferRelativeResize="0"/>
          <p:nvPr/>
        </p:nvPicPr>
        <p:blipFill>
          <a:blip r:embed="rId3">
            <a:alphaModFix/>
          </a:blip>
          <a:stretch>
            <a:fillRect/>
          </a:stretch>
        </p:blipFill>
        <p:spPr>
          <a:xfrm>
            <a:off x="4724400" y="1170125"/>
            <a:ext cx="4267200" cy="26385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82" name="Google Shape;82;p17"/>
          <p:cNvSpPr txBox="1"/>
          <p:nvPr>
            <p:ph idx="1" type="body"/>
          </p:nvPr>
        </p:nvSpPr>
        <p:spPr>
          <a:xfrm>
            <a:off x="311700" y="1152475"/>
            <a:ext cx="47085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If we have </a:t>
            </a:r>
            <a:r>
              <a:rPr lang="en"/>
              <a:t>survey</a:t>
            </a:r>
            <a:r>
              <a:rPr lang="en"/>
              <a:t> data based from </a:t>
            </a:r>
            <a:r>
              <a:rPr lang="en"/>
              <a:t>every state, then we can isolate states to see the differences between the two states.</a:t>
            </a:r>
            <a:endParaRPr/>
          </a:p>
          <a:p>
            <a:pPr indent="-334327" lvl="0" marL="457200" rtl="0" algn="l">
              <a:spcBef>
                <a:spcPts val="0"/>
              </a:spcBef>
              <a:spcAft>
                <a:spcPts val="0"/>
              </a:spcAft>
              <a:buSzPct val="100000"/>
              <a:buAutoNum type="arabicPeriod"/>
            </a:pPr>
            <a:r>
              <a:rPr lang="en"/>
              <a:t>If we can see the differences between each state then if we can find the states with the highest rates of Alzheimer's Disease then any differences are possible correlations between the two.</a:t>
            </a:r>
            <a:endParaRPr/>
          </a:p>
          <a:p>
            <a:pPr indent="-334327" lvl="0" marL="457200" rtl="0" algn="l">
              <a:spcBef>
                <a:spcPts val="0"/>
              </a:spcBef>
              <a:spcAft>
                <a:spcPts val="0"/>
              </a:spcAft>
              <a:buSzPct val="100000"/>
              <a:buAutoNum type="arabicPeriod"/>
            </a:pPr>
            <a:r>
              <a:rPr lang="en"/>
              <a:t>Using Data from the CDC’s Mortality rate we determined that New York and Mississippi had the lowest and highest rates of Alzheimer’s per capita we can examine the differences.</a:t>
            </a:r>
            <a:endParaRPr/>
          </a:p>
        </p:txBody>
      </p:sp>
      <p:pic>
        <p:nvPicPr>
          <p:cNvPr id="83" name="Google Shape;83;p17"/>
          <p:cNvPicPr preferRelativeResize="0"/>
          <p:nvPr/>
        </p:nvPicPr>
        <p:blipFill>
          <a:blip r:embed="rId3">
            <a:alphaModFix/>
          </a:blip>
          <a:stretch>
            <a:fillRect/>
          </a:stretch>
        </p:blipFill>
        <p:spPr>
          <a:xfrm>
            <a:off x="5071625" y="1282981"/>
            <a:ext cx="4072375" cy="31784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89" name="Google Shape;89;p18"/>
          <p:cNvSpPr txBox="1"/>
          <p:nvPr>
            <p:ph idx="1" type="body"/>
          </p:nvPr>
        </p:nvSpPr>
        <p:spPr>
          <a:xfrm>
            <a:off x="311700" y="1152475"/>
            <a:ext cx="4669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Separate</a:t>
            </a:r>
            <a:r>
              <a:rPr lang="en"/>
              <a:t> the states into two groups.</a:t>
            </a:r>
            <a:endParaRPr/>
          </a:p>
          <a:p>
            <a:pPr indent="-342900" lvl="0" marL="457200" rtl="0" algn="l">
              <a:spcBef>
                <a:spcPts val="0"/>
              </a:spcBef>
              <a:spcAft>
                <a:spcPts val="0"/>
              </a:spcAft>
              <a:buSzPts val="1800"/>
              <a:buChar char="●"/>
            </a:pPr>
            <a:r>
              <a:rPr lang="en"/>
              <a:t>Clean </a:t>
            </a:r>
            <a:r>
              <a:rPr lang="en"/>
              <a:t>q</a:t>
            </a:r>
            <a:r>
              <a:rPr lang="en"/>
              <a:t>uestion by </a:t>
            </a:r>
            <a:r>
              <a:rPr lang="en"/>
              <a:t>q</a:t>
            </a:r>
            <a:r>
              <a:rPr lang="en"/>
              <a:t>uestion </a:t>
            </a:r>
            <a:r>
              <a:rPr lang="en"/>
              <a:t>algorithm</a:t>
            </a:r>
            <a:r>
              <a:rPr lang="en"/>
              <a:t> for </a:t>
            </a:r>
            <a:r>
              <a:rPr lang="en"/>
              <a:t>maximum</a:t>
            </a:r>
            <a:r>
              <a:rPr lang="en"/>
              <a:t> accuracy.</a:t>
            </a:r>
            <a:endParaRPr/>
          </a:p>
          <a:p>
            <a:pPr indent="-342900" lvl="0" marL="457200" rtl="0" algn="l">
              <a:spcBef>
                <a:spcPts val="0"/>
              </a:spcBef>
              <a:spcAft>
                <a:spcPts val="0"/>
              </a:spcAft>
              <a:buSzPts val="1800"/>
              <a:buChar char="●"/>
            </a:pPr>
            <a:r>
              <a:rPr lang="en"/>
              <a:t>Find</a:t>
            </a:r>
            <a:r>
              <a:rPr lang="en"/>
              <a:t> the individual averages for each of the 47 </a:t>
            </a:r>
            <a:r>
              <a:rPr lang="en"/>
              <a:t>survey</a:t>
            </a:r>
            <a:r>
              <a:rPr lang="en"/>
              <a:t> </a:t>
            </a:r>
            <a:r>
              <a:rPr lang="en"/>
              <a:t>questions</a:t>
            </a:r>
            <a:r>
              <a:rPr lang="en"/>
              <a:t> by state.</a:t>
            </a:r>
            <a:endParaRPr/>
          </a:p>
          <a:p>
            <a:pPr indent="-342900" lvl="0" marL="457200" rtl="0" algn="l">
              <a:spcBef>
                <a:spcPts val="0"/>
              </a:spcBef>
              <a:spcAft>
                <a:spcPts val="0"/>
              </a:spcAft>
              <a:buSzPts val="1800"/>
              <a:buChar char="●"/>
            </a:pPr>
            <a:r>
              <a:rPr lang="en"/>
              <a:t>Combine all the new information into a CSV </a:t>
            </a:r>
            <a:r>
              <a:rPr lang="en"/>
              <a:t>file for visualization.</a:t>
            </a:r>
            <a:endParaRPr/>
          </a:p>
        </p:txBody>
      </p:sp>
      <p:pic>
        <p:nvPicPr>
          <p:cNvPr id="90" name="Google Shape;90;p18"/>
          <p:cNvPicPr preferRelativeResize="0"/>
          <p:nvPr/>
        </p:nvPicPr>
        <p:blipFill>
          <a:blip r:embed="rId3">
            <a:alphaModFix/>
          </a:blip>
          <a:stretch>
            <a:fillRect/>
          </a:stretch>
        </p:blipFill>
        <p:spPr>
          <a:xfrm>
            <a:off x="5053375" y="1017725"/>
            <a:ext cx="3998310"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Faced</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Throughout the course of the project our methodology changed as we came to better understand the data we were sampling. </a:t>
            </a:r>
            <a:br>
              <a:rPr lang="en"/>
            </a:br>
            <a:endParaRPr/>
          </a:p>
          <a:p>
            <a:pPr indent="-317182" lvl="0" marL="457200" rtl="0" algn="l">
              <a:spcBef>
                <a:spcPts val="0"/>
              </a:spcBef>
              <a:spcAft>
                <a:spcPts val="0"/>
              </a:spcAft>
              <a:buSzPct val="100000"/>
              <a:buChar char="●"/>
            </a:pPr>
            <a:r>
              <a:rPr lang="en"/>
              <a:t>Initially we misinterpreted the data on CSV file to be a surveying of people with Alzheimer’s disease on various classes of questions.</a:t>
            </a:r>
            <a:br>
              <a:rPr lang="en"/>
            </a:br>
            <a:endParaRPr/>
          </a:p>
          <a:p>
            <a:pPr indent="-317182" lvl="0" marL="457200" rtl="0" algn="l">
              <a:spcBef>
                <a:spcPts val="0"/>
              </a:spcBef>
              <a:spcAft>
                <a:spcPts val="0"/>
              </a:spcAft>
              <a:buSzPct val="100000"/>
              <a:buChar char="●"/>
            </a:pPr>
            <a:r>
              <a:rPr lang="en"/>
              <a:t>Throughout the course of the project, we came to realize that the file didn’t contain direct links to Alzheimer's rather just surveys regarding healthy aging.</a:t>
            </a:r>
            <a:br>
              <a:rPr lang="en"/>
            </a:br>
            <a:endParaRPr/>
          </a:p>
          <a:p>
            <a:pPr indent="-317182" lvl="0" marL="457200" rtl="0" algn="l">
              <a:spcBef>
                <a:spcPts val="0"/>
              </a:spcBef>
              <a:spcAft>
                <a:spcPts val="0"/>
              </a:spcAft>
              <a:buSzPct val="100000"/>
              <a:buChar char="●"/>
            </a:pPr>
            <a:r>
              <a:rPr lang="en"/>
              <a:t>When we originally cleaned the data, we didn’t take into account that that the values used to fill in missing values before the states were separated would yield different results.</a:t>
            </a:r>
            <a:br>
              <a:rPr lang="en"/>
            </a:br>
            <a:endParaRPr/>
          </a:p>
          <a:p>
            <a:pPr indent="-317182" lvl="0" marL="457200" rtl="0" algn="l">
              <a:spcBef>
                <a:spcPts val="0"/>
              </a:spcBef>
              <a:spcAft>
                <a:spcPts val="0"/>
              </a:spcAft>
              <a:buSzPct val="100000"/>
              <a:buChar char="●"/>
            </a:pPr>
            <a:r>
              <a:rPr lang="en"/>
              <a:t>However throughout the project, we discovered that the CSV file didn’t contain anything related to rates of Alzheimer's Disease just statistics from all aging people throughout the nation.</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r>
              <a:rPr lang="en"/>
              <a:t>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We’re confident in our findings as they coincide with the complementary CDC data regarding </a:t>
            </a:r>
            <a:r>
              <a:rPr lang="en"/>
              <a:t>Alzheimer's</a:t>
            </a:r>
            <a:r>
              <a:rPr lang="en"/>
              <a:t> </a:t>
            </a:r>
            <a:r>
              <a:rPr lang="en"/>
              <a:t>disease.</a:t>
            </a:r>
            <a:endParaRPr/>
          </a:p>
          <a:p>
            <a:pPr indent="-310832" lvl="1" marL="914400" rtl="0" algn="l">
              <a:spcBef>
                <a:spcPts val="0"/>
              </a:spcBef>
              <a:spcAft>
                <a:spcPts val="0"/>
              </a:spcAft>
              <a:buSzPct val="100000"/>
              <a:buChar char="○"/>
            </a:pPr>
            <a:r>
              <a:rPr lang="en"/>
              <a:t>There is a 11% difference in adults who reported cognitive decline interfering with their ability to engage in social activities or household chores between New York and Mississippi.</a:t>
            </a:r>
            <a:endParaRPr/>
          </a:p>
          <a:p>
            <a:pPr indent="-310832" lvl="1" marL="914400" rtl="0" algn="l">
              <a:spcBef>
                <a:spcPts val="0"/>
              </a:spcBef>
              <a:spcAft>
                <a:spcPts val="0"/>
              </a:spcAft>
              <a:buSzPct val="100000"/>
              <a:buChar char="○"/>
            </a:pPr>
            <a:r>
              <a:rPr lang="en"/>
              <a:t>Additionally, our findings revealed preventative measures are the best option to further combat the disease. For example, limiting trans-fats and daily vitamin intake showed a significant increase of brain tissue reformation. </a:t>
            </a:r>
            <a:endParaRPr/>
          </a:p>
          <a:p>
            <a:pPr indent="-310832" lvl="1" marL="914400" rtl="0" algn="l">
              <a:spcBef>
                <a:spcPts val="0"/>
              </a:spcBef>
              <a:spcAft>
                <a:spcPts val="0"/>
              </a:spcAft>
              <a:buSzPct val="100000"/>
              <a:buChar char="○"/>
            </a:pPr>
            <a:r>
              <a:rPr lang="en"/>
              <a:t>A healthy lifestyle showed in our data greatly increased chances of early forming dementia.</a:t>
            </a:r>
            <a:endParaRPr/>
          </a:p>
          <a:p>
            <a:pPr indent="-310832" lvl="1" marL="914400" rtl="0" algn="l">
              <a:spcBef>
                <a:spcPts val="0"/>
              </a:spcBef>
              <a:spcAft>
                <a:spcPts val="0"/>
              </a:spcAft>
              <a:buSzPct val="100000"/>
              <a:buChar char="○"/>
            </a:pPr>
            <a:r>
              <a:rPr lang="en"/>
              <a:t>Lastly, the data showed in adults diagnosed with Alzheimer’s shared high percentage rates of having lost teeth due to gum disease, high blood pressure due to diabetes, and blood sugar testing rates in higher increasing within the past three years. </a:t>
            </a:r>
            <a:endParaRPr/>
          </a:p>
          <a:p>
            <a:pPr indent="-334327" lvl="0" marL="457200" rtl="0" algn="l">
              <a:spcBef>
                <a:spcPts val="0"/>
              </a:spcBef>
              <a:spcAft>
                <a:spcPts val="0"/>
              </a:spcAft>
              <a:buSzPct val="100000"/>
              <a:buChar char="●"/>
            </a:pPr>
            <a:r>
              <a:rPr lang="en"/>
              <a:t>Additionally our results reveal more than just possible causes for Alzheimer’s; They reveal a stark difference between differences in health between different states.</a:t>
            </a:r>
            <a:endParaRPr/>
          </a:p>
          <a:p>
            <a:pPr indent="-310832" lvl="1" marL="914400" rtl="0" algn="l">
              <a:spcBef>
                <a:spcPts val="0"/>
              </a:spcBef>
              <a:spcAft>
                <a:spcPts val="0"/>
              </a:spcAft>
              <a:buSzPct val="100000"/>
              <a:buChar char="○"/>
            </a:pPr>
            <a:r>
              <a:rPr lang="en"/>
              <a:t>According to our data Mississippi is 10% more obese</a:t>
            </a:r>
            <a:endParaRPr/>
          </a:p>
          <a:p>
            <a:pPr indent="-310832" lvl="1" marL="914400" rtl="0" algn="l">
              <a:spcBef>
                <a:spcPts val="0"/>
              </a:spcBef>
              <a:spcAft>
                <a:spcPts val="0"/>
              </a:spcAft>
              <a:buSzPct val="100000"/>
              <a:buChar char="○"/>
            </a:pPr>
            <a:r>
              <a:rPr lang="en"/>
              <a:t>Older adults in Mississippi 9% more likely to not have physical leisure time in the last month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88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of our Findings</a:t>
            </a:r>
            <a:endParaRPr/>
          </a:p>
        </p:txBody>
      </p:sp>
      <p:pic>
        <p:nvPicPr>
          <p:cNvPr id="108" name="Google Shape;108;p21"/>
          <p:cNvPicPr preferRelativeResize="0"/>
          <p:nvPr/>
        </p:nvPicPr>
        <p:blipFill>
          <a:blip r:embed="rId3">
            <a:alphaModFix/>
          </a:blip>
          <a:stretch>
            <a:fillRect/>
          </a:stretch>
        </p:blipFill>
        <p:spPr>
          <a:xfrm>
            <a:off x="973188" y="761000"/>
            <a:ext cx="7197629" cy="4077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