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s/slide4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6.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0.xml" ContentType="application/vnd.openxmlformats-officedocument.presentationml.slideLayout+xml"/>
  <Override PartName="/ppt/slideLayouts/slideLayout12.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2.xml" ContentType="application/vnd.openxmlformats-officedocument.themeOverride+xml"/>
  <Override PartName="/ppt/handoutMasters/handoutMaster1.xml" ContentType="application/vnd.openxmlformats-officedocument.presentationml.handoutMaster+xml"/>
  <Override PartName="/ppt/theme/theme1.xml" ContentType="application/vnd.openxmlformats-officedocument.theme+xml"/>
  <Override PartName="/ppt/theme/themeOverride1.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735" r:id="rId2"/>
  </p:sldMasterIdLst>
  <p:notesMasterIdLst>
    <p:notesMasterId r:id="rId49"/>
  </p:notesMasterIdLst>
  <p:handoutMasterIdLst>
    <p:handoutMasterId r:id="rId50"/>
  </p:handoutMasterIdLst>
  <p:sldIdLst>
    <p:sldId id="367" r:id="rId3"/>
    <p:sldId id="320" r:id="rId4"/>
    <p:sldId id="319" r:id="rId5"/>
    <p:sldId id="425" r:id="rId6"/>
    <p:sldId id="440" r:id="rId7"/>
    <p:sldId id="445" r:id="rId8"/>
    <p:sldId id="426" r:id="rId9"/>
    <p:sldId id="427" r:id="rId10"/>
    <p:sldId id="441" r:id="rId11"/>
    <p:sldId id="361" r:id="rId12"/>
    <p:sldId id="369" r:id="rId13"/>
    <p:sldId id="371" r:id="rId14"/>
    <p:sldId id="372" r:id="rId15"/>
    <p:sldId id="376" r:id="rId16"/>
    <p:sldId id="377" r:id="rId17"/>
    <p:sldId id="378" r:id="rId18"/>
    <p:sldId id="443" r:id="rId19"/>
    <p:sldId id="444" r:id="rId20"/>
    <p:sldId id="379" r:id="rId21"/>
    <p:sldId id="446" r:id="rId22"/>
    <p:sldId id="380" r:id="rId23"/>
    <p:sldId id="341" r:id="rId24"/>
    <p:sldId id="362" r:id="rId25"/>
    <p:sldId id="347" r:id="rId26"/>
    <p:sldId id="346" r:id="rId27"/>
    <p:sldId id="412" r:id="rId28"/>
    <p:sldId id="411" r:id="rId29"/>
    <p:sldId id="365" r:id="rId30"/>
    <p:sldId id="366" r:id="rId31"/>
    <p:sldId id="414" r:id="rId32"/>
    <p:sldId id="415" r:id="rId33"/>
    <p:sldId id="416" r:id="rId34"/>
    <p:sldId id="417" r:id="rId35"/>
    <p:sldId id="447" r:id="rId36"/>
    <p:sldId id="448" r:id="rId37"/>
    <p:sldId id="449" r:id="rId38"/>
    <p:sldId id="450" r:id="rId39"/>
    <p:sldId id="451" r:id="rId40"/>
    <p:sldId id="452" r:id="rId41"/>
    <p:sldId id="453" r:id="rId42"/>
    <p:sldId id="454" r:id="rId43"/>
    <p:sldId id="455" r:id="rId44"/>
    <p:sldId id="456" r:id="rId45"/>
    <p:sldId id="457" r:id="rId46"/>
    <p:sldId id="458" r:id="rId47"/>
    <p:sldId id="354" r:id="rId4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77442" autoAdjust="0"/>
  </p:normalViewPr>
  <p:slideViewPr>
    <p:cSldViewPr>
      <p:cViewPr>
        <p:scale>
          <a:sx n="100" d="100"/>
          <a:sy n="100" d="100"/>
        </p:scale>
        <p:origin x="-1860" y="-7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876" y="229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ustomXml" Target="../customXml/item2.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customXml" Target="../customXml/item3.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1" hangingPunct="1">
              <a:defRPr sz="1200">
                <a:latin typeface="Tahoma" pitchFamily="34" charset="0"/>
              </a:defRPr>
            </a:lvl1pPr>
          </a:lstStyle>
          <a:p>
            <a:pPr>
              <a:defRPr/>
            </a:pPr>
            <a:endParaRPr lang="en-US"/>
          </a:p>
        </p:txBody>
      </p:sp>
      <p:sp>
        <p:nvSpPr>
          <p:cNvPr id="3686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1" hangingPunct="1">
              <a:defRPr sz="1200">
                <a:latin typeface="Tahoma" pitchFamily="34" charset="0"/>
              </a:defRPr>
            </a:lvl1pPr>
          </a:lstStyle>
          <a:p>
            <a:pPr>
              <a:defRPr/>
            </a:pPr>
            <a:endParaRPr lang="en-US"/>
          </a:p>
        </p:txBody>
      </p:sp>
      <p:sp>
        <p:nvSpPr>
          <p:cNvPr id="3686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1" hangingPunct="1">
              <a:defRPr sz="1200">
                <a:latin typeface="Tahoma" pitchFamily="34" charset="0"/>
              </a:defRPr>
            </a:lvl1pPr>
          </a:lstStyle>
          <a:p>
            <a:pPr>
              <a:defRPr/>
            </a:pPr>
            <a:endParaRPr lang="en-US"/>
          </a:p>
        </p:txBody>
      </p:sp>
      <p:sp>
        <p:nvSpPr>
          <p:cNvPr id="3686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1" hangingPunct="1">
              <a:defRPr sz="1200">
                <a:latin typeface="Tahoma" pitchFamily="34" charset="0"/>
              </a:defRPr>
            </a:lvl1pPr>
          </a:lstStyle>
          <a:p>
            <a:pPr>
              <a:defRPr/>
            </a:pPr>
            <a:fld id="{B00900CE-685F-4488-8D96-328BB0822B90}" type="slidenum">
              <a:rPr lang="en-US"/>
              <a:pPr>
                <a:defRPr/>
              </a:pPr>
              <a:t>‹#›</a:t>
            </a:fld>
            <a:endParaRPr lang="en-US"/>
          </a:p>
        </p:txBody>
      </p:sp>
    </p:spTree>
    <p:extLst>
      <p:ext uri="{BB962C8B-B14F-4D97-AF65-F5344CB8AC3E}">
        <p14:creationId xmlns:p14="http://schemas.microsoft.com/office/powerpoint/2010/main" val="802178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1" hangingPunct="1">
              <a:defRPr sz="1200">
                <a:latin typeface="Tahoma" pitchFamily="34" charset="0"/>
              </a:defRPr>
            </a:lvl1pPr>
          </a:lstStyle>
          <a:p>
            <a:pPr>
              <a:defRPr/>
            </a:pPr>
            <a:endParaRPr lang="en-US"/>
          </a:p>
        </p:txBody>
      </p:sp>
      <p:sp>
        <p:nvSpPr>
          <p:cNvPr id="1027"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1" hangingPunct="1">
              <a:defRPr sz="1200">
                <a:latin typeface="Tahoma" pitchFamily="34"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1" hangingPunct="1">
              <a:defRPr sz="1200">
                <a:latin typeface="Tahoma" pitchFamily="34" charset="0"/>
              </a:defRPr>
            </a:lvl1pPr>
          </a:lstStyle>
          <a:p>
            <a:pPr>
              <a:defRPr/>
            </a:pPr>
            <a:endParaRPr lang="en-US"/>
          </a:p>
        </p:txBody>
      </p:sp>
      <p:sp>
        <p:nvSpPr>
          <p:cNvPr id="1031"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1" hangingPunct="1">
              <a:defRPr sz="1200">
                <a:latin typeface="Tahoma" pitchFamily="34" charset="0"/>
              </a:defRPr>
            </a:lvl1pPr>
          </a:lstStyle>
          <a:p>
            <a:pPr>
              <a:defRPr/>
            </a:pPr>
            <a:fld id="{83372815-0837-47D1-A4C9-05AE0672F985}" type="slidenum">
              <a:rPr lang="en-US"/>
              <a:pPr>
                <a:defRPr/>
              </a:pPr>
              <a:t>‹#›</a:t>
            </a:fld>
            <a:endParaRPr lang="en-US"/>
          </a:p>
        </p:txBody>
      </p:sp>
    </p:spTree>
    <p:extLst>
      <p:ext uri="{BB962C8B-B14F-4D97-AF65-F5344CB8AC3E}">
        <p14:creationId xmlns:p14="http://schemas.microsoft.com/office/powerpoint/2010/main" val="1583658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F3FF630-E3CC-47DA-A8DC-40AF67A94D6F}" type="slidenum">
              <a:rPr lang="en-US" smtClean="0">
                <a:latin typeface="Tahoma" pitchFamily="34" charset="0"/>
              </a:rPr>
              <a:pPr/>
              <a:t>2</a:t>
            </a:fld>
            <a:endParaRPr lang="en-US" smtClean="0">
              <a:latin typeface="Tahoma" pitchFamily="34" charset="0"/>
            </a:endParaRPr>
          </a:p>
        </p:txBody>
      </p:sp>
      <p:sp>
        <p:nvSpPr>
          <p:cNvPr id="44035" name="Rectangle 2"/>
          <p:cNvSpPr>
            <a:spLocks noGrp="1" noRot="1" noChangeAspect="1" noChangeArrowheads="1" noTextEdit="1"/>
          </p:cNvSpPr>
          <p:nvPr>
            <p:ph type="sldImg"/>
          </p:nvPr>
        </p:nvSpPr>
        <p:spPr>
          <a:xfrm>
            <a:off x="1257300" y="720725"/>
            <a:ext cx="4800600" cy="3600450"/>
          </a:xfrm>
          <a:ln/>
        </p:spPr>
      </p:sp>
      <p:sp>
        <p:nvSpPr>
          <p:cNvPr id="44036"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77AA0D2-2DCF-4C06-AEB3-8D1CE30FBCBE}" type="slidenum">
              <a:rPr lang="en-US" smtClean="0">
                <a:latin typeface="Tahoma" pitchFamily="34" charset="0"/>
              </a:rPr>
              <a:pPr/>
              <a:t>3</a:t>
            </a:fld>
            <a:endParaRPr lang="en-US" smtClean="0">
              <a:latin typeface="Tahoma" pitchFamily="34" charset="0"/>
            </a:endParaRPr>
          </a:p>
        </p:txBody>
      </p:sp>
      <p:sp>
        <p:nvSpPr>
          <p:cNvPr id="43011" name="Rectangle 2"/>
          <p:cNvSpPr>
            <a:spLocks noGrp="1" noRot="1" noChangeAspect="1" noChangeArrowheads="1" noTextEdit="1"/>
          </p:cNvSpPr>
          <p:nvPr>
            <p:ph type="sldImg"/>
          </p:nvPr>
        </p:nvSpPr>
        <p:spPr>
          <a:xfrm>
            <a:off x="1257300" y="720725"/>
            <a:ext cx="4800600" cy="3600450"/>
          </a:xfrm>
          <a:ln/>
        </p:spPr>
      </p:sp>
      <p:sp>
        <p:nvSpPr>
          <p:cNvPr id="43012"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B4144C6-FDD9-41A2-847E-16CD3F1D8C60}" type="slidenum">
              <a:rPr lang="en-US" smtClean="0">
                <a:latin typeface="Tahoma" pitchFamily="34" charset="0"/>
              </a:rPr>
              <a:pPr/>
              <a:t>10</a:t>
            </a:fld>
            <a:endParaRPr lang="en-US" smtClean="0">
              <a:latin typeface="Tahoma" pitchFamily="34" charset="0"/>
            </a:endParaRPr>
          </a:p>
        </p:txBody>
      </p:sp>
      <p:sp>
        <p:nvSpPr>
          <p:cNvPr id="49155" name="Rectangle 2"/>
          <p:cNvSpPr>
            <a:spLocks noGrp="1" noRot="1" noChangeAspect="1" noChangeArrowheads="1" noTextEdit="1"/>
          </p:cNvSpPr>
          <p:nvPr>
            <p:ph type="sldImg"/>
          </p:nvPr>
        </p:nvSpPr>
        <p:spPr>
          <a:xfrm>
            <a:off x="1257300" y="720725"/>
            <a:ext cx="4800600" cy="3600450"/>
          </a:xfrm>
          <a:ln/>
        </p:spPr>
      </p:sp>
      <p:sp>
        <p:nvSpPr>
          <p:cNvPr id="49156"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6727825" y="6408738"/>
            <a:ext cx="1919288" cy="365125"/>
          </a:xfrm>
          <a:prstGeom prst="rect">
            <a:avLst/>
          </a:prstGeom>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a:xfrm>
            <a:off x="4379913" y="6408738"/>
            <a:ext cx="2351087"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BAD2D647-0BE2-42B8-92F6-D29AAA7F7197}" type="slidenum">
              <a:rPr lang="en-US"/>
              <a:pPr>
                <a:defRPr/>
              </a:pPr>
              <a:t>‹#›</a:t>
            </a:fld>
            <a:endParaRPr lang="en-US"/>
          </a:p>
        </p:txBody>
      </p:sp>
    </p:spTree>
    <p:extLst>
      <p:ext uri="{BB962C8B-B14F-4D97-AF65-F5344CB8AC3E}">
        <p14:creationId xmlns:p14="http://schemas.microsoft.com/office/powerpoint/2010/main" val="47278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5" name="Footer Placeholder 21"/>
          <p:cNvSpPr>
            <a:spLocks noGrp="1"/>
          </p:cNvSpPr>
          <p:nvPr>
            <p:ph type="ftr" sz="quarter" idx="11"/>
          </p:nvPr>
        </p:nvSpPr>
        <p:spPr>
          <a:xfrm>
            <a:off x="4379913" y="6408738"/>
            <a:ext cx="2351087" cy="365125"/>
          </a:xfrm>
          <a:prstGeom prst="rect">
            <a:avLst/>
          </a:prstGeom>
        </p:spPr>
        <p:txBody>
          <a:bodyPr/>
          <a:lstStyle>
            <a:lvl1pPr>
              <a:defRPr/>
            </a:lvl1pPr>
          </a:lstStyle>
          <a:p>
            <a:pPr>
              <a:defRPr/>
            </a:pPr>
            <a:r>
              <a:rPr lang="en-US"/>
              <a:t>Copyright 2005 </a:t>
            </a:r>
          </a:p>
          <a:p>
            <a:pPr>
              <a:defRPr/>
            </a:pPr>
            <a:r>
              <a:rPr lang="en-US"/>
              <a:t>Ralph M. Ford and Chris Coulston</a:t>
            </a:r>
          </a:p>
        </p:txBody>
      </p:sp>
      <p:sp>
        <p:nvSpPr>
          <p:cNvPr id="6" name="Slide Number Placeholder 17"/>
          <p:cNvSpPr>
            <a:spLocks noGrp="1"/>
          </p:cNvSpPr>
          <p:nvPr>
            <p:ph type="sldNum" sz="quarter" idx="12"/>
          </p:nvPr>
        </p:nvSpPr>
        <p:spPr/>
        <p:txBody>
          <a:bodyPr/>
          <a:lstStyle>
            <a:lvl1pPr>
              <a:defRPr/>
            </a:lvl1pPr>
          </a:lstStyle>
          <a:p>
            <a:pPr>
              <a:defRPr/>
            </a:pPr>
            <a:fld id="{F6DB6575-8CEB-4047-99A1-5998B69F99DA}" type="slidenum">
              <a:rPr lang="en-US"/>
              <a:pPr>
                <a:defRPr/>
              </a:pPr>
              <a:t>‹#›</a:t>
            </a:fld>
            <a:endParaRPr lang="en-US"/>
          </a:p>
        </p:txBody>
      </p:sp>
    </p:spTree>
    <p:extLst>
      <p:ext uri="{BB962C8B-B14F-4D97-AF65-F5344CB8AC3E}">
        <p14:creationId xmlns:p14="http://schemas.microsoft.com/office/powerpoint/2010/main" val="108720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5" name="Footer Placeholder 21"/>
          <p:cNvSpPr>
            <a:spLocks noGrp="1"/>
          </p:cNvSpPr>
          <p:nvPr>
            <p:ph type="ftr" sz="quarter" idx="11"/>
          </p:nvPr>
        </p:nvSpPr>
        <p:spPr>
          <a:xfrm>
            <a:off x="4379913" y="6408738"/>
            <a:ext cx="2351087" cy="365125"/>
          </a:xfrm>
          <a:prstGeom prst="rect">
            <a:avLst/>
          </a:prstGeom>
        </p:spPr>
        <p:txBody>
          <a:bodyPr/>
          <a:lstStyle>
            <a:lvl1pPr>
              <a:defRPr/>
            </a:lvl1pPr>
          </a:lstStyle>
          <a:p>
            <a:pPr>
              <a:defRPr/>
            </a:pPr>
            <a:r>
              <a:rPr lang="en-US"/>
              <a:t>Copyright 2005 </a:t>
            </a:r>
          </a:p>
          <a:p>
            <a:pPr>
              <a:defRPr/>
            </a:pPr>
            <a:r>
              <a:rPr lang="en-US"/>
              <a:t>Ralph M. Ford and Chris Coulston</a:t>
            </a:r>
          </a:p>
        </p:txBody>
      </p:sp>
      <p:sp>
        <p:nvSpPr>
          <p:cNvPr id="6" name="Slide Number Placeholder 17"/>
          <p:cNvSpPr>
            <a:spLocks noGrp="1"/>
          </p:cNvSpPr>
          <p:nvPr>
            <p:ph type="sldNum" sz="quarter" idx="12"/>
          </p:nvPr>
        </p:nvSpPr>
        <p:spPr/>
        <p:txBody>
          <a:bodyPr/>
          <a:lstStyle>
            <a:lvl1pPr>
              <a:defRPr/>
            </a:lvl1pPr>
          </a:lstStyle>
          <a:p>
            <a:pPr>
              <a:defRPr/>
            </a:pPr>
            <a:fld id="{B686720B-14A1-4B8E-A7B2-212901F55A82}" type="slidenum">
              <a:rPr lang="en-US"/>
              <a:pPr>
                <a:defRPr/>
              </a:pPr>
              <a:t>‹#›</a:t>
            </a:fld>
            <a:endParaRPr lang="en-US"/>
          </a:p>
        </p:txBody>
      </p:sp>
    </p:spTree>
    <p:extLst>
      <p:ext uri="{BB962C8B-B14F-4D97-AF65-F5344CB8AC3E}">
        <p14:creationId xmlns:p14="http://schemas.microsoft.com/office/powerpoint/2010/main" val="1190253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295400"/>
            <a:ext cx="7693025" cy="4791075"/>
          </a:xfrm>
        </p:spPr>
        <p:txBody>
          <a:bodyPr>
            <a:normAutofit/>
          </a:bodyPr>
          <a:lstStyle/>
          <a:p>
            <a:pPr lvl="0"/>
            <a:endParaRPr lang="en-US" noProof="0" smtClean="0"/>
          </a:p>
        </p:txBody>
      </p:sp>
      <p:sp>
        <p:nvSpPr>
          <p:cNvPr id="4"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5"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r>
              <a:rPr lang="en-US"/>
              <a:t>Copyright 2005 </a:t>
            </a:r>
          </a:p>
          <a:p>
            <a:pPr>
              <a:defRPr/>
            </a:pPr>
            <a:r>
              <a:rPr lang="en-US"/>
              <a:t>Ralph M. Ford and Chris Coulston</a:t>
            </a:r>
          </a:p>
        </p:txBody>
      </p:sp>
      <p:sp>
        <p:nvSpPr>
          <p:cNvPr id="6" name="Rectangle 13"/>
          <p:cNvSpPr>
            <a:spLocks noGrp="1" noChangeArrowheads="1"/>
          </p:cNvSpPr>
          <p:nvPr>
            <p:ph type="sldNum" sz="quarter" idx="12"/>
          </p:nvPr>
        </p:nvSpPr>
        <p:spPr/>
        <p:txBody>
          <a:bodyPr/>
          <a:lstStyle>
            <a:lvl1pPr>
              <a:defRPr/>
            </a:lvl1pPr>
          </a:lstStyle>
          <a:p>
            <a:pPr>
              <a:defRPr/>
            </a:pPr>
            <a:fld id="{C45AFAF3-8BE9-4F6A-8765-6AA6D5728641}" type="slidenum">
              <a:rPr lang="en-US"/>
              <a:pPr>
                <a:defRPr/>
              </a:pPr>
              <a:t>‹#›</a:t>
            </a:fld>
            <a:endParaRPr lang="en-US"/>
          </a:p>
        </p:txBody>
      </p:sp>
    </p:spTree>
    <p:extLst>
      <p:ext uri="{BB962C8B-B14F-4D97-AF65-F5344CB8AC3E}">
        <p14:creationId xmlns:p14="http://schemas.microsoft.com/office/powerpoint/2010/main" val="583075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A71E29C-3F63-4605-8754-61880F3A59D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87690001"/>
      </p:ext>
    </p:extLst>
  </p:cSld>
  <p:clrMapOvr>
    <a:masterClrMapping/>
  </p:clrMapOvr>
  <p:transition spd="slow">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4136D8-ABC1-4CEB-A24E-9ED704BE0FB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10912183"/>
      </p:ext>
    </p:extLst>
  </p:cSld>
  <p:clrMapOvr>
    <a:masterClrMapping/>
  </p:clrMapOvr>
  <p:transition spd="slow">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D6B1F94-2226-4892-B011-18264A8E221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1239083"/>
      </p:ext>
    </p:extLst>
  </p:cSld>
  <p:clrMapOvr>
    <a:masterClrMapping/>
  </p:clrMapOvr>
  <p:transition spd="slow">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6D023C9-7A94-4A76-B1A1-53B4484381A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49815037"/>
      </p:ext>
    </p:extLst>
  </p:cSld>
  <p:clrMapOvr>
    <a:masterClrMapping/>
  </p:clrMapOvr>
  <p:transition spd="slow">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5A7772DE-1EB5-4A73-8A63-A28C283C741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76257261"/>
      </p:ext>
    </p:extLst>
  </p:cSld>
  <p:clrMapOvr>
    <a:masterClrMapping/>
  </p:clrMapOvr>
  <p:transition spd="slow">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B16A409-C0FB-47B9-A477-C0E9A9BD9BB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17911691"/>
      </p:ext>
    </p:extLst>
  </p:cSld>
  <p:clrMapOvr>
    <a:masterClrMapping/>
  </p:clrMapOvr>
  <p:transition spd="slow">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D56A7A8D-872D-4EDB-9587-242A5945FA7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83443000"/>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3"/>
          <p:cNvSpPr>
            <a:spLocks noGrp="1"/>
          </p:cNvSpPr>
          <p:nvPr>
            <p:ph type="dt" sz="half" idx="10"/>
          </p:nvPr>
        </p:nvSpPr>
        <p:spPr>
          <a:xfrm>
            <a:off x="6248400" y="6408738"/>
            <a:ext cx="2398713" cy="365125"/>
          </a:xfrm>
          <a:prstGeom prst="rect">
            <a:avLst/>
          </a:prstGeom>
        </p:spPr>
        <p:txBody>
          <a:bodyPr/>
          <a:lstStyle>
            <a:lvl1pPr>
              <a:defRPr/>
            </a:lvl1pPr>
            <a:extLst/>
          </a:lstStyle>
          <a:p>
            <a:pPr>
              <a:defRPr/>
            </a:pPr>
            <a:r>
              <a:rPr lang="en-US"/>
              <a:t>Design for Electrical and Computer Engineers , published by McGraw Hill</a:t>
            </a:r>
          </a:p>
        </p:txBody>
      </p:sp>
      <p:sp>
        <p:nvSpPr>
          <p:cNvPr id="5" name="Footer Placeholder 4"/>
          <p:cNvSpPr>
            <a:spLocks noGrp="1"/>
          </p:cNvSpPr>
          <p:nvPr>
            <p:ph type="ftr" sz="quarter" idx="11"/>
          </p:nvPr>
        </p:nvSpPr>
        <p:spPr>
          <a:xfrm>
            <a:off x="3886200" y="6408738"/>
            <a:ext cx="2209800" cy="365125"/>
          </a:xfrm>
          <a:prstGeom prst="rect">
            <a:avLst/>
          </a:prstGeom>
        </p:spPr>
        <p:txBody>
          <a:bodyPr/>
          <a:lstStyle>
            <a:lvl1pPr>
              <a:defRPr/>
            </a:lvl1pPr>
            <a:extLst/>
          </a:lstStyle>
          <a:p>
            <a:pPr>
              <a:defRPr/>
            </a:pPr>
            <a:r>
              <a:rPr lang="en-US"/>
              <a:t>Copyright 2007 </a:t>
            </a:r>
          </a:p>
          <a:p>
            <a:pPr>
              <a:defRPr/>
            </a:pPr>
            <a:r>
              <a:rPr lang="en-US"/>
              <a:t>Ralph M. Ford and Chris Coulston</a:t>
            </a:r>
          </a:p>
        </p:txBody>
      </p:sp>
      <p:sp>
        <p:nvSpPr>
          <p:cNvPr id="6" name="Slide Number Placeholder 5"/>
          <p:cNvSpPr>
            <a:spLocks noGrp="1"/>
          </p:cNvSpPr>
          <p:nvPr>
            <p:ph type="sldNum" sz="quarter" idx="12"/>
          </p:nvPr>
        </p:nvSpPr>
        <p:spPr/>
        <p:txBody>
          <a:bodyPr/>
          <a:lstStyle>
            <a:lvl1pPr>
              <a:defRPr/>
            </a:lvl1pPr>
            <a:extLst/>
          </a:lstStyle>
          <a:p>
            <a:pPr>
              <a:defRPr/>
            </a:pPr>
            <a:fld id="{92A045DB-79CB-4488-9764-FF6D9D790D1F}" type="slidenum">
              <a:rPr lang="en-US"/>
              <a:pPr>
                <a:defRPr/>
              </a:pPr>
              <a:t>‹#›</a:t>
            </a:fld>
            <a:endParaRPr lang="en-US"/>
          </a:p>
        </p:txBody>
      </p:sp>
    </p:spTree>
    <p:extLst>
      <p:ext uri="{BB962C8B-B14F-4D97-AF65-F5344CB8AC3E}">
        <p14:creationId xmlns:p14="http://schemas.microsoft.com/office/powerpoint/2010/main" val="1239233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8692F57-5E58-47FF-B0D7-92A46CC011E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99543152"/>
      </p:ext>
    </p:extLst>
  </p:cSld>
  <p:clrMapOvr>
    <a:masterClrMapping/>
  </p:clrMapOvr>
  <p:transition spd="slow">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B1D1B39-30A4-4EC9-B644-EAE36914B05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22863534"/>
      </p:ext>
    </p:extLst>
  </p:cSld>
  <p:clrMapOvr>
    <a:masterClrMapping/>
  </p:clrMapOvr>
  <p:transition spd="slow">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D942DB9-5AC7-4DCB-BD90-08805D87AAE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30835728"/>
      </p:ext>
    </p:extLst>
  </p:cSld>
  <p:clrMapOvr>
    <a:masterClrMapping/>
  </p:clrMapOvr>
  <p:transition spd="slow">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4FAD811-7507-441B-93F6-6CAF37EFCE8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42627618"/>
      </p:ext>
    </p:extLst>
  </p:cSld>
  <p:clrMapOvr>
    <a:masterClrMapping/>
  </p:clrMapOvr>
  <p:transition spd="slow">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C9A4ED20-B290-4D41-99F3-F614B6400C2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78183535"/>
      </p:ext>
    </p:extLst>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a:lvl1pPr>
            <a:extLst/>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7" name="Footer Placeholder 4"/>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8" name="Slide Number Placeholder 5"/>
          <p:cNvSpPr>
            <a:spLocks noGrp="1"/>
          </p:cNvSpPr>
          <p:nvPr>
            <p:ph type="sldNum" sz="quarter" idx="12"/>
          </p:nvPr>
        </p:nvSpPr>
        <p:spPr/>
        <p:txBody>
          <a:bodyPr/>
          <a:lstStyle>
            <a:lvl1pPr>
              <a:defRPr/>
            </a:lvl1pPr>
            <a:extLst/>
          </a:lstStyle>
          <a:p>
            <a:pPr>
              <a:defRPr/>
            </a:pPr>
            <a:fld id="{DA7B9F93-5FC4-4C10-B151-9204ECA58E3D}" type="slidenum">
              <a:rPr lang="en-US"/>
              <a:pPr>
                <a:defRPr/>
              </a:pPr>
              <a:t>‹#›</a:t>
            </a:fld>
            <a:endParaRPr lang="en-US"/>
          </a:p>
        </p:txBody>
      </p:sp>
    </p:spTree>
    <p:extLst>
      <p:ext uri="{BB962C8B-B14F-4D97-AF65-F5344CB8AC3E}">
        <p14:creationId xmlns:p14="http://schemas.microsoft.com/office/powerpoint/2010/main" val="30367774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0B025D1F-6A32-4076-8C12-E7041174CF2C}" type="slidenum">
              <a:rPr lang="en-US"/>
              <a:pPr>
                <a:defRPr/>
              </a:pPr>
              <a:t>‹#›</a:t>
            </a:fld>
            <a:endParaRPr lang="en-US"/>
          </a:p>
        </p:txBody>
      </p:sp>
    </p:spTree>
    <p:extLst>
      <p:ext uri="{BB962C8B-B14F-4D97-AF65-F5344CB8AC3E}">
        <p14:creationId xmlns:p14="http://schemas.microsoft.com/office/powerpoint/2010/main" val="324121817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extLst/>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8" name="Footer Placeholder 7"/>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9" name="Slide Number Placeholder 8"/>
          <p:cNvSpPr>
            <a:spLocks noGrp="1"/>
          </p:cNvSpPr>
          <p:nvPr>
            <p:ph type="sldNum" sz="quarter" idx="12"/>
          </p:nvPr>
        </p:nvSpPr>
        <p:spPr/>
        <p:txBody>
          <a:bodyPr/>
          <a:lstStyle>
            <a:lvl1pPr>
              <a:defRPr/>
            </a:lvl1pPr>
            <a:extLst/>
          </a:lstStyle>
          <a:p>
            <a:pPr>
              <a:defRPr/>
            </a:pPr>
            <a:fld id="{C2CD8C1C-9207-499E-BFC6-2F8D930207F5}" type="slidenum">
              <a:rPr lang="en-US"/>
              <a:pPr>
                <a:defRPr/>
              </a:pPr>
              <a:t>‹#›</a:t>
            </a:fld>
            <a:endParaRPr lang="en-US"/>
          </a:p>
        </p:txBody>
      </p:sp>
    </p:spTree>
    <p:extLst>
      <p:ext uri="{BB962C8B-B14F-4D97-AF65-F5344CB8AC3E}">
        <p14:creationId xmlns:p14="http://schemas.microsoft.com/office/powerpoint/2010/main" val="395117059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extLst/>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4" name="Footer Placeholder 3"/>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5" name="Slide Number Placeholder 4"/>
          <p:cNvSpPr>
            <a:spLocks noGrp="1"/>
          </p:cNvSpPr>
          <p:nvPr>
            <p:ph type="sldNum" sz="quarter" idx="12"/>
          </p:nvPr>
        </p:nvSpPr>
        <p:spPr/>
        <p:txBody>
          <a:bodyPr/>
          <a:lstStyle>
            <a:lvl1pPr>
              <a:defRPr/>
            </a:lvl1pPr>
            <a:extLst/>
          </a:lstStyle>
          <a:p>
            <a:pPr>
              <a:defRPr/>
            </a:pPr>
            <a:fld id="{07A06265-8735-476D-8779-3D55F1CEB3DB}" type="slidenum">
              <a:rPr lang="en-US"/>
              <a:pPr>
                <a:defRPr/>
              </a:pPr>
              <a:t>‹#›</a:t>
            </a:fld>
            <a:endParaRPr lang="en-US"/>
          </a:p>
        </p:txBody>
      </p:sp>
    </p:spTree>
    <p:extLst>
      <p:ext uri="{BB962C8B-B14F-4D97-AF65-F5344CB8AC3E}">
        <p14:creationId xmlns:p14="http://schemas.microsoft.com/office/powerpoint/2010/main" val="129618904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3" name="Footer Placeholder 21"/>
          <p:cNvSpPr>
            <a:spLocks noGrp="1"/>
          </p:cNvSpPr>
          <p:nvPr>
            <p:ph type="ftr" sz="quarter" idx="11"/>
          </p:nvPr>
        </p:nvSpPr>
        <p:spPr>
          <a:xfrm>
            <a:off x="4379913" y="6408738"/>
            <a:ext cx="2351087" cy="365125"/>
          </a:xfrm>
          <a:prstGeom prst="rect">
            <a:avLst/>
          </a:prstGeom>
        </p:spPr>
        <p:txBody>
          <a:bodyPr/>
          <a:lstStyle>
            <a:lvl1pPr>
              <a:defRPr/>
            </a:lvl1pPr>
          </a:lstStyle>
          <a:p>
            <a:pPr>
              <a:defRPr/>
            </a:pPr>
            <a:r>
              <a:rPr lang="en-US"/>
              <a:t>Copyright 2005 </a:t>
            </a:r>
          </a:p>
          <a:p>
            <a:pPr>
              <a:defRPr/>
            </a:pPr>
            <a:r>
              <a:rPr lang="en-US"/>
              <a:t>Ralph M. Ford and Chris Coulston</a:t>
            </a:r>
          </a:p>
        </p:txBody>
      </p:sp>
      <p:sp>
        <p:nvSpPr>
          <p:cNvPr id="4" name="Slide Number Placeholder 17"/>
          <p:cNvSpPr>
            <a:spLocks noGrp="1"/>
          </p:cNvSpPr>
          <p:nvPr>
            <p:ph type="sldNum" sz="quarter" idx="12"/>
          </p:nvPr>
        </p:nvSpPr>
        <p:spPr/>
        <p:txBody>
          <a:bodyPr/>
          <a:lstStyle>
            <a:lvl1pPr>
              <a:defRPr/>
            </a:lvl1pPr>
          </a:lstStyle>
          <a:p>
            <a:pPr>
              <a:defRPr/>
            </a:pPr>
            <a:fld id="{F7AAB489-91C5-4C11-AC62-4A8C28C12C92}" type="slidenum">
              <a:rPr lang="en-US"/>
              <a:pPr>
                <a:defRPr/>
              </a:pPr>
              <a:t>‹#›</a:t>
            </a:fld>
            <a:endParaRPr lang="en-US"/>
          </a:p>
        </p:txBody>
      </p:sp>
    </p:spTree>
    <p:extLst>
      <p:ext uri="{BB962C8B-B14F-4D97-AF65-F5344CB8AC3E}">
        <p14:creationId xmlns:p14="http://schemas.microsoft.com/office/powerpoint/2010/main" val="330227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extLst/>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6" name="Footer Placeholder 5"/>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a:t>Copyright 2005 </a:t>
            </a:r>
          </a:p>
          <a:p>
            <a:pPr>
              <a:defRPr/>
            </a:pPr>
            <a:r>
              <a:rPr lang="en-US"/>
              <a:t>Ralph M. Ford and Chris Coulston</a:t>
            </a:r>
          </a:p>
        </p:txBody>
      </p:sp>
      <p:sp>
        <p:nvSpPr>
          <p:cNvPr id="7" name="Slide Number Placeholder 6"/>
          <p:cNvSpPr>
            <a:spLocks noGrp="1"/>
          </p:cNvSpPr>
          <p:nvPr>
            <p:ph type="sldNum" sz="quarter" idx="12"/>
          </p:nvPr>
        </p:nvSpPr>
        <p:spPr/>
        <p:txBody>
          <a:bodyPr/>
          <a:lstStyle>
            <a:lvl1pPr>
              <a:defRPr/>
            </a:lvl1pPr>
            <a:extLst/>
          </a:lstStyle>
          <a:p>
            <a:pPr>
              <a:defRPr/>
            </a:pPr>
            <a:fld id="{3B3B4448-EB4B-4FDA-8E54-41E8AD0BAAC8}" type="slidenum">
              <a:rPr lang="en-US"/>
              <a:pPr>
                <a:defRPr/>
              </a:pPr>
              <a:t>‹#›</a:t>
            </a:fld>
            <a:endParaRPr lang="en-US"/>
          </a:p>
        </p:txBody>
      </p:sp>
    </p:spTree>
    <p:extLst>
      <p:ext uri="{BB962C8B-B14F-4D97-AF65-F5344CB8AC3E}">
        <p14:creationId xmlns:p14="http://schemas.microsoft.com/office/powerpoint/2010/main" val="293332273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solidFill>
                  <a:schemeClr val="tx1"/>
                </a:solidFill>
              </a:defRPr>
            </a:lvl1pPr>
            <a:extLst/>
          </a:lstStyle>
          <a:p>
            <a:pPr>
              <a:defRPr/>
            </a:pPr>
            <a:r>
              <a:rPr lang="en-US"/>
              <a:t>Design for Electrical and Computer Engineers (Published by McGraw Hill)</a:t>
            </a:r>
          </a:p>
          <a:p>
            <a:pPr>
              <a:defRPr/>
            </a:pPr>
            <a:r>
              <a:rPr lang="en-US"/>
              <a:t>Not to be transmitted or reproduced without written consent of authors</a:t>
            </a:r>
          </a:p>
        </p:txBody>
      </p:sp>
      <p:sp>
        <p:nvSpPr>
          <p:cNvPr id="12" name="Footer Placeholder 5"/>
          <p:cNvSpPr>
            <a:spLocks noGrp="1"/>
          </p:cNvSpPr>
          <p:nvPr>
            <p:ph type="ftr" sz="quarter" idx="11"/>
          </p:nvPr>
        </p:nvSpPr>
        <p:spPr>
          <a:xfrm>
            <a:off x="4379913" y="6408738"/>
            <a:ext cx="2351087" cy="365125"/>
          </a:xfrm>
          <a:prstGeom prst="rect">
            <a:avLst/>
          </a:prstGeom>
        </p:spPr>
        <p:txBody>
          <a:bodyPr/>
          <a:lstStyle>
            <a:lvl1pPr>
              <a:defRPr>
                <a:solidFill>
                  <a:schemeClr val="tx1"/>
                </a:solidFill>
              </a:defRPr>
            </a:lvl1pPr>
            <a:extLst/>
          </a:lstStyle>
          <a:p>
            <a:pPr>
              <a:defRPr/>
            </a:pPr>
            <a:r>
              <a:rPr lang="en-US"/>
              <a:t>Copyright 2005 </a:t>
            </a:r>
          </a:p>
          <a:p>
            <a:pPr>
              <a:defRPr/>
            </a:pPr>
            <a:r>
              <a:rPr lang="en-US"/>
              <a:t>Ralph M. Ford and Chris Coulston</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70AB11A7-5580-431D-A027-3F7079E7BFB9}" type="slidenum">
              <a:rPr lang="en-US"/>
              <a:pPr>
                <a:defRPr/>
              </a:pPr>
              <a:t>‹#›</a:t>
            </a:fld>
            <a:endParaRPr lang="en-US"/>
          </a:p>
        </p:txBody>
      </p:sp>
    </p:spTree>
    <p:extLst>
      <p:ext uri="{BB962C8B-B14F-4D97-AF65-F5344CB8AC3E}">
        <p14:creationId xmlns:p14="http://schemas.microsoft.com/office/powerpoint/2010/main" val="416946273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15" descr="copyright.gif"/>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638675" y="6334125"/>
            <a:ext cx="4048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2058"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F8969390-F6F3-4136-913B-0FB484D7371C}" type="slidenum">
              <a:rPr lang="en-US"/>
              <a:pPr>
                <a:defRPr/>
              </a:pPr>
              <a:t>‹#›</a:t>
            </a:fld>
            <a:endParaRPr lang="en-US"/>
          </a:p>
        </p:txBody>
      </p:sp>
      <p:pic>
        <p:nvPicPr>
          <p:cNvPr id="2060" name="Picture 4" descr="cove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397875" y="0"/>
            <a:ext cx="746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hf hd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318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31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eaLnBrk="1" hangingPunct="1"/>
            <a:endParaRPr lang="en-US" smtClean="0">
              <a:solidFill>
                <a:srgbClr val="000000"/>
              </a:solidFill>
            </a:endParaRPr>
          </a:p>
        </p:txBody>
      </p:sp>
      <p:sp>
        <p:nvSpPr>
          <p:cNvPr id="931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eaLnBrk="1" hangingPunct="1"/>
            <a:endParaRPr lang="en-US" smtClean="0">
              <a:solidFill>
                <a:srgbClr val="000000"/>
              </a:solidFill>
            </a:endParaRPr>
          </a:p>
        </p:txBody>
      </p:sp>
      <p:sp>
        <p:nvSpPr>
          <p:cNvPr id="931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eaLnBrk="1" hangingPunct="1"/>
            <a:fld id="{88FE4175-8BFC-4355-BD4E-9BEF5774746E}" type="slidenum">
              <a:rPr lang="en-US" smtClean="0">
                <a:solidFill>
                  <a:srgbClr val="000000"/>
                </a:solidFill>
              </a:rPr>
              <a:pPr eaLnBrk="1" hangingPunct="1"/>
              <a:t>‹#›</a:t>
            </a:fld>
            <a:endParaRPr lang="en-US" smtClean="0">
              <a:solidFill>
                <a:srgbClr val="000000"/>
              </a:solidFill>
            </a:endParaRPr>
          </a:p>
        </p:txBody>
      </p:sp>
    </p:spTree>
    <p:extLst>
      <p:ext uri="{BB962C8B-B14F-4D97-AF65-F5344CB8AC3E}">
        <p14:creationId xmlns:p14="http://schemas.microsoft.com/office/powerpoint/2010/main" val="1155464979"/>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ransition spd="slow">
    <p:zoom/>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p:cNvSpPr>
            <a:spLocks noGrp="1" noChangeArrowheads="1"/>
          </p:cNvSpPr>
          <p:nvPr>
            <p:ph type="ctrTitle"/>
          </p:nvPr>
        </p:nvSpPr>
        <p:spPr>
          <a:xfrm>
            <a:off x="304800" y="381000"/>
            <a:ext cx="8686800" cy="1982161"/>
          </a:xfrm>
        </p:spPr>
        <p:txBody>
          <a:bodyPr>
            <a:normAutofit fontScale="90000"/>
          </a:bodyPr>
          <a:lstStyle/>
          <a:p>
            <a:pPr algn="l" eaLnBrk="1" fontAlgn="auto" hangingPunct="1">
              <a:spcAft>
                <a:spcPts val="0"/>
              </a:spcAft>
              <a:defRPr/>
            </a:pPr>
            <a:r>
              <a:rPr lang="en-US" dirty="0" smtClean="0"/>
              <a:t>Concept Generation &amp; Evaluation</a:t>
            </a:r>
            <a:br>
              <a:rPr lang="en-US" dirty="0" smtClean="0"/>
            </a:br>
            <a:r>
              <a:rPr lang="en-US" sz="3600" dirty="0" smtClean="0"/>
              <a:t>Chapter 4 – cont’d</a:t>
            </a:r>
            <a:r>
              <a:rPr lang="en-US" dirty="0" smtClean="0"/>
              <a:t> </a:t>
            </a:r>
            <a:endParaRPr lang="en-US" dirty="0"/>
          </a:p>
        </p:txBody>
      </p:sp>
      <p:pic>
        <p:nvPicPr>
          <p:cNvPr id="15363" name="Picture 4" descr="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43200"/>
            <a:ext cx="2974975" cy="3657600"/>
          </a:xfrm>
          <a:prstGeom prst="rect">
            <a:avLst/>
          </a:prstGeom>
          <a:noFill/>
          <a:ln w="762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eaLnBrk="1" hangingPunct="1">
              <a:buFont typeface="Wingdings" pitchFamily="2" charset="2"/>
              <a:buNone/>
            </a:pPr>
            <a:r>
              <a:rPr lang="en-US" sz="2800" smtClean="0"/>
              <a:t>Rules for group brainstorming</a:t>
            </a:r>
          </a:p>
          <a:p>
            <a:pPr eaLnBrk="1" hangingPunct="1"/>
            <a:r>
              <a:rPr lang="en-US" sz="2800" smtClean="0"/>
              <a:t>No evaluation or judgment of ideas permitted.</a:t>
            </a:r>
          </a:p>
          <a:p>
            <a:pPr eaLnBrk="1" hangingPunct="1"/>
            <a:r>
              <a:rPr lang="en-US" sz="2800" smtClean="0"/>
              <a:t>Encourage wild ideas.</a:t>
            </a:r>
          </a:p>
          <a:p>
            <a:pPr eaLnBrk="1" hangingPunct="1"/>
            <a:r>
              <a:rPr lang="en-US" sz="2800" smtClean="0"/>
              <a:t>Focus on quantity, not quality (can always toss later!)</a:t>
            </a:r>
          </a:p>
          <a:p>
            <a:pPr eaLnBrk="1" hangingPunct="1"/>
            <a:r>
              <a:rPr lang="en-US" sz="2800" smtClean="0"/>
              <a:t>Build upon, combine, or modify the ideas of others (SCAMPER).</a:t>
            </a:r>
          </a:p>
          <a:p>
            <a:pPr eaLnBrk="1" hangingPunct="1"/>
            <a:r>
              <a:rPr lang="en-US" sz="2800" smtClean="0"/>
              <a:t>Record all ideas.</a:t>
            </a:r>
          </a:p>
        </p:txBody>
      </p:sp>
      <p:sp>
        <p:nvSpPr>
          <p:cNvPr id="266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22846C2-B9F0-4B7C-A8D4-A387E33F9850}" type="slidenum">
              <a:rPr lang="en-US" smtClean="0"/>
              <a:pPr/>
              <a:t>10</a:t>
            </a:fld>
            <a:endParaRPr lang="en-US" smtClean="0"/>
          </a:p>
        </p:txBody>
      </p:sp>
      <p:sp>
        <p:nvSpPr>
          <p:cNvPr id="15365" name="AutoShape 2"/>
          <p:cNvSpPr>
            <a:spLocks noGrp="1" noChangeArrowheads="1"/>
          </p:cNvSpPr>
          <p:nvPr>
            <p:ph type="title"/>
          </p:nvPr>
        </p:nvSpPr>
        <p:spPr/>
        <p:txBody>
          <a:bodyPr/>
          <a:lstStyle/>
          <a:p>
            <a:pPr eaLnBrk="1" fontAlgn="auto" hangingPunct="1">
              <a:spcAft>
                <a:spcPts val="0"/>
              </a:spcAft>
              <a:defRPr/>
            </a:pPr>
            <a:r>
              <a:rPr lang="en-US" smtClean="0"/>
              <a:t>Brainstorming</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a:t>Ken Youssefi</a:t>
            </a:r>
          </a:p>
        </p:txBody>
      </p:sp>
      <p:sp>
        <p:nvSpPr>
          <p:cNvPr id="4099" name="Footer Placeholder 4"/>
          <p:cNvSpPr>
            <a:spLocks noGrp="1"/>
          </p:cNvSpPr>
          <p:nvPr>
            <p:ph type="ftr" sz="quarter" idx="11"/>
          </p:nvPr>
        </p:nvSpPr>
        <p:spPr>
          <a:xfrm>
            <a:off x="228600" y="6400800"/>
            <a:ext cx="2209800" cy="365125"/>
          </a:xfr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dirty="0"/>
              <a:t>UC Berkeley, ME </a:t>
            </a:r>
            <a:r>
              <a:rPr lang="en-US" sz="800" dirty="0" err="1"/>
              <a:t>Dept</a:t>
            </a:r>
            <a:endParaRPr lang="en-US" sz="800" dirty="0"/>
          </a:p>
        </p:txBody>
      </p:sp>
      <p:sp>
        <p:nvSpPr>
          <p:cNvPr id="410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FE787AC-F2DB-4542-AFB1-F73FDD80F7B1}" type="slidenum">
              <a:rPr lang="en-US" sz="1000"/>
              <a:pPr eaLnBrk="1" hangingPunct="1"/>
              <a:t>11</a:t>
            </a:fld>
            <a:endParaRPr lang="en-US" sz="1000"/>
          </a:p>
        </p:txBody>
      </p:sp>
      <p:sp>
        <p:nvSpPr>
          <p:cNvPr id="4101" name="Rectangle 2"/>
          <p:cNvSpPr>
            <a:spLocks noGrp="1" noChangeArrowheads="1"/>
          </p:cNvSpPr>
          <p:nvPr>
            <p:ph type="title"/>
          </p:nvPr>
        </p:nvSpPr>
        <p:spPr>
          <a:xfrm>
            <a:off x="228600" y="304800"/>
            <a:ext cx="8229600" cy="1066800"/>
          </a:xfrm>
        </p:spPr>
        <p:txBody>
          <a:bodyPr>
            <a:noAutofit/>
          </a:bodyPr>
          <a:lstStyle/>
          <a:p>
            <a:pPr eaLnBrk="1" hangingPunct="1"/>
            <a:r>
              <a:rPr lang="en-US" sz="3600" b="0" dirty="0" smtClean="0">
                <a:solidFill>
                  <a:schemeClr val="tx1"/>
                </a:solidFill>
              </a:rPr>
              <a:t>Concept Generation</a:t>
            </a:r>
            <a:br>
              <a:rPr lang="en-US" sz="3600" b="0" dirty="0" smtClean="0">
                <a:solidFill>
                  <a:schemeClr val="tx1"/>
                </a:solidFill>
              </a:rPr>
            </a:br>
            <a:r>
              <a:rPr lang="en-US" sz="2800" b="0" dirty="0" smtClean="0">
                <a:solidFill>
                  <a:schemeClr val="tx1"/>
                </a:solidFill>
              </a:rPr>
              <a:t>Basic Methods</a:t>
            </a:r>
            <a:endParaRPr lang="en-US" sz="3600" b="0" dirty="0" smtClean="0">
              <a:solidFill>
                <a:schemeClr val="tx1"/>
              </a:solidFill>
            </a:endParaRPr>
          </a:p>
        </p:txBody>
      </p:sp>
      <p:sp>
        <p:nvSpPr>
          <p:cNvPr id="4102" name="Rectangle 3"/>
          <p:cNvSpPr>
            <a:spLocks noGrp="1" noChangeArrowheads="1"/>
          </p:cNvSpPr>
          <p:nvPr>
            <p:ph type="body" idx="1"/>
          </p:nvPr>
        </p:nvSpPr>
        <p:spPr>
          <a:xfrm>
            <a:off x="381000" y="1524000"/>
            <a:ext cx="8001000" cy="4952999"/>
          </a:xfrm>
        </p:spPr>
        <p:txBody>
          <a:bodyPr/>
          <a:lstStyle/>
          <a:p>
            <a:pPr eaLnBrk="1" hangingPunct="1">
              <a:lnSpc>
                <a:spcPct val="90000"/>
              </a:lnSpc>
            </a:pPr>
            <a:r>
              <a:rPr lang="en-US" sz="2800" dirty="0" smtClean="0"/>
              <a:t>Intuitive Method</a:t>
            </a:r>
          </a:p>
          <a:p>
            <a:pPr lvl="1" eaLnBrk="1" hangingPunct="1">
              <a:lnSpc>
                <a:spcPct val="90000"/>
              </a:lnSpc>
            </a:pPr>
            <a:r>
              <a:rPr lang="en-US" sz="2400" dirty="0" smtClean="0"/>
              <a:t>Focuses on idea generation from within an individual or group of individuals. </a:t>
            </a:r>
            <a:endParaRPr lang="en-US" sz="2400" dirty="0"/>
          </a:p>
          <a:p>
            <a:pPr lvl="1" eaLnBrk="1" hangingPunct="1">
              <a:lnSpc>
                <a:spcPct val="90000"/>
              </a:lnSpc>
            </a:pPr>
            <a:r>
              <a:rPr lang="en-US" sz="2400" dirty="0" smtClean="0"/>
              <a:t>The intent is to remove barriers to divergent thinking and promote creative thinking (Brainstorming).</a:t>
            </a:r>
          </a:p>
          <a:p>
            <a:pPr lvl="1" eaLnBrk="1" hangingPunct="1">
              <a:lnSpc>
                <a:spcPct val="90000"/>
              </a:lnSpc>
            </a:pPr>
            <a:endParaRPr lang="en-US" sz="2400" dirty="0" smtClean="0"/>
          </a:p>
          <a:p>
            <a:pPr eaLnBrk="1" hangingPunct="1">
              <a:lnSpc>
                <a:spcPct val="90000"/>
              </a:lnSpc>
            </a:pPr>
            <a:r>
              <a:rPr lang="en-US" sz="2800" dirty="0" smtClean="0"/>
              <a:t>Directed </a:t>
            </a:r>
            <a:r>
              <a:rPr lang="en-US" sz="2800" dirty="0"/>
              <a:t>(Logical) </a:t>
            </a:r>
            <a:r>
              <a:rPr lang="en-US" sz="2800" dirty="0" smtClean="0"/>
              <a:t>Method</a:t>
            </a:r>
          </a:p>
          <a:p>
            <a:pPr lvl="1" eaLnBrk="1" hangingPunct="1">
              <a:lnSpc>
                <a:spcPct val="90000"/>
              </a:lnSpc>
            </a:pPr>
            <a:r>
              <a:rPr lang="en-US" sz="2400" dirty="0" smtClean="0"/>
              <a:t>A </a:t>
            </a:r>
            <a:r>
              <a:rPr lang="en-US" sz="2400" dirty="0"/>
              <a:t>systematic, step-by-step approach to searching for a solution. </a:t>
            </a:r>
            <a:endParaRPr lang="en-US" sz="2400" dirty="0" smtClean="0"/>
          </a:p>
          <a:p>
            <a:pPr lvl="1" eaLnBrk="1" hangingPunct="1">
              <a:lnSpc>
                <a:spcPct val="90000"/>
              </a:lnSpc>
            </a:pPr>
            <a:r>
              <a:rPr lang="en-US" sz="2400" dirty="0" smtClean="0"/>
              <a:t>It </a:t>
            </a:r>
            <a:r>
              <a:rPr lang="en-US" sz="2400" dirty="0"/>
              <a:t>relies on technical information, guidelines and expertise.</a:t>
            </a:r>
          </a:p>
          <a:p>
            <a:pPr eaLnBrk="1" hangingPunct="1">
              <a:lnSpc>
                <a:spcPct val="90000"/>
              </a:lnSpc>
              <a:buFontTx/>
              <a:buNone/>
            </a:pPr>
            <a:endParaRPr lang="en-US" sz="2800" dirty="0" smtClean="0"/>
          </a:p>
        </p:txBody>
      </p:sp>
    </p:spTree>
    <p:extLst>
      <p:ext uri="{BB962C8B-B14F-4D97-AF65-F5344CB8AC3E}">
        <p14:creationId xmlns:p14="http://schemas.microsoft.com/office/powerpoint/2010/main" val="2356213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xfrm>
            <a:off x="1524000" y="6324600"/>
            <a:ext cx="2398713" cy="365125"/>
          </a:xfr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dirty="0"/>
              <a:t>Ken </a:t>
            </a:r>
            <a:r>
              <a:rPr lang="en-US" sz="800" dirty="0" err="1"/>
              <a:t>Youssefi</a:t>
            </a:r>
            <a:endParaRPr lang="en-US" sz="800" dirty="0"/>
          </a:p>
        </p:txBody>
      </p:sp>
      <p:sp>
        <p:nvSpPr>
          <p:cNvPr id="6147" name="Footer Placeholder 4"/>
          <p:cNvSpPr>
            <a:spLocks noGrp="1"/>
          </p:cNvSpPr>
          <p:nvPr>
            <p:ph type="ftr" sz="quarter" idx="11"/>
          </p:nvPr>
        </p:nvSpPr>
        <p:spPr>
          <a:xfrm>
            <a:off x="381000" y="6324600"/>
            <a:ext cx="2209800" cy="365125"/>
          </a:xfr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dirty="0"/>
              <a:t>UC Berkeley, ME </a:t>
            </a:r>
            <a:r>
              <a:rPr lang="en-US" sz="800" dirty="0" err="1"/>
              <a:t>Dept</a:t>
            </a:r>
            <a:endParaRPr lang="en-US" sz="800" dirty="0"/>
          </a:p>
        </p:txBody>
      </p:sp>
      <p:sp>
        <p:nvSpPr>
          <p:cNvPr id="614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1EFBDA5-930F-4B16-8F01-FDE8F61056B7}" type="slidenum">
              <a:rPr lang="en-US" sz="1000"/>
              <a:pPr eaLnBrk="1" hangingPunct="1"/>
              <a:t>12</a:t>
            </a:fld>
            <a:endParaRPr lang="en-US" sz="1000"/>
          </a:p>
        </p:txBody>
      </p:sp>
      <p:sp>
        <p:nvSpPr>
          <p:cNvPr id="6149" name="Rectangle 2"/>
          <p:cNvSpPr>
            <a:spLocks noGrp="1" noChangeArrowheads="1"/>
          </p:cNvSpPr>
          <p:nvPr>
            <p:ph type="title"/>
          </p:nvPr>
        </p:nvSpPr>
        <p:spPr>
          <a:xfrm>
            <a:off x="228600" y="304800"/>
            <a:ext cx="7772400" cy="685800"/>
          </a:xfrm>
        </p:spPr>
        <p:txBody>
          <a:bodyPr>
            <a:noAutofit/>
          </a:bodyPr>
          <a:lstStyle/>
          <a:p>
            <a:pPr eaLnBrk="1" hangingPunct="1"/>
            <a:r>
              <a:rPr lang="en-US" sz="4000" b="1" dirty="0" smtClean="0">
                <a:solidFill>
                  <a:schemeClr val="tx1"/>
                </a:solidFill>
              </a:rPr>
              <a:t>Brainstorming</a:t>
            </a:r>
          </a:p>
        </p:txBody>
      </p:sp>
      <p:sp>
        <p:nvSpPr>
          <p:cNvPr id="10243" name="Rectangle 3"/>
          <p:cNvSpPr>
            <a:spLocks noGrp="1" noChangeArrowheads="1"/>
          </p:cNvSpPr>
          <p:nvPr>
            <p:ph type="body" idx="1"/>
          </p:nvPr>
        </p:nvSpPr>
        <p:spPr>
          <a:xfrm>
            <a:off x="228600" y="1143000"/>
            <a:ext cx="8534400" cy="5029200"/>
          </a:xfrm>
        </p:spPr>
        <p:txBody>
          <a:bodyPr/>
          <a:lstStyle/>
          <a:p>
            <a:pPr eaLnBrk="1" hangingPunct="1">
              <a:lnSpc>
                <a:spcPct val="90000"/>
              </a:lnSpc>
              <a:spcAft>
                <a:spcPts val="1200"/>
              </a:spcAft>
            </a:pPr>
            <a:r>
              <a:rPr lang="en-US" sz="2400" b="1" dirty="0"/>
              <a:t>An intuitive method of generating concepts.</a:t>
            </a:r>
          </a:p>
          <a:p>
            <a:pPr eaLnBrk="1" hangingPunct="1">
              <a:lnSpc>
                <a:spcPct val="90000"/>
              </a:lnSpc>
              <a:spcAft>
                <a:spcPts val="1200"/>
              </a:spcAft>
            </a:pPr>
            <a:r>
              <a:rPr lang="en-US" sz="2400" dirty="0" smtClean="0"/>
              <a:t>The overall goal is to obtain several concepts that might work.</a:t>
            </a:r>
          </a:p>
          <a:p>
            <a:pPr eaLnBrk="1" hangingPunct="1">
              <a:lnSpc>
                <a:spcPct val="90000"/>
              </a:lnSpc>
              <a:spcAft>
                <a:spcPts val="1200"/>
              </a:spcAft>
            </a:pPr>
            <a:r>
              <a:rPr lang="en-US" sz="2400" dirty="0" smtClean="0"/>
              <a:t>All team members are encouraged to be open and uninhabited during the early sessions.</a:t>
            </a:r>
          </a:p>
          <a:p>
            <a:pPr eaLnBrk="1" hangingPunct="1">
              <a:lnSpc>
                <a:spcPct val="90000"/>
              </a:lnSpc>
              <a:spcAft>
                <a:spcPts val="1200"/>
              </a:spcAft>
            </a:pPr>
            <a:r>
              <a:rPr lang="en-US" sz="2400" dirty="0" smtClean="0"/>
              <a:t>No need to adhere to product specifications, focus on the functional needs of the product.</a:t>
            </a:r>
          </a:p>
          <a:p>
            <a:pPr eaLnBrk="1" hangingPunct="1">
              <a:lnSpc>
                <a:spcPct val="90000"/>
              </a:lnSpc>
              <a:spcAft>
                <a:spcPts val="1200"/>
              </a:spcAft>
            </a:pPr>
            <a:r>
              <a:rPr lang="en-US" sz="2400" dirty="0" smtClean="0"/>
              <a:t>The primary advantage of brainstorming is the ability of set of individuals to collectively build on each other to generate new ideas that would not arise individually.</a:t>
            </a:r>
          </a:p>
          <a:p>
            <a:pPr eaLnBrk="1" hangingPunct="1">
              <a:lnSpc>
                <a:spcPct val="90000"/>
              </a:lnSpc>
              <a:spcAft>
                <a:spcPts val="1200"/>
              </a:spcAft>
            </a:pPr>
            <a:endParaRPr lang="en-US" sz="2400" dirty="0" smtClean="0"/>
          </a:p>
        </p:txBody>
      </p:sp>
    </p:spTree>
    <p:extLst>
      <p:ext uri="{BB962C8B-B14F-4D97-AF65-F5344CB8AC3E}">
        <p14:creationId xmlns:p14="http://schemas.microsoft.com/office/powerpoint/2010/main" val="357660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a:t>Ken Youssefi</a:t>
            </a:r>
          </a:p>
        </p:txBody>
      </p:sp>
      <p:sp>
        <p:nvSpPr>
          <p:cNvPr id="7171" name="Footer Placeholder 4"/>
          <p:cNvSpPr>
            <a:spLocks noGrp="1"/>
          </p:cNvSpPr>
          <p:nvPr>
            <p:ph type="ftr" sz="quarter" idx="1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a:t>UC Berkeley, ME Dept</a:t>
            </a:r>
          </a:p>
        </p:txBody>
      </p:sp>
      <p:sp>
        <p:nvSpPr>
          <p:cNvPr id="717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D63312D-453E-4DB1-A197-34506886E24C}" type="slidenum">
              <a:rPr lang="en-US" sz="1000"/>
              <a:pPr eaLnBrk="1" hangingPunct="1"/>
              <a:t>13</a:t>
            </a:fld>
            <a:endParaRPr lang="en-US" sz="1000"/>
          </a:p>
        </p:txBody>
      </p:sp>
      <p:sp>
        <p:nvSpPr>
          <p:cNvPr id="7173" name="Rectangle 2"/>
          <p:cNvSpPr>
            <a:spLocks noGrp="1" noChangeArrowheads="1"/>
          </p:cNvSpPr>
          <p:nvPr>
            <p:ph type="title"/>
          </p:nvPr>
        </p:nvSpPr>
        <p:spPr>
          <a:xfrm>
            <a:off x="304800" y="228600"/>
            <a:ext cx="7772400" cy="762000"/>
          </a:xfrm>
        </p:spPr>
        <p:txBody>
          <a:bodyPr>
            <a:noAutofit/>
          </a:bodyPr>
          <a:lstStyle/>
          <a:p>
            <a:pPr eaLnBrk="1" hangingPunct="1"/>
            <a:r>
              <a:rPr lang="en-US" sz="4000" b="1" dirty="0" smtClean="0">
                <a:solidFill>
                  <a:schemeClr val="tx1"/>
                </a:solidFill>
              </a:rPr>
              <a:t>Brainstorming</a:t>
            </a:r>
            <a:br>
              <a:rPr lang="en-US" sz="4000" b="1" dirty="0" smtClean="0">
                <a:solidFill>
                  <a:schemeClr val="tx1"/>
                </a:solidFill>
              </a:rPr>
            </a:br>
            <a:r>
              <a:rPr lang="en-US" sz="2400" b="1" dirty="0" smtClean="0">
                <a:solidFill>
                  <a:schemeClr val="tx1"/>
                </a:solidFill>
              </a:rPr>
              <a:t>Guidelines</a:t>
            </a:r>
          </a:p>
        </p:txBody>
      </p:sp>
      <p:sp>
        <p:nvSpPr>
          <p:cNvPr id="11267" name="Rectangle 3"/>
          <p:cNvSpPr>
            <a:spLocks noGrp="1" noChangeArrowheads="1"/>
          </p:cNvSpPr>
          <p:nvPr>
            <p:ph type="body" idx="1"/>
          </p:nvPr>
        </p:nvSpPr>
        <p:spPr>
          <a:xfrm>
            <a:off x="304800" y="1600200"/>
            <a:ext cx="8534400" cy="4114800"/>
          </a:xfrm>
        </p:spPr>
        <p:txBody>
          <a:bodyPr/>
          <a:lstStyle/>
          <a:p>
            <a:pPr eaLnBrk="1" hangingPunct="1">
              <a:lnSpc>
                <a:spcPct val="90000"/>
              </a:lnSpc>
            </a:pPr>
            <a:r>
              <a:rPr lang="en-US" sz="2800" dirty="0" smtClean="0"/>
              <a:t>Select a group leader, to prevent judgments and to encourage participation by all.</a:t>
            </a:r>
          </a:p>
          <a:p>
            <a:pPr eaLnBrk="1" hangingPunct="1">
              <a:lnSpc>
                <a:spcPct val="90000"/>
              </a:lnSpc>
            </a:pPr>
            <a:r>
              <a:rPr lang="en-US" sz="2800" dirty="0" smtClean="0"/>
              <a:t>Form the group with 5 to 15 people.</a:t>
            </a:r>
          </a:p>
          <a:p>
            <a:pPr eaLnBrk="1" hangingPunct="1">
              <a:lnSpc>
                <a:spcPct val="90000"/>
              </a:lnSpc>
            </a:pPr>
            <a:r>
              <a:rPr lang="en-US" sz="2800" dirty="0" smtClean="0"/>
              <a:t>Do not confine the group to experts in the area.</a:t>
            </a:r>
          </a:p>
          <a:p>
            <a:pPr eaLnBrk="1" hangingPunct="1">
              <a:lnSpc>
                <a:spcPct val="90000"/>
              </a:lnSpc>
            </a:pPr>
            <a:r>
              <a:rPr lang="en-US" sz="2800" dirty="0" smtClean="0"/>
              <a:t>Individuals could come to the session with a set of ideas.</a:t>
            </a:r>
          </a:p>
          <a:p>
            <a:pPr eaLnBrk="1" hangingPunct="1">
              <a:lnSpc>
                <a:spcPct val="90000"/>
              </a:lnSpc>
            </a:pPr>
            <a:r>
              <a:rPr lang="en-US" sz="2800" dirty="0" smtClean="0"/>
              <a:t>Limit the brainstorming to 45 minutes.</a:t>
            </a:r>
          </a:p>
          <a:p>
            <a:pPr eaLnBrk="1" hangingPunct="1">
              <a:lnSpc>
                <a:spcPct val="90000"/>
              </a:lnSpc>
            </a:pPr>
            <a:r>
              <a:rPr lang="en-US" sz="2800" dirty="0" smtClean="0"/>
              <a:t>Do not include bosses, managers or supervisors in the group.</a:t>
            </a:r>
          </a:p>
        </p:txBody>
      </p:sp>
    </p:spTree>
    <p:extLst>
      <p:ext uri="{BB962C8B-B14F-4D97-AF65-F5344CB8AC3E}">
        <p14:creationId xmlns:p14="http://schemas.microsoft.com/office/powerpoint/2010/main" val="3658539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47800"/>
            <a:ext cx="8229600" cy="5105400"/>
          </a:xfrm>
        </p:spPr>
        <p:txBody>
          <a:bodyPr/>
          <a:lstStyle/>
          <a:p>
            <a:pPr>
              <a:lnSpc>
                <a:spcPct val="90000"/>
              </a:lnSpc>
              <a:spcBef>
                <a:spcPct val="50000"/>
              </a:spcBef>
              <a:buFont typeface="Wingdings" pitchFamily="2" charset="2"/>
              <a:buChar char="ü"/>
            </a:pPr>
            <a:r>
              <a:rPr lang="en-US" sz="2800" dirty="0"/>
              <a:t>Make Analogies</a:t>
            </a:r>
          </a:p>
          <a:p>
            <a:pPr lvl="2">
              <a:lnSpc>
                <a:spcPct val="90000"/>
              </a:lnSpc>
              <a:spcBef>
                <a:spcPct val="50000"/>
              </a:spcBef>
            </a:pPr>
            <a:r>
              <a:rPr lang="en-US" sz="2600" dirty="0"/>
              <a:t>What analogies exist in nature? What analogous products exist? How do these products solve the same product functions?</a:t>
            </a:r>
          </a:p>
          <a:p>
            <a:pPr>
              <a:lnSpc>
                <a:spcPct val="90000"/>
              </a:lnSpc>
              <a:spcBef>
                <a:spcPct val="50000"/>
              </a:spcBef>
              <a:buFont typeface="Wingdings" pitchFamily="2" charset="2"/>
              <a:buChar char="ü"/>
            </a:pPr>
            <a:r>
              <a:rPr lang="en-US" sz="2800" dirty="0"/>
              <a:t>Wish and wonder</a:t>
            </a:r>
          </a:p>
          <a:p>
            <a:pPr lvl="2">
              <a:lnSpc>
                <a:spcPct val="90000"/>
              </a:lnSpc>
              <a:spcBef>
                <a:spcPct val="50000"/>
              </a:spcBef>
            </a:pPr>
            <a:r>
              <a:rPr lang="en-US" sz="2600" dirty="0"/>
              <a:t>What if …..?</a:t>
            </a:r>
          </a:p>
          <a:p>
            <a:pPr>
              <a:spcBef>
                <a:spcPct val="50000"/>
              </a:spcBef>
              <a:buFont typeface="Wingdings" pitchFamily="2" charset="2"/>
              <a:buChar char="ü"/>
            </a:pPr>
            <a:r>
              <a:rPr lang="en-US" sz="2800" dirty="0"/>
              <a:t>Sketch/use physical models</a:t>
            </a:r>
          </a:p>
          <a:p>
            <a:pPr lvl="2">
              <a:spcBef>
                <a:spcPct val="50000"/>
              </a:spcBef>
            </a:pPr>
            <a:r>
              <a:rPr lang="en-US" sz="2600" dirty="0"/>
              <a:t>What would an idea look like? How does this model satisfies the function? What can we change?</a:t>
            </a:r>
          </a:p>
          <a:p>
            <a:endParaRPr lang="en-US" dirty="0"/>
          </a:p>
        </p:txBody>
      </p:sp>
      <p:sp>
        <p:nvSpPr>
          <p:cNvPr id="11269" name="Rectangle 2"/>
          <p:cNvSpPr>
            <a:spLocks noGrp="1" noChangeArrowheads="1"/>
          </p:cNvSpPr>
          <p:nvPr>
            <p:ph type="title"/>
          </p:nvPr>
        </p:nvSpPr>
        <p:spPr>
          <a:xfrm>
            <a:off x="76200" y="228600"/>
            <a:ext cx="8229600" cy="1143000"/>
          </a:xfrm>
        </p:spPr>
        <p:txBody>
          <a:bodyPr>
            <a:normAutofit/>
          </a:bodyPr>
          <a:lstStyle/>
          <a:p>
            <a:pPr eaLnBrk="1" hangingPunct="1"/>
            <a:r>
              <a:rPr lang="en-US" sz="4000" b="0" dirty="0" smtClean="0">
                <a:solidFill>
                  <a:schemeClr val="tx1"/>
                </a:solidFill>
              </a:rPr>
              <a:t>Brainstorming</a:t>
            </a:r>
            <a:br>
              <a:rPr lang="en-US" sz="4000" b="0" dirty="0" smtClean="0">
                <a:solidFill>
                  <a:schemeClr val="tx1"/>
                </a:solidFill>
              </a:rPr>
            </a:br>
            <a:r>
              <a:rPr lang="en-US" sz="2400" b="0" dirty="0" smtClean="0">
                <a:solidFill>
                  <a:schemeClr val="tx1"/>
                </a:solidFill>
              </a:rPr>
              <a:t>Idea Generators</a:t>
            </a:r>
            <a:endParaRPr lang="en-US" sz="4000" b="0" dirty="0" smtClean="0">
              <a:solidFill>
                <a:schemeClr val="tx1"/>
              </a:solidFill>
            </a:endParaRPr>
          </a:p>
        </p:txBody>
      </p:sp>
      <p:sp>
        <p:nvSpPr>
          <p:cNvPr id="11266" name="Date Placeholder 3"/>
          <p:cNvSpPr>
            <a:spLocks noGrp="1"/>
          </p:cNvSpPr>
          <p:nvPr>
            <p:ph type="dt" sz="half"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a:t>Ken Youssefi</a:t>
            </a:r>
          </a:p>
        </p:txBody>
      </p:sp>
      <p:sp>
        <p:nvSpPr>
          <p:cNvPr id="11267" name="Footer Placeholder 4"/>
          <p:cNvSpPr>
            <a:spLocks noGrp="1"/>
          </p:cNvSpPr>
          <p:nvPr>
            <p:ph type="ftr" sz="quarter" idx="1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a:t>UC Berkeley, ME Dept</a:t>
            </a:r>
          </a:p>
        </p:txBody>
      </p:sp>
      <p:sp>
        <p:nvSpPr>
          <p:cNvPr id="1126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E39A97B-40C0-4731-877B-1C87B9AA49C3}" type="slidenum">
              <a:rPr lang="en-US" sz="1000"/>
              <a:pPr eaLnBrk="1" hangingPunct="1"/>
              <a:t>14</a:t>
            </a:fld>
            <a:endParaRPr lang="en-US" sz="1000"/>
          </a:p>
        </p:txBody>
      </p:sp>
    </p:spTree>
    <p:extLst>
      <p:ext uri="{BB962C8B-B14F-4D97-AF65-F5344CB8AC3E}">
        <p14:creationId xmlns:p14="http://schemas.microsoft.com/office/powerpoint/2010/main" val="3377410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a:t>Ken Youssefi</a:t>
            </a:r>
          </a:p>
        </p:txBody>
      </p:sp>
      <p:sp>
        <p:nvSpPr>
          <p:cNvPr id="12291" name="Footer Placeholder 4"/>
          <p:cNvSpPr>
            <a:spLocks noGrp="1"/>
          </p:cNvSpPr>
          <p:nvPr>
            <p:ph type="ftr" sz="quarter" idx="1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a:t>UC Berkeley, ME Dept</a:t>
            </a:r>
          </a:p>
        </p:txBody>
      </p:sp>
      <p:sp>
        <p:nvSpPr>
          <p:cNvPr id="1229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F568449-7920-46E4-A2F3-40848D85D357}" type="slidenum">
              <a:rPr lang="en-US" sz="1000"/>
              <a:pPr eaLnBrk="1" hangingPunct="1"/>
              <a:t>15</a:t>
            </a:fld>
            <a:endParaRPr lang="en-US" sz="1000"/>
          </a:p>
        </p:txBody>
      </p:sp>
      <p:sp>
        <p:nvSpPr>
          <p:cNvPr id="12293" name="Rectangle 2"/>
          <p:cNvSpPr>
            <a:spLocks noGrp="1" noChangeArrowheads="1"/>
          </p:cNvSpPr>
          <p:nvPr>
            <p:ph type="title"/>
          </p:nvPr>
        </p:nvSpPr>
        <p:spPr>
          <a:xfrm>
            <a:off x="228600" y="0"/>
            <a:ext cx="8229600" cy="1143000"/>
          </a:xfrm>
        </p:spPr>
        <p:txBody>
          <a:bodyPr>
            <a:noAutofit/>
          </a:bodyPr>
          <a:lstStyle/>
          <a:p>
            <a:pPr eaLnBrk="1" hangingPunct="1"/>
            <a:r>
              <a:rPr lang="en-US" sz="4000" b="1" dirty="0" smtClean="0">
                <a:solidFill>
                  <a:schemeClr val="tx1"/>
                </a:solidFill>
              </a:rPr>
              <a:t>Brainstorming</a:t>
            </a:r>
            <a:br>
              <a:rPr lang="en-US" sz="4000" b="1" dirty="0" smtClean="0">
                <a:solidFill>
                  <a:schemeClr val="tx1"/>
                </a:solidFill>
              </a:rPr>
            </a:br>
            <a:r>
              <a:rPr lang="en-US" sz="2800" b="1" dirty="0" smtClean="0">
                <a:solidFill>
                  <a:schemeClr val="tx1"/>
                </a:solidFill>
              </a:rPr>
              <a:t>Idea Generators</a:t>
            </a:r>
            <a:endParaRPr lang="en-US" sz="4000" b="1" dirty="0" smtClean="0">
              <a:solidFill>
                <a:schemeClr val="tx1"/>
              </a:solidFill>
            </a:endParaRPr>
          </a:p>
        </p:txBody>
      </p:sp>
      <p:sp>
        <p:nvSpPr>
          <p:cNvPr id="16387" name="Rectangle 3"/>
          <p:cNvSpPr>
            <a:spLocks noGrp="1" noChangeArrowheads="1"/>
          </p:cNvSpPr>
          <p:nvPr>
            <p:ph type="body" idx="1"/>
          </p:nvPr>
        </p:nvSpPr>
        <p:spPr>
          <a:xfrm>
            <a:off x="152400" y="1219200"/>
            <a:ext cx="8763000" cy="5410200"/>
          </a:xfrm>
        </p:spPr>
        <p:txBody>
          <a:bodyPr/>
          <a:lstStyle/>
          <a:p>
            <a:pPr eaLnBrk="1" hangingPunct="1">
              <a:lnSpc>
                <a:spcPct val="90000"/>
              </a:lnSpc>
            </a:pPr>
            <a:r>
              <a:rPr lang="en-US" sz="2400" dirty="0" smtClean="0"/>
              <a:t>Eliminate or minimize</a:t>
            </a:r>
          </a:p>
          <a:p>
            <a:pPr lvl="1" eaLnBrk="1" hangingPunct="1">
              <a:lnSpc>
                <a:spcPct val="90000"/>
              </a:lnSpc>
              <a:buFontTx/>
              <a:buNone/>
            </a:pPr>
            <a:r>
              <a:rPr lang="en-US" sz="2000" dirty="0" smtClean="0"/>
              <a:t>	</a:t>
            </a:r>
            <a:r>
              <a:rPr lang="en-US" sz="2400" dirty="0" smtClean="0"/>
              <a:t>Can we remove a feature? What can we use to replace a feature? What if a feature were smaller? Could we divide it into two parts?</a:t>
            </a:r>
          </a:p>
          <a:p>
            <a:pPr eaLnBrk="1" hangingPunct="1">
              <a:lnSpc>
                <a:spcPct val="90000"/>
              </a:lnSpc>
            </a:pPr>
            <a:endParaRPr lang="en-US" sz="1050" dirty="0" smtClean="0"/>
          </a:p>
          <a:p>
            <a:pPr eaLnBrk="1" hangingPunct="1">
              <a:lnSpc>
                <a:spcPct val="90000"/>
              </a:lnSpc>
            </a:pPr>
            <a:r>
              <a:rPr lang="en-US" sz="2400" dirty="0" smtClean="0"/>
              <a:t>Modify and magnify</a:t>
            </a:r>
          </a:p>
          <a:p>
            <a:pPr lvl="1" eaLnBrk="1" hangingPunct="1">
              <a:lnSpc>
                <a:spcPct val="90000"/>
              </a:lnSpc>
              <a:buFontTx/>
              <a:buNone/>
            </a:pPr>
            <a:r>
              <a:rPr lang="en-US" sz="2000" dirty="0" smtClean="0"/>
              <a:t>	</a:t>
            </a:r>
            <a:r>
              <a:rPr lang="en-US" sz="2400" dirty="0" smtClean="0"/>
              <a:t>What can be made larger or extended? What can be exaggerated? What can add extra value? What can be duplicated? Convert a round section to a straight one? Can motion, form, shape, color, sound, odor be changed?</a:t>
            </a:r>
          </a:p>
          <a:p>
            <a:pPr eaLnBrk="1" hangingPunct="1">
              <a:lnSpc>
                <a:spcPct val="90000"/>
              </a:lnSpc>
            </a:pPr>
            <a:endParaRPr lang="en-US" sz="1050" dirty="0" smtClean="0"/>
          </a:p>
          <a:p>
            <a:pPr eaLnBrk="1" hangingPunct="1">
              <a:lnSpc>
                <a:spcPct val="90000"/>
              </a:lnSpc>
            </a:pPr>
            <a:r>
              <a:rPr lang="en-US" sz="2400" dirty="0" smtClean="0"/>
              <a:t>Combine</a:t>
            </a:r>
          </a:p>
          <a:p>
            <a:pPr lvl="1" eaLnBrk="1" hangingPunct="1">
              <a:lnSpc>
                <a:spcPct val="90000"/>
              </a:lnSpc>
              <a:buFontTx/>
              <a:buNone/>
            </a:pPr>
            <a:r>
              <a:rPr lang="en-US" sz="2000" dirty="0" smtClean="0"/>
              <a:t>	</a:t>
            </a:r>
            <a:r>
              <a:rPr lang="en-US" sz="2400" dirty="0" smtClean="0"/>
              <a:t>Can we combine purposes? How about assortments? How about blending?</a:t>
            </a:r>
          </a:p>
          <a:p>
            <a:pPr eaLnBrk="1" hangingPunct="1">
              <a:lnSpc>
                <a:spcPct val="90000"/>
              </a:lnSpc>
            </a:pPr>
            <a:endParaRPr lang="en-US" sz="2400" dirty="0" smtClean="0"/>
          </a:p>
        </p:txBody>
      </p:sp>
    </p:spTree>
    <p:extLst>
      <p:ext uri="{BB962C8B-B14F-4D97-AF65-F5344CB8AC3E}">
        <p14:creationId xmlns:p14="http://schemas.microsoft.com/office/powerpoint/2010/main" val="339224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anim calcmode="lin" valueType="num">
                                      <p:cBhvr additive="base">
                                        <p:cTn id="11"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3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 calcmode="lin" valueType="num">
                                      <p:cBhvr additive="base">
                                        <p:cTn id="17" dur="500" fill="hold"/>
                                        <p:tgtEl>
                                          <p:spTgt spid="16387">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3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anim calcmode="lin" valueType="num">
                                      <p:cBhvr additive="base">
                                        <p:cTn id="21" dur="500" fill="hold"/>
                                        <p:tgtEl>
                                          <p:spTgt spid="16387">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3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387">
                                            <p:txEl>
                                              <p:pRg st="6" end="6"/>
                                            </p:txEl>
                                          </p:spTgt>
                                        </p:tgtEl>
                                        <p:attrNameLst>
                                          <p:attrName>style.visibility</p:attrName>
                                        </p:attrNameLst>
                                      </p:cBhvr>
                                      <p:to>
                                        <p:strVal val="visible"/>
                                      </p:to>
                                    </p:set>
                                    <p:anim calcmode="lin" valueType="num">
                                      <p:cBhvr additive="base">
                                        <p:cTn id="27" dur="500" fill="hold"/>
                                        <p:tgtEl>
                                          <p:spTgt spid="16387">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38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6387">
                                            <p:txEl>
                                              <p:pRg st="7" end="7"/>
                                            </p:txEl>
                                          </p:spTgt>
                                        </p:tgtEl>
                                        <p:attrNameLst>
                                          <p:attrName>style.visibility</p:attrName>
                                        </p:attrNameLst>
                                      </p:cBhvr>
                                      <p:to>
                                        <p:strVal val="visible"/>
                                      </p:to>
                                    </p:set>
                                    <p:anim calcmode="lin" valueType="num">
                                      <p:cBhvr additive="base">
                                        <p:cTn id="31" dur="500" fill="hold"/>
                                        <p:tgtEl>
                                          <p:spTgt spid="16387">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387">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a:t>Ken Youssefi</a:t>
            </a:r>
          </a:p>
        </p:txBody>
      </p:sp>
      <p:sp>
        <p:nvSpPr>
          <p:cNvPr id="13315" name="Footer Placeholder 4"/>
          <p:cNvSpPr>
            <a:spLocks noGrp="1"/>
          </p:cNvSpPr>
          <p:nvPr>
            <p:ph type="ftr" sz="quarter" idx="1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a:t>UC Berkeley, ME Dept</a:t>
            </a:r>
          </a:p>
        </p:txBody>
      </p:sp>
      <p:sp>
        <p:nvSpPr>
          <p:cNvPr id="13316"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2B300EC-7064-4F3B-85BD-68028F2847E5}" type="slidenum">
              <a:rPr lang="en-US" sz="1000"/>
              <a:pPr eaLnBrk="1" hangingPunct="1"/>
              <a:t>16</a:t>
            </a:fld>
            <a:endParaRPr lang="en-US" sz="1000"/>
          </a:p>
        </p:txBody>
      </p:sp>
      <p:sp>
        <p:nvSpPr>
          <p:cNvPr id="13317" name="Rectangle 2"/>
          <p:cNvSpPr>
            <a:spLocks noGrp="1" noChangeArrowheads="1"/>
          </p:cNvSpPr>
          <p:nvPr>
            <p:ph type="title"/>
          </p:nvPr>
        </p:nvSpPr>
        <p:spPr>
          <a:xfrm>
            <a:off x="304800" y="381000"/>
            <a:ext cx="7772400" cy="685800"/>
          </a:xfrm>
        </p:spPr>
        <p:txBody>
          <a:bodyPr>
            <a:noAutofit/>
          </a:bodyPr>
          <a:lstStyle/>
          <a:p>
            <a:pPr eaLnBrk="1" hangingPunct="1"/>
            <a:r>
              <a:rPr lang="en-US" sz="4000" b="1" dirty="0" smtClean="0">
                <a:solidFill>
                  <a:schemeClr val="tx1"/>
                </a:solidFill>
              </a:rPr>
              <a:t>Brainstorming</a:t>
            </a:r>
            <a:br>
              <a:rPr lang="en-US" sz="4000" b="1" dirty="0" smtClean="0">
                <a:solidFill>
                  <a:schemeClr val="tx1"/>
                </a:solidFill>
              </a:rPr>
            </a:br>
            <a:r>
              <a:rPr lang="en-US" sz="2800" b="1" dirty="0" smtClean="0">
                <a:solidFill>
                  <a:schemeClr val="tx1"/>
                </a:solidFill>
              </a:rPr>
              <a:t>Idea Generators</a:t>
            </a:r>
            <a:endParaRPr lang="en-US" sz="4000" b="1" dirty="0" smtClean="0">
              <a:solidFill>
                <a:schemeClr val="tx1"/>
              </a:solidFill>
            </a:endParaRPr>
          </a:p>
        </p:txBody>
      </p:sp>
      <p:sp>
        <p:nvSpPr>
          <p:cNvPr id="17411" name="Rectangle 3"/>
          <p:cNvSpPr>
            <a:spLocks noGrp="1" noChangeArrowheads="1"/>
          </p:cNvSpPr>
          <p:nvPr>
            <p:ph type="body" idx="1"/>
          </p:nvPr>
        </p:nvSpPr>
        <p:spPr>
          <a:xfrm>
            <a:off x="304800" y="1447800"/>
            <a:ext cx="8458200" cy="4876800"/>
          </a:xfrm>
        </p:spPr>
        <p:txBody>
          <a:bodyPr/>
          <a:lstStyle/>
          <a:p>
            <a:pPr eaLnBrk="1" hangingPunct="1"/>
            <a:r>
              <a:rPr lang="en-US" sz="2400" dirty="0" smtClean="0"/>
              <a:t>Reverse or rearrange</a:t>
            </a:r>
          </a:p>
          <a:p>
            <a:pPr lvl="1" eaLnBrk="1" hangingPunct="1">
              <a:buFontTx/>
              <a:buNone/>
            </a:pPr>
            <a:r>
              <a:rPr lang="en-US" sz="2400" dirty="0" smtClean="0"/>
              <a:t>  Should we turn it around? Up instead of          </a:t>
            </a:r>
            <a:r>
              <a:rPr lang="en-US" sz="2400" dirty="0" err="1" smtClean="0"/>
              <a:t>down?Consider</a:t>
            </a:r>
            <a:r>
              <a:rPr lang="en-US" sz="2400" dirty="0" smtClean="0"/>
              <a:t> it backwards? What other arrangements might be better? Interchange components? Do the unexpected?</a:t>
            </a:r>
          </a:p>
          <a:p>
            <a:pPr eaLnBrk="1" hangingPunct="1"/>
            <a:endParaRPr lang="en-US" sz="1050" dirty="0" smtClean="0"/>
          </a:p>
          <a:p>
            <a:pPr eaLnBrk="1" hangingPunct="1"/>
            <a:r>
              <a:rPr lang="en-US" sz="2400" dirty="0" smtClean="0"/>
              <a:t>Substitute</a:t>
            </a:r>
          </a:p>
          <a:p>
            <a:pPr lvl="2" eaLnBrk="1" hangingPunct="1">
              <a:buFontTx/>
              <a:buNone/>
            </a:pPr>
            <a:r>
              <a:rPr lang="en-US" sz="2400" dirty="0" smtClean="0"/>
              <a:t>What can be substituted?</a:t>
            </a:r>
          </a:p>
          <a:p>
            <a:pPr eaLnBrk="1" hangingPunct="1"/>
            <a:endParaRPr lang="en-US" sz="1100" dirty="0" smtClean="0"/>
          </a:p>
          <a:p>
            <a:pPr eaLnBrk="1" hangingPunct="1"/>
            <a:r>
              <a:rPr lang="en-US" sz="2400" dirty="0" smtClean="0"/>
              <a:t>Adapt</a:t>
            </a:r>
          </a:p>
          <a:p>
            <a:pPr lvl="2" eaLnBrk="1" hangingPunct="1">
              <a:buFontTx/>
              <a:buNone/>
            </a:pPr>
            <a:r>
              <a:rPr lang="en-US" sz="2400" dirty="0" smtClean="0"/>
              <a:t>What else is like this? What other ideas this suggest? What could we copy?</a:t>
            </a:r>
          </a:p>
        </p:txBody>
      </p:sp>
    </p:spTree>
    <p:extLst>
      <p:ext uri="{BB962C8B-B14F-4D97-AF65-F5344CB8AC3E}">
        <p14:creationId xmlns:p14="http://schemas.microsoft.com/office/powerpoint/2010/main" val="1893647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 calcmode="lin" valueType="num">
                                      <p:cBhvr additive="base">
                                        <p:cTn id="11" dur="500" fill="hold"/>
                                        <p:tgtEl>
                                          <p:spTgt spid="1741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4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 calcmode="lin" valueType="num">
                                      <p:cBhvr additive="base">
                                        <p:cTn id="17" dur="500" fill="hold"/>
                                        <p:tgtEl>
                                          <p:spTgt spid="1741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4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 calcmode="lin" valueType="num">
                                      <p:cBhvr additive="base">
                                        <p:cTn id="21" dur="500" fill="hold"/>
                                        <p:tgtEl>
                                          <p:spTgt spid="1741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4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 calcmode="lin" valueType="num">
                                      <p:cBhvr additive="base">
                                        <p:cTn id="27" dur="500" fill="hold"/>
                                        <p:tgtEl>
                                          <p:spTgt spid="17411">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41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anim calcmode="lin" valueType="num">
                                      <p:cBhvr additive="base">
                                        <p:cTn id="31" dur="500" fill="hold"/>
                                        <p:tgtEl>
                                          <p:spTgt spid="17411">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1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a:xfrm>
            <a:off x="180975" y="228600"/>
            <a:ext cx="7924800" cy="990600"/>
          </a:xfrm>
        </p:spPr>
        <p:txBody>
          <a:bodyPr>
            <a:normAutofit fontScale="90000"/>
          </a:bodyPr>
          <a:lstStyle/>
          <a:p>
            <a:pPr eaLnBrk="1" hangingPunct="1"/>
            <a:r>
              <a:rPr lang="en-US" sz="4400" b="1" dirty="0" smtClean="0">
                <a:solidFill>
                  <a:schemeClr val="tx1"/>
                </a:solidFill>
              </a:rPr>
              <a:t>Brainstorming</a:t>
            </a:r>
            <a:r>
              <a:rPr lang="en-US" sz="3200" b="1" dirty="0" smtClean="0">
                <a:solidFill>
                  <a:schemeClr val="tx1"/>
                </a:solidFill>
              </a:rPr>
              <a:t/>
            </a:r>
            <a:br>
              <a:rPr lang="en-US" sz="3200" b="1" dirty="0" smtClean="0">
                <a:solidFill>
                  <a:schemeClr val="tx1"/>
                </a:solidFill>
              </a:rPr>
            </a:br>
            <a:r>
              <a:rPr lang="en-US" sz="2200" b="1" dirty="0" smtClean="0">
                <a:solidFill>
                  <a:schemeClr val="tx1"/>
                </a:solidFill>
              </a:rPr>
              <a:t>Memory Map </a:t>
            </a:r>
            <a:r>
              <a:rPr lang="en-US" sz="2200" dirty="0" smtClean="0">
                <a:solidFill>
                  <a:schemeClr val="tx1"/>
                </a:solidFill>
              </a:rPr>
              <a:t>Example  </a:t>
            </a:r>
            <a:endParaRPr lang="en-US" sz="2200" b="1" dirty="0" smtClean="0">
              <a:solidFill>
                <a:schemeClr val="tx1"/>
              </a:solidFill>
            </a:endParaRPr>
          </a:p>
        </p:txBody>
      </p:sp>
      <p:sp>
        <p:nvSpPr>
          <p:cNvPr id="8196" name="Slide Number Placeholder 4"/>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3D41D30-B8DB-405B-82AB-B2FE5406B323}" type="slidenum">
              <a:rPr lang="en-US" sz="1000"/>
              <a:pPr eaLnBrk="1" hangingPunct="1"/>
              <a:t>17</a:t>
            </a:fld>
            <a:endParaRPr lang="en-US" sz="1000"/>
          </a:p>
        </p:txBody>
      </p:sp>
      <p:pic>
        <p:nvPicPr>
          <p:cNvPr id="3892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5016500"/>
            <a:ext cx="411480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tangle 4"/>
          <p:cNvSpPr>
            <a:spLocks noChangeArrowheads="1"/>
          </p:cNvSpPr>
          <p:nvPr/>
        </p:nvSpPr>
        <p:spPr bwMode="auto">
          <a:xfrm>
            <a:off x="408622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389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5092700"/>
            <a:ext cx="22098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Rectangle 6"/>
          <p:cNvSpPr>
            <a:spLocks noChangeArrowheads="1"/>
          </p:cNvSpPr>
          <p:nvPr/>
        </p:nvSpPr>
        <p:spPr bwMode="auto">
          <a:xfrm>
            <a:off x="4143375"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38919" name="Picture 7"/>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1562100" y="1282700"/>
            <a:ext cx="45720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Rectangle 10"/>
          <p:cNvSpPr>
            <a:spLocks noChangeArrowheads="1"/>
          </p:cNvSpPr>
          <p:nvPr/>
        </p:nvSpPr>
        <p:spPr bwMode="auto">
          <a:xfrm>
            <a:off x="3595688"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204" name="Text Box 15"/>
          <p:cNvSpPr txBox="1">
            <a:spLocks noChangeArrowheads="1"/>
          </p:cNvSpPr>
          <p:nvPr/>
        </p:nvSpPr>
        <p:spPr bwMode="auto">
          <a:xfrm>
            <a:off x="3467100" y="5778500"/>
            <a:ext cx="1295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p>
        </p:txBody>
      </p:sp>
      <p:sp>
        <p:nvSpPr>
          <p:cNvPr id="8205" name="Text Box 19"/>
          <p:cNvSpPr txBox="1">
            <a:spLocks noChangeArrowheads="1"/>
          </p:cNvSpPr>
          <p:nvPr/>
        </p:nvSpPr>
        <p:spPr bwMode="auto">
          <a:xfrm>
            <a:off x="3009900" y="5854700"/>
            <a:ext cx="1828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p>
        </p:txBody>
      </p:sp>
      <p:sp>
        <p:nvSpPr>
          <p:cNvPr id="8206" name="Text Box 20"/>
          <p:cNvSpPr txBox="1">
            <a:spLocks noChangeArrowheads="1"/>
          </p:cNvSpPr>
          <p:nvPr/>
        </p:nvSpPr>
        <p:spPr bwMode="auto">
          <a:xfrm>
            <a:off x="3162300" y="5702300"/>
            <a:ext cx="1447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p>
        </p:txBody>
      </p:sp>
      <p:sp>
        <p:nvSpPr>
          <p:cNvPr id="8207" name="Text Box 21"/>
          <p:cNvSpPr txBox="1">
            <a:spLocks noChangeArrowheads="1"/>
          </p:cNvSpPr>
          <p:nvPr/>
        </p:nvSpPr>
        <p:spPr bwMode="auto">
          <a:xfrm>
            <a:off x="2933700" y="6235700"/>
            <a:ext cx="533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p>
        </p:txBody>
      </p:sp>
      <p:sp>
        <p:nvSpPr>
          <p:cNvPr id="8208" name="Text Box 22"/>
          <p:cNvSpPr txBox="1">
            <a:spLocks noChangeArrowheads="1"/>
          </p:cNvSpPr>
          <p:nvPr/>
        </p:nvSpPr>
        <p:spPr bwMode="auto">
          <a:xfrm>
            <a:off x="3848100" y="4711700"/>
            <a:ext cx="762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p>
        </p:txBody>
      </p:sp>
      <p:sp>
        <p:nvSpPr>
          <p:cNvPr id="8209" name="Text Box 26"/>
          <p:cNvSpPr txBox="1">
            <a:spLocks noChangeArrowheads="1"/>
          </p:cNvSpPr>
          <p:nvPr/>
        </p:nvSpPr>
        <p:spPr bwMode="auto">
          <a:xfrm>
            <a:off x="2095500" y="6388100"/>
            <a:ext cx="2667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p>
        </p:txBody>
      </p:sp>
      <p:sp>
        <p:nvSpPr>
          <p:cNvPr id="8210" name="Text Box 27"/>
          <p:cNvSpPr txBox="1">
            <a:spLocks noChangeArrowheads="1"/>
          </p:cNvSpPr>
          <p:nvPr/>
        </p:nvSpPr>
        <p:spPr bwMode="auto">
          <a:xfrm>
            <a:off x="4076700" y="6159500"/>
            <a:ext cx="762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p>
        </p:txBody>
      </p:sp>
      <p:sp>
        <p:nvSpPr>
          <p:cNvPr id="8211" name="Text Box 29"/>
          <p:cNvSpPr txBox="1">
            <a:spLocks noChangeArrowheads="1"/>
          </p:cNvSpPr>
          <p:nvPr/>
        </p:nvSpPr>
        <p:spPr bwMode="auto">
          <a:xfrm>
            <a:off x="4305300" y="5016500"/>
            <a:ext cx="533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p>
        </p:txBody>
      </p:sp>
      <p:sp>
        <p:nvSpPr>
          <p:cNvPr id="8212" name="Text Box 47"/>
          <p:cNvSpPr txBox="1">
            <a:spLocks noChangeArrowheads="1"/>
          </p:cNvSpPr>
          <p:nvPr/>
        </p:nvSpPr>
        <p:spPr bwMode="auto">
          <a:xfrm>
            <a:off x="2933700" y="4864100"/>
            <a:ext cx="1219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p>
        </p:txBody>
      </p:sp>
      <p:grpSp>
        <p:nvGrpSpPr>
          <p:cNvPr id="38964" name="Group 52"/>
          <p:cNvGrpSpPr>
            <a:grpSpLocks/>
          </p:cNvGrpSpPr>
          <p:nvPr/>
        </p:nvGrpSpPr>
        <p:grpSpPr bwMode="auto">
          <a:xfrm>
            <a:off x="2933700" y="4254500"/>
            <a:ext cx="3276600" cy="1011238"/>
            <a:chOff x="1824" y="2448"/>
            <a:chExt cx="2064" cy="637"/>
          </a:xfrm>
        </p:grpSpPr>
        <p:pic>
          <p:nvPicPr>
            <p:cNvPr id="82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2448"/>
              <a:ext cx="1152"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6" name="Line 48"/>
            <p:cNvSpPr>
              <a:spLocks noChangeShapeType="1"/>
            </p:cNvSpPr>
            <p:nvPr/>
          </p:nvSpPr>
          <p:spPr bwMode="auto">
            <a:xfrm flipV="1">
              <a:off x="1824" y="2797"/>
              <a:ext cx="1056"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214" name="Text Box 49"/>
          <p:cNvSpPr txBox="1">
            <a:spLocks noChangeArrowheads="1"/>
          </p:cNvSpPr>
          <p:nvPr/>
        </p:nvSpPr>
        <p:spPr bwMode="auto">
          <a:xfrm>
            <a:off x="5219700" y="1892300"/>
            <a:ext cx="1066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p>
        </p:txBody>
      </p:sp>
      <p:sp>
        <p:nvSpPr>
          <p:cNvPr id="2" name="TextBox 1"/>
          <p:cNvSpPr txBox="1"/>
          <p:nvPr/>
        </p:nvSpPr>
        <p:spPr>
          <a:xfrm>
            <a:off x="7010399" y="1371600"/>
            <a:ext cx="1905001" cy="1477328"/>
          </a:xfrm>
          <a:prstGeom prst="rect">
            <a:avLst/>
          </a:prstGeom>
          <a:noFill/>
        </p:spPr>
        <p:txBody>
          <a:bodyPr wrap="square" rtlCol="0">
            <a:spAutoFit/>
          </a:bodyPr>
          <a:lstStyle/>
          <a:p>
            <a:r>
              <a:rPr lang="en-US" b="1" dirty="0" smtClean="0">
                <a:solidFill>
                  <a:srgbClr val="C00000"/>
                </a:solidFill>
              </a:rPr>
              <a:t>Problem</a:t>
            </a:r>
            <a:r>
              <a:rPr lang="en-US" dirty="0" smtClean="0">
                <a:solidFill>
                  <a:srgbClr val="C00000"/>
                </a:solidFill>
              </a:rPr>
              <a:t>: Detecting location of golf balls across </a:t>
            </a:r>
            <a:r>
              <a:rPr lang="en-US" dirty="0">
                <a:solidFill>
                  <a:srgbClr val="C00000"/>
                </a:solidFill>
              </a:rPr>
              <a:t>a </a:t>
            </a:r>
            <a:r>
              <a:rPr lang="en-US" dirty="0" smtClean="0">
                <a:solidFill>
                  <a:srgbClr val="C00000"/>
                </a:solidFill>
              </a:rPr>
              <a:t>golf course</a:t>
            </a:r>
            <a:endParaRPr lang="en-US" dirty="0">
              <a:solidFill>
                <a:srgbClr val="C00000"/>
              </a:solidFill>
            </a:endParaRPr>
          </a:p>
        </p:txBody>
      </p:sp>
    </p:spTree>
    <p:extLst>
      <p:ext uri="{BB962C8B-B14F-4D97-AF65-F5344CB8AC3E}">
        <p14:creationId xmlns:p14="http://schemas.microsoft.com/office/powerpoint/2010/main" val="3921454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0-#ppt_w/2"/>
                                          </p:val>
                                        </p:tav>
                                        <p:tav tm="100000">
                                          <p:val>
                                            <p:strVal val="#ppt_x"/>
                                          </p:val>
                                        </p:tav>
                                      </p:tavLst>
                                    </p:anim>
                                    <p:anim calcmode="lin" valueType="num">
                                      <p:cBhvr additive="base">
                                        <p:cTn id="8" dur="500" fill="hold"/>
                                        <p:tgtEl>
                                          <p:spTgt spid="389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38964"/>
                                        </p:tgtEl>
                                        <p:attrNameLst>
                                          <p:attrName>style.visibility</p:attrName>
                                        </p:attrNameLst>
                                      </p:cBhvr>
                                      <p:to>
                                        <p:strVal val="visible"/>
                                      </p:to>
                                    </p:set>
                                    <p:animEffect transition="in" filter="fade">
                                      <p:cBhvr>
                                        <p:cTn id="13" dur="1000"/>
                                        <p:tgtEl>
                                          <p:spTgt spid="389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8919"/>
                                        </p:tgtEl>
                                        <p:attrNameLst>
                                          <p:attrName>style.visibility</p:attrName>
                                        </p:attrNameLst>
                                      </p:cBhvr>
                                      <p:to>
                                        <p:strVal val="visible"/>
                                      </p:to>
                                    </p:set>
                                    <p:anim calcmode="lin" valueType="num">
                                      <p:cBhvr additive="base">
                                        <p:cTn id="18" dur="500" fill="hold"/>
                                        <p:tgtEl>
                                          <p:spTgt spid="38919"/>
                                        </p:tgtEl>
                                        <p:attrNameLst>
                                          <p:attrName>ppt_x</p:attrName>
                                        </p:attrNameLst>
                                      </p:cBhvr>
                                      <p:tavLst>
                                        <p:tav tm="0">
                                          <p:val>
                                            <p:strVal val="0-#ppt_w/2"/>
                                          </p:val>
                                        </p:tav>
                                        <p:tav tm="100000">
                                          <p:val>
                                            <p:strVal val="#ppt_x"/>
                                          </p:val>
                                        </p:tav>
                                      </p:tavLst>
                                    </p:anim>
                                    <p:anim calcmode="lin" valueType="num">
                                      <p:cBhvr additive="base">
                                        <p:cTn id="19" dur="500" fill="hold"/>
                                        <p:tgtEl>
                                          <p:spTgt spid="389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38921"/>
                                        </p:tgtEl>
                                        <p:attrNameLst>
                                          <p:attrName>style.visibility</p:attrName>
                                        </p:attrNameLst>
                                      </p:cBhvr>
                                      <p:to>
                                        <p:strVal val="visible"/>
                                      </p:to>
                                    </p:set>
                                    <p:anim calcmode="lin" valueType="num">
                                      <p:cBhvr additive="base">
                                        <p:cTn id="24" dur="500" fill="hold"/>
                                        <p:tgtEl>
                                          <p:spTgt spid="38921"/>
                                        </p:tgtEl>
                                        <p:attrNameLst>
                                          <p:attrName>ppt_x</p:attrName>
                                        </p:attrNameLst>
                                      </p:cBhvr>
                                      <p:tavLst>
                                        <p:tav tm="0">
                                          <p:val>
                                            <p:strVal val="0-#ppt_w/2"/>
                                          </p:val>
                                        </p:tav>
                                        <p:tav tm="100000">
                                          <p:val>
                                            <p:strVal val="#ppt_x"/>
                                          </p:val>
                                        </p:tav>
                                      </p:tavLst>
                                    </p:anim>
                                    <p:anim calcmode="lin" valueType="num">
                                      <p:cBhvr additive="base">
                                        <p:cTn id="25" dur="500" fill="hold"/>
                                        <p:tgtEl>
                                          <p:spTgt spid="389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4"/>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F557016-111A-4D7D-8ED5-C36F85670DED}" type="slidenum">
              <a:rPr lang="en-US" sz="1000"/>
              <a:pPr eaLnBrk="1" hangingPunct="1"/>
              <a:t>18</a:t>
            </a:fld>
            <a:endParaRPr lang="en-US" sz="1000"/>
          </a:p>
        </p:txBody>
      </p:sp>
      <p:sp>
        <p:nvSpPr>
          <p:cNvPr id="9221" name="Rectangle 2"/>
          <p:cNvSpPr>
            <a:spLocks noGrp="1" noChangeArrowheads="1"/>
          </p:cNvSpPr>
          <p:nvPr>
            <p:ph type="title" idx="4294967295"/>
          </p:nvPr>
        </p:nvSpPr>
        <p:spPr>
          <a:xfrm>
            <a:off x="0" y="61119"/>
            <a:ext cx="8229600" cy="1143000"/>
          </a:xfrm>
        </p:spPr>
        <p:txBody>
          <a:bodyPr>
            <a:normAutofit/>
          </a:bodyPr>
          <a:lstStyle/>
          <a:p>
            <a:pPr eaLnBrk="1" hangingPunct="1"/>
            <a:r>
              <a:rPr lang="en-US" sz="4000" b="1" dirty="0" smtClean="0">
                <a:solidFill>
                  <a:schemeClr val="tx1"/>
                </a:solidFill>
              </a:rPr>
              <a:t>Brainstorming</a:t>
            </a:r>
          </a:p>
        </p:txBody>
      </p:sp>
      <p:pic>
        <p:nvPicPr>
          <p:cNvPr id="9223" name="Picture 4"/>
          <p:cNvPicPr>
            <a:picLocks noChangeAspect="1" noChangeArrowheads="1"/>
          </p:cNvPicPr>
          <p:nvPr/>
        </p:nvPicPr>
        <p:blipFill>
          <a:blip r:embed="rId2" cstate="print">
            <a:lum bright="-10000" contrast="20000"/>
            <a:extLst>
              <a:ext uri="{28A0092B-C50C-407E-A947-70E740481C1C}">
                <a14:useLocalDpi xmlns:a14="http://schemas.microsoft.com/office/drawing/2010/main" val="0"/>
              </a:ext>
            </a:extLst>
          </a:blip>
          <a:srcRect l="841"/>
          <a:stretch>
            <a:fillRect/>
          </a:stretch>
        </p:blipFill>
        <p:spPr bwMode="auto">
          <a:xfrm>
            <a:off x="1219200" y="990600"/>
            <a:ext cx="6629400" cy="560975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302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xfrm>
            <a:off x="228600" y="6492875"/>
            <a:ext cx="2398713" cy="365125"/>
          </a:xfr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dirty="0"/>
              <a:t>Ken </a:t>
            </a:r>
            <a:r>
              <a:rPr lang="en-US" sz="800" dirty="0" err="1"/>
              <a:t>Youssefi</a:t>
            </a:r>
            <a:endParaRPr lang="en-US" sz="800" dirty="0"/>
          </a:p>
        </p:txBody>
      </p:sp>
      <p:sp>
        <p:nvSpPr>
          <p:cNvPr id="14339" name="Footer Placeholder 4"/>
          <p:cNvSpPr>
            <a:spLocks noGrp="1"/>
          </p:cNvSpPr>
          <p:nvPr>
            <p:ph type="ftr" sz="quarter" idx="11"/>
          </p:nvPr>
        </p:nvSpPr>
        <p:spPr>
          <a:xfrm>
            <a:off x="152400" y="6324600"/>
            <a:ext cx="2209800" cy="365125"/>
          </a:xfr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dirty="0"/>
              <a:t>UC Berkeley, ME </a:t>
            </a:r>
            <a:r>
              <a:rPr lang="en-US" sz="800" dirty="0" err="1"/>
              <a:t>Dept</a:t>
            </a:r>
            <a:endParaRPr lang="en-US" sz="800" dirty="0"/>
          </a:p>
        </p:txBody>
      </p:sp>
      <p:sp>
        <p:nvSpPr>
          <p:cNvPr id="1434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C348520-1FDA-4BE7-89D9-0BA06DFA989A}" type="slidenum">
              <a:rPr lang="en-US" sz="1000"/>
              <a:pPr eaLnBrk="1" hangingPunct="1"/>
              <a:t>19</a:t>
            </a:fld>
            <a:endParaRPr lang="en-US" sz="1000"/>
          </a:p>
        </p:txBody>
      </p:sp>
      <p:sp>
        <p:nvSpPr>
          <p:cNvPr id="14341" name="Rectangle 2"/>
          <p:cNvSpPr>
            <a:spLocks noGrp="1" noChangeArrowheads="1"/>
          </p:cNvSpPr>
          <p:nvPr>
            <p:ph type="title"/>
          </p:nvPr>
        </p:nvSpPr>
        <p:spPr>
          <a:xfrm>
            <a:off x="571500" y="0"/>
            <a:ext cx="7772400" cy="1143000"/>
          </a:xfrm>
        </p:spPr>
        <p:txBody>
          <a:bodyPr>
            <a:normAutofit/>
          </a:bodyPr>
          <a:lstStyle/>
          <a:p>
            <a:pPr eaLnBrk="1" hangingPunct="1"/>
            <a:r>
              <a:rPr lang="en-US" sz="3200" dirty="0">
                <a:solidFill>
                  <a:schemeClr val="tx1"/>
                </a:solidFill>
              </a:rPr>
              <a:t>Brain-writing</a:t>
            </a:r>
            <a:br>
              <a:rPr lang="en-US" sz="3200" dirty="0">
                <a:solidFill>
                  <a:schemeClr val="tx1"/>
                </a:solidFill>
              </a:rPr>
            </a:br>
            <a:r>
              <a:rPr lang="en-US" sz="2400" dirty="0" smtClean="0">
                <a:solidFill>
                  <a:schemeClr val="tx1"/>
                </a:solidFill>
              </a:rPr>
              <a:t>Sketching </a:t>
            </a:r>
            <a:r>
              <a:rPr lang="en-US" sz="2400" b="1" dirty="0" smtClean="0">
                <a:solidFill>
                  <a:schemeClr val="tx1"/>
                </a:solidFill>
              </a:rPr>
              <a:t>and the 6-3-5 </a:t>
            </a:r>
            <a:r>
              <a:rPr lang="en-US" sz="2400" dirty="0">
                <a:solidFill>
                  <a:schemeClr val="tx1"/>
                </a:solidFill>
              </a:rPr>
              <a:t>M</a:t>
            </a:r>
            <a:r>
              <a:rPr lang="en-US" sz="2400" b="1" dirty="0" smtClean="0">
                <a:solidFill>
                  <a:schemeClr val="tx1"/>
                </a:solidFill>
              </a:rPr>
              <a:t>ethod</a:t>
            </a:r>
            <a:endParaRPr lang="en-US" sz="3200" b="1" dirty="0" smtClean="0">
              <a:solidFill>
                <a:schemeClr val="tx1"/>
              </a:solidFill>
            </a:endParaRPr>
          </a:p>
        </p:txBody>
      </p:sp>
      <p:sp>
        <p:nvSpPr>
          <p:cNvPr id="2" name="Content Placeholder 1"/>
          <p:cNvSpPr>
            <a:spLocks noGrp="1"/>
          </p:cNvSpPr>
          <p:nvPr>
            <p:ph idx="1"/>
          </p:nvPr>
        </p:nvSpPr>
        <p:spPr/>
        <p:txBody>
          <a:bodyPr/>
          <a:lstStyle/>
          <a:p>
            <a:r>
              <a:rPr lang="en-US" dirty="0"/>
              <a:t>The traditional brainstorming relies on verbal communications. </a:t>
            </a:r>
            <a:endParaRPr lang="en-US" dirty="0" smtClean="0"/>
          </a:p>
          <a:p>
            <a:r>
              <a:rPr lang="en-US" dirty="0" smtClean="0"/>
              <a:t>Idea </a:t>
            </a:r>
            <a:r>
              <a:rPr lang="en-US" dirty="0"/>
              <a:t>generation may be dominated by a small number of aggressive members.</a:t>
            </a:r>
          </a:p>
          <a:p>
            <a:endParaRPr lang="en-US" dirty="0"/>
          </a:p>
        </p:txBody>
      </p:sp>
    </p:spTree>
    <p:extLst>
      <p:ext uri="{BB962C8B-B14F-4D97-AF65-F5344CB8AC3E}">
        <p14:creationId xmlns:p14="http://schemas.microsoft.com/office/powerpoint/2010/main" val="1443832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p:txBody>
          <a:bodyPr/>
          <a:lstStyle/>
          <a:p>
            <a:pPr eaLnBrk="1" hangingPunct="1">
              <a:lnSpc>
                <a:spcPct val="90000"/>
              </a:lnSpc>
              <a:spcAft>
                <a:spcPts val="600"/>
              </a:spcAft>
              <a:buFont typeface="Wingdings" pitchFamily="2" charset="2"/>
              <a:buNone/>
            </a:pPr>
            <a:r>
              <a:rPr lang="en-US" dirty="0" smtClean="0"/>
              <a:t>By the end of this section, you should:</a:t>
            </a:r>
          </a:p>
          <a:p>
            <a:pPr eaLnBrk="1" hangingPunct="1">
              <a:lnSpc>
                <a:spcPct val="90000"/>
              </a:lnSpc>
              <a:spcAft>
                <a:spcPts val="600"/>
              </a:spcAft>
            </a:pPr>
            <a:r>
              <a:rPr lang="en-US" dirty="0" smtClean="0">
                <a:solidFill>
                  <a:schemeClr val="bg1">
                    <a:lumMod val="65000"/>
                  </a:schemeClr>
                </a:solidFill>
              </a:rPr>
              <a:t>Understand the importance of creativity, innovation, concept generation, and critical evaluation in engineering design.</a:t>
            </a:r>
          </a:p>
          <a:p>
            <a:pPr eaLnBrk="1" hangingPunct="1">
              <a:lnSpc>
                <a:spcPct val="90000"/>
              </a:lnSpc>
              <a:spcAft>
                <a:spcPts val="600"/>
              </a:spcAft>
            </a:pPr>
            <a:r>
              <a:rPr lang="en-US" dirty="0" smtClean="0">
                <a:solidFill>
                  <a:schemeClr val="bg1">
                    <a:lumMod val="65000"/>
                  </a:schemeClr>
                </a:solidFill>
              </a:rPr>
              <a:t>Be familiar with barriers that hinder creativity</a:t>
            </a:r>
            <a:r>
              <a:rPr lang="en-US" dirty="0" smtClean="0"/>
              <a:t>.</a:t>
            </a:r>
          </a:p>
          <a:p>
            <a:pPr eaLnBrk="1" hangingPunct="1">
              <a:lnSpc>
                <a:spcPct val="90000"/>
              </a:lnSpc>
              <a:spcAft>
                <a:spcPts val="600"/>
              </a:spcAft>
            </a:pPr>
            <a:r>
              <a:rPr lang="en-US" dirty="0" smtClean="0"/>
              <a:t>Be able to apply strategies and formal methods to generate concepts. </a:t>
            </a:r>
          </a:p>
          <a:p>
            <a:pPr eaLnBrk="1" hangingPunct="1">
              <a:lnSpc>
                <a:spcPct val="90000"/>
              </a:lnSpc>
              <a:spcAft>
                <a:spcPts val="600"/>
              </a:spcAft>
            </a:pPr>
            <a:r>
              <a:rPr lang="en-US" dirty="0" smtClean="0"/>
              <a:t>Be able to apply techniques for the evaluation of design concepts.</a:t>
            </a:r>
          </a:p>
        </p:txBody>
      </p:sp>
      <p:sp>
        <p:nvSpPr>
          <p:cNvPr id="174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259FA2A-217F-4F98-B7A9-14DF3B7F726F}" type="slidenum">
              <a:rPr lang="en-US" smtClean="0"/>
              <a:pPr/>
              <a:t>2</a:t>
            </a:fld>
            <a:endParaRPr lang="en-US" smtClean="0"/>
          </a:p>
        </p:txBody>
      </p:sp>
      <p:sp>
        <p:nvSpPr>
          <p:cNvPr id="6149" name="AutoShape 2"/>
          <p:cNvSpPr>
            <a:spLocks noGrp="1" noChangeArrowheads="1"/>
          </p:cNvSpPr>
          <p:nvPr>
            <p:ph type="title"/>
          </p:nvPr>
        </p:nvSpPr>
        <p:spPr/>
        <p:txBody>
          <a:bodyPr/>
          <a:lstStyle/>
          <a:p>
            <a:pPr eaLnBrk="1" fontAlgn="auto" hangingPunct="1">
              <a:spcAft>
                <a:spcPts val="0"/>
              </a:spcAft>
              <a:defRPr/>
            </a:pPr>
            <a:r>
              <a:rPr lang="en-US" smtClean="0"/>
              <a:t>Learning Objectives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xfrm>
            <a:off x="304800" y="6324600"/>
            <a:ext cx="2398713" cy="365125"/>
          </a:xfr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dirty="0"/>
              <a:t>Ken </a:t>
            </a:r>
            <a:r>
              <a:rPr lang="en-US" sz="800" dirty="0" err="1"/>
              <a:t>Youssefi</a:t>
            </a:r>
            <a:endParaRPr lang="en-US" sz="800" dirty="0"/>
          </a:p>
        </p:txBody>
      </p:sp>
      <p:sp>
        <p:nvSpPr>
          <p:cNvPr id="14339" name="Footer Placeholder 4"/>
          <p:cNvSpPr>
            <a:spLocks noGrp="1"/>
          </p:cNvSpPr>
          <p:nvPr>
            <p:ph type="ftr" sz="quarter" idx="11"/>
          </p:nvPr>
        </p:nvSpPr>
        <p:spPr>
          <a:xfrm>
            <a:off x="228600" y="6172200"/>
            <a:ext cx="2209800" cy="365125"/>
          </a:xfr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dirty="0"/>
              <a:t>UC Berkeley, ME </a:t>
            </a:r>
            <a:r>
              <a:rPr lang="en-US" sz="800" dirty="0" err="1"/>
              <a:t>Dept</a:t>
            </a:r>
            <a:endParaRPr lang="en-US" sz="800" dirty="0"/>
          </a:p>
        </p:txBody>
      </p:sp>
      <p:sp>
        <p:nvSpPr>
          <p:cNvPr id="1434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C348520-1FDA-4BE7-89D9-0BA06DFA989A}" type="slidenum">
              <a:rPr lang="en-US" sz="1000"/>
              <a:pPr eaLnBrk="1" hangingPunct="1"/>
              <a:t>20</a:t>
            </a:fld>
            <a:endParaRPr lang="en-US" sz="1000"/>
          </a:p>
        </p:txBody>
      </p:sp>
      <p:sp>
        <p:nvSpPr>
          <p:cNvPr id="14341" name="Rectangle 2"/>
          <p:cNvSpPr>
            <a:spLocks noGrp="1" noChangeArrowheads="1"/>
          </p:cNvSpPr>
          <p:nvPr>
            <p:ph type="title"/>
          </p:nvPr>
        </p:nvSpPr>
        <p:spPr>
          <a:xfrm>
            <a:off x="571500" y="0"/>
            <a:ext cx="7772400" cy="1143000"/>
          </a:xfrm>
        </p:spPr>
        <p:txBody>
          <a:bodyPr>
            <a:normAutofit/>
          </a:bodyPr>
          <a:lstStyle/>
          <a:p>
            <a:pPr eaLnBrk="1" hangingPunct="1"/>
            <a:r>
              <a:rPr lang="en-US" sz="3200" dirty="0">
                <a:solidFill>
                  <a:schemeClr val="tx1"/>
                </a:solidFill>
              </a:rPr>
              <a:t>Brain-writing</a:t>
            </a:r>
            <a:br>
              <a:rPr lang="en-US" sz="3200" dirty="0">
                <a:solidFill>
                  <a:schemeClr val="tx1"/>
                </a:solidFill>
              </a:rPr>
            </a:br>
            <a:r>
              <a:rPr lang="en-US" sz="2400" dirty="0" smtClean="0">
                <a:solidFill>
                  <a:schemeClr val="tx1"/>
                </a:solidFill>
              </a:rPr>
              <a:t>Sketching </a:t>
            </a:r>
            <a:r>
              <a:rPr lang="en-US" sz="2400" b="1" dirty="0" smtClean="0">
                <a:solidFill>
                  <a:schemeClr val="tx1"/>
                </a:solidFill>
              </a:rPr>
              <a:t>and the 6-3-5 </a:t>
            </a:r>
            <a:r>
              <a:rPr lang="en-US" sz="2400" dirty="0">
                <a:solidFill>
                  <a:schemeClr val="tx1"/>
                </a:solidFill>
              </a:rPr>
              <a:t>M</a:t>
            </a:r>
            <a:r>
              <a:rPr lang="en-US" sz="2400" b="1" dirty="0" smtClean="0">
                <a:solidFill>
                  <a:schemeClr val="tx1"/>
                </a:solidFill>
              </a:rPr>
              <a:t>ethod</a:t>
            </a:r>
            <a:endParaRPr lang="en-US" sz="3200" b="1" dirty="0" smtClean="0">
              <a:solidFill>
                <a:schemeClr val="tx1"/>
              </a:solidFill>
            </a:endParaRPr>
          </a:p>
        </p:txBody>
      </p:sp>
      <p:sp>
        <p:nvSpPr>
          <p:cNvPr id="18435" name="Rectangle 3"/>
          <p:cNvSpPr>
            <a:spLocks noGrp="1" noChangeArrowheads="1"/>
          </p:cNvSpPr>
          <p:nvPr>
            <p:ph type="body" idx="1"/>
          </p:nvPr>
        </p:nvSpPr>
        <p:spPr>
          <a:xfrm>
            <a:off x="457200" y="1295400"/>
            <a:ext cx="8077200" cy="4953000"/>
          </a:xfrm>
        </p:spPr>
        <p:txBody>
          <a:bodyPr/>
          <a:lstStyle/>
          <a:p>
            <a:pPr marL="109537" indent="0" eaLnBrk="1" hangingPunct="1">
              <a:buNone/>
            </a:pPr>
            <a:r>
              <a:rPr lang="en-US" sz="2400" dirty="0" smtClean="0"/>
              <a:t>Procedure for the 6-3-5 Method</a:t>
            </a:r>
          </a:p>
          <a:p>
            <a:pPr eaLnBrk="1" hangingPunct="1"/>
            <a:r>
              <a:rPr lang="en-US" sz="2400" dirty="0" smtClean="0"/>
              <a:t>Team members are arranged around a circular table to provide continuity. Six </a:t>
            </a:r>
            <a:r>
              <a:rPr lang="en-US" sz="2400" b="1" dirty="0" smtClean="0"/>
              <a:t>(6)</a:t>
            </a:r>
            <a:r>
              <a:rPr lang="en-US" sz="2400" dirty="0" smtClean="0"/>
              <a:t> members are ideal.</a:t>
            </a:r>
          </a:p>
          <a:p>
            <a:pPr eaLnBrk="1" hangingPunct="1"/>
            <a:endParaRPr lang="en-US" sz="2400" dirty="0" smtClean="0"/>
          </a:p>
          <a:p>
            <a:pPr eaLnBrk="1" hangingPunct="1"/>
            <a:r>
              <a:rPr lang="en-US" sz="2400" dirty="0" smtClean="0"/>
              <a:t>Each member sketches three </a:t>
            </a:r>
            <a:r>
              <a:rPr lang="en-US" sz="2400" b="1" dirty="0" smtClean="0"/>
              <a:t>(3)</a:t>
            </a:r>
            <a:r>
              <a:rPr lang="en-US" sz="2400" dirty="0" smtClean="0"/>
              <a:t> ideas for the product configuration or functions. </a:t>
            </a:r>
          </a:p>
          <a:p>
            <a:pPr lvl="1" eaLnBrk="1" hangingPunct="1"/>
            <a:r>
              <a:rPr lang="en-US" sz="2400" dirty="0" smtClean="0"/>
              <a:t>Sketches should be the focus of this activity. </a:t>
            </a:r>
          </a:p>
          <a:p>
            <a:pPr eaLnBrk="1" hangingPunct="1"/>
            <a:endParaRPr lang="en-US" sz="2400" dirty="0" smtClean="0"/>
          </a:p>
          <a:p>
            <a:pPr eaLnBrk="1" hangingPunct="1"/>
            <a:r>
              <a:rPr lang="en-US" sz="2400" dirty="0" smtClean="0"/>
              <a:t>The top five (5) product functions with respect to the customer needs are considered.</a:t>
            </a:r>
          </a:p>
          <a:p>
            <a:pPr eaLnBrk="1" hangingPunct="1"/>
            <a:endParaRPr lang="en-US" sz="2400" dirty="0" smtClean="0"/>
          </a:p>
          <a:p>
            <a:pPr eaLnBrk="1" hangingPunct="1"/>
            <a:endParaRPr lang="en-US" sz="2400" dirty="0" smtClean="0"/>
          </a:p>
        </p:txBody>
      </p:sp>
    </p:spTree>
    <p:extLst>
      <p:ext uri="{BB962C8B-B14F-4D97-AF65-F5344CB8AC3E}">
        <p14:creationId xmlns:p14="http://schemas.microsoft.com/office/powerpoint/2010/main" val="62194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 calcmode="lin" valueType="num">
                                      <p:cBhvr additive="base">
                                        <p:cTn id="19" dur="500" fill="hold"/>
                                        <p:tgtEl>
                                          <p:spTgt spid="1843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 calcmode="lin" valueType="num">
                                      <p:cBhvr additive="base">
                                        <p:cTn id="23" dur="500" fill="hold"/>
                                        <p:tgtEl>
                                          <p:spTgt spid="1843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4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8435">
                                            <p:txEl>
                                              <p:pRg st="6" end="6"/>
                                            </p:txEl>
                                          </p:spTgt>
                                        </p:tgtEl>
                                        <p:attrNameLst>
                                          <p:attrName>style.visibility</p:attrName>
                                        </p:attrNameLst>
                                      </p:cBhvr>
                                      <p:to>
                                        <p:strVal val="visible"/>
                                      </p:to>
                                    </p:set>
                                    <p:anim calcmode="lin" valueType="num">
                                      <p:cBhvr additive="base">
                                        <p:cTn id="29" dur="500" fill="hold"/>
                                        <p:tgtEl>
                                          <p:spTgt spid="18435">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43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xfrm>
            <a:off x="152400" y="6400800"/>
            <a:ext cx="2398713" cy="365125"/>
          </a:xfr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dirty="0"/>
              <a:t>Ken </a:t>
            </a:r>
            <a:r>
              <a:rPr lang="en-US" sz="800" dirty="0" err="1"/>
              <a:t>Youssefi</a:t>
            </a:r>
            <a:endParaRPr lang="en-US" sz="800" dirty="0"/>
          </a:p>
        </p:txBody>
      </p:sp>
      <p:sp>
        <p:nvSpPr>
          <p:cNvPr id="15363" name="Footer Placeholder 4"/>
          <p:cNvSpPr>
            <a:spLocks noGrp="1"/>
          </p:cNvSpPr>
          <p:nvPr>
            <p:ph type="ftr" sz="quarter" idx="11"/>
          </p:nvPr>
        </p:nvSpPr>
        <p:spPr>
          <a:xfrm>
            <a:off x="152400" y="6172200"/>
            <a:ext cx="2209800" cy="365125"/>
          </a:xfr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dirty="0"/>
              <a:t>UC Berkeley, ME </a:t>
            </a:r>
            <a:r>
              <a:rPr lang="en-US" sz="800" dirty="0" err="1"/>
              <a:t>Dept</a:t>
            </a:r>
            <a:endParaRPr lang="en-US" sz="800" dirty="0"/>
          </a:p>
        </p:txBody>
      </p:sp>
      <p:sp>
        <p:nvSpPr>
          <p:cNvPr id="1536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05ECC58-6211-4DBD-A2C3-DF012B1B4A7F}" type="slidenum">
              <a:rPr lang="en-US" sz="1000"/>
              <a:pPr eaLnBrk="1" hangingPunct="1"/>
              <a:t>21</a:t>
            </a:fld>
            <a:endParaRPr lang="en-US" sz="1000"/>
          </a:p>
        </p:txBody>
      </p:sp>
      <p:sp>
        <p:nvSpPr>
          <p:cNvPr id="19459" name="Rectangle 3"/>
          <p:cNvSpPr>
            <a:spLocks noGrp="1" noChangeArrowheads="1"/>
          </p:cNvSpPr>
          <p:nvPr>
            <p:ph type="body" idx="1"/>
          </p:nvPr>
        </p:nvSpPr>
        <p:spPr>
          <a:xfrm>
            <a:off x="304800" y="1447800"/>
            <a:ext cx="8382000" cy="4114800"/>
          </a:xfrm>
        </p:spPr>
        <p:txBody>
          <a:bodyPr/>
          <a:lstStyle/>
          <a:p>
            <a:pPr eaLnBrk="1" hangingPunct="1">
              <a:lnSpc>
                <a:spcPct val="90000"/>
              </a:lnSpc>
              <a:spcBef>
                <a:spcPts val="0"/>
              </a:spcBef>
              <a:spcAft>
                <a:spcPts val="1200"/>
              </a:spcAft>
            </a:pPr>
            <a:r>
              <a:rPr lang="en-US" sz="2400" dirty="0" smtClean="0"/>
              <a:t>The three ideas are passed to the right. A certain time limit is set to add additional ideas and to modify or extend the ideas. This is done for five </a:t>
            </a:r>
            <a:r>
              <a:rPr lang="en-US" sz="2400" b="1" dirty="0" smtClean="0"/>
              <a:t>(5)</a:t>
            </a:r>
            <a:r>
              <a:rPr lang="en-US" sz="2400" dirty="0" smtClean="0"/>
              <a:t> rounds.</a:t>
            </a:r>
          </a:p>
          <a:p>
            <a:pPr eaLnBrk="1" hangingPunct="1">
              <a:lnSpc>
                <a:spcPct val="90000"/>
              </a:lnSpc>
              <a:spcBef>
                <a:spcPts val="0"/>
              </a:spcBef>
              <a:spcAft>
                <a:spcPts val="1200"/>
              </a:spcAft>
            </a:pPr>
            <a:r>
              <a:rPr lang="en-US" sz="2400" dirty="0" smtClean="0"/>
              <a:t>No verbal communication until a round is completed.</a:t>
            </a:r>
          </a:p>
          <a:p>
            <a:pPr eaLnBrk="1" hangingPunct="1">
              <a:lnSpc>
                <a:spcPct val="90000"/>
              </a:lnSpc>
              <a:spcBef>
                <a:spcPts val="0"/>
              </a:spcBef>
              <a:spcAft>
                <a:spcPts val="1200"/>
              </a:spcAft>
            </a:pPr>
            <a:r>
              <a:rPr lang="en-US" sz="2400" dirty="0" smtClean="0"/>
              <a:t>Traditional brainstorming may be implemented after a few rounds of 6-5-3 sessions.</a:t>
            </a:r>
          </a:p>
          <a:p>
            <a:pPr eaLnBrk="1" hangingPunct="1">
              <a:lnSpc>
                <a:spcPct val="90000"/>
              </a:lnSpc>
              <a:spcBef>
                <a:spcPts val="0"/>
              </a:spcBef>
              <a:spcAft>
                <a:spcPts val="1200"/>
              </a:spcAft>
            </a:pPr>
            <a:r>
              <a:rPr lang="en-US" sz="2400" dirty="0" smtClean="0"/>
              <a:t>The focus of the modifications during the passing of ideas should be on advancing the ideas, not on negative criticism.</a:t>
            </a:r>
          </a:p>
        </p:txBody>
      </p:sp>
      <p:sp>
        <p:nvSpPr>
          <p:cNvPr id="8" name="Rectangle 2"/>
          <p:cNvSpPr>
            <a:spLocks noGrp="1" noChangeArrowheads="1"/>
          </p:cNvSpPr>
          <p:nvPr>
            <p:ph type="title"/>
          </p:nvPr>
        </p:nvSpPr>
        <p:spPr>
          <a:xfrm>
            <a:off x="533400" y="152400"/>
            <a:ext cx="7772400" cy="1143000"/>
          </a:xfrm>
        </p:spPr>
        <p:txBody>
          <a:bodyPr>
            <a:normAutofit/>
          </a:bodyPr>
          <a:lstStyle/>
          <a:p>
            <a:pPr eaLnBrk="1" hangingPunct="1"/>
            <a:r>
              <a:rPr lang="en-US" sz="3200" dirty="0">
                <a:solidFill>
                  <a:schemeClr val="tx1"/>
                </a:solidFill>
              </a:rPr>
              <a:t>Brain-writing</a:t>
            </a:r>
            <a:br>
              <a:rPr lang="en-US" sz="3200" dirty="0">
                <a:solidFill>
                  <a:schemeClr val="tx1"/>
                </a:solidFill>
              </a:rPr>
            </a:br>
            <a:r>
              <a:rPr lang="en-US" sz="2400" dirty="0" smtClean="0">
                <a:solidFill>
                  <a:schemeClr val="tx1"/>
                </a:solidFill>
              </a:rPr>
              <a:t>Sketching </a:t>
            </a:r>
            <a:r>
              <a:rPr lang="en-US" sz="2400" b="1" dirty="0" smtClean="0">
                <a:solidFill>
                  <a:schemeClr val="tx1"/>
                </a:solidFill>
              </a:rPr>
              <a:t>and the 6-3-5 </a:t>
            </a:r>
            <a:r>
              <a:rPr lang="en-US" sz="2400" dirty="0">
                <a:solidFill>
                  <a:schemeClr val="tx1"/>
                </a:solidFill>
              </a:rPr>
              <a:t>M</a:t>
            </a:r>
            <a:r>
              <a:rPr lang="en-US" sz="2400" b="1" dirty="0" smtClean="0">
                <a:solidFill>
                  <a:schemeClr val="tx1"/>
                </a:solidFill>
              </a:rPr>
              <a:t>ethod</a:t>
            </a:r>
            <a:endParaRPr lang="en-US" sz="3200" b="1" dirty="0" smtClean="0">
              <a:solidFill>
                <a:schemeClr val="tx1"/>
              </a:solidFill>
            </a:endParaRPr>
          </a:p>
        </p:txBody>
      </p:sp>
    </p:spTree>
    <p:extLst>
      <p:ext uri="{BB962C8B-B14F-4D97-AF65-F5344CB8AC3E}">
        <p14:creationId xmlns:p14="http://schemas.microsoft.com/office/powerpoint/2010/main" val="1608616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 calcmode="lin" valueType="num">
                                      <p:cBhvr additive="base">
                                        <p:cTn id="25" dur="500" fill="hold"/>
                                        <p:tgtEl>
                                          <p:spTgt spid="194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eaLnBrk="1" hangingPunct="1">
              <a:spcAft>
                <a:spcPts val="600"/>
              </a:spcAft>
              <a:buFont typeface="Wingdings" pitchFamily="2" charset="2"/>
              <a:buNone/>
            </a:pPr>
            <a:r>
              <a:rPr lang="en-US" sz="3200" smtClean="0"/>
              <a:t>Decision Methods (some of them)</a:t>
            </a:r>
          </a:p>
          <a:p>
            <a:pPr eaLnBrk="1" hangingPunct="1">
              <a:spcAft>
                <a:spcPts val="600"/>
              </a:spcAft>
            </a:pPr>
            <a:r>
              <a:rPr lang="en-US" sz="3200" smtClean="0"/>
              <a:t>Strength &amp; Weakness Analysis</a:t>
            </a:r>
          </a:p>
          <a:p>
            <a:pPr eaLnBrk="1" hangingPunct="1">
              <a:spcAft>
                <a:spcPts val="600"/>
              </a:spcAft>
            </a:pPr>
            <a:r>
              <a:rPr lang="en-US" sz="3200" smtClean="0"/>
              <a:t>Analytical Hierarchy Process (Decision Matrix)</a:t>
            </a:r>
          </a:p>
          <a:p>
            <a:pPr eaLnBrk="1" hangingPunct="1">
              <a:spcAft>
                <a:spcPts val="600"/>
              </a:spcAft>
            </a:pPr>
            <a:r>
              <a:rPr lang="en-US" sz="3200" smtClean="0"/>
              <a:t>Pugh Concept Selection</a:t>
            </a:r>
          </a:p>
        </p:txBody>
      </p:sp>
      <p:sp>
        <p:nvSpPr>
          <p:cNvPr id="296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842142-E617-4027-AF88-A7690C2BEA6C}" type="slidenum">
              <a:rPr lang="en-US" smtClean="0"/>
              <a:pPr/>
              <a:t>22</a:t>
            </a:fld>
            <a:endParaRPr lang="en-US" smtClean="0"/>
          </a:p>
        </p:txBody>
      </p:sp>
      <p:sp>
        <p:nvSpPr>
          <p:cNvPr id="18437" name="AutoShape 2"/>
          <p:cNvSpPr>
            <a:spLocks noGrp="1" noChangeArrowheads="1"/>
          </p:cNvSpPr>
          <p:nvPr>
            <p:ph type="title"/>
          </p:nvPr>
        </p:nvSpPr>
        <p:spPr/>
        <p:txBody>
          <a:bodyPr/>
          <a:lstStyle/>
          <a:p>
            <a:pPr eaLnBrk="1" fontAlgn="auto" hangingPunct="1">
              <a:spcAft>
                <a:spcPts val="0"/>
              </a:spcAft>
              <a:defRPr/>
            </a:pPr>
            <a:r>
              <a:rPr lang="en-US" dirty="0" smtClean="0"/>
              <a:t>Concept Evaluation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eaLnBrk="1" hangingPunct="1">
              <a:spcAft>
                <a:spcPts val="600"/>
              </a:spcAft>
            </a:pPr>
            <a:r>
              <a:rPr lang="en-US" sz="3200" dirty="0" smtClean="0"/>
              <a:t>A simple technique for evaluation of concepts.</a:t>
            </a:r>
          </a:p>
          <a:p>
            <a:pPr eaLnBrk="1" hangingPunct="1">
              <a:spcAft>
                <a:spcPts val="600"/>
              </a:spcAft>
            </a:pPr>
            <a:r>
              <a:rPr lang="en-US" sz="3200" dirty="0" smtClean="0"/>
              <a:t>Identify and list strengths and weaknesses of each concept.</a:t>
            </a:r>
          </a:p>
          <a:p>
            <a:pPr eaLnBrk="1" hangingPunct="1">
              <a:spcAft>
                <a:spcPts val="600"/>
              </a:spcAft>
            </a:pPr>
            <a:r>
              <a:rPr lang="en-US" sz="3200" dirty="0" smtClean="0"/>
              <a:t>To make more analytical, assign subjective weights to strengths and weaknesses (plus and minus factors) and sum them.</a:t>
            </a:r>
          </a:p>
        </p:txBody>
      </p:sp>
      <p:sp>
        <p:nvSpPr>
          <p:cNvPr id="307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00FF10-0CB9-4898-8F54-C7C90728B135}" type="slidenum">
              <a:rPr lang="en-US" smtClean="0"/>
              <a:pPr/>
              <a:t>23</a:t>
            </a:fld>
            <a:endParaRPr lang="en-US" smtClean="0"/>
          </a:p>
        </p:txBody>
      </p:sp>
      <p:sp>
        <p:nvSpPr>
          <p:cNvPr id="19458" name="Title 1"/>
          <p:cNvSpPr>
            <a:spLocks noGrp="1"/>
          </p:cNvSpPr>
          <p:nvPr>
            <p:ph type="title"/>
          </p:nvPr>
        </p:nvSpPr>
        <p:spPr/>
        <p:txBody>
          <a:bodyPr/>
          <a:lstStyle/>
          <a:p>
            <a:pPr eaLnBrk="1" fontAlgn="auto" hangingPunct="1">
              <a:spcAft>
                <a:spcPts val="0"/>
              </a:spcAft>
              <a:defRPr/>
            </a:pPr>
            <a:r>
              <a:rPr lang="en-US" smtClean="0"/>
              <a:t>Strength &amp; Weakness Analysis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35AB145-2F2A-41DC-812A-A01182B723C9}" type="slidenum">
              <a:rPr lang="en-US" smtClean="0"/>
              <a:pPr/>
              <a:t>24</a:t>
            </a:fld>
            <a:endParaRPr lang="en-US" smtClean="0"/>
          </a:p>
        </p:txBody>
      </p:sp>
      <p:sp>
        <p:nvSpPr>
          <p:cNvPr id="1032" name="AutoShape 2"/>
          <p:cNvSpPr>
            <a:spLocks noGrp="1" noChangeArrowheads="1"/>
          </p:cNvSpPr>
          <p:nvPr>
            <p:ph type="title"/>
          </p:nvPr>
        </p:nvSpPr>
        <p:spPr/>
        <p:txBody>
          <a:bodyPr/>
          <a:lstStyle/>
          <a:p>
            <a:pPr eaLnBrk="1" fontAlgn="auto" hangingPunct="1">
              <a:spcAft>
                <a:spcPts val="0"/>
              </a:spcAft>
              <a:defRPr/>
            </a:pPr>
            <a:r>
              <a:rPr lang="en-US" dirty="0" smtClean="0"/>
              <a:t>AHP (Decision Matrix)</a:t>
            </a:r>
          </a:p>
        </p:txBody>
      </p:sp>
      <p:graphicFrame>
        <p:nvGraphicFramePr>
          <p:cNvPr id="1026" name="Object 266"/>
          <p:cNvGraphicFramePr>
            <a:graphicFrameLocks noChangeAspect="1"/>
          </p:cNvGraphicFramePr>
          <p:nvPr/>
        </p:nvGraphicFramePr>
        <p:xfrm>
          <a:off x="7162800" y="5410200"/>
          <a:ext cx="1143000" cy="563563"/>
        </p:xfrm>
        <a:graphic>
          <a:graphicData uri="http://schemas.openxmlformats.org/presentationml/2006/ole">
            <mc:AlternateContent xmlns:mc="http://schemas.openxmlformats.org/markup-compatibility/2006">
              <mc:Choice xmlns:v="urn:schemas-microsoft-com:vml" Requires="v">
                <p:oleObj spid="_x0000_s1186" name="Equation" r:id="rId3" imgW="876300" imgH="431800" progId="Equation.3">
                  <p:embed/>
                </p:oleObj>
              </mc:Choice>
              <mc:Fallback>
                <p:oleObj name="Equation" r:id="rId3" imgW="876300" imgH="431800" progId="Equation.3">
                  <p:embed/>
                  <p:pic>
                    <p:nvPicPr>
                      <p:cNvPr id="0" name="Object 2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5410200"/>
                        <a:ext cx="1143000"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265"/>
          <p:cNvGraphicFramePr>
            <a:graphicFrameLocks noChangeAspect="1"/>
          </p:cNvGraphicFramePr>
          <p:nvPr/>
        </p:nvGraphicFramePr>
        <p:xfrm>
          <a:off x="4572000" y="5410200"/>
          <a:ext cx="1295400" cy="630238"/>
        </p:xfrm>
        <a:graphic>
          <a:graphicData uri="http://schemas.openxmlformats.org/presentationml/2006/ole">
            <mc:AlternateContent xmlns:mc="http://schemas.openxmlformats.org/markup-compatibility/2006">
              <mc:Choice xmlns:v="urn:schemas-microsoft-com:vml" Requires="v">
                <p:oleObj spid="_x0000_s1187" name="Equation" r:id="rId5" imgW="888614" imgH="431613" progId="Equation.3">
                  <p:embed/>
                </p:oleObj>
              </mc:Choice>
              <mc:Fallback>
                <p:oleObj name="Equation" r:id="rId5" imgW="888614" imgH="431613" progId="Equation.3">
                  <p:embed/>
                  <p:pic>
                    <p:nvPicPr>
                      <p:cNvPr id="0" name="Object 2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410200"/>
                        <a:ext cx="1295400"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263"/>
          <p:cNvGraphicFramePr>
            <a:graphicFrameLocks noChangeAspect="1"/>
          </p:cNvGraphicFramePr>
          <p:nvPr/>
        </p:nvGraphicFramePr>
        <p:xfrm>
          <a:off x="3048000" y="5410200"/>
          <a:ext cx="1143000" cy="555625"/>
        </p:xfrm>
        <a:graphic>
          <a:graphicData uri="http://schemas.openxmlformats.org/presentationml/2006/ole">
            <mc:AlternateContent xmlns:mc="http://schemas.openxmlformats.org/markup-compatibility/2006">
              <mc:Choice xmlns:v="urn:schemas-microsoft-com:vml" Requires="v">
                <p:oleObj spid="_x0000_s1188" name="Equation" r:id="rId7" imgW="888614" imgH="431613" progId="Equation.3">
                  <p:embed/>
                </p:oleObj>
              </mc:Choice>
              <mc:Fallback>
                <p:oleObj name="Equation" r:id="rId7" imgW="888614" imgH="431613" progId="Equation.3">
                  <p:embed/>
                  <p:pic>
                    <p:nvPicPr>
                      <p:cNvPr id="0" name="Object 2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5410200"/>
                        <a:ext cx="11430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891" name="Group 523"/>
          <p:cNvGraphicFramePr>
            <a:graphicFrameLocks noGrp="1"/>
          </p:cNvGraphicFramePr>
          <p:nvPr/>
        </p:nvGraphicFramePr>
        <p:xfrm>
          <a:off x="762000" y="1371600"/>
          <a:ext cx="7848600" cy="4724400"/>
        </p:xfrm>
        <a:graphic>
          <a:graphicData uri="http://schemas.openxmlformats.org/drawingml/2006/table">
            <a:tbl>
              <a:tblPr/>
              <a:tblGrid>
                <a:gridCol w="1295400"/>
                <a:gridCol w="550863"/>
                <a:gridCol w="1636712"/>
                <a:gridCol w="1655763"/>
                <a:gridCol w="1054100"/>
                <a:gridCol w="1655762"/>
              </a:tblGrid>
              <a:tr h="787400">
                <a:tc gridSpan="2">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Design Option 1</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Design Option 2</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Design Option n</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r>
              <a:tr h="787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Criteria 1</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11</a:t>
                      </a:r>
                      <a:endPar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12</a:t>
                      </a:r>
                      <a:endPar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1n</a:t>
                      </a:r>
                      <a:endPar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787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Criteria 2</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21</a:t>
                      </a:r>
                      <a:endPar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22</a:t>
                      </a:r>
                      <a:endPar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2n</a:t>
                      </a:r>
                      <a:endPar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787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Times New Roman" pitchFamily="18" charset="0"/>
                        </a:rPr>
                        <a:t>Criteria </a:t>
                      </a:r>
                      <a:r>
                        <a:rPr kumimoji="0" lang="en-US" sz="2000" b="1" i="1" u="none" strike="noStrike" cap="none" normalizeH="0" baseline="0" smtClean="0">
                          <a:ln>
                            <a:noFill/>
                          </a:ln>
                          <a:solidFill>
                            <a:schemeClr val="tx1"/>
                          </a:solidFill>
                          <a:effectLst/>
                          <a:latin typeface="Palatino Linotype" pitchFamily="18" charset="0"/>
                          <a:cs typeface="Times New Roman" pitchFamily="18" charset="0"/>
                        </a:rPr>
                        <a:t>m</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m1</a:t>
                      </a:r>
                      <a:endPar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m2</a:t>
                      </a:r>
                      <a:endPar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mn</a:t>
                      </a:r>
                      <a:endParaRPr kumimoji="0" lang="en-US" sz="2000" b="0" i="1"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7874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Score</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normAutofit lnSpcReduction="10000"/>
          </a:bodyPr>
          <a:lstStyle/>
          <a:p>
            <a:pPr marL="365760" indent="-256032" eaLnBrk="1" fontAlgn="auto" hangingPunct="1">
              <a:lnSpc>
                <a:spcPct val="90000"/>
              </a:lnSpc>
              <a:spcAft>
                <a:spcPts val="0"/>
              </a:spcAft>
              <a:buFont typeface="Wingdings 3"/>
              <a:buChar char=""/>
              <a:defRPr/>
            </a:pPr>
            <a:r>
              <a:rPr lang="en-US" sz="2400" dirty="0" smtClean="0"/>
              <a:t>Step 1: Determine the </a:t>
            </a:r>
            <a:r>
              <a:rPr lang="en-US" sz="2400" b="1" dirty="0" smtClean="0"/>
              <a:t>selection criteria</a:t>
            </a:r>
          </a:p>
          <a:p>
            <a:pPr marL="365760" indent="-256032" eaLnBrk="1" fontAlgn="auto" hangingPunct="1">
              <a:lnSpc>
                <a:spcPct val="90000"/>
              </a:lnSpc>
              <a:spcAft>
                <a:spcPts val="0"/>
              </a:spcAft>
              <a:buFont typeface="Wingdings 3"/>
              <a:buChar char=""/>
              <a:defRPr/>
            </a:pPr>
            <a:endParaRPr lang="en-US" sz="2400" dirty="0" smtClean="0"/>
          </a:p>
          <a:p>
            <a:pPr marL="365760" indent="-256032" eaLnBrk="1" fontAlgn="auto" hangingPunct="1">
              <a:lnSpc>
                <a:spcPct val="90000"/>
              </a:lnSpc>
              <a:spcAft>
                <a:spcPts val="0"/>
              </a:spcAft>
              <a:buFont typeface="Wingdings 3"/>
              <a:buChar char=""/>
              <a:defRPr/>
            </a:pPr>
            <a:r>
              <a:rPr lang="en-US" sz="2400" dirty="0" smtClean="0"/>
              <a:t>Step 2: Select the </a:t>
            </a:r>
            <a:r>
              <a:rPr lang="en-US" sz="2400" b="1" dirty="0" smtClean="0"/>
              <a:t>criteria weightings</a:t>
            </a:r>
          </a:p>
          <a:p>
            <a:pPr marL="365760" indent="-256032" eaLnBrk="1" fontAlgn="auto" hangingPunct="1">
              <a:lnSpc>
                <a:spcPct val="90000"/>
              </a:lnSpc>
              <a:spcAft>
                <a:spcPts val="0"/>
              </a:spcAft>
              <a:buFont typeface="Wingdings 3"/>
              <a:buChar char=""/>
              <a:defRPr/>
            </a:pPr>
            <a:endParaRPr lang="en-US" sz="2400" dirty="0" smtClean="0"/>
          </a:p>
          <a:p>
            <a:pPr marL="365760" indent="-256032" eaLnBrk="1" fontAlgn="auto" hangingPunct="1">
              <a:lnSpc>
                <a:spcPct val="90000"/>
              </a:lnSpc>
              <a:spcAft>
                <a:spcPts val="0"/>
              </a:spcAft>
              <a:buFont typeface="Wingdings 3"/>
              <a:buChar char=""/>
              <a:defRPr/>
            </a:pPr>
            <a:r>
              <a:rPr lang="en-US" sz="2400" dirty="0" smtClean="0"/>
              <a:t>Step 3: Identify and </a:t>
            </a:r>
            <a:r>
              <a:rPr lang="en-US" sz="2400" b="1" dirty="0" smtClean="0"/>
              <a:t>rate</a:t>
            </a:r>
            <a:r>
              <a:rPr lang="en-US" sz="2400" dirty="0" smtClean="0"/>
              <a:t> alternatives relative to the criteria</a:t>
            </a:r>
          </a:p>
          <a:p>
            <a:pPr marL="365760" indent="-256032" eaLnBrk="1" fontAlgn="auto" hangingPunct="1">
              <a:lnSpc>
                <a:spcPct val="90000"/>
              </a:lnSpc>
              <a:spcAft>
                <a:spcPts val="0"/>
              </a:spcAft>
              <a:buFont typeface="Wingdings 3"/>
              <a:buChar char=""/>
              <a:defRPr/>
            </a:pPr>
            <a:endParaRPr lang="en-US" sz="2400" b="1" dirty="0" smtClean="0"/>
          </a:p>
          <a:p>
            <a:pPr marL="365760" indent="-256032" eaLnBrk="1" fontAlgn="auto" hangingPunct="1">
              <a:lnSpc>
                <a:spcPct val="90000"/>
              </a:lnSpc>
              <a:spcAft>
                <a:spcPts val="0"/>
              </a:spcAft>
              <a:buFont typeface="Wingdings 3"/>
              <a:buChar char=""/>
              <a:defRPr/>
            </a:pPr>
            <a:r>
              <a:rPr lang="en-US" sz="2400" dirty="0" smtClean="0"/>
              <a:t>Step 4: Compute the </a:t>
            </a:r>
            <a:r>
              <a:rPr lang="en-US" sz="2400" b="1" dirty="0" smtClean="0"/>
              <a:t>scores</a:t>
            </a:r>
          </a:p>
          <a:p>
            <a:pPr marL="365760" indent="-256032" eaLnBrk="1" fontAlgn="auto" hangingPunct="1">
              <a:lnSpc>
                <a:spcPct val="90000"/>
              </a:lnSpc>
              <a:spcAft>
                <a:spcPts val="0"/>
              </a:spcAft>
              <a:buFont typeface="Wingdings 3"/>
              <a:buChar char=""/>
              <a:defRPr/>
            </a:pPr>
            <a:endParaRPr lang="en-US" sz="2400" dirty="0" smtClean="0"/>
          </a:p>
          <a:p>
            <a:pPr marL="365760" indent="-256032" eaLnBrk="1" fontAlgn="auto" hangingPunct="1">
              <a:lnSpc>
                <a:spcPct val="90000"/>
              </a:lnSpc>
              <a:spcAft>
                <a:spcPts val="0"/>
              </a:spcAft>
              <a:buFont typeface="Wingdings 3"/>
              <a:buChar char=""/>
              <a:defRPr/>
            </a:pPr>
            <a:r>
              <a:rPr lang="en-US" sz="2400" dirty="0" smtClean="0"/>
              <a:t>Step 5: Review the decision</a:t>
            </a:r>
          </a:p>
          <a:p>
            <a:pPr marL="621792" lvl="1" eaLnBrk="1" fontAlgn="auto" hangingPunct="1">
              <a:lnSpc>
                <a:spcPct val="90000"/>
              </a:lnSpc>
              <a:spcBef>
                <a:spcPts val="324"/>
              </a:spcBef>
              <a:spcAft>
                <a:spcPts val="0"/>
              </a:spcAft>
              <a:buFont typeface="Verdana"/>
              <a:buChar char="◦"/>
              <a:defRPr/>
            </a:pPr>
            <a:endParaRPr lang="en-US" sz="2000" i="1" dirty="0" smtClean="0"/>
          </a:p>
          <a:p>
            <a:pPr marL="621792" lvl="1" eaLnBrk="1" fontAlgn="auto" hangingPunct="1">
              <a:lnSpc>
                <a:spcPct val="90000"/>
              </a:lnSpc>
              <a:spcBef>
                <a:spcPts val="324"/>
              </a:spcBef>
              <a:spcAft>
                <a:spcPts val="0"/>
              </a:spcAft>
              <a:buFont typeface="Verdana"/>
              <a:buChar char="◦"/>
              <a:defRPr/>
            </a:pPr>
            <a:r>
              <a:rPr lang="en-US" sz="2000" i="1" dirty="0" smtClean="0"/>
              <a:t>“You can use all the quantitative data you can get, but you still have to distrust it and use your own intelligence and judgment.”</a:t>
            </a:r>
            <a:r>
              <a:rPr lang="en-US" sz="2000" dirty="0" smtClean="0"/>
              <a:t>—Alvin Toffler</a:t>
            </a:r>
          </a:p>
        </p:txBody>
      </p:sp>
      <p:sp>
        <p:nvSpPr>
          <p:cNvPr id="317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6105AC-3385-44A8-8B2A-8810DF600083}" type="slidenum">
              <a:rPr lang="en-US" smtClean="0"/>
              <a:pPr/>
              <a:t>25</a:t>
            </a:fld>
            <a:endParaRPr lang="en-US" smtClean="0"/>
          </a:p>
        </p:txBody>
      </p:sp>
      <p:sp>
        <p:nvSpPr>
          <p:cNvPr id="20485" name="AutoShape 2"/>
          <p:cNvSpPr>
            <a:spLocks noGrp="1" noChangeArrowheads="1"/>
          </p:cNvSpPr>
          <p:nvPr>
            <p:ph type="title"/>
          </p:nvPr>
        </p:nvSpPr>
        <p:spPr/>
        <p:txBody>
          <a:bodyPr/>
          <a:lstStyle/>
          <a:p>
            <a:pPr eaLnBrk="1" fontAlgn="auto" hangingPunct="1">
              <a:spcAft>
                <a:spcPts val="0"/>
              </a:spcAft>
              <a:defRPr/>
            </a:pPr>
            <a:r>
              <a:rPr lang="en-US" smtClean="0"/>
              <a:t>Decision Matrix: Steps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534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534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534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53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1524000" y="4038600"/>
            <a:ext cx="6172200" cy="2209800"/>
          </a:xfrm>
          <a:prstGeom prst="rect">
            <a:avLst/>
          </a:prstGeom>
          <a:solidFill>
            <a:srgbClr val="00B050">
              <a:alpha val="7000"/>
            </a:srgbClr>
          </a:solidFill>
          <a:ln w="28575">
            <a:solidFill>
              <a:schemeClr val="tx1"/>
            </a:solidFill>
            <a:miter lim="800000"/>
            <a:headEnd/>
            <a:tailEnd/>
          </a:ln>
          <a:effectLst/>
          <a:extLst/>
        </p:spPr>
        <p:txBody>
          <a:bodyPr wrap="none" anchor="ctr"/>
          <a:lstStyle/>
          <a:p>
            <a:pPr algn="ctr" eaLnBrk="1" hangingPunct="1"/>
            <a:endParaRPr lang="en-US" smtClean="0">
              <a:solidFill>
                <a:srgbClr val="000000"/>
              </a:solidFill>
            </a:endParaRPr>
          </a:p>
        </p:txBody>
      </p:sp>
      <p:sp>
        <p:nvSpPr>
          <p:cNvPr id="109571" name="AutoShape 3"/>
          <p:cNvSpPr>
            <a:spLocks noChangeArrowheads="1"/>
          </p:cNvSpPr>
          <p:nvPr/>
        </p:nvSpPr>
        <p:spPr bwMode="auto">
          <a:xfrm>
            <a:off x="762000" y="990600"/>
            <a:ext cx="7848600" cy="3048000"/>
          </a:xfrm>
          <a:prstGeom prst="roundRect">
            <a:avLst>
              <a:gd name="adj" fmla="val 16667"/>
            </a:avLst>
          </a:prstGeom>
          <a:solidFill>
            <a:srgbClr val="C1CEFF">
              <a:alpha val="39999"/>
            </a:srgb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mtClean="0">
              <a:solidFill>
                <a:srgbClr val="000000"/>
              </a:solidFill>
            </a:endParaRPr>
          </a:p>
        </p:txBody>
      </p:sp>
      <p:sp>
        <p:nvSpPr>
          <p:cNvPr id="109572" name="Rectangle 4"/>
          <p:cNvSpPr>
            <a:spLocks noGrp="1" noChangeArrowheads="1"/>
          </p:cNvSpPr>
          <p:nvPr>
            <p:ph type="title"/>
          </p:nvPr>
        </p:nvSpPr>
        <p:spPr>
          <a:xfrm>
            <a:off x="152400" y="274638"/>
            <a:ext cx="8915400" cy="639762"/>
          </a:xfrm>
        </p:spPr>
        <p:txBody>
          <a:bodyPr/>
          <a:lstStyle/>
          <a:p>
            <a:pPr algn="l"/>
            <a:r>
              <a:rPr lang="en-US" sz="3600" dirty="0" smtClean="0">
                <a:solidFill>
                  <a:schemeClr val="tx1"/>
                </a:solidFill>
                <a:effectLst>
                  <a:outerShdw blurRad="38100" dist="38100" dir="2700000" algn="tl">
                    <a:srgbClr val="000000">
                      <a:alpha val="43137"/>
                    </a:srgbClr>
                  </a:outerShdw>
                </a:effectLst>
                <a:latin typeface="Lucida Sans" pitchFamily="34" charset="0"/>
              </a:rPr>
              <a:t>Pugh Method for Concept Selection</a:t>
            </a:r>
            <a:endParaRPr lang="en-US" sz="3600" dirty="0">
              <a:solidFill>
                <a:schemeClr val="tx1"/>
              </a:solidFill>
              <a:effectLst>
                <a:outerShdw blurRad="38100" dist="38100" dir="2700000" algn="tl">
                  <a:srgbClr val="000000">
                    <a:alpha val="43137"/>
                  </a:srgbClr>
                </a:outerShdw>
              </a:effectLst>
              <a:latin typeface="Lucida Sans" pitchFamily="34" charset="0"/>
            </a:endParaRPr>
          </a:p>
        </p:txBody>
      </p:sp>
      <p:sp>
        <p:nvSpPr>
          <p:cNvPr id="109573" name="Rectangle 5"/>
          <p:cNvSpPr>
            <a:spLocks noGrp="1" noChangeArrowheads="1"/>
          </p:cNvSpPr>
          <p:nvPr>
            <p:ph type="body" idx="1"/>
          </p:nvPr>
        </p:nvSpPr>
        <p:spPr>
          <a:xfrm>
            <a:off x="1600200" y="4114800"/>
            <a:ext cx="5867400" cy="2057400"/>
          </a:xfrm>
          <a:ln/>
          <a:extLst>
            <a:ext uri="{91240B29-F687-4F45-9708-019B960494DF}">
              <a14:hiddenLine xmlns:a14="http://schemas.microsoft.com/office/drawing/2010/main" w="28575" cmpd="sng">
                <a:solidFill>
                  <a:schemeClr val="tx1"/>
                </a:solidFill>
                <a:miter lim="800000"/>
                <a:headEnd/>
                <a:tailEnd/>
              </a14:hiddenLine>
            </a:ext>
          </a:extLst>
        </p:spPr>
        <p:txBody>
          <a:bodyPr/>
          <a:lstStyle/>
          <a:p>
            <a:pPr marL="609600" indent="-609600" algn="ctr">
              <a:buFontTx/>
              <a:buNone/>
            </a:pPr>
            <a:r>
              <a:rPr lang="en-US" sz="2400" b="1"/>
              <a:t>EVALUATION SCALE</a:t>
            </a:r>
          </a:p>
          <a:p>
            <a:pPr marL="609600" indent="-609600" algn="ctr">
              <a:buFontTx/>
              <a:buNone/>
            </a:pPr>
            <a:endParaRPr lang="en-US" sz="800" b="1"/>
          </a:p>
          <a:p>
            <a:pPr marL="609600" indent="-609600">
              <a:buFontTx/>
              <a:buNone/>
            </a:pPr>
            <a:r>
              <a:rPr lang="en-US" sz="2400" b="1"/>
              <a:t>   +   	means substantially better</a:t>
            </a:r>
          </a:p>
          <a:p>
            <a:pPr marL="609600" indent="-609600">
              <a:buFontTx/>
              <a:buNone/>
            </a:pPr>
            <a:r>
              <a:rPr lang="en-US" sz="2400" b="1">
                <a:cs typeface="Arial" charset="0"/>
              </a:rPr>
              <a:t>   ―   	means clearly worse (or flawed)</a:t>
            </a:r>
          </a:p>
          <a:p>
            <a:pPr marL="609600" indent="-609600">
              <a:buFontTx/>
              <a:buNone/>
            </a:pPr>
            <a:r>
              <a:rPr lang="en-US" sz="2400" b="1">
                <a:cs typeface="Arial" charset="0"/>
              </a:rPr>
              <a:t>   S   	means more or less the same</a:t>
            </a:r>
          </a:p>
        </p:txBody>
      </p:sp>
      <p:sp>
        <p:nvSpPr>
          <p:cNvPr id="109574" name="Text Box 6"/>
          <p:cNvSpPr txBox="1">
            <a:spLocks noChangeArrowheads="1"/>
          </p:cNvSpPr>
          <p:nvPr/>
        </p:nvSpPr>
        <p:spPr bwMode="auto">
          <a:xfrm>
            <a:off x="990600" y="1143000"/>
            <a:ext cx="7254875"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20000"/>
              </a:spcBef>
            </a:pPr>
            <a:r>
              <a:rPr lang="en-US" sz="2400" dirty="0" smtClean="0">
                <a:latin typeface="Arial Narrow" pitchFamily="34" charset="0"/>
              </a:rPr>
              <a:t>It is an iterative creative idea or concept evaluation technique that uses criteria derived from the “voice of the customer”                                  in an advantage-disadvantage matrix</a:t>
            </a:r>
            <a:r>
              <a:rPr lang="en-US" dirty="0" smtClean="0">
                <a:latin typeface="Arial Narrow" pitchFamily="34" charset="0"/>
              </a:rPr>
              <a:t>.</a:t>
            </a:r>
          </a:p>
          <a:p>
            <a:pPr algn="ctr" eaLnBrk="1" hangingPunct="1">
              <a:spcBef>
                <a:spcPct val="20000"/>
              </a:spcBef>
            </a:pPr>
            <a:endParaRPr lang="en-US" sz="800" dirty="0" smtClean="0">
              <a:latin typeface="Arial Narrow" pitchFamily="34" charset="0"/>
            </a:endParaRPr>
          </a:p>
          <a:p>
            <a:pPr algn="ctr" eaLnBrk="1" hangingPunct="1">
              <a:spcBef>
                <a:spcPct val="20000"/>
              </a:spcBef>
            </a:pPr>
            <a:r>
              <a:rPr lang="en-US" sz="2400" dirty="0" smtClean="0">
                <a:latin typeface="Arial Narrow" pitchFamily="34" charset="0"/>
              </a:rPr>
              <a:t>Each concept is evaluated against a datum (baseline) using a three-way (multi-way in general) evaluation scheme.</a:t>
            </a:r>
          </a:p>
          <a:p>
            <a:pPr algn="ctr" eaLnBrk="1" hangingPunct="1">
              <a:spcBef>
                <a:spcPct val="20000"/>
              </a:spcBef>
            </a:pPr>
            <a:endParaRPr lang="en-US" sz="2400" dirty="0" smtClean="0">
              <a:latin typeface="Arial Narrow" pitchFamily="34" charset="0"/>
            </a:endParaRPr>
          </a:p>
          <a:p>
            <a:pPr eaLnBrk="1" hangingPunct="1"/>
            <a:endParaRPr lang="en-US" sz="2400" dirty="0" smtClean="0">
              <a:latin typeface="Arial Narrow" pitchFamily="34" charset="0"/>
            </a:endParaRPr>
          </a:p>
        </p:txBody>
      </p:sp>
      <p:sp>
        <p:nvSpPr>
          <p:cNvPr id="109575" name="Line 7"/>
          <p:cNvSpPr>
            <a:spLocks noChangeShapeType="1"/>
          </p:cNvSpPr>
          <p:nvPr/>
        </p:nvSpPr>
        <p:spPr bwMode="auto">
          <a:xfrm>
            <a:off x="2971800" y="4572000"/>
            <a:ext cx="3124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smtClean="0">
              <a:solidFill>
                <a:srgbClr val="000000"/>
              </a:solidFill>
            </a:endParaRPr>
          </a:p>
        </p:txBody>
      </p:sp>
    </p:spTree>
    <p:extLst>
      <p:ext uri="{BB962C8B-B14F-4D97-AF65-F5344CB8AC3E}">
        <p14:creationId xmlns:p14="http://schemas.microsoft.com/office/powerpoint/2010/main" val="1806184252"/>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957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1000"/>
                                  </p:stCondLst>
                                  <p:childTnLst>
                                    <p:set>
                                      <p:cBhvr>
                                        <p:cTn id="9" dur="1" fill="hold">
                                          <p:stCondLst>
                                            <p:cond delay="0"/>
                                          </p:stCondLst>
                                        </p:cTn>
                                        <p:tgtEl>
                                          <p:spTgt spid="109573">
                                            <p:txEl>
                                              <p:pRg st="2" end="2"/>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09573">
                                            <p:txEl>
                                              <p:pRg st="3" end="3"/>
                                            </p:txEl>
                                          </p:spTgt>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nodeType="afterEffect">
                                  <p:stCondLst>
                                    <p:cond delay="2000"/>
                                  </p:stCondLst>
                                  <p:childTnLst>
                                    <p:set>
                                      <p:cBhvr>
                                        <p:cTn id="15" dur="1" fill="hold">
                                          <p:stCondLst>
                                            <p:cond delay="0"/>
                                          </p:stCondLst>
                                        </p:cTn>
                                        <p:tgtEl>
                                          <p:spTgt spid="1095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381000" y="1600200"/>
            <a:ext cx="8382000" cy="4038600"/>
          </a:xfrm>
          <a:prstGeom prst="rect">
            <a:avLst/>
          </a:prstGeom>
          <a:solidFill>
            <a:srgbClr val="C1CE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mtClean="0">
              <a:solidFill>
                <a:srgbClr val="000000"/>
              </a:solidFill>
            </a:endParaRPr>
          </a:p>
        </p:txBody>
      </p:sp>
      <p:sp>
        <p:nvSpPr>
          <p:cNvPr id="108547" name="AutoShape 3"/>
          <p:cNvSpPr>
            <a:spLocks noChangeArrowheads="1"/>
          </p:cNvSpPr>
          <p:nvPr/>
        </p:nvSpPr>
        <p:spPr bwMode="auto">
          <a:xfrm>
            <a:off x="1066800" y="3657600"/>
            <a:ext cx="2743200" cy="381000"/>
          </a:xfrm>
          <a:prstGeom prst="roundRect">
            <a:avLst>
              <a:gd name="adj" fmla="val 16667"/>
            </a:avLst>
          </a:prstGeom>
          <a:solidFill>
            <a:srgbClr val="66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mtClean="0">
              <a:solidFill>
                <a:srgbClr val="000000"/>
              </a:solidFill>
            </a:endParaRPr>
          </a:p>
        </p:txBody>
      </p:sp>
      <p:sp>
        <p:nvSpPr>
          <p:cNvPr id="108548" name="Rectangle 4"/>
          <p:cNvSpPr>
            <a:spLocks noGrp="1" noChangeArrowheads="1"/>
          </p:cNvSpPr>
          <p:nvPr>
            <p:ph type="body" sz="half" idx="1"/>
          </p:nvPr>
        </p:nvSpPr>
        <p:spPr>
          <a:xfrm>
            <a:off x="381000" y="228600"/>
            <a:ext cx="4038600" cy="6019800"/>
          </a:xfrm>
          <a:noFill/>
          <a:extLst>
            <a:ext uri="{909E8E84-426E-40DD-AFC4-6F175D3DCCD1}">
              <a14:hiddenFill xmlns:a14="http://schemas.microsoft.com/office/drawing/2010/main">
                <a:solidFill>
                  <a:srgbClr val="00CC00"/>
                </a:solidFill>
              </a14:hiddenFill>
            </a:ext>
          </a:extLst>
        </p:spPr>
        <p:txBody>
          <a:bodyPr/>
          <a:lstStyle/>
          <a:p>
            <a:pPr algn="ctr">
              <a:lnSpc>
                <a:spcPct val="80000"/>
              </a:lnSpc>
              <a:buFontTx/>
              <a:buNone/>
            </a:pPr>
            <a:r>
              <a:rPr lang="en-US" sz="2400" b="1">
                <a:solidFill>
                  <a:schemeClr val="accent2"/>
                </a:solidFill>
              </a:rPr>
              <a:t>Problem Solving Process</a:t>
            </a:r>
          </a:p>
          <a:p>
            <a:pPr algn="ctr">
              <a:lnSpc>
                <a:spcPct val="80000"/>
              </a:lnSpc>
              <a:buFontTx/>
              <a:buNone/>
            </a:pPr>
            <a:endParaRPr lang="en-US" sz="2400" b="1">
              <a:solidFill>
                <a:schemeClr val="accent2"/>
              </a:solidFill>
            </a:endParaRPr>
          </a:p>
          <a:p>
            <a:pPr algn="ctr">
              <a:lnSpc>
                <a:spcPct val="80000"/>
              </a:lnSpc>
              <a:buFontTx/>
              <a:buNone/>
            </a:pPr>
            <a:r>
              <a:rPr lang="en-US" sz="2000" b="1"/>
              <a:t>Data Collection, Analysis</a:t>
            </a:r>
          </a:p>
          <a:p>
            <a:pPr algn="ctr">
              <a:lnSpc>
                <a:spcPct val="80000"/>
              </a:lnSpc>
              <a:buFontTx/>
              <a:buNone/>
            </a:pPr>
            <a:r>
              <a:rPr lang="en-US" sz="2000" b="1"/>
              <a:t>PROBLEM DEFINITION</a:t>
            </a:r>
          </a:p>
          <a:p>
            <a:pPr algn="ctr">
              <a:lnSpc>
                <a:spcPct val="80000"/>
              </a:lnSpc>
              <a:buFontTx/>
              <a:buNone/>
            </a:pPr>
            <a:endParaRPr lang="en-US" sz="2000" b="1"/>
          </a:p>
          <a:p>
            <a:pPr algn="ctr">
              <a:lnSpc>
                <a:spcPct val="80000"/>
              </a:lnSpc>
              <a:buFontTx/>
              <a:buNone/>
            </a:pPr>
            <a:endParaRPr lang="en-US" sz="2000" b="1"/>
          </a:p>
          <a:p>
            <a:pPr algn="ctr">
              <a:lnSpc>
                <a:spcPct val="80000"/>
              </a:lnSpc>
              <a:buFontTx/>
              <a:buNone/>
            </a:pPr>
            <a:r>
              <a:rPr lang="en-US" sz="2000" b="1"/>
              <a:t>Brainstorming</a:t>
            </a:r>
          </a:p>
          <a:p>
            <a:pPr algn="ctr">
              <a:lnSpc>
                <a:spcPct val="80000"/>
              </a:lnSpc>
              <a:buFontTx/>
              <a:buNone/>
            </a:pPr>
            <a:endParaRPr lang="en-US" sz="2000" b="1"/>
          </a:p>
          <a:p>
            <a:pPr algn="ctr">
              <a:lnSpc>
                <a:spcPct val="80000"/>
              </a:lnSpc>
              <a:buFontTx/>
              <a:buNone/>
            </a:pPr>
            <a:r>
              <a:rPr lang="en-US" sz="2000" b="1"/>
              <a:t>IDEA GENERATION</a:t>
            </a:r>
          </a:p>
          <a:p>
            <a:pPr algn="ctr">
              <a:lnSpc>
                <a:spcPct val="80000"/>
              </a:lnSpc>
              <a:buFontTx/>
              <a:buNone/>
            </a:pPr>
            <a:endParaRPr lang="en-US" sz="2000" b="1"/>
          </a:p>
          <a:p>
            <a:pPr algn="ctr">
              <a:lnSpc>
                <a:spcPct val="80000"/>
              </a:lnSpc>
              <a:buFontTx/>
              <a:buNone/>
            </a:pPr>
            <a:endParaRPr lang="en-US" sz="2000" b="1"/>
          </a:p>
          <a:p>
            <a:pPr algn="ctr">
              <a:lnSpc>
                <a:spcPct val="80000"/>
              </a:lnSpc>
              <a:buFontTx/>
              <a:buNone/>
            </a:pPr>
            <a:r>
              <a:rPr lang="en-US" sz="2000" b="1"/>
              <a:t>Pugh Method</a:t>
            </a:r>
          </a:p>
          <a:p>
            <a:pPr algn="ctr">
              <a:lnSpc>
                <a:spcPct val="80000"/>
              </a:lnSpc>
              <a:buFontTx/>
              <a:buNone/>
            </a:pPr>
            <a:endParaRPr lang="en-US" sz="2000" b="1"/>
          </a:p>
          <a:p>
            <a:pPr algn="ctr">
              <a:lnSpc>
                <a:spcPct val="80000"/>
              </a:lnSpc>
              <a:buFontTx/>
              <a:buNone/>
            </a:pPr>
            <a:r>
              <a:rPr lang="en-US" sz="2000" b="1"/>
              <a:t>IDEA EVALUATION</a:t>
            </a:r>
          </a:p>
          <a:p>
            <a:pPr algn="ctr">
              <a:lnSpc>
                <a:spcPct val="80000"/>
              </a:lnSpc>
              <a:buFontTx/>
              <a:buNone/>
            </a:pPr>
            <a:endParaRPr lang="en-US" sz="2000" b="1"/>
          </a:p>
          <a:p>
            <a:pPr algn="ctr">
              <a:lnSpc>
                <a:spcPct val="80000"/>
              </a:lnSpc>
              <a:buFontTx/>
              <a:buNone/>
            </a:pPr>
            <a:endParaRPr lang="en-US" sz="1200" b="1"/>
          </a:p>
          <a:p>
            <a:pPr algn="ctr">
              <a:lnSpc>
                <a:spcPct val="80000"/>
              </a:lnSpc>
              <a:buFontTx/>
              <a:buNone/>
            </a:pPr>
            <a:r>
              <a:rPr lang="en-US" sz="2000" b="1"/>
              <a:t>IDEA JUDGMENT</a:t>
            </a:r>
          </a:p>
          <a:p>
            <a:pPr algn="ctr">
              <a:lnSpc>
                <a:spcPct val="80000"/>
              </a:lnSpc>
              <a:buFontTx/>
              <a:buNone/>
            </a:pPr>
            <a:endParaRPr lang="en-US" b="1"/>
          </a:p>
          <a:p>
            <a:pPr algn="ctr">
              <a:lnSpc>
                <a:spcPct val="80000"/>
              </a:lnSpc>
              <a:buFontTx/>
              <a:buNone/>
            </a:pPr>
            <a:r>
              <a:rPr lang="en-US" sz="2000" b="1"/>
              <a:t>IMPLEMENTATION</a:t>
            </a:r>
          </a:p>
        </p:txBody>
      </p:sp>
      <p:sp>
        <p:nvSpPr>
          <p:cNvPr id="108549" name="Rectangle 5"/>
          <p:cNvSpPr>
            <a:spLocks noChangeArrowheads="1"/>
          </p:cNvSpPr>
          <p:nvPr/>
        </p:nvSpPr>
        <p:spPr bwMode="auto">
          <a:xfrm>
            <a:off x="4800600" y="5715000"/>
            <a:ext cx="3733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mtClean="0">
              <a:solidFill>
                <a:srgbClr val="000000"/>
              </a:solidFill>
            </a:endParaRPr>
          </a:p>
        </p:txBody>
      </p:sp>
      <p:sp>
        <p:nvSpPr>
          <p:cNvPr id="108550" name="Rectangle 6"/>
          <p:cNvSpPr>
            <a:spLocks noChangeArrowheads="1"/>
          </p:cNvSpPr>
          <p:nvPr/>
        </p:nvSpPr>
        <p:spPr bwMode="auto">
          <a:xfrm>
            <a:off x="4800600" y="3352800"/>
            <a:ext cx="37338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mtClean="0">
              <a:solidFill>
                <a:srgbClr val="000000"/>
              </a:solidFill>
            </a:endParaRPr>
          </a:p>
        </p:txBody>
      </p:sp>
      <p:sp>
        <p:nvSpPr>
          <p:cNvPr id="108551" name="Rectangle 7"/>
          <p:cNvSpPr>
            <a:spLocks noChangeArrowheads="1"/>
          </p:cNvSpPr>
          <p:nvPr/>
        </p:nvSpPr>
        <p:spPr bwMode="auto">
          <a:xfrm>
            <a:off x="4800600" y="2057400"/>
            <a:ext cx="3733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mtClean="0">
              <a:solidFill>
                <a:srgbClr val="000000"/>
              </a:solidFill>
            </a:endParaRPr>
          </a:p>
        </p:txBody>
      </p:sp>
      <p:sp>
        <p:nvSpPr>
          <p:cNvPr id="108552" name="Rectangle 8"/>
          <p:cNvSpPr>
            <a:spLocks noChangeArrowheads="1"/>
          </p:cNvSpPr>
          <p:nvPr/>
        </p:nvSpPr>
        <p:spPr bwMode="auto">
          <a:xfrm>
            <a:off x="4800600" y="762000"/>
            <a:ext cx="3733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mtClean="0">
              <a:solidFill>
                <a:srgbClr val="000000"/>
              </a:solidFill>
            </a:endParaRPr>
          </a:p>
        </p:txBody>
      </p:sp>
      <p:sp>
        <p:nvSpPr>
          <p:cNvPr id="108553" name="Rectangle 9"/>
          <p:cNvSpPr>
            <a:spLocks noChangeArrowheads="1"/>
          </p:cNvSpPr>
          <p:nvPr/>
        </p:nvSpPr>
        <p:spPr bwMode="auto">
          <a:xfrm>
            <a:off x="685800" y="5715000"/>
            <a:ext cx="3581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mtClean="0">
              <a:solidFill>
                <a:srgbClr val="000000"/>
              </a:solidFill>
            </a:endParaRPr>
          </a:p>
        </p:txBody>
      </p:sp>
      <p:sp>
        <p:nvSpPr>
          <p:cNvPr id="108554" name="Rectangle 10"/>
          <p:cNvSpPr>
            <a:spLocks noChangeArrowheads="1"/>
          </p:cNvSpPr>
          <p:nvPr/>
        </p:nvSpPr>
        <p:spPr bwMode="auto">
          <a:xfrm>
            <a:off x="685800" y="4953000"/>
            <a:ext cx="3581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mtClean="0">
              <a:solidFill>
                <a:srgbClr val="000000"/>
              </a:solidFill>
            </a:endParaRPr>
          </a:p>
        </p:txBody>
      </p:sp>
      <p:sp>
        <p:nvSpPr>
          <p:cNvPr id="108555" name="Rectangle 11"/>
          <p:cNvSpPr>
            <a:spLocks noChangeArrowheads="1"/>
          </p:cNvSpPr>
          <p:nvPr/>
        </p:nvSpPr>
        <p:spPr bwMode="auto">
          <a:xfrm>
            <a:off x="685800" y="3505200"/>
            <a:ext cx="35814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mtClean="0">
              <a:solidFill>
                <a:srgbClr val="000000"/>
              </a:solidFill>
            </a:endParaRPr>
          </a:p>
        </p:txBody>
      </p:sp>
      <p:sp>
        <p:nvSpPr>
          <p:cNvPr id="108556" name="Rectangle 12"/>
          <p:cNvSpPr>
            <a:spLocks noChangeArrowheads="1"/>
          </p:cNvSpPr>
          <p:nvPr/>
        </p:nvSpPr>
        <p:spPr bwMode="auto">
          <a:xfrm>
            <a:off x="685800" y="1981200"/>
            <a:ext cx="35814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mtClean="0">
              <a:solidFill>
                <a:srgbClr val="000000"/>
              </a:solidFill>
            </a:endParaRPr>
          </a:p>
        </p:txBody>
      </p:sp>
      <p:sp>
        <p:nvSpPr>
          <p:cNvPr id="108557" name="Rectangle 13"/>
          <p:cNvSpPr>
            <a:spLocks noGrp="1" noChangeArrowheads="1"/>
          </p:cNvSpPr>
          <p:nvPr>
            <p:ph type="body" sz="half" idx="2"/>
          </p:nvPr>
        </p:nvSpPr>
        <p:spPr>
          <a:xfrm>
            <a:off x="4876800" y="228600"/>
            <a:ext cx="3581400" cy="6629400"/>
          </a:xfrm>
        </p:spPr>
        <p:txBody>
          <a:bodyPr/>
          <a:lstStyle/>
          <a:p>
            <a:pPr algn="ctr">
              <a:lnSpc>
                <a:spcPct val="80000"/>
              </a:lnSpc>
              <a:buFontTx/>
              <a:buNone/>
            </a:pPr>
            <a:r>
              <a:rPr lang="en-US" sz="2400" b="1">
                <a:solidFill>
                  <a:schemeClr val="accent2"/>
                </a:solidFill>
              </a:rPr>
              <a:t>Related Task</a:t>
            </a:r>
          </a:p>
          <a:p>
            <a:pPr algn="ctr">
              <a:lnSpc>
                <a:spcPct val="80000"/>
              </a:lnSpc>
              <a:buFontTx/>
              <a:buNone/>
            </a:pPr>
            <a:endParaRPr lang="en-US" sz="2400" b="1"/>
          </a:p>
          <a:p>
            <a:pPr algn="ctr">
              <a:lnSpc>
                <a:spcPct val="80000"/>
              </a:lnSpc>
              <a:buFontTx/>
              <a:buNone/>
            </a:pPr>
            <a:r>
              <a:rPr lang="en-US" sz="2000" b="1"/>
              <a:t>Goals, Objectives</a:t>
            </a:r>
          </a:p>
          <a:p>
            <a:pPr algn="ctr">
              <a:lnSpc>
                <a:spcPct val="80000"/>
              </a:lnSpc>
              <a:buFontTx/>
              <a:buNone/>
            </a:pPr>
            <a:r>
              <a:rPr lang="en-US" sz="2000" b="1"/>
              <a:t>Customer/Needs Analysis</a:t>
            </a:r>
          </a:p>
          <a:p>
            <a:pPr algn="ctr">
              <a:lnSpc>
                <a:spcPct val="80000"/>
              </a:lnSpc>
              <a:buFontTx/>
              <a:buNone/>
            </a:pPr>
            <a:endParaRPr lang="en-US" sz="800" b="1"/>
          </a:p>
          <a:p>
            <a:pPr algn="ctr">
              <a:lnSpc>
                <a:spcPct val="80000"/>
              </a:lnSpc>
              <a:buFontTx/>
              <a:buNone/>
            </a:pPr>
            <a:r>
              <a:rPr lang="en-US" sz="2000" b="1"/>
              <a:t>List of Criteria</a:t>
            </a:r>
          </a:p>
          <a:p>
            <a:pPr algn="ctr">
              <a:lnSpc>
                <a:spcPct val="80000"/>
              </a:lnSpc>
              <a:buFontTx/>
              <a:buNone/>
            </a:pPr>
            <a:endParaRPr lang="en-US" sz="2000" b="1"/>
          </a:p>
          <a:p>
            <a:pPr algn="ctr">
              <a:lnSpc>
                <a:spcPct val="80000"/>
              </a:lnSpc>
              <a:buFontTx/>
              <a:buNone/>
            </a:pPr>
            <a:r>
              <a:rPr lang="en-US" sz="2000" b="1"/>
              <a:t>CONCEPTUAL IDEAS</a:t>
            </a:r>
          </a:p>
          <a:p>
            <a:pPr algn="ctr">
              <a:lnSpc>
                <a:spcPct val="80000"/>
              </a:lnSpc>
              <a:buFontTx/>
              <a:buNone/>
            </a:pPr>
            <a:r>
              <a:rPr lang="en-US" sz="2000" b="1"/>
              <a:t>Cost Analysis</a:t>
            </a:r>
          </a:p>
          <a:p>
            <a:pPr algn="ctr">
              <a:lnSpc>
                <a:spcPct val="80000"/>
              </a:lnSpc>
              <a:buFontTx/>
              <a:buNone/>
            </a:pPr>
            <a:endParaRPr lang="en-US" sz="2000" b="1"/>
          </a:p>
          <a:p>
            <a:pPr algn="ctr">
              <a:lnSpc>
                <a:spcPct val="80000"/>
              </a:lnSpc>
              <a:buFontTx/>
              <a:buNone/>
            </a:pPr>
            <a:endParaRPr lang="en-US" sz="1600" b="1"/>
          </a:p>
          <a:p>
            <a:pPr algn="ctr">
              <a:lnSpc>
                <a:spcPct val="80000"/>
              </a:lnSpc>
              <a:buFontTx/>
              <a:buNone/>
            </a:pPr>
            <a:r>
              <a:rPr lang="en-US" sz="2000" b="1"/>
              <a:t>IMPLEMENTATION</a:t>
            </a:r>
          </a:p>
          <a:p>
            <a:pPr algn="ctr">
              <a:lnSpc>
                <a:spcPct val="80000"/>
              </a:lnSpc>
              <a:buFontTx/>
              <a:buNone/>
            </a:pPr>
            <a:r>
              <a:rPr lang="en-US" sz="2000" b="1"/>
              <a:t>PLANNING</a:t>
            </a:r>
          </a:p>
          <a:p>
            <a:pPr algn="ctr">
              <a:lnSpc>
                <a:spcPct val="80000"/>
              </a:lnSpc>
              <a:buFontTx/>
              <a:buNone/>
            </a:pPr>
            <a:endParaRPr lang="en-US" sz="1200" b="1"/>
          </a:p>
          <a:p>
            <a:pPr algn="ctr">
              <a:lnSpc>
                <a:spcPct val="80000"/>
              </a:lnSpc>
              <a:buFontTx/>
              <a:buNone/>
            </a:pPr>
            <a:r>
              <a:rPr lang="en-US" sz="2000" b="1"/>
              <a:t>OPTIMIZED SOLUTIONS</a:t>
            </a:r>
          </a:p>
          <a:p>
            <a:pPr algn="ctr">
              <a:lnSpc>
                <a:spcPct val="80000"/>
              </a:lnSpc>
              <a:buFontTx/>
              <a:buNone/>
            </a:pPr>
            <a:r>
              <a:rPr lang="en-US" sz="2000" b="1"/>
              <a:t>Final Review</a:t>
            </a:r>
          </a:p>
          <a:p>
            <a:pPr algn="ctr">
              <a:lnSpc>
                <a:spcPct val="80000"/>
              </a:lnSpc>
              <a:buFontTx/>
              <a:buNone/>
            </a:pPr>
            <a:r>
              <a:rPr lang="en-US" sz="2000" b="1"/>
              <a:t>Go/No Go Decision</a:t>
            </a:r>
          </a:p>
          <a:p>
            <a:pPr algn="ctr">
              <a:lnSpc>
                <a:spcPct val="80000"/>
              </a:lnSpc>
              <a:buFontTx/>
              <a:buNone/>
            </a:pPr>
            <a:r>
              <a:rPr lang="en-US" sz="2000" b="1"/>
              <a:t>BEST SOLUTION</a:t>
            </a:r>
          </a:p>
          <a:p>
            <a:pPr algn="ctr">
              <a:lnSpc>
                <a:spcPct val="80000"/>
              </a:lnSpc>
              <a:buFontTx/>
              <a:buNone/>
            </a:pPr>
            <a:endParaRPr lang="en-US" sz="800" b="1"/>
          </a:p>
          <a:p>
            <a:pPr algn="ctr">
              <a:lnSpc>
                <a:spcPct val="80000"/>
              </a:lnSpc>
              <a:buFontTx/>
              <a:buNone/>
            </a:pPr>
            <a:endParaRPr lang="en-US" sz="800" b="1"/>
          </a:p>
          <a:p>
            <a:pPr algn="ctr">
              <a:lnSpc>
                <a:spcPct val="80000"/>
              </a:lnSpc>
              <a:buFontTx/>
              <a:buNone/>
            </a:pPr>
            <a:endParaRPr lang="en-US" sz="800" b="1"/>
          </a:p>
          <a:p>
            <a:pPr algn="ctr">
              <a:lnSpc>
                <a:spcPct val="80000"/>
              </a:lnSpc>
              <a:buFontTx/>
              <a:buNone/>
            </a:pPr>
            <a:r>
              <a:rPr lang="en-US" sz="2000" b="1"/>
              <a:t>Pilot Program/Prototype</a:t>
            </a:r>
          </a:p>
        </p:txBody>
      </p:sp>
      <p:sp>
        <p:nvSpPr>
          <p:cNvPr id="108558" name="Line 14"/>
          <p:cNvSpPr>
            <a:spLocks noChangeShapeType="1"/>
          </p:cNvSpPr>
          <p:nvPr/>
        </p:nvSpPr>
        <p:spPr bwMode="auto">
          <a:xfrm>
            <a:off x="4267200" y="14478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smtClean="0">
              <a:solidFill>
                <a:srgbClr val="000000"/>
              </a:solidFill>
            </a:endParaRPr>
          </a:p>
        </p:txBody>
      </p:sp>
      <p:sp>
        <p:nvSpPr>
          <p:cNvPr id="108559" name="Line 15"/>
          <p:cNvSpPr>
            <a:spLocks noChangeShapeType="1"/>
          </p:cNvSpPr>
          <p:nvPr/>
        </p:nvSpPr>
        <p:spPr bwMode="auto">
          <a:xfrm>
            <a:off x="4267200" y="2743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smtClean="0">
              <a:solidFill>
                <a:srgbClr val="000000"/>
              </a:solidFill>
            </a:endParaRPr>
          </a:p>
        </p:txBody>
      </p:sp>
      <p:sp>
        <p:nvSpPr>
          <p:cNvPr id="108560" name="Line 16"/>
          <p:cNvSpPr>
            <a:spLocks noChangeShapeType="1"/>
          </p:cNvSpPr>
          <p:nvPr/>
        </p:nvSpPr>
        <p:spPr bwMode="auto">
          <a:xfrm>
            <a:off x="4267200" y="3886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smtClean="0">
              <a:solidFill>
                <a:srgbClr val="000000"/>
              </a:solidFill>
            </a:endParaRPr>
          </a:p>
        </p:txBody>
      </p:sp>
      <p:sp>
        <p:nvSpPr>
          <p:cNvPr id="108561" name="Line 17"/>
          <p:cNvSpPr>
            <a:spLocks noChangeShapeType="1"/>
          </p:cNvSpPr>
          <p:nvPr/>
        </p:nvSpPr>
        <p:spPr bwMode="auto">
          <a:xfrm>
            <a:off x="4267200" y="5181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smtClean="0">
              <a:solidFill>
                <a:srgbClr val="000000"/>
              </a:solidFill>
            </a:endParaRPr>
          </a:p>
        </p:txBody>
      </p:sp>
      <p:sp>
        <p:nvSpPr>
          <p:cNvPr id="108562" name="Line 18"/>
          <p:cNvSpPr>
            <a:spLocks noChangeShapeType="1"/>
          </p:cNvSpPr>
          <p:nvPr/>
        </p:nvSpPr>
        <p:spPr bwMode="auto">
          <a:xfrm>
            <a:off x="4267200" y="5943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smtClean="0">
              <a:solidFill>
                <a:srgbClr val="000000"/>
              </a:solidFill>
            </a:endParaRPr>
          </a:p>
        </p:txBody>
      </p:sp>
      <p:sp>
        <p:nvSpPr>
          <p:cNvPr id="108563" name="Rectangle 19"/>
          <p:cNvSpPr>
            <a:spLocks noChangeArrowheads="1"/>
          </p:cNvSpPr>
          <p:nvPr/>
        </p:nvSpPr>
        <p:spPr bwMode="auto">
          <a:xfrm>
            <a:off x="685800" y="762000"/>
            <a:ext cx="3581400" cy="106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mtClean="0">
              <a:solidFill>
                <a:srgbClr val="000000"/>
              </a:solidFill>
            </a:endParaRPr>
          </a:p>
        </p:txBody>
      </p:sp>
      <p:sp>
        <p:nvSpPr>
          <p:cNvPr id="108564" name="Line 20"/>
          <p:cNvSpPr>
            <a:spLocks noChangeShapeType="1"/>
          </p:cNvSpPr>
          <p:nvPr/>
        </p:nvSpPr>
        <p:spPr bwMode="auto">
          <a:xfrm>
            <a:off x="4800600" y="4114800"/>
            <a:ext cx="3733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smtClean="0">
              <a:solidFill>
                <a:srgbClr val="000000"/>
              </a:solidFill>
            </a:endParaRPr>
          </a:p>
        </p:txBody>
      </p:sp>
      <p:sp>
        <p:nvSpPr>
          <p:cNvPr id="108565" name="Line 21"/>
          <p:cNvSpPr>
            <a:spLocks noChangeShapeType="1"/>
          </p:cNvSpPr>
          <p:nvPr/>
        </p:nvSpPr>
        <p:spPr bwMode="auto">
          <a:xfrm>
            <a:off x="4267200" y="4343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smtClean="0">
              <a:solidFill>
                <a:srgbClr val="000000"/>
              </a:solidFill>
            </a:endParaRPr>
          </a:p>
        </p:txBody>
      </p:sp>
      <p:sp>
        <p:nvSpPr>
          <p:cNvPr id="108566" name="AutoShape 22"/>
          <p:cNvSpPr>
            <a:spLocks noChangeArrowheads="1"/>
          </p:cNvSpPr>
          <p:nvPr/>
        </p:nvSpPr>
        <p:spPr bwMode="auto">
          <a:xfrm>
            <a:off x="4343400" y="990600"/>
            <a:ext cx="381000" cy="4953000"/>
          </a:xfrm>
          <a:prstGeom prst="downArrow">
            <a:avLst>
              <a:gd name="adj1" fmla="val 49676"/>
              <a:gd name="adj2" fmla="val 107912"/>
            </a:avLst>
          </a:prstGeom>
          <a:solidFill>
            <a:srgbClr val="FC012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en-US" smtClean="0">
              <a:solidFill>
                <a:srgbClr val="000000"/>
              </a:solidFill>
            </a:endParaRPr>
          </a:p>
        </p:txBody>
      </p:sp>
      <p:sp>
        <p:nvSpPr>
          <p:cNvPr id="108567" name="Line 23"/>
          <p:cNvSpPr>
            <a:spLocks noChangeShapeType="1"/>
          </p:cNvSpPr>
          <p:nvPr/>
        </p:nvSpPr>
        <p:spPr bwMode="auto">
          <a:xfrm flipV="1">
            <a:off x="533400" y="2184400"/>
            <a:ext cx="0" cy="309880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smtClean="0">
              <a:solidFill>
                <a:srgbClr val="000000"/>
              </a:solidFill>
            </a:endParaRPr>
          </a:p>
        </p:txBody>
      </p:sp>
      <p:sp>
        <p:nvSpPr>
          <p:cNvPr id="108568" name="Line 24"/>
          <p:cNvSpPr>
            <a:spLocks noChangeShapeType="1"/>
          </p:cNvSpPr>
          <p:nvPr/>
        </p:nvSpPr>
        <p:spPr bwMode="auto">
          <a:xfrm>
            <a:off x="533400" y="2209800"/>
            <a:ext cx="762000"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smtClean="0">
              <a:solidFill>
                <a:srgbClr val="000000"/>
              </a:solidFill>
            </a:endParaRPr>
          </a:p>
        </p:txBody>
      </p:sp>
      <p:sp>
        <p:nvSpPr>
          <p:cNvPr id="108569" name="Line 25"/>
          <p:cNvSpPr>
            <a:spLocks noChangeShapeType="1"/>
          </p:cNvSpPr>
          <p:nvPr/>
        </p:nvSpPr>
        <p:spPr bwMode="auto">
          <a:xfrm flipH="1">
            <a:off x="533400" y="5257800"/>
            <a:ext cx="533400"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smtClean="0">
              <a:solidFill>
                <a:srgbClr val="000000"/>
              </a:solidFill>
            </a:endParaRPr>
          </a:p>
        </p:txBody>
      </p:sp>
    </p:spTree>
    <p:extLst>
      <p:ext uri="{BB962C8B-B14F-4D97-AF65-F5344CB8AC3E}">
        <p14:creationId xmlns:p14="http://schemas.microsoft.com/office/powerpoint/2010/main" val="1934950774"/>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blinds(horizontal)">
                                      <p:cBhvr>
                                        <p:cTn id="7" dur="500"/>
                                        <p:tgtEl>
                                          <p:spTgt spid="108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856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856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8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nimBg="1"/>
      <p:bldP spid="108567" grpId="0" animBg="1"/>
      <p:bldP spid="108568" grpId="0" animBg="1"/>
      <p:bldP spid="10856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457200" indent="-457200" eaLnBrk="1" fontAlgn="auto" hangingPunct="1">
              <a:spcAft>
                <a:spcPts val="0"/>
              </a:spcAft>
              <a:buFont typeface="+mj-lt"/>
              <a:buAutoNum type="arabicPeriod"/>
              <a:defRPr/>
            </a:pPr>
            <a:r>
              <a:rPr lang="en-US" sz="2400" dirty="0" smtClean="0"/>
              <a:t>Select the comparison criteria</a:t>
            </a:r>
          </a:p>
          <a:p>
            <a:pPr marL="457200" indent="-457200" eaLnBrk="1" fontAlgn="auto" hangingPunct="1">
              <a:spcAft>
                <a:spcPts val="0"/>
              </a:spcAft>
              <a:buFont typeface="+mj-lt"/>
              <a:buAutoNum type="arabicPeriod"/>
              <a:defRPr/>
            </a:pPr>
            <a:r>
              <a:rPr lang="en-US" sz="2400" dirty="0" smtClean="0"/>
              <a:t>Determine weights for the criteria</a:t>
            </a:r>
          </a:p>
          <a:p>
            <a:pPr marL="457200" indent="-457200" eaLnBrk="1" fontAlgn="auto" hangingPunct="1">
              <a:spcAft>
                <a:spcPts val="0"/>
              </a:spcAft>
              <a:buFont typeface="+mj-lt"/>
              <a:buAutoNum type="arabicPeriod"/>
              <a:defRPr/>
            </a:pPr>
            <a:r>
              <a:rPr lang="en-US" sz="2400" dirty="0" smtClean="0"/>
              <a:t>Determine the concepts</a:t>
            </a:r>
          </a:p>
          <a:p>
            <a:pPr marL="457200" indent="-457200" eaLnBrk="1" fontAlgn="auto" hangingPunct="1">
              <a:spcAft>
                <a:spcPts val="0"/>
              </a:spcAft>
              <a:buFont typeface="+mj-lt"/>
              <a:buAutoNum type="arabicPeriod"/>
              <a:defRPr/>
            </a:pPr>
            <a:r>
              <a:rPr lang="en-US" sz="2400" dirty="0" smtClean="0"/>
              <a:t>Select baseline concept, initially believed best </a:t>
            </a:r>
          </a:p>
          <a:p>
            <a:pPr marL="457200" indent="-457200" eaLnBrk="1" fontAlgn="auto" hangingPunct="1">
              <a:spcAft>
                <a:spcPts val="0"/>
              </a:spcAft>
              <a:buFont typeface="+mj-lt"/>
              <a:buAutoNum type="arabicPeriod"/>
              <a:defRPr/>
            </a:pPr>
            <a:r>
              <a:rPr lang="en-US" sz="2400" dirty="0" smtClean="0"/>
              <a:t>Compare other concepts to baseline: </a:t>
            </a:r>
          </a:p>
          <a:p>
            <a:pPr marL="857250" lvl="1" indent="-457200" eaLnBrk="1" fontAlgn="auto" hangingPunct="1">
              <a:spcBef>
                <a:spcPts val="324"/>
              </a:spcBef>
              <a:spcAft>
                <a:spcPts val="0"/>
              </a:spcAft>
              <a:buFont typeface="Verdana"/>
              <a:buChar char="◦"/>
              <a:defRPr/>
            </a:pPr>
            <a:r>
              <a:rPr lang="en-US" dirty="0" smtClean="0"/>
              <a:t>+1 better than, 0 equal to, -1 worse than. </a:t>
            </a:r>
          </a:p>
          <a:p>
            <a:pPr marL="457200" indent="-457200" eaLnBrk="1" fontAlgn="auto" hangingPunct="1">
              <a:spcAft>
                <a:spcPts val="0"/>
              </a:spcAft>
              <a:buFont typeface="+mj-lt"/>
              <a:buAutoNum type="arabicPeriod"/>
              <a:defRPr/>
            </a:pPr>
            <a:r>
              <a:rPr lang="en-US" sz="2400" dirty="0" smtClean="0"/>
              <a:t>Compute weighted score for concepts, not including the baseline.</a:t>
            </a:r>
          </a:p>
          <a:p>
            <a:pPr marL="457200" indent="-457200" eaLnBrk="1" fontAlgn="auto" hangingPunct="1">
              <a:spcAft>
                <a:spcPts val="0"/>
              </a:spcAft>
              <a:buFont typeface="+mj-lt"/>
              <a:buAutoNum type="arabicPeriod"/>
              <a:defRPr/>
            </a:pPr>
            <a:r>
              <a:rPr lang="en-US" sz="2400" dirty="0" smtClean="0"/>
              <a:t>Examine concepts: retain, update, or drop.</a:t>
            </a:r>
          </a:p>
          <a:p>
            <a:pPr marL="457200" indent="-457200" eaLnBrk="1" fontAlgn="auto" hangingPunct="1">
              <a:spcAft>
                <a:spcPts val="0"/>
              </a:spcAft>
              <a:buFont typeface="+mj-lt"/>
              <a:buAutoNum type="arabicPeriod"/>
              <a:defRPr/>
            </a:pPr>
            <a:r>
              <a:rPr lang="en-US" sz="2400" dirty="0" smtClean="0"/>
              <a:t>Synthesize best elements of others where possible.</a:t>
            </a:r>
          </a:p>
          <a:p>
            <a:pPr marL="457200" indent="-457200" eaLnBrk="1" fontAlgn="auto" hangingPunct="1">
              <a:spcAft>
                <a:spcPts val="0"/>
              </a:spcAft>
              <a:buFont typeface="+mj-lt"/>
              <a:buAutoNum type="arabicPeriod"/>
              <a:defRPr/>
            </a:pPr>
            <a:r>
              <a:rPr lang="en-US" sz="2400" dirty="0" smtClean="0"/>
              <a:t>Update table &amp; iterate until best concept emerges.</a:t>
            </a:r>
          </a:p>
          <a:p>
            <a:pPr marL="365760" indent="-256032" eaLnBrk="1" fontAlgn="auto" hangingPunct="1">
              <a:spcAft>
                <a:spcPts val="0"/>
              </a:spcAft>
              <a:buFont typeface="Wingdings 3"/>
              <a:buChar char=""/>
              <a:defRPr/>
            </a:pPr>
            <a:endParaRPr lang="en-US" dirty="0" smtClean="0"/>
          </a:p>
        </p:txBody>
      </p:sp>
      <p:sp>
        <p:nvSpPr>
          <p:cNvPr id="378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E30BBCA-C329-4C3A-A9E9-0E9080C68F25}" type="slidenum">
              <a:rPr lang="en-US" smtClean="0"/>
              <a:pPr/>
              <a:t>28</a:t>
            </a:fld>
            <a:endParaRPr lang="en-US" smtClean="0"/>
          </a:p>
        </p:txBody>
      </p:sp>
      <p:sp>
        <p:nvSpPr>
          <p:cNvPr id="26626" name="Title 1"/>
          <p:cNvSpPr>
            <a:spLocks noGrp="1"/>
          </p:cNvSpPr>
          <p:nvPr>
            <p:ph type="title"/>
          </p:nvPr>
        </p:nvSpPr>
        <p:spPr/>
        <p:txBody>
          <a:bodyPr/>
          <a:lstStyle/>
          <a:p>
            <a:pPr eaLnBrk="1" fontAlgn="auto" hangingPunct="1">
              <a:spcAft>
                <a:spcPts val="0"/>
              </a:spcAft>
              <a:defRPr/>
            </a:pPr>
            <a:r>
              <a:rPr lang="en-US" dirty="0" smtClean="0"/>
              <a:t>Pugh Concept Selection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928308722"/>
              </p:ext>
            </p:extLst>
          </p:nvPr>
        </p:nvGraphicFramePr>
        <p:xfrm>
          <a:off x="762000" y="1295400"/>
          <a:ext cx="7696199" cy="4495800"/>
        </p:xfrm>
        <a:graphic>
          <a:graphicData uri="http://schemas.openxmlformats.org/drawingml/2006/table">
            <a:tbl>
              <a:tblPr/>
              <a:tblGrid>
                <a:gridCol w="1254814"/>
                <a:gridCol w="888827"/>
                <a:gridCol w="1453493"/>
                <a:gridCol w="1422125"/>
                <a:gridCol w="1338470"/>
                <a:gridCol w="1338470"/>
              </a:tblGrid>
              <a:tr h="1342902">
                <a:tc gridSpan="2">
                  <a:txBody>
                    <a:bodyPr/>
                    <a:lstStyle/>
                    <a:p>
                      <a:pPr marL="0" marR="0" algn="ctr">
                        <a:spcBef>
                          <a:spcPts val="300"/>
                        </a:spcBef>
                        <a:spcAft>
                          <a:spcPts val="300"/>
                        </a:spcAft>
                      </a:pPr>
                      <a:endParaRPr lang="en-US" sz="1800" dirty="0">
                        <a:latin typeface="Palatino Linotype"/>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300"/>
                        </a:spcAft>
                      </a:pPr>
                      <a:r>
                        <a:rPr lang="en-US" sz="1800" b="1" dirty="0">
                          <a:latin typeface="Palatino Linotype"/>
                          <a:ea typeface="Times New Roman"/>
                        </a:rPr>
                        <a:t>Option 1</a:t>
                      </a:r>
                      <a:endParaRPr lang="en-US" sz="1800" dirty="0">
                        <a:latin typeface="Times New Roman"/>
                        <a:ea typeface="Times New Roman"/>
                      </a:endParaRPr>
                    </a:p>
                    <a:p>
                      <a:pPr marL="0" marR="0" algn="ctr">
                        <a:spcBef>
                          <a:spcPts val="300"/>
                        </a:spcBef>
                        <a:spcAft>
                          <a:spcPts val="300"/>
                        </a:spcAft>
                      </a:pPr>
                      <a:r>
                        <a:rPr lang="en-US" sz="1800" b="1" dirty="0">
                          <a:latin typeface="Palatino Linotype"/>
                          <a:ea typeface="Times New Roman"/>
                        </a:rPr>
                        <a:t>(Reference)</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marL="0" marR="0" algn="ctr">
                        <a:spcBef>
                          <a:spcPts val="300"/>
                        </a:spcBef>
                        <a:spcAft>
                          <a:spcPts val="300"/>
                        </a:spcAft>
                      </a:pPr>
                      <a:r>
                        <a:rPr lang="en-US" sz="1800" b="1">
                          <a:latin typeface="Palatino Linotype"/>
                          <a:ea typeface="Times New Roman"/>
                        </a:rPr>
                        <a:t>Option 2</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marL="0" marR="0" algn="ctr">
                        <a:spcBef>
                          <a:spcPts val="300"/>
                        </a:spcBef>
                        <a:spcAft>
                          <a:spcPts val="300"/>
                        </a:spcAft>
                      </a:pPr>
                      <a:r>
                        <a:rPr lang="en-US" sz="1800" b="1">
                          <a:latin typeface="Palatino Linotype"/>
                          <a:ea typeface="Times New Roman"/>
                        </a:rPr>
                        <a:t>Option 3</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marL="0" marR="0" algn="ctr">
                        <a:spcBef>
                          <a:spcPts val="300"/>
                        </a:spcBef>
                        <a:spcAft>
                          <a:spcPts val="300"/>
                        </a:spcAft>
                      </a:pPr>
                      <a:r>
                        <a:rPr lang="en-US" sz="1800" b="1">
                          <a:latin typeface="Palatino Linotype"/>
                          <a:ea typeface="Times New Roman"/>
                        </a:rPr>
                        <a:t>Option 4</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525483">
                <a:tc>
                  <a:txBody>
                    <a:bodyPr/>
                    <a:lstStyle/>
                    <a:p>
                      <a:pPr marL="0" marR="0" algn="ctr">
                        <a:spcBef>
                          <a:spcPts val="100"/>
                        </a:spcBef>
                        <a:spcAft>
                          <a:spcPts val="600"/>
                        </a:spcAft>
                      </a:pPr>
                      <a:r>
                        <a:rPr lang="en-US" sz="1800" b="1">
                          <a:latin typeface="Palatino Linotype"/>
                          <a:ea typeface="Times New Roman"/>
                        </a:rPr>
                        <a:t>Criteria 1</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marL="0" marR="0" algn="ctr">
                        <a:spcBef>
                          <a:spcPts val="100"/>
                        </a:spcBef>
                        <a:spcAft>
                          <a:spcPts val="300"/>
                        </a:spcAft>
                      </a:pPr>
                      <a:r>
                        <a:rPr lang="en-US" sz="1800">
                          <a:latin typeface="Palatino Linotype"/>
                          <a:ea typeface="Times New Roman"/>
                        </a:rPr>
                        <a:t>4</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marL="0" marR="0" algn="ctr">
                        <a:spcBef>
                          <a:spcPts val="100"/>
                        </a:spcBef>
                        <a:spcAft>
                          <a:spcPts val="300"/>
                        </a:spcAft>
                      </a:pPr>
                      <a:r>
                        <a:rPr lang="en-US" sz="1800">
                          <a:latin typeface="Palatino Linotype"/>
                          <a:ea typeface="Times New Roman"/>
                        </a:rPr>
                        <a:t>-</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dirty="0">
                          <a:latin typeface="Palatino Linotype"/>
                          <a:ea typeface="Times New Roman"/>
                        </a:rPr>
                        <a:t>0</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dirty="0">
                          <a:latin typeface="Palatino Linotype"/>
                          <a:ea typeface="Times New Roman"/>
                        </a:rPr>
                        <a:t>0</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a:latin typeface="Palatino Linotype"/>
                          <a:ea typeface="Times New Roman"/>
                        </a:rPr>
                        <a:t>+1</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483">
                <a:tc>
                  <a:txBody>
                    <a:bodyPr/>
                    <a:lstStyle/>
                    <a:p>
                      <a:pPr marL="0" marR="0" algn="ctr">
                        <a:spcBef>
                          <a:spcPts val="100"/>
                        </a:spcBef>
                        <a:spcAft>
                          <a:spcPts val="600"/>
                        </a:spcAft>
                      </a:pPr>
                      <a:r>
                        <a:rPr lang="en-US" sz="1800" b="1">
                          <a:latin typeface="Palatino Linotype"/>
                          <a:ea typeface="Times New Roman"/>
                        </a:rPr>
                        <a:t>Criteria 2</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marL="0" marR="0" algn="ctr">
                        <a:spcBef>
                          <a:spcPts val="100"/>
                        </a:spcBef>
                        <a:spcAft>
                          <a:spcPts val="300"/>
                        </a:spcAft>
                      </a:pPr>
                      <a:r>
                        <a:rPr lang="en-US" sz="1800">
                          <a:latin typeface="Palatino Linotype"/>
                          <a:ea typeface="Times New Roman"/>
                        </a:rPr>
                        <a:t>5</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marL="0" marR="0" algn="ctr">
                        <a:spcBef>
                          <a:spcPts val="100"/>
                        </a:spcBef>
                        <a:spcAft>
                          <a:spcPts val="300"/>
                        </a:spcAft>
                      </a:pPr>
                      <a:r>
                        <a:rPr lang="en-US" sz="1800">
                          <a:latin typeface="Palatino Linotype"/>
                          <a:ea typeface="Times New Roman"/>
                        </a:rPr>
                        <a:t>-</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dirty="0">
                          <a:latin typeface="Palatino Linotype"/>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dirty="0">
                          <a:latin typeface="Palatino Linotype"/>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dirty="0">
                          <a:latin typeface="Palatino Linotype"/>
                          <a:ea typeface="Times New Roman"/>
                        </a:rPr>
                        <a:t>0</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483">
                <a:tc>
                  <a:txBody>
                    <a:bodyPr/>
                    <a:lstStyle/>
                    <a:p>
                      <a:pPr marL="0" marR="0" algn="ctr">
                        <a:spcBef>
                          <a:spcPts val="100"/>
                        </a:spcBef>
                        <a:spcAft>
                          <a:spcPts val="600"/>
                        </a:spcAft>
                      </a:pPr>
                      <a:r>
                        <a:rPr lang="en-US" sz="1800" b="1">
                          <a:latin typeface="Palatino Linotype"/>
                          <a:ea typeface="Times New Roman"/>
                        </a:rPr>
                        <a:t>Criteria 3</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marL="0" marR="0" algn="ctr">
                        <a:spcBef>
                          <a:spcPts val="100"/>
                        </a:spcBef>
                        <a:spcAft>
                          <a:spcPts val="300"/>
                        </a:spcAft>
                      </a:pPr>
                      <a:r>
                        <a:rPr lang="en-US" sz="1800">
                          <a:latin typeface="Palatino Linotype"/>
                          <a:ea typeface="Times New Roman"/>
                        </a:rPr>
                        <a:t>2</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marL="0" marR="0" algn="ctr">
                        <a:spcBef>
                          <a:spcPts val="100"/>
                        </a:spcBef>
                        <a:spcAft>
                          <a:spcPts val="300"/>
                        </a:spcAft>
                      </a:pPr>
                      <a:r>
                        <a:rPr lang="en-US" sz="1800">
                          <a:latin typeface="Palatino Linotype"/>
                          <a:ea typeface="Times New Roman"/>
                        </a:rPr>
                        <a:t>-</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a:latin typeface="Palatino Linotype"/>
                          <a:ea typeface="Times New Roman"/>
                        </a:rPr>
                        <a:t>-1</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dirty="0">
                          <a:latin typeface="Palatino Linotype"/>
                          <a:ea typeface="Times New Roman"/>
                        </a:rPr>
                        <a:t>0</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a:latin typeface="Palatino Linotype"/>
                          <a:ea typeface="Times New Roman"/>
                        </a:rPr>
                        <a:t>+1</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483">
                <a:tc>
                  <a:txBody>
                    <a:bodyPr/>
                    <a:lstStyle/>
                    <a:p>
                      <a:pPr marL="0" marR="0" algn="ctr">
                        <a:spcBef>
                          <a:spcPts val="100"/>
                        </a:spcBef>
                        <a:spcAft>
                          <a:spcPts val="600"/>
                        </a:spcAft>
                      </a:pPr>
                      <a:r>
                        <a:rPr lang="en-US" sz="1800" b="1">
                          <a:latin typeface="Palatino Linotype"/>
                          <a:ea typeface="Times New Roman"/>
                        </a:rPr>
                        <a:t>Criteria  4</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marL="0" marR="0" algn="ctr">
                        <a:spcBef>
                          <a:spcPts val="100"/>
                        </a:spcBef>
                        <a:spcAft>
                          <a:spcPts val="300"/>
                        </a:spcAft>
                      </a:pPr>
                      <a:r>
                        <a:rPr lang="en-US" sz="1800">
                          <a:latin typeface="Palatino Linotype"/>
                          <a:ea typeface="Times New Roman"/>
                        </a:rPr>
                        <a:t>1</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marL="0" marR="0" algn="ctr">
                        <a:spcBef>
                          <a:spcPts val="100"/>
                        </a:spcBef>
                        <a:spcAft>
                          <a:spcPts val="300"/>
                        </a:spcAft>
                      </a:pPr>
                      <a:r>
                        <a:rPr lang="en-US" sz="1800">
                          <a:latin typeface="Palatino Linotype"/>
                          <a:ea typeface="Times New Roman"/>
                        </a:rPr>
                        <a:t>-</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a:latin typeface="Palatino Linotype"/>
                          <a:ea typeface="Times New Roman"/>
                        </a:rPr>
                        <a:t>+1</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dirty="0">
                          <a:latin typeface="Palatino Linotype"/>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dirty="0">
                          <a:latin typeface="Palatino Linotype"/>
                          <a:ea typeface="Times New Roman"/>
                        </a:rPr>
                        <a:t>-1</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483">
                <a:tc gridSpan="2">
                  <a:txBody>
                    <a:bodyPr/>
                    <a:lstStyle/>
                    <a:p>
                      <a:pPr marL="0" marR="0" algn="ctr">
                        <a:spcBef>
                          <a:spcPts val="100"/>
                        </a:spcBef>
                        <a:spcAft>
                          <a:spcPts val="300"/>
                        </a:spcAft>
                      </a:pPr>
                      <a:r>
                        <a:rPr lang="en-US" sz="1800" b="1">
                          <a:latin typeface="Palatino Linotype"/>
                          <a:ea typeface="Times New Roman"/>
                        </a:rPr>
                        <a:t>Score</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hMerge="1">
                  <a:txBody>
                    <a:bodyPr/>
                    <a:lstStyle/>
                    <a:p>
                      <a:endParaRPr lang="en-US"/>
                    </a:p>
                  </a:txBody>
                  <a:tcPr/>
                </a:tc>
                <a:tc>
                  <a:txBody>
                    <a:bodyPr/>
                    <a:lstStyle/>
                    <a:p>
                      <a:pPr marL="0" marR="0" algn="ctr">
                        <a:spcBef>
                          <a:spcPts val="100"/>
                        </a:spcBef>
                        <a:spcAft>
                          <a:spcPts val="300"/>
                        </a:spcAft>
                      </a:pPr>
                      <a:r>
                        <a:rPr lang="en-US" sz="1800">
                          <a:latin typeface="Palatino Linotype"/>
                          <a:ea typeface="Times New Roman"/>
                        </a:rPr>
                        <a:t>-</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a:latin typeface="Palatino Linotype"/>
                          <a:ea typeface="Times New Roman"/>
                        </a:rPr>
                        <a:t>4</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a:latin typeface="Palatino Linotype"/>
                          <a:ea typeface="Times New Roman"/>
                        </a:rPr>
                        <a:t>-4</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r">
                        <a:spcBef>
                          <a:spcPts val="100"/>
                        </a:spcBef>
                        <a:spcAft>
                          <a:spcPts val="300"/>
                        </a:spcAft>
                      </a:pPr>
                      <a:r>
                        <a:rPr lang="en-US" sz="1800" dirty="0">
                          <a:latin typeface="Palatino Linotype"/>
                          <a:ea typeface="Times New Roman"/>
                        </a:rPr>
                        <a:t>5</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483">
                <a:tc gridSpan="2">
                  <a:txBody>
                    <a:bodyPr/>
                    <a:lstStyle/>
                    <a:p>
                      <a:pPr marL="0" marR="0" algn="ctr">
                        <a:spcBef>
                          <a:spcPts val="100"/>
                        </a:spcBef>
                        <a:spcAft>
                          <a:spcPts val="300"/>
                        </a:spcAft>
                      </a:pPr>
                      <a:r>
                        <a:rPr lang="en-US" sz="1800" b="1" dirty="0">
                          <a:latin typeface="Palatino Linotype"/>
                          <a:ea typeface="Times New Roman"/>
                        </a:rPr>
                        <a:t>Continue?</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hMerge="1">
                  <a:txBody>
                    <a:bodyPr/>
                    <a:lstStyle/>
                    <a:p>
                      <a:endParaRPr lang="en-US"/>
                    </a:p>
                  </a:txBody>
                  <a:tcPr/>
                </a:tc>
                <a:tc>
                  <a:txBody>
                    <a:bodyPr/>
                    <a:lstStyle/>
                    <a:p>
                      <a:pPr marL="0" marR="0" algn="ctr">
                        <a:spcBef>
                          <a:spcPts val="100"/>
                        </a:spcBef>
                        <a:spcAft>
                          <a:spcPts val="300"/>
                        </a:spcAft>
                      </a:pPr>
                      <a:r>
                        <a:rPr lang="en-US" sz="1800">
                          <a:latin typeface="Palatino Linotype"/>
                          <a:ea typeface="Times New Roman"/>
                        </a:rPr>
                        <a:t>Combine</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100"/>
                        </a:spcBef>
                        <a:spcAft>
                          <a:spcPts val="300"/>
                        </a:spcAft>
                      </a:pPr>
                      <a:r>
                        <a:rPr lang="en-US" sz="1800">
                          <a:latin typeface="Palatino Linotype"/>
                          <a:ea typeface="Times New Roman"/>
                        </a:rPr>
                        <a:t>Yes</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100"/>
                        </a:spcBef>
                        <a:spcAft>
                          <a:spcPts val="300"/>
                        </a:spcAft>
                      </a:pPr>
                      <a:r>
                        <a:rPr lang="en-US" sz="1800">
                          <a:latin typeface="Palatino Linotype"/>
                          <a:ea typeface="Times New Roman"/>
                        </a:rPr>
                        <a:t>No</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100"/>
                        </a:spcBef>
                        <a:spcAft>
                          <a:spcPts val="300"/>
                        </a:spcAft>
                      </a:pPr>
                      <a:r>
                        <a:rPr lang="en-US" sz="1800" dirty="0">
                          <a:latin typeface="Palatino Linotype"/>
                          <a:ea typeface="Times New Roman"/>
                        </a:rPr>
                        <a:t>Combine</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89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41FD7EE-DC25-4002-8BF2-3B2287804C32}" type="slidenum">
              <a:rPr lang="en-US" smtClean="0"/>
              <a:pPr/>
              <a:t>29</a:t>
            </a:fld>
            <a:endParaRPr lang="en-US" smtClean="0"/>
          </a:p>
        </p:txBody>
      </p:sp>
      <p:sp>
        <p:nvSpPr>
          <p:cNvPr id="27650" name="Title 1"/>
          <p:cNvSpPr>
            <a:spLocks noGrp="1"/>
          </p:cNvSpPr>
          <p:nvPr>
            <p:ph type="title"/>
          </p:nvPr>
        </p:nvSpPr>
        <p:spPr/>
        <p:txBody>
          <a:bodyPr/>
          <a:lstStyle/>
          <a:p>
            <a:pPr eaLnBrk="1" fontAlgn="auto" hangingPunct="1">
              <a:spcAft>
                <a:spcPts val="0"/>
              </a:spcAft>
              <a:defRPr/>
            </a:pPr>
            <a:r>
              <a:rPr lang="en-US" smtClean="0"/>
              <a:t>Pugh Concept Table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5" name="Rectangle 3"/>
          <p:cNvSpPr>
            <a:spLocks noGrp="1" noChangeArrowheads="1"/>
          </p:cNvSpPr>
          <p:nvPr>
            <p:ph idx="1"/>
          </p:nvPr>
        </p:nvSpPr>
        <p:spPr>
          <a:xfrm>
            <a:off x="457200" y="1143000"/>
            <a:ext cx="8686800" cy="4864100"/>
          </a:xfrm>
        </p:spPr>
        <p:txBody>
          <a:bodyPr>
            <a:noAutofit/>
          </a:bodyPr>
          <a:lstStyle/>
          <a:p>
            <a:pPr marL="365760" indent="-256032" eaLnBrk="1" fontAlgn="auto" hangingPunct="1">
              <a:lnSpc>
                <a:spcPct val="90000"/>
              </a:lnSpc>
              <a:spcAft>
                <a:spcPts val="600"/>
              </a:spcAft>
              <a:buFont typeface="Wingdings 3"/>
              <a:buChar char=""/>
              <a:defRPr/>
            </a:pPr>
            <a:r>
              <a:rPr lang="en-US" sz="2800" dirty="0" smtClean="0">
                <a:solidFill>
                  <a:schemeClr val="bg1">
                    <a:lumMod val="65000"/>
                  </a:schemeClr>
                </a:solidFill>
              </a:rPr>
              <a:t>Creativity is part of being an engineer.</a:t>
            </a:r>
          </a:p>
          <a:p>
            <a:pPr marL="365760" indent="-256032" eaLnBrk="1" fontAlgn="auto" hangingPunct="1">
              <a:lnSpc>
                <a:spcPct val="90000"/>
              </a:lnSpc>
              <a:spcAft>
                <a:spcPts val="600"/>
              </a:spcAft>
              <a:buFont typeface="Wingdings 3"/>
              <a:buChar char=""/>
              <a:defRPr/>
            </a:pPr>
            <a:r>
              <a:rPr lang="en-US" sz="2800" dirty="0" smtClean="0">
                <a:solidFill>
                  <a:schemeClr val="bg1">
                    <a:lumMod val="65000"/>
                  </a:schemeClr>
                </a:solidFill>
              </a:rPr>
              <a:t>We often start with a single solution to a problem and then pursue it as the only possibility.</a:t>
            </a:r>
          </a:p>
          <a:p>
            <a:pPr marL="365760" indent="-256032" eaLnBrk="1" fontAlgn="auto" hangingPunct="1">
              <a:lnSpc>
                <a:spcPct val="90000"/>
              </a:lnSpc>
              <a:spcAft>
                <a:spcPts val="600"/>
              </a:spcAft>
              <a:buFont typeface="Wingdings 3"/>
              <a:buChar char=""/>
              <a:defRPr/>
            </a:pPr>
            <a:r>
              <a:rPr lang="en-US" sz="2800" dirty="0" smtClean="0">
                <a:solidFill>
                  <a:schemeClr val="bg1">
                    <a:lumMod val="65000"/>
                  </a:schemeClr>
                </a:solidFill>
              </a:rPr>
              <a:t>You need to be creative </a:t>
            </a:r>
            <a:r>
              <a:rPr lang="en-US" sz="2800" dirty="0" smtClean="0"/>
              <a:t>and generate a variety possible designs.</a:t>
            </a:r>
            <a:endParaRPr lang="en-US" sz="2800" dirty="0" smtClean="0">
              <a:sym typeface="Symbol" pitchFamily="18" charset="2"/>
            </a:endParaRPr>
          </a:p>
          <a:p>
            <a:pPr marL="365760" indent="-256032" eaLnBrk="1" fontAlgn="auto" hangingPunct="1">
              <a:lnSpc>
                <a:spcPct val="90000"/>
              </a:lnSpc>
              <a:spcAft>
                <a:spcPts val="600"/>
              </a:spcAft>
              <a:buFont typeface="Wingdings 3"/>
              <a:buChar char=""/>
              <a:defRPr/>
            </a:pPr>
            <a:r>
              <a:rPr lang="en-US" sz="2800" dirty="0" smtClean="0">
                <a:sym typeface="Symbol" pitchFamily="18" charset="2"/>
              </a:rPr>
              <a:t>You need to be able to evaluate different designs.</a:t>
            </a:r>
          </a:p>
          <a:p>
            <a:pPr marL="365760" indent="-256032" eaLnBrk="1" fontAlgn="auto" hangingPunct="1">
              <a:lnSpc>
                <a:spcPct val="90000"/>
              </a:lnSpc>
              <a:spcAft>
                <a:spcPts val="600"/>
              </a:spcAft>
              <a:buFont typeface="Wingdings 3"/>
              <a:buChar char=""/>
              <a:defRPr/>
            </a:pPr>
            <a:r>
              <a:rPr lang="en-US" sz="2800" dirty="0" smtClean="0">
                <a:sym typeface="Symbol" pitchFamily="18" charset="2"/>
              </a:rPr>
              <a:t>You need to be </a:t>
            </a:r>
            <a:r>
              <a:rPr lang="en-US" sz="2800" dirty="0" err="1" smtClean="0">
                <a:sym typeface="Symbol" pitchFamily="18" charset="2"/>
              </a:rPr>
              <a:t>BE</a:t>
            </a:r>
            <a:r>
              <a:rPr lang="en-US" sz="2800" dirty="0" smtClean="0">
                <a:sym typeface="Symbol" pitchFamily="18" charset="2"/>
              </a:rPr>
              <a:t> ABLE TO DEFEND YOUR DESIGN!</a:t>
            </a:r>
          </a:p>
          <a:p>
            <a:pPr marL="365760" indent="-256032" eaLnBrk="1" fontAlgn="auto" hangingPunct="1">
              <a:lnSpc>
                <a:spcPct val="90000"/>
              </a:lnSpc>
              <a:spcAft>
                <a:spcPts val="600"/>
              </a:spcAft>
              <a:buFont typeface="Wingdings 3"/>
              <a:buChar char=""/>
              <a:defRPr/>
            </a:pPr>
            <a:r>
              <a:rPr lang="en-US" sz="2800" dirty="0" smtClean="0">
                <a:sym typeface="Symbol" pitchFamily="18" charset="2"/>
              </a:rPr>
              <a:t>Companies prefer innovative engineers.</a:t>
            </a:r>
          </a:p>
        </p:txBody>
      </p:sp>
      <p:sp>
        <p:nvSpPr>
          <p:cNvPr id="163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358F7BD-014D-44E2-8379-036B6685D178}" type="slidenum">
              <a:rPr lang="en-US" smtClean="0"/>
              <a:pPr/>
              <a:t>3</a:t>
            </a:fld>
            <a:endParaRPr lang="en-US" smtClean="0"/>
          </a:p>
        </p:txBody>
      </p:sp>
      <p:sp>
        <p:nvSpPr>
          <p:cNvPr id="5125" name="AutoShape 2"/>
          <p:cNvSpPr>
            <a:spLocks noGrp="1" noChangeArrowheads="1"/>
          </p:cNvSpPr>
          <p:nvPr>
            <p:ph type="title"/>
          </p:nvPr>
        </p:nvSpPr>
        <p:spPr/>
        <p:txBody>
          <a:bodyPr/>
          <a:lstStyle/>
          <a:p>
            <a:pPr eaLnBrk="1" fontAlgn="auto" hangingPunct="1">
              <a:spcAft>
                <a:spcPts val="0"/>
              </a:spcAft>
              <a:defRPr/>
            </a:pPr>
            <a:r>
              <a:rPr lang="en-US" smtClean="0"/>
              <a:t>Motivation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6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6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304800" y="1447800"/>
            <a:ext cx="8534400" cy="4876800"/>
          </a:xfrm>
        </p:spPr>
        <p:txBody>
          <a:bodyPr/>
          <a:lstStyle/>
          <a:p>
            <a:pPr marL="457200" indent="-457200">
              <a:lnSpc>
                <a:spcPct val="90000"/>
              </a:lnSpc>
              <a:spcAft>
                <a:spcPts val="600"/>
              </a:spcAft>
              <a:buFont typeface="+mj-lt"/>
              <a:buAutoNum type="arabicPeriod"/>
            </a:pPr>
            <a:r>
              <a:rPr lang="en-US" sz="2400" dirty="0"/>
              <a:t>Discussions reveal arbitrary criteria.  Team members gain insight into the problem and clearly understand the criteria which become better defined.</a:t>
            </a:r>
          </a:p>
          <a:p>
            <a:pPr marL="457200" indent="-457200">
              <a:lnSpc>
                <a:spcPct val="90000"/>
              </a:lnSpc>
              <a:spcAft>
                <a:spcPts val="600"/>
              </a:spcAft>
              <a:buFont typeface="+mj-lt"/>
              <a:buAutoNum type="arabicPeriod"/>
            </a:pPr>
            <a:r>
              <a:rPr lang="en-US" sz="2400" dirty="0" smtClean="0"/>
              <a:t>The </a:t>
            </a:r>
            <a:r>
              <a:rPr lang="en-US" sz="2400" dirty="0"/>
              <a:t>discussion also leads to creative leaps between different concepts and idea synthesis, as flaws are attacked together and the team experiences synergy.</a:t>
            </a:r>
          </a:p>
          <a:p>
            <a:pPr marL="457200" indent="-457200">
              <a:lnSpc>
                <a:spcPct val="90000"/>
              </a:lnSpc>
              <a:spcAft>
                <a:spcPts val="600"/>
              </a:spcAft>
              <a:buFont typeface="+mj-lt"/>
              <a:buAutoNum type="arabicPeriod"/>
            </a:pPr>
            <a:r>
              <a:rPr lang="en-US" sz="2400" dirty="0" smtClean="0"/>
              <a:t>The </a:t>
            </a:r>
            <a:r>
              <a:rPr lang="en-US" sz="2400" dirty="0"/>
              <a:t>resulting new concepts are better than the original ideas.  No flaws are overlooked; late changes are eliminated, and invulnerable products are developed that will succeed in the marketplace.</a:t>
            </a:r>
          </a:p>
          <a:p>
            <a:pPr marL="457200" indent="-457200">
              <a:lnSpc>
                <a:spcPct val="90000"/>
              </a:lnSpc>
              <a:spcAft>
                <a:spcPts val="600"/>
              </a:spcAft>
              <a:buFont typeface="+mj-lt"/>
              <a:buAutoNum type="arabicPeriod"/>
            </a:pPr>
            <a:r>
              <a:rPr lang="en-US" sz="2400" dirty="0" smtClean="0"/>
              <a:t>The </a:t>
            </a:r>
            <a:r>
              <a:rPr lang="en-US" sz="2400" dirty="0"/>
              <a:t>team develops consensus about the best solution</a:t>
            </a:r>
            <a:r>
              <a:rPr lang="en-US" sz="2400" dirty="0" smtClean="0"/>
              <a:t>.</a:t>
            </a:r>
            <a:endParaRPr lang="en-US" sz="2400" dirty="0"/>
          </a:p>
        </p:txBody>
      </p:sp>
      <p:sp>
        <p:nvSpPr>
          <p:cNvPr id="112642" name="Rectangle 2"/>
          <p:cNvSpPr>
            <a:spLocks noGrp="1" noChangeArrowheads="1"/>
          </p:cNvSpPr>
          <p:nvPr>
            <p:ph type="title"/>
          </p:nvPr>
        </p:nvSpPr>
        <p:spPr/>
        <p:txBody>
          <a:bodyPr/>
          <a:lstStyle/>
          <a:p>
            <a:r>
              <a:rPr lang="en-US" sz="3200" b="1">
                <a:solidFill>
                  <a:schemeClr val="accent2"/>
                </a:solidFill>
              </a:rPr>
              <a:t>Team Role in the Pugh Method</a:t>
            </a:r>
          </a:p>
        </p:txBody>
      </p:sp>
    </p:spTree>
    <p:extLst>
      <p:ext uri="{BB962C8B-B14F-4D97-AF65-F5344CB8AC3E}">
        <p14:creationId xmlns:p14="http://schemas.microsoft.com/office/powerpoint/2010/main" val="3028022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a:xfrm>
            <a:off x="304800" y="1219200"/>
            <a:ext cx="8382000" cy="4787900"/>
          </a:xfrm>
        </p:spPr>
        <p:txBody>
          <a:bodyPr/>
          <a:lstStyle/>
          <a:p>
            <a:pPr marL="457200" indent="-457200">
              <a:spcBef>
                <a:spcPct val="40000"/>
              </a:spcBef>
              <a:buFont typeface="+mj-lt"/>
              <a:buAutoNum type="arabicPeriod"/>
            </a:pPr>
            <a:r>
              <a:rPr lang="en-US" sz="2400" dirty="0"/>
              <a:t>The problem solving team brainstorms and ranks a list of 15 to 20 evaluation criteria based on customer needs.</a:t>
            </a:r>
          </a:p>
          <a:p>
            <a:pPr marL="457200" indent="-457200">
              <a:spcBef>
                <a:spcPct val="40000"/>
              </a:spcBef>
              <a:buFont typeface="+mj-lt"/>
              <a:buAutoNum type="arabicPeriod"/>
            </a:pPr>
            <a:r>
              <a:rPr lang="en-US" sz="2400" dirty="0" smtClean="0"/>
              <a:t>The </a:t>
            </a:r>
            <a:r>
              <a:rPr lang="en-US" sz="2400" dirty="0"/>
              <a:t>team develops imaginative concepts.</a:t>
            </a:r>
            <a:endParaRPr lang="en-US" sz="1200" dirty="0"/>
          </a:p>
          <a:p>
            <a:pPr marL="457200" indent="-457200">
              <a:spcBef>
                <a:spcPct val="40000"/>
              </a:spcBef>
              <a:buFont typeface="+mj-lt"/>
              <a:buAutoNum type="arabicPeriod"/>
            </a:pPr>
            <a:r>
              <a:rPr lang="en-US" sz="2400" dirty="0" smtClean="0"/>
              <a:t>The </a:t>
            </a:r>
            <a:r>
              <a:rPr lang="en-US" sz="2400" dirty="0"/>
              <a:t>matrix is prepared on a large wallboard, and the best existing scheme is chosen as the benchmark/datum.</a:t>
            </a:r>
          </a:p>
          <a:p>
            <a:pPr marL="457200" indent="-457200">
              <a:spcBef>
                <a:spcPct val="40000"/>
              </a:spcBef>
              <a:buFont typeface="+mj-lt"/>
              <a:buAutoNum type="arabicPeriod"/>
            </a:pPr>
            <a:r>
              <a:rPr lang="en-US" sz="2400" dirty="0" smtClean="0"/>
              <a:t>Each </a:t>
            </a:r>
            <a:r>
              <a:rPr lang="en-US" sz="2400" dirty="0"/>
              <a:t>concept is presented by its champion and then discussed and evaluated against the list of criteria and the datum. If new ideas come up during this process, they are entered on the matrix as new concepts.</a:t>
            </a:r>
          </a:p>
        </p:txBody>
      </p:sp>
      <p:sp>
        <p:nvSpPr>
          <p:cNvPr id="113666" name="Rectangle 2"/>
          <p:cNvSpPr>
            <a:spLocks noGrp="1" noChangeArrowheads="1"/>
          </p:cNvSpPr>
          <p:nvPr>
            <p:ph type="title"/>
          </p:nvPr>
        </p:nvSpPr>
        <p:spPr/>
        <p:txBody>
          <a:bodyPr/>
          <a:lstStyle/>
          <a:p>
            <a:r>
              <a:rPr lang="en-US" sz="3200" b="1">
                <a:solidFill>
                  <a:schemeClr val="accent2"/>
                </a:solidFill>
              </a:rPr>
              <a:t>The Pugh Method — Phase I</a:t>
            </a:r>
            <a:r>
              <a:rPr lang="en-US" sz="4000">
                <a:solidFill>
                  <a:schemeClr val="accent2"/>
                </a:solidFill>
              </a:rPr>
              <a:t> </a:t>
            </a:r>
          </a:p>
        </p:txBody>
      </p:sp>
    </p:spTree>
    <p:extLst>
      <p:ext uri="{BB962C8B-B14F-4D97-AF65-F5344CB8AC3E}">
        <p14:creationId xmlns:p14="http://schemas.microsoft.com/office/powerpoint/2010/main" val="1725913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pPr marL="460375" indent="-460375">
              <a:spcBef>
                <a:spcPct val="40000"/>
              </a:spcBef>
              <a:buFontTx/>
              <a:buNone/>
            </a:pPr>
            <a:r>
              <a:rPr lang="en-US" sz="2400" dirty="0" smtClean="0"/>
              <a:t>5</a:t>
            </a:r>
            <a:r>
              <a:rPr lang="en-US" sz="2400" dirty="0"/>
              <a:t>.	The results of the matrix are evaluated. The “best” datum for the next round is chosen, and criteria are clarified as needed to make them more useful.</a:t>
            </a:r>
          </a:p>
          <a:p>
            <a:pPr marL="460375" indent="-460375">
              <a:spcBef>
                <a:spcPct val="40000"/>
              </a:spcBef>
              <a:buFontTx/>
              <a:buNone/>
            </a:pPr>
            <a:r>
              <a:rPr lang="en-US" sz="2400" dirty="0"/>
              <a:t>6.	The team works to strengthen the positives and remove the negatives through synthesis and new ideas (including the datum).</a:t>
            </a:r>
          </a:p>
          <a:p>
            <a:pPr marL="460375" indent="-460375">
              <a:spcBef>
                <a:spcPct val="40000"/>
              </a:spcBef>
              <a:buFontTx/>
              <a:buNone/>
            </a:pPr>
            <a:r>
              <a:rPr lang="en-US" sz="2400" dirty="0"/>
              <a:t>7.	These improved concepts are entered in a new matrix and evaluated.</a:t>
            </a:r>
          </a:p>
          <a:p>
            <a:pPr marL="460375" indent="-460375">
              <a:spcBef>
                <a:spcPct val="40000"/>
              </a:spcBef>
              <a:buFontTx/>
              <a:buNone/>
            </a:pPr>
            <a:r>
              <a:rPr lang="en-US" sz="2400" dirty="0"/>
              <a:t>8.	The process is repeated for one or more rounds, with the strongest concept chosen as the datum each time.</a:t>
            </a:r>
          </a:p>
        </p:txBody>
      </p:sp>
      <p:sp>
        <p:nvSpPr>
          <p:cNvPr id="114690" name="Rectangle 2"/>
          <p:cNvSpPr>
            <a:spLocks noGrp="1" noChangeArrowheads="1"/>
          </p:cNvSpPr>
          <p:nvPr>
            <p:ph type="title"/>
          </p:nvPr>
        </p:nvSpPr>
        <p:spPr/>
        <p:txBody>
          <a:bodyPr/>
          <a:lstStyle/>
          <a:p>
            <a:r>
              <a:rPr lang="en-US" sz="3200" b="1" dirty="0">
                <a:solidFill>
                  <a:schemeClr val="accent2"/>
                </a:solidFill>
              </a:rPr>
              <a:t>The Pugh Method — Phase I (</a:t>
            </a:r>
            <a:r>
              <a:rPr lang="en-US" sz="3200" b="1" dirty="0" smtClean="0">
                <a:solidFill>
                  <a:schemeClr val="accent2"/>
                </a:solidFill>
              </a:rPr>
              <a:t>cont’d</a:t>
            </a:r>
            <a:r>
              <a:rPr lang="en-US" sz="3200" b="1" dirty="0">
                <a:solidFill>
                  <a:schemeClr val="accent2"/>
                </a:solidFill>
              </a:rPr>
              <a:t>)</a:t>
            </a:r>
            <a:endParaRPr lang="en-US" sz="4000" dirty="0">
              <a:solidFill>
                <a:schemeClr val="accent2"/>
              </a:solidFill>
            </a:endParaRPr>
          </a:p>
        </p:txBody>
      </p:sp>
    </p:spTree>
    <p:extLst>
      <p:ext uri="{BB962C8B-B14F-4D97-AF65-F5344CB8AC3E}">
        <p14:creationId xmlns:p14="http://schemas.microsoft.com/office/powerpoint/2010/main" val="324168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marL="457200" indent="-457200">
              <a:lnSpc>
                <a:spcPct val="90000"/>
              </a:lnSpc>
              <a:buFontTx/>
              <a:buAutoNum type="arabicPeriod"/>
            </a:pPr>
            <a:r>
              <a:rPr lang="en-US" sz="2400" dirty="0"/>
              <a:t>Over a period of time, the team further develops the best concepts, runs analyses, and researches missing information.  The solutions/concepts are now worked out or developed to more detail.</a:t>
            </a:r>
          </a:p>
          <a:p>
            <a:pPr marL="457200" indent="-457200">
              <a:lnSpc>
                <a:spcPct val="90000"/>
              </a:lnSpc>
              <a:buFontTx/>
              <a:buAutoNum type="arabicPeriod"/>
            </a:pPr>
            <a:endParaRPr lang="en-US" sz="900" dirty="0"/>
          </a:p>
          <a:p>
            <a:pPr marL="457200" indent="-457200">
              <a:lnSpc>
                <a:spcPct val="90000"/>
              </a:lnSpc>
              <a:buFontTx/>
              <a:buAutoNum type="arabicPeriod"/>
            </a:pPr>
            <a:r>
              <a:rPr lang="en-US" sz="2400" dirty="0"/>
              <a:t>Weaker ideas are dropped (after their good points have been judged for use elsewhere).</a:t>
            </a:r>
          </a:p>
          <a:p>
            <a:pPr marL="457200" indent="-457200">
              <a:lnSpc>
                <a:spcPct val="90000"/>
              </a:lnSpc>
              <a:buFontTx/>
              <a:buAutoNum type="arabicPeriod"/>
            </a:pPr>
            <a:endParaRPr lang="en-US" sz="900" dirty="0"/>
          </a:p>
          <a:p>
            <a:pPr marL="457200" indent="-457200">
              <a:lnSpc>
                <a:spcPct val="90000"/>
              </a:lnSpc>
              <a:buFontTx/>
              <a:buAutoNum type="arabicPeriod"/>
            </a:pPr>
            <a:r>
              <a:rPr lang="en-US" sz="2400" dirty="0"/>
              <a:t>The matrix and the improvement process are iterated until a winning concept emerges.  All team members understand </a:t>
            </a:r>
            <a:r>
              <a:rPr lang="en-US" sz="2400" u="sng" dirty="0"/>
              <a:t>why</a:t>
            </a:r>
            <a:r>
              <a:rPr lang="en-US" sz="2400" dirty="0"/>
              <a:t> this solution is best—all good points have been strengthened and all negatives overcome. </a:t>
            </a:r>
          </a:p>
          <a:p>
            <a:pPr marL="457200" indent="-457200">
              <a:lnSpc>
                <a:spcPct val="90000"/>
              </a:lnSpc>
              <a:buFontTx/>
              <a:buNone/>
            </a:pPr>
            <a:endParaRPr lang="en-US" sz="1600" dirty="0"/>
          </a:p>
        </p:txBody>
      </p:sp>
      <p:sp>
        <p:nvSpPr>
          <p:cNvPr id="115714" name="Rectangle 2"/>
          <p:cNvSpPr>
            <a:spLocks noGrp="1" noChangeArrowheads="1"/>
          </p:cNvSpPr>
          <p:nvPr>
            <p:ph type="title"/>
          </p:nvPr>
        </p:nvSpPr>
        <p:spPr/>
        <p:txBody>
          <a:bodyPr/>
          <a:lstStyle/>
          <a:p>
            <a:r>
              <a:rPr lang="en-US" sz="3200" b="1">
                <a:solidFill>
                  <a:schemeClr val="accent2"/>
                </a:solidFill>
              </a:rPr>
              <a:t>The Pugh Method — Phase II</a:t>
            </a:r>
          </a:p>
        </p:txBody>
      </p:sp>
    </p:spTree>
    <p:extLst>
      <p:ext uri="{BB962C8B-B14F-4D97-AF65-F5344CB8AC3E}">
        <p14:creationId xmlns:p14="http://schemas.microsoft.com/office/powerpoint/2010/main" val="385801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2A045DB-79CB-4488-9764-FF6D9D790D1F}" type="slidenum">
              <a:rPr lang="en-US" smtClean="0"/>
              <a:pPr>
                <a:defRPr/>
              </a:pPr>
              <a:t>34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64848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081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2A045DB-79CB-4488-9764-FF6D9D790D1F}" type="slidenum">
              <a:rPr lang="en-US" smtClean="0"/>
              <a:pPr>
                <a:defRPr/>
              </a:pPr>
              <a:t>35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95372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2524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2A045DB-79CB-4488-9764-FF6D9D790D1F}" type="slidenum">
              <a:rPr lang="en-US" smtClean="0"/>
              <a:pPr>
                <a:defRPr/>
              </a:pPr>
              <a:t>36</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70" y="76199"/>
            <a:ext cx="8953721" cy="670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575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2A045DB-79CB-4488-9764-FF6D9D790D1F}" type="slidenum">
              <a:rPr lang="en-US" smtClean="0"/>
              <a:pPr>
                <a:defRPr/>
              </a:pPr>
              <a:t>37</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399"/>
            <a:ext cx="8851974" cy="662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842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54" y="228600"/>
            <a:ext cx="8750226"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259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851974"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018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400" y="1054205"/>
            <a:ext cx="8384917" cy="580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0"/>
            <a:ext cx="8229600" cy="990600"/>
          </a:xfrm>
        </p:spPr>
        <p:txBody>
          <a:bodyPr>
            <a:normAutofit/>
          </a:bodyPr>
          <a:lstStyle/>
          <a:p>
            <a:r>
              <a:rPr lang="en-US" dirty="0" smtClean="0"/>
              <a:t>Product Development</a:t>
            </a:r>
            <a:endParaRPr lang="en-US" dirty="0"/>
          </a:p>
        </p:txBody>
      </p:sp>
      <p:sp>
        <p:nvSpPr>
          <p:cNvPr id="6" name="Slide Number Placeholder 5"/>
          <p:cNvSpPr>
            <a:spLocks noGrp="1"/>
          </p:cNvSpPr>
          <p:nvPr>
            <p:ph type="sldNum" sz="quarter" idx="12"/>
          </p:nvPr>
        </p:nvSpPr>
        <p:spPr/>
        <p:txBody>
          <a:bodyPr/>
          <a:lstStyle/>
          <a:p>
            <a:pPr>
              <a:defRPr/>
            </a:pPr>
            <a:fld id="{92A045DB-79CB-4488-9764-FF6D9D790D1F}" type="slidenum">
              <a:rPr lang="en-US" smtClean="0"/>
              <a:pPr>
                <a:defRPr/>
              </a:pPr>
              <a:t>4</a:t>
            </a:fld>
            <a:endParaRPr lang="en-US"/>
          </a:p>
        </p:txBody>
      </p:sp>
    </p:spTree>
    <p:extLst>
      <p:ext uri="{BB962C8B-B14F-4D97-AF65-F5344CB8AC3E}">
        <p14:creationId xmlns:p14="http://schemas.microsoft.com/office/powerpoint/2010/main" val="633617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2A045DB-79CB-4488-9764-FF6D9D790D1F}" type="slidenum">
              <a:rPr lang="en-US" smtClean="0"/>
              <a:pPr>
                <a:defRPr/>
              </a:pPr>
              <a:t>40</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52400"/>
            <a:ext cx="8851973"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9998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473" b="20169"/>
          <a:stretch/>
        </p:blipFill>
        <p:spPr bwMode="auto">
          <a:xfrm>
            <a:off x="152400" y="228600"/>
            <a:ext cx="8851972"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171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135" b="22709"/>
          <a:stretch/>
        </p:blipFill>
        <p:spPr bwMode="auto">
          <a:xfrm>
            <a:off x="130103" y="914400"/>
            <a:ext cx="9004372" cy="466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702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906" b="27548"/>
          <a:stretch/>
        </p:blipFill>
        <p:spPr bwMode="auto">
          <a:xfrm>
            <a:off x="152398" y="1143000"/>
            <a:ext cx="8941001" cy="438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558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1"/>
            <a:ext cx="8851973"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8891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619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54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3" name="Rectangle 3"/>
          <p:cNvSpPr>
            <a:spLocks noGrp="1" noChangeArrowheads="1"/>
          </p:cNvSpPr>
          <p:nvPr>
            <p:ph idx="1"/>
          </p:nvPr>
        </p:nvSpPr>
        <p:spPr/>
        <p:txBody>
          <a:bodyPr>
            <a:normAutofit fontScale="92500" lnSpcReduction="20000"/>
          </a:bodyPr>
          <a:lstStyle/>
          <a:p>
            <a:pPr marL="365760" indent="-256032" eaLnBrk="1" fontAlgn="auto" hangingPunct="1">
              <a:spcBef>
                <a:spcPts val="600"/>
              </a:spcBef>
              <a:spcAft>
                <a:spcPts val="600"/>
              </a:spcAft>
              <a:buFont typeface="Wingdings 3"/>
              <a:buChar char=""/>
              <a:defRPr/>
            </a:pPr>
            <a:r>
              <a:rPr lang="en-US" sz="2400" dirty="0" smtClean="0"/>
              <a:t>Open your mind to creativity</a:t>
            </a:r>
          </a:p>
          <a:p>
            <a:pPr marL="621792" lvl="1" eaLnBrk="1" fontAlgn="auto" hangingPunct="1">
              <a:spcBef>
                <a:spcPts val="600"/>
              </a:spcBef>
              <a:spcAft>
                <a:spcPts val="600"/>
              </a:spcAft>
              <a:buFont typeface="Verdana"/>
              <a:buChar char="◦"/>
              <a:defRPr/>
            </a:pPr>
            <a:r>
              <a:rPr lang="en-US" sz="2400" dirty="0" smtClean="0"/>
              <a:t>Innovation is important</a:t>
            </a:r>
          </a:p>
          <a:p>
            <a:pPr marL="621792" lvl="1" eaLnBrk="1" fontAlgn="auto" hangingPunct="1">
              <a:spcBef>
                <a:spcPts val="600"/>
              </a:spcBef>
              <a:spcAft>
                <a:spcPts val="600"/>
              </a:spcAft>
              <a:buFont typeface="Verdana"/>
              <a:buChar char="◦"/>
              <a:defRPr/>
            </a:pPr>
            <a:r>
              <a:rPr lang="en-US" sz="2400" dirty="0" smtClean="0"/>
              <a:t>There are strategies to apply</a:t>
            </a:r>
          </a:p>
          <a:p>
            <a:pPr marL="365760" indent="-256032" eaLnBrk="1" fontAlgn="auto" hangingPunct="1">
              <a:spcBef>
                <a:spcPts val="600"/>
              </a:spcBef>
              <a:spcAft>
                <a:spcPts val="600"/>
              </a:spcAft>
              <a:buFont typeface="Wingdings 3"/>
              <a:buChar char=""/>
              <a:defRPr/>
            </a:pPr>
            <a:r>
              <a:rPr lang="en-US" sz="2400" dirty="0" smtClean="0"/>
              <a:t>Apply Methods of Concept Generation</a:t>
            </a:r>
          </a:p>
          <a:p>
            <a:pPr marL="621792" lvl="1" eaLnBrk="1" fontAlgn="auto" hangingPunct="1">
              <a:spcBef>
                <a:spcPts val="600"/>
              </a:spcBef>
              <a:spcAft>
                <a:spcPts val="600"/>
              </a:spcAft>
              <a:buFont typeface="Verdana"/>
              <a:buChar char="◦"/>
              <a:defRPr/>
            </a:pPr>
            <a:r>
              <a:rPr lang="en-US" sz="2400" dirty="0" smtClean="0"/>
              <a:t>Search externally: Patents, research, experts</a:t>
            </a:r>
          </a:p>
          <a:p>
            <a:pPr marL="621792" lvl="1" eaLnBrk="1" fontAlgn="auto" hangingPunct="1">
              <a:spcBef>
                <a:spcPts val="600"/>
              </a:spcBef>
              <a:spcAft>
                <a:spcPts val="600"/>
              </a:spcAft>
              <a:buFont typeface="Verdana"/>
              <a:buChar char="◦"/>
              <a:defRPr/>
            </a:pPr>
            <a:r>
              <a:rPr lang="en-US" sz="2400" dirty="0" smtClean="0"/>
              <a:t>Search internally: SCAMPER, Morph Charts, Concept Fans, Brainstorming, Nominal Group Technique</a:t>
            </a:r>
          </a:p>
          <a:p>
            <a:pPr marL="365760" indent="-256032" eaLnBrk="1" fontAlgn="auto" hangingPunct="1">
              <a:spcBef>
                <a:spcPts val="600"/>
              </a:spcBef>
              <a:spcAft>
                <a:spcPts val="600"/>
              </a:spcAft>
              <a:buFont typeface="Wingdings 3"/>
              <a:buChar char=""/>
              <a:defRPr/>
            </a:pPr>
            <a:r>
              <a:rPr lang="en-US" sz="2400" dirty="0" smtClean="0"/>
              <a:t>Evaluate Concepts Critically</a:t>
            </a:r>
          </a:p>
          <a:p>
            <a:pPr marL="621792" lvl="1" eaLnBrk="1" fontAlgn="auto" hangingPunct="1">
              <a:spcBef>
                <a:spcPts val="600"/>
              </a:spcBef>
              <a:spcAft>
                <a:spcPts val="600"/>
              </a:spcAft>
              <a:buFont typeface="Verdana"/>
              <a:buChar char="◦"/>
              <a:defRPr/>
            </a:pPr>
            <a:r>
              <a:rPr lang="en-US" sz="2400" dirty="0" smtClean="0"/>
              <a:t>Strengths/Weaknesses</a:t>
            </a:r>
          </a:p>
          <a:p>
            <a:pPr marL="621792" lvl="1" eaLnBrk="1" fontAlgn="auto" hangingPunct="1">
              <a:spcBef>
                <a:spcPts val="600"/>
              </a:spcBef>
              <a:spcAft>
                <a:spcPts val="600"/>
              </a:spcAft>
              <a:buFont typeface="Verdana"/>
              <a:buChar char="◦"/>
              <a:defRPr/>
            </a:pPr>
            <a:r>
              <a:rPr lang="en-US" sz="2400" dirty="0" smtClean="0"/>
              <a:t>Decision Matrices</a:t>
            </a:r>
          </a:p>
          <a:p>
            <a:pPr marL="621792" lvl="1" eaLnBrk="1" fontAlgn="auto" hangingPunct="1">
              <a:spcBef>
                <a:spcPts val="600"/>
              </a:spcBef>
              <a:spcAft>
                <a:spcPts val="600"/>
              </a:spcAft>
              <a:buFont typeface="Verdana"/>
              <a:buChar char="◦"/>
              <a:defRPr/>
            </a:pPr>
            <a:r>
              <a:rPr lang="en-US" sz="2400" dirty="0" smtClean="0"/>
              <a:t>Pugh Concept Selection</a:t>
            </a:r>
          </a:p>
          <a:p>
            <a:pPr marL="365760" indent="-256032" eaLnBrk="1" fontAlgn="auto" hangingPunct="1">
              <a:spcAft>
                <a:spcPts val="0"/>
              </a:spcAft>
              <a:buFont typeface="Wingdings 3"/>
              <a:buChar char=""/>
              <a:defRPr/>
            </a:pPr>
            <a:endParaRPr lang="en-US" sz="2400" dirty="0" smtClean="0"/>
          </a:p>
        </p:txBody>
      </p:sp>
      <p:sp>
        <p:nvSpPr>
          <p:cNvPr id="409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F2531AE-D163-4B53-A285-83A48449BA2B}" type="slidenum">
              <a:rPr lang="en-US" smtClean="0"/>
              <a:pPr/>
              <a:t>46</a:t>
            </a:fld>
            <a:endParaRPr lang="en-US" smtClean="0"/>
          </a:p>
        </p:txBody>
      </p:sp>
      <p:sp>
        <p:nvSpPr>
          <p:cNvPr id="29701" name="AutoShape 2"/>
          <p:cNvSpPr>
            <a:spLocks noGrp="1" noChangeArrowheads="1"/>
          </p:cNvSpPr>
          <p:nvPr>
            <p:ph type="title"/>
          </p:nvPr>
        </p:nvSpPr>
        <p:spPr/>
        <p:txBody>
          <a:bodyPr/>
          <a:lstStyle/>
          <a:p>
            <a:pPr eaLnBrk="1" fontAlgn="auto" hangingPunct="1">
              <a:spcAft>
                <a:spcPts val="0"/>
              </a:spcAft>
              <a:defRPr/>
            </a:pPr>
            <a:r>
              <a:rPr lang="en-US" smtClean="0"/>
              <a:t>Summary</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4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normAutofit fontScale="92500" lnSpcReduction="20000"/>
          </a:bodyPr>
          <a:lstStyle/>
          <a:p>
            <a:pPr marL="365760" indent="-256032" eaLnBrk="1" fontAlgn="auto" hangingPunct="1">
              <a:spcAft>
                <a:spcPts val="600"/>
              </a:spcAft>
              <a:buFont typeface="Wingdings" pitchFamily="2" charset="2"/>
              <a:buNone/>
              <a:defRPr/>
            </a:pPr>
            <a:r>
              <a:rPr lang="en-US" sz="3500" dirty="0" smtClean="0"/>
              <a:t>Search Externally</a:t>
            </a:r>
          </a:p>
          <a:p>
            <a:pPr marL="365760" indent="-256032" eaLnBrk="1" fontAlgn="auto" hangingPunct="1">
              <a:spcAft>
                <a:spcPts val="600"/>
              </a:spcAft>
              <a:buFont typeface="Wingdings 3"/>
              <a:buChar char=""/>
              <a:defRPr/>
            </a:pPr>
            <a:r>
              <a:rPr lang="en-US" dirty="0" smtClean="0"/>
              <a:t>Literature review</a:t>
            </a:r>
          </a:p>
          <a:p>
            <a:pPr marL="365760" indent="-256032" eaLnBrk="1" fontAlgn="auto" hangingPunct="1">
              <a:spcAft>
                <a:spcPts val="600"/>
              </a:spcAft>
              <a:buFont typeface="Wingdings 3"/>
              <a:buChar char=""/>
              <a:defRPr/>
            </a:pPr>
            <a:r>
              <a:rPr lang="en-US" dirty="0" smtClean="0"/>
              <a:t>Search and review existing products</a:t>
            </a:r>
          </a:p>
          <a:p>
            <a:pPr marL="365760" indent="-256032" eaLnBrk="1" fontAlgn="auto" hangingPunct="1">
              <a:spcAft>
                <a:spcPts val="600"/>
              </a:spcAft>
              <a:buFont typeface="Wingdings 3"/>
              <a:buChar char=""/>
              <a:defRPr/>
            </a:pPr>
            <a:r>
              <a:rPr lang="en-US" dirty="0" smtClean="0"/>
              <a:t>Benchmark similar products</a:t>
            </a:r>
          </a:p>
          <a:p>
            <a:pPr marL="365760" indent="-256032" eaLnBrk="1" fontAlgn="auto" hangingPunct="1">
              <a:spcAft>
                <a:spcPts val="600"/>
              </a:spcAft>
              <a:buFont typeface="Wingdings 3"/>
              <a:buChar char=""/>
              <a:defRPr/>
            </a:pPr>
            <a:r>
              <a:rPr lang="en-US" dirty="0" smtClean="0"/>
              <a:t>Interview experts</a:t>
            </a:r>
          </a:p>
          <a:p>
            <a:pPr marL="365760" indent="-256032" eaLnBrk="1" fontAlgn="auto" hangingPunct="1">
              <a:spcAft>
                <a:spcPts val="600"/>
              </a:spcAft>
              <a:buFont typeface="Wingdings" pitchFamily="2" charset="2"/>
              <a:buNone/>
              <a:defRPr/>
            </a:pPr>
            <a:endParaRPr lang="en-US" dirty="0" smtClean="0"/>
          </a:p>
          <a:p>
            <a:pPr marL="365760" indent="-256032" eaLnBrk="1" fontAlgn="auto" hangingPunct="1">
              <a:spcAft>
                <a:spcPts val="600"/>
              </a:spcAft>
              <a:buFont typeface="Wingdings" pitchFamily="2" charset="2"/>
              <a:buNone/>
              <a:defRPr/>
            </a:pPr>
            <a:r>
              <a:rPr lang="en-US" sz="3500" dirty="0" smtClean="0"/>
              <a:t>Search Internally</a:t>
            </a:r>
          </a:p>
          <a:p>
            <a:pPr marL="365760" indent="-256032" eaLnBrk="1" fontAlgn="auto" hangingPunct="1">
              <a:spcAft>
                <a:spcPts val="600"/>
              </a:spcAft>
              <a:buFont typeface="Wingdings 3"/>
              <a:buChar char=""/>
              <a:defRPr/>
            </a:pPr>
            <a:r>
              <a:rPr lang="en-US" dirty="0" smtClean="0"/>
              <a:t>Brainstorming/</a:t>
            </a:r>
            <a:r>
              <a:rPr lang="en-US" dirty="0" err="1" smtClean="0"/>
              <a:t>brainwriting</a:t>
            </a:r>
            <a:endParaRPr lang="en-US" dirty="0" smtClean="0"/>
          </a:p>
          <a:p>
            <a:pPr marL="365760" indent="-256032" eaLnBrk="1" fontAlgn="auto" hangingPunct="1">
              <a:spcAft>
                <a:spcPts val="600"/>
              </a:spcAft>
              <a:buFont typeface="Wingdings 3"/>
              <a:buChar char=""/>
              <a:defRPr/>
            </a:pPr>
            <a:r>
              <a:rPr lang="en-US" dirty="0" smtClean="0"/>
              <a:t>Nominal Group Technique</a:t>
            </a:r>
          </a:p>
          <a:p>
            <a:pPr marL="365760" indent="-256032" eaLnBrk="1" fontAlgn="auto" hangingPunct="1">
              <a:spcAft>
                <a:spcPts val="600"/>
              </a:spcAft>
              <a:buFont typeface="Wingdings 3"/>
              <a:buChar char=""/>
              <a:defRPr/>
            </a:pPr>
            <a:r>
              <a:rPr lang="en-US" dirty="0" smtClean="0"/>
              <a:t>Concept Table/Fans</a:t>
            </a:r>
          </a:p>
        </p:txBody>
      </p:sp>
      <p:sp>
        <p:nvSpPr>
          <p:cNvPr id="256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BA7E23A-BADF-451E-B71D-AF5854C7C857}" type="slidenum">
              <a:rPr lang="en-US" smtClean="0"/>
              <a:pPr/>
              <a:t>5</a:t>
            </a:fld>
            <a:endParaRPr lang="en-US" smtClean="0"/>
          </a:p>
        </p:txBody>
      </p:sp>
      <p:sp>
        <p:nvSpPr>
          <p:cNvPr id="14338" name="Title 1"/>
          <p:cNvSpPr>
            <a:spLocks noGrp="1"/>
          </p:cNvSpPr>
          <p:nvPr>
            <p:ph type="title"/>
          </p:nvPr>
        </p:nvSpPr>
        <p:spPr/>
        <p:txBody>
          <a:bodyPr/>
          <a:lstStyle/>
          <a:p>
            <a:pPr eaLnBrk="1" fontAlgn="auto" hangingPunct="1">
              <a:spcAft>
                <a:spcPts val="0"/>
              </a:spcAft>
              <a:defRPr/>
            </a:pPr>
            <a:r>
              <a:rPr lang="en-US" dirty="0" smtClean="0"/>
              <a:t>Concept Generation</a:t>
            </a:r>
          </a:p>
        </p:txBody>
      </p:sp>
    </p:spTree>
    <p:extLst>
      <p:ext uri="{BB962C8B-B14F-4D97-AF65-F5344CB8AC3E}">
        <p14:creationId xmlns:p14="http://schemas.microsoft.com/office/powerpoint/2010/main" val="2803957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a:t>Ken Youssefi</a:t>
            </a:r>
          </a:p>
        </p:txBody>
      </p:sp>
      <p:sp>
        <p:nvSpPr>
          <p:cNvPr id="5123" name="Footer Placeholder 4"/>
          <p:cNvSpPr>
            <a:spLocks noGrp="1"/>
          </p:cNvSpPr>
          <p:nvPr>
            <p:ph type="ftr" sz="quarter" idx="11"/>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a:t>UC Berkeley, ME Dept</a:t>
            </a:r>
          </a:p>
        </p:txBody>
      </p:sp>
      <p:sp>
        <p:nvSpPr>
          <p:cNvPr id="512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024AD47-CD75-4473-8B0A-210837527727}" type="slidenum">
              <a:rPr lang="en-US" sz="1000"/>
              <a:pPr eaLnBrk="1" hangingPunct="1"/>
              <a:t>6</a:t>
            </a:fld>
            <a:endParaRPr lang="en-US" sz="1000"/>
          </a:p>
        </p:txBody>
      </p:sp>
      <p:sp>
        <p:nvSpPr>
          <p:cNvPr id="5125" name="Rectangle 2"/>
          <p:cNvSpPr>
            <a:spLocks noGrp="1" noChangeArrowheads="1"/>
          </p:cNvSpPr>
          <p:nvPr>
            <p:ph type="title"/>
          </p:nvPr>
        </p:nvSpPr>
        <p:spPr>
          <a:xfrm>
            <a:off x="152400" y="0"/>
            <a:ext cx="8229600" cy="990600"/>
          </a:xfrm>
        </p:spPr>
        <p:txBody>
          <a:bodyPr>
            <a:noAutofit/>
          </a:bodyPr>
          <a:lstStyle/>
          <a:p>
            <a:pPr eaLnBrk="1" hangingPunct="1"/>
            <a:r>
              <a:rPr lang="en-US" sz="3600" b="1" dirty="0" smtClean="0">
                <a:solidFill>
                  <a:schemeClr val="tx1"/>
                </a:solidFill>
              </a:rPr>
              <a:t>Searching</a:t>
            </a:r>
            <a:br>
              <a:rPr lang="en-US" sz="3600" b="1" dirty="0" smtClean="0">
                <a:solidFill>
                  <a:schemeClr val="tx1"/>
                </a:solidFill>
              </a:rPr>
            </a:br>
            <a:r>
              <a:rPr lang="en-US" sz="2800" b="1" dirty="0" smtClean="0">
                <a:solidFill>
                  <a:schemeClr val="tx1"/>
                </a:solidFill>
              </a:rPr>
              <a:t>Information Gathering</a:t>
            </a:r>
            <a:endParaRPr lang="en-US" sz="3600" b="1" dirty="0" smtClean="0">
              <a:solidFill>
                <a:schemeClr val="tx1"/>
              </a:solidFill>
            </a:endParaRPr>
          </a:p>
        </p:txBody>
      </p:sp>
      <p:sp>
        <p:nvSpPr>
          <p:cNvPr id="5126" name="Text Box 4"/>
          <p:cNvSpPr txBox="1">
            <a:spLocks noChangeArrowheads="1"/>
          </p:cNvSpPr>
          <p:nvPr/>
        </p:nvSpPr>
        <p:spPr bwMode="auto">
          <a:xfrm>
            <a:off x="228599" y="2133600"/>
            <a:ext cx="27717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800" b="1" dirty="0"/>
              <a:t>Knowledge is Power</a:t>
            </a:r>
            <a:r>
              <a:rPr lang="en-US" dirty="0"/>
              <a:t> – it leads to innovation </a:t>
            </a:r>
          </a:p>
        </p:txBody>
      </p:sp>
      <p:pic>
        <p:nvPicPr>
          <p:cNvPr id="5127" name="Picture 7"/>
          <p:cNvPicPr>
            <a:picLocks noChangeAspect="1" noChangeArrowheads="1"/>
          </p:cNvPicPr>
          <p:nvPr/>
        </p:nvPicPr>
        <p:blipFill>
          <a:blip r:embed="rId2">
            <a:lum bright="-4000" contrast="20000"/>
            <a:extLst>
              <a:ext uri="{28A0092B-C50C-407E-A947-70E740481C1C}">
                <a14:useLocalDpi xmlns:a14="http://schemas.microsoft.com/office/drawing/2010/main" val="0"/>
              </a:ext>
            </a:extLst>
          </a:blip>
          <a:srcRect b="2026"/>
          <a:stretch>
            <a:fillRect/>
          </a:stretch>
        </p:blipFill>
        <p:spPr bwMode="auto">
          <a:xfrm>
            <a:off x="2971800" y="914400"/>
            <a:ext cx="5526088" cy="5715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859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2A045DB-79CB-4488-9764-FF6D9D790D1F}" type="slidenum">
              <a:rPr lang="en-US" smtClean="0"/>
              <a:pPr>
                <a:defRPr/>
              </a:pPr>
              <a:t>7</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52399"/>
            <a:ext cx="8915400" cy="6549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525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2A045DB-79CB-4488-9764-FF6D9D790D1F}" type="slidenum">
              <a:rPr lang="en-US" smtClean="0"/>
              <a:pPr>
                <a:defRPr/>
              </a:pPr>
              <a:t>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5737"/>
            <a:ext cx="8763000" cy="656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959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Brainstorming</a:t>
            </a:r>
            <a:endParaRPr lang="en-US" dirty="0"/>
          </a:p>
        </p:txBody>
      </p:sp>
      <p:sp>
        <p:nvSpPr>
          <p:cNvPr id="3" name="Text Placeholder 2"/>
          <p:cNvSpPr>
            <a:spLocks noGrp="1"/>
          </p:cNvSpPr>
          <p:nvPr>
            <p:ph type="subTitle" idx="1"/>
          </p:nvPr>
        </p:nvSpPr>
        <p:spPr/>
        <p:txBody>
          <a:bodyPr/>
          <a:lstStyle/>
          <a:p>
            <a:r>
              <a:rPr lang="en-US" dirty="0" smtClean="0"/>
              <a:t>Generating Many Concepts</a:t>
            </a:r>
            <a:endParaRPr lang="en-US" dirty="0"/>
          </a:p>
          <a:p>
            <a:endParaRPr lang="en-US" dirty="0"/>
          </a:p>
        </p:txBody>
      </p:sp>
      <p:sp>
        <p:nvSpPr>
          <p:cNvPr id="6" name="Slide Number Placeholder 5"/>
          <p:cNvSpPr>
            <a:spLocks noGrp="1"/>
          </p:cNvSpPr>
          <p:nvPr>
            <p:ph type="sldNum" sz="quarter" idx="12"/>
          </p:nvPr>
        </p:nvSpPr>
        <p:spPr/>
        <p:txBody>
          <a:bodyPr/>
          <a:lstStyle/>
          <a:p>
            <a:pPr>
              <a:defRPr/>
            </a:pPr>
            <a:fld id="{DA7B9F93-5FC4-4C10-B151-9204ECA58E3D}" type="slidenum">
              <a:rPr lang="en-US" smtClean="0"/>
              <a:pPr>
                <a:defRPr/>
              </a:pPr>
              <a:t>9</a:t>
            </a:fld>
            <a:endParaRPr lang="en-US"/>
          </a:p>
        </p:txBody>
      </p:sp>
    </p:spTree>
    <p:extLst>
      <p:ext uri="{BB962C8B-B14F-4D97-AF65-F5344CB8AC3E}">
        <p14:creationId xmlns:p14="http://schemas.microsoft.com/office/powerpoint/2010/main" val="3284798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6585825D5EF24EA1EA377146373F8E" ma:contentTypeVersion="9" ma:contentTypeDescription="Create a new document." ma:contentTypeScope="" ma:versionID="6bd212e15e417b7b56ca323d02a6ca94">
  <xsd:schema xmlns:xsd="http://www.w3.org/2001/XMLSchema" xmlns:xs="http://www.w3.org/2001/XMLSchema" xmlns:p="http://schemas.microsoft.com/office/2006/metadata/properties" xmlns:ns2="85fa6708-c942-4f7d-a918-dc3c9afdc4aa" xmlns:ns3="9314f271-8a40-4a43-a5dd-aa5528ab0c8a" targetNamespace="http://schemas.microsoft.com/office/2006/metadata/properties" ma:root="true" ma:fieldsID="b9b701ad2ed2386c67025682c81fecc9" ns2:_="" ns3:_="">
    <xsd:import namespace="85fa6708-c942-4f7d-a918-dc3c9afdc4aa"/>
    <xsd:import namespace="9314f271-8a40-4a43-a5dd-aa5528ab0c8a"/>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fa6708-c942-4f7d-a918-dc3c9afdc4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40273f3-3dfb-4b29-b2ec-ca41d92f1cd5"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14f271-8a40-4a43-a5dd-aa5528ab0c8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c1b78b-ed8d-461f-86b5-881578086ed7}" ma:internalName="TaxCatchAll" ma:showField="CatchAllData" ma:web="9314f271-8a40-4a43-a5dd-aa5528ab0c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314f271-8a40-4a43-a5dd-aa5528ab0c8a" xsi:nil="true"/>
    <lcf76f155ced4ddcb4097134ff3c332f xmlns="85fa6708-c942-4f7d-a918-dc3c9afdc4a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DAA257C-1DCB-403C-AAF5-02882090F334}"/>
</file>

<file path=customXml/itemProps2.xml><?xml version="1.0" encoding="utf-8"?>
<ds:datastoreItem xmlns:ds="http://schemas.openxmlformats.org/officeDocument/2006/customXml" ds:itemID="{BBB228D3-780D-41C4-8620-E0F5DA2E69F1}"/>
</file>

<file path=customXml/itemProps3.xml><?xml version="1.0" encoding="utf-8"?>
<ds:datastoreItem xmlns:ds="http://schemas.openxmlformats.org/officeDocument/2006/customXml" ds:itemID="{E79CB881-D31E-4AEC-82C4-90EE953DC0C5}"/>
</file>

<file path=docProps/app.xml><?xml version="1.0" encoding="utf-8"?>
<Properties xmlns="http://schemas.openxmlformats.org/officeDocument/2006/extended-properties" xmlns:vt="http://schemas.openxmlformats.org/officeDocument/2006/docPropsVTypes">
  <Template>Concourse</Template>
  <TotalTime>1377</TotalTime>
  <Words>1586</Words>
  <Application>Microsoft Office PowerPoint</Application>
  <PresentationFormat>On-screen Show (4:3)</PresentationFormat>
  <Paragraphs>328</Paragraphs>
  <Slides>46</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49" baseType="lpstr">
      <vt:lpstr>Concourse</vt:lpstr>
      <vt:lpstr>Default Design</vt:lpstr>
      <vt:lpstr>Equation</vt:lpstr>
      <vt:lpstr>Concept Generation &amp; Evaluation Chapter 4 – cont’d </vt:lpstr>
      <vt:lpstr>Learning Objectives</vt:lpstr>
      <vt:lpstr>Motivation</vt:lpstr>
      <vt:lpstr>Product Development</vt:lpstr>
      <vt:lpstr>Concept Generation</vt:lpstr>
      <vt:lpstr>Searching Information Gathering</vt:lpstr>
      <vt:lpstr>PowerPoint Presentation</vt:lpstr>
      <vt:lpstr>PowerPoint Presentation</vt:lpstr>
      <vt:lpstr>Brainstorming</vt:lpstr>
      <vt:lpstr>Brainstorming</vt:lpstr>
      <vt:lpstr>Concept Generation Basic Methods</vt:lpstr>
      <vt:lpstr>Brainstorming</vt:lpstr>
      <vt:lpstr>Brainstorming Guidelines</vt:lpstr>
      <vt:lpstr>Brainstorming Idea Generators</vt:lpstr>
      <vt:lpstr>Brainstorming Idea Generators</vt:lpstr>
      <vt:lpstr>Brainstorming Idea Generators</vt:lpstr>
      <vt:lpstr>Brainstorming Memory Map Example  </vt:lpstr>
      <vt:lpstr>Brainstorming</vt:lpstr>
      <vt:lpstr>Brain-writing Sketching and the 6-3-5 Method</vt:lpstr>
      <vt:lpstr>Brain-writing Sketching and the 6-3-5 Method</vt:lpstr>
      <vt:lpstr>Brain-writing Sketching and the 6-3-5 Method</vt:lpstr>
      <vt:lpstr>Concept Evaluation</vt:lpstr>
      <vt:lpstr>Strength &amp; Weakness Analysis</vt:lpstr>
      <vt:lpstr>AHP (Decision Matrix)</vt:lpstr>
      <vt:lpstr>Decision Matrix: Steps</vt:lpstr>
      <vt:lpstr>Pugh Method for Concept Selection</vt:lpstr>
      <vt:lpstr>PowerPoint Presentation</vt:lpstr>
      <vt:lpstr>Pugh Concept Selection</vt:lpstr>
      <vt:lpstr>Pugh Concept Table</vt:lpstr>
      <vt:lpstr>Team Role in the Pugh Method</vt:lpstr>
      <vt:lpstr>The Pugh Method — Phase I </vt:lpstr>
      <vt:lpstr>The Pugh Method — Phase I (cont’d)</vt:lpstr>
      <vt:lpstr>The Pugh Method — Phase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 Team Building Principles</dc:title>
  <dc:creator>Ralph M. Ford</dc:creator>
  <cp:lastModifiedBy>Gursel</cp:lastModifiedBy>
  <cp:revision>85</cp:revision>
  <dcterms:created xsi:type="dcterms:W3CDTF">2002-09-10T02:06:34Z</dcterms:created>
  <dcterms:modified xsi:type="dcterms:W3CDTF">2013-11-03T22:19:16Z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0x010100696585825D5EF24EA1EA377146373F8E</vt:lpwstr>
  </property>
</Properties>
</file>