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theme/themeOverride4.xml" ContentType="application/vnd.openxmlformats-officedocument.themeOverride+xml"/>
  <Override PartName="/ppt/theme/themeOverride3.xml" ContentType="application/vnd.openxmlformats-officedocument.themeOverride+xml"/>
  <Override PartName="/ppt/theme/themeOverride2.xml" ContentType="application/vnd.openxmlformats-officedocument.themeOverride+xml"/>
  <Override PartName="/ppt/theme/themeOverride1.xml" ContentType="application/vnd.openxmlformats-officedocument.themeOverr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734" r:id="rId2"/>
  </p:sldMasterIdLst>
  <p:notesMasterIdLst>
    <p:notesMasterId r:id="rId47"/>
  </p:notesMasterIdLst>
  <p:handoutMasterIdLst>
    <p:handoutMasterId r:id="rId48"/>
  </p:handoutMasterIdLst>
  <p:sldIdLst>
    <p:sldId id="367" r:id="rId3"/>
    <p:sldId id="320" r:id="rId4"/>
    <p:sldId id="319" r:id="rId5"/>
    <p:sldId id="490" r:id="rId6"/>
    <p:sldId id="440" r:id="rId7"/>
    <p:sldId id="462" r:id="rId8"/>
    <p:sldId id="463" r:id="rId9"/>
    <p:sldId id="464" r:id="rId10"/>
    <p:sldId id="465" r:id="rId11"/>
    <p:sldId id="466" r:id="rId12"/>
    <p:sldId id="467" r:id="rId13"/>
    <p:sldId id="441" r:id="rId14"/>
    <p:sldId id="321" r:id="rId15"/>
    <p:sldId id="446" r:id="rId16"/>
    <p:sldId id="447" r:id="rId17"/>
    <p:sldId id="448" r:id="rId18"/>
    <p:sldId id="449" r:id="rId19"/>
    <p:sldId id="450" r:id="rId20"/>
    <p:sldId id="451" r:id="rId21"/>
    <p:sldId id="452" r:id="rId22"/>
    <p:sldId id="453" r:id="rId23"/>
    <p:sldId id="489" r:id="rId24"/>
    <p:sldId id="483" r:id="rId25"/>
    <p:sldId id="484" r:id="rId26"/>
    <p:sldId id="492" r:id="rId27"/>
    <p:sldId id="468" r:id="rId28"/>
    <p:sldId id="469" r:id="rId29"/>
    <p:sldId id="470" r:id="rId30"/>
    <p:sldId id="471" r:id="rId31"/>
    <p:sldId id="476" r:id="rId32"/>
    <p:sldId id="473" r:id="rId33"/>
    <p:sldId id="474" r:id="rId34"/>
    <p:sldId id="475" r:id="rId35"/>
    <p:sldId id="478" r:id="rId36"/>
    <p:sldId id="491" r:id="rId37"/>
    <p:sldId id="479" r:id="rId38"/>
    <p:sldId id="480" r:id="rId39"/>
    <p:sldId id="481" r:id="rId40"/>
    <p:sldId id="482" r:id="rId41"/>
    <p:sldId id="485" r:id="rId42"/>
    <p:sldId id="486" r:id="rId43"/>
    <p:sldId id="487" r:id="rId44"/>
    <p:sldId id="488" r:id="rId45"/>
    <p:sldId id="354" r:id="rId4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19" autoAdjust="0"/>
    <p:restoredTop sz="80220" autoAdjust="0"/>
  </p:normalViewPr>
  <p:slideViewPr>
    <p:cSldViewPr>
      <p:cViewPr varScale="1">
        <p:scale>
          <a:sx n="103" d="100"/>
          <a:sy n="103" d="100"/>
        </p:scale>
        <p:origin x="-17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14"/>
    </p:cViewPr>
  </p:sorterViewPr>
  <p:notesViewPr>
    <p:cSldViewPr>
      <p:cViewPr>
        <p:scale>
          <a:sx n="100" d="100"/>
          <a:sy n="100" d="100"/>
        </p:scale>
        <p:origin x="-876" y="229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3686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1" hangingPunct="1">
              <a:defRPr sz="1200">
                <a:latin typeface="Tahoma" pitchFamily="34" charset="0"/>
              </a:defRPr>
            </a:lvl1pPr>
          </a:lstStyle>
          <a:p>
            <a:pPr>
              <a:defRPr/>
            </a:pPr>
            <a:endParaRPr lang="en-US"/>
          </a:p>
        </p:txBody>
      </p:sp>
      <p:sp>
        <p:nvSpPr>
          <p:cNvPr id="3686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3686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1" hangingPunct="1">
              <a:defRPr sz="1200">
                <a:latin typeface="Tahoma" pitchFamily="34" charset="0"/>
              </a:defRPr>
            </a:lvl1pPr>
          </a:lstStyle>
          <a:p>
            <a:pPr>
              <a:defRPr/>
            </a:pPr>
            <a:fld id="{B00900CE-685F-4488-8D96-328BB0822B90}" type="slidenum">
              <a:rPr lang="en-US"/>
              <a:pPr>
                <a:defRPr/>
              </a:pPr>
              <a:t>‹#›</a:t>
            </a:fld>
            <a:endParaRPr lang="en-US"/>
          </a:p>
        </p:txBody>
      </p:sp>
    </p:spTree>
    <p:extLst>
      <p:ext uri="{BB962C8B-B14F-4D97-AF65-F5344CB8AC3E}">
        <p14:creationId xmlns:p14="http://schemas.microsoft.com/office/powerpoint/2010/main" val="802178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10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1" hangingPunct="1">
              <a:defRPr sz="1200">
                <a:latin typeface="Tahoma" pitchFamily="34"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10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1" hangingPunct="1">
              <a:defRPr sz="1200">
                <a:latin typeface="Tahoma" pitchFamily="34" charset="0"/>
              </a:defRPr>
            </a:lvl1pPr>
          </a:lstStyle>
          <a:p>
            <a:pPr>
              <a:defRPr/>
            </a:pPr>
            <a:fld id="{83372815-0837-47D1-A4C9-05AE0672F985}" type="slidenum">
              <a:rPr lang="en-US"/>
              <a:pPr>
                <a:defRPr/>
              </a:pPr>
              <a:t>‹#›</a:t>
            </a:fld>
            <a:endParaRPr lang="en-US"/>
          </a:p>
        </p:txBody>
      </p:sp>
    </p:spTree>
    <p:extLst>
      <p:ext uri="{BB962C8B-B14F-4D97-AF65-F5344CB8AC3E}">
        <p14:creationId xmlns:p14="http://schemas.microsoft.com/office/powerpoint/2010/main" val="1583658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F3FF630-E3CC-47DA-A8DC-40AF67A94D6F}" type="slidenum">
              <a:rPr lang="en-US" smtClean="0">
                <a:latin typeface="Tahoma" pitchFamily="34" charset="0"/>
              </a:rPr>
              <a:pPr/>
              <a:t>2</a:t>
            </a:fld>
            <a:endParaRPr lang="en-US" smtClean="0">
              <a:latin typeface="Tahoma" pitchFamily="34" charset="0"/>
            </a:endParaRPr>
          </a:p>
        </p:txBody>
      </p:sp>
      <p:sp>
        <p:nvSpPr>
          <p:cNvPr id="44035" name="Rectangle 2"/>
          <p:cNvSpPr>
            <a:spLocks noGrp="1" noRot="1" noChangeAspect="1" noChangeArrowheads="1" noTextEdit="1"/>
          </p:cNvSpPr>
          <p:nvPr>
            <p:ph type="sldImg"/>
          </p:nvPr>
        </p:nvSpPr>
        <p:spPr>
          <a:xfrm>
            <a:off x="1257300" y="720725"/>
            <a:ext cx="4800600" cy="3600450"/>
          </a:xfrm>
          <a:ln/>
        </p:spPr>
      </p:sp>
      <p:sp>
        <p:nvSpPr>
          <p:cNvPr id="44036"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81C4C7-D297-4BC6-B87D-81863640E309}" type="slidenum">
              <a:rPr lang="en-GB"/>
              <a:pPr/>
              <a:t>17</a:t>
            </a:fld>
            <a:endParaRPr lang="en-GB"/>
          </a:p>
        </p:txBody>
      </p:sp>
      <p:sp>
        <p:nvSpPr>
          <p:cNvPr id="105473"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E77A1F-1801-4D6F-B6A5-FF739FB11363}" type="slidenum">
              <a:rPr lang="en-GB"/>
              <a:pPr/>
              <a:t>18</a:t>
            </a:fld>
            <a:endParaRPr lang="en-GB"/>
          </a:p>
        </p:txBody>
      </p:sp>
      <p:sp>
        <p:nvSpPr>
          <p:cNvPr id="106497"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EC46B2-02F2-44F8-ACCE-8AF91CCAE7AE}" type="slidenum">
              <a:rPr lang="en-GB"/>
              <a:pPr/>
              <a:t>19</a:t>
            </a:fld>
            <a:endParaRPr lang="en-GB"/>
          </a:p>
        </p:txBody>
      </p:sp>
      <p:sp>
        <p:nvSpPr>
          <p:cNvPr id="107521"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D34967-3530-4B56-AB7D-C60237C5F701}" type="slidenum">
              <a:rPr lang="en-GB"/>
              <a:pPr/>
              <a:t>20</a:t>
            </a:fld>
            <a:endParaRPr lang="en-GB"/>
          </a:p>
        </p:txBody>
      </p:sp>
      <p:sp>
        <p:nvSpPr>
          <p:cNvPr id="108545"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218E4D-0E16-46B9-A0AB-7B65A07A9C06}" type="slidenum">
              <a:rPr lang="en-GB"/>
              <a:pPr/>
              <a:t>21</a:t>
            </a:fld>
            <a:endParaRPr lang="en-GB"/>
          </a:p>
        </p:txBody>
      </p:sp>
      <p:sp>
        <p:nvSpPr>
          <p:cNvPr id="109569"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pPr eaLnBrk="1" hangingPunct="1"/>
            <a:fld id="{D32F7B14-A745-4AD2-AC14-1A711961CBBC}" type="slidenum">
              <a:rPr lang="en-US" sz="1300">
                <a:latin typeface="Arial" charset="0"/>
              </a:rPr>
              <a:pPr eaLnBrk="1" hangingPunct="1"/>
              <a:t>40</a:t>
            </a:fld>
            <a:endParaRPr lang="en-US" sz="130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pPr eaLnBrk="1" hangingPunct="1"/>
            <a:fld id="{2D3C6302-35F1-4EA1-BDA7-607994560A4B}" type="slidenum">
              <a:rPr lang="en-US" sz="1300">
                <a:latin typeface="Arial" charset="0"/>
              </a:rPr>
              <a:pPr eaLnBrk="1" hangingPunct="1"/>
              <a:t>41</a:t>
            </a:fld>
            <a:endParaRPr lang="en-US" sz="1300">
              <a:latin typeface="Arial" charset="0"/>
            </a:endParaRPr>
          </a:p>
        </p:txBody>
      </p:sp>
      <p:sp>
        <p:nvSpPr>
          <p:cNvPr id="24579" name="Rectangle 2"/>
          <p:cNvSpPr>
            <a:spLocks noGrp="1" noRot="1" noChangeAspect="1" noChangeArrowheads="1" noTextEdit="1"/>
          </p:cNvSpPr>
          <p:nvPr>
            <p:ph type="sldImg"/>
          </p:nvPr>
        </p:nvSpPr>
        <p:spPr>
          <a:xfrm>
            <a:off x="1435100" y="720725"/>
            <a:ext cx="3306763" cy="2479675"/>
          </a:xfrm>
          <a:ln/>
        </p:spPr>
      </p:sp>
      <p:sp>
        <p:nvSpPr>
          <p:cNvPr id="24580" name="Rectangle 3"/>
          <p:cNvSpPr>
            <a:spLocks noGrp="1" noChangeArrowheads="1"/>
          </p:cNvSpPr>
          <p:nvPr>
            <p:ph type="body" idx="1"/>
          </p:nvPr>
        </p:nvSpPr>
        <p:spPr>
          <a:xfrm>
            <a:off x="325120" y="3360420"/>
            <a:ext cx="6664960" cy="55206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dirty="0"/>
              <a:t>Research has shown that regardless of age or education, everyone has the capacity to become more creative.  Here are six tips to help you enhance your creativity and stimulate creativity with your co-workers.</a:t>
            </a:r>
            <a:endParaRPr lang="en-US" sz="800" b="1" dirty="0"/>
          </a:p>
          <a:p>
            <a:pPr eaLnBrk="1" hangingPunct="1">
              <a:lnSpc>
                <a:spcPct val="80000"/>
              </a:lnSpc>
            </a:pPr>
            <a:r>
              <a:rPr lang="en-US" sz="800" b="1" dirty="0"/>
              <a:t>1.  Open Your Mind</a:t>
            </a:r>
            <a:endParaRPr lang="en-US" sz="800" dirty="0"/>
          </a:p>
          <a:p>
            <a:pPr eaLnBrk="1" hangingPunct="1">
              <a:lnSpc>
                <a:spcPct val="80000"/>
              </a:lnSpc>
            </a:pPr>
            <a:r>
              <a:rPr lang="en-US" sz="800" dirty="0"/>
              <a:t>Have one new experience every day; no matter how small.  New experiences stimulate the brain and help you make new and original connections; critical for boosting breakthroughs.  Attend new forms of entertainment, read books or magazines you’ve never read before, take a class in a subject you know nothing about, listen to music you profess to hate, go somewhere really different on your next vacation, talk to people you normally don’t have a chance to meet.  New experiences become the raw material for new ideas.  The cross-pollination of diverse ideas is a primary stimulator for creativity.</a:t>
            </a:r>
            <a:endParaRPr lang="en-US" sz="800" b="1" dirty="0"/>
          </a:p>
          <a:p>
            <a:pPr eaLnBrk="1" hangingPunct="1">
              <a:lnSpc>
                <a:spcPct val="80000"/>
              </a:lnSpc>
            </a:pPr>
            <a:r>
              <a:rPr lang="en-US" sz="800" b="1" dirty="0"/>
              <a:t>2.  Diversify</a:t>
            </a:r>
            <a:endParaRPr lang="en-US" sz="800" dirty="0"/>
          </a:p>
          <a:p>
            <a:pPr eaLnBrk="1" hangingPunct="1">
              <a:lnSpc>
                <a:spcPct val="80000"/>
              </a:lnSpc>
            </a:pPr>
            <a:r>
              <a:rPr lang="en-US" sz="800" dirty="0"/>
              <a:t>Involve others in your problem-solving efforts who bring a different perspective or cultural experience than yours.  In addition to picking the brains of experts and knowledgeable colleagues, talk to people who are unfamiliar about the issue.  By using this approach, you’ll be asked “dumb questions” that can often help you question assumptions, and see your challenge from a different angle with fresh eyes and a more open mind.</a:t>
            </a:r>
          </a:p>
          <a:p>
            <a:pPr eaLnBrk="1" hangingPunct="1">
              <a:lnSpc>
                <a:spcPct val="80000"/>
              </a:lnSpc>
            </a:pPr>
            <a:r>
              <a:rPr lang="en-US" sz="800" dirty="0"/>
              <a:t>A few years ago, I worked with a high-tech company to develop and implement a model for innovation that would solicit and reward creative contributions.  The CEO assigned an established employee committee to work with me to create a model that fit their particular organizational culture.</a:t>
            </a:r>
          </a:p>
          <a:p>
            <a:pPr eaLnBrk="1" hangingPunct="1">
              <a:lnSpc>
                <a:spcPct val="80000"/>
              </a:lnSpc>
            </a:pPr>
            <a:r>
              <a:rPr lang="en-US" sz="800" dirty="0"/>
              <a:t>It turned out that the committee was made up of the least educated, lowest paid employees in the company; many of whom did not speak English fluently.  Yet the program that they designed was brilliantly innovative.  Even the CEO was surprised when we presented the final design for his approval.  After three years, the system developed by the least likely employees, continues to generate many creative contributions, company wide.</a:t>
            </a:r>
            <a:endParaRPr lang="en-US" sz="800" b="1" dirty="0"/>
          </a:p>
          <a:p>
            <a:pPr eaLnBrk="1" hangingPunct="1">
              <a:lnSpc>
                <a:spcPct val="80000"/>
              </a:lnSpc>
            </a:pPr>
            <a:r>
              <a:rPr lang="en-US" sz="800" b="1" dirty="0"/>
              <a:t>3.  Mental Floss</a:t>
            </a:r>
            <a:endParaRPr lang="en-US" sz="800" dirty="0"/>
          </a:p>
          <a:p>
            <a:pPr eaLnBrk="1" hangingPunct="1">
              <a:lnSpc>
                <a:spcPct val="80000"/>
              </a:lnSpc>
            </a:pPr>
            <a:r>
              <a:rPr lang="en-US" sz="800" dirty="0"/>
              <a:t>Take time to clean out your “mental plaque” by flossing daily; unplugging and taking time out to relax.  Studies have shown that our intelligence and creative problem-solving abilities nosedive about 25% when we’re stressed out.  Stress, exhaustion, boredom and even pain can block our pathways to creativity.</a:t>
            </a:r>
          </a:p>
          <a:p>
            <a:pPr eaLnBrk="1" hangingPunct="1">
              <a:lnSpc>
                <a:spcPct val="80000"/>
              </a:lnSpc>
            </a:pPr>
            <a:r>
              <a:rPr lang="en-US" sz="800" dirty="0"/>
              <a:t>Creativity often seeps in through the cracks.  By allowing yourself time to quiet your mind each day, the solutions beneath the surface will bubble up and you’ll be available to catch them.  Twenty minutes of uninterrupted incubation time daily will produce a plethora of ideas.</a:t>
            </a:r>
            <a:endParaRPr lang="en-US" sz="800" b="1" dirty="0"/>
          </a:p>
          <a:p>
            <a:pPr eaLnBrk="1" hangingPunct="1">
              <a:lnSpc>
                <a:spcPct val="80000"/>
              </a:lnSpc>
            </a:pPr>
            <a:r>
              <a:rPr lang="en-US" sz="800" b="1" dirty="0"/>
              <a:t>4.  Stop Looking For </a:t>
            </a:r>
            <a:r>
              <a:rPr lang="en-US" sz="800" b="1" i="1" dirty="0"/>
              <a:t>the</a:t>
            </a:r>
            <a:r>
              <a:rPr lang="en-US" sz="800" b="1" dirty="0"/>
              <a:t> Right Answer</a:t>
            </a:r>
            <a:endParaRPr lang="en-US" sz="800" dirty="0"/>
          </a:p>
          <a:p>
            <a:pPr eaLnBrk="1" hangingPunct="1">
              <a:lnSpc>
                <a:spcPct val="80000"/>
              </a:lnSpc>
            </a:pPr>
            <a:r>
              <a:rPr lang="en-US" sz="800" dirty="0"/>
              <a:t>Look for </a:t>
            </a:r>
            <a:r>
              <a:rPr lang="en-US" sz="800" i="1" dirty="0"/>
              <a:t>many</a:t>
            </a:r>
            <a:r>
              <a:rPr lang="en-US" sz="800" dirty="0"/>
              <a:t> right answers.  Multiple solution thinking can help you strengthen your creative muscle, while generating more ideas, which always leads to better ideas.  Setting idea quotas can force you to push the envelope, forging past predictable, obvious solutions.</a:t>
            </a:r>
          </a:p>
          <a:p>
            <a:pPr eaLnBrk="1" hangingPunct="1">
              <a:lnSpc>
                <a:spcPct val="80000"/>
              </a:lnSpc>
            </a:pPr>
            <a:r>
              <a:rPr lang="en-US" sz="800" dirty="0"/>
              <a:t>Thomas Edison died with 1,092 patents to his name as a result of setting quotas for himself and his staff.  He quota was as follows:  a minor invention every 10 days, a major one every six months. </a:t>
            </a:r>
          </a:p>
          <a:p>
            <a:pPr eaLnBrk="1" hangingPunct="1">
              <a:lnSpc>
                <a:spcPct val="80000"/>
              </a:lnSpc>
            </a:pPr>
            <a:r>
              <a:rPr lang="en-US" sz="800" dirty="0"/>
              <a:t>In gold mining, it takes nearly 200,000 ounces of ore to produce just one ounce of gold.  It’s no different with ideas.  Mine with perseverance and patience, and you’ll be richly rewarded.</a:t>
            </a:r>
            <a:endParaRPr lang="en-US" sz="800" b="1" dirty="0"/>
          </a:p>
          <a:p>
            <a:pPr eaLnBrk="1" hangingPunct="1">
              <a:lnSpc>
                <a:spcPct val="80000"/>
              </a:lnSpc>
            </a:pPr>
            <a:r>
              <a:rPr lang="en-US" sz="800" b="1" dirty="0"/>
              <a:t>5.  Discover Your Creative Rhythm</a:t>
            </a:r>
            <a:endParaRPr lang="en-US" sz="800" dirty="0"/>
          </a:p>
          <a:p>
            <a:pPr eaLnBrk="1" hangingPunct="1">
              <a:lnSpc>
                <a:spcPct val="80000"/>
              </a:lnSpc>
            </a:pPr>
            <a:r>
              <a:rPr lang="en-US" sz="800" dirty="0"/>
              <a:t>Everyone has creative performance peaks daily.  Some of us get our best ideas during our morning commute, others wake up in the middle of the night with thunderbolts of genius.  Unfortunately, most of us don’t honor this fertile idea-harvesting time.  Start paying attention to when you get your best ideas.  If you aren’t sure, keep a log for a week and jot down what time of day you are most mentally productive.</a:t>
            </a:r>
          </a:p>
          <a:p>
            <a:pPr eaLnBrk="1" hangingPunct="1">
              <a:lnSpc>
                <a:spcPct val="80000"/>
              </a:lnSpc>
            </a:pPr>
            <a:r>
              <a:rPr lang="en-US" sz="800" dirty="0"/>
              <a:t>It’s been said that the difference between creative geniuses and “normal” people is that </a:t>
            </a:r>
            <a:r>
              <a:rPr lang="en-US" sz="800" dirty="0" err="1"/>
              <a:t>creatives</a:t>
            </a:r>
            <a:r>
              <a:rPr lang="en-US" sz="800" dirty="0"/>
              <a:t> have more effective capturing techniques.  They pay attention to their best ideas and record them before they have a chance to slip away.  Once you discover your creative rhythm, make sure you have a tape recorder, laptop, or pad and pencil nearby to capture your ideas.</a:t>
            </a:r>
            <a:endParaRPr lang="en-US" sz="800" b="1" dirty="0"/>
          </a:p>
          <a:p>
            <a:pPr eaLnBrk="1" hangingPunct="1">
              <a:lnSpc>
                <a:spcPct val="80000"/>
              </a:lnSpc>
            </a:pPr>
            <a:r>
              <a:rPr lang="en-US" sz="800" b="1" dirty="0"/>
              <a:t>6.  Health Makes Wealth</a:t>
            </a:r>
            <a:endParaRPr lang="en-US" sz="800" dirty="0"/>
          </a:p>
          <a:p>
            <a:pPr eaLnBrk="1" hangingPunct="1">
              <a:lnSpc>
                <a:spcPct val="80000"/>
              </a:lnSpc>
            </a:pPr>
            <a:r>
              <a:rPr lang="en-US" sz="800" dirty="0"/>
              <a:t>A wealth of new ideas can be yours if you exercise regularly and eat well.  Regular exercise not only benefits your body, it boosts brain performance as well.</a:t>
            </a:r>
          </a:p>
          <a:p>
            <a:pPr eaLnBrk="1" hangingPunct="1">
              <a:lnSpc>
                <a:spcPct val="80000"/>
              </a:lnSpc>
            </a:pPr>
            <a:r>
              <a:rPr lang="en-US" sz="800" dirty="0"/>
              <a:t>One study found that 20-minute aerobic sessions twice weekly, kept up for eight weeks, brought about significant changes in creativity tests in college students who had not previously exercised.  A well-oxygenated brain functions more effectively.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pPr eaLnBrk="1" hangingPunct="1"/>
            <a:fld id="{24E83F7A-0C5B-42C7-923E-9327F9E815B3}" type="slidenum">
              <a:rPr lang="en-US" sz="1300">
                <a:latin typeface="Arial" charset="0"/>
              </a:rPr>
              <a:pPr eaLnBrk="1" hangingPunct="1"/>
              <a:t>42</a:t>
            </a:fld>
            <a:endParaRPr lang="en-US" sz="130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85372" indent="-302066" eaLnBrk="0" hangingPunct="0">
              <a:defRPr sz="2100">
                <a:solidFill>
                  <a:schemeClr val="tx1"/>
                </a:solidFill>
                <a:latin typeface="Arial" charset="0"/>
              </a:defRPr>
            </a:lvl2pPr>
            <a:lvl3pPr marL="1208265" indent="-241653" eaLnBrk="0" hangingPunct="0">
              <a:defRPr sz="2100">
                <a:solidFill>
                  <a:schemeClr val="tx1"/>
                </a:solidFill>
                <a:latin typeface="Arial" charset="0"/>
              </a:defRPr>
            </a:lvl3pPr>
            <a:lvl4pPr marL="1691571" indent="-241653" eaLnBrk="0" hangingPunct="0">
              <a:defRPr sz="2100">
                <a:solidFill>
                  <a:schemeClr val="tx1"/>
                </a:solidFill>
                <a:latin typeface="Arial" charset="0"/>
              </a:defRPr>
            </a:lvl4pPr>
            <a:lvl5pPr marL="2174878" indent="-241653" eaLnBrk="0" hangingPunct="0">
              <a:defRPr sz="2100">
                <a:solidFill>
                  <a:schemeClr val="tx1"/>
                </a:solidFill>
                <a:latin typeface="Arial" charset="0"/>
              </a:defRPr>
            </a:lvl5pPr>
            <a:lvl6pPr marL="2658184" indent="-241653" algn="ctr" eaLnBrk="0" fontAlgn="base" hangingPunct="0">
              <a:spcBef>
                <a:spcPct val="0"/>
              </a:spcBef>
              <a:spcAft>
                <a:spcPct val="0"/>
              </a:spcAft>
              <a:defRPr sz="2100">
                <a:solidFill>
                  <a:schemeClr val="tx1"/>
                </a:solidFill>
                <a:latin typeface="Arial" charset="0"/>
              </a:defRPr>
            </a:lvl6pPr>
            <a:lvl7pPr marL="3141490" indent="-241653" algn="ctr" eaLnBrk="0" fontAlgn="base" hangingPunct="0">
              <a:spcBef>
                <a:spcPct val="0"/>
              </a:spcBef>
              <a:spcAft>
                <a:spcPct val="0"/>
              </a:spcAft>
              <a:defRPr sz="2100">
                <a:solidFill>
                  <a:schemeClr val="tx1"/>
                </a:solidFill>
                <a:latin typeface="Arial" charset="0"/>
              </a:defRPr>
            </a:lvl7pPr>
            <a:lvl8pPr marL="3624796" indent="-241653" algn="ctr" eaLnBrk="0" fontAlgn="base" hangingPunct="0">
              <a:spcBef>
                <a:spcPct val="0"/>
              </a:spcBef>
              <a:spcAft>
                <a:spcPct val="0"/>
              </a:spcAft>
              <a:defRPr sz="2100">
                <a:solidFill>
                  <a:schemeClr val="tx1"/>
                </a:solidFill>
                <a:latin typeface="Arial" charset="0"/>
              </a:defRPr>
            </a:lvl8pPr>
            <a:lvl9pPr marL="4108102" indent="-241653" algn="ctr" eaLnBrk="0" fontAlgn="base" hangingPunct="0">
              <a:spcBef>
                <a:spcPct val="0"/>
              </a:spcBef>
              <a:spcAft>
                <a:spcPct val="0"/>
              </a:spcAft>
              <a:defRPr sz="2100">
                <a:solidFill>
                  <a:schemeClr val="tx1"/>
                </a:solidFill>
                <a:latin typeface="Arial" charset="0"/>
              </a:defRPr>
            </a:lvl9pPr>
          </a:lstStyle>
          <a:p>
            <a:pPr eaLnBrk="1" hangingPunct="1"/>
            <a:fld id="{4DFD393C-AA2E-4F21-920A-7597A247828C}" type="slidenum">
              <a:rPr lang="en-US" sz="1300"/>
              <a:pPr eaLnBrk="1" hangingPunct="1"/>
              <a:t>43</a:t>
            </a:fld>
            <a:endParaRPr lang="en-US" sz="1300"/>
          </a:p>
        </p:txBody>
      </p:sp>
      <p:sp>
        <p:nvSpPr>
          <p:cNvPr id="33795" name="Rectangle 2"/>
          <p:cNvSpPr>
            <a:spLocks noGrp="1" noRot="1" noChangeAspect="1" noChangeArrowheads="1" noTextEdit="1"/>
          </p:cNvSpPr>
          <p:nvPr>
            <p:ph type="sldImg"/>
          </p:nvPr>
        </p:nvSpPr>
        <p:spPr>
          <a:xfrm>
            <a:off x="1266825" y="727075"/>
            <a:ext cx="4783138" cy="3586163"/>
          </a:xfrm>
          <a:ln w="12700" cap="flat">
            <a:solidFill>
              <a:schemeClr val="tx1"/>
            </a:solidFill>
          </a:ln>
        </p:spPr>
      </p:sp>
      <p:sp>
        <p:nvSpPr>
          <p:cNvPr id="33796" name="Rectangle 3"/>
          <p:cNvSpPr>
            <a:spLocks noGrp="1" noChangeArrowheads="1"/>
          </p:cNvSpPr>
          <p:nvPr>
            <p:ph type="body" idx="1"/>
          </p:nvPr>
        </p:nvSpPr>
        <p:spPr>
          <a:xfrm>
            <a:off x="973667" y="4560570"/>
            <a:ext cx="53644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77AA0D2-2DCF-4C06-AEB3-8D1CE30FBCBE}" type="slidenum">
              <a:rPr lang="en-US" smtClean="0">
                <a:latin typeface="Tahoma" pitchFamily="34" charset="0"/>
              </a:rPr>
              <a:pPr/>
              <a:t>3</a:t>
            </a:fld>
            <a:endParaRPr lang="en-US" smtClean="0">
              <a:latin typeface="Tahoma" pitchFamily="34" charset="0"/>
            </a:endParaRPr>
          </a:p>
        </p:txBody>
      </p:sp>
      <p:sp>
        <p:nvSpPr>
          <p:cNvPr id="43011" name="Rectangle 2"/>
          <p:cNvSpPr>
            <a:spLocks noGrp="1" noRot="1" noChangeAspect="1" noChangeArrowheads="1" noTextEdit="1"/>
          </p:cNvSpPr>
          <p:nvPr>
            <p:ph type="sldImg"/>
          </p:nvPr>
        </p:nvSpPr>
        <p:spPr>
          <a:xfrm>
            <a:off x="1257300" y="720725"/>
            <a:ext cx="4800600" cy="3600450"/>
          </a:xfrm>
          <a:ln/>
        </p:spPr>
      </p:sp>
      <p:sp>
        <p:nvSpPr>
          <p:cNvPr id="4301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D5217A-3153-4311-9A08-F708D70E882C}" type="slidenum">
              <a:rPr lang="en-GB"/>
              <a:pPr/>
              <a:t>5</a:t>
            </a:fld>
            <a:endParaRPr lang="en-GB"/>
          </a:p>
        </p:txBody>
      </p:sp>
      <p:sp>
        <p:nvSpPr>
          <p:cNvPr id="66561"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32118" y="4559662"/>
            <a:ext cx="5852459" cy="4320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pPr eaLnBrk="1" hangingPunct="1"/>
            <a:fld id="{DD52C36E-3E9F-4901-B48E-BCCDD920366E}" type="slidenum">
              <a:rPr lang="en-US" sz="1300">
                <a:latin typeface="Arial" charset="0"/>
              </a:rPr>
              <a:pPr eaLnBrk="1" hangingPunct="1"/>
              <a:t>6</a:t>
            </a:fld>
            <a:endParaRPr lang="en-US" sz="130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C6CB79-29BC-4C7E-919B-B6AC932CE86E}" type="slidenum">
              <a:rPr lang="en-GB"/>
              <a:pPr/>
              <a:t>12</a:t>
            </a:fld>
            <a:endParaRPr lang="en-GB"/>
          </a:p>
        </p:txBody>
      </p:sp>
      <p:sp>
        <p:nvSpPr>
          <p:cNvPr id="69633"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32118" y="4559662"/>
            <a:ext cx="5852459" cy="4320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39D46CC-EBB4-47CB-A58E-D6D132E1249E}" type="slidenum">
              <a:rPr lang="en-US" smtClean="0">
                <a:latin typeface="Tahoma" pitchFamily="34" charset="0"/>
              </a:rPr>
              <a:pPr/>
              <a:t>13</a:t>
            </a:fld>
            <a:endParaRPr lang="en-US" smtClean="0">
              <a:latin typeface="Tahoma" pitchFamily="34" charset="0"/>
            </a:endParaRPr>
          </a:p>
        </p:txBody>
      </p:sp>
      <p:sp>
        <p:nvSpPr>
          <p:cNvPr id="46083" name="Rectangle 2"/>
          <p:cNvSpPr>
            <a:spLocks noGrp="1" noRot="1" noChangeAspect="1" noChangeArrowheads="1" noTextEdit="1"/>
          </p:cNvSpPr>
          <p:nvPr>
            <p:ph type="sldImg"/>
          </p:nvPr>
        </p:nvSpPr>
        <p:spPr>
          <a:xfrm>
            <a:off x="1257300" y="720725"/>
            <a:ext cx="4800600" cy="3600450"/>
          </a:xfrm>
          <a:ln/>
        </p:spPr>
      </p:sp>
      <p:sp>
        <p:nvSpPr>
          <p:cNvPr id="46084"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smtClean="0"/>
              <a:t>Perceptual blocks</a:t>
            </a:r>
          </a:p>
          <a:p>
            <a:pPr marL="228600" indent="-228600" eaLnBrk="1" hangingPunct="1">
              <a:buFontTx/>
              <a:buAutoNum type="arabicPeriod"/>
            </a:pPr>
            <a:r>
              <a:rPr lang="en-US" smtClean="0"/>
              <a:t>Emotional blocks</a:t>
            </a:r>
          </a:p>
          <a:p>
            <a:pPr marL="228600" indent="-228600" eaLnBrk="1" hangingPunct="1">
              <a:buFontTx/>
              <a:buAutoNum type="arabicPeriod"/>
            </a:pPr>
            <a:r>
              <a:rPr lang="en-US" smtClean="0"/>
              <a:t>Cultural blocks</a:t>
            </a:r>
          </a:p>
          <a:p>
            <a:pPr marL="228600" indent="-228600" eaLnBrk="1" hangingPunct="1">
              <a:buFontTx/>
              <a:buAutoNum type="arabicPeriod"/>
            </a:pPr>
            <a:r>
              <a:rPr lang="en-US" smtClean="0"/>
              <a:t>Intellectual and expressive blocks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0B6BA06-D60F-4162-8607-3A1C82FB07A8}" type="slidenum">
              <a:rPr lang="en-GB"/>
              <a:pPr/>
              <a:t>14</a:t>
            </a:fld>
            <a:endParaRPr lang="en-GB"/>
          </a:p>
        </p:txBody>
      </p:sp>
      <p:sp>
        <p:nvSpPr>
          <p:cNvPr id="102401"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F68C51-714C-4F9E-8E9F-E382BDCBE2CF}" type="slidenum">
              <a:rPr lang="en-GB"/>
              <a:pPr/>
              <a:t>15</a:t>
            </a:fld>
            <a:endParaRPr lang="en-GB"/>
          </a:p>
        </p:txBody>
      </p:sp>
      <p:sp>
        <p:nvSpPr>
          <p:cNvPr id="103425"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E56C5BA-1262-4FE4-98F1-4548E9804251}" type="slidenum">
              <a:rPr lang="en-GB"/>
              <a:pPr/>
              <a:t>16</a:t>
            </a:fld>
            <a:endParaRPr lang="en-GB"/>
          </a:p>
        </p:txBody>
      </p:sp>
      <p:sp>
        <p:nvSpPr>
          <p:cNvPr id="104449" name="Rectangle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32118" y="4559662"/>
            <a:ext cx="5852459" cy="4233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AD2D647-0BE2-42B8-92F6-D29AAA7F7197}" type="slidenum">
              <a:rPr lang="en-US"/>
              <a:pPr>
                <a:defRPr/>
              </a:pPr>
              <a:t>‹#›</a:t>
            </a:fld>
            <a:endParaRPr lang="en-US"/>
          </a:p>
        </p:txBody>
      </p:sp>
    </p:spTree>
    <p:extLst>
      <p:ext uri="{BB962C8B-B14F-4D97-AF65-F5344CB8AC3E}">
        <p14:creationId xmlns:p14="http://schemas.microsoft.com/office/powerpoint/2010/main" val="47278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5"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Slide Number Placeholder 17"/>
          <p:cNvSpPr>
            <a:spLocks noGrp="1"/>
          </p:cNvSpPr>
          <p:nvPr>
            <p:ph type="sldNum" sz="quarter" idx="12"/>
          </p:nvPr>
        </p:nvSpPr>
        <p:spPr/>
        <p:txBody>
          <a:bodyPr/>
          <a:lstStyle>
            <a:lvl1pPr>
              <a:defRPr/>
            </a:lvl1pPr>
          </a:lstStyle>
          <a:p>
            <a:pPr>
              <a:defRPr/>
            </a:pPr>
            <a:fld id="{F6DB6575-8CEB-4047-99A1-5998B69F99DA}" type="slidenum">
              <a:rPr lang="en-US"/>
              <a:pPr>
                <a:defRPr/>
              </a:pPr>
              <a:t>‹#›</a:t>
            </a:fld>
            <a:endParaRPr lang="en-US"/>
          </a:p>
        </p:txBody>
      </p:sp>
    </p:spTree>
    <p:extLst>
      <p:ext uri="{BB962C8B-B14F-4D97-AF65-F5344CB8AC3E}">
        <p14:creationId xmlns:p14="http://schemas.microsoft.com/office/powerpoint/2010/main" val="108720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5"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Slide Number Placeholder 17"/>
          <p:cNvSpPr>
            <a:spLocks noGrp="1"/>
          </p:cNvSpPr>
          <p:nvPr>
            <p:ph type="sldNum" sz="quarter" idx="12"/>
          </p:nvPr>
        </p:nvSpPr>
        <p:spPr/>
        <p:txBody>
          <a:bodyPr/>
          <a:lstStyle>
            <a:lvl1pPr>
              <a:defRPr/>
            </a:lvl1pPr>
          </a:lstStyle>
          <a:p>
            <a:pPr>
              <a:defRPr/>
            </a:pPr>
            <a:fld id="{B686720B-14A1-4B8E-A7B2-212901F55A82}" type="slidenum">
              <a:rPr lang="en-US"/>
              <a:pPr>
                <a:defRPr/>
              </a:pPr>
              <a:t>‹#›</a:t>
            </a:fld>
            <a:endParaRPr lang="en-US"/>
          </a:p>
        </p:txBody>
      </p:sp>
    </p:spTree>
    <p:extLst>
      <p:ext uri="{BB962C8B-B14F-4D97-AF65-F5344CB8AC3E}">
        <p14:creationId xmlns:p14="http://schemas.microsoft.com/office/powerpoint/2010/main" val="1190253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14318A78-51E7-4F38-A5CE-7F0D4424B8F3}"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6896A603-146D-4CFF-9C76-2E20D9E91747}" type="datetime1">
              <a:rPr lang="en-US"/>
              <a:pPr>
                <a:defRPr/>
              </a:pPr>
              <a:t>10/28/2013</a:t>
            </a:fld>
            <a:endParaRPr lang="en-US"/>
          </a:p>
        </p:txBody>
      </p:sp>
    </p:spTree>
    <p:extLst>
      <p:ext uri="{BB962C8B-B14F-4D97-AF65-F5344CB8AC3E}">
        <p14:creationId xmlns:p14="http://schemas.microsoft.com/office/powerpoint/2010/main" val="203039046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D305DEA4-A34B-4E66-A129-2313DCACC14D}"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C4A80886-0B0A-42AE-A920-1CD8060AD324}" type="datetime1">
              <a:rPr lang="en-US"/>
              <a:pPr>
                <a:defRPr/>
              </a:pPr>
              <a:t>10/28/2013</a:t>
            </a:fld>
            <a:endParaRPr lang="en-US"/>
          </a:p>
        </p:txBody>
      </p:sp>
    </p:spTree>
    <p:extLst>
      <p:ext uri="{BB962C8B-B14F-4D97-AF65-F5344CB8AC3E}">
        <p14:creationId xmlns:p14="http://schemas.microsoft.com/office/powerpoint/2010/main" val="6103086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AD856C51-795C-41BD-8006-06AB1607F6C5}"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0DAE93B9-FC6A-4DF2-A041-721B692BE51E}" type="datetime1">
              <a:rPr lang="en-US"/>
              <a:pPr>
                <a:defRPr/>
              </a:pPr>
              <a:t>10/28/2013</a:t>
            </a:fld>
            <a:endParaRPr lang="en-US"/>
          </a:p>
        </p:txBody>
      </p:sp>
    </p:spTree>
    <p:extLst>
      <p:ext uri="{BB962C8B-B14F-4D97-AF65-F5344CB8AC3E}">
        <p14:creationId xmlns:p14="http://schemas.microsoft.com/office/powerpoint/2010/main" val="50709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6" name="Rectangle 7"/>
          <p:cNvSpPr>
            <a:spLocks noGrp="1" noChangeArrowheads="1"/>
          </p:cNvSpPr>
          <p:nvPr>
            <p:ph type="sldNum" sz="quarter" idx="11"/>
          </p:nvPr>
        </p:nvSpPr>
        <p:spPr>
          <a:ln/>
        </p:spPr>
        <p:txBody>
          <a:bodyPr/>
          <a:lstStyle>
            <a:lvl1pPr>
              <a:defRPr/>
            </a:lvl1pPr>
          </a:lstStyle>
          <a:p>
            <a:pPr>
              <a:defRPr/>
            </a:pPr>
            <a:fld id="{A582686E-E2DA-4C3F-8C68-300366B97DFC}" type="slidenum">
              <a:rPr lang="tr-TR"/>
              <a:pPr>
                <a:defRPr/>
              </a:pPr>
              <a:t>‹#›</a:t>
            </a:fld>
            <a:endParaRPr lang="tr-TR"/>
          </a:p>
        </p:txBody>
      </p:sp>
      <p:sp>
        <p:nvSpPr>
          <p:cNvPr id="7" name="Rectangle 8"/>
          <p:cNvSpPr>
            <a:spLocks noGrp="1" noChangeArrowheads="1"/>
          </p:cNvSpPr>
          <p:nvPr>
            <p:ph type="dt" sz="half" idx="12"/>
          </p:nvPr>
        </p:nvSpPr>
        <p:spPr>
          <a:ln/>
        </p:spPr>
        <p:txBody>
          <a:bodyPr/>
          <a:lstStyle>
            <a:lvl1pPr>
              <a:defRPr/>
            </a:lvl1pPr>
          </a:lstStyle>
          <a:p>
            <a:pPr>
              <a:defRPr/>
            </a:pPr>
            <a:fld id="{AC26F18F-BFD3-4A8B-A506-202911BB6D9B}" type="datetime1">
              <a:rPr lang="en-US"/>
              <a:pPr>
                <a:defRPr/>
              </a:pPr>
              <a:t>10/28/2013</a:t>
            </a:fld>
            <a:endParaRPr lang="en-US"/>
          </a:p>
        </p:txBody>
      </p:sp>
    </p:spTree>
    <p:extLst>
      <p:ext uri="{BB962C8B-B14F-4D97-AF65-F5344CB8AC3E}">
        <p14:creationId xmlns:p14="http://schemas.microsoft.com/office/powerpoint/2010/main" val="415310808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8" name="Rectangle 7"/>
          <p:cNvSpPr>
            <a:spLocks noGrp="1" noChangeArrowheads="1"/>
          </p:cNvSpPr>
          <p:nvPr>
            <p:ph type="sldNum" sz="quarter" idx="11"/>
          </p:nvPr>
        </p:nvSpPr>
        <p:spPr>
          <a:ln/>
        </p:spPr>
        <p:txBody>
          <a:bodyPr/>
          <a:lstStyle>
            <a:lvl1pPr>
              <a:defRPr/>
            </a:lvl1pPr>
          </a:lstStyle>
          <a:p>
            <a:pPr>
              <a:defRPr/>
            </a:pPr>
            <a:fld id="{1C4A8D91-281D-4A6C-90E5-6667B24EDE18}" type="slidenum">
              <a:rPr lang="tr-TR"/>
              <a:pPr>
                <a:defRPr/>
              </a:pPr>
              <a:t>‹#›</a:t>
            </a:fld>
            <a:endParaRPr lang="tr-TR"/>
          </a:p>
        </p:txBody>
      </p:sp>
      <p:sp>
        <p:nvSpPr>
          <p:cNvPr id="9" name="Rectangle 8"/>
          <p:cNvSpPr>
            <a:spLocks noGrp="1" noChangeArrowheads="1"/>
          </p:cNvSpPr>
          <p:nvPr>
            <p:ph type="dt" sz="half" idx="12"/>
          </p:nvPr>
        </p:nvSpPr>
        <p:spPr>
          <a:ln/>
        </p:spPr>
        <p:txBody>
          <a:bodyPr/>
          <a:lstStyle>
            <a:lvl1pPr>
              <a:defRPr/>
            </a:lvl1pPr>
          </a:lstStyle>
          <a:p>
            <a:pPr>
              <a:defRPr/>
            </a:pPr>
            <a:fld id="{D1FE1AF8-22CA-406F-B3F4-5D646C61220F}" type="datetime1">
              <a:rPr lang="en-US"/>
              <a:pPr>
                <a:defRPr/>
              </a:pPr>
              <a:t>10/28/2013</a:t>
            </a:fld>
            <a:endParaRPr lang="en-US"/>
          </a:p>
        </p:txBody>
      </p:sp>
    </p:spTree>
    <p:extLst>
      <p:ext uri="{BB962C8B-B14F-4D97-AF65-F5344CB8AC3E}">
        <p14:creationId xmlns:p14="http://schemas.microsoft.com/office/powerpoint/2010/main" val="5861189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4" name="Rectangle 7"/>
          <p:cNvSpPr>
            <a:spLocks noGrp="1" noChangeArrowheads="1"/>
          </p:cNvSpPr>
          <p:nvPr>
            <p:ph type="sldNum" sz="quarter" idx="11"/>
          </p:nvPr>
        </p:nvSpPr>
        <p:spPr>
          <a:ln/>
        </p:spPr>
        <p:txBody>
          <a:bodyPr/>
          <a:lstStyle>
            <a:lvl1pPr>
              <a:defRPr/>
            </a:lvl1pPr>
          </a:lstStyle>
          <a:p>
            <a:pPr>
              <a:defRPr/>
            </a:pPr>
            <a:fld id="{08253DA7-5962-4290-AC51-B97A54102FBE}" type="slidenum">
              <a:rPr lang="tr-TR"/>
              <a:pPr>
                <a:defRPr/>
              </a:pPr>
              <a:t>‹#›</a:t>
            </a:fld>
            <a:endParaRPr lang="tr-TR"/>
          </a:p>
        </p:txBody>
      </p:sp>
      <p:sp>
        <p:nvSpPr>
          <p:cNvPr id="5" name="Rectangle 8"/>
          <p:cNvSpPr>
            <a:spLocks noGrp="1" noChangeArrowheads="1"/>
          </p:cNvSpPr>
          <p:nvPr>
            <p:ph type="dt" sz="half" idx="12"/>
          </p:nvPr>
        </p:nvSpPr>
        <p:spPr>
          <a:ln/>
        </p:spPr>
        <p:txBody>
          <a:bodyPr/>
          <a:lstStyle>
            <a:lvl1pPr>
              <a:defRPr/>
            </a:lvl1pPr>
          </a:lstStyle>
          <a:p>
            <a:pPr>
              <a:defRPr/>
            </a:pPr>
            <a:fld id="{23C1E41B-8A51-4F4F-B71F-168F89AFAF77}" type="datetime1">
              <a:rPr lang="en-US"/>
              <a:pPr>
                <a:defRPr/>
              </a:pPr>
              <a:t>10/28/2013</a:t>
            </a:fld>
            <a:endParaRPr lang="en-US"/>
          </a:p>
        </p:txBody>
      </p:sp>
    </p:spTree>
    <p:extLst>
      <p:ext uri="{BB962C8B-B14F-4D97-AF65-F5344CB8AC3E}">
        <p14:creationId xmlns:p14="http://schemas.microsoft.com/office/powerpoint/2010/main" val="265454735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3" name="Rectangle 7"/>
          <p:cNvSpPr>
            <a:spLocks noGrp="1" noChangeArrowheads="1"/>
          </p:cNvSpPr>
          <p:nvPr>
            <p:ph type="sldNum" sz="quarter" idx="11"/>
          </p:nvPr>
        </p:nvSpPr>
        <p:spPr>
          <a:ln/>
        </p:spPr>
        <p:txBody>
          <a:bodyPr/>
          <a:lstStyle>
            <a:lvl1pPr>
              <a:defRPr/>
            </a:lvl1pPr>
          </a:lstStyle>
          <a:p>
            <a:pPr>
              <a:defRPr/>
            </a:pPr>
            <a:fld id="{55A1ADAA-553C-4185-A75E-B928F9491F87}" type="slidenum">
              <a:rPr lang="tr-TR"/>
              <a:pPr>
                <a:defRPr/>
              </a:pPr>
              <a:t>‹#›</a:t>
            </a:fld>
            <a:endParaRPr lang="tr-TR"/>
          </a:p>
        </p:txBody>
      </p:sp>
      <p:sp>
        <p:nvSpPr>
          <p:cNvPr id="4" name="Rectangle 8"/>
          <p:cNvSpPr>
            <a:spLocks noGrp="1" noChangeArrowheads="1"/>
          </p:cNvSpPr>
          <p:nvPr>
            <p:ph type="dt" sz="half" idx="12"/>
          </p:nvPr>
        </p:nvSpPr>
        <p:spPr>
          <a:ln/>
        </p:spPr>
        <p:txBody>
          <a:bodyPr/>
          <a:lstStyle>
            <a:lvl1pPr>
              <a:defRPr/>
            </a:lvl1pPr>
          </a:lstStyle>
          <a:p>
            <a:pPr>
              <a:defRPr/>
            </a:pPr>
            <a:fld id="{855BB134-3272-4A08-B74D-EF9ADB2A6994}" type="datetime1">
              <a:rPr lang="en-US"/>
              <a:pPr>
                <a:defRPr/>
              </a:pPr>
              <a:t>10/28/2013</a:t>
            </a:fld>
            <a:endParaRPr lang="en-US"/>
          </a:p>
        </p:txBody>
      </p:sp>
    </p:spTree>
    <p:extLst>
      <p:ext uri="{BB962C8B-B14F-4D97-AF65-F5344CB8AC3E}">
        <p14:creationId xmlns:p14="http://schemas.microsoft.com/office/powerpoint/2010/main" val="395475422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6" name="Rectangle 7"/>
          <p:cNvSpPr>
            <a:spLocks noGrp="1" noChangeArrowheads="1"/>
          </p:cNvSpPr>
          <p:nvPr>
            <p:ph type="sldNum" sz="quarter" idx="11"/>
          </p:nvPr>
        </p:nvSpPr>
        <p:spPr>
          <a:ln/>
        </p:spPr>
        <p:txBody>
          <a:bodyPr/>
          <a:lstStyle>
            <a:lvl1pPr>
              <a:defRPr/>
            </a:lvl1pPr>
          </a:lstStyle>
          <a:p>
            <a:pPr>
              <a:defRPr/>
            </a:pPr>
            <a:fld id="{E385289A-8CA0-4146-8F61-24452D1FB566}" type="slidenum">
              <a:rPr lang="tr-TR"/>
              <a:pPr>
                <a:defRPr/>
              </a:pPr>
              <a:t>‹#›</a:t>
            </a:fld>
            <a:endParaRPr lang="tr-TR"/>
          </a:p>
        </p:txBody>
      </p:sp>
      <p:sp>
        <p:nvSpPr>
          <p:cNvPr id="7" name="Rectangle 8"/>
          <p:cNvSpPr>
            <a:spLocks noGrp="1" noChangeArrowheads="1"/>
          </p:cNvSpPr>
          <p:nvPr>
            <p:ph type="dt" sz="half" idx="12"/>
          </p:nvPr>
        </p:nvSpPr>
        <p:spPr>
          <a:ln/>
        </p:spPr>
        <p:txBody>
          <a:bodyPr/>
          <a:lstStyle>
            <a:lvl1pPr>
              <a:defRPr/>
            </a:lvl1pPr>
          </a:lstStyle>
          <a:p>
            <a:pPr>
              <a:defRPr/>
            </a:pPr>
            <a:fld id="{CE179116-73F7-41DE-890E-4B7DC8FFF7CE}" type="datetime1">
              <a:rPr lang="en-US"/>
              <a:pPr>
                <a:defRPr/>
              </a:pPr>
              <a:t>10/28/2013</a:t>
            </a:fld>
            <a:endParaRPr lang="en-US"/>
          </a:p>
        </p:txBody>
      </p:sp>
    </p:spTree>
    <p:extLst>
      <p:ext uri="{BB962C8B-B14F-4D97-AF65-F5344CB8AC3E}">
        <p14:creationId xmlns:p14="http://schemas.microsoft.com/office/powerpoint/2010/main" val="19971180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a:xfrm>
            <a:off x="6248400" y="6408738"/>
            <a:ext cx="2398713" cy="365125"/>
          </a:xfrm>
          <a:prstGeom prst="rect">
            <a:avLst/>
          </a:prstGeom>
        </p:spPr>
        <p:txBody>
          <a:bodyPr/>
          <a:lstStyle>
            <a:lvl1pPr>
              <a:defRPr/>
            </a:lvl1pPr>
            <a:extLst/>
          </a:lstStyle>
          <a:p>
            <a:pPr>
              <a:defRPr/>
            </a:pPr>
            <a:r>
              <a:rPr lang="en-US"/>
              <a:t>Design for Electrical and Computer Engineers , published by McGraw Hill</a:t>
            </a:r>
          </a:p>
        </p:txBody>
      </p:sp>
      <p:sp>
        <p:nvSpPr>
          <p:cNvPr id="5" name="Footer Placeholder 4"/>
          <p:cNvSpPr>
            <a:spLocks noGrp="1"/>
          </p:cNvSpPr>
          <p:nvPr>
            <p:ph type="ftr" sz="quarter" idx="11"/>
          </p:nvPr>
        </p:nvSpPr>
        <p:spPr>
          <a:xfrm>
            <a:off x="3886200" y="6408738"/>
            <a:ext cx="2209800" cy="365125"/>
          </a:xfrm>
          <a:prstGeom prst="rect">
            <a:avLst/>
          </a:prstGeom>
        </p:spPr>
        <p:txBody>
          <a:bodyPr/>
          <a:lstStyle>
            <a:lvl1pPr>
              <a:defRPr/>
            </a:lvl1pPr>
            <a:extLst/>
          </a:lstStyle>
          <a:p>
            <a:pPr>
              <a:defRPr/>
            </a:pPr>
            <a:r>
              <a:rPr lang="en-US"/>
              <a:t>Copyright 2007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2A045DB-79CB-4488-9764-FF6D9D790D1F}" type="slidenum">
              <a:rPr lang="en-US"/>
              <a:pPr>
                <a:defRPr/>
              </a:pPr>
              <a:t>‹#›</a:t>
            </a:fld>
            <a:endParaRPr lang="en-US"/>
          </a:p>
        </p:txBody>
      </p:sp>
    </p:spTree>
    <p:extLst>
      <p:ext uri="{BB962C8B-B14F-4D97-AF65-F5344CB8AC3E}">
        <p14:creationId xmlns:p14="http://schemas.microsoft.com/office/powerpoint/2010/main" val="123923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6" name="Rectangle 7"/>
          <p:cNvSpPr>
            <a:spLocks noGrp="1" noChangeArrowheads="1"/>
          </p:cNvSpPr>
          <p:nvPr>
            <p:ph type="sldNum" sz="quarter" idx="11"/>
          </p:nvPr>
        </p:nvSpPr>
        <p:spPr>
          <a:ln/>
        </p:spPr>
        <p:txBody>
          <a:bodyPr/>
          <a:lstStyle>
            <a:lvl1pPr>
              <a:defRPr/>
            </a:lvl1pPr>
          </a:lstStyle>
          <a:p>
            <a:pPr>
              <a:defRPr/>
            </a:pPr>
            <a:fld id="{BD6ADA96-EE5C-407C-8739-9E86D3D37F1C}" type="slidenum">
              <a:rPr lang="tr-TR"/>
              <a:pPr>
                <a:defRPr/>
              </a:pPr>
              <a:t>‹#›</a:t>
            </a:fld>
            <a:endParaRPr lang="tr-TR"/>
          </a:p>
        </p:txBody>
      </p:sp>
      <p:sp>
        <p:nvSpPr>
          <p:cNvPr id="7" name="Rectangle 8"/>
          <p:cNvSpPr>
            <a:spLocks noGrp="1" noChangeArrowheads="1"/>
          </p:cNvSpPr>
          <p:nvPr>
            <p:ph type="dt" sz="half" idx="12"/>
          </p:nvPr>
        </p:nvSpPr>
        <p:spPr>
          <a:ln/>
        </p:spPr>
        <p:txBody>
          <a:bodyPr/>
          <a:lstStyle>
            <a:lvl1pPr>
              <a:defRPr/>
            </a:lvl1pPr>
          </a:lstStyle>
          <a:p>
            <a:pPr>
              <a:defRPr/>
            </a:pPr>
            <a:fld id="{F15BDCD0-2798-40B0-A37F-F1174486FE81}" type="datetime1">
              <a:rPr lang="en-US"/>
              <a:pPr>
                <a:defRPr/>
              </a:pPr>
              <a:t>10/28/2013</a:t>
            </a:fld>
            <a:endParaRPr lang="en-US"/>
          </a:p>
        </p:txBody>
      </p:sp>
    </p:spTree>
    <p:extLst>
      <p:ext uri="{BB962C8B-B14F-4D97-AF65-F5344CB8AC3E}">
        <p14:creationId xmlns:p14="http://schemas.microsoft.com/office/powerpoint/2010/main" val="146901417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956E7414-AF8C-44C8-BAF9-8AF8DB69A624}"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C47BEA87-E29B-4FE8-B145-BEF5E456D0F8}" type="datetime1">
              <a:rPr lang="en-US"/>
              <a:pPr>
                <a:defRPr/>
              </a:pPr>
              <a:t>10/28/2013</a:t>
            </a:fld>
            <a:endParaRPr lang="en-US"/>
          </a:p>
        </p:txBody>
      </p:sp>
    </p:spTree>
    <p:extLst>
      <p:ext uri="{BB962C8B-B14F-4D97-AF65-F5344CB8AC3E}">
        <p14:creationId xmlns:p14="http://schemas.microsoft.com/office/powerpoint/2010/main" val="138960477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5CA90E11-7513-4013-8FD0-1E53573F5CC2}"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854586D7-6A72-4AED-BB89-3EB770347C9E}" type="datetime1">
              <a:rPr lang="en-US"/>
              <a:pPr>
                <a:defRPr/>
              </a:pPr>
              <a:t>10/28/2013</a:t>
            </a:fld>
            <a:endParaRPr lang="en-US"/>
          </a:p>
        </p:txBody>
      </p:sp>
    </p:spTree>
    <p:extLst>
      <p:ext uri="{BB962C8B-B14F-4D97-AF65-F5344CB8AC3E}">
        <p14:creationId xmlns:p14="http://schemas.microsoft.com/office/powerpoint/2010/main" val="313725360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76200"/>
            <a:ext cx="8839200" cy="5592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4" name="Rectangle 7"/>
          <p:cNvSpPr>
            <a:spLocks noGrp="1" noChangeArrowheads="1"/>
          </p:cNvSpPr>
          <p:nvPr>
            <p:ph type="sldNum" sz="quarter" idx="11"/>
          </p:nvPr>
        </p:nvSpPr>
        <p:spPr>
          <a:ln/>
        </p:spPr>
        <p:txBody>
          <a:bodyPr/>
          <a:lstStyle>
            <a:lvl1pPr>
              <a:defRPr/>
            </a:lvl1pPr>
          </a:lstStyle>
          <a:p>
            <a:pPr>
              <a:defRPr/>
            </a:pPr>
            <a:fld id="{286337FE-8C17-42A7-A3E0-B2BB70F55783}" type="slidenum">
              <a:rPr lang="tr-TR"/>
              <a:pPr>
                <a:defRPr/>
              </a:pPr>
              <a:t>‹#›</a:t>
            </a:fld>
            <a:endParaRPr lang="tr-TR"/>
          </a:p>
        </p:txBody>
      </p:sp>
      <p:sp>
        <p:nvSpPr>
          <p:cNvPr id="5" name="Rectangle 8"/>
          <p:cNvSpPr>
            <a:spLocks noGrp="1" noChangeArrowheads="1"/>
          </p:cNvSpPr>
          <p:nvPr>
            <p:ph type="dt" sz="half" idx="12"/>
          </p:nvPr>
        </p:nvSpPr>
        <p:spPr>
          <a:ln/>
        </p:spPr>
        <p:txBody>
          <a:bodyPr/>
          <a:lstStyle>
            <a:lvl1pPr>
              <a:defRPr/>
            </a:lvl1pPr>
          </a:lstStyle>
          <a:p>
            <a:pPr>
              <a:defRPr/>
            </a:pPr>
            <a:fld id="{A28F5888-C4C1-4B5A-AFB4-CBF8B328F8AA}" type="datetime1">
              <a:rPr lang="en-US"/>
              <a:pPr>
                <a:defRPr/>
              </a:pPr>
              <a:t>10/28/2013</a:t>
            </a:fld>
            <a:endParaRPr lang="en-US"/>
          </a:p>
        </p:txBody>
      </p:sp>
    </p:spTree>
    <p:extLst>
      <p:ext uri="{BB962C8B-B14F-4D97-AF65-F5344CB8AC3E}">
        <p14:creationId xmlns:p14="http://schemas.microsoft.com/office/powerpoint/2010/main" val="38708999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AA3A4216-6C8E-4360-BEB2-523AA312BD5C}"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49C24044-B80A-4769-9ED4-6DE850ECC408}" type="datetime1">
              <a:rPr lang="en-US"/>
              <a:pPr>
                <a:defRPr/>
              </a:pPr>
              <a:t>10/28/2013</a:t>
            </a:fld>
            <a:endParaRPr lang="en-US"/>
          </a:p>
        </p:txBody>
      </p:sp>
    </p:spTree>
    <p:extLst>
      <p:ext uri="{BB962C8B-B14F-4D97-AF65-F5344CB8AC3E}">
        <p14:creationId xmlns:p14="http://schemas.microsoft.com/office/powerpoint/2010/main" val="50745795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143000"/>
            <a:ext cx="4038600" cy="4525963"/>
          </a:xfrm>
        </p:spPr>
        <p:txBody>
          <a:bodyPr/>
          <a:lstStyle/>
          <a:p>
            <a:pPr lvl="0"/>
            <a:endParaRPr lang="en-US" noProof="0" smtClean="0"/>
          </a:p>
        </p:txBody>
      </p:sp>
      <p:sp>
        <p:nvSpPr>
          <p:cNvPr id="5"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6" name="Rectangle 7"/>
          <p:cNvSpPr>
            <a:spLocks noGrp="1" noChangeArrowheads="1"/>
          </p:cNvSpPr>
          <p:nvPr>
            <p:ph type="sldNum" sz="quarter" idx="11"/>
          </p:nvPr>
        </p:nvSpPr>
        <p:spPr>
          <a:ln/>
        </p:spPr>
        <p:txBody>
          <a:bodyPr/>
          <a:lstStyle>
            <a:lvl1pPr>
              <a:defRPr/>
            </a:lvl1pPr>
          </a:lstStyle>
          <a:p>
            <a:pPr>
              <a:defRPr/>
            </a:pPr>
            <a:fld id="{513ED638-039F-4E73-858E-81BBE3263301}" type="slidenum">
              <a:rPr lang="tr-TR"/>
              <a:pPr>
                <a:defRPr/>
              </a:pPr>
              <a:t>‹#›</a:t>
            </a:fld>
            <a:endParaRPr lang="tr-TR"/>
          </a:p>
        </p:txBody>
      </p:sp>
      <p:sp>
        <p:nvSpPr>
          <p:cNvPr id="7" name="Rectangle 8"/>
          <p:cNvSpPr>
            <a:spLocks noGrp="1" noChangeArrowheads="1"/>
          </p:cNvSpPr>
          <p:nvPr>
            <p:ph type="dt" sz="half" idx="12"/>
          </p:nvPr>
        </p:nvSpPr>
        <p:spPr>
          <a:ln/>
        </p:spPr>
        <p:txBody>
          <a:bodyPr/>
          <a:lstStyle>
            <a:lvl1pPr>
              <a:defRPr/>
            </a:lvl1pPr>
          </a:lstStyle>
          <a:p>
            <a:pPr>
              <a:defRPr/>
            </a:pPr>
            <a:fld id="{60B5426D-3E62-4A99-8424-C87D7ECC9EE1}" type="datetime1">
              <a:rPr lang="en-US"/>
              <a:pPr>
                <a:defRPr/>
              </a:pPr>
              <a:t>10/28/2013</a:t>
            </a:fld>
            <a:endParaRPr lang="en-US"/>
          </a:p>
        </p:txBody>
      </p:sp>
    </p:spTree>
    <p:extLst>
      <p:ext uri="{BB962C8B-B14F-4D97-AF65-F5344CB8AC3E}">
        <p14:creationId xmlns:p14="http://schemas.microsoft.com/office/powerpoint/2010/main" val="156626056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6" name="Rectangle 7"/>
          <p:cNvSpPr>
            <a:spLocks noGrp="1" noChangeArrowheads="1"/>
          </p:cNvSpPr>
          <p:nvPr>
            <p:ph type="sldNum" sz="quarter" idx="11"/>
          </p:nvPr>
        </p:nvSpPr>
        <p:spPr>
          <a:ln/>
        </p:spPr>
        <p:txBody>
          <a:bodyPr/>
          <a:lstStyle>
            <a:lvl1pPr>
              <a:defRPr/>
            </a:lvl1pPr>
          </a:lstStyle>
          <a:p>
            <a:pPr>
              <a:defRPr/>
            </a:pPr>
            <a:fld id="{480021C9-8310-4785-AB7D-0DE41831627D}" type="slidenum">
              <a:rPr lang="tr-TR"/>
              <a:pPr>
                <a:defRPr/>
              </a:pPr>
              <a:t>‹#›</a:t>
            </a:fld>
            <a:endParaRPr lang="tr-TR"/>
          </a:p>
        </p:txBody>
      </p:sp>
      <p:sp>
        <p:nvSpPr>
          <p:cNvPr id="7" name="Rectangle 8"/>
          <p:cNvSpPr>
            <a:spLocks noGrp="1" noChangeArrowheads="1"/>
          </p:cNvSpPr>
          <p:nvPr>
            <p:ph type="dt" sz="half" idx="12"/>
          </p:nvPr>
        </p:nvSpPr>
        <p:spPr>
          <a:ln/>
        </p:spPr>
        <p:txBody>
          <a:bodyPr/>
          <a:lstStyle>
            <a:lvl1pPr>
              <a:defRPr/>
            </a:lvl1pPr>
          </a:lstStyle>
          <a:p>
            <a:pPr>
              <a:defRPr/>
            </a:pPr>
            <a:fld id="{DDB5A19C-76D0-431F-A777-ECAE5A2C43CB}" type="datetime1">
              <a:rPr lang="en-US"/>
              <a:pPr>
                <a:defRPr/>
              </a:pPr>
              <a:t>10/28/2013</a:t>
            </a:fld>
            <a:endParaRPr lang="en-US"/>
          </a:p>
        </p:txBody>
      </p:sp>
    </p:spTree>
    <p:extLst>
      <p:ext uri="{BB962C8B-B14F-4D97-AF65-F5344CB8AC3E}">
        <p14:creationId xmlns:p14="http://schemas.microsoft.com/office/powerpoint/2010/main" val="105738316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1430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 y="34813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half" idx="3"/>
          </p:nvPr>
        </p:nvSpPr>
        <p:spPr>
          <a:xfrm>
            <a:off x="4648200" y="1143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7" name="Rectangle 7"/>
          <p:cNvSpPr>
            <a:spLocks noGrp="1" noChangeArrowheads="1"/>
          </p:cNvSpPr>
          <p:nvPr>
            <p:ph type="sldNum" sz="quarter" idx="11"/>
          </p:nvPr>
        </p:nvSpPr>
        <p:spPr>
          <a:ln/>
        </p:spPr>
        <p:txBody>
          <a:bodyPr/>
          <a:lstStyle>
            <a:lvl1pPr>
              <a:defRPr/>
            </a:lvl1pPr>
          </a:lstStyle>
          <a:p>
            <a:pPr>
              <a:defRPr/>
            </a:pPr>
            <a:fld id="{81314EEE-8ED2-4428-8AE7-F09FACB4C698}" type="slidenum">
              <a:rPr lang="tr-TR"/>
              <a:pPr>
                <a:defRPr/>
              </a:pPr>
              <a:t>‹#›</a:t>
            </a:fld>
            <a:endParaRPr lang="tr-TR"/>
          </a:p>
        </p:txBody>
      </p:sp>
      <p:sp>
        <p:nvSpPr>
          <p:cNvPr id="8" name="Rectangle 8"/>
          <p:cNvSpPr>
            <a:spLocks noGrp="1" noChangeArrowheads="1"/>
          </p:cNvSpPr>
          <p:nvPr>
            <p:ph type="dt" sz="half" idx="12"/>
          </p:nvPr>
        </p:nvSpPr>
        <p:spPr>
          <a:ln/>
        </p:spPr>
        <p:txBody>
          <a:bodyPr/>
          <a:lstStyle>
            <a:lvl1pPr>
              <a:defRPr/>
            </a:lvl1pPr>
          </a:lstStyle>
          <a:p>
            <a:pPr>
              <a:defRPr/>
            </a:pPr>
            <a:fld id="{E71ABEF2-F35E-4B70-B18A-A155407477CE}" type="datetime1">
              <a:rPr lang="en-US"/>
              <a:pPr>
                <a:defRPr/>
              </a:pPr>
              <a:t>10/28/2013</a:t>
            </a:fld>
            <a:endParaRPr lang="en-US"/>
          </a:p>
        </p:txBody>
      </p:sp>
    </p:spTree>
    <p:extLst>
      <p:ext uri="{BB962C8B-B14F-4D97-AF65-F5344CB8AC3E}">
        <p14:creationId xmlns:p14="http://schemas.microsoft.com/office/powerpoint/2010/main" val="113383940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1430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48FCE3A4-34E1-4BEF-B982-6827B4100087}"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2BA9243B-115E-4877-B862-43620AB7035C}" type="datetime1">
              <a:rPr lang="en-US"/>
              <a:pPr>
                <a:defRPr/>
              </a:pPr>
              <a:t>10/28/2013</a:t>
            </a:fld>
            <a:endParaRPr lang="en-US"/>
          </a:p>
        </p:txBody>
      </p:sp>
    </p:spTree>
    <p:extLst>
      <p:ext uri="{BB962C8B-B14F-4D97-AF65-F5344CB8AC3E}">
        <p14:creationId xmlns:p14="http://schemas.microsoft.com/office/powerpoint/2010/main" val="218077964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1430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5" name="Rectangle 7"/>
          <p:cNvSpPr>
            <a:spLocks noGrp="1" noChangeArrowheads="1"/>
          </p:cNvSpPr>
          <p:nvPr>
            <p:ph type="sldNum" sz="quarter" idx="11"/>
          </p:nvPr>
        </p:nvSpPr>
        <p:spPr>
          <a:ln/>
        </p:spPr>
        <p:txBody>
          <a:bodyPr/>
          <a:lstStyle>
            <a:lvl1pPr>
              <a:defRPr/>
            </a:lvl1pPr>
          </a:lstStyle>
          <a:p>
            <a:pPr>
              <a:defRPr/>
            </a:pPr>
            <a:fld id="{2DF7FCB6-5F85-490C-B336-6381D0DCC86F}" type="slidenum">
              <a:rPr lang="tr-TR"/>
              <a:pPr>
                <a:defRPr/>
              </a:pPr>
              <a:t>‹#›</a:t>
            </a:fld>
            <a:endParaRPr lang="tr-TR"/>
          </a:p>
        </p:txBody>
      </p:sp>
      <p:sp>
        <p:nvSpPr>
          <p:cNvPr id="6" name="Rectangle 8"/>
          <p:cNvSpPr>
            <a:spLocks noGrp="1" noChangeArrowheads="1"/>
          </p:cNvSpPr>
          <p:nvPr>
            <p:ph type="dt" sz="half" idx="12"/>
          </p:nvPr>
        </p:nvSpPr>
        <p:spPr>
          <a:ln/>
        </p:spPr>
        <p:txBody>
          <a:bodyPr/>
          <a:lstStyle>
            <a:lvl1pPr>
              <a:defRPr/>
            </a:lvl1pPr>
          </a:lstStyle>
          <a:p>
            <a:pPr>
              <a:defRPr/>
            </a:pPr>
            <a:fld id="{02A8743D-5885-46FC-913F-1A8A8DFFAF0F}" type="datetime1">
              <a:rPr lang="en-US"/>
              <a:pPr>
                <a:defRPr/>
              </a:pPr>
              <a:t>10/28/2013</a:t>
            </a:fld>
            <a:endParaRPr lang="en-US"/>
          </a:p>
        </p:txBody>
      </p:sp>
    </p:spTree>
    <p:extLst>
      <p:ext uri="{BB962C8B-B14F-4D97-AF65-F5344CB8AC3E}">
        <p14:creationId xmlns:p14="http://schemas.microsoft.com/office/powerpoint/2010/main" val="3038553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DA7B9F93-5FC4-4C10-B151-9204ECA58E3D}" type="slidenum">
              <a:rPr lang="en-US"/>
              <a:pPr>
                <a:defRPr/>
              </a:pPr>
              <a:t>‹#›</a:t>
            </a:fld>
            <a:endParaRPr lang="en-US"/>
          </a:p>
        </p:txBody>
      </p:sp>
    </p:spTree>
    <p:extLst>
      <p:ext uri="{BB962C8B-B14F-4D97-AF65-F5344CB8AC3E}">
        <p14:creationId xmlns:p14="http://schemas.microsoft.com/office/powerpoint/2010/main" val="3036777424"/>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39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4813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ftr" sz="quarter" idx="10"/>
          </p:nvPr>
        </p:nvSpPr>
        <p:spPr>
          <a:ln/>
        </p:spPr>
        <p:txBody>
          <a:bodyPr/>
          <a:lstStyle>
            <a:lvl1pPr>
              <a:defRPr/>
            </a:lvl1pPr>
          </a:lstStyle>
          <a:p>
            <a:pPr>
              <a:defRPr/>
            </a:pPr>
            <a:r>
              <a:rPr lang="en-US"/>
              <a:t>Department of Chemical Engineering, University of Michigan, Ann Arbor</a:t>
            </a:r>
            <a:endParaRPr lang="tr-TR"/>
          </a:p>
        </p:txBody>
      </p:sp>
      <p:sp>
        <p:nvSpPr>
          <p:cNvPr id="7" name="Rectangle 7"/>
          <p:cNvSpPr>
            <a:spLocks noGrp="1" noChangeArrowheads="1"/>
          </p:cNvSpPr>
          <p:nvPr>
            <p:ph type="sldNum" sz="quarter" idx="11"/>
          </p:nvPr>
        </p:nvSpPr>
        <p:spPr>
          <a:ln/>
        </p:spPr>
        <p:txBody>
          <a:bodyPr/>
          <a:lstStyle>
            <a:lvl1pPr>
              <a:defRPr/>
            </a:lvl1pPr>
          </a:lstStyle>
          <a:p>
            <a:pPr>
              <a:defRPr/>
            </a:pPr>
            <a:fld id="{D9113FC8-7704-4CD3-8652-4604DA646940}" type="slidenum">
              <a:rPr lang="tr-TR"/>
              <a:pPr>
                <a:defRPr/>
              </a:pPr>
              <a:t>‹#›</a:t>
            </a:fld>
            <a:endParaRPr lang="tr-TR"/>
          </a:p>
        </p:txBody>
      </p:sp>
      <p:sp>
        <p:nvSpPr>
          <p:cNvPr id="8" name="Rectangle 8"/>
          <p:cNvSpPr>
            <a:spLocks noGrp="1" noChangeArrowheads="1"/>
          </p:cNvSpPr>
          <p:nvPr>
            <p:ph type="dt" sz="half" idx="12"/>
          </p:nvPr>
        </p:nvSpPr>
        <p:spPr>
          <a:ln/>
        </p:spPr>
        <p:txBody>
          <a:bodyPr/>
          <a:lstStyle>
            <a:lvl1pPr>
              <a:defRPr/>
            </a:lvl1pPr>
          </a:lstStyle>
          <a:p>
            <a:pPr>
              <a:defRPr/>
            </a:pPr>
            <a:fld id="{F45E8082-6B49-489C-9C2F-0D479D0C5C95}" type="datetime1">
              <a:rPr lang="en-US"/>
              <a:pPr>
                <a:defRPr/>
              </a:pPr>
              <a:t>10/28/2013</a:t>
            </a:fld>
            <a:endParaRPr lang="en-US"/>
          </a:p>
        </p:txBody>
      </p:sp>
    </p:spTree>
    <p:extLst>
      <p:ext uri="{BB962C8B-B14F-4D97-AF65-F5344CB8AC3E}">
        <p14:creationId xmlns:p14="http://schemas.microsoft.com/office/powerpoint/2010/main" val="39896035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0B025D1F-6A32-4076-8C12-E7041174CF2C}" type="slidenum">
              <a:rPr lang="en-US"/>
              <a:pPr>
                <a:defRPr/>
              </a:pPr>
              <a:t>‹#›</a:t>
            </a:fld>
            <a:endParaRPr lang="en-US"/>
          </a:p>
        </p:txBody>
      </p:sp>
    </p:spTree>
    <p:extLst>
      <p:ext uri="{BB962C8B-B14F-4D97-AF65-F5344CB8AC3E}">
        <p14:creationId xmlns:p14="http://schemas.microsoft.com/office/powerpoint/2010/main" val="324121817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C2CD8C1C-9207-499E-BFC6-2F8D930207F5}" type="slidenum">
              <a:rPr lang="en-US"/>
              <a:pPr>
                <a:defRPr/>
              </a:pPr>
              <a:t>‹#›</a:t>
            </a:fld>
            <a:endParaRPr lang="en-US"/>
          </a:p>
        </p:txBody>
      </p:sp>
    </p:spTree>
    <p:extLst>
      <p:ext uri="{BB962C8B-B14F-4D97-AF65-F5344CB8AC3E}">
        <p14:creationId xmlns:p14="http://schemas.microsoft.com/office/powerpoint/2010/main" val="39511705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07A06265-8735-476D-8779-3D55F1CEB3DB}" type="slidenum">
              <a:rPr lang="en-US"/>
              <a:pPr>
                <a:defRPr/>
              </a:pPr>
              <a:t>‹#›</a:t>
            </a:fld>
            <a:endParaRPr lang="en-US"/>
          </a:p>
        </p:txBody>
      </p:sp>
    </p:spTree>
    <p:extLst>
      <p:ext uri="{BB962C8B-B14F-4D97-AF65-F5344CB8AC3E}">
        <p14:creationId xmlns:p14="http://schemas.microsoft.com/office/powerpoint/2010/main" val="129618904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3"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4" name="Slide Number Placeholder 17"/>
          <p:cNvSpPr>
            <a:spLocks noGrp="1"/>
          </p:cNvSpPr>
          <p:nvPr>
            <p:ph type="sldNum" sz="quarter" idx="12"/>
          </p:nvPr>
        </p:nvSpPr>
        <p:spPr/>
        <p:txBody>
          <a:bodyPr/>
          <a:lstStyle>
            <a:lvl1pPr>
              <a:defRPr/>
            </a:lvl1pPr>
          </a:lstStyle>
          <a:p>
            <a:pPr>
              <a:defRPr/>
            </a:pPr>
            <a:fld id="{F7AAB489-91C5-4C11-AC62-4A8C28C12C92}" type="slidenum">
              <a:rPr lang="en-US"/>
              <a:pPr>
                <a:defRPr/>
              </a:pPr>
              <a:t>‹#›</a:t>
            </a:fld>
            <a:endParaRPr lang="en-US"/>
          </a:p>
        </p:txBody>
      </p:sp>
    </p:spTree>
    <p:extLst>
      <p:ext uri="{BB962C8B-B14F-4D97-AF65-F5344CB8AC3E}">
        <p14:creationId xmlns:p14="http://schemas.microsoft.com/office/powerpoint/2010/main" val="330227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3B3B4448-EB4B-4FDA-8E54-41E8AD0BAAC8}" type="slidenum">
              <a:rPr lang="en-US"/>
              <a:pPr>
                <a:defRPr/>
              </a:pPr>
              <a:t>‹#›</a:t>
            </a:fld>
            <a:endParaRPr lang="en-US"/>
          </a:p>
        </p:txBody>
      </p:sp>
    </p:spTree>
    <p:extLst>
      <p:ext uri="{BB962C8B-B14F-4D97-AF65-F5344CB8AC3E}">
        <p14:creationId xmlns:p14="http://schemas.microsoft.com/office/powerpoint/2010/main" val="293332273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solidFill>
                  <a:schemeClr val="tx1"/>
                </a:solidFill>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a:solidFill>
                  <a:schemeClr val="tx1"/>
                </a:solidFill>
              </a:defRPr>
            </a:lvl1pPr>
            <a:extLst/>
          </a:lstStyle>
          <a:p>
            <a:pPr>
              <a:defRPr/>
            </a:pPr>
            <a:r>
              <a:rPr lang="en-US"/>
              <a:t>Copyright 2005 </a:t>
            </a:r>
          </a:p>
          <a:p>
            <a:pPr>
              <a:defRPr/>
            </a:pPr>
            <a:r>
              <a:rPr lang="en-US"/>
              <a:t>Ralph M. Ford and Chris Coulston</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0AB11A7-5580-431D-A027-3F7079E7BFB9}" type="slidenum">
              <a:rPr lang="en-US"/>
              <a:pPr>
                <a:defRPr/>
              </a:pPr>
              <a:t>‹#›</a:t>
            </a:fld>
            <a:endParaRPr lang="en-US"/>
          </a:p>
        </p:txBody>
      </p:sp>
    </p:spTree>
    <p:extLst>
      <p:ext uri="{BB962C8B-B14F-4D97-AF65-F5344CB8AC3E}">
        <p14:creationId xmlns:p14="http://schemas.microsoft.com/office/powerpoint/2010/main" val="41694627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15" descr="copyright.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2058"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F8969390-F6F3-4136-913B-0FB484D7371C}" type="slidenum">
              <a:rPr lang="en-US"/>
              <a:pPr>
                <a:defRPr/>
              </a:pPr>
              <a:t>‹#›</a:t>
            </a:fld>
            <a:endParaRPr lang="en-US"/>
          </a:p>
        </p:txBody>
      </p:sp>
      <p:pic>
        <p:nvPicPr>
          <p:cNvPr id="2060" name="Picture 4" descr="cove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4"/>
          <p:cNvSpPr>
            <a:spLocks noChangeShapeType="1"/>
          </p:cNvSpPr>
          <p:nvPr userDrawn="1"/>
        </p:nvSpPr>
        <p:spPr bwMode="auto">
          <a:xfrm>
            <a:off x="231775" y="704850"/>
            <a:ext cx="86836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pPr algn="ctr" eaLnBrk="1" hangingPunct="1"/>
            <a:endParaRPr lang="en-US" sz="2000" smtClean="0">
              <a:solidFill>
                <a:srgbClr val="000000"/>
              </a:solidFill>
            </a:endParaRPr>
          </a:p>
        </p:txBody>
      </p:sp>
      <p:sp>
        <p:nvSpPr>
          <p:cNvPr id="1029" name="Line 5"/>
          <p:cNvSpPr>
            <a:spLocks noChangeShapeType="1"/>
          </p:cNvSpPr>
          <p:nvPr userDrawn="1"/>
        </p:nvSpPr>
        <p:spPr bwMode="auto">
          <a:xfrm>
            <a:off x="231775" y="6543675"/>
            <a:ext cx="86836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pPr algn="ctr" eaLnBrk="1" hangingPunct="1"/>
            <a:endParaRPr lang="en-US" sz="2000" smtClean="0">
              <a:solidFill>
                <a:srgbClr val="000000"/>
              </a:solidFill>
            </a:endParaRPr>
          </a:p>
        </p:txBody>
      </p:sp>
      <p:sp>
        <p:nvSpPr>
          <p:cNvPr id="575494" name="Rectangle 6"/>
          <p:cNvSpPr>
            <a:spLocks noGrp="1" noChangeArrowheads="1"/>
          </p:cNvSpPr>
          <p:nvPr>
            <p:ph type="ftr" sz="quarter" idx="3"/>
          </p:nvPr>
        </p:nvSpPr>
        <p:spPr bwMode="auto">
          <a:xfrm>
            <a:off x="247650" y="6561138"/>
            <a:ext cx="6096000" cy="230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1">
                <a:solidFill>
                  <a:srgbClr val="000066"/>
                </a:solidFill>
                <a:latin typeface="Arial" charset="0"/>
              </a:defRPr>
            </a:lvl1pPr>
          </a:lstStyle>
          <a:p>
            <a:pPr eaLnBrk="1" hangingPunct="1">
              <a:defRPr/>
            </a:pPr>
            <a:r>
              <a:rPr lang="en-US"/>
              <a:t>Department of Chemical Engineering, University of Michigan, Ann Arbor</a:t>
            </a:r>
            <a:endParaRPr lang="tr-TR"/>
          </a:p>
        </p:txBody>
      </p:sp>
      <p:sp>
        <p:nvSpPr>
          <p:cNvPr id="575495" name="Rectangle 7"/>
          <p:cNvSpPr>
            <a:spLocks noGrp="1" noChangeArrowheads="1"/>
          </p:cNvSpPr>
          <p:nvPr>
            <p:ph type="sldNum" sz="quarter" idx="4"/>
          </p:nvPr>
        </p:nvSpPr>
        <p:spPr bwMode="auto">
          <a:xfrm>
            <a:off x="7839075" y="6561138"/>
            <a:ext cx="1066800" cy="236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66"/>
                </a:solidFill>
                <a:latin typeface="Arial" charset="0"/>
              </a:defRPr>
            </a:lvl1pPr>
          </a:lstStyle>
          <a:p>
            <a:pPr eaLnBrk="1" hangingPunct="1">
              <a:defRPr/>
            </a:pPr>
            <a:fld id="{CA2885DB-20F4-4938-AA5D-70397903F47B}" type="slidenum">
              <a:rPr lang="tr-TR"/>
              <a:pPr eaLnBrk="1" hangingPunct="1">
                <a:defRPr/>
              </a:pPr>
              <a:t>‹#›</a:t>
            </a:fld>
            <a:endParaRPr lang="tr-TR"/>
          </a:p>
        </p:txBody>
      </p:sp>
      <p:sp>
        <p:nvSpPr>
          <p:cNvPr id="575496" name="Rectangle 8"/>
          <p:cNvSpPr>
            <a:spLocks noGrp="1" noChangeArrowheads="1"/>
          </p:cNvSpPr>
          <p:nvPr>
            <p:ph type="dt" sz="half" idx="2"/>
          </p:nvPr>
        </p:nvSpPr>
        <p:spPr bwMode="auto">
          <a:xfrm>
            <a:off x="6515100" y="6561138"/>
            <a:ext cx="1219200" cy="23812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1000" b="1">
                <a:solidFill>
                  <a:srgbClr val="000066"/>
                </a:solidFill>
                <a:latin typeface="Arial" charset="0"/>
              </a:defRPr>
            </a:lvl1pPr>
          </a:lstStyle>
          <a:p>
            <a:pPr eaLnBrk="1" hangingPunct="1">
              <a:defRPr/>
            </a:pPr>
            <a:fld id="{675FB372-72A3-429F-B703-E08BE97FE914}" type="datetime1">
              <a:rPr lang="en-US"/>
              <a:pPr eaLnBrk="1" hangingPunct="1">
                <a:defRPr/>
              </a:pPr>
              <a:t>10/28/2013</a:t>
            </a:fld>
            <a:endParaRPr lang="en-US"/>
          </a:p>
        </p:txBody>
      </p:sp>
    </p:spTree>
    <p:extLst>
      <p:ext uri="{BB962C8B-B14F-4D97-AF65-F5344CB8AC3E}">
        <p14:creationId xmlns:p14="http://schemas.microsoft.com/office/powerpoint/2010/main" val="356243956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Lst>
  <p:transition/>
  <p:hf hdr="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Arial" charset="0"/>
        </a:defRPr>
      </a:lvl2pPr>
      <a:lvl3pPr algn="ctr" rtl="0" eaLnBrk="0" fontAlgn="base" hangingPunct="0">
        <a:spcBef>
          <a:spcPct val="0"/>
        </a:spcBef>
        <a:spcAft>
          <a:spcPct val="0"/>
        </a:spcAft>
        <a:defRPr sz="3200" b="1">
          <a:solidFill>
            <a:schemeClr val="accent2"/>
          </a:solidFill>
          <a:latin typeface="Arial" charset="0"/>
        </a:defRPr>
      </a:lvl3pPr>
      <a:lvl4pPr algn="ctr" rtl="0" eaLnBrk="0" fontAlgn="base" hangingPunct="0">
        <a:spcBef>
          <a:spcPct val="0"/>
        </a:spcBef>
        <a:spcAft>
          <a:spcPct val="0"/>
        </a:spcAft>
        <a:defRPr sz="3200" b="1">
          <a:solidFill>
            <a:schemeClr val="accent2"/>
          </a:solidFill>
          <a:latin typeface="Arial" charset="0"/>
        </a:defRPr>
      </a:lvl4pPr>
      <a:lvl5pPr algn="ctr" rtl="0" eaLnBrk="0" fontAlgn="base" hangingPunct="0">
        <a:spcBef>
          <a:spcPct val="0"/>
        </a:spcBef>
        <a:spcAft>
          <a:spcPct val="0"/>
        </a:spcAft>
        <a:defRPr sz="3200" b="1">
          <a:solidFill>
            <a:schemeClr val="accent2"/>
          </a:solidFill>
          <a:latin typeface="Arial" charset="0"/>
        </a:defRPr>
      </a:lvl5pPr>
      <a:lvl6pPr marL="457200" algn="ctr" rtl="0" fontAlgn="base">
        <a:spcBef>
          <a:spcPct val="0"/>
        </a:spcBef>
        <a:spcAft>
          <a:spcPct val="0"/>
        </a:spcAft>
        <a:defRPr sz="3200" b="1">
          <a:solidFill>
            <a:schemeClr val="accent2"/>
          </a:solidFill>
          <a:latin typeface="Arial" charset="0"/>
        </a:defRPr>
      </a:lvl6pPr>
      <a:lvl7pPr marL="914400" algn="ctr" rtl="0" fontAlgn="base">
        <a:spcBef>
          <a:spcPct val="0"/>
        </a:spcBef>
        <a:spcAft>
          <a:spcPct val="0"/>
        </a:spcAft>
        <a:defRPr sz="3200" b="1">
          <a:solidFill>
            <a:schemeClr val="accent2"/>
          </a:solidFill>
          <a:latin typeface="Arial" charset="0"/>
        </a:defRPr>
      </a:lvl7pPr>
      <a:lvl8pPr marL="1371600" algn="ctr" rtl="0" fontAlgn="base">
        <a:spcBef>
          <a:spcPct val="0"/>
        </a:spcBef>
        <a:spcAft>
          <a:spcPct val="0"/>
        </a:spcAft>
        <a:defRPr sz="3200" b="1">
          <a:solidFill>
            <a:schemeClr val="accent2"/>
          </a:solidFill>
          <a:latin typeface="Arial" charset="0"/>
        </a:defRPr>
      </a:lvl8pPr>
      <a:lvl9pPr marL="1828800" algn="ctr" rtl="0" fontAlgn="base">
        <a:spcBef>
          <a:spcPct val="0"/>
        </a:spcBef>
        <a:spcAft>
          <a:spcPct val="0"/>
        </a:spcAft>
        <a:defRPr sz="3200" b="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Email" TargetMode="External"/><Relationship Id="rId2" Type="http://schemas.openxmlformats.org/officeDocument/2006/relationships/hyperlink" Target="http://en.wikipedia.org/wiki/Fax_machin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304800" y="381000"/>
            <a:ext cx="8686800" cy="1982161"/>
          </a:xfrm>
        </p:spPr>
        <p:txBody>
          <a:bodyPr>
            <a:normAutofit/>
          </a:bodyPr>
          <a:lstStyle/>
          <a:p>
            <a:pPr algn="l" eaLnBrk="1" fontAlgn="auto" hangingPunct="1">
              <a:spcAft>
                <a:spcPts val="0"/>
              </a:spcAft>
              <a:defRPr/>
            </a:pPr>
            <a:r>
              <a:rPr lang="en-US" dirty="0" smtClean="0"/>
              <a:t>Creativity</a:t>
            </a:r>
            <a:br>
              <a:rPr lang="en-US" dirty="0" smtClean="0"/>
            </a:br>
            <a:r>
              <a:rPr lang="en-US" sz="3600" dirty="0" smtClean="0"/>
              <a:t>Chapter 4</a:t>
            </a:r>
            <a:r>
              <a:rPr lang="en-US" dirty="0" smtClean="0"/>
              <a:t> </a:t>
            </a:r>
            <a:endParaRPr lang="en-US" dirty="0"/>
          </a:p>
        </p:txBody>
      </p:sp>
      <p:pic>
        <p:nvPicPr>
          <p:cNvPr id="15363" name="Picture 4"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2974975" cy="3657600"/>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4EB7C5F-891A-4220-B777-8A800D3B560F}" type="slidenum">
              <a:rPr lang="en-CA" smtClean="0"/>
              <a:pPr>
                <a:defRPr/>
              </a:pPr>
              <a:t>10</a:t>
            </a:fld>
            <a:endParaRPr lang="en-CA"/>
          </a:p>
        </p:txBody>
      </p:sp>
      <p:pic>
        <p:nvPicPr>
          <p:cNvPr id="10243" name="Picture 2" descr="U7 Hagar bulls eye 1 #7 0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87363"/>
            <a:ext cx="5011738"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422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B1C976F-C0F9-408D-8AAE-4D932AE932AB}" type="slidenum">
              <a:rPr lang="en-CA" smtClean="0"/>
              <a:pPr>
                <a:defRPr/>
              </a:pPr>
              <a:t>11</a:t>
            </a:fld>
            <a:endParaRPr lang="en-CA"/>
          </a:p>
        </p:txBody>
      </p:sp>
      <p:pic>
        <p:nvPicPr>
          <p:cNvPr id="11267" name="Picture 2" descr="U7 Hagar bulls eye 2 0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445559"/>
            <a:ext cx="8915400" cy="393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059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28600"/>
            <a:ext cx="8229600" cy="1143000"/>
          </a:xfrm>
        </p:spPr>
        <p:txBody>
          <a:bodyPr>
            <a:normAutofit fontScale="90000"/>
          </a:bodyPr>
          <a:lstStyle/>
          <a:p>
            <a:r>
              <a:rPr lang="en-US" dirty="0"/>
              <a:t>Convergent vs. Divergent Thinking</a:t>
            </a:r>
            <a:br>
              <a:rPr lang="en-US" dirty="0"/>
            </a:br>
            <a:endParaRPr lang="en-US" dirty="0"/>
          </a:p>
        </p:txBody>
      </p:sp>
      <p:sp>
        <p:nvSpPr>
          <p:cNvPr id="7" name="Content Placeholder 6"/>
          <p:cNvSpPr>
            <a:spLocks noGrp="1"/>
          </p:cNvSpPr>
          <p:nvPr>
            <p:ph idx="1"/>
          </p:nvPr>
        </p:nvSpPr>
        <p:spPr>
          <a:xfrm>
            <a:off x="381000" y="1295400"/>
            <a:ext cx="8610600" cy="4711700"/>
          </a:xfrm>
        </p:spPr>
        <p:txBody>
          <a:bodyPr/>
          <a:lstStyle/>
          <a:p>
            <a:pPr>
              <a:lnSpc>
                <a:spcPct val="116000"/>
              </a:lnSpc>
            </a:pPr>
            <a:r>
              <a:rPr lang="en-GB" sz="2400" b="1" dirty="0"/>
              <a:t>Divergent thinking</a:t>
            </a:r>
            <a:r>
              <a:rPr lang="en-GB" sz="2400" dirty="0"/>
              <a:t>: the </a:t>
            </a:r>
            <a:r>
              <a:rPr lang="en-GB" sz="2400" i="1" dirty="0"/>
              <a:t>creative</a:t>
            </a:r>
            <a:r>
              <a:rPr lang="en-GB" sz="2400" dirty="0"/>
              <a:t> generation of multiple </a:t>
            </a:r>
            <a:r>
              <a:rPr lang="en-GB" sz="2400" dirty="0" smtClean="0"/>
              <a:t>solutions </a:t>
            </a:r>
            <a:r>
              <a:rPr lang="en-GB" sz="2400" dirty="0"/>
              <a:t>to a given problem.  </a:t>
            </a:r>
            <a:endParaRPr lang="en-GB" sz="2400" dirty="0" smtClean="0"/>
          </a:p>
          <a:p>
            <a:pPr lvl="1">
              <a:lnSpc>
                <a:spcPct val="116000"/>
              </a:lnSpc>
            </a:pPr>
            <a:r>
              <a:rPr lang="en-GB" sz="2000" dirty="0" smtClean="0"/>
              <a:t>In </a:t>
            </a:r>
            <a:r>
              <a:rPr lang="en-GB" sz="2000" dirty="0"/>
              <a:t>Science and Engineering</a:t>
            </a:r>
            <a:r>
              <a:rPr lang="en-GB" sz="2000" dirty="0" smtClean="0"/>
              <a:t>, this </a:t>
            </a:r>
            <a:r>
              <a:rPr lang="en-GB" sz="2000" dirty="0"/>
              <a:t>is followed by evaluation of the answers and a </a:t>
            </a:r>
            <a:r>
              <a:rPr lang="en-GB" sz="2000" dirty="0" smtClean="0"/>
              <a:t>choice of </a:t>
            </a:r>
            <a:r>
              <a:rPr lang="en-GB" sz="2000" dirty="0"/>
              <a:t>optimal solution</a:t>
            </a:r>
            <a:r>
              <a:rPr lang="en-GB" sz="2000" dirty="0" smtClean="0"/>
              <a:t>.</a:t>
            </a:r>
          </a:p>
          <a:p>
            <a:pPr>
              <a:lnSpc>
                <a:spcPct val="116000"/>
              </a:lnSpc>
            </a:pPr>
            <a:endParaRPr lang="en-GB" sz="1100" dirty="0"/>
          </a:p>
          <a:p>
            <a:pPr>
              <a:lnSpc>
                <a:spcPct val="116000"/>
              </a:lnSpc>
            </a:pPr>
            <a:r>
              <a:rPr lang="en-GB" sz="2400" b="1" dirty="0" smtClean="0"/>
              <a:t>Convergent </a:t>
            </a:r>
            <a:r>
              <a:rPr lang="en-GB" sz="2400" b="1" dirty="0"/>
              <a:t>thinking</a:t>
            </a:r>
            <a:r>
              <a:rPr lang="en-GB" sz="2400" dirty="0"/>
              <a:t>: the </a:t>
            </a:r>
            <a:r>
              <a:rPr lang="en-GB" sz="2400" i="1" dirty="0"/>
              <a:t>deductive</a:t>
            </a:r>
            <a:r>
              <a:rPr lang="en-GB" sz="2400" dirty="0"/>
              <a:t> generation of the </a:t>
            </a:r>
            <a:r>
              <a:rPr lang="en-GB" sz="2400" dirty="0" smtClean="0"/>
              <a:t>optimum solution </a:t>
            </a:r>
            <a:r>
              <a:rPr lang="en-GB" sz="2400" dirty="0"/>
              <a:t>to a given problem, usually where there is a </a:t>
            </a:r>
            <a:r>
              <a:rPr lang="en-GB" sz="2400" dirty="0" smtClean="0"/>
              <a:t>compelling </a:t>
            </a:r>
            <a:r>
              <a:rPr lang="en-GB" sz="2400" dirty="0"/>
              <a:t>inference</a:t>
            </a:r>
            <a:r>
              <a:rPr lang="en-GB" sz="2400" dirty="0" smtClean="0"/>
              <a:t>.</a:t>
            </a:r>
          </a:p>
          <a:p>
            <a:pPr>
              <a:lnSpc>
                <a:spcPct val="116000"/>
              </a:lnSpc>
            </a:pPr>
            <a:endParaRPr lang="en-GB" sz="1100" dirty="0"/>
          </a:p>
          <a:p>
            <a:pPr>
              <a:lnSpc>
                <a:spcPct val="116000"/>
              </a:lnSpc>
            </a:pPr>
            <a:r>
              <a:rPr lang="en-GB" sz="2400" dirty="0" smtClean="0">
                <a:solidFill>
                  <a:schemeClr val="accent2">
                    <a:lumMod val="75000"/>
                  </a:schemeClr>
                </a:solidFill>
              </a:rPr>
              <a:t>Scientists </a:t>
            </a:r>
            <a:r>
              <a:rPr lang="en-GB" sz="2400" dirty="0">
                <a:solidFill>
                  <a:schemeClr val="accent2">
                    <a:lumMod val="75000"/>
                  </a:schemeClr>
                </a:solidFill>
              </a:rPr>
              <a:t>and Engineers typically prefer convergent </a:t>
            </a:r>
            <a:r>
              <a:rPr lang="en-GB" sz="2400" dirty="0" smtClean="0">
                <a:solidFill>
                  <a:schemeClr val="accent2">
                    <a:lumMod val="75000"/>
                  </a:schemeClr>
                </a:solidFill>
              </a:rPr>
              <a:t>thinking </a:t>
            </a:r>
            <a:r>
              <a:rPr lang="en-GB" sz="2400" dirty="0" smtClean="0"/>
              <a:t>while </a:t>
            </a:r>
            <a:r>
              <a:rPr lang="en-GB" sz="2400" dirty="0"/>
              <a:t>artists and performers prefer divergent thinking.  </a:t>
            </a:r>
          </a:p>
        </p:txBody>
      </p:sp>
    </p:spTree>
    <p:extLst>
      <p:ext uri="{BB962C8B-B14F-4D97-AF65-F5344CB8AC3E}">
        <p14:creationId xmlns:p14="http://schemas.microsoft.com/office/powerpoint/2010/main" val="34484010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457200" y="1219200"/>
            <a:ext cx="8229600" cy="4787900"/>
          </a:xfrm>
        </p:spPr>
        <p:txBody>
          <a:bodyPr/>
          <a:lstStyle/>
          <a:p>
            <a:pPr marL="109537" indent="0">
              <a:spcBef>
                <a:spcPts val="0"/>
              </a:spcBef>
              <a:buNone/>
            </a:pPr>
            <a:r>
              <a:rPr lang="en-GB" sz="2000" dirty="0" smtClean="0"/>
              <a:t>Perceptual: </a:t>
            </a:r>
            <a:endParaRPr lang="en-GB" sz="2000" dirty="0"/>
          </a:p>
          <a:p>
            <a:pPr>
              <a:spcBef>
                <a:spcPts val="0"/>
              </a:spcBef>
            </a:pPr>
            <a:r>
              <a:rPr lang="en-GB" sz="2000" dirty="0" smtClean="0"/>
              <a:t>Detecting </a:t>
            </a:r>
            <a:r>
              <a:rPr lang="en-GB" sz="2000" dirty="0"/>
              <a:t>what you </a:t>
            </a:r>
            <a:r>
              <a:rPr lang="en-GB" sz="2000" dirty="0" smtClean="0"/>
              <a:t>expect</a:t>
            </a:r>
          </a:p>
          <a:p>
            <a:pPr>
              <a:spcBef>
                <a:spcPts val="0"/>
              </a:spcBef>
            </a:pPr>
            <a:r>
              <a:rPr lang="en-GB" sz="2000" dirty="0" smtClean="0"/>
              <a:t>Difficulty </a:t>
            </a:r>
            <a:r>
              <a:rPr lang="en-GB" sz="2000" dirty="0"/>
              <a:t>in isolating the </a:t>
            </a:r>
            <a:r>
              <a:rPr lang="en-GB" sz="2000" dirty="0" smtClean="0"/>
              <a:t>problem</a:t>
            </a:r>
          </a:p>
          <a:p>
            <a:pPr>
              <a:spcBef>
                <a:spcPts val="0"/>
              </a:spcBef>
            </a:pPr>
            <a:r>
              <a:rPr lang="en-GB" sz="2000" dirty="0" smtClean="0"/>
              <a:t>Inability </a:t>
            </a:r>
            <a:r>
              <a:rPr lang="en-GB" sz="2000" dirty="0"/>
              <a:t>to see the problem from different perspectives</a:t>
            </a:r>
          </a:p>
          <a:p>
            <a:pPr marL="109537" indent="0">
              <a:spcBef>
                <a:spcPts val="0"/>
              </a:spcBef>
              <a:buNone/>
            </a:pPr>
            <a:endParaRPr lang="en-GB" sz="2000" dirty="0" smtClean="0"/>
          </a:p>
          <a:p>
            <a:pPr marL="109537" indent="0">
              <a:spcBef>
                <a:spcPts val="0"/>
              </a:spcBef>
              <a:buNone/>
            </a:pPr>
            <a:r>
              <a:rPr lang="en-GB" sz="2000" dirty="0" smtClean="0"/>
              <a:t>Emotional</a:t>
            </a:r>
            <a:r>
              <a:rPr lang="en-GB" sz="2000" dirty="0"/>
              <a:t>:</a:t>
            </a:r>
          </a:p>
          <a:p>
            <a:pPr>
              <a:spcBef>
                <a:spcPts val="0"/>
              </a:spcBef>
            </a:pPr>
            <a:r>
              <a:rPr lang="en-GB" sz="2000" dirty="0" smtClean="0"/>
              <a:t>Fear </a:t>
            </a:r>
            <a:r>
              <a:rPr lang="en-GB" sz="2000" dirty="0"/>
              <a:t>of taking a risk</a:t>
            </a:r>
          </a:p>
          <a:p>
            <a:pPr>
              <a:spcBef>
                <a:spcPts val="0"/>
              </a:spcBef>
            </a:pPr>
            <a:r>
              <a:rPr lang="en-GB" sz="2000" dirty="0" smtClean="0"/>
              <a:t>Need </a:t>
            </a:r>
            <a:r>
              <a:rPr lang="en-GB" sz="2000" dirty="0"/>
              <a:t>for order – but data may be missing or imprecise</a:t>
            </a:r>
          </a:p>
          <a:p>
            <a:pPr>
              <a:spcBef>
                <a:spcPts val="0"/>
              </a:spcBef>
            </a:pPr>
            <a:r>
              <a:rPr lang="en-GB" sz="2000" dirty="0" smtClean="0"/>
              <a:t>Judging</a:t>
            </a:r>
            <a:r>
              <a:rPr lang="en-GB" sz="2000" dirty="0"/>
              <a:t>, not generating ideas</a:t>
            </a:r>
          </a:p>
          <a:p>
            <a:pPr marL="109537" indent="0">
              <a:spcBef>
                <a:spcPts val="0"/>
              </a:spcBef>
              <a:buNone/>
            </a:pPr>
            <a:endParaRPr lang="en-GB" sz="2000" dirty="0" smtClean="0"/>
          </a:p>
          <a:p>
            <a:pPr marL="109537" indent="0">
              <a:spcBef>
                <a:spcPts val="0"/>
              </a:spcBef>
              <a:buNone/>
            </a:pPr>
            <a:r>
              <a:rPr lang="en-GB" sz="2000" dirty="0" smtClean="0"/>
              <a:t>Cultural</a:t>
            </a:r>
            <a:r>
              <a:rPr lang="en-GB" sz="2000" dirty="0"/>
              <a:t>:</a:t>
            </a:r>
          </a:p>
          <a:p>
            <a:pPr>
              <a:spcBef>
                <a:spcPts val="0"/>
              </a:spcBef>
            </a:pPr>
            <a:r>
              <a:rPr lang="en-GB" sz="2000" dirty="0" smtClean="0"/>
              <a:t>Taboos</a:t>
            </a:r>
            <a:endParaRPr lang="en-GB" sz="2000" dirty="0"/>
          </a:p>
          <a:p>
            <a:pPr>
              <a:spcBef>
                <a:spcPts val="0"/>
              </a:spcBef>
            </a:pPr>
            <a:r>
              <a:rPr lang="en-GB" sz="2000" dirty="0" smtClean="0"/>
              <a:t>Math/analysis </a:t>
            </a:r>
            <a:r>
              <a:rPr lang="en-GB" sz="2000" dirty="0"/>
              <a:t>is better than intuition</a:t>
            </a:r>
          </a:p>
          <a:p>
            <a:pPr marL="109537" indent="0">
              <a:spcBef>
                <a:spcPts val="0"/>
              </a:spcBef>
              <a:buNone/>
            </a:pPr>
            <a:endParaRPr lang="en-GB" sz="2000" dirty="0" smtClean="0"/>
          </a:p>
          <a:p>
            <a:pPr marL="109537" indent="0">
              <a:spcBef>
                <a:spcPts val="0"/>
              </a:spcBef>
              <a:buNone/>
            </a:pPr>
            <a:r>
              <a:rPr lang="en-GB" sz="2000" dirty="0" smtClean="0"/>
              <a:t>Expressive</a:t>
            </a:r>
            <a:r>
              <a:rPr lang="en-GB" sz="2000" dirty="0"/>
              <a:t>:</a:t>
            </a:r>
          </a:p>
          <a:p>
            <a:pPr>
              <a:spcBef>
                <a:spcPts val="0"/>
              </a:spcBef>
            </a:pPr>
            <a:r>
              <a:rPr lang="en-GB" sz="2000" dirty="0" smtClean="0"/>
              <a:t>Choosing </a:t>
            </a:r>
            <a:r>
              <a:rPr lang="en-GB" sz="2000" dirty="0"/>
              <a:t>the wrong language to express/solve </a:t>
            </a:r>
            <a:r>
              <a:rPr lang="en-GB" sz="2000" dirty="0" smtClean="0"/>
              <a:t>problem</a:t>
            </a: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1708DC-723F-4872-A563-4AE0457471F0}" type="slidenum">
              <a:rPr lang="en-US" smtClean="0"/>
              <a:pPr/>
              <a:t>13</a:t>
            </a:fld>
            <a:endParaRPr lang="en-US" smtClean="0"/>
          </a:p>
        </p:txBody>
      </p:sp>
      <p:sp>
        <p:nvSpPr>
          <p:cNvPr id="8197" name="AutoShape 2"/>
          <p:cNvSpPr>
            <a:spLocks noGrp="1" noChangeArrowheads="1"/>
          </p:cNvSpPr>
          <p:nvPr>
            <p:ph type="title"/>
          </p:nvPr>
        </p:nvSpPr>
        <p:spPr/>
        <p:txBody>
          <a:bodyPr/>
          <a:lstStyle/>
          <a:p>
            <a:pPr eaLnBrk="1" fontAlgn="auto" hangingPunct="1">
              <a:spcAft>
                <a:spcPts val="0"/>
              </a:spcAft>
              <a:defRPr/>
            </a:pPr>
            <a:r>
              <a:rPr lang="en-US" dirty="0" smtClean="0"/>
              <a:t>Barriers to Creativity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02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29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029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29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29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0291">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0291">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02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94080" y="1218368"/>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41988" name="AutoShape 4"/>
          <p:cNvSpPr>
            <a:spLocks noChangeArrowheads="1"/>
          </p:cNvSpPr>
          <p:nvPr/>
        </p:nvSpPr>
        <p:spPr bwMode="auto">
          <a:xfrm>
            <a:off x="1073745" y="3387235"/>
            <a:ext cx="1658880" cy="2073818"/>
          </a:xfrm>
          <a:prstGeom prst="roundRect">
            <a:avLst>
              <a:gd name="adj" fmla="val 83"/>
            </a:avLst>
          </a:prstGeom>
          <a:solidFill>
            <a:srgbClr val="99CCFF"/>
          </a:solidFill>
          <a:ln w="3672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345" y="3577336"/>
            <a:ext cx="276480" cy="4320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065" y="4216763"/>
            <a:ext cx="276480" cy="4320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065" y="4838908"/>
            <a:ext cx="276480" cy="4320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2" name="AutoShape 8"/>
          <p:cNvSpPr>
            <a:spLocks noChangeArrowheads="1"/>
          </p:cNvSpPr>
          <p:nvPr/>
        </p:nvSpPr>
        <p:spPr bwMode="auto">
          <a:xfrm>
            <a:off x="6465105" y="3387235"/>
            <a:ext cx="1658880" cy="2073818"/>
          </a:xfrm>
          <a:prstGeom prst="roundRect">
            <a:avLst>
              <a:gd name="adj" fmla="val 83"/>
            </a:avLst>
          </a:prstGeom>
          <a:solidFill>
            <a:srgbClr val="99CCFF"/>
          </a:solidFill>
          <a:ln w="3672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41993" name="Text Box 9"/>
          <p:cNvSpPr txBox="1">
            <a:spLocks noChangeArrowheads="1"/>
          </p:cNvSpPr>
          <p:nvPr/>
        </p:nvSpPr>
        <p:spPr bwMode="auto">
          <a:xfrm>
            <a:off x="1731825" y="5505699"/>
            <a:ext cx="378720" cy="560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GB" sz="2500">
                <a:solidFill>
                  <a:srgbClr val="000000"/>
                </a:solidFill>
                <a:ea typeface="msgothic" charset="0"/>
                <a:cs typeface="msgothic" charset="0"/>
              </a:rPr>
              <a:t>A</a:t>
            </a:r>
          </a:p>
        </p:txBody>
      </p:sp>
      <p:sp>
        <p:nvSpPr>
          <p:cNvPr id="41994" name="Text Box 10"/>
          <p:cNvSpPr txBox="1">
            <a:spLocks noChangeArrowheads="1"/>
          </p:cNvSpPr>
          <p:nvPr/>
        </p:nvSpPr>
        <p:spPr bwMode="auto">
          <a:xfrm>
            <a:off x="7118866" y="5508579"/>
            <a:ext cx="378720" cy="560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GB" sz="2500">
                <a:solidFill>
                  <a:srgbClr val="000000"/>
                </a:solidFill>
                <a:ea typeface="msgothic" charset="0"/>
                <a:cs typeface="msgothic" charset="0"/>
              </a:rPr>
              <a:t>B</a:t>
            </a:r>
          </a:p>
        </p:txBody>
      </p:sp>
      <p:pic>
        <p:nvPicPr>
          <p:cNvPr id="419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465" y="3940254"/>
            <a:ext cx="1209600" cy="89865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6" name="Line 12"/>
          <p:cNvSpPr>
            <a:spLocks noChangeShapeType="1"/>
          </p:cNvSpPr>
          <p:nvPr/>
        </p:nvSpPr>
        <p:spPr bwMode="auto">
          <a:xfrm>
            <a:off x="2525265" y="4424144"/>
            <a:ext cx="4147200" cy="1441"/>
          </a:xfrm>
          <a:prstGeom prst="line">
            <a:avLst/>
          </a:prstGeom>
          <a:noFill/>
          <a:ln w="1281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7" name="Line 13"/>
          <p:cNvSpPr>
            <a:spLocks noChangeShapeType="1"/>
          </p:cNvSpPr>
          <p:nvPr/>
        </p:nvSpPr>
        <p:spPr bwMode="auto">
          <a:xfrm>
            <a:off x="2317905" y="3801999"/>
            <a:ext cx="207360" cy="62214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8" name="Line 14"/>
          <p:cNvSpPr>
            <a:spLocks noChangeShapeType="1"/>
          </p:cNvSpPr>
          <p:nvPr/>
        </p:nvSpPr>
        <p:spPr bwMode="auto">
          <a:xfrm flipV="1">
            <a:off x="2317905" y="4422705"/>
            <a:ext cx="207360" cy="6250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9" name="Line 15"/>
          <p:cNvSpPr>
            <a:spLocks noChangeShapeType="1"/>
          </p:cNvSpPr>
          <p:nvPr/>
        </p:nvSpPr>
        <p:spPr bwMode="auto">
          <a:xfrm>
            <a:off x="2110545" y="4424144"/>
            <a:ext cx="414720" cy="14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2000" name="Line 16"/>
          <p:cNvSpPr>
            <a:spLocks noChangeShapeType="1"/>
          </p:cNvSpPr>
          <p:nvPr/>
        </p:nvSpPr>
        <p:spPr bwMode="auto">
          <a:xfrm>
            <a:off x="2110545" y="3801999"/>
            <a:ext cx="207360" cy="14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2001" name="Line 17"/>
          <p:cNvSpPr>
            <a:spLocks noChangeShapeType="1"/>
          </p:cNvSpPr>
          <p:nvPr/>
        </p:nvSpPr>
        <p:spPr bwMode="auto">
          <a:xfrm>
            <a:off x="2110545" y="5046290"/>
            <a:ext cx="207360" cy="14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 name="Title 1"/>
          <p:cNvSpPr>
            <a:spLocks noGrp="1"/>
          </p:cNvSpPr>
          <p:nvPr>
            <p:ph type="title"/>
          </p:nvPr>
        </p:nvSpPr>
        <p:spPr>
          <a:xfrm>
            <a:off x="254881" y="111481"/>
            <a:ext cx="8229600" cy="1143000"/>
          </a:xfrm>
        </p:spPr>
        <p:txBody>
          <a:bodyPr>
            <a:normAutofit fontScale="90000"/>
          </a:bodyPr>
          <a:lstStyle/>
          <a:p>
            <a:r>
              <a:rPr lang="en-US" dirty="0" smtClean="0"/>
              <a:t>Use the Right Language For Problem</a:t>
            </a:r>
            <a:endParaRPr lang="en-US" dirty="0"/>
          </a:p>
        </p:txBody>
      </p:sp>
      <p:sp>
        <p:nvSpPr>
          <p:cNvPr id="3" name="Content Placeholder 2"/>
          <p:cNvSpPr>
            <a:spLocks noGrp="1"/>
          </p:cNvSpPr>
          <p:nvPr>
            <p:ph idx="1"/>
          </p:nvPr>
        </p:nvSpPr>
        <p:spPr>
          <a:xfrm>
            <a:off x="533400" y="1447800"/>
            <a:ext cx="8229600" cy="4344488"/>
          </a:xfrm>
        </p:spPr>
        <p:txBody>
          <a:bodyPr/>
          <a:lstStyle/>
          <a:p>
            <a:r>
              <a:rPr lang="en-GB" sz="2400" dirty="0">
                <a:latin typeface="Times New Roman" pitchFamily="16" charset="0"/>
              </a:rPr>
              <a:t>Three light bulbs in room A are connected independently to three switches in room B.  The lights are not visible from room B.  The problem is to determine which switch is which being allowed just one visit to room A from B.</a:t>
            </a:r>
          </a:p>
          <a:p>
            <a:endParaRPr lang="en-US" sz="2400" dirty="0"/>
          </a:p>
        </p:txBody>
      </p:sp>
      <p:sp>
        <p:nvSpPr>
          <p:cNvPr id="4" name="TextBox 3"/>
          <p:cNvSpPr txBox="1"/>
          <p:nvPr/>
        </p:nvSpPr>
        <p:spPr>
          <a:xfrm>
            <a:off x="1636658" y="5902143"/>
            <a:ext cx="6575518" cy="369332"/>
          </a:xfrm>
          <a:prstGeom prst="rect">
            <a:avLst/>
          </a:prstGeom>
          <a:noFill/>
        </p:spPr>
        <p:txBody>
          <a:bodyPr wrap="none" rtlCol="0">
            <a:spAutoFit/>
          </a:bodyPr>
          <a:lstStyle/>
          <a:p>
            <a:r>
              <a:rPr lang="en-GB" dirty="0">
                <a:effectLst>
                  <a:outerShdw blurRad="38100" dist="38100" dir="2700000" algn="tl">
                    <a:srgbClr val="000000">
                      <a:alpha val="43137"/>
                    </a:srgbClr>
                  </a:outerShdw>
                </a:effectLst>
              </a:rPr>
              <a:t>Logic   </a:t>
            </a:r>
            <a:r>
              <a:rPr lang="en-GB" dirty="0" smtClean="0">
                <a:effectLst>
                  <a:outerShdw blurRad="38100" dist="38100" dir="2700000" algn="tl">
                    <a:srgbClr val="000000">
                      <a:alpha val="43137"/>
                    </a:srgbClr>
                  </a:outerShdw>
                </a:effectLst>
              </a:rPr>
              <a:t>  Mathematics      Words       Visualization        Sensory </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55816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94080" y="1218368"/>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5" name="Content Placeholder 4"/>
          <p:cNvSpPr>
            <a:spLocks noGrp="1"/>
          </p:cNvSpPr>
          <p:nvPr>
            <p:ph idx="1"/>
          </p:nvPr>
        </p:nvSpPr>
        <p:spPr>
          <a:xfrm>
            <a:off x="228600" y="1600200"/>
            <a:ext cx="8229600" cy="4025900"/>
          </a:xfrm>
        </p:spPr>
        <p:txBody>
          <a:bodyPr/>
          <a:lstStyle/>
          <a:p>
            <a:pPr marL="109537" indent="0">
              <a:buNone/>
            </a:pPr>
            <a:r>
              <a:rPr lang="en-US" dirty="0"/>
              <a:t>Best solved with </a:t>
            </a:r>
            <a:r>
              <a:rPr lang="en-US" dirty="0">
                <a:solidFill>
                  <a:srgbClr val="FF0000"/>
                </a:solidFill>
                <a:effectLst>
                  <a:outerShdw blurRad="38100" dist="38100" dir="2700000" algn="tl">
                    <a:srgbClr val="000000">
                      <a:alpha val="43137"/>
                    </a:srgbClr>
                  </a:outerShdw>
                </a:effectLst>
              </a:rPr>
              <a:t>sensory thinking</a:t>
            </a:r>
            <a:r>
              <a:rPr lang="en-US" dirty="0" smtClean="0"/>
              <a:t>:</a:t>
            </a:r>
          </a:p>
          <a:p>
            <a:pPr marL="109537" indent="0">
              <a:buNone/>
            </a:pPr>
            <a:endParaRPr lang="en-US" dirty="0"/>
          </a:p>
          <a:p>
            <a:r>
              <a:rPr lang="en-US" dirty="0" smtClean="0"/>
              <a:t>Number </a:t>
            </a:r>
            <a:r>
              <a:rPr lang="en-US" dirty="0"/>
              <a:t>switches </a:t>
            </a:r>
            <a:r>
              <a:rPr lang="en-US" dirty="0" smtClean="0"/>
              <a:t>1,2 and 3</a:t>
            </a:r>
            <a:r>
              <a:rPr lang="en-US" dirty="0"/>
              <a:t>.  </a:t>
            </a:r>
            <a:endParaRPr lang="en-US" dirty="0" smtClean="0"/>
          </a:p>
          <a:p>
            <a:r>
              <a:rPr lang="en-US" dirty="0" smtClean="0"/>
              <a:t>Turn </a:t>
            </a:r>
            <a:r>
              <a:rPr lang="en-US" dirty="0"/>
              <a:t>1 on for five </a:t>
            </a:r>
            <a:r>
              <a:rPr lang="en-US" dirty="0" smtClean="0"/>
              <a:t>minutes; turn </a:t>
            </a:r>
            <a:r>
              <a:rPr lang="en-US" dirty="0"/>
              <a:t>it off </a:t>
            </a:r>
            <a:r>
              <a:rPr lang="en-US" dirty="0" smtClean="0"/>
              <a:t>and </a:t>
            </a:r>
            <a:r>
              <a:rPr lang="en-US" dirty="0"/>
              <a:t>turn on and leave on number 2.  </a:t>
            </a:r>
          </a:p>
          <a:p>
            <a:r>
              <a:rPr lang="en-US" dirty="0" smtClean="0"/>
              <a:t>Visit </a:t>
            </a:r>
            <a:r>
              <a:rPr lang="en-US" dirty="0"/>
              <a:t>room A.  </a:t>
            </a:r>
          </a:p>
          <a:p>
            <a:pPr lvl="1"/>
            <a:r>
              <a:rPr lang="en-US" dirty="0" smtClean="0"/>
              <a:t>The </a:t>
            </a:r>
            <a:r>
              <a:rPr lang="en-US" dirty="0"/>
              <a:t>bulb that is off  and warm is connected to 1.  </a:t>
            </a:r>
          </a:p>
          <a:p>
            <a:pPr lvl="1"/>
            <a:r>
              <a:rPr lang="en-US" dirty="0" smtClean="0"/>
              <a:t>The </a:t>
            </a:r>
            <a:r>
              <a:rPr lang="en-US" dirty="0"/>
              <a:t>bulb that is on is connected to 2.   </a:t>
            </a:r>
          </a:p>
          <a:p>
            <a:pPr lvl="1"/>
            <a:r>
              <a:rPr lang="en-US" dirty="0" smtClean="0"/>
              <a:t>The </a:t>
            </a:r>
            <a:r>
              <a:rPr lang="en-US" dirty="0"/>
              <a:t>remaining bulb is connected to 3. </a:t>
            </a:r>
          </a:p>
          <a:p>
            <a:endParaRPr lang="en-US" dirty="0"/>
          </a:p>
        </p:txBody>
      </p:sp>
      <p:sp>
        <p:nvSpPr>
          <p:cNvPr id="9" name="Title 1"/>
          <p:cNvSpPr>
            <a:spLocks noGrp="1"/>
          </p:cNvSpPr>
          <p:nvPr>
            <p:ph type="title"/>
          </p:nvPr>
        </p:nvSpPr>
        <p:spPr>
          <a:xfrm>
            <a:off x="254881" y="111481"/>
            <a:ext cx="8229600" cy="1143000"/>
          </a:xfrm>
        </p:spPr>
        <p:txBody>
          <a:bodyPr>
            <a:normAutofit fontScale="90000"/>
          </a:bodyPr>
          <a:lstStyle/>
          <a:p>
            <a:r>
              <a:rPr lang="en-US" dirty="0" smtClean="0"/>
              <a:t>Use the Right Language For Problem</a:t>
            </a:r>
            <a:endParaRPr lang="en-US" dirty="0"/>
          </a:p>
        </p:txBody>
      </p:sp>
    </p:spTree>
    <p:extLst>
      <p:ext uri="{BB962C8B-B14F-4D97-AF65-F5344CB8AC3E}">
        <p14:creationId xmlns:p14="http://schemas.microsoft.com/office/powerpoint/2010/main" val="2685385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281" y="1704419"/>
            <a:ext cx="8229600" cy="4525962"/>
          </a:xfrm>
        </p:spPr>
        <p:txBody>
          <a:bodyPr/>
          <a:lstStyle/>
          <a:p>
            <a:r>
              <a:rPr lang="en-GB" sz="2800" dirty="0">
                <a:latin typeface="Times New Roman" pitchFamily="16" charset="0"/>
              </a:rPr>
              <a:t>Burlington is part French and part English.  </a:t>
            </a:r>
            <a:endParaRPr lang="en-GB" sz="2800" dirty="0" smtClean="0">
              <a:latin typeface="Times New Roman" pitchFamily="16" charset="0"/>
            </a:endParaRPr>
          </a:p>
          <a:p>
            <a:r>
              <a:rPr lang="en-GB" sz="2800" dirty="0" smtClean="0">
                <a:latin typeface="Times New Roman" pitchFamily="16" charset="0"/>
              </a:rPr>
              <a:t>If </a:t>
            </a:r>
            <a:r>
              <a:rPr lang="en-GB" sz="2800" dirty="0">
                <a:latin typeface="Times New Roman" pitchFamily="16" charset="0"/>
              </a:rPr>
              <a:t>70% of the population speaks English and 60% of the population speaks French.  </a:t>
            </a:r>
            <a:endParaRPr lang="en-GB" sz="2800" dirty="0" smtClean="0">
              <a:latin typeface="Times New Roman" pitchFamily="16" charset="0"/>
            </a:endParaRPr>
          </a:p>
          <a:p>
            <a:r>
              <a:rPr lang="en-GB" sz="2800" dirty="0" smtClean="0">
                <a:latin typeface="Times New Roman" pitchFamily="16" charset="0"/>
              </a:rPr>
              <a:t>What </a:t>
            </a:r>
            <a:r>
              <a:rPr lang="en-GB" sz="2800" dirty="0">
                <a:latin typeface="Times New Roman" pitchFamily="16" charset="0"/>
              </a:rPr>
              <a:t>percentage of the population speaks both languages?</a:t>
            </a:r>
          </a:p>
          <a:p>
            <a:endParaRPr lang="en-US" dirty="0"/>
          </a:p>
        </p:txBody>
      </p:sp>
      <p:sp>
        <p:nvSpPr>
          <p:cNvPr id="7" name="Title 1"/>
          <p:cNvSpPr>
            <a:spLocks noGrp="1"/>
          </p:cNvSpPr>
          <p:nvPr>
            <p:ph type="title"/>
          </p:nvPr>
        </p:nvSpPr>
        <p:spPr>
          <a:xfrm>
            <a:off x="254881" y="111481"/>
            <a:ext cx="8229600" cy="1143000"/>
          </a:xfrm>
        </p:spPr>
        <p:txBody>
          <a:bodyPr>
            <a:normAutofit fontScale="90000"/>
          </a:bodyPr>
          <a:lstStyle/>
          <a:p>
            <a:r>
              <a:rPr lang="en-US" dirty="0" smtClean="0"/>
              <a:t>Use the Right Language For Problem</a:t>
            </a:r>
            <a:endParaRPr lang="en-US" dirty="0"/>
          </a:p>
        </p:txBody>
      </p:sp>
    </p:spTree>
    <p:extLst>
      <p:ext uri="{BB962C8B-B14F-4D97-AF65-F5344CB8AC3E}">
        <p14:creationId xmlns:p14="http://schemas.microsoft.com/office/powerpoint/2010/main" val="21629715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95521" y="1218368"/>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45060" name="Text Box 4"/>
          <p:cNvSpPr txBox="1">
            <a:spLocks noChangeArrowheads="1"/>
          </p:cNvSpPr>
          <p:nvPr/>
        </p:nvSpPr>
        <p:spPr bwMode="auto">
          <a:xfrm>
            <a:off x="920510" y="1524000"/>
            <a:ext cx="6759360" cy="4555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sgothic" charset="0"/>
                <a:cs typeface="msgothic" charset="0"/>
              </a:defRPr>
            </a:lvl9pPr>
          </a:lstStyle>
          <a:p>
            <a:r>
              <a:rPr lang="en-GB" sz="2500" dirty="0" smtClean="0"/>
              <a:t>Best solved with </a:t>
            </a:r>
            <a:r>
              <a:rPr lang="en-GB" sz="2500" dirty="0" smtClean="0">
                <a:solidFill>
                  <a:srgbClr val="00B050"/>
                </a:solidFill>
                <a:effectLst>
                  <a:outerShdw blurRad="38100" dist="38100" dir="2700000" algn="tl">
                    <a:srgbClr val="000000">
                      <a:alpha val="43137"/>
                    </a:srgbClr>
                  </a:outerShdw>
                </a:effectLst>
              </a:rPr>
              <a:t>Mathematics</a:t>
            </a:r>
            <a:r>
              <a:rPr lang="en-GB" sz="2500" dirty="0" smtClean="0"/>
              <a:t>:</a:t>
            </a:r>
          </a:p>
          <a:p>
            <a:endParaRPr lang="en-GB" sz="2500" dirty="0" smtClean="0"/>
          </a:p>
          <a:p>
            <a:r>
              <a:rPr lang="en-GB" sz="2500" dirty="0" err="1" smtClean="0"/>
              <a:t>Pr</a:t>
            </a:r>
            <a:r>
              <a:rPr lang="en-GB" sz="2500" dirty="0" smtClean="0"/>
              <a:t>(A</a:t>
            </a:r>
            <a:r>
              <a:rPr lang="en-GB" sz="2500" dirty="0" smtClean="0">
                <a:latin typeface="Symbol" pitchFamily="18" charset="2"/>
                <a:ea typeface="OpenSymbol" charset="2"/>
                <a:cs typeface="OpenSymbol" charset="2"/>
                <a:sym typeface="Symbol"/>
              </a:rPr>
              <a:t></a:t>
            </a:r>
            <a:r>
              <a:rPr lang="en-GB" sz="2500" dirty="0" smtClean="0"/>
              <a:t>B</a:t>
            </a:r>
            <a:r>
              <a:rPr lang="en-GB" sz="2500" dirty="0"/>
              <a:t>) = </a:t>
            </a:r>
            <a:r>
              <a:rPr lang="en-GB" sz="2500" dirty="0" err="1"/>
              <a:t>Pr</a:t>
            </a:r>
            <a:r>
              <a:rPr lang="en-GB" sz="2500" dirty="0"/>
              <a:t>(A) + </a:t>
            </a:r>
            <a:r>
              <a:rPr lang="en-GB" sz="2500" dirty="0" err="1"/>
              <a:t>Pr</a:t>
            </a:r>
            <a:r>
              <a:rPr lang="en-GB" sz="2500" dirty="0"/>
              <a:t>(B) - </a:t>
            </a:r>
            <a:r>
              <a:rPr lang="en-GB" sz="2500" dirty="0" smtClean="0"/>
              <a:t>P(A</a:t>
            </a:r>
            <a:r>
              <a:rPr lang="en-GB" sz="2500" dirty="0" smtClean="0">
                <a:latin typeface="OpenSymbol" charset="2"/>
                <a:ea typeface="OpenSymbol" charset="2"/>
                <a:cs typeface="OpenSymbol" charset="2"/>
                <a:sym typeface="Symbol"/>
              </a:rPr>
              <a:t></a:t>
            </a:r>
            <a:r>
              <a:rPr lang="en-GB" sz="2500" dirty="0" smtClean="0"/>
              <a:t>B</a:t>
            </a:r>
            <a:r>
              <a:rPr lang="en-GB" sz="2500" dirty="0"/>
              <a:t>)</a:t>
            </a:r>
            <a:r>
              <a:rPr lang="ar-SA" sz="2500" dirty="0">
                <a:cs typeface="Arial" charset="0"/>
              </a:rPr>
              <a:t>‏</a:t>
            </a:r>
            <a:endParaRPr lang="en-GB" sz="2500" dirty="0"/>
          </a:p>
          <a:p>
            <a:endParaRPr lang="en-GB" sz="1200" dirty="0"/>
          </a:p>
          <a:p>
            <a:pPr>
              <a:lnSpc>
                <a:spcPct val="116000"/>
              </a:lnSpc>
            </a:pPr>
            <a:r>
              <a:rPr lang="en-GB" sz="2500" dirty="0">
                <a:latin typeface="Times New Roman" pitchFamily="16" charset="0"/>
              </a:rPr>
              <a:t>Let </a:t>
            </a:r>
            <a:r>
              <a:rPr lang="en-GB" sz="2500" dirty="0"/>
              <a:t>A = </a:t>
            </a:r>
            <a:r>
              <a:rPr lang="en-GB" sz="2500" dirty="0">
                <a:latin typeface="Times New Roman" pitchFamily="16" charset="0"/>
              </a:rPr>
              <a:t>event that a random person speaks English</a:t>
            </a:r>
          </a:p>
          <a:p>
            <a:pPr>
              <a:lnSpc>
                <a:spcPct val="116000"/>
              </a:lnSpc>
            </a:pPr>
            <a:r>
              <a:rPr lang="en-GB" sz="2500" dirty="0">
                <a:latin typeface="Times New Roman" pitchFamily="16" charset="0"/>
              </a:rPr>
              <a:t>Let</a:t>
            </a:r>
            <a:r>
              <a:rPr lang="en-GB" sz="2500" dirty="0"/>
              <a:t> B = </a:t>
            </a:r>
            <a:r>
              <a:rPr lang="en-GB" sz="2500" dirty="0">
                <a:latin typeface="Times New Roman" pitchFamily="16" charset="0"/>
              </a:rPr>
              <a:t>event that a random person speaks French</a:t>
            </a:r>
          </a:p>
          <a:p>
            <a:endParaRPr lang="en-GB" sz="1200" dirty="0"/>
          </a:p>
          <a:p>
            <a:r>
              <a:rPr lang="en-GB" sz="2500" dirty="0" err="1"/>
              <a:t>Pr</a:t>
            </a:r>
            <a:r>
              <a:rPr lang="en-GB" sz="2500" dirty="0"/>
              <a:t>(A) = .7</a:t>
            </a:r>
          </a:p>
          <a:p>
            <a:r>
              <a:rPr lang="en-GB" sz="2500" dirty="0" err="1"/>
              <a:t>Pr</a:t>
            </a:r>
            <a:r>
              <a:rPr lang="en-GB" sz="2500" dirty="0"/>
              <a:t>(B) = .6</a:t>
            </a:r>
          </a:p>
          <a:p>
            <a:r>
              <a:rPr lang="en-GB" sz="2500" dirty="0" err="1"/>
              <a:t>Pr</a:t>
            </a:r>
            <a:r>
              <a:rPr lang="en-GB" sz="2500" dirty="0"/>
              <a:t>(A </a:t>
            </a:r>
            <a:r>
              <a:rPr lang="en-GB" sz="2500" dirty="0" smtClean="0">
                <a:latin typeface="OpenSymbol" charset="2"/>
                <a:ea typeface="OpenSymbol" charset="2"/>
                <a:cs typeface="OpenSymbol" charset="2"/>
                <a:sym typeface="Symbol"/>
              </a:rPr>
              <a:t></a:t>
            </a:r>
            <a:r>
              <a:rPr lang="en-GB" sz="2500" dirty="0" smtClean="0"/>
              <a:t>B</a:t>
            </a:r>
            <a:r>
              <a:rPr lang="en-GB" sz="2500" dirty="0"/>
              <a:t>) = 1</a:t>
            </a:r>
          </a:p>
          <a:p>
            <a:endParaRPr lang="en-GB" sz="1200" dirty="0"/>
          </a:p>
          <a:p>
            <a:pPr>
              <a:lnSpc>
                <a:spcPct val="116000"/>
              </a:lnSpc>
            </a:pPr>
            <a:r>
              <a:rPr lang="en-GB" sz="2500" dirty="0">
                <a:latin typeface="Times New Roman" pitchFamily="16" charset="0"/>
              </a:rPr>
              <a:t>Hence</a:t>
            </a:r>
            <a:r>
              <a:rPr lang="en-GB" sz="2500" dirty="0"/>
              <a:t> </a:t>
            </a:r>
            <a:r>
              <a:rPr lang="en-GB" sz="2500" dirty="0" err="1"/>
              <a:t>Pr</a:t>
            </a:r>
            <a:r>
              <a:rPr lang="en-GB" sz="2500" dirty="0"/>
              <a:t>(A </a:t>
            </a:r>
            <a:r>
              <a:rPr lang="en-GB" sz="2500" dirty="0">
                <a:latin typeface="Symbol" pitchFamily="18" charset="2"/>
                <a:ea typeface="OpenSymbol" charset="2"/>
                <a:cs typeface="OpenSymbol" charset="2"/>
                <a:sym typeface="Symbol"/>
              </a:rPr>
              <a:t> </a:t>
            </a:r>
            <a:r>
              <a:rPr lang="en-GB" sz="2500" dirty="0" smtClean="0"/>
              <a:t>B</a:t>
            </a:r>
            <a:r>
              <a:rPr lang="en-GB" sz="2500" dirty="0"/>
              <a:t>) = 1.3 – 1 = .3</a:t>
            </a:r>
          </a:p>
        </p:txBody>
      </p:sp>
      <p:sp>
        <p:nvSpPr>
          <p:cNvPr id="6" name="Title 1"/>
          <p:cNvSpPr txBox="1">
            <a:spLocks/>
          </p:cNvSpPr>
          <p:nvPr/>
        </p:nvSpPr>
        <p:spPr>
          <a:xfrm>
            <a:off x="254881" y="111481"/>
            <a:ext cx="8229600" cy="1143000"/>
          </a:xfrm>
          <a:prstGeom prst="rect">
            <a:avLst/>
          </a:prstGeom>
        </p:spPr>
        <p:txBody>
          <a:bodyPr>
            <a:no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sz="4000" dirty="0" smtClean="0"/>
              <a:t>Use the Right Language For Problem</a:t>
            </a:r>
            <a:endParaRPr lang="en-US" sz="4000" dirty="0"/>
          </a:p>
        </p:txBody>
      </p:sp>
    </p:spTree>
    <p:extLst>
      <p:ext uri="{BB962C8B-B14F-4D97-AF65-F5344CB8AC3E}">
        <p14:creationId xmlns:p14="http://schemas.microsoft.com/office/powerpoint/2010/main" val="8158877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94080" y="1218368"/>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46083" name="Text Box 3"/>
          <p:cNvSpPr txBox="1">
            <a:spLocks noChangeArrowheads="1"/>
          </p:cNvSpPr>
          <p:nvPr/>
        </p:nvSpPr>
        <p:spPr bwMode="auto">
          <a:xfrm>
            <a:off x="609600" y="1600200"/>
            <a:ext cx="7747200" cy="4787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9pPr>
          </a:lstStyle>
          <a:p>
            <a:pPr>
              <a:lnSpc>
                <a:spcPct val="116000"/>
              </a:lnSpc>
            </a:pPr>
            <a:r>
              <a:rPr lang="en-GB" sz="2500" dirty="0">
                <a:latin typeface="+mn-lt"/>
              </a:rPr>
              <a:t>Can a stack of pennies as high as the Empire State Building fit into a 10' by 15' room?</a:t>
            </a: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pPr algn="ctr"/>
            <a:r>
              <a:rPr lang="en-GB" dirty="0">
                <a:latin typeface="+mn-lt"/>
              </a:rPr>
              <a:t>Logic   Mathematics   Words   Visualization    Sensory  </a:t>
            </a:r>
          </a:p>
        </p:txBody>
      </p:sp>
      <p:sp>
        <p:nvSpPr>
          <p:cNvPr id="5" name="Title 1"/>
          <p:cNvSpPr txBox="1">
            <a:spLocks/>
          </p:cNvSpPr>
          <p:nvPr/>
        </p:nvSpPr>
        <p:spPr>
          <a:xfrm>
            <a:off x="254881" y="111481"/>
            <a:ext cx="8229600" cy="1143000"/>
          </a:xfrm>
          <a:prstGeom prst="rect">
            <a:avLst/>
          </a:prstGeom>
        </p:spPr>
        <p:txBody>
          <a:bodyPr>
            <a:no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sz="4000" dirty="0" smtClean="0"/>
              <a:t>Use the Right Language For Problem</a:t>
            </a:r>
            <a:endParaRPr lang="en-US" sz="4000" dirty="0"/>
          </a:p>
        </p:txBody>
      </p:sp>
    </p:spTree>
    <p:extLst>
      <p:ext uri="{BB962C8B-B14F-4D97-AF65-F5344CB8AC3E}">
        <p14:creationId xmlns:p14="http://schemas.microsoft.com/office/powerpoint/2010/main" val="36118138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95521" y="1218368"/>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3" name="Content Placeholder 2"/>
          <p:cNvSpPr>
            <a:spLocks noGrp="1"/>
          </p:cNvSpPr>
          <p:nvPr>
            <p:ph idx="1"/>
          </p:nvPr>
        </p:nvSpPr>
        <p:spPr>
          <a:xfrm>
            <a:off x="457200" y="1524000"/>
            <a:ext cx="8229600" cy="4039910"/>
          </a:xfrm>
        </p:spPr>
        <p:txBody>
          <a:bodyPr/>
          <a:lstStyle/>
          <a:p>
            <a:pPr marL="109537" indent="0">
              <a:lnSpc>
                <a:spcPct val="116000"/>
              </a:lnSpc>
              <a:buNone/>
            </a:pPr>
            <a:r>
              <a:rPr lang="en-GB" sz="2400" dirty="0"/>
              <a:t>Best solved with </a:t>
            </a:r>
            <a:r>
              <a:rPr lang="en-GB" sz="2400" dirty="0">
                <a:solidFill>
                  <a:srgbClr val="0070C0"/>
                </a:solidFill>
                <a:effectLst>
                  <a:outerShdw blurRad="38100" dist="38100" dir="2700000" algn="tl">
                    <a:srgbClr val="000000">
                      <a:alpha val="43137"/>
                    </a:srgbClr>
                  </a:outerShdw>
                </a:effectLst>
              </a:rPr>
              <a:t>common sense logic</a:t>
            </a:r>
            <a:r>
              <a:rPr lang="en-GB" sz="2400" dirty="0" smtClean="0"/>
              <a:t>:</a:t>
            </a:r>
          </a:p>
          <a:p>
            <a:pPr marL="109537" indent="0">
              <a:lnSpc>
                <a:spcPct val="116000"/>
              </a:lnSpc>
              <a:buNone/>
            </a:pPr>
            <a:endParaRPr lang="en-GB" sz="2400" dirty="0" smtClean="0"/>
          </a:p>
          <a:p>
            <a:pPr>
              <a:lnSpc>
                <a:spcPct val="116000"/>
              </a:lnSpc>
            </a:pPr>
            <a:r>
              <a:rPr lang="en-GB" sz="2400" dirty="0" smtClean="0"/>
              <a:t>Empire </a:t>
            </a:r>
            <a:r>
              <a:rPr lang="en-GB" sz="2400" dirty="0"/>
              <a:t>state building is less than 150 floors.  </a:t>
            </a:r>
          </a:p>
          <a:p>
            <a:pPr>
              <a:lnSpc>
                <a:spcPct val="116000"/>
              </a:lnSpc>
            </a:pPr>
            <a:r>
              <a:rPr lang="en-GB" sz="2400" dirty="0" smtClean="0"/>
              <a:t>The </a:t>
            </a:r>
            <a:r>
              <a:rPr lang="en-GB" sz="2400" dirty="0"/>
              <a:t>10' by 15' room is 1 floor tall.  </a:t>
            </a:r>
          </a:p>
          <a:p>
            <a:pPr>
              <a:lnSpc>
                <a:spcPct val="116000"/>
              </a:lnSpc>
            </a:pPr>
            <a:r>
              <a:rPr lang="en-GB" sz="2400" dirty="0" smtClean="0"/>
              <a:t>Hence </a:t>
            </a:r>
            <a:r>
              <a:rPr lang="en-GB" sz="2400" dirty="0"/>
              <a:t>the stack of pennies can be divided into 150 </a:t>
            </a:r>
            <a:r>
              <a:rPr lang="en-GB" sz="2400" dirty="0" smtClean="0"/>
              <a:t>single </a:t>
            </a:r>
            <a:r>
              <a:rPr lang="en-GB" sz="2400" dirty="0"/>
              <a:t>floor stacks and all these easily fit into the room – </a:t>
            </a:r>
          </a:p>
          <a:p>
            <a:pPr lvl="1">
              <a:lnSpc>
                <a:spcPct val="116000"/>
              </a:lnSpc>
            </a:pPr>
            <a:r>
              <a:rPr lang="en-GB" sz="2000" dirty="0"/>
              <a:t>e.g. 10 rows of 15 one floor stacks which would easily fit </a:t>
            </a:r>
            <a:r>
              <a:rPr lang="en-GB" sz="2000" dirty="0" smtClean="0"/>
              <a:t>on </a:t>
            </a:r>
            <a:r>
              <a:rPr lang="en-GB" sz="2000" dirty="0"/>
              <a:t>a desk!</a:t>
            </a:r>
          </a:p>
          <a:p>
            <a:endParaRPr lang="en-US" sz="2400" dirty="0"/>
          </a:p>
        </p:txBody>
      </p:sp>
      <p:sp>
        <p:nvSpPr>
          <p:cNvPr id="8" name="Title 1"/>
          <p:cNvSpPr txBox="1">
            <a:spLocks/>
          </p:cNvSpPr>
          <p:nvPr/>
        </p:nvSpPr>
        <p:spPr>
          <a:xfrm>
            <a:off x="254881" y="111481"/>
            <a:ext cx="8229600" cy="1143000"/>
          </a:xfrm>
          <a:prstGeom prst="rect">
            <a:avLst/>
          </a:prstGeom>
        </p:spPr>
        <p:txBody>
          <a:bodyPr>
            <a:no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sz="4000" dirty="0" smtClean="0"/>
              <a:t>Use the Right Language For Problem</a:t>
            </a:r>
            <a:endParaRPr lang="en-US" sz="4000" dirty="0"/>
          </a:p>
        </p:txBody>
      </p:sp>
    </p:spTree>
    <p:extLst>
      <p:ext uri="{BB962C8B-B14F-4D97-AF65-F5344CB8AC3E}">
        <p14:creationId xmlns:p14="http://schemas.microsoft.com/office/powerpoint/2010/main" val="37363217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p:txBody>
          <a:bodyPr/>
          <a:lstStyle/>
          <a:p>
            <a:pPr eaLnBrk="1" hangingPunct="1">
              <a:lnSpc>
                <a:spcPct val="90000"/>
              </a:lnSpc>
              <a:spcAft>
                <a:spcPts val="600"/>
              </a:spcAft>
              <a:buFont typeface="Wingdings" pitchFamily="2" charset="2"/>
              <a:buNone/>
            </a:pPr>
            <a:r>
              <a:rPr lang="en-US" dirty="0" smtClean="0"/>
              <a:t>By the end of this section, you should:</a:t>
            </a:r>
          </a:p>
          <a:p>
            <a:pPr eaLnBrk="1" hangingPunct="1">
              <a:lnSpc>
                <a:spcPct val="90000"/>
              </a:lnSpc>
              <a:spcAft>
                <a:spcPts val="600"/>
              </a:spcAft>
            </a:pPr>
            <a:r>
              <a:rPr lang="en-US" dirty="0" smtClean="0"/>
              <a:t>Understand the importance of creativity, innovation, concept generation, and critical evaluation in engineering design.</a:t>
            </a:r>
          </a:p>
          <a:p>
            <a:pPr eaLnBrk="1" hangingPunct="1">
              <a:lnSpc>
                <a:spcPct val="90000"/>
              </a:lnSpc>
              <a:spcAft>
                <a:spcPts val="600"/>
              </a:spcAft>
            </a:pPr>
            <a:r>
              <a:rPr lang="en-US" dirty="0" smtClean="0"/>
              <a:t>Be familiar with barriers that hinder creativity.</a:t>
            </a:r>
          </a:p>
        </p:txBody>
      </p:sp>
      <p:sp>
        <p:nvSpPr>
          <p:cNvPr id="174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259FA2A-217F-4F98-B7A9-14DF3B7F726F}" type="slidenum">
              <a:rPr lang="en-US" smtClean="0"/>
              <a:pPr/>
              <a:t>2</a:t>
            </a:fld>
            <a:endParaRPr lang="en-US" smtClean="0"/>
          </a:p>
        </p:txBody>
      </p:sp>
      <p:sp>
        <p:nvSpPr>
          <p:cNvPr id="6149" name="AutoShape 2"/>
          <p:cNvSpPr>
            <a:spLocks noGrp="1" noChangeArrowheads="1"/>
          </p:cNvSpPr>
          <p:nvPr>
            <p:ph type="title"/>
          </p:nvPr>
        </p:nvSpPr>
        <p:spPr/>
        <p:txBody>
          <a:bodyPr/>
          <a:lstStyle/>
          <a:p>
            <a:pPr eaLnBrk="1" fontAlgn="auto" hangingPunct="1">
              <a:spcAft>
                <a:spcPts val="0"/>
              </a:spcAft>
              <a:defRPr/>
            </a:pPr>
            <a:r>
              <a:rPr lang="en-US" dirty="0" smtClean="0"/>
              <a:t>Learning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95521" y="1218368"/>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48131" name="Text Box 3"/>
          <p:cNvSpPr txBox="1">
            <a:spLocks noChangeArrowheads="1"/>
          </p:cNvSpPr>
          <p:nvPr/>
        </p:nvSpPr>
        <p:spPr bwMode="auto">
          <a:xfrm>
            <a:off x="754560" y="1828800"/>
            <a:ext cx="77472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9pPr>
          </a:lstStyle>
          <a:p>
            <a:pPr>
              <a:lnSpc>
                <a:spcPct val="116000"/>
              </a:lnSpc>
            </a:pPr>
            <a:r>
              <a:rPr lang="en-GB" sz="2400" dirty="0">
                <a:latin typeface="+mn-lt"/>
              </a:rPr>
              <a:t>A man and a woman standing side by side begin walking so that their right feet hit the ground at the same time.  </a:t>
            </a:r>
            <a:endParaRPr lang="en-GB" sz="2400" dirty="0" smtClean="0">
              <a:latin typeface="+mn-lt"/>
            </a:endParaRPr>
          </a:p>
          <a:p>
            <a:pPr>
              <a:lnSpc>
                <a:spcPct val="116000"/>
              </a:lnSpc>
            </a:pPr>
            <a:endParaRPr lang="en-GB" sz="2400" dirty="0">
              <a:latin typeface="+mn-lt"/>
            </a:endParaRPr>
          </a:p>
          <a:p>
            <a:pPr>
              <a:lnSpc>
                <a:spcPct val="116000"/>
              </a:lnSpc>
            </a:pPr>
            <a:r>
              <a:rPr lang="en-GB" sz="2400" dirty="0" smtClean="0">
                <a:latin typeface="+mn-lt"/>
              </a:rPr>
              <a:t>The </a:t>
            </a:r>
            <a:r>
              <a:rPr lang="en-GB" sz="2400" dirty="0">
                <a:latin typeface="+mn-lt"/>
              </a:rPr>
              <a:t>woman takes three steps for every two steps the man takes.  </a:t>
            </a:r>
            <a:endParaRPr lang="en-GB" sz="2400" dirty="0" smtClean="0">
              <a:latin typeface="+mn-lt"/>
            </a:endParaRPr>
          </a:p>
          <a:p>
            <a:pPr>
              <a:lnSpc>
                <a:spcPct val="116000"/>
              </a:lnSpc>
            </a:pPr>
            <a:endParaRPr lang="en-GB" sz="2400" dirty="0">
              <a:latin typeface="+mn-lt"/>
            </a:endParaRPr>
          </a:p>
          <a:p>
            <a:pPr>
              <a:lnSpc>
                <a:spcPct val="116000"/>
              </a:lnSpc>
            </a:pPr>
            <a:r>
              <a:rPr lang="en-GB" sz="2400" dirty="0" smtClean="0">
                <a:latin typeface="+mn-lt"/>
              </a:rPr>
              <a:t>How </a:t>
            </a:r>
            <a:r>
              <a:rPr lang="en-GB" sz="2400" dirty="0">
                <a:latin typeface="+mn-lt"/>
              </a:rPr>
              <a:t>many steps does the man take before their left feet hit the ground at the same time?</a:t>
            </a:r>
          </a:p>
          <a:p>
            <a:endParaRPr lang="en-GB" sz="2400" dirty="0">
              <a:latin typeface="+mn-lt"/>
            </a:endParaRPr>
          </a:p>
        </p:txBody>
      </p:sp>
      <p:sp>
        <p:nvSpPr>
          <p:cNvPr id="5" name="Title 1"/>
          <p:cNvSpPr txBox="1">
            <a:spLocks/>
          </p:cNvSpPr>
          <p:nvPr/>
        </p:nvSpPr>
        <p:spPr>
          <a:xfrm>
            <a:off x="254881" y="111481"/>
            <a:ext cx="8229600" cy="1143000"/>
          </a:xfrm>
          <a:prstGeom prst="rect">
            <a:avLst/>
          </a:prstGeom>
        </p:spPr>
        <p:txBody>
          <a:bodyPr>
            <a:no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sz="4000" dirty="0" smtClean="0"/>
              <a:t>Use the Right Language For Problem</a:t>
            </a:r>
            <a:endParaRPr lang="en-US" sz="4000" dirty="0"/>
          </a:p>
        </p:txBody>
      </p:sp>
    </p:spTree>
    <p:extLst>
      <p:ext uri="{BB962C8B-B14F-4D97-AF65-F5344CB8AC3E}">
        <p14:creationId xmlns:p14="http://schemas.microsoft.com/office/powerpoint/2010/main" val="2869793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747124" y="2577435"/>
            <a:ext cx="1926720" cy="972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Lst>
              <a:defRPr>
                <a:solidFill>
                  <a:srgbClr val="000000"/>
                </a:solidFill>
                <a:latin typeface="Arial" charset="0"/>
                <a:ea typeface="msgothic" charset="0"/>
                <a:cs typeface="msgothic" charset="0"/>
              </a:defRPr>
            </a:lvl1pPr>
            <a:lvl2pPr>
              <a:tabLst>
                <a:tab pos="723900" algn="l"/>
                <a:tab pos="1447800" algn="l"/>
              </a:tabLst>
              <a:defRPr>
                <a:solidFill>
                  <a:srgbClr val="000000"/>
                </a:solidFill>
                <a:latin typeface="Arial" charset="0"/>
                <a:ea typeface="msgothic" charset="0"/>
                <a:cs typeface="msgothic" charset="0"/>
              </a:defRPr>
            </a:lvl2pPr>
            <a:lvl3pPr>
              <a:tabLst>
                <a:tab pos="723900" algn="l"/>
                <a:tab pos="1447800" algn="l"/>
              </a:tabLst>
              <a:defRPr>
                <a:solidFill>
                  <a:srgbClr val="000000"/>
                </a:solidFill>
                <a:latin typeface="Arial" charset="0"/>
                <a:ea typeface="msgothic" charset="0"/>
                <a:cs typeface="msgothic" charset="0"/>
              </a:defRPr>
            </a:lvl3pPr>
            <a:lvl4pPr>
              <a:tabLst>
                <a:tab pos="723900" algn="l"/>
                <a:tab pos="1447800" algn="l"/>
              </a:tabLst>
              <a:defRPr>
                <a:solidFill>
                  <a:srgbClr val="000000"/>
                </a:solidFill>
                <a:latin typeface="Arial" charset="0"/>
                <a:ea typeface="msgothic" charset="0"/>
                <a:cs typeface="msgothic" charset="0"/>
              </a:defRPr>
            </a:lvl4pPr>
            <a:lvl5pPr>
              <a:tabLst>
                <a:tab pos="723900" algn="l"/>
                <a:tab pos="14478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Lst>
              <a:defRPr>
                <a:solidFill>
                  <a:srgbClr val="000000"/>
                </a:solidFill>
                <a:latin typeface="Arial" charset="0"/>
                <a:ea typeface="msgothic" charset="0"/>
                <a:cs typeface="msgothic" charset="0"/>
              </a:defRPr>
            </a:lvl9pPr>
          </a:lstStyle>
          <a:p>
            <a:pPr>
              <a:lnSpc>
                <a:spcPct val="116000"/>
              </a:lnSpc>
            </a:pPr>
            <a:endParaRPr lang="en-GB" sz="2500">
              <a:latin typeface="Times New Roman" pitchFamily="16" charset="0"/>
            </a:endParaRPr>
          </a:p>
          <a:p>
            <a:pPr lvl="4">
              <a:lnSpc>
                <a:spcPct val="116000"/>
              </a:lnSpc>
            </a:pPr>
            <a:endParaRPr lang="en-GB" sz="2500">
              <a:latin typeface="Times New Roman" pitchFamily="16" charset="0"/>
            </a:endParaRPr>
          </a:p>
        </p:txBody>
      </p:sp>
      <p:sp>
        <p:nvSpPr>
          <p:cNvPr id="49155" name="Text Box 3"/>
          <p:cNvSpPr txBox="1">
            <a:spLocks noChangeArrowheads="1"/>
          </p:cNvSpPr>
          <p:nvPr/>
        </p:nvSpPr>
        <p:spPr bwMode="auto">
          <a:xfrm>
            <a:off x="400803" y="1992515"/>
            <a:ext cx="516179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msgothic" charset="0"/>
                <a:cs typeface="msgothic" charset="0"/>
              </a:defRPr>
            </a:lvl9pPr>
          </a:lstStyle>
          <a:p>
            <a:r>
              <a:rPr lang="en-GB" sz="2400" dirty="0"/>
              <a:t>Best solved </a:t>
            </a:r>
            <a:r>
              <a:rPr lang="en-GB" sz="2400" dirty="0" smtClean="0">
                <a:solidFill>
                  <a:srgbClr val="7030A0"/>
                </a:solidFill>
                <a:effectLst>
                  <a:outerShdw blurRad="38100" dist="38100" dir="2700000" algn="tl">
                    <a:srgbClr val="000000">
                      <a:alpha val="43137"/>
                    </a:srgbClr>
                  </a:outerShdw>
                </a:effectLst>
              </a:rPr>
              <a:t>visually!</a:t>
            </a:r>
            <a:endParaRPr lang="en-GB" sz="2400" dirty="0">
              <a:solidFill>
                <a:srgbClr val="7030A0"/>
              </a:solidFill>
              <a:effectLst>
                <a:outerShdw blurRad="38100" dist="38100" dir="2700000" algn="tl">
                  <a:srgbClr val="000000">
                    <a:alpha val="43137"/>
                  </a:srgbClr>
                </a:outerShdw>
              </a:effectLst>
            </a:endParaRPr>
          </a:p>
          <a:p>
            <a:endParaRPr lang="en-GB" sz="2200" dirty="0"/>
          </a:p>
          <a:p>
            <a:r>
              <a:rPr lang="en-GB" sz="2200" dirty="0"/>
              <a:t>     </a:t>
            </a:r>
          </a:p>
        </p:txBody>
      </p:sp>
      <p:sp>
        <p:nvSpPr>
          <p:cNvPr id="49156" name="Text Box 4"/>
          <p:cNvSpPr txBox="1">
            <a:spLocks noChangeArrowheads="1"/>
          </p:cNvSpPr>
          <p:nvPr/>
        </p:nvSpPr>
        <p:spPr bwMode="auto">
          <a:xfrm>
            <a:off x="1000563" y="3405523"/>
            <a:ext cx="7511040" cy="1689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5pPr>
            <a:lvl6pPr marL="15367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6pPr>
            <a:lvl7pPr marL="19939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7pPr>
            <a:lvl8pPr marL="24511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8pPr>
            <a:lvl9pPr marL="2908300" indent="-215900" defTabSz="457200" fontAlgn="base" hangingPunct="0">
              <a:lnSpc>
                <a:spcPct val="124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sgothic" charset="0"/>
                <a:cs typeface="msgothic" charset="0"/>
              </a:defRPr>
            </a:lvl9pPr>
          </a:lstStyle>
          <a:p>
            <a:r>
              <a:rPr lang="en-GB" sz="2500" dirty="0"/>
              <a:t>M </a:t>
            </a:r>
            <a:r>
              <a:rPr lang="en-GB" sz="2200" dirty="0"/>
              <a:t>   </a:t>
            </a:r>
            <a:r>
              <a:rPr lang="en-GB" sz="2500" dirty="0">
                <a:latin typeface="Courier New" pitchFamily="49" charset="0"/>
              </a:rPr>
              <a:t>R  L  R  L  R  L  R  L  R  L  R</a:t>
            </a:r>
          </a:p>
          <a:p>
            <a:r>
              <a:rPr lang="en-GB" sz="2500" dirty="0"/>
              <a:t>W   </a:t>
            </a:r>
            <a:r>
              <a:rPr lang="en-GB" sz="2500" dirty="0">
                <a:latin typeface="Courier New" pitchFamily="49" charset="0"/>
              </a:rPr>
              <a:t>R L R L R L R L R L R L R L R L ...</a:t>
            </a:r>
          </a:p>
          <a:p>
            <a:endParaRPr lang="en-GB" sz="900" dirty="0"/>
          </a:p>
          <a:p>
            <a:r>
              <a:rPr lang="en-GB" sz="2500" dirty="0"/>
              <a:t>                                       </a:t>
            </a:r>
            <a:r>
              <a:rPr lang="en-GB" dirty="0"/>
              <a:t>time</a:t>
            </a:r>
          </a:p>
        </p:txBody>
      </p:sp>
      <p:sp>
        <p:nvSpPr>
          <p:cNvPr id="49157" name="Line 5"/>
          <p:cNvSpPr>
            <a:spLocks noChangeShapeType="1"/>
          </p:cNvSpPr>
          <p:nvPr/>
        </p:nvSpPr>
        <p:spPr bwMode="auto">
          <a:xfrm>
            <a:off x="881043" y="4469793"/>
            <a:ext cx="7257600" cy="14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9158" name="Line 6"/>
          <p:cNvSpPr>
            <a:spLocks noChangeShapeType="1"/>
          </p:cNvSpPr>
          <p:nvPr/>
        </p:nvSpPr>
        <p:spPr bwMode="auto">
          <a:xfrm>
            <a:off x="1503123" y="3225503"/>
            <a:ext cx="1440" cy="14516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9159" name="AutoShape 7"/>
          <p:cNvSpPr>
            <a:spLocks noChangeArrowheads="1"/>
          </p:cNvSpPr>
          <p:nvPr/>
        </p:nvSpPr>
        <p:spPr bwMode="auto">
          <a:xfrm>
            <a:off x="1503123" y="3225503"/>
            <a:ext cx="414720" cy="1451672"/>
          </a:xfrm>
          <a:prstGeom prst="roundRect">
            <a:avLst>
              <a:gd name="adj" fmla="val 347"/>
            </a:avLst>
          </a:prstGeom>
          <a:solidFill>
            <a:srgbClr val="FFFF00">
              <a:alpha val="25000"/>
            </a:srgbClr>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49160" name="AutoShape 8"/>
          <p:cNvSpPr>
            <a:spLocks noChangeArrowheads="1"/>
          </p:cNvSpPr>
          <p:nvPr/>
        </p:nvSpPr>
        <p:spPr bwMode="auto">
          <a:xfrm>
            <a:off x="3815763" y="3193820"/>
            <a:ext cx="414720" cy="1451672"/>
          </a:xfrm>
          <a:prstGeom prst="roundRect">
            <a:avLst>
              <a:gd name="adj" fmla="val 347"/>
            </a:avLst>
          </a:prstGeom>
          <a:solidFill>
            <a:srgbClr val="FFFF00">
              <a:alpha val="25000"/>
            </a:srgbClr>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49161" name="AutoShape 9"/>
          <p:cNvSpPr>
            <a:spLocks noChangeArrowheads="1"/>
          </p:cNvSpPr>
          <p:nvPr/>
        </p:nvSpPr>
        <p:spPr bwMode="auto">
          <a:xfrm>
            <a:off x="6090963" y="3193820"/>
            <a:ext cx="414720" cy="1451672"/>
          </a:xfrm>
          <a:prstGeom prst="roundRect">
            <a:avLst>
              <a:gd name="adj" fmla="val 347"/>
            </a:avLst>
          </a:prstGeom>
          <a:solidFill>
            <a:srgbClr val="FFFF00">
              <a:alpha val="25000"/>
            </a:srgbClr>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1" name="Title 1"/>
          <p:cNvSpPr txBox="1">
            <a:spLocks/>
          </p:cNvSpPr>
          <p:nvPr/>
        </p:nvSpPr>
        <p:spPr>
          <a:xfrm>
            <a:off x="254881" y="111481"/>
            <a:ext cx="8229600" cy="1143000"/>
          </a:xfrm>
          <a:prstGeom prst="rect">
            <a:avLst/>
          </a:prstGeom>
        </p:spPr>
        <p:txBody>
          <a:bodyPr>
            <a:no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sz="4000" dirty="0" smtClean="0"/>
              <a:t>Use the Right Language For Problem</a:t>
            </a:r>
            <a:endParaRPr lang="en-US" sz="4000" dirty="0"/>
          </a:p>
        </p:txBody>
      </p:sp>
    </p:spTree>
    <p:extLst>
      <p:ext uri="{BB962C8B-B14F-4D97-AF65-F5344CB8AC3E}">
        <p14:creationId xmlns:p14="http://schemas.microsoft.com/office/powerpoint/2010/main" val="41983226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sz="4000" dirty="0" smtClean="0"/>
              <a:t>Thinking Styles!</a:t>
            </a:r>
            <a:endParaRPr lang="en-US" sz="4000" dirty="0"/>
          </a:p>
        </p:txBody>
      </p:sp>
      <p:sp>
        <p:nvSpPr>
          <p:cNvPr id="228355" name="Rectangle 3"/>
          <p:cNvSpPr>
            <a:spLocks noGrp="1" noChangeArrowheads="1"/>
          </p:cNvSpPr>
          <p:nvPr>
            <p:ph type="body" idx="1"/>
          </p:nvPr>
        </p:nvSpPr>
        <p:spPr/>
        <p:txBody>
          <a:bodyPr/>
          <a:lstStyle/>
          <a:p>
            <a:r>
              <a:rPr lang="en-US" b="1" dirty="0"/>
              <a:t>Vertical thinking</a:t>
            </a:r>
            <a:r>
              <a:rPr lang="en-US" dirty="0"/>
              <a:t> is thinking that is logical and straightforward</a:t>
            </a:r>
          </a:p>
          <a:p>
            <a:pPr lvl="1"/>
            <a:r>
              <a:rPr lang="en-US" dirty="0"/>
              <a:t>It is used in the refinement and development of ideas </a:t>
            </a:r>
          </a:p>
          <a:p>
            <a:endParaRPr lang="en-US" b="1" dirty="0" smtClean="0"/>
          </a:p>
          <a:p>
            <a:r>
              <a:rPr lang="en-US" b="1" dirty="0" smtClean="0"/>
              <a:t>Lateral </a:t>
            </a:r>
            <a:r>
              <a:rPr lang="en-US" b="1" dirty="0"/>
              <a:t>thinking</a:t>
            </a:r>
            <a:r>
              <a:rPr lang="en-US" dirty="0"/>
              <a:t> is thinking “around” a problem</a:t>
            </a:r>
          </a:p>
          <a:p>
            <a:pPr lvl="1"/>
            <a:r>
              <a:rPr lang="en-US" dirty="0"/>
              <a:t>It is used to generate new ideas and is sometimes used as a synonym for creative thinking</a:t>
            </a:r>
          </a:p>
          <a:p>
            <a:pPr lvl="1"/>
            <a:endParaRPr lang="en-US" dirty="0"/>
          </a:p>
        </p:txBody>
      </p:sp>
    </p:spTree>
    <p:extLst>
      <p:ext uri="{BB962C8B-B14F-4D97-AF65-F5344CB8AC3E}">
        <p14:creationId xmlns:p14="http://schemas.microsoft.com/office/powerpoint/2010/main" val="415810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AutoShape 4"/>
          <p:cNvSpPr>
            <a:spLocks noChangeArrowheads="1"/>
          </p:cNvSpPr>
          <p:nvPr/>
        </p:nvSpPr>
        <p:spPr bwMode="auto">
          <a:xfrm>
            <a:off x="982662" y="228600"/>
            <a:ext cx="6721475" cy="1096963"/>
          </a:xfrm>
          <a:prstGeom prst="plaque">
            <a:avLst>
              <a:gd name="adj" fmla="val 16667"/>
            </a:avLst>
          </a:prstGeom>
          <a:noFill/>
          <a:ln w="66675" cmpd="thickThin">
            <a:solidFill>
              <a:schemeClr val="bg1"/>
            </a:solidFill>
            <a:miter lim="800000"/>
            <a:headEnd/>
            <a:tailEnd/>
          </a:ln>
          <a:effectLst/>
          <a:extLst/>
        </p:spPr>
        <p:txBody>
          <a:bodyPr wrap="none" anchor="ctr"/>
          <a:lstStyle/>
          <a:p>
            <a:pPr algn="ctr"/>
            <a:r>
              <a:rPr lang="en-US" sz="3200" dirty="0">
                <a:effectLst>
                  <a:outerShdw blurRad="38100" dist="38100" dir="2700000" algn="tl">
                    <a:srgbClr val="000000">
                      <a:alpha val="43137"/>
                    </a:srgbClr>
                  </a:outerShdw>
                </a:effectLst>
                <a:latin typeface="+mj-lt"/>
              </a:rPr>
              <a:t>Characteristics of Lateral Versus</a:t>
            </a:r>
            <a:br>
              <a:rPr lang="en-US" sz="3200" dirty="0">
                <a:effectLst>
                  <a:outerShdw blurRad="38100" dist="38100" dir="2700000" algn="tl">
                    <a:srgbClr val="000000">
                      <a:alpha val="43137"/>
                    </a:srgbClr>
                  </a:outerShdw>
                </a:effectLst>
                <a:latin typeface="+mj-lt"/>
              </a:rPr>
            </a:br>
            <a:r>
              <a:rPr lang="en-US" sz="3200" dirty="0">
                <a:effectLst>
                  <a:outerShdw blurRad="38100" dist="38100" dir="2700000" algn="tl">
                    <a:srgbClr val="000000">
                      <a:alpha val="43137"/>
                    </a:srgbClr>
                  </a:outerShdw>
                </a:effectLst>
                <a:latin typeface="+mj-lt"/>
              </a:rPr>
              <a:t>Vertical </a:t>
            </a:r>
            <a:r>
              <a:rPr lang="en-US" sz="3200" dirty="0" smtClean="0">
                <a:effectLst>
                  <a:outerShdw blurRad="38100" dist="38100" dir="2700000" algn="tl">
                    <a:srgbClr val="000000">
                      <a:alpha val="43137"/>
                    </a:srgbClr>
                  </a:outerShdw>
                </a:effectLst>
                <a:latin typeface="+mj-lt"/>
              </a:rPr>
              <a:t>Thinking</a:t>
            </a:r>
            <a:endParaRPr lang="en-US" sz="2800" dirty="0">
              <a:effectLst>
                <a:outerShdw blurRad="38100" dist="38100" dir="2700000" algn="tl">
                  <a:srgbClr val="000000">
                    <a:alpha val="43137"/>
                  </a:srgbClr>
                </a:outerShdw>
              </a:effectLst>
              <a:latin typeface="+mj-lt"/>
            </a:endParaRPr>
          </a:p>
        </p:txBody>
      </p:sp>
      <p:sp>
        <p:nvSpPr>
          <p:cNvPr id="46086" name="AutoShape 6"/>
          <p:cNvSpPr>
            <a:spLocks noChangeArrowheads="1"/>
          </p:cNvSpPr>
          <p:nvPr/>
        </p:nvSpPr>
        <p:spPr bwMode="auto">
          <a:xfrm>
            <a:off x="217488" y="1517650"/>
            <a:ext cx="4024312" cy="1066800"/>
          </a:xfrm>
          <a:prstGeom prst="pentagon">
            <a:avLst/>
          </a:prstGeom>
          <a:noFill/>
          <a:ln w="28575">
            <a:solidFill>
              <a:schemeClr val="bg1"/>
            </a:solidFill>
            <a:miter lim="800000"/>
            <a:headEnd/>
            <a:tailEnd/>
          </a:ln>
          <a:effectLst/>
          <a:extLst/>
        </p:spPr>
        <p:txBody>
          <a:bodyPr wrap="none" anchor="ctr"/>
          <a:lstStyle/>
          <a:p>
            <a:pPr algn="ctr"/>
            <a:r>
              <a:rPr lang="en-US" sz="2400" b="1" i="1">
                <a:latin typeface="Times New Roman" pitchFamily="18" charset="0"/>
              </a:rPr>
              <a:t>LATERAL THINKING</a:t>
            </a:r>
          </a:p>
        </p:txBody>
      </p:sp>
      <p:sp>
        <p:nvSpPr>
          <p:cNvPr id="46090" name="AutoShape 10"/>
          <p:cNvSpPr>
            <a:spLocks noChangeArrowheads="1"/>
          </p:cNvSpPr>
          <p:nvPr/>
        </p:nvSpPr>
        <p:spPr bwMode="auto">
          <a:xfrm>
            <a:off x="4653286" y="1500483"/>
            <a:ext cx="4024312" cy="1066800"/>
          </a:xfrm>
          <a:prstGeom prst="pentagon">
            <a:avLst/>
          </a:prstGeom>
          <a:noFill/>
          <a:ln w="28575">
            <a:solidFill>
              <a:schemeClr val="bg1"/>
            </a:solidFill>
            <a:miter lim="800000"/>
            <a:headEnd/>
            <a:tailEnd/>
          </a:ln>
          <a:effectLst/>
          <a:extLst/>
        </p:spPr>
        <p:txBody>
          <a:bodyPr wrap="none" anchor="ctr"/>
          <a:lstStyle/>
          <a:p>
            <a:pPr algn="ctr"/>
            <a:r>
              <a:rPr lang="en-US" sz="2400" b="1" i="1" dirty="0">
                <a:latin typeface="Times New Roman" pitchFamily="18" charset="0"/>
              </a:rPr>
              <a:t>VERTICAL THINKING</a:t>
            </a:r>
          </a:p>
        </p:txBody>
      </p:sp>
      <p:sp>
        <p:nvSpPr>
          <p:cNvPr id="46093" name="Rectangle 13"/>
          <p:cNvSpPr>
            <a:spLocks noChangeArrowheads="1"/>
          </p:cNvSpPr>
          <p:nvPr/>
        </p:nvSpPr>
        <p:spPr bwMode="auto">
          <a:xfrm>
            <a:off x="398463" y="2590800"/>
            <a:ext cx="3763962" cy="3154363"/>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8925" indent="-288925">
              <a:spcBef>
                <a:spcPct val="15000"/>
              </a:spcBef>
              <a:buFont typeface="Wingdings" pitchFamily="2" charset="2"/>
              <a:buChar char="ü"/>
            </a:pPr>
            <a:r>
              <a:rPr lang="en-US" sz="2400">
                <a:solidFill>
                  <a:srgbClr val="0070C0"/>
                </a:solidFill>
                <a:latin typeface="Times New Roman" pitchFamily="18" charset="0"/>
              </a:rPr>
              <a:t>Finds new ways to view</a:t>
            </a:r>
            <a:br>
              <a:rPr lang="en-US" sz="2400">
                <a:solidFill>
                  <a:srgbClr val="0070C0"/>
                </a:solidFill>
                <a:latin typeface="Times New Roman" pitchFamily="18" charset="0"/>
              </a:rPr>
            </a:br>
            <a:r>
              <a:rPr lang="en-US" sz="2400">
                <a:solidFill>
                  <a:srgbClr val="0070C0"/>
                </a:solidFill>
                <a:latin typeface="Times New Roman" pitchFamily="18" charset="0"/>
              </a:rPr>
              <a:t>things; concerned with</a:t>
            </a:r>
            <a:br>
              <a:rPr lang="en-US" sz="2400">
                <a:solidFill>
                  <a:srgbClr val="0070C0"/>
                </a:solidFill>
                <a:latin typeface="Times New Roman" pitchFamily="18" charset="0"/>
              </a:rPr>
            </a:br>
            <a:r>
              <a:rPr lang="en-US" sz="2400">
                <a:solidFill>
                  <a:srgbClr val="0070C0"/>
                </a:solidFill>
                <a:latin typeface="Times New Roman" pitchFamily="18" charset="0"/>
              </a:rPr>
              <a:t>change and movement.</a:t>
            </a:r>
          </a:p>
          <a:p>
            <a:pPr marL="288925" indent="-288925">
              <a:spcBef>
                <a:spcPct val="15000"/>
              </a:spcBef>
              <a:buFont typeface="Wingdings" pitchFamily="2" charset="2"/>
              <a:buChar char="ü"/>
            </a:pPr>
            <a:r>
              <a:rPr lang="en-US" sz="2400">
                <a:solidFill>
                  <a:srgbClr val="0070C0"/>
                </a:solidFill>
                <a:latin typeface="Times New Roman" pitchFamily="18" charset="0"/>
              </a:rPr>
              <a:t>Looks for what is different</a:t>
            </a:r>
            <a:br>
              <a:rPr lang="en-US" sz="2400">
                <a:solidFill>
                  <a:srgbClr val="0070C0"/>
                </a:solidFill>
                <a:latin typeface="Times New Roman" pitchFamily="18" charset="0"/>
              </a:rPr>
            </a:br>
            <a:r>
              <a:rPr lang="en-US" sz="2400">
                <a:solidFill>
                  <a:srgbClr val="0070C0"/>
                </a:solidFill>
                <a:latin typeface="Times New Roman" pitchFamily="18" charset="0"/>
              </a:rPr>
              <a:t>rather than “right” or</a:t>
            </a:r>
            <a:br>
              <a:rPr lang="en-US" sz="2400">
                <a:solidFill>
                  <a:srgbClr val="0070C0"/>
                </a:solidFill>
                <a:latin typeface="Times New Roman" pitchFamily="18" charset="0"/>
              </a:rPr>
            </a:br>
            <a:r>
              <a:rPr lang="en-US" sz="2400">
                <a:solidFill>
                  <a:srgbClr val="0070C0"/>
                </a:solidFill>
                <a:latin typeface="Times New Roman" pitchFamily="18" charset="0"/>
              </a:rPr>
              <a:t>“wrong.”</a:t>
            </a:r>
          </a:p>
          <a:p>
            <a:pPr marL="288925" indent="-288925">
              <a:spcBef>
                <a:spcPct val="15000"/>
              </a:spcBef>
              <a:buFont typeface="Wingdings" pitchFamily="2" charset="2"/>
              <a:buChar char="ü"/>
            </a:pPr>
            <a:r>
              <a:rPr lang="en-US" sz="2400">
                <a:solidFill>
                  <a:srgbClr val="0070C0"/>
                </a:solidFill>
                <a:latin typeface="Times New Roman" pitchFamily="18" charset="0"/>
              </a:rPr>
              <a:t>Analyzes ideas to generate</a:t>
            </a:r>
            <a:br>
              <a:rPr lang="en-US" sz="2400">
                <a:solidFill>
                  <a:srgbClr val="0070C0"/>
                </a:solidFill>
                <a:latin typeface="Times New Roman" pitchFamily="18" charset="0"/>
              </a:rPr>
            </a:br>
            <a:r>
              <a:rPr lang="en-US" sz="2400">
                <a:solidFill>
                  <a:srgbClr val="0070C0"/>
                </a:solidFill>
                <a:latin typeface="Times New Roman" pitchFamily="18" charset="0"/>
              </a:rPr>
              <a:t>new ideas.</a:t>
            </a:r>
          </a:p>
        </p:txBody>
      </p:sp>
      <p:sp>
        <p:nvSpPr>
          <p:cNvPr id="46095" name="Rectangle 15"/>
          <p:cNvSpPr>
            <a:spLocks noChangeArrowheads="1"/>
          </p:cNvSpPr>
          <p:nvPr/>
        </p:nvSpPr>
        <p:spPr bwMode="auto">
          <a:xfrm>
            <a:off x="4894263" y="2590800"/>
            <a:ext cx="3763962" cy="3154363"/>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8925" indent="-288925">
              <a:spcBef>
                <a:spcPct val="45000"/>
              </a:spcBef>
              <a:spcAft>
                <a:spcPct val="10000"/>
              </a:spcAft>
              <a:buFont typeface="Wingdings" pitchFamily="2" charset="2"/>
              <a:buChar char="ü"/>
            </a:pPr>
            <a:r>
              <a:rPr lang="en-US" sz="2400" dirty="0">
                <a:solidFill>
                  <a:srgbClr val="00B050"/>
                </a:solidFill>
                <a:latin typeface="Times New Roman" pitchFamily="18" charset="0"/>
              </a:rPr>
              <a:t>Tries to find absolutes;</a:t>
            </a:r>
            <a:br>
              <a:rPr lang="en-US" sz="2400" dirty="0">
                <a:solidFill>
                  <a:srgbClr val="00B050"/>
                </a:solidFill>
                <a:latin typeface="Times New Roman" pitchFamily="18" charset="0"/>
              </a:rPr>
            </a:br>
            <a:r>
              <a:rPr lang="en-US" sz="2400" dirty="0">
                <a:solidFill>
                  <a:srgbClr val="00B050"/>
                </a:solidFill>
                <a:latin typeface="Times New Roman" pitchFamily="18" charset="0"/>
              </a:rPr>
              <a:t>concerned with stability.</a:t>
            </a:r>
          </a:p>
          <a:p>
            <a:pPr marL="288925" indent="-288925">
              <a:spcBef>
                <a:spcPct val="45000"/>
              </a:spcBef>
              <a:spcAft>
                <a:spcPct val="10000"/>
              </a:spcAft>
              <a:buFont typeface="Wingdings" pitchFamily="2" charset="2"/>
              <a:buChar char="ü"/>
            </a:pPr>
            <a:r>
              <a:rPr lang="en-US" sz="2400" dirty="0">
                <a:solidFill>
                  <a:srgbClr val="00B050"/>
                </a:solidFill>
                <a:latin typeface="Times New Roman" pitchFamily="18" charset="0"/>
              </a:rPr>
              <a:t>Seeks justification for each</a:t>
            </a:r>
            <a:br>
              <a:rPr lang="en-US" sz="2400" dirty="0">
                <a:solidFill>
                  <a:srgbClr val="00B050"/>
                </a:solidFill>
                <a:latin typeface="Times New Roman" pitchFamily="18" charset="0"/>
              </a:rPr>
            </a:br>
            <a:r>
              <a:rPr lang="en-US" sz="2400" dirty="0">
                <a:solidFill>
                  <a:srgbClr val="00B050"/>
                </a:solidFill>
                <a:latin typeface="Times New Roman" pitchFamily="18" charset="0"/>
              </a:rPr>
              <a:t>step; tries to find what is</a:t>
            </a:r>
            <a:br>
              <a:rPr lang="en-US" sz="2400" dirty="0">
                <a:solidFill>
                  <a:srgbClr val="00B050"/>
                </a:solidFill>
                <a:latin typeface="Times New Roman" pitchFamily="18" charset="0"/>
              </a:rPr>
            </a:br>
            <a:r>
              <a:rPr lang="en-US" sz="2400" dirty="0">
                <a:solidFill>
                  <a:srgbClr val="00B050"/>
                </a:solidFill>
                <a:latin typeface="Times New Roman" pitchFamily="18" charset="0"/>
              </a:rPr>
              <a:t>“right.”</a:t>
            </a:r>
          </a:p>
          <a:p>
            <a:pPr marL="288925" indent="-288925">
              <a:spcBef>
                <a:spcPct val="45000"/>
              </a:spcBef>
              <a:spcAft>
                <a:spcPct val="10000"/>
              </a:spcAft>
              <a:buFont typeface="Wingdings" pitchFamily="2" charset="2"/>
              <a:buChar char="ü"/>
            </a:pPr>
            <a:r>
              <a:rPr lang="en-US" sz="2400" dirty="0">
                <a:solidFill>
                  <a:srgbClr val="00B050"/>
                </a:solidFill>
                <a:latin typeface="Times New Roman" pitchFamily="18" charset="0"/>
              </a:rPr>
              <a:t>Analyzes ideas for faults.</a:t>
            </a:r>
            <a:br>
              <a:rPr lang="en-US" sz="2400" dirty="0">
                <a:solidFill>
                  <a:srgbClr val="00B050"/>
                </a:solidFill>
                <a:latin typeface="Times New Roman" pitchFamily="18" charset="0"/>
              </a:rPr>
            </a:br>
            <a:endParaRPr lang="en-US" sz="2400" dirty="0">
              <a:solidFill>
                <a:srgbClr val="00B050"/>
              </a:solidFill>
              <a:latin typeface="Times New Roman" pitchFamily="18" charset="0"/>
            </a:endParaRPr>
          </a:p>
        </p:txBody>
      </p:sp>
    </p:spTree>
    <p:extLst>
      <p:ext uri="{BB962C8B-B14F-4D97-AF65-F5344CB8AC3E}">
        <p14:creationId xmlns:p14="http://schemas.microsoft.com/office/powerpoint/2010/main" val="3611390073"/>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checkerboard(down)">
                                      <p:cBhvr>
                                        <p:cTn id="7" dur="2000"/>
                                        <p:tgtEl>
                                          <p:spTgt spid="46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blinds(horizontal)">
                                      <p:cBhvr>
                                        <p:cTn id="12" dur="2000"/>
                                        <p:tgtEl>
                                          <p:spTgt spid="4608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093"/>
                                        </p:tgtEl>
                                        <p:attrNameLst>
                                          <p:attrName>style.visibility</p:attrName>
                                        </p:attrNameLst>
                                      </p:cBhvr>
                                      <p:to>
                                        <p:strVal val="visible"/>
                                      </p:to>
                                    </p:set>
                                    <p:animEffect transition="in" filter="blinds(horizontal)">
                                      <p:cBhvr>
                                        <p:cTn id="15" dur="2000"/>
                                        <p:tgtEl>
                                          <p:spTgt spid="4609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46090"/>
                                        </p:tgtEl>
                                        <p:attrNameLst>
                                          <p:attrName>style.visibility</p:attrName>
                                        </p:attrNameLst>
                                      </p:cBhvr>
                                      <p:to>
                                        <p:strVal val="visible"/>
                                      </p:to>
                                    </p:set>
                                    <p:animEffect transition="in" filter="blinds(vertical)">
                                      <p:cBhvr>
                                        <p:cTn id="20" dur="2000"/>
                                        <p:tgtEl>
                                          <p:spTgt spid="46090"/>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46095"/>
                                        </p:tgtEl>
                                        <p:attrNameLst>
                                          <p:attrName>style.visibility</p:attrName>
                                        </p:attrNameLst>
                                      </p:cBhvr>
                                      <p:to>
                                        <p:strVal val="visible"/>
                                      </p:to>
                                    </p:set>
                                    <p:animEffect transition="in" filter="blinds(vertical)">
                                      <p:cBhvr>
                                        <p:cTn id="23" dur="2000"/>
                                        <p:tgtEl>
                                          <p:spTgt spid="46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6" grpId="0" animBg="1"/>
      <p:bldP spid="46090" grpId="0" animBg="1"/>
      <p:bldP spid="46093" grpId="0" animBg="1"/>
      <p:bldP spid="460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609600" y="34440"/>
            <a:ext cx="7192962" cy="1096963"/>
          </a:xfrm>
          <a:prstGeom prst="plaque">
            <a:avLst>
              <a:gd name="adj" fmla="val 16667"/>
            </a:avLst>
          </a:prstGeom>
          <a:noFill/>
          <a:ln w="66675" cmpd="thickThin">
            <a:solidFill>
              <a:schemeClr val="bg1"/>
            </a:solidFill>
            <a:miter lim="800000"/>
            <a:headEnd/>
            <a:tailEnd/>
          </a:ln>
          <a:effectLst/>
          <a:extLst/>
        </p:spPr>
        <p:txBody>
          <a:bodyPr wrap="none" anchor="ctr"/>
          <a:lstStyle/>
          <a:p>
            <a:pPr algn="ctr"/>
            <a:r>
              <a:rPr lang="en-US" sz="3200" dirty="0">
                <a:effectLst>
                  <a:outerShdw blurRad="38100" dist="38100" dir="2700000" algn="tl">
                    <a:srgbClr val="000000">
                      <a:alpha val="43137"/>
                    </a:srgbClr>
                  </a:outerShdw>
                </a:effectLst>
                <a:latin typeface="+mj-lt"/>
              </a:rPr>
              <a:t>Characteristics of Lateral Versus</a:t>
            </a:r>
            <a:br>
              <a:rPr lang="en-US" sz="3200" dirty="0">
                <a:effectLst>
                  <a:outerShdw blurRad="38100" dist="38100" dir="2700000" algn="tl">
                    <a:srgbClr val="000000">
                      <a:alpha val="43137"/>
                    </a:srgbClr>
                  </a:outerShdw>
                </a:effectLst>
                <a:latin typeface="+mj-lt"/>
              </a:rPr>
            </a:br>
            <a:r>
              <a:rPr lang="en-US" sz="3200" dirty="0">
                <a:effectLst>
                  <a:outerShdw blurRad="38100" dist="38100" dir="2700000" algn="tl">
                    <a:srgbClr val="000000">
                      <a:alpha val="43137"/>
                    </a:srgbClr>
                  </a:outerShdw>
                </a:effectLst>
                <a:latin typeface="+mj-lt"/>
              </a:rPr>
              <a:t>Vertical Thinking </a:t>
            </a:r>
            <a:r>
              <a:rPr lang="en-US" sz="2600" dirty="0" smtClean="0">
                <a:effectLst>
                  <a:outerShdw blurRad="38100" dist="38100" dir="2700000" algn="tl">
                    <a:srgbClr val="000000">
                      <a:alpha val="43137"/>
                    </a:srgbClr>
                  </a:outerShdw>
                </a:effectLst>
                <a:latin typeface="+mj-lt"/>
              </a:rPr>
              <a:t>(</a:t>
            </a:r>
            <a:r>
              <a:rPr lang="en-US" sz="2600" dirty="0">
                <a:effectLst>
                  <a:outerShdw blurRad="38100" dist="38100" dir="2700000" algn="tl">
                    <a:srgbClr val="000000">
                      <a:alpha val="43137"/>
                    </a:srgbClr>
                  </a:outerShdw>
                </a:effectLst>
                <a:latin typeface="+mj-lt"/>
              </a:rPr>
              <a:t>continued)</a:t>
            </a:r>
          </a:p>
        </p:txBody>
      </p:sp>
      <p:sp>
        <p:nvSpPr>
          <p:cNvPr id="47107" name="AutoShape 3"/>
          <p:cNvSpPr>
            <a:spLocks noChangeArrowheads="1"/>
          </p:cNvSpPr>
          <p:nvPr/>
        </p:nvSpPr>
        <p:spPr bwMode="auto">
          <a:xfrm>
            <a:off x="343735" y="980698"/>
            <a:ext cx="4024312" cy="1066800"/>
          </a:xfrm>
          <a:prstGeom prst="pentagon">
            <a:avLst/>
          </a:prstGeom>
          <a:noFill/>
          <a:ln w="28575">
            <a:solidFill>
              <a:schemeClr val="bg1"/>
            </a:solidFill>
            <a:miter lim="800000"/>
            <a:headEnd/>
            <a:tailEnd/>
          </a:ln>
          <a:effectLst/>
          <a:extLst/>
        </p:spPr>
        <p:txBody>
          <a:bodyPr wrap="none" anchor="ctr"/>
          <a:lstStyle/>
          <a:p>
            <a:pPr algn="ctr"/>
            <a:r>
              <a:rPr lang="en-US" sz="2400" b="1" i="1" dirty="0">
                <a:latin typeface="Times New Roman" pitchFamily="18" charset="0"/>
              </a:rPr>
              <a:t>LATERAL THINKING</a:t>
            </a:r>
          </a:p>
        </p:txBody>
      </p:sp>
      <p:sp>
        <p:nvSpPr>
          <p:cNvPr id="47108" name="AutoShape 4"/>
          <p:cNvSpPr>
            <a:spLocks noChangeArrowheads="1"/>
          </p:cNvSpPr>
          <p:nvPr/>
        </p:nvSpPr>
        <p:spPr bwMode="auto">
          <a:xfrm>
            <a:off x="4785560" y="980698"/>
            <a:ext cx="4024312" cy="1066800"/>
          </a:xfrm>
          <a:prstGeom prst="pentagon">
            <a:avLst/>
          </a:prstGeom>
          <a:noFill/>
          <a:ln w="28575">
            <a:solidFill>
              <a:schemeClr val="bg1"/>
            </a:solidFill>
            <a:miter lim="800000"/>
            <a:headEnd/>
            <a:tailEnd/>
          </a:ln>
          <a:effectLst/>
          <a:extLst/>
        </p:spPr>
        <p:txBody>
          <a:bodyPr wrap="none" anchor="ctr"/>
          <a:lstStyle/>
          <a:p>
            <a:pPr algn="ctr"/>
            <a:r>
              <a:rPr lang="en-US" sz="2400" b="1" i="1">
                <a:latin typeface="Times New Roman" pitchFamily="18" charset="0"/>
              </a:rPr>
              <a:t>VERTICAL THINKING</a:t>
            </a:r>
          </a:p>
        </p:txBody>
      </p:sp>
      <p:sp>
        <p:nvSpPr>
          <p:cNvPr id="47109" name="Rectangle 5"/>
          <p:cNvSpPr>
            <a:spLocks noChangeArrowheads="1"/>
          </p:cNvSpPr>
          <p:nvPr/>
        </p:nvSpPr>
        <p:spPr bwMode="auto">
          <a:xfrm>
            <a:off x="335797" y="2050673"/>
            <a:ext cx="4054475" cy="2970213"/>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8925" indent="-288925">
              <a:spcBef>
                <a:spcPct val="20000"/>
              </a:spcBef>
              <a:spcAft>
                <a:spcPct val="10000"/>
              </a:spcAft>
              <a:buFont typeface="Wingdings" pitchFamily="2" charset="2"/>
              <a:buChar char="ü"/>
            </a:pPr>
            <a:r>
              <a:rPr lang="en-US" sz="2400">
                <a:solidFill>
                  <a:srgbClr val="0000FF"/>
                </a:solidFill>
                <a:latin typeface="Times New Roman" pitchFamily="18" charset="0"/>
              </a:rPr>
              <a:t>Uses free association</a:t>
            </a:r>
            <a:br>
              <a:rPr lang="en-US" sz="2400">
                <a:solidFill>
                  <a:srgbClr val="0000FF"/>
                </a:solidFill>
                <a:latin typeface="Times New Roman" pitchFamily="18" charset="0"/>
              </a:rPr>
            </a:br>
            <a:r>
              <a:rPr lang="en-US" sz="2400">
                <a:solidFill>
                  <a:srgbClr val="0000FF"/>
                </a:solidFill>
                <a:latin typeface="Times New Roman" pitchFamily="18" charset="0"/>
              </a:rPr>
              <a:t>thinking.</a:t>
            </a:r>
          </a:p>
          <a:p>
            <a:pPr marL="288925" indent="-288925">
              <a:spcBef>
                <a:spcPct val="20000"/>
              </a:spcBef>
              <a:spcAft>
                <a:spcPct val="10000"/>
              </a:spcAft>
              <a:buFont typeface="Wingdings" pitchFamily="2" charset="2"/>
              <a:buChar char="ü"/>
            </a:pPr>
            <a:r>
              <a:rPr lang="en-US" sz="2400">
                <a:solidFill>
                  <a:srgbClr val="0000FF"/>
                </a:solidFill>
                <a:latin typeface="Times New Roman" pitchFamily="18" charset="0"/>
              </a:rPr>
              <a:t>Welcomes chance intrusions</a:t>
            </a:r>
            <a:br>
              <a:rPr lang="en-US" sz="2400">
                <a:solidFill>
                  <a:srgbClr val="0000FF"/>
                </a:solidFill>
                <a:latin typeface="Times New Roman" pitchFamily="18" charset="0"/>
              </a:rPr>
            </a:br>
            <a:r>
              <a:rPr lang="en-US" sz="2400">
                <a:solidFill>
                  <a:srgbClr val="0000FF"/>
                </a:solidFill>
                <a:latin typeface="Times New Roman" pitchFamily="18" charset="0"/>
              </a:rPr>
              <a:t>of information; considers</a:t>
            </a:r>
            <a:br>
              <a:rPr lang="en-US" sz="2400">
                <a:solidFill>
                  <a:srgbClr val="0000FF"/>
                </a:solidFill>
                <a:latin typeface="Times New Roman" pitchFamily="18" charset="0"/>
              </a:rPr>
            </a:br>
            <a:r>
              <a:rPr lang="en-US" sz="2400">
                <a:solidFill>
                  <a:srgbClr val="0000FF"/>
                </a:solidFill>
                <a:latin typeface="Times New Roman" pitchFamily="18" charset="0"/>
              </a:rPr>
              <a:t>the irrelevant.</a:t>
            </a:r>
          </a:p>
          <a:p>
            <a:pPr marL="288925" indent="-288925">
              <a:spcBef>
                <a:spcPct val="20000"/>
              </a:spcBef>
              <a:spcAft>
                <a:spcPct val="10000"/>
              </a:spcAft>
              <a:buFont typeface="Wingdings" pitchFamily="2" charset="2"/>
              <a:buChar char="ü"/>
            </a:pPr>
            <a:r>
              <a:rPr lang="en-US" sz="2400">
                <a:solidFill>
                  <a:srgbClr val="0000FF"/>
                </a:solidFill>
                <a:latin typeface="Times New Roman" pitchFamily="18" charset="0"/>
              </a:rPr>
              <a:t>Progresses by avoiding the</a:t>
            </a:r>
            <a:br>
              <a:rPr lang="en-US" sz="2400">
                <a:solidFill>
                  <a:srgbClr val="0000FF"/>
                </a:solidFill>
                <a:latin typeface="Times New Roman" pitchFamily="18" charset="0"/>
              </a:rPr>
            </a:br>
            <a:r>
              <a:rPr lang="en-US" sz="2400">
                <a:solidFill>
                  <a:srgbClr val="0000FF"/>
                </a:solidFill>
                <a:latin typeface="Times New Roman" pitchFamily="18" charset="0"/>
              </a:rPr>
              <a:t>obvious.</a:t>
            </a:r>
          </a:p>
        </p:txBody>
      </p:sp>
      <p:sp>
        <p:nvSpPr>
          <p:cNvPr id="47110" name="Rectangle 6"/>
          <p:cNvSpPr>
            <a:spLocks noChangeArrowheads="1"/>
          </p:cNvSpPr>
          <p:nvPr/>
        </p:nvSpPr>
        <p:spPr bwMode="auto">
          <a:xfrm>
            <a:off x="4772860" y="2050673"/>
            <a:ext cx="4052887" cy="2970213"/>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8925" indent="-288925">
              <a:spcBef>
                <a:spcPct val="20000"/>
              </a:spcBef>
              <a:spcAft>
                <a:spcPct val="10000"/>
              </a:spcAft>
              <a:buFont typeface="Wingdings" pitchFamily="2" charset="2"/>
              <a:buChar char="ü"/>
            </a:pPr>
            <a:r>
              <a:rPr lang="en-US" sz="2400">
                <a:solidFill>
                  <a:srgbClr val="FF0000"/>
                </a:solidFill>
                <a:latin typeface="Times New Roman" pitchFamily="18" charset="0"/>
              </a:rPr>
              <a:t>Seeks continuity.</a:t>
            </a:r>
          </a:p>
          <a:p>
            <a:pPr marL="288925" indent="-288925">
              <a:spcBef>
                <a:spcPct val="20000"/>
              </a:spcBef>
              <a:spcAft>
                <a:spcPct val="10000"/>
              </a:spcAft>
              <a:buFont typeface="Wingdings" pitchFamily="2" charset="2"/>
              <a:buChar char="ü"/>
            </a:pPr>
            <a:r>
              <a:rPr lang="en-US" sz="2400">
                <a:solidFill>
                  <a:srgbClr val="FF0000"/>
                </a:solidFill>
                <a:latin typeface="Times New Roman" pitchFamily="18" charset="0"/>
              </a:rPr>
              <a:t>Selectively chooses</a:t>
            </a:r>
            <a:br>
              <a:rPr lang="en-US" sz="2400">
                <a:solidFill>
                  <a:srgbClr val="FF0000"/>
                </a:solidFill>
                <a:latin typeface="Times New Roman" pitchFamily="18" charset="0"/>
              </a:rPr>
            </a:br>
            <a:r>
              <a:rPr lang="en-US" sz="2400">
                <a:solidFill>
                  <a:srgbClr val="FF0000"/>
                </a:solidFill>
                <a:latin typeface="Times New Roman" pitchFamily="18" charset="0"/>
              </a:rPr>
              <a:t>information to consider;</a:t>
            </a:r>
            <a:br>
              <a:rPr lang="en-US" sz="2400">
                <a:solidFill>
                  <a:srgbClr val="FF0000"/>
                </a:solidFill>
                <a:latin typeface="Times New Roman" pitchFamily="18" charset="0"/>
              </a:rPr>
            </a:br>
            <a:r>
              <a:rPr lang="en-US" sz="2400">
                <a:solidFill>
                  <a:srgbClr val="FF0000"/>
                </a:solidFill>
                <a:latin typeface="Times New Roman" pitchFamily="18" charset="0"/>
              </a:rPr>
              <a:t>rejects irrelevant information.</a:t>
            </a:r>
          </a:p>
          <a:p>
            <a:pPr marL="288925" indent="-288925">
              <a:spcBef>
                <a:spcPct val="20000"/>
              </a:spcBef>
              <a:spcAft>
                <a:spcPct val="10000"/>
              </a:spcAft>
              <a:buFont typeface="Wingdings" pitchFamily="2" charset="2"/>
              <a:buChar char="ü"/>
            </a:pPr>
            <a:r>
              <a:rPr lang="en-US" sz="2400">
                <a:solidFill>
                  <a:srgbClr val="FF0000"/>
                </a:solidFill>
                <a:latin typeface="Times New Roman" pitchFamily="18" charset="0"/>
              </a:rPr>
              <a:t>Progresses using established</a:t>
            </a:r>
            <a:br>
              <a:rPr lang="en-US" sz="2400">
                <a:solidFill>
                  <a:srgbClr val="FF0000"/>
                </a:solidFill>
                <a:latin typeface="Times New Roman" pitchFamily="18" charset="0"/>
              </a:rPr>
            </a:br>
            <a:r>
              <a:rPr lang="en-US" sz="2400">
                <a:solidFill>
                  <a:srgbClr val="FF0000"/>
                </a:solidFill>
                <a:latin typeface="Times New Roman" pitchFamily="18" charset="0"/>
              </a:rPr>
              <a:t>patterns, considers the </a:t>
            </a:r>
            <a:br>
              <a:rPr lang="en-US" sz="2400">
                <a:solidFill>
                  <a:srgbClr val="FF0000"/>
                </a:solidFill>
                <a:latin typeface="Times New Roman" pitchFamily="18" charset="0"/>
              </a:rPr>
            </a:br>
            <a:r>
              <a:rPr lang="en-US" sz="2400">
                <a:solidFill>
                  <a:srgbClr val="FF0000"/>
                </a:solidFill>
                <a:latin typeface="Times New Roman" pitchFamily="18" charset="0"/>
              </a:rPr>
              <a:t>obvious.</a:t>
            </a:r>
          </a:p>
        </p:txBody>
      </p:sp>
      <p:sp>
        <p:nvSpPr>
          <p:cNvPr id="47111" name="Text Box 7"/>
          <p:cNvSpPr txBox="1">
            <a:spLocks noChangeArrowheads="1"/>
          </p:cNvSpPr>
          <p:nvPr/>
        </p:nvSpPr>
        <p:spPr bwMode="auto">
          <a:xfrm>
            <a:off x="181810" y="5068511"/>
            <a:ext cx="8745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9900FF"/>
                </a:solidFill>
                <a:latin typeface="Times New Roman" pitchFamily="18" charset="0"/>
              </a:rPr>
              <a:t>Source: Based on de Bono, E. </a:t>
            </a:r>
            <a:r>
              <a:rPr lang="en-US" sz="2000" i="1">
                <a:solidFill>
                  <a:srgbClr val="9900FF"/>
                </a:solidFill>
                <a:latin typeface="Times New Roman" pitchFamily="18" charset="0"/>
              </a:rPr>
              <a:t>Lateral Thinking: Creativity Step by Step. New York: Harper &amp; Row, 1970; de Bono, E.  Six Thinking Hats</a:t>
            </a:r>
            <a:r>
              <a:rPr lang="en-US" sz="2000">
                <a:solidFill>
                  <a:srgbClr val="9900FF"/>
                </a:solidFill>
                <a:latin typeface="Times New Roman" pitchFamily="18" charset="0"/>
              </a:rPr>
              <a:t>. Boston: Little, Brown, 1985.</a:t>
            </a:r>
          </a:p>
        </p:txBody>
      </p:sp>
    </p:spTree>
    <p:extLst>
      <p:ext uri="{BB962C8B-B14F-4D97-AF65-F5344CB8AC3E}">
        <p14:creationId xmlns:p14="http://schemas.microsoft.com/office/powerpoint/2010/main" val="238919452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7106"/>
                                        </p:tgtEl>
                                        <p:attrNameLst>
                                          <p:attrName>style.visibility</p:attrName>
                                        </p:attrNameLst>
                                      </p:cBhvr>
                                      <p:to>
                                        <p:strVal val="visible"/>
                                      </p:to>
                                    </p:set>
                                    <p:anim calcmode="lin" valueType="num">
                                      <p:cBhvr>
                                        <p:cTn id="7" dur="2000" fill="hold"/>
                                        <p:tgtEl>
                                          <p:spTgt spid="47106"/>
                                        </p:tgtEl>
                                        <p:attrNameLst>
                                          <p:attrName>ppt_w</p:attrName>
                                        </p:attrNameLst>
                                      </p:cBhvr>
                                      <p:tavLst>
                                        <p:tav tm="0">
                                          <p:val>
                                            <p:fltVal val="0"/>
                                          </p:val>
                                        </p:tav>
                                        <p:tav tm="100000">
                                          <p:val>
                                            <p:strVal val="#ppt_w"/>
                                          </p:val>
                                        </p:tav>
                                      </p:tavLst>
                                    </p:anim>
                                    <p:anim calcmode="lin" valueType="num">
                                      <p:cBhvr>
                                        <p:cTn id="8" dur="2000" fill="hold"/>
                                        <p:tgtEl>
                                          <p:spTgt spid="47106"/>
                                        </p:tgtEl>
                                        <p:attrNameLst>
                                          <p:attrName>ppt_h</p:attrName>
                                        </p:attrNameLst>
                                      </p:cBhvr>
                                      <p:tavLst>
                                        <p:tav tm="0">
                                          <p:val>
                                            <p:fltVal val="0"/>
                                          </p:val>
                                        </p:tav>
                                        <p:tav tm="100000">
                                          <p:val>
                                            <p:strVal val="#ppt_h"/>
                                          </p:val>
                                        </p:tav>
                                      </p:tavLst>
                                    </p:anim>
                                    <p:anim calcmode="lin" valueType="num">
                                      <p:cBhvr>
                                        <p:cTn id="9" dur="2000" fill="hold"/>
                                        <p:tgtEl>
                                          <p:spTgt spid="47106"/>
                                        </p:tgtEl>
                                        <p:attrNameLst>
                                          <p:attrName>style.rotation</p:attrName>
                                        </p:attrNameLst>
                                      </p:cBhvr>
                                      <p:tavLst>
                                        <p:tav tm="0">
                                          <p:val>
                                            <p:fltVal val="90"/>
                                          </p:val>
                                        </p:tav>
                                        <p:tav tm="100000">
                                          <p:val>
                                            <p:fltVal val="0"/>
                                          </p:val>
                                        </p:tav>
                                      </p:tavLst>
                                    </p:anim>
                                    <p:animEffect transition="in" filter="fade">
                                      <p:cBhvr>
                                        <p:cTn id="10" dur="2000"/>
                                        <p:tgtEl>
                                          <p:spTgt spid="4710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47107"/>
                                        </p:tgtEl>
                                        <p:attrNameLst>
                                          <p:attrName>style.visibility</p:attrName>
                                        </p:attrNameLst>
                                      </p:cBhvr>
                                      <p:to>
                                        <p:strVal val="visible"/>
                                      </p:to>
                                    </p:set>
                                    <p:animEffect transition="in" filter="barn(outHorizontal)">
                                      <p:cBhvr>
                                        <p:cTn id="15" dur="2000"/>
                                        <p:tgtEl>
                                          <p:spTgt spid="47107"/>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47109"/>
                                        </p:tgtEl>
                                        <p:attrNameLst>
                                          <p:attrName>style.visibility</p:attrName>
                                        </p:attrNameLst>
                                      </p:cBhvr>
                                      <p:to>
                                        <p:strVal val="visible"/>
                                      </p:to>
                                    </p:set>
                                    <p:animEffect transition="in" filter="barn(outHorizontal)">
                                      <p:cBhvr>
                                        <p:cTn id="18" dur="2000"/>
                                        <p:tgtEl>
                                          <p:spTgt spid="471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7108"/>
                                        </p:tgtEl>
                                        <p:attrNameLst>
                                          <p:attrName>style.visibility</p:attrName>
                                        </p:attrNameLst>
                                      </p:cBhvr>
                                      <p:to>
                                        <p:strVal val="visible"/>
                                      </p:to>
                                    </p:set>
                                    <p:animEffect transition="in" filter="barn(outVertical)">
                                      <p:cBhvr>
                                        <p:cTn id="23" dur="2000"/>
                                        <p:tgtEl>
                                          <p:spTgt spid="47108"/>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47110"/>
                                        </p:tgtEl>
                                        <p:attrNameLst>
                                          <p:attrName>style.visibility</p:attrName>
                                        </p:attrNameLst>
                                      </p:cBhvr>
                                      <p:to>
                                        <p:strVal val="visible"/>
                                      </p:to>
                                    </p:set>
                                    <p:animEffect transition="in" filter="barn(outVertical)">
                                      <p:cBhvr>
                                        <p:cTn id="26" dur="2000"/>
                                        <p:tgtEl>
                                          <p:spTgt spid="471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7111"/>
                                        </p:tgtEl>
                                        <p:attrNameLst>
                                          <p:attrName>style.visibility</p:attrName>
                                        </p:attrNameLst>
                                      </p:cBhvr>
                                      <p:to>
                                        <p:strVal val="visible"/>
                                      </p:to>
                                    </p:set>
                                    <p:animEffect transition="in" filter="dissolve">
                                      <p:cBhvr>
                                        <p:cTn id="31" dur="20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animBg="1"/>
      <p:bldP spid="47108" grpId="0" animBg="1"/>
      <p:bldP spid="47109" grpId="0" animBg="1"/>
      <p:bldP spid="47110" grpId="0" animBg="1"/>
      <p:bldP spid="47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4"/>
          <p:cNvSpPr>
            <a:spLocks noGrp="1"/>
          </p:cNvSpPr>
          <p:nvPr>
            <p:ph type="title"/>
          </p:nvPr>
        </p:nvSpPr>
        <p:spPr/>
        <p:txBody>
          <a:bodyPr/>
          <a:lstStyle/>
          <a:p>
            <a:r>
              <a:rPr lang="en-US" smtClean="0"/>
              <a:t>Brainstorming Methods</a:t>
            </a:r>
          </a:p>
        </p:txBody>
      </p:sp>
      <p:sp>
        <p:nvSpPr>
          <p:cNvPr id="80898" name="Footer Placeholder 3"/>
          <p:cNvSpPr>
            <a:spLocks noGrp="1"/>
          </p:cNvSpPr>
          <p:nvPr>
            <p:ph type="ftr" sz="quarter" idx="10"/>
          </p:nvPr>
        </p:nvSpPr>
        <p:spPr/>
        <p:txBody>
          <a:bodyPr/>
          <a:lstStyle/>
          <a:p>
            <a:pPr>
              <a:defRPr/>
            </a:pPr>
            <a:r>
              <a:rPr lang="en-US" smtClean="0">
                <a:latin typeface="Arial"/>
              </a:rPr>
              <a:t>Department of Chemical Engineering, University of Michigan, Ann Arbor</a:t>
            </a:r>
            <a:endParaRPr lang="tr-TR" smtClean="0">
              <a:latin typeface="Arial"/>
            </a:endParaRPr>
          </a:p>
        </p:txBody>
      </p:sp>
      <p:sp>
        <p:nvSpPr>
          <p:cNvPr id="80899" name="Slide Number Placeholder 4"/>
          <p:cNvSpPr>
            <a:spLocks noGrp="1"/>
          </p:cNvSpPr>
          <p:nvPr>
            <p:ph type="sldNum" sz="quarter" idx="11"/>
          </p:nvPr>
        </p:nvSpPr>
        <p:spPr/>
        <p:txBody>
          <a:bodyPr/>
          <a:lstStyle/>
          <a:p>
            <a:pPr>
              <a:defRPr/>
            </a:pPr>
            <a:fld id="{684D3EED-2BE3-43B0-A008-6A4832080A74}" type="slidenum">
              <a:rPr lang="tr-TR" smtClean="0">
                <a:latin typeface="Arial"/>
              </a:rPr>
              <a:pPr>
                <a:defRPr/>
              </a:pPr>
              <a:t>25</a:t>
            </a:fld>
            <a:endParaRPr lang="tr-TR" smtClean="0">
              <a:latin typeface="Arial"/>
            </a:endParaRPr>
          </a:p>
        </p:txBody>
      </p:sp>
      <p:sp>
        <p:nvSpPr>
          <p:cNvPr id="80900" name="Date Placeholder 5"/>
          <p:cNvSpPr>
            <a:spLocks noGrp="1"/>
          </p:cNvSpPr>
          <p:nvPr>
            <p:ph type="dt" sz="quarter" idx="12"/>
          </p:nvPr>
        </p:nvSpPr>
        <p:spPr/>
        <p:txBody>
          <a:bodyPr/>
          <a:lstStyle/>
          <a:p>
            <a:pPr>
              <a:defRPr/>
            </a:pPr>
            <a:fld id="{B399128D-B3BC-4BC6-97BA-EDC9B0C52A9C}" type="datetime1">
              <a:rPr lang="en-US" smtClean="0">
                <a:latin typeface="Arial"/>
              </a:rPr>
              <a:pPr>
                <a:defRPr/>
              </a:pPr>
              <a:t>10/28/2013</a:t>
            </a:fld>
            <a:endParaRPr lang="en-US" smtClean="0">
              <a:latin typeface="Arial"/>
            </a:endParaRPr>
          </a:p>
        </p:txBody>
      </p:sp>
      <p:sp>
        <p:nvSpPr>
          <p:cNvPr id="80902" name="Oval 3" descr="Parchment"/>
          <p:cNvSpPr>
            <a:spLocks noChangeArrowheads="1"/>
          </p:cNvSpPr>
          <p:nvPr/>
        </p:nvSpPr>
        <p:spPr bwMode="auto">
          <a:xfrm>
            <a:off x="1022350" y="2519363"/>
            <a:ext cx="2540000" cy="742950"/>
          </a:xfrm>
          <a:prstGeom prst="ellipse">
            <a:avLst/>
          </a:prstGeom>
          <a:blipFill dpi="0" rotWithShape="0">
            <a:blip r:embed="rId2" cstate="print"/>
            <a:srcRect/>
            <a:tile tx="0" ty="0" sx="100000" sy="100000" flip="none" algn="tl"/>
          </a:blipFill>
          <a:ln w="12700">
            <a:solidFill>
              <a:schemeClr val="bg1"/>
            </a:solidFill>
            <a:round/>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03" name="Rectangle 4"/>
          <p:cNvSpPr>
            <a:spLocks noChangeArrowheads="1"/>
          </p:cNvSpPr>
          <p:nvPr/>
        </p:nvSpPr>
        <p:spPr bwMode="auto">
          <a:xfrm>
            <a:off x="471488" y="1116013"/>
            <a:ext cx="4267200" cy="582612"/>
          </a:xfrm>
          <a:prstGeom prst="rect">
            <a:avLst/>
          </a:prstGeom>
          <a:noFill/>
          <a:ln w="12700">
            <a:noFill/>
            <a:miter lim="800000"/>
            <a:headEnd/>
            <a:tailEnd/>
          </a:ln>
        </p:spPr>
        <p:txBody>
          <a:bodyPr lIns="90488" tIns="44450" rIns="90488" bIns="44450">
            <a:spAutoFit/>
          </a:bodyPr>
          <a:lstStyle/>
          <a:p>
            <a:pPr algn="ctr">
              <a:spcBef>
                <a:spcPct val="50000"/>
              </a:spcBef>
              <a:defRPr/>
            </a:pPr>
            <a:r>
              <a:rPr lang="en-US" sz="3200" b="1" dirty="0">
                <a:solidFill>
                  <a:srgbClr val="000000"/>
                </a:solidFill>
                <a:latin typeface="Arial"/>
              </a:rPr>
              <a:t>Lateral Thinking</a:t>
            </a:r>
          </a:p>
        </p:txBody>
      </p:sp>
      <p:sp>
        <p:nvSpPr>
          <p:cNvPr id="80904" name="Rectangle 5"/>
          <p:cNvSpPr>
            <a:spLocks noChangeArrowheads="1"/>
          </p:cNvSpPr>
          <p:nvPr/>
        </p:nvSpPr>
        <p:spPr bwMode="auto">
          <a:xfrm>
            <a:off x="914400" y="5703888"/>
            <a:ext cx="7823200" cy="828675"/>
          </a:xfrm>
          <a:prstGeom prst="rect">
            <a:avLst/>
          </a:prstGeom>
          <a:noFill/>
          <a:ln w="12700">
            <a:noFill/>
            <a:miter lim="800000"/>
            <a:headEnd/>
            <a:tailEnd/>
          </a:ln>
        </p:spPr>
        <p:txBody>
          <a:bodyPr lIns="90488" tIns="44450" rIns="90488" bIns="44450">
            <a:spAutoFit/>
          </a:bodyPr>
          <a:lstStyle/>
          <a:p>
            <a:pPr algn="ctr">
              <a:defRPr/>
            </a:pPr>
            <a:r>
              <a:rPr lang="en-US" sz="2400" b="1" dirty="0">
                <a:solidFill>
                  <a:srgbClr val="000000"/>
                </a:solidFill>
                <a:latin typeface="Arial"/>
              </a:rPr>
              <a:t>Free Association</a:t>
            </a:r>
          </a:p>
          <a:p>
            <a:pPr algn="ctr">
              <a:defRPr/>
            </a:pPr>
            <a:r>
              <a:rPr lang="en-US" sz="2400" b="1" dirty="0">
                <a:solidFill>
                  <a:srgbClr val="000000"/>
                </a:solidFill>
                <a:latin typeface="Arial"/>
              </a:rPr>
              <a:t>(Unstructured Idea Generation)</a:t>
            </a:r>
          </a:p>
        </p:txBody>
      </p:sp>
      <p:sp>
        <p:nvSpPr>
          <p:cNvPr id="80905" name="Rectangle 6"/>
          <p:cNvSpPr>
            <a:spLocks noChangeArrowheads="1"/>
          </p:cNvSpPr>
          <p:nvPr/>
        </p:nvSpPr>
        <p:spPr bwMode="auto">
          <a:xfrm>
            <a:off x="4876800" y="1128713"/>
            <a:ext cx="3860800" cy="582612"/>
          </a:xfrm>
          <a:prstGeom prst="rect">
            <a:avLst/>
          </a:prstGeom>
          <a:noFill/>
          <a:ln w="12700">
            <a:noFill/>
            <a:miter lim="800000"/>
            <a:headEnd/>
            <a:tailEnd/>
          </a:ln>
        </p:spPr>
        <p:txBody>
          <a:bodyPr lIns="90488" tIns="44450" rIns="90488" bIns="44450">
            <a:spAutoFit/>
          </a:bodyPr>
          <a:lstStyle/>
          <a:p>
            <a:pPr algn="ctr">
              <a:spcBef>
                <a:spcPct val="50000"/>
              </a:spcBef>
              <a:defRPr/>
            </a:pPr>
            <a:r>
              <a:rPr lang="en-US" sz="3200" b="1" dirty="0">
                <a:solidFill>
                  <a:srgbClr val="000000"/>
                </a:solidFill>
                <a:latin typeface="Arial"/>
              </a:rPr>
              <a:t>Vertical Thinking</a:t>
            </a:r>
            <a:endParaRPr lang="en-US" sz="2100" b="1" dirty="0">
              <a:solidFill>
                <a:srgbClr val="000000"/>
              </a:solidFill>
              <a:latin typeface="Arial"/>
            </a:endParaRPr>
          </a:p>
        </p:txBody>
      </p:sp>
      <p:sp>
        <p:nvSpPr>
          <p:cNvPr id="80906" name="AutoShape 7"/>
          <p:cNvSpPr>
            <a:spLocks noChangeArrowheads="1"/>
          </p:cNvSpPr>
          <p:nvPr/>
        </p:nvSpPr>
        <p:spPr bwMode="auto">
          <a:xfrm>
            <a:off x="1930400" y="4233863"/>
            <a:ext cx="5283200" cy="1552575"/>
          </a:xfrm>
          <a:prstGeom prst="star16">
            <a:avLst>
              <a:gd name="adj" fmla="val 37500"/>
            </a:avLst>
          </a:prstGeom>
          <a:gradFill rotWithShape="0">
            <a:gsLst>
              <a:gs pos="0">
                <a:srgbClr val="8D1A1A"/>
              </a:gs>
              <a:gs pos="100000">
                <a:srgbClr val="800000"/>
              </a:gs>
            </a:gsLst>
            <a:path path="shape">
              <a:fillToRect l="50000" t="50000" r="50000" b="50000"/>
            </a:path>
          </a:gradFill>
          <a:ln w="12700">
            <a:solidFill>
              <a:schemeClr val="tx1"/>
            </a:solidFill>
            <a:miter lim="800000"/>
            <a:headEnd/>
            <a:tailEnd/>
          </a:ln>
        </p:spPr>
        <p:txBody>
          <a:bodyPr wrap="none" anchor="ctr"/>
          <a:lstStyle/>
          <a:p>
            <a:pPr algn="ctr" eaLnBrk="1" hangingPunct="1">
              <a:defRPr/>
            </a:pPr>
            <a:endParaRPr lang="en-US" sz="2000">
              <a:solidFill>
                <a:srgbClr val="000000"/>
              </a:solidFill>
              <a:latin typeface="Arial"/>
            </a:endParaRPr>
          </a:p>
        </p:txBody>
      </p:sp>
      <p:sp>
        <p:nvSpPr>
          <p:cNvPr id="80907" name="Rectangle 8"/>
          <p:cNvSpPr>
            <a:spLocks noChangeArrowheads="1"/>
          </p:cNvSpPr>
          <p:nvPr/>
        </p:nvSpPr>
        <p:spPr bwMode="auto">
          <a:xfrm>
            <a:off x="2973388" y="4405313"/>
            <a:ext cx="3197225" cy="1196975"/>
          </a:xfrm>
          <a:prstGeom prst="rect">
            <a:avLst/>
          </a:prstGeom>
          <a:noFill/>
          <a:ln w="12700">
            <a:noFill/>
            <a:miter lim="800000"/>
            <a:headEnd/>
            <a:tailEnd/>
          </a:ln>
        </p:spPr>
        <p:txBody>
          <a:bodyPr lIns="90488" tIns="44450" rIns="90488" bIns="44450">
            <a:spAutoFit/>
          </a:bodyPr>
          <a:lstStyle/>
          <a:p>
            <a:pPr algn="ctr">
              <a:spcBef>
                <a:spcPct val="50000"/>
              </a:spcBef>
              <a:defRPr/>
            </a:pPr>
            <a:r>
              <a:rPr lang="en-US" sz="2400" b="1">
                <a:solidFill>
                  <a:srgbClr val="FAFD00"/>
                </a:solidFill>
                <a:latin typeface="Arial"/>
              </a:rPr>
              <a:t>The</a:t>
            </a:r>
          </a:p>
          <a:p>
            <a:pPr algn="ctr">
              <a:defRPr/>
            </a:pPr>
            <a:r>
              <a:rPr lang="en-US" sz="2400" b="1">
                <a:solidFill>
                  <a:srgbClr val="FAFD00"/>
                </a:solidFill>
                <a:latin typeface="Arial"/>
              </a:rPr>
              <a:t>Brainstorming Process</a:t>
            </a:r>
            <a:endParaRPr lang="en-US" sz="2000" b="1">
              <a:solidFill>
                <a:srgbClr val="FAFD00"/>
              </a:solidFill>
              <a:latin typeface="Arial"/>
            </a:endParaRPr>
          </a:p>
        </p:txBody>
      </p:sp>
      <p:sp>
        <p:nvSpPr>
          <p:cNvPr id="80908" name="Rectangle 9"/>
          <p:cNvSpPr>
            <a:spLocks noChangeArrowheads="1"/>
          </p:cNvSpPr>
          <p:nvPr/>
        </p:nvSpPr>
        <p:spPr bwMode="auto">
          <a:xfrm flipH="1">
            <a:off x="5502275" y="1779588"/>
            <a:ext cx="2233613" cy="796925"/>
          </a:xfrm>
          <a:prstGeom prst="rect">
            <a:avLst/>
          </a:prstGeom>
          <a:noFill/>
          <a:ln w="12700">
            <a:noFill/>
            <a:miter lim="800000"/>
            <a:headEnd/>
            <a:tailEnd/>
          </a:ln>
        </p:spPr>
        <p:txBody>
          <a:bodyPr lIns="96838" tIns="47625" rIns="96838" bIns="47625">
            <a:spAutoFit/>
          </a:bodyPr>
          <a:lstStyle/>
          <a:p>
            <a:pPr algn="ctr" defTabSz="1008063">
              <a:lnSpc>
                <a:spcPct val="115000"/>
              </a:lnSpc>
              <a:spcBef>
                <a:spcPct val="50000"/>
              </a:spcBef>
              <a:defRPr/>
            </a:pPr>
            <a:r>
              <a:rPr lang="en-US" sz="2000" b="1" dirty="0">
                <a:solidFill>
                  <a:srgbClr val="333399"/>
                </a:solidFill>
                <a:latin typeface="Arial"/>
              </a:rPr>
              <a:t>OSBORN’S</a:t>
            </a:r>
            <a:br>
              <a:rPr lang="en-US" sz="2000" b="1" dirty="0">
                <a:solidFill>
                  <a:srgbClr val="333399"/>
                </a:solidFill>
                <a:latin typeface="Arial"/>
              </a:rPr>
            </a:br>
            <a:r>
              <a:rPr lang="en-US" sz="2000" b="1" dirty="0">
                <a:solidFill>
                  <a:srgbClr val="333399"/>
                </a:solidFill>
                <a:latin typeface="Arial"/>
              </a:rPr>
              <a:t>CHECKLIST</a:t>
            </a:r>
            <a:endParaRPr lang="en-US" sz="1700" b="1" dirty="0">
              <a:solidFill>
                <a:srgbClr val="009999"/>
              </a:solidFill>
              <a:latin typeface="Arial"/>
            </a:endParaRPr>
          </a:p>
        </p:txBody>
      </p:sp>
      <p:sp>
        <p:nvSpPr>
          <p:cNvPr id="80909" name="Rectangle 10"/>
          <p:cNvSpPr>
            <a:spLocks noChangeArrowheads="1"/>
          </p:cNvSpPr>
          <p:nvPr/>
        </p:nvSpPr>
        <p:spPr bwMode="auto">
          <a:xfrm flipH="1">
            <a:off x="5386388" y="3605213"/>
            <a:ext cx="2395537" cy="446087"/>
          </a:xfrm>
          <a:prstGeom prst="rect">
            <a:avLst/>
          </a:prstGeom>
          <a:noFill/>
          <a:ln w="12700">
            <a:noFill/>
            <a:miter lim="800000"/>
            <a:headEnd/>
            <a:tailEnd/>
          </a:ln>
        </p:spPr>
        <p:txBody>
          <a:bodyPr lIns="96838" tIns="47625" rIns="96838" bIns="47625">
            <a:spAutoFit/>
          </a:bodyPr>
          <a:lstStyle/>
          <a:p>
            <a:pPr algn="ctr" defTabSz="1008063">
              <a:lnSpc>
                <a:spcPct val="115000"/>
              </a:lnSpc>
              <a:spcBef>
                <a:spcPct val="50000"/>
              </a:spcBef>
              <a:defRPr/>
            </a:pPr>
            <a:r>
              <a:rPr lang="en-US" sz="2000" b="1">
                <a:solidFill>
                  <a:srgbClr val="333399"/>
                </a:solidFill>
                <a:latin typeface="Arial"/>
              </a:rPr>
              <a:t>FUTURING</a:t>
            </a:r>
          </a:p>
        </p:txBody>
      </p:sp>
      <p:sp>
        <p:nvSpPr>
          <p:cNvPr id="80910" name="Rectangle 11"/>
          <p:cNvSpPr>
            <a:spLocks noChangeArrowheads="1"/>
          </p:cNvSpPr>
          <p:nvPr/>
        </p:nvSpPr>
        <p:spPr bwMode="auto">
          <a:xfrm>
            <a:off x="914400" y="3433763"/>
            <a:ext cx="2762250" cy="796925"/>
          </a:xfrm>
          <a:prstGeom prst="rect">
            <a:avLst/>
          </a:prstGeom>
          <a:noFill/>
          <a:ln w="12700">
            <a:noFill/>
            <a:miter lim="800000"/>
            <a:headEnd/>
            <a:tailEnd/>
          </a:ln>
        </p:spPr>
        <p:txBody>
          <a:bodyPr lIns="96838" tIns="47625" rIns="96838" bIns="47625">
            <a:spAutoFit/>
          </a:bodyPr>
          <a:lstStyle/>
          <a:p>
            <a:pPr algn="ctr" defTabSz="1008063">
              <a:lnSpc>
                <a:spcPct val="115000"/>
              </a:lnSpc>
              <a:spcBef>
                <a:spcPct val="50000"/>
              </a:spcBef>
              <a:defRPr/>
            </a:pPr>
            <a:r>
              <a:rPr lang="en-US" sz="2000" b="1">
                <a:solidFill>
                  <a:srgbClr val="333399"/>
                </a:solidFill>
                <a:latin typeface="Arial"/>
              </a:rPr>
              <a:t>OTHER PEOPLE’S VIEWS</a:t>
            </a:r>
            <a:endParaRPr lang="en-US" b="1">
              <a:solidFill>
                <a:srgbClr val="009999"/>
              </a:solidFill>
              <a:latin typeface="Arial"/>
            </a:endParaRPr>
          </a:p>
        </p:txBody>
      </p:sp>
      <p:sp>
        <p:nvSpPr>
          <p:cNvPr id="80911" name="Rectangle 12"/>
          <p:cNvSpPr>
            <a:spLocks noChangeArrowheads="1"/>
          </p:cNvSpPr>
          <p:nvPr/>
        </p:nvSpPr>
        <p:spPr bwMode="auto">
          <a:xfrm>
            <a:off x="1327150" y="2617788"/>
            <a:ext cx="2133600" cy="644525"/>
          </a:xfrm>
          <a:prstGeom prst="rect">
            <a:avLst/>
          </a:prstGeom>
          <a:noFill/>
          <a:ln w="12700">
            <a:noFill/>
            <a:miter lim="800000"/>
            <a:headEnd/>
            <a:tailEnd/>
          </a:ln>
        </p:spPr>
        <p:txBody>
          <a:bodyPr lIns="96838" tIns="47625" rIns="96838" bIns="47625">
            <a:spAutoFit/>
          </a:bodyPr>
          <a:lstStyle/>
          <a:p>
            <a:pPr algn="ctr" defTabSz="1008063">
              <a:spcBef>
                <a:spcPct val="50000"/>
              </a:spcBef>
              <a:defRPr/>
            </a:pPr>
            <a:r>
              <a:rPr lang="en-US" b="1">
                <a:solidFill>
                  <a:srgbClr val="B760F9"/>
                </a:solidFill>
                <a:latin typeface="Arial"/>
              </a:rPr>
              <a:t>UNRELATED IDEAS</a:t>
            </a:r>
            <a:endParaRPr lang="en-US" sz="1700" b="1">
              <a:solidFill>
                <a:srgbClr val="B760F9"/>
              </a:solidFill>
              <a:latin typeface="Arial"/>
            </a:endParaRPr>
          </a:p>
        </p:txBody>
      </p:sp>
      <p:sp>
        <p:nvSpPr>
          <p:cNvPr id="80912" name="Rectangle 13"/>
          <p:cNvSpPr>
            <a:spLocks noChangeArrowheads="1"/>
          </p:cNvSpPr>
          <p:nvPr/>
        </p:nvSpPr>
        <p:spPr bwMode="auto">
          <a:xfrm>
            <a:off x="1006475" y="1722438"/>
            <a:ext cx="2844800" cy="796925"/>
          </a:xfrm>
          <a:prstGeom prst="rect">
            <a:avLst/>
          </a:prstGeom>
          <a:noFill/>
          <a:ln w="12700">
            <a:noFill/>
            <a:miter lim="800000"/>
            <a:headEnd/>
            <a:tailEnd/>
          </a:ln>
        </p:spPr>
        <p:txBody>
          <a:bodyPr lIns="96838" tIns="47625" rIns="96838" bIns="47625">
            <a:spAutoFit/>
          </a:bodyPr>
          <a:lstStyle/>
          <a:p>
            <a:pPr algn="ctr" defTabSz="1008063">
              <a:lnSpc>
                <a:spcPct val="115000"/>
              </a:lnSpc>
              <a:spcBef>
                <a:spcPct val="50000"/>
              </a:spcBef>
              <a:defRPr/>
            </a:pPr>
            <a:r>
              <a:rPr lang="en-US" sz="2000" b="1" dirty="0">
                <a:solidFill>
                  <a:srgbClr val="333399"/>
                </a:solidFill>
                <a:latin typeface="Arial"/>
              </a:rPr>
              <a:t>RANDOM STIMULATION</a:t>
            </a:r>
            <a:endParaRPr lang="en-US" sz="2000" dirty="0">
              <a:solidFill>
                <a:srgbClr val="009999"/>
              </a:solidFill>
              <a:latin typeface="Arial"/>
            </a:endParaRPr>
          </a:p>
        </p:txBody>
      </p:sp>
      <p:sp>
        <p:nvSpPr>
          <p:cNvPr id="80913" name="AutoShape 14"/>
          <p:cNvSpPr>
            <a:spLocks noChangeArrowheads="1"/>
          </p:cNvSpPr>
          <p:nvPr/>
        </p:nvSpPr>
        <p:spPr bwMode="auto">
          <a:xfrm rot="-360092">
            <a:off x="0" y="2005013"/>
            <a:ext cx="1219200" cy="914400"/>
          </a:xfrm>
          <a:prstGeom prst="curvedRightArrow">
            <a:avLst>
              <a:gd name="adj1" fmla="val 11875"/>
              <a:gd name="adj2" fmla="val 28745"/>
              <a:gd name="adj3" fmla="val 81123"/>
            </a:avLst>
          </a:prstGeom>
          <a:solidFill>
            <a:srgbClr val="7B00E4"/>
          </a:solidFill>
          <a:ln w="12700">
            <a:solidFill>
              <a:schemeClr val="tx1"/>
            </a:solidFill>
            <a:miter lim="800000"/>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14" name="AutoShape 15"/>
          <p:cNvSpPr>
            <a:spLocks noChangeArrowheads="1"/>
          </p:cNvSpPr>
          <p:nvPr/>
        </p:nvSpPr>
        <p:spPr bwMode="auto">
          <a:xfrm rot="360092" flipV="1">
            <a:off x="7938" y="2922588"/>
            <a:ext cx="1320800" cy="914400"/>
          </a:xfrm>
          <a:prstGeom prst="curvedRightArrow">
            <a:avLst>
              <a:gd name="adj1" fmla="val 11875"/>
              <a:gd name="adj2" fmla="val 28745"/>
              <a:gd name="adj3" fmla="val 87884"/>
            </a:avLst>
          </a:prstGeom>
          <a:solidFill>
            <a:srgbClr val="7B00E4"/>
          </a:solidFill>
          <a:ln w="12700">
            <a:solidFill>
              <a:schemeClr val="tx1"/>
            </a:solidFill>
            <a:miter lim="800000"/>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15" name="Oval 16" descr="Parchment"/>
          <p:cNvSpPr>
            <a:spLocks noChangeArrowheads="1"/>
          </p:cNvSpPr>
          <p:nvPr/>
        </p:nvSpPr>
        <p:spPr bwMode="auto">
          <a:xfrm>
            <a:off x="5384800" y="2576513"/>
            <a:ext cx="2540000" cy="742950"/>
          </a:xfrm>
          <a:prstGeom prst="ellipse">
            <a:avLst/>
          </a:prstGeom>
          <a:blipFill dpi="0" rotWithShape="0">
            <a:blip r:embed="rId2" cstate="print"/>
            <a:srcRect/>
            <a:tile tx="0" ty="0" sx="100000" sy="100000" flip="none" algn="tl"/>
          </a:blipFill>
          <a:ln w="12700">
            <a:solidFill>
              <a:schemeClr val="bg1"/>
            </a:solidFill>
            <a:round/>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16" name="Rectangle 17"/>
          <p:cNvSpPr>
            <a:spLocks noChangeArrowheads="1"/>
          </p:cNvSpPr>
          <p:nvPr/>
        </p:nvSpPr>
        <p:spPr bwMode="auto">
          <a:xfrm>
            <a:off x="5689600" y="2747963"/>
            <a:ext cx="2133600" cy="369887"/>
          </a:xfrm>
          <a:prstGeom prst="rect">
            <a:avLst/>
          </a:prstGeom>
          <a:noFill/>
          <a:ln w="12700">
            <a:noFill/>
            <a:miter lim="800000"/>
            <a:headEnd/>
            <a:tailEnd/>
          </a:ln>
        </p:spPr>
        <p:txBody>
          <a:bodyPr lIns="96838" tIns="47625" rIns="96838" bIns="47625">
            <a:spAutoFit/>
          </a:bodyPr>
          <a:lstStyle/>
          <a:p>
            <a:pPr algn="ctr" defTabSz="1008063">
              <a:spcBef>
                <a:spcPct val="50000"/>
              </a:spcBef>
              <a:defRPr/>
            </a:pPr>
            <a:r>
              <a:rPr lang="en-US" b="1">
                <a:solidFill>
                  <a:srgbClr val="B760F9"/>
                </a:solidFill>
                <a:latin typeface="Arial"/>
              </a:rPr>
              <a:t>RELATED IDEAS</a:t>
            </a:r>
            <a:endParaRPr lang="en-US" sz="1700" b="1">
              <a:solidFill>
                <a:srgbClr val="B760F9"/>
              </a:solidFill>
              <a:latin typeface="Arial"/>
            </a:endParaRPr>
          </a:p>
        </p:txBody>
      </p:sp>
      <p:sp>
        <p:nvSpPr>
          <p:cNvPr id="80917" name="AutoShape 18"/>
          <p:cNvSpPr>
            <a:spLocks noChangeArrowheads="1"/>
          </p:cNvSpPr>
          <p:nvPr/>
        </p:nvSpPr>
        <p:spPr bwMode="auto">
          <a:xfrm rot="360092" flipH="1">
            <a:off x="7637463" y="2176463"/>
            <a:ext cx="1412875" cy="793750"/>
          </a:xfrm>
          <a:prstGeom prst="curvedRightArrow">
            <a:avLst>
              <a:gd name="adj1" fmla="val 11875"/>
              <a:gd name="adj2" fmla="val 28745"/>
              <a:gd name="adj3" fmla="val 108300"/>
            </a:avLst>
          </a:prstGeom>
          <a:solidFill>
            <a:srgbClr val="7B00E4"/>
          </a:solidFill>
          <a:ln w="12700">
            <a:solidFill>
              <a:schemeClr val="tx1"/>
            </a:solidFill>
            <a:miter lim="800000"/>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18" name="AutoShape 19"/>
          <p:cNvSpPr>
            <a:spLocks noChangeArrowheads="1"/>
          </p:cNvSpPr>
          <p:nvPr/>
        </p:nvSpPr>
        <p:spPr bwMode="auto">
          <a:xfrm rot="-360092" flipH="1" flipV="1">
            <a:off x="7618413" y="2921000"/>
            <a:ext cx="1525587" cy="800100"/>
          </a:xfrm>
          <a:prstGeom prst="curvedRightArrow">
            <a:avLst>
              <a:gd name="adj1" fmla="val 11875"/>
              <a:gd name="adj2" fmla="val 28745"/>
              <a:gd name="adj3" fmla="val 116011"/>
            </a:avLst>
          </a:prstGeom>
          <a:solidFill>
            <a:srgbClr val="7B00E4"/>
          </a:solidFill>
          <a:ln w="12700">
            <a:solidFill>
              <a:schemeClr val="tx1"/>
            </a:solidFill>
            <a:miter lim="800000"/>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19" name="AutoShape 20"/>
          <p:cNvSpPr>
            <a:spLocks noChangeArrowheads="1"/>
          </p:cNvSpPr>
          <p:nvPr/>
        </p:nvSpPr>
        <p:spPr bwMode="auto">
          <a:xfrm flipV="1">
            <a:off x="3556000" y="2405063"/>
            <a:ext cx="1320800" cy="18859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990000"/>
          </a:solidFill>
          <a:ln w="12700">
            <a:noFill/>
            <a:miter lim="800000"/>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80901" name="AutoShape 2"/>
          <p:cNvSpPr>
            <a:spLocks noChangeArrowheads="1"/>
          </p:cNvSpPr>
          <p:nvPr/>
        </p:nvSpPr>
        <p:spPr bwMode="auto">
          <a:xfrm flipH="1" flipV="1">
            <a:off x="4165600" y="2405063"/>
            <a:ext cx="1320800" cy="18859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990000"/>
          </a:solidFill>
          <a:ln w="12700">
            <a:noFill/>
            <a:miter lim="800000"/>
            <a:headEnd type="none" w="sm" len="sm"/>
            <a:tailEnd type="none" w="sm" len="sm"/>
          </a:ln>
        </p:spPr>
        <p:txBody>
          <a:bodyPr wrap="none" anchor="ctr"/>
          <a:lstStyle/>
          <a:p>
            <a:pPr algn="ctr" eaLnBrk="1" hangingPunct="1">
              <a:defRPr/>
            </a:pPr>
            <a:endParaRPr lang="en-US" sz="2000">
              <a:solidFill>
                <a:srgbClr val="000000"/>
              </a:solidFill>
              <a:latin typeface="Arial"/>
            </a:endParaRPr>
          </a:p>
        </p:txBody>
      </p:sp>
      <p:sp>
        <p:nvSpPr>
          <p:cNvPr id="24" name="Text Box 8"/>
          <p:cNvSpPr txBox="1">
            <a:spLocks noChangeArrowheads="1"/>
          </p:cNvSpPr>
          <p:nvPr/>
        </p:nvSpPr>
        <p:spPr bwMode="auto">
          <a:xfrm>
            <a:off x="152400" y="788988"/>
            <a:ext cx="899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600" b="1" smtClean="0">
                <a:solidFill>
                  <a:srgbClr val="000000"/>
                </a:solidFill>
              </a:rPr>
              <a:t>Brainstorming is one of the most important techniques to generate and develop new ideas</a:t>
            </a:r>
            <a:endParaRPr lang="en-US" sz="1800" smtClean="0">
              <a:solidFill>
                <a:srgbClr val="000000"/>
              </a:solidFill>
            </a:endParaRPr>
          </a:p>
        </p:txBody>
      </p:sp>
    </p:spTree>
    <p:extLst>
      <p:ext uri="{BB962C8B-B14F-4D97-AF65-F5344CB8AC3E}">
        <p14:creationId xmlns:p14="http://schemas.microsoft.com/office/powerpoint/2010/main" val="34000111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9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9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9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9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9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9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9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9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9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9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9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9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9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9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9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9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animBg="1"/>
      <p:bldP spid="80903" grpId="0"/>
      <p:bldP spid="80904" grpId="0"/>
      <p:bldP spid="80905" grpId="0"/>
      <p:bldP spid="80906" grpId="0" animBg="1"/>
      <p:bldP spid="80907" grpId="0"/>
      <p:bldP spid="80908" grpId="0"/>
      <p:bldP spid="80909" grpId="0"/>
      <p:bldP spid="80910" grpId="0"/>
      <p:bldP spid="80911" grpId="0"/>
      <p:bldP spid="80912" grpId="0"/>
      <p:bldP spid="80913" grpId="0" animBg="1"/>
      <p:bldP spid="80914" grpId="0" animBg="1"/>
      <p:bldP spid="80915" grpId="0" animBg="1"/>
      <p:bldP spid="80916" grpId="0"/>
      <p:bldP spid="80917" grpId="0" animBg="1"/>
      <p:bldP spid="80918"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dirty="0" smtClean="0"/>
              <a:t>Vertical Thinking: SCAMPER</a:t>
            </a:r>
          </a:p>
        </p:txBody>
      </p:sp>
      <p:sp>
        <p:nvSpPr>
          <p:cNvPr id="11267" name="Rectangle 3"/>
          <p:cNvSpPr>
            <a:spLocks noGrp="1" noChangeArrowheads="1"/>
          </p:cNvSpPr>
          <p:nvPr>
            <p:ph idx="1"/>
          </p:nvPr>
        </p:nvSpPr>
        <p:spPr/>
        <p:txBody>
          <a:bodyPr/>
          <a:lstStyle/>
          <a:p>
            <a:pPr eaLnBrk="1" hangingPunct="1">
              <a:buFontTx/>
              <a:buNone/>
            </a:pPr>
            <a:endParaRPr lang="en-US" sz="3200" b="1" dirty="0" smtClean="0"/>
          </a:p>
          <a:p>
            <a:pPr>
              <a:spcBef>
                <a:spcPct val="0"/>
              </a:spcBef>
              <a:spcAft>
                <a:spcPts val="1200"/>
              </a:spcAft>
              <a:buFontTx/>
              <a:buNone/>
            </a:pPr>
            <a:r>
              <a:rPr lang="en-US" b="1" dirty="0" smtClean="0">
                <a:solidFill>
                  <a:srgbClr val="940000"/>
                </a:solidFill>
              </a:rPr>
              <a:t>SCAMPER</a:t>
            </a:r>
            <a:r>
              <a:rPr lang="en-US" dirty="0" smtClean="0">
                <a:solidFill>
                  <a:srgbClr val="940000"/>
                </a:solidFill>
              </a:rPr>
              <a:t> </a:t>
            </a:r>
            <a:r>
              <a:rPr lang="en-US" dirty="0" smtClean="0"/>
              <a:t>is an acronym for a useful list of active verbs that can be applied as stimuli to make you think differently about the problem.</a:t>
            </a:r>
          </a:p>
          <a:p>
            <a:pPr>
              <a:spcBef>
                <a:spcPct val="0"/>
              </a:spcBef>
              <a:spcAft>
                <a:spcPts val="1200"/>
              </a:spcAft>
              <a:buFontTx/>
              <a:buNone/>
            </a:pPr>
            <a:endParaRPr lang="en-US" b="1" dirty="0" smtClean="0">
              <a:solidFill>
                <a:srgbClr val="940000"/>
              </a:solidFill>
            </a:endParaRPr>
          </a:p>
          <a:p>
            <a:pPr>
              <a:spcBef>
                <a:spcPct val="0"/>
              </a:spcBef>
              <a:spcAft>
                <a:spcPts val="1200"/>
              </a:spcAft>
              <a:buFontTx/>
              <a:buNone/>
            </a:pPr>
            <a:r>
              <a:rPr lang="en-US" b="1" dirty="0" smtClean="0">
                <a:solidFill>
                  <a:srgbClr val="940000"/>
                </a:solidFill>
              </a:rPr>
              <a:t>SCAMPER</a:t>
            </a:r>
            <a:r>
              <a:rPr lang="en-US" dirty="0" smtClean="0">
                <a:solidFill>
                  <a:srgbClr val="940000"/>
                </a:solidFill>
              </a:rPr>
              <a:t> </a:t>
            </a:r>
            <a:r>
              <a:rPr lang="en-US" dirty="0" smtClean="0"/>
              <a:t>was defined by Robert </a:t>
            </a:r>
            <a:r>
              <a:rPr lang="en-US" dirty="0" err="1" smtClean="0"/>
              <a:t>Eberle</a:t>
            </a:r>
            <a:r>
              <a:rPr lang="en-US" dirty="0" smtClean="0"/>
              <a:t>, after an initial list from Brainstorming originator Alex Osborn.</a:t>
            </a:r>
          </a:p>
          <a:p>
            <a:pPr eaLnBrk="1" hangingPunct="1">
              <a:buFontTx/>
              <a:buNone/>
            </a:pPr>
            <a:endParaRPr lang="en-US" dirty="0" smtClean="0"/>
          </a:p>
        </p:txBody>
      </p:sp>
      <p:sp>
        <p:nvSpPr>
          <p:cNvPr id="11268" name="Footer Placeholder 3"/>
          <p:cNvSpPr>
            <a:spLocks noGrp="1"/>
          </p:cNvSpPr>
          <p:nvPr>
            <p:ph type="ftr" sz="quarter" idx="10"/>
          </p:nvPr>
        </p:nvSpPr>
        <p:spPr>
          <a:xfrm>
            <a:off x="228600" y="6492875"/>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6E047C59-736C-4BE0-9EC3-561F88B836BF}" type="slidenum">
              <a:rPr lang="tr-TR" sz="1200" smtClean="0">
                <a:solidFill>
                  <a:srgbClr val="000066"/>
                </a:solidFill>
              </a:rPr>
              <a:pPr eaLnBrk="1" hangingPunct="1"/>
              <a:t>26</a:t>
            </a:fld>
            <a:endParaRPr lang="tr-TR" sz="1200" smtClean="0">
              <a:solidFill>
                <a:srgbClr val="000066"/>
              </a:solidFill>
            </a:endParaRPr>
          </a:p>
        </p:txBody>
      </p:sp>
    </p:spTree>
    <p:extLst>
      <p:ext uri="{BB962C8B-B14F-4D97-AF65-F5344CB8AC3E}">
        <p14:creationId xmlns:p14="http://schemas.microsoft.com/office/powerpoint/2010/main" val="3953793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Vertical Thinking: SCAMPER</a:t>
            </a:r>
          </a:p>
        </p:txBody>
      </p:sp>
      <p:sp>
        <p:nvSpPr>
          <p:cNvPr id="73734" name="Rectangle 3"/>
          <p:cNvSpPr>
            <a:spLocks noGrp="1" noChangeArrowheads="1"/>
          </p:cNvSpPr>
          <p:nvPr>
            <p:ph idx="1"/>
          </p:nvPr>
        </p:nvSpPr>
        <p:spPr/>
        <p:txBody>
          <a:bodyPr/>
          <a:lstStyle/>
          <a:p>
            <a:pPr eaLnBrk="1" hangingPunct="1">
              <a:buFontTx/>
              <a:buNone/>
              <a:defRPr/>
            </a:pPr>
            <a:r>
              <a:rPr lang="en-US" sz="3200" b="1" dirty="0" smtClean="0"/>
              <a:t>SCAMPER (Osborn’s Checklist)</a:t>
            </a:r>
            <a:endParaRPr lang="en-US" dirty="0" smtClean="0"/>
          </a:p>
          <a:p>
            <a:pPr marL="1201738" eaLnBrk="1" hangingPunct="1">
              <a:defRPr/>
            </a:pPr>
            <a:r>
              <a:rPr lang="en-US" sz="2400" b="1" dirty="0" smtClean="0">
                <a:solidFill>
                  <a:srgbClr val="940000"/>
                </a:solidFill>
              </a:rPr>
              <a:t>S</a:t>
            </a:r>
            <a:r>
              <a:rPr lang="en-US" sz="2400" dirty="0" smtClean="0"/>
              <a:t>ubstitute</a:t>
            </a:r>
          </a:p>
          <a:p>
            <a:pPr marL="1201738" eaLnBrk="1" hangingPunct="1">
              <a:defRPr/>
            </a:pPr>
            <a:r>
              <a:rPr lang="en-US" sz="2400" b="1" dirty="0" smtClean="0">
                <a:solidFill>
                  <a:srgbClr val="940000"/>
                </a:solidFill>
              </a:rPr>
              <a:t>C</a:t>
            </a:r>
            <a:r>
              <a:rPr lang="en-US" sz="2400" dirty="0" smtClean="0"/>
              <a:t>ombine</a:t>
            </a:r>
          </a:p>
          <a:p>
            <a:pPr marL="1201738" eaLnBrk="1" hangingPunct="1">
              <a:defRPr/>
            </a:pPr>
            <a:r>
              <a:rPr lang="en-US" sz="2400" b="1" dirty="0" smtClean="0">
                <a:solidFill>
                  <a:srgbClr val="940000"/>
                </a:solidFill>
              </a:rPr>
              <a:t>A</a:t>
            </a:r>
            <a:r>
              <a:rPr lang="en-US" sz="2400" dirty="0" smtClean="0"/>
              <a:t>dapt</a:t>
            </a:r>
          </a:p>
          <a:p>
            <a:pPr marL="1201738" eaLnBrk="1" hangingPunct="1">
              <a:defRPr/>
            </a:pPr>
            <a:r>
              <a:rPr lang="en-US" sz="2400" b="1" dirty="0" smtClean="0">
                <a:solidFill>
                  <a:srgbClr val="940000"/>
                </a:solidFill>
              </a:rPr>
              <a:t>M</a:t>
            </a:r>
            <a:r>
              <a:rPr lang="en-US" sz="2400" dirty="0" smtClean="0"/>
              <a:t>odify (Magnify, Minify)</a:t>
            </a:r>
          </a:p>
          <a:p>
            <a:pPr marL="1201738" eaLnBrk="1" hangingPunct="1">
              <a:defRPr/>
            </a:pPr>
            <a:r>
              <a:rPr lang="en-US" sz="2400" b="1" dirty="0" smtClean="0">
                <a:solidFill>
                  <a:srgbClr val="940000"/>
                </a:solidFill>
              </a:rPr>
              <a:t>P</a:t>
            </a:r>
            <a:r>
              <a:rPr lang="en-US" sz="2400" dirty="0" smtClean="0"/>
              <a:t>ut to other uses</a:t>
            </a:r>
          </a:p>
          <a:p>
            <a:pPr marL="1201738" eaLnBrk="1" hangingPunct="1">
              <a:defRPr/>
            </a:pPr>
            <a:r>
              <a:rPr lang="en-US" sz="2400" b="1" dirty="0" smtClean="0">
                <a:solidFill>
                  <a:srgbClr val="940000"/>
                </a:solidFill>
              </a:rPr>
              <a:t>E</a:t>
            </a:r>
            <a:r>
              <a:rPr lang="en-US" sz="2400" dirty="0" smtClean="0"/>
              <a:t>liminate</a:t>
            </a:r>
          </a:p>
          <a:p>
            <a:pPr marL="1201738" eaLnBrk="1" hangingPunct="1">
              <a:defRPr/>
            </a:pPr>
            <a:r>
              <a:rPr lang="en-US" sz="2400" b="1" dirty="0" smtClean="0">
                <a:solidFill>
                  <a:srgbClr val="940000"/>
                </a:solidFill>
              </a:rPr>
              <a:t>R</a:t>
            </a:r>
            <a:r>
              <a:rPr lang="en-US" sz="2400" dirty="0" smtClean="0"/>
              <a:t>earrange</a:t>
            </a:r>
          </a:p>
        </p:txBody>
      </p:sp>
      <p:sp>
        <p:nvSpPr>
          <p:cNvPr id="12292" name="Footer Placeholder 3"/>
          <p:cNvSpPr>
            <a:spLocks noGrp="1"/>
          </p:cNvSpPr>
          <p:nvPr>
            <p:ph type="ftr" sz="quarter" idx="10"/>
          </p:nvPr>
        </p:nvSpPr>
        <p:spPr>
          <a:xfrm>
            <a:off x="76200" y="6373813"/>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1E155576-B4CE-4F37-8161-5E01DEEE9465}" type="slidenum">
              <a:rPr lang="tr-TR" sz="1200" smtClean="0">
                <a:solidFill>
                  <a:srgbClr val="000066"/>
                </a:solidFill>
              </a:rPr>
              <a:pPr eaLnBrk="1" hangingPunct="1"/>
              <a:t>27</a:t>
            </a:fld>
            <a:endParaRPr lang="tr-TR" sz="1200" smtClean="0">
              <a:solidFill>
                <a:srgbClr val="000066"/>
              </a:solidFill>
            </a:endParaRPr>
          </a:p>
        </p:txBody>
      </p:sp>
      <p:sp>
        <p:nvSpPr>
          <p:cNvPr id="12294"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72AD47F1-3F42-42B4-9CF1-2437ABD29411}" type="datetime1">
              <a:rPr lang="en-US" sz="1000" smtClean="0">
                <a:solidFill>
                  <a:srgbClr val="000066"/>
                </a:solidFill>
              </a:rPr>
              <a:pPr eaLnBrk="1" hangingPunct="1"/>
              <a:t>10/28/2013</a:t>
            </a:fld>
            <a:endParaRPr lang="en-US" sz="1000" smtClean="0">
              <a:solidFill>
                <a:srgbClr val="000066"/>
              </a:solidFill>
            </a:endParaRPr>
          </a:p>
        </p:txBody>
      </p:sp>
      <p:grpSp>
        <p:nvGrpSpPr>
          <p:cNvPr id="12295" name="Group 80"/>
          <p:cNvGrpSpPr>
            <a:grpSpLocks/>
          </p:cNvGrpSpPr>
          <p:nvPr/>
        </p:nvGrpSpPr>
        <p:grpSpPr bwMode="auto">
          <a:xfrm>
            <a:off x="411163" y="5084763"/>
            <a:ext cx="8248650" cy="1289050"/>
            <a:chOff x="370176" y="818283"/>
            <a:chExt cx="8247944" cy="1287607"/>
          </a:xfrm>
        </p:grpSpPr>
        <p:sp>
          <p:nvSpPr>
            <p:cNvPr id="12296" name="Rectangle 3"/>
            <p:cNvSpPr>
              <a:spLocks noChangeArrowheads="1"/>
            </p:cNvSpPr>
            <p:nvPr/>
          </p:nvSpPr>
          <p:spPr bwMode="auto">
            <a:xfrm>
              <a:off x="370176" y="889145"/>
              <a:ext cx="2428441" cy="6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8113" tIns="69850" rIns="138113" bIns="69850">
              <a:spAutoFit/>
            </a:bodyPr>
            <a:lstStyle/>
            <a:p>
              <a:pPr algn="l" defTabSz="2057400" eaLnBrk="0" hangingPunct="0"/>
              <a:r>
                <a:rPr lang="en-US" sz="3200" b="1">
                  <a:solidFill>
                    <a:srgbClr val="280049"/>
                  </a:solidFill>
                  <a:latin typeface="Bookman Old Style" pitchFamily="18" charset="0"/>
                </a:rPr>
                <a:t>R</a:t>
              </a:r>
              <a:r>
                <a:rPr lang="en-US" sz="3200" b="1">
                  <a:solidFill>
                    <a:srgbClr val="790015"/>
                  </a:solidFill>
                  <a:latin typeface="Bookman Old Style" pitchFamily="18" charset="0"/>
                </a:rPr>
                <a:t>e</a:t>
              </a:r>
              <a:r>
                <a:rPr lang="en-US" sz="3200" b="1">
                  <a:solidFill>
                    <a:srgbClr val="280049"/>
                  </a:solidFill>
                  <a:latin typeface="Bookman Old Style" pitchFamily="18" charset="0"/>
                </a:rPr>
                <a:t>rr</a:t>
              </a:r>
              <a:r>
                <a:rPr lang="en-US" sz="3200" b="1">
                  <a:solidFill>
                    <a:srgbClr val="790015"/>
                  </a:solidFill>
                  <a:latin typeface="Bookman Old Style" pitchFamily="18" charset="0"/>
                </a:rPr>
                <a:t>aa</a:t>
              </a:r>
              <a:r>
                <a:rPr lang="en-US" sz="3200" b="1">
                  <a:solidFill>
                    <a:srgbClr val="280049"/>
                  </a:solidFill>
                  <a:latin typeface="Bookman Old Style" pitchFamily="18" charset="0"/>
                </a:rPr>
                <a:t>ng</a:t>
              </a:r>
              <a:r>
                <a:rPr lang="en-US" sz="3200" b="1">
                  <a:solidFill>
                    <a:srgbClr val="790015"/>
                  </a:solidFill>
                  <a:latin typeface="Bookman Old Style" pitchFamily="18" charset="0"/>
                </a:rPr>
                <a:t>e</a:t>
              </a:r>
            </a:p>
          </p:txBody>
        </p:sp>
        <p:grpSp>
          <p:nvGrpSpPr>
            <p:cNvPr id="12297" name="Group 79"/>
            <p:cNvGrpSpPr>
              <a:grpSpLocks/>
            </p:cNvGrpSpPr>
            <p:nvPr/>
          </p:nvGrpSpPr>
          <p:grpSpPr bwMode="auto">
            <a:xfrm>
              <a:off x="3286414" y="872835"/>
              <a:ext cx="2089150" cy="1233055"/>
              <a:chOff x="3702050" y="678872"/>
              <a:chExt cx="1718541" cy="899103"/>
            </a:xfrm>
          </p:grpSpPr>
          <p:grpSp>
            <p:nvGrpSpPr>
              <p:cNvPr id="12303" name="Group 88"/>
              <p:cNvGrpSpPr>
                <a:grpSpLocks/>
              </p:cNvGrpSpPr>
              <p:nvPr/>
            </p:nvGrpSpPr>
            <p:grpSpPr bwMode="auto">
              <a:xfrm>
                <a:off x="3702050" y="700088"/>
                <a:ext cx="1119188" cy="877887"/>
                <a:chOff x="1749" y="335"/>
                <a:chExt cx="529" cy="737"/>
              </a:xfrm>
            </p:grpSpPr>
            <p:grpSp>
              <p:nvGrpSpPr>
                <p:cNvPr id="12308" name="Group 10"/>
                <p:cNvGrpSpPr>
                  <a:grpSpLocks/>
                </p:cNvGrpSpPr>
                <p:nvPr/>
              </p:nvGrpSpPr>
              <p:grpSpPr bwMode="auto">
                <a:xfrm>
                  <a:off x="1828" y="335"/>
                  <a:ext cx="450" cy="447"/>
                  <a:chOff x="1828" y="335"/>
                  <a:chExt cx="450" cy="447"/>
                </a:xfrm>
              </p:grpSpPr>
              <p:grpSp>
                <p:nvGrpSpPr>
                  <p:cNvPr id="12355" name="Group 11"/>
                  <p:cNvGrpSpPr>
                    <a:grpSpLocks/>
                  </p:cNvGrpSpPr>
                  <p:nvPr/>
                </p:nvGrpSpPr>
                <p:grpSpPr bwMode="auto">
                  <a:xfrm>
                    <a:off x="1828" y="335"/>
                    <a:ext cx="448" cy="447"/>
                    <a:chOff x="1828" y="335"/>
                    <a:chExt cx="448" cy="447"/>
                  </a:xfrm>
                </p:grpSpPr>
                <p:grpSp>
                  <p:nvGrpSpPr>
                    <p:cNvPr id="12361" name="Group 12"/>
                    <p:cNvGrpSpPr>
                      <a:grpSpLocks/>
                    </p:cNvGrpSpPr>
                    <p:nvPr/>
                  </p:nvGrpSpPr>
                  <p:grpSpPr bwMode="auto">
                    <a:xfrm>
                      <a:off x="1828" y="335"/>
                      <a:ext cx="448" cy="447"/>
                      <a:chOff x="1828" y="335"/>
                      <a:chExt cx="448" cy="447"/>
                    </a:xfrm>
                  </p:grpSpPr>
                  <p:sp>
                    <p:nvSpPr>
                      <p:cNvPr id="12367" name="Freeform 13"/>
                      <p:cNvSpPr>
                        <a:spLocks/>
                      </p:cNvSpPr>
                      <p:nvPr/>
                    </p:nvSpPr>
                    <p:spPr bwMode="auto">
                      <a:xfrm>
                        <a:off x="1896" y="335"/>
                        <a:ext cx="380" cy="259"/>
                      </a:xfrm>
                      <a:custGeom>
                        <a:avLst/>
                        <a:gdLst>
                          <a:gd name="T0" fmla="*/ 371 w 380"/>
                          <a:gd name="T1" fmla="*/ 258 h 259"/>
                          <a:gd name="T2" fmla="*/ 377 w 380"/>
                          <a:gd name="T3" fmla="*/ 227 h 259"/>
                          <a:gd name="T4" fmla="*/ 379 w 380"/>
                          <a:gd name="T5" fmla="*/ 198 h 259"/>
                          <a:gd name="T6" fmla="*/ 378 w 380"/>
                          <a:gd name="T7" fmla="*/ 178 h 259"/>
                          <a:gd name="T8" fmla="*/ 374 w 380"/>
                          <a:gd name="T9" fmla="*/ 159 h 259"/>
                          <a:gd name="T10" fmla="*/ 369 w 380"/>
                          <a:gd name="T11" fmla="*/ 139 h 259"/>
                          <a:gd name="T12" fmla="*/ 360 w 380"/>
                          <a:gd name="T13" fmla="*/ 119 h 259"/>
                          <a:gd name="T14" fmla="*/ 348 w 380"/>
                          <a:gd name="T15" fmla="*/ 97 h 259"/>
                          <a:gd name="T16" fmla="*/ 337 w 380"/>
                          <a:gd name="T17" fmla="*/ 80 h 259"/>
                          <a:gd name="T18" fmla="*/ 323 w 380"/>
                          <a:gd name="T19" fmla="*/ 63 h 259"/>
                          <a:gd name="T20" fmla="*/ 308 w 380"/>
                          <a:gd name="T21" fmla="*/ 49 h 259"/>
                          <a:gd name="T22" fmla="*/ 292 w 380"/>
                          <a:gd name="T23" fmla="*/ 36 h 259"/>
                          <a:gd name="T24" fmla="*/ 275 w 380"/>
                          <a:gd name="T25" fmla="*/ 26 h 259"/>
                          <a:gd name="T26" fmla="*/ 254 w 380"/>
                          <a:gd name="T27" fmla="*/ 17 h 259"/>
                          <a:gd name="T28" fmla="*/ 230 w 380"/>
                          <a:gd name="T29" fmla="*/ 9 h 259"/>
                          <a:gd name="T30" fmla="*/ 210 w 380"/>
                          <a:gd name="T31" fmla="*/ 3 h 259"/>
                          <a:gd name="T32" fmla="*/ 185 w 380"/>
                          <a:gd name="T33" fmla="*/ 0 h 259"/>
                          <a:gd name="T34" fmla="*/ 153 w 380"/>
                          <a:gd name="T35" fmla="*/ 0 h 259"/>
                          <a:gd name="T36" fmla="*/ 129 w 380"/>
                          <a:gd name="T37" fmla="*/ 5 h 259"/>
                          <a:gd name="T38" fmla="*/ 101 w 380"/>
                          <a:gd name="T39" fmla="*/ 11 h 259"/>
                          <a:gd name="T40" fmla="*/ 73 w 380"/>
                          <a:gd name="T41" fmla="*/ 24 h 259"/>
                          <a:gd name="T42" fmla="*/ 48 w 380"/>
                          <a:gd name="T43" fmla="*/ 38 h 259"/>
                          <a:gd name="T44" fmla="*/ 31 w 380"/>
                          <a:gd name="T45" fmla="*/ 53 h 259"/>
                          <a:gd name="T46" fmla="*/ 14 w 380"/>
                          <a:gd name="T47" fmla="*/ 70 h 259"/>
                          <a:gd name="T48" fmla="*/ 0 w 380"/>
                          <a:gd name="T49" fmla="*/ 87 h 259"/>
                          <a:gd name="T50" fmla="*/ 36 w 380"/>
                          <a:gd name="T51" fmla="*/ 60 h 259"/>
                          <a:gd name="T52" fmla="*/ 56 w 380"/>
                          <a:gd name="T53" fmla="*/ 49 h 259"/>
                          <a:gd name="T54" fmla="*/ 76 w 380"/>
                          <a:gd name="T55" fmla="*/ 41 h 259"/>
                          <a:gd name="T56" fmla="*/ 102 w 380"/>
                          <a:gd name="T57" fmla="*/ 33 h 259"/>
                          <a:gd name="T58" fmla="*/ 127 w 380"/>
                          <a:gd name="T59" fmla="*/ 29 h 259"/>
                          <a:gd name="T60" fmla="*/ 154 w 380"/>
                          <a:gd name="T61" fmla="*/ 28 h 259"/>
                          <a:gd name="T62" fmla="*/ 175 w 380"/>
                          <a:gd name="T63" fmla="*/ 29 h 259"/>
                          <a:gd name="T64" fmla="*/ 196 w 380"/>
                          <a:gd name="T65" fmla="*/ 33 h 259"/>
                          <a:gd name="T66" fmla="*/ 218 w 380"/>
                          <a:gd name="T67" fmla="*/ 38 h 259"/>
                          <a:gd name="T68" fmla="*/ 238 w 380"/>
                          <a:gd name="T69" fmla="*/ 45 h 259"/>
                          <a:gd name="T70" fmla="*/ 261 w 380"/>
                          <a:gd name="T71" fmla="*/ 56 h 259"/>
                          <a:gd name="T72" fmla="*/ 278 w 380"/>
                          <a:gd name="T73" fmla="*/ 67 h 259"/>
                          <a:gd name="T74" fmla="*/ 293 w 380"/>
                          <a:gd name="T75" fmla="*/ 79 h 259"/>
                          <a:gd name="T76" fmla="*/ 310 w 380"/>
                          <a:gd name="T77" fmla="*/ 93 h 259"/>
                          <a:gd name="T78" fmla="*/ 323 w 380"/>
                          <a:gd name="T79" fmla="*/ 107 h 259"/>
                          <a:gd name="T80" fmla="*/ 337 w 380"/>
                          <a:gd name="T81" fmla="*/ 128 h 259"/>
                          <a:gd name="T82" fmla="*/ 350 w 380"/>
                          <a:gd name="T83" fmla="*/ 149 h 259"/>
                          <a:gd name="T84" fmla="*/ 357 w 380"/>
                          <a:gd name="T85" fmla="*/ 169 h 259"/>
                          <a:gd name="T86" fmla="*/ 364 w 380"/>
                          <a:gd name="T87" fmla="*/ 194 h 259"/>
                          <a:gd name="T88" fmla="*/ 369 w 380"/>
                          <a:gd name="T89" fmla="*/ 223 h 259"/>
                          <a:gd name="T90" fmla="*/ 371 w 380"/>
                          <a:gd name="T91" fmla="*/ 258 h 25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0"/>
                          <a:gd name="T139" fmla="*/ 0 h 259"/>
                          <a:gd name="T140" fmla="*/ 380 w 380"/>
                          <a:gd name="T141" fmla="*/ 259 h 25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0" h="259">
                            <a:moveTo>
                              <a:pt x="371" y="258"/>
                            </a:moveTo>
                            <a:lnTo>
                              <a:pt x="377" y="227"/>
                            </a:lnTo>
                            <a:lnTo>
                              <a:pt x="379" y="198"/>
                            </a:lnTo>
                            <a:lnTo>
                              <a:pt x="378" y="178"/>
                            </a:lnTo>
                            <a:lnTo>
                              <a:pt x="374" y="159"/>
                            </a:lnTo>
                            <a:lnTo>
                              <a:pt x="369" y="139"/>
                            </a:lnTo>
                            <a:lnTo>
                              <a:pt x="360" y="119"/>
                            </a:lnTo>
                            <a:lnTo>
                              <a:pt x="348" y="97"/>
                            </a:lnTo>
                            <a:lnTo>
                              <a:pt x="337" y="80"/>
                            </a:lnTo>
                            <a:lnTo>
                              <a:pt x="323" y="63"/>
                            </a:lnTo>
                            <a:lnTo>
                              <a:pt x="308" y="49"/>
                            </a:lnTo>
                            <a:lnTo>
                              <a:pt x="292" y="36"/>
                            </a:lnTo>
                            <a:lnTo>
                              <a:pt x="275" y="26"/>
                            </a:lnTo>
                            <a:lnTo>
                              <a:pt x="254" y="17"/>
                            </a:lnTo>
                            <a:lnTo>
                              <a:pt x="230" y="9"/>
                            </a:lnTo>
                            <a:lnTo>
                              <a:pt x="210" y="3"/>
                            </a:lnTo>
                            <a:lnTo>
                              <a:pt x="185" y="0"/>
                            </a:lnTo>
                            <a:lnTo>
                              <a:pt x="153" y="0"/>
                            </a:lnTo>
                            <a:lnTo>
                              <a:pt x="129" y="5"/>
                            </a:lnTo>
                            <a:lnTo>
                              <a:pt x="101" y="11"/>
                            </a:lnTo>
                            <a:lnTo>
                              <a:pt x="73" y="24"/>
                            </a:lnTo>
                            <a:lnTo>
                              <a:pt x="48" y="38"/>
                            </a:lnTo>
                            <a:lnTo>
                              <a:pt x="31" y="53"/>
                            </a:lnTo>
                            <a:lnTo>
                              <a:pt x="14" y="70"/>
                            </a:lnTo>
                            <a:lnTo>
                              <a:pt x="0" y="87"/>
                            </a:lnTo>
                            <a:lnTo>
                              <a:pt x="36" y="60"/>
                            </a:lnTo>
                            <a:lnTo>
                              <a:pt x="56" y="49"/>
                            </a:lnTo>
                            <a:lnTo>
                              <a:pt x="76" y="41"/>
                            </a:lnTo>
                            <a:lnTo>
                              <a:pt x="102" y="33"/>
                            </a:lnTo>
                            <a:lnTo>
                              <a:pt x="127" y="29"/>
                            </a:lnTo>
                            <a:lnTo>
                              <a:pt x="154" y="28"/>
                            </a:lnTo>
                            <a:lnTo>
                              <a:pt x="175" y="29"/>
                            </a:lnTo>
                            <a:lnTo>
                              <a:pt x="196" y="33"/>
                            </a:lnTo>
                            <a:lnTo>
                              <a:pt x="218" y="38"/>
                            </a:lnTo>
                            <a:lnTo>
                              <a:pt x="238" y="45"/>
                            </a:lnTo>
                            <a:lnTo>
                              <a:pt x="261" y="56"/>
                            </a:lnTo>
                            <a:lnTo>
                              <a:pt x="278" y="67"/>
                            </a:lnTo>
                            <a:lnTo>
                              <a:pt x="293" y="79"/>
                            </a:lnTo>
                            <a:lnTo>
                              <a:pt x="310" y="93"/>
                            </a:lnTo>
                            <a:lnTo>
                              <a:pt x="323" y="107"/>
                            </a:lnTo>
                            <a:lnTo>
                              <a:pt x="337" y="128"/>
                            </a:lnTo>
                            <a:lnTo>
                              <a:pt x="350" y="149"/>
                            </a:lnTo>
                            <a:lnTo>
                              <a:pt x="357" y="169"/>
                            </a:lnTo>
                            <a:lnTo>
                              <a:pt x="364" y="194"/>
                            </a:lnTo>
                            <a:lnTo>
                              <a:pt x="369" y="223"/>
                            </a:lnTo>
                            <a:lnTo>
                              <a:pt x="371" y="25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68" name="Freeform 14"/>
                      <p:cNvSpPr>
                        <a:spLocks/>
                      </p:cNvSpPr>
                      <p:nvPr/>
                    </p:nvSpPr>
                    <p:spPr bwMode="auto">
                      <a:xfrm>
                        <a:off x="1828" y="465"/>
                        <a:ext cx="419" cy="317"/>
                      </a:xfrm>
                      <a:custGeom>
                        <a:avLst/>
                        <a:gdLst>
                          <a:gd name="T0" fmla="*/ 418 w 419"/>
                          <a:gd name="T1" fmla="*/ 192 h 317"/>
                          <a:gd name="T2" fmla="*/ 394 w 419"/>
                          <a:gd name="T3" fmla="*/ 219 h 317"/>
                          <a:gd name="T4" fmla="*/ 368 w 419"/>
                          <a:gd name="T5" fmla="*/ 243 h 317"/>
                          <a:gd name="T6" fmla="*/ 344 w 419"/>
                          <a:gd name="T7" fmla="*/ 256 h 317"/>
                          <a:gd name="T8" fmla="*/ 310 w 419"/>
                          <a:gd name="T9" fmla="*/ 271 h 317"/>
                          <a:gd name="T10" fmla="*/ 283 w 419"/>
                          <a:gd name="T11" fmla="*/ 279 h 317"/>
                          <a:gd name="T12" fmla="*/ 258 w 419"/>
                          <a:gd name="T13" fmla="*/ 282 h 317"/>
                          <a:gd name="T14" fmla="*/ 228 w 419"/>
                          <a:gd name="T15" fmla="*/ 282 h 317"/>
                          <a:gd name="T16" fmla="*/ 207 w 419"/>
                          <a:gd name="T17" fmla="*/ 280 h 317"/>
                          <a:gd name="T18" fmla="*/ 181 w 419"/>
                          <a:gd name="T19" fmla="*/ 275 h 317"/>
                          <a:gd name="T20" fmla="*/ 155 w 419"/>
                          <a:gd name="T21" fmla="*/ 268 h 317"/>
                          <a:gd name="T22" fmla="*/ 133 w 419"/>
                          <a:gd name="T23" fmla="*/ 256 h 317"/>
                          <a:gd name="T24" fmla="*/ 113 w 419"/>
                          <a:gd name="T25" fmla="*/ 244 h 317"/>
                          <a:gd name="T26" fmla="*/ 94 w 419"/>
                          <a:gd name="T27" fmla="*/ 231 h 317"/>
                          <a:gd name="T28" fmla="*/ 76 w 419"/>
                          <a:gd name="T29" fmla="*/ 213 h 317"/>
                          <a:gd name="T30" fmla="*/ 58 w 419"/>
                          <a:gd name="T31" fmla="*/ 193 h 317"/>
                          <a:gd name="T32" fmla="*/ 44 w 419"/>
                          <a:gd name="T33" fmla="*/ 174 h 317"/>
                          <a:gd name="T34" fmla="*/ 36 w 419"/>
                          <a:gd name="T35" fmla="*/ 155 h 317"/>
                          <a:gd name="T36" fmla="*/ 26 w 419"/>
                          <a:gd name="T37" fmla="*/ 124 h 317"/>
                          <a:gd name="T38" fmla="*/ 19 w 419"/>
                          <a:gd name="T39" fmla="*/ 93 h 317"/>
                          <a:gd name="T40" fmla="*/ 18 w 419"/>
                          <a:gd name="T41" fmla="*/ 65 h 317"/>
                          <a:gd name="T42" fmla="*/ 23 w 419"/>
                          <a:gd name="T43" fmla="*/ 34 h 317"/>
                          <a:gd name="T44" fmla="*/ 33 w 419"/>
                          <a:gd name="T45" fmla="*/ 0 h 317"/>
                          <a:gd name="T46" fmla="*/ 23 w 419"/>
                          <a:gd name="T47" fmla="*/ 18 h 317"/>
                          <a:gd name="T48" fmla="*/ 11 w 419"/>
                          <a:gd name="T49" fmla="*/ 44 h 317"/>
                          <a:gd name="T50" fmla="*/ 6 w 419"/>
                          <a:gd name="T51" fmla="*/ 68 h 317"/>
                          <a:gd name="T52" fmla="*/ 0 w 419"/>
                          <a:gd name="T53" fmla="*/ 91 h 317"/>
                          <a:gd name="T54" fmla="*/ 1 w 419"/>
                          <a:gd name="T55" fmla="*/ 110 h 317"/>
                          <a:gd name="T56" fmla="*/ 2 w 419"/>
                          <a:gd name="T57" fmla="*/ 136 h 317"/>
                          <a:gd name="T58" fmla="*/ 16 w 419"/>
                          <a:gd name="T59" fmla="*/ 185 h 317"/>
                          <a:gd name="T60" fmla="*/ 29 w 419"/>
                          <a:gd name="T61" fmla="*/ 212 h 317"/>
                          <a:gd name="T62" fmla="*/ 46 w 419"/>
                          <a:gd name="T63" fmla="*/ 236 h 317"/>
                          <a:gd name="T64" fmla="*/ 65 w 419"/>
                          <a:gd name="T65" fmla="*/ 256 h 317"/>
                          <a:gd name="T66" fmla="*/ 83 w 419"/>
                          <a:gd name="T67" fmla="*/ 271 h 317"/>
                          <a:gd name="T68" fmla="*/ 108 w 419"/>
                          <a:gd name="T69" fmla="*/ 288 h 317"/>
                          <a:gd name="T70" fmla="*/ 133 w 419"/>
                          <a:gd name="T71" fmla="*/ 299 h 317"/>
                          <a:gd name="T72" fmla="*/ 157 w 419"/>
                          <a:gd name="T73" fmla="*/ 307 h 317"/>
                          <a:gd name="T74" fmla="*/ 187 w 419"/>
                          <a:gd name="T75" fmla="*/ 315 h 317"/>
                          <a:gd name="T76" fmla="*/ 210 w 419"/>
                          <a:gd name="T77" fmla="*/ 316 h 317"/>
                          <a:gd name="T78" fmla="*/ 235 w 419"/>
                          <a:gd name="T79" fmla="*/ 316 h 317"/>
                          <a:gd name="T80" fmla="*/ 260 w 419"/>
                          <a:gd name="T81" fmla="*/ 311 h 317"/>
                          <a:gd name="T82" fmla="*/ 287 w 419"/>
                          <a:gd name="T83" fmla="*/ 306 h 317"/>
                          <a:gd name="T84" fmla="*/ 305 w 419"/>
                          <a:gd name="T85" fmla="*/ 299 h 317"/>
                          <a:gd name="T86" fmla="*/ 330 w 419"/>
                          <a:gd name="T87" fmla="*/ 287 h 317"/>
                          <a:gd name="T88" fmla="*/ 350 w 419"/>
                          <a:gd name="T89" fmla="*/ 275 h 317"/>
                          <a:gd name="T90" fmla="*/ 369 w 419"/>
                          <a:gd name="T91" fmla="*/ 260 h 317"/>
                          <a:gd name="T92" fmla="*/ 390 w 419"/>
                          <a:gd name="T93" fmla="*/ 238 h 317"/>
                          <a:gd name="T94" fmla="*/ 409 w 419"/>
                          <a:gd name="T95" fmla="*/ 211 h 317"/>
                          <a:gd name="T96" fmla="*/ 418 w 419"/>
                          <a:gd name="T97" fmla="*/ 192 h 31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9"/>
                          <a:gd name="T148" fmla="*/ 0 h 317"/>
                          <a:gd name="T149" fmla="*/ 419 w 419"/>
                          <a:gd name="T150" fmla="*/ 317 h 31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9" h="317">
                            <a:moveTo>
                              <a:pt x="418" y="192"/>
                            </a:moveTo>
                            <a:lnTo>
                              <a:pt x="394" y="219"/>
                            </a:lnTo>
                            <a:lnTo>
                              <a:pt x="368" y="243"/>
                            </a:lnTo>
                            <a:lnTo>
                              <a:pt x="344" y="256"/>
                            </a:lnTo>
                            <a:lnTo>
                              <a:pt x="310" y="271"/>
                            </a:lnTo>
                            <a:lnTo>
                              <a:pt x="283" y="279"/>
                            </a:lnTo>
                            <a:lnTo>
                              <a:pt x="258" y="282"/>
                            </a:lnTo>
                            <a:lnTo>
                              <a:pt x="228" y="282"/>
                            </a:lnTo>
                            <a:lnTo>
                              <a:pt x="207" y="280"/>
                            </a:lnTo>
                            <a:lnTo>
                              <a:pt x="181" y="275"/>
                            </a:lnTo>
                            <a:lnTo>
                              <a:pt x="155" y="268"/>
                            </a:lnTo>
                            <a:lnTo>
                              <a:pt x="133" y="256"/>
                            </a:lnTo>
                            <a:lnTo>
                              <a:pt x="113" y="244"/>
                            </a:lnTo>
                            <a:lnTo>
                              <a:pt x="94" y="231"/>
                            </a:lnTo>
                            <a:lnTo>
                              <a:pt x="76" y="213"/>
                            </a:lnTo>
                            <a:lnTo>
                              <a:pt x="58" y="193"/>
                            </a:lnTo>
                            <a:lnTo>
                              <a:pt x="44" y="174"/>
                            </a:lnTo>
                            <a:lnTo>
                              <a:pt x="36" y="155"/>
                            </a:lnTo>
                            <a:lnTo>
                              <a:pt x="26" y="124"/>
                            </a:lnTo>
                            <a:lnTo>
                              <a:pt x="19" y="93"/>
                            </a:lnTo>
                            <a:lnTo>
                              <a:pt x="18" y="65"/>
                            </a:lnTo>
                            <a:lnTo>
                              <a:pt x="23" y="34"/>
                            </a:lnTo>
                            <a:lnTo>
                              <a:pt x="33" y="0"/>
                            </a:lnTo>
                            <a:lnTo>
                              <a:pt x="23" y="18"/>
                            </a:lnTo>
                            <a:lnTo>
                              <a:pt x="11" y="44"/>
                            </a:lnTo>
                            <a:lnTo>
                              <a:pt x="6" y="68"/>
                            </a:lnTo>
                            <a:lnTo>
                              <a:pt x="0" y="91"/>
                            </a:lnTo>
                            <a:lnTo>
                              <a:pt x="1" y="110"/>
                            </a:lnTo>
                            <a:lnTo>
                              <a:pt x="2" y="136"/>
                            </a:lnTo>
                            <a:lnTo>
                              <a:pt x="16" y="185"/>
                            </a:lnTo>
                            <a:lnTo>
                              <a:pt x="29" y="212"/>
                            </a:lnTo>
                            <a:lnTo>
                              <a:pt x="46" y="236"/>
                            </a:lnTo>
                            <a:lnTo>
                              <a:pt x="65" y="256"/>
                            </a:lnTo>
                            <a:lnTo>
                              <a:pt x="83" y="271"/>
                            </a:lnTo>
                            <a:lnTo>
                              <a:pt x="108" y="288"/>
                            </a:lnTo>
                            <a:lnTo>
                              <a:pt x="133" y="299"/>
                            </a:lnTo>
                            <a:lnTo>
                              <a:pt x="157" y="307"/>
                            </a:lnTo>
                            <a:lnTo>
                              <a:pt x="187" y="315"/>
                            </a:lnTo>
                            <a:lnTo>
                              <a:pt x="210" y="316"/>
                            </a:lnTo>
                            <a:lnTo>
                              <a:pt x="235" y="316"/>
                            </a:lnTo>
                            <a:lnTo>
                              <a:pt x="260" y="311"/>
                            </a:lnTo>
                            <a:lnTo>
                              <a:pt x="287" y="306"/>
                            </a:lnTo>
                            <a:lnTo>
                              <a:pt x="305" y="299"/>
                            </a:lnTo>
                            <a:lnTo>
                              <a:pt x="330" y="287"/>
                            </a:lnTo>
                            <a:lnTo>
                              <a:pt x="350" y="275"/>
                            </a:lnTo>
                            <a:lnTo>
                              <a:pt x="369" y="260"/>
                            </a:lnTo>
                            <a:lnTo>
                              <a:pt x="390" y="238"/>
                            </a:lnTo>
                            <a:lnTo>
                              <a:pt x="409" y="211"/>
                            </a:lnTo>
                            <a:lnTo>
                              <a:pt x="418" y="192"/>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grpSp>
                  <p:nvGrpSpPr>
                    <p:cNvPr id="12362" name="Group 15"/>
                    <p:cNvGrpSpPr>
                      <a:grpSpLocks/>
                    </p:cNvGrpSpPr>
                    <p:nvPr/>
                  </p:nvGrpSpPr>
                  <p:grpSpPr bwMode="auto">
                    <a:xfrm>
                      <a:off x="1829" y="341"/>
                      <a:ext cx="444" cy="422"/>
                      <a:chOff x="1829" y="341"/>
                      <a:chExt cx="444" cy="422"/>
                    </a:xfrm>
                  </p:grpSpPr>
                  <p:sp>
                    <p:nvSpPr>
                      <p:cNvPr id="12363" name="Freeform 16"/>
                      <p:cNvSpPr>
                        <a:spLocks/>
                      </p:cNvSpPr>
                      <p:nvPr/>
                    </p:nvSpPr>
                    <p:spPr bwMode="auto">
                      <a:xfrm>
                        <a:off x="2141" y="659"/>
                        <a:ext cx="107" cy="104"/>
                      </a:xfrm>
                      <a:custGeom>
                        <a:avLst/>
                        <a:gdLst>
                          <a:gd name="T0" fmla="*/ 106 w 107"/>
                          <a:gd name="T1" fmla="*/ 0 h 104"/>
                          <a:gd name="T2" fmla="*/ 95 w 107"/>
                          <a:gd name="T3" fmla="*/ 21 h 104"/>
                          <a:gd name="T4" fmla="*/ 84 w 107"/>
                          <a:gd name="T5" fmla="*/ 37 h 104"/>
                          <a:gd name="T6" fmla="*/ 73 w 107"/>
                          <a:gd name="T7" fmla="*/ 51 h 104"/>
                          <a:gd name="T8" fmla="*/ 55 w 107"/>
                          <a:gd name="T9" fmla="*/ 69 h 104"/>
                          <a:gd name="T10" fmla="*/ 42 w 107"/>
                          <a:gd name="T11" fmla="*/ 80 h 104"/>
                          <a:gd name="T12" fmla="*/ 25 w 107"/>
                          <a:gd name="T13" fmla="*/ 90 h 104"/>
                          <a:gd name="T14" fmla="*/ 0 w 107"/>
                          <a:gd name="T15" fmla="*/ 103 h 104"/>
                          <a:gd name="T16" fmla="*/ 28 w 107"/>
                          <a:gd name="T17" fmla="*/ 65 h 104"/>
                          <a:gd name="T18" fmla="*/ 43 w 107"/>
                          <a:gd name="T19" fmla="*/ 56 h 104"/>
                          <a:gd name="T20" fmla="*/ 54 w 107"/>
                          <a:gd name="T21" fmla="*/ 49 h 104"/>
                          <a:gd name="T22" fmla="*/ 71 w 107"/>
                          <a:gd name="T23" fmla="*/ 37 h 104"/>
                          <a:gd name="T24" fmla="*/ 83 w 107"/>
                          <a:gd name="T25" fmla="*/ 26 h 104"/>
                          <a:gd name="T26" fmla="*/ 93 w 107"/>
                          <a:gd name="T27" fmla="*/ 16 h 104"/>
                          <a:gd name="T28" fmla="*/ 106 w 107"/>
                          <a:gd name="T29" fmla="*/ 0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7"/>
                          <a:gd name="T46" fmla="*/ 0 h 104"/>
                          <a:gd name="T47" fmla="*/ 107 w 107"/>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7" h="104">
                            <a:moveTo>
                              <a:pt x="106" y="0"/>
                            </a:moveTo>
                            <a:lnTo>
                              <a:pt x="95" y="21"/>
                            </a:lnTo>
                            <a:lnTo>
                              <a:pt x="84" y="37"/>
                            </a:lnTo>
                            <a:lnTo>
                              <a:pt x="73" y="51"/>
                            </a:lnTo>
                            <a:lnTo>
                              <a:pt x="55" y="69"/>
                            </a:lnTo>
                            <a:lnTo>
                              <a:pt x="42" y="80"/>
                            </a:lnTo>
                            <a:lnTo>
                              <a:pt x="25" y="90"/>
                            </a:lnTo>
                            <a:lnTo>
                              <a:pt x="0" y="103"/>
                            </a:lnTo>
                            <a:lnTo>
                              <a:pt x="28" y="65"/>
                            </a:lnTo>
                            <a:lnTo>
                              <a:pt x="43" y="56"/>
                            </a:lnTo>
                            <a:lnTo>
                              <a:pt x="54" y="49"/>
                            </a:lnTo>
                            <a:lnTo>
                              <a:pt x="71" y="37"/>
                            </a:lnTo>
                            <a:lnTo>
                              <a:pt x="83" y="26"/>
                            </a:lnTo>
                            <a:lnTo>
                              <a:pt x="93" y="16"/>
                            </a:lnTo>
                            <a:lnTo>
                              <a:pt x="106"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64" name="Freeform 17"/>
                      <p:cNvSpPr>
                        <a:spLocks/>
                      </p:cNvSpPr>
                      <p:nvPr/>
                    </p:nvSpPr>
                    <p:spPr bwMode="auto">
                      <a:xfrm>
                        <a:off x="1829" y="462"/>
                        <a:ext cx="38" cy="206"/>
                      </a:xfrm>
                      <a:custGeom>
                        <a:avLst/>
                        <a:gdLst>
                          <a:gd name="T0" fmla="*/ 30 w 38"/>
                          <a:gd name="T1" fmla="*/ 0 h 206"/>
                          <a:gd name="T2" fmla="*/ 23 w 38"/>
                          <a:gd name="T3" fmla="*/ 14 h 206"/>
                          <a:gd name="T4" fmla="*/ 18 w 38"/>
                          <a:gd name="T5" fmla="*/ 26 h 206"/>
                          <a:gd name="T6" fmla="*/ 13 w 38"/>
                          <a:gd name="T7" fmla="*/ 38 h 206"/>
                          <a:gd name="T8" fmla="*/ 10 w 38"/>
                          <a:gd name="T9" fmla="*/ 50 h 206"/>
                          <a:gd name="T10" fmla="*/ 7 w 38"/>
                          <a:gd name="T11" fmla="*/ 62 h 206"/>
                          <a:gd name="T12" fmla="*/ 1 w 38"/>
                          <a:gd name="T13" fmla="*/ 81 h 206"/>
                          <a:gd name="T14" fmla="*/ 0 w 38"/>
                          <a:gd name="T15" fmla="*/ 101 h 206"/>
                          <a:gd name="T16" fmla="*/ 1 w 38"/>
                          <a:gd name="T17" fmla="*/ 131 h 206"/>
                          <a:gd name="T18" fmla="*/ 4 w 38"/>
                          <a:gd name="T19" fmla="*/ 151 h 206"/>
                          <a:gd name="T20" fmla="*/ 8 w 38"/>
                          <a:gd name="T21" fmla="*/ 168 h 206"/>
                          <a:gd name="T22" fmla="*/ 14 w 38"/>
                          <a:gd name="T23" fmla="*/ 185 h 206"/>
                          <a:gd name="T24" fmla="*/ 22 w 38"/>
                          <a:gd name="T25" fmla="*/ 205 h 206"/>
                          <a:gd name="T26" fmla="*/ 37 w 38"/>
                          <a:gd name="T27" fmla="*/ 166 h 206"/>
                          <a:gd name="T28" fmla="*/ 30 w 38"/>
                          <a:gd name="T29" fmla="*/ 149 h 206"/>
                          <a:gd name="T30" fmla="*/ 27 w 38"/>
                          <a:gd name="T31" fmla="*/ 140 h 206"/>
                          <a:gd name="T32" fmla="*/ 23 w 38"/>
                          <a:gd name="T33" fmla="*/ 129 h 206"/>
                          <a:gd name="T34" fmla="*/ 20 w 38"/>
                          <a:gd name="T35" fmla="*/ 117 h 206"/>
                          <a:gd name="T36" fmla="*/ 18 w 38"/>
                          <a:gd name="T37" fmla="*/ 98 h 206"/>
                          <a:gd name="T38" fmla="*/ 17 w 38"/>
                          <a:gd name="T39" fmla="*/ 83 h 206"/>
                          <a:gd name="T40" fmla="*/ 17 w 38"/>
                          <a:gd name="T41" fmla="*/ 60 h 206"/>
                          <a:gd name="T42" fmla="*/ 20 w 38"/>
                          <a:gd name="T43" fmla="*/ 39 h 206"/>
                          <a:gd name="T44" fmla="*/ 24 w 38"/>
                          <a:gd name="T45" fmla="*/ 23 h 206"/>
                          <a:gd name="T46" fmla="*/ 26 w 38"/>
                          <a:gd name="T47" fmla="*/ 14 h 206"/>
                          <a:gd name="T48" fmla="*/ 30 w 38"/>
                          <a:gd name="T49" fmla="*/ 0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206"/>
                          <a:gd name="T77" fmla="*/ 38 w 38"/>
                          <a:gd name="T78" fmla="*/ 206 h 2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206">
                            <a:moveTo>
                              <a:pt x="30" y="0"/>
                            </a:moveTo>
                            <a:lnTo>
                              <a:pt x="23" y="14"/>
                            </a:lnTo>
                            <a:lnTo>
                              <a:pt x="18" y="26"/>
                            </a:lnTo>
                            <a:lnTo>
                              <a:pt x="13" y="38"/>
                            </a:lnTo>
                            <a:lnTo>
                              <a:pt x="10" y="50"/>
                            </a:lnTo>
                            <a:lnTo>
                              <a:pt x="7" y="62"/>
                            </a:lnTo>
                            <a:lnTo>
                              <a:pt x="1" y="81"/>
                            </a:lnTo>
                            <a:lnTo>
                              <a:pt x="0" y="101"/>
                            </a:lnTo>
                            <a:lnTo>
                              <a:pt x="1" y="131"/>
                            </a:lnTo>
                            <a:lnTo>
                              <a:pt x="4" y="151"/>
                            </a:lnTo>
                            <a:lnTo>
                              <a:pt x="8" y="168"/>
                            </a:lnTo>
                            <a:lnTo>
                              <a:pt x="14" y="185"/>
                            </a:lnTo>
                            <a:lnTo>
                              <a:pt x="22" y="205"/>
                            </a:lnTo>
                            <a:lnTo>
                              <a:pt x="37" y="166"/>
                            </a:lnTo>
                            <a:lnTo>
                              <a:pt x="30" y="149"/>
                            </a:lnTo>
                            <a:lnTo>
                              <a:pt x="27" y="140"/>
                            </a:lnTo>
                            <a:lnTo>
                              <a:pt x="23" y="129"/>
                            </a:lnTo>
                            <a:lnTo>
                              <a:pt x="20" y="117"/>
                            </a:lnTo>
                            <a:lnTo>
                              <a:pt x="18" y="98"/>
                            </a:lnTo>
                            <a:lnTo>
                              <a:pt x="17" y="83"/>
                            </a:lnTo>
                            <a:lnTo>
                              <a:pt x="17" y="60"/>
                            </a:lnTo>
                            <a:lnTo>
                              <a:pt x="20" y="39"/>
                            </a:lnTo>
                            <a:lnTo>
                              <a:pt x="24" y="23"/>
                            </a:lnTo>
                            <a:lnTo>
                              <a:pt x="26" y="14"/>
                            </a:lnTo>
                            <a:lnTo>
                              <a:pt x="30"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65" name="Freeform 18"/>
                      <p:cNvSpPr>
                        <a:spLocks/>
                      </p:cNvSpPr>
                      <p:nvPr/>
                    </p:nvSpPr>
                    <p:spPr bwMode="auto">
                      <a:xfrm>
                        <a:off x="1918" y="341"/>
                        <a:ext cx="153" cy="61"/>
                      </a:xfrm>
                      <a:custGeom>
                        <a:avLst/>
                        <a:gdLst>
                          <a:gd name="T0" fmla="*/ 152 w 153"/>
                          <a:gd name="T1" fmla="*/ 0 h 61"/>
                          <a:gd name="T2" fmla="*/ 140 w 153"/>
                          <a:gd name="T3" fmla="*/ 22 h 61"/>
                          <a:gd name="T4" fmla="*/ 123 w 153"/>
                          <a:gd name="T5" fmla="*/ 21 h 61"/>
                          <a:gd name="T6" fmla="*/ 106 w 153"/>
                          <a:gd name="T7" fmla="*/ 22 h 61"/>
                          <a:gd name="T8" fmla="*/ 91 w 153"/>
                          <a:gd name="T9" fmla="*/ 24 h 61"/>
                          <a:gd name="T10" fmla="*/ 77 w 153"/>
                          <a:gd name="T11" fmla="*/ 27 h 61"/>
                          <a:gd name="T12" fmla="*/ 63 w 153"/>
                          <a:gd name="T13" fmla="*/ 30 h 61"/>
                          <a:gd name="T14" fmla="*/ 53 w 153"/>
                          <a:gd name="T15" fmla="*/ 33 h 61"/>
                          <a:gd name="T16" fmla="*/ 40 w 153"/>
                          <a:gd name="T17" fmla="*/ 38 h 61"/>
                          <a:gd name="T18" fmla="*/ 26 w 153"/>
                          <a:gd name="T19" fmla="*/ 45 h 61"/>
                          <a:gd name="T20" fmla="*/ 0 w 153"/>
                          <a:gd name="T21" fmla="*/ 60 h 61"/>
                          <a:gd name="T22" fmla="*/ 15 w 153"/>
                          <a:gd name="T23" fmla="*/ 45 h 61"/>
                          <a:gd name="T24" fmla="*/ 25 w 153"/>
                          <a:gd name="T25" fmla="*/ 37 h 61"/>
                          <a:gd name="T26" fmla="*/ 39 w 153"/>
                          <a:gd name="T27" fmla="*/ 28 h 61"/>
                          <a:gd name="T28" fmla="*/ 48 w 153"/>
                          <a:gd name="T29" fmla="*/ 23 h 61"/>
                          <a:gd name="T30" fmla="*/ 67 w 153"/>
                          <a:gd name="T31" fmla="*/ 15 h 61"/>
                          <a:gd name="T32" fmla="*/ 79 w 153"/>
                          <a:gd name="T33" fmla="*/ 10 h 61"/>
                          <a:gd name="T34" fmla="*/ 89 w 153"/>
                          <a:gd name="T35" fmla="*/ 7 h 61"/>
                          <a:gd name="T36" fmla="*/ 98 w 153"/>
                          <a:gd name="T37" fmla="*/ 5 h 61"/>
                          <a:gd name="T38" fmla="*/ 113 w 153"/>
                          <a:gd name="T39" fmla="*/ 2 h 61"/>
                          <a:gd name="T40" fmla="*/ 128 w 153"/>
                          <a:gd name="T41" fmla="*/ 0 h 61"/>
                          <a:gd name="T42" fmla="*/ 145 w 153"/>
                          <a:gd name="T43" fmla="*/ 0 h 61"/>
                          <a:gd name="T44" fmla="*/ 152 w 153"/>
                          <a:gd name="T45" fmla="*/ 0 h 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61"/>
                          <a:gd name="T71" fmla="*/ 153 w 153"/>
                          <a:gd name="T72" fmla="*/ 61 h 6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61">
                            <a:moveTo>
                              <a:pt x="152" y="0"/>
                            </a:moveTo>
                            <a:lnTo>
                              <a:pt x="140" y="22"/>
                            </a:lnTo>
                            <a:lnTo>
                              <a:pt x="123" y="21"/>
                            </a:lnTo>
                            <a:lnTo>
                              <a:pt x="106" y="22"/>
                            </a:lnTo>
                            <a:lnTo>
                              <a:pt x="91" y="24"/>
                            </a:lnTo>
                            <a:lnTo>
                              <a:pt x="77" y="27"/>
                            </a:lnTo>
                            <a:lnTo>
                              <a:pt x="63" y="30"/>
                            </a:lnTo>
                            <a:lnTo>
                              <a:pt x="53" y="33"/>
                            </a:lnTo>
                            <a:lnTo>
                              <a:pt x="40" y="38"/>
                            </a:lnTo>
                            <a:lnTo>
                              <a:pt x="26" y="45"/>
                            </a:lnTo>
                            <a:lnTo>
                              <a:pt x="0" y="60"/>
                            </a:lnTo>
                            <a:lnTo>
                              <a:pt x="15" y="45"/>
                            </a:lnTo>
                            <a:lnTo>
                              <a:pt x="25" y="37"/>
                            </a:lnTo>
                            <a:lnTo>
                              <a:pt x="39" y="28"/>
                            </a:lnTo>
                            <a:lnTo>
                              <a:pt x="48" y="23"/>
                            </a:lnTo>
                            <a:lnTo>
                              <a:pt x="67" y="15"/>
                            </a:lnTo>
                            <a:lnTo>
                              <a:pt x="79" y="10"/>
                            </a:lnTo>
                            <a:lnTo>
                              <a:pt x="89" y="7"/>
                            </a:lnTo>
                            <a:lnTo>
                              <a:pt x="98" y="5"/>
                            </a:lnTo>
                            <a:lnTo>
                              <a:pt x="113" y="2"/>
                            </a:lnTo>
                            <a:lnTo>
                              <a:pt x="128" y="0"/>
                            </a:lnTo>
                            <a:lnTo>
                              <a:pt x="145" y="0"/>
                            </a:lnTo>
                            <a:lnTo>
                              <a:pt x="152"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66" name="Freeform 19"/>
                      <p:cNvSpPr>
                        <a:spLocks/>
                      </p:cNvSpPr>
                      <p:nvPr/>
                    </p:nvSpPr>
                    <p:spPr bwMode="auto">
                      <a:xfrm>
                        <a:off x="2225" y="429"/>
                        <a:ext cx="48" cy="146"/>
                      </a:xfrm>
                      <a:custGeom>
                        <a:avLst/>
                        <a:gdLst>
                          <a:gd name="T0" fmla="*/ 47 w 48"/>
                          <a:gd name="T1" fmla="*/ 111 h 146"/>
                          <a:gd name="T2" fmla="*/ 46 w 48"/>
                          <a:gd name="T3" fmla="*/ 100 h 146"/>
                          <a:gd name="T4" fmla="*/ 45 w 48"/>
                          <a:gd name="T5" fmla="*/ 88 h 146"/>
                          <a:gd name="T6" fmla="*/ 42 w 48"/>
                          <a:gd name="T7" fmla="*/ 68 h 146"/>
                          <a:gd name="T8" fmla="*/ 38 w 48"/>
                          <a:gd name="T9" fmla="*/ 52 h 146"/>
                          <a:gd name="T10" fmla="*/ 33 w 48"/>
                          <a:gd name="T11" fmla="*/ 38 h 146"/>
                          <a:gd name="T12" fmla="*/ 27 w 48"/>
                          <a:gd name="T13" fmla="*/ 23 h 146"/>
                          <a:gd name="T14" fmla="*/ 21 w 48"/>
                          <a:gd name="T15" fmla="*/ 12 h 146"/>
                          <a:gd name="T16" fmla="*/ 14 w 48"/>
                          <a:gd name="T17" fmla="*/ 0 h 146"/>
                          <a:gd name="T18" fmla="*/ 0 w 48"/>
                          <a:gd name="T19" fmla="*/ 19 h 146"/>
                          <a:gd name="T20" fmla="*/ 8 w 48"/>
                          <a:gd name="T21" fmla="*/ 30 h 146"/>
                          <a:gd name="T22" fmla="*/ 14 w 48"/>
                          <a:gd name="T23" fmla="*/ 40 h 146"/>
                          <a:gd name="T24" fmla="*/ 18 w 48"/>
                          <a:gd name="T25" fmla="*/ 49 h 146"/>
                          <a:gd name="T26" fmla="*/ 25 w 48"/>
                          <a:gd name="T27" fmla="*/ 63 h 146"/>
                          <a:gd name="T28" fmla="*/ 30 w 48"/>
                          <a:gd name="T29" fmla="*/ 74 h 146"/>
                          <a:gd name="T30" fmla="*/ 32 w 48"/>
                          <a:gd name="T31" fmla="*/ 85 h 146"/>
                          <a:gd name="T32" fmla="*/ 35 w 48"/>
                          <a:gd name="T33" fmla="*/ 97 h 146"/>
                          <a:gd name="T34" fmla="*/ 38 w 48"/>
                          <a:gd name="T35" fmla="*/ 109 h 146"/>
                          <a:gd name="T36" fmla="*/ 39 w 48"/>
                          <a:gd name="T37" fmla="*/ 124 h 146"/>
                          <a:gd name="T38" fmla="*/ 41 w 48"/>
                          <a:gd name="T39" fmla="*/ 139 h 146"/>
                          <a:gd name="T40" fmla="*/ 43 w 48"/>
                          <a:gd name="T41" fmla="*/ 145 h 146"/>
                          <a:gd name="T42" fmla="*/ 47 w 48"/>
                          <a:gd name="T43" fmla="*/ 111 h 1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
                          <a:gd name="T67" fmla="*/ 0 h 146"/>
                          <a:gd name="T68" fmla="*/ 48 w 48"/>
                          <a:gd name="T69" fmla="*/ 146 h 1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 h="146">
                            <a:moveTo>
                              <a:pt x="47" y="111"/>
                            </a:moveTo>
                            <a:lnTo>
                              <a:pt x="46" y="100"/>
                            </a:lnTo>
                            <a:lnTo>
                              <a:pt x="45" y="88"/>
                            </a:lnTo>
                            <a:lnTo>
                              <a:pt x="42" y="68"/>
                            </a:lnTo>
                            <a:lnTo>
                              <a:pt x="38" y="52"/>
                            </a:lnTo>
                            <a:lnTo>
                              <a:pt x="33" y="38"/>
                            </a:lnTo>
                            <a:lnTo>
                              <a:pt x="27" y="23"/>
                            </a:lnTo>
                            <a:lnTo>
                              <a:pt x="21" y="12"/>
                            </a:lnTo>
                            <a:lnTo>
                              <a:pt x="14" y="0"/>
                            </a:lnTo>
                            <a:lnTo>
                              <a:pt x="0" y="19"/>
                            </a:lnTo>
                            <a:lnTo>
                              <a:pt x="8" y="30"/>
                            </a:lnTo>
                            <a:lnTo>
                              <a:pt x="14" y="40"/>
                            </a:lnTo>
                            <a:lnTo>
                              <a:pt x="18" y="49"/>
                            </a:lnTo>
                            <a:lnTo>
                              <a:pt x="25" y="63"/>
                            </a:lnTo>
                            <a:lnTo>
                              <a:pt x="30" y="74"/>
                            </a:lnTo>
                            <a:lnTo>
                              <a:pt x="32" y="85"/>
                            </a:lnTo>
                            <a:lnTo>
                              <a:pt x="35" y="97"/>
                            </a:lnTo>
                            <a:lnTo>
                              <a:pt x="38" y="109"/>
                            </a:lnTo>
                            <a:lnTo>
                              <a:pt x="39" y="124"/>
                            </a:lnTo>
                            <a:lnTo>
                              <a:pt x="41" y="139"/>
                            </a:lnTo>
                            <a:lnTo>
                              <a:pt x="43" y="145"/>
                            </a:lnTo>
                            <a:lnTo>
                              <a:pt x="47" y="111"/>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grpSp>
              <p:sp>
                <p:nvSpPr>
                  <p:cNvPr id="12356" name="Oval 20"/>
                  <p:cNvSpPr>
                    <a:spLocks noChangeArrowheads="1"/>
                  </p:cNvSpPr>
                  <p:nvPr/>
                </p:nvSpPr>
                <p:spPr bwMode="auto">
                  <a:xfrm>
                    <a:off x="1835" y="369"/>
                    <a:ext cx="425" cy="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357" name="Group 21"/>
                  <p:cNvGrpSpPr>
                    <a:grpSpLocks/>
                  </p:cNvGrpSpPr>
                  <p:nvPr/>
                </p:nvGrpSpPr>
                <p:grpSpPr bwMode="auto">
                  <a:xfrm>
                    <a:off x="1852" y="335"/>
                    <a:ext cx="426" cy="407"/>
                    <a:chOff x="1852" y="335"/>
                    <a:chExt cx="426" cy="407"/>
                  </a:xfrm>
                </p:grpSpPr>
                <p:sp>
                  <p:nvSpPr>
                    <p:cNvPr id="12358" name="Oval 22"/>
                    <p:cNvSpPr>
                      <a:spLocks noChangeArrowheads="1"/>
                    </p:cNvSpPr>
                    <p:nvPr/>
                  </p:nvSpPr>
                  <p:spPr bwMode="auto">
                    <a:xfrm>
                      <a:off x="1869" y="353"/>
                      <a:ext cx="392" cy="373"/>
                    </a:xfrm>
                    <a:prstGeom prst="ellipse">
                      <a:avLst/>
                    </a:prstGeom>
                    <a:noFill/>
                    <a:ln w="76200">
                      <a:solidFill>
                        <a:srgbClr val="9F9F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9" name="Oval 23"/>
                    <p:cNvSpPr>
                      <a:spLocks noChangeArrowheads="1"/>
                    </p:cNvSpPr>
                    <p:nvPr/>
                  </p:nvSpPr>
                  <p:spPr bwMode="auto">
                    <a:xfrm>
                      <a:off x="1852" y="335"/>
                      <a:ext cx="426" cy="40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60" name="Oval 24"/>
                    <p:cNvSpPr>
                      <a:spLocks noChangeArrowheads="1"/>
                    </p:cNvSpPr>
                    <p:nvPr/>
                  </p:nvSpPr>
                  <p:spPr bwMode="auto">
                    <a:xfrm>
                      <a:off x="1862" y="344"/>
                      <a:ext cx="406" cy="39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2309" name="Group 25"/>
                <p:cNvGrpSpPr>
                  <a:grpSpLocks/>
                </p:cNvGrpSpPr>
                <p:nvPr/>
              </p:nvGrpSpPr>
              <p:grpSpPr bwMode="auto">
                <a:xfrm>
                  <a:off x="1749" y="726"/>
                  <a:ext cx="222" cy="346"/>
                  <a:chOff x="1749" y="726"/>
                  <a:chExt cx="222" cy="346"/>
                </a:xfrm>
              </p:grpSpPr>
              <p:sp>
                <p:nvSpPr>
                  <p:cNvPr id="12310" name="Freeform 26"/>
                  <p:cNvSpPr>
                    <a:spLocks/>
                  </p:cNvSpPr>
                  <p:nvPr/>
                </p:nvSpPr>
                <p:spPr bwMode="auto">
                  <a:xfrm>
                    <a:off x="1755" y="745"/>
                    <a:ext cx="213" cy="305"/>
                  </a:xfrm>
                  <a:custGeom>
                    <a:avLst/>
                    <a:gdLst>
                      <a:gd name="T0" fmla="*/ 212 w 213"/>
                      <a:gd name="T1" fmla="*/ 23 h 305"/>
                      <a:gd name="T2" fmla="*/ 62 w 213"/>
                      <a:gd name="T3" fmla="*/ 304 h 305"/>
                      <a:gd name="T4" fmla="*/ 0 w 213"/>
                      <a:gd name="T5" fmla="*/ 273 h 305"/>
                      <a:gd name="T6" fmla="*/ 151 w 213"/>
                      <a:gd name="T7" fmla="*/ 0 h 305"/>
                      <a:gd name="T8" fmla="*/ 212 w 213"/>
                      <a:gd name="T9" fmla="*/ 23 h 305"/>
                      <a:gd name="T10" fmla="*/ 0 60000 65536"/>
                      <a:gd name="T11" fmla="*/ 0 60000 65536"/>
                      <a:gd name="T12" fmla="*/ 0 60000 65536"/>
                      <a:gd name="T13" fmla="*/ 0 60000 65536"/>
                      <a:gd name="T14" fmla="*/ 0 60000 65536"/>
                      <a:gd name="T15" fmla="*/ 0 w 213"/>
                      <a:gd name="T16" fmla="*/ 0 h 305"/>
                      <a:gd name="T17" fmla="*/ 213 w 213"/>
                      <a:gd name="T18" fmla="*/ 305 h 305"/>
                    </a:gdLst>
                    <a:ahLst/>
                    <a:cxnLst>
                      <a:cxn ang="T10">
                        <a:pos x="T0" y="T1"/>
                      </a:cxn>
                      <a:cxn ang="T11">
                        <a:pos x="T2" y="T3"/>
                      </a:cxn>
                      <a:cxn ang="T12">
                        <a:pos x="T4" y="T5"/>
                      </a:cxn>
                      <a:cxn ang="T13">
                        <a:pos x="T6" y="T7"/>
                      </a:cxn>
                      <a:cxn ang="T14">
                        <a:pos x="T8" y="T9"/>
                      </a:cxn>
                    </a:cxnLst>
                    <a:rect l="T15" t="T16" r="T17" b="T18"/>
                    <a:pathLst>
                      <a:path w="213" h="305">
                        <a:moveTo>
                          <a:pt x="212" y="23"/>
                        </a:moveTo>
                        <a:lnTo>
                          <a:pt x="62" y="304"/>
                        </a:lnTo>
                        <a:lnTo>
                          <a:pt x="0" y="273"/>
                        </a:lnTo>
                        <a:lnTo>
                          <a:pt x="151" y="0"/>
                        </a:lnTo>
                        <a:lnTo>
                          <a:pt x="212" y="23"/>
                        </a:lnTo>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11" name="Arc 27"/>
                  <p:cNvSpPr>
                    <a:spLocks/>
                  </p:cNvSpPr>
                  <p:nvPr/>
                </p:nvSpPr>
                <p:spPr bwMode="auto">
                  <a:xfrm>
                    <a:off x="1905" y="726"/>
                    <a:ext cx="64" cy="39"/>
                  </a:xfrm>
                  <a:custGeom>
                    <a:avLst/>
                    <a:gdLst>
                      <a:gd name="T0" fmla="*/ 0 w 42096"/>
                      <a:gd name="T1" fmla="*/ 0 h 27322"/>
                      <a:gd name="T2" fmla="*/ 0 w 42096"/>
                      <a:gd name="T3" fmla="*/ 0 h 27322"/>
                      <a:gd name="T4" fmla="*/ 0 w 42096"/>
                      <a:gd name="T5" fmla="*/ 0 h 27322"/>
                      <a:gd name="T6" fmla="*/ 0 60000 65536"/>
                      <a:gd name="T7" fmla="*/ 0 60000 65536"/>
                      <a:gd name="T8" fmla="*/ 0 60000 65536"/>
                      <a:gd name="T9" fmla="*/ 0 w 42096"/>
                      <a:gd name="T10" fmla="*/ 0 h 27322"/>
                      <a:gd name="T11" fmla="*/ 42096 w 42096"/>
                      <a:gd name="T12" fmla="*/ 27322 h 27322"/>
                    </a:gdLst>
                    <a:ahLst/>
                    <a:cxnLst>
                      <a:cxn ang="T6">
                        <a:pos x="T0" y="T1"/>
                      </a:cxn>
                      <a:cxn ang="T7">
                        <a:pos x="T2" y="T3"/>
                      </a:cxn>
                      <a:cxn ang="T8">
                        <a:pos x="T4" y="T5"/>
                      </a:cxn>
                    </a:cxnLst>
                    <a:rect l="T9" t="T10" r="T11" b="T12"/>
                    <a:pathLst>
                      <a:path w="42096" h="27322" fill="none" extrusionOk="0">
                        <a:moveTo>
                          <a:pt x="0" y="14782"/>
                        </a:moveTo>
                        <a:cubicBezTo>
                          <a:pt x="2936" y="5955"/>
                          <a:pt x="11193" y="-1"/>
                          <a:pt x="20496" y="0"/>
                        </a:cubicBezTo>
                        <a:cubicBezTo>
                          <a:pt x="32425" y="0"/>
                          <a:pt x="42096" y="9670"/>
                          <a:pt x="42096" y="21600"/>
                        </a:cubicBezTo>
                        <a:cubicBezTo>
                          <a:pt x="42096" y="23533"/>
                          <a:pt x="41836" y="25457"/>
                          <a:pt x="41324" y="27322"/>
                        </a:cubicBezTo>
                      </a:path>
                      <a:path w="42096" h="27322" stroke="0" extrusionOk="0">
                        <a:moveTo>
                          <a:pt x="0" y="14782"/>
                        </a:moveTo>
                        <a:cubicBezTo>
                          <a:pt x="2936" y="5955"/>
                          <a:pt x="11193" y="-1"/>
                          <a:pt x="20496" y="0"/>
                        </a:cubicBezTo>
                        <a:cubicBezTo>
                          <a:pt x="32425" y="0"/>
                          <a:pt x="42096" y="9670"/>
                          <a:pt x="42096" y="21600"/>
                        </a:cubicBezTo>
                        <a:cubicBezTo>
                          <a:pt x="42096" y="23533"/>
                          <a:pt x="41836" y="25457"/>
                          <a:pt x="41324" y="27322"/>
                        </a:cubicBezTo>
                        <a:lnTo>
                          <a:pt x="20496" y="21600"/>
                        </a:lnTo>
                        <a:lnTo>
                          <a:pt x="0" y="14782"/>
                        </a:lnTo>
                        <a:close/>
                      </a:path>
                    </a:pathLst>
                  </a:custGeom>
                  <a:solidFill>
                    <a:srgbClr val="5F3F1F"/>
                  </a:solidFill>
                  <a:ln w="12700" cap="rnd">
                    <a:solidFill>
                      <a:srgbClr val="000000"/>
                    </a:solidFill>
                    <a:round/>
                    <a:headEnd/>
                    <a:tailEnd/>
                  </a:ln>
                </p:spPr>
                <p:txBody>
                  <a:bodyPr/>
                  <a:lstStyle/>
                  <a:p>
                    <a:endParaRPr lang="en-US"/>
                  </a:p>
                </p:txBody>
              </p:sp>
              <p:sp>
                <p:nvSpPr>
                  <p:cNvPr id="12312" name="Line 28"/>
                  <p:cNvSpPr>
                    <a:spLocks noChangeShapeType="1"/>
                  </p:cNvSpPr>
                  <p:nvPr/>
                </p:nvSpPr>
                <p:spPr bwMode="auto">
                  <a:xfrm>
                    <a:off x="1935" y="759"/>
                    <a:ext cx="33" cy="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9"/>
                  <p:cNvSpPr>
                    <a:spLocks noChangeShapeType="1"/>
                  </p:cNvSpPr>
                  <p:nvPr/>
                </p:nvSpPr>
                <p:spPr bwMode="auto">
                  <a:xfrm flipH="1" flipV="1">
                    <a:off x="1903" y="750"/>
                    <a:ext cx="32" cy="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Arc 30"/>
                  <p:cNvSpPr>
                    <a:spLocks/>
                  </p:cNvSpPr>
                  <p:nvPr/>
                </p:nvSpPr>
                <p:spPr bwMode="auto">
                  <a:xfrm>
                    <a:off x="1905" y="732"/>
                    <a:ext cx="62" cy="35"/>
                  </a:xfrm>
                  <a:custGeom>
                    <a:avLst/>
                    <a:gdLst>
                      <a:gd name="T0" fmla="*/ 0 w 42157"/>
                      <a:gd name="T1" fmla="*/ 0 h 23681"/>
                      <a:gd name="T2" fmla="*/ 0 w 42157"/>
                      <a:gd name="T3" fmla="*/ 0 h 23681"/>
                      <a:gd name="T4" fmla="*/ 0 w 42157"/>
                      <a:gd name="T5" fmla="*/ 0 h 23681"/>
                      <a:gd name="T6" fmla="*/ 0 60000 65536"/>
                      <a:gd name="T7" fmla="*/ 0 60000 65536"/>
                      <a:gd name="T8" fmla="*/ 0 60000 65536"/>
                      <a:gd name="T9" fmla="*/ 0 w 42157"/>
                      <a:gd name="T10" fmla="*/ 0 h 23681"/>
                      <a:gd name="T11" fmla="*/ 42157 w 42157"/>
                      <a:gd name="T12" fmla="*/ 23681 h 23681"/>
                    </a:gdLst>
                    <a:ahLst/>
                    <a:cxnLst>
                      <a:cxn ang="T6">
                        <a:pos x="T0" y="T1"/>
                      </a:cxn>
                      <a:cxn ang="T7">
                        <a:pos x="T2" y="T3"/>
                      </a:cxn>
                      <a:cxn ang="T8">
                        <a:pos x="T4" y="T5"/>
                      </a:cxn>
                    </a:cxnLst>
                    <a:rect l="T9" t="T10" r="T11" b="T12"/>
                    <a:pathLst>
                      <a:path w="42157" h="23681" fill="none" extrusionOk="0">
                        <a:moveTo>
                          <a:pt x="0" y="14969"/>
                        </a:moveTo>
                        <a:cubicBezTo>
                          <a:pt x="2877" y="6047"/>
                          <a:pt x="11182" y="-1"/>
                          <a:pt x="20557" y="0"/>
                        </a:cubicBezTo>
                        <a:cubicBezTo>
                          <a:pt x="32486" y="0"/>
                          <a:pt x="42157" y="9670"/>
                          <a:pt x="42157" y="21600"/>
                        </a:cubicBezTo>
                        <a:cubicBezTo>
                          <a:pt x="42157" y="22294"/>
                          <a:pt x="42123" y="22989"/>
                          <a:pt x="42056" y="23680"/>
                        </a:cubicBezTo>
                      </a:path>
                      <a:path w="42157" h="23681" stroke="0" extrusionOk="0">
                        <a:moveTo>
                          <a:pt x="0" y="14969"/>
                        </a:moveTo>
                        <a:cubicBezTo>
                          <a:pt x="2877" y="6047"/>
                          <a:pt x="11182" y="-1"/>
                          <a:pt x="20557" y="0"/>
                        </a:cubicBezTo>
                        <a:cubicBezTo>
                          <a:pt x="32486" y="0"/>
                          <a:pt x="42157" y="9670"/>
                          <a:pt x="42157" y="21600"/>
                        </a:cubicBezTo>
                        <a:cubicBezTo>
                          <a:pt x="42157" y="22294"/>
                          <a:pt x="42123" y="22989"/>
                          <a:pt x="42056" y="23680"/>
                        </a:cubicBezTo>
                        <a:lnTo>
                          <a:pt x="20557" y="21600"/>
                        </a:lnTo>
                        <a:lnTo>
                          <a:pt x="0" y="14969"/>
                        </a:lnTo>
                        <a:close/>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15" name="Freeform 31"/>
                  <p:cNvSpPr>
                    <a:spLocks/>
                  </p:cNvSpPr>
                  <p:nvPr/>
                </p:nvSpPr>
                <p:spPr bwMode="auto">
                  <a:xfrm>
                    <a:off x="1931" y="731"/>
                    <a:ext cx="38" cy="77"/>
                  </a:xfrm>
                  <a:custGeom>
                    <a:avLst/>
                    <a:gdLst>
                      <a:gd name="T0" fmla="*/ 36 w 38"/>
                      <a:gd name="T1" fmla="*/ 35 h 77"/>
                      <a:gd name="T2" fmla="*/ 37 w 38"/>
                      <a:gd name="T3" fmla="*/ 30 h 77"/>
                      <a:gd name="T4" fmla="*/ 37 w 38"/>
                      <a:gd name="T5" fmla="*/ 25 h 77"/>
                      <a:gd name="T6" fmla="*/ 36 w 38"/>
                      <a:gd name="T7" fmla="*/ 21 h 77"/>
                      <a:gd name="T8" fmla="*/ 35 w 38"/>
                      <a:gd name="T9" fmla="*/ 15 h 77"/>
                      <a:gd name="T10" fmla="*/ 33 w 38"/>
                      <a:gd name="T11" fmla="*/ 11 h 77"/>
                      <a:gd name="T12" fmla="*/ 30 w 38"/>
                      <a:gd name="T13" fmla="*/ 6 h 77"/>
                      <a:gd name="T14" fmla="*/ 26 w 38"/>
                      <a:gd name="T15" fmla="*/ 3 h 77"/>
                      <a:gd name="T16" fmla="*/ 23 w 38"/>
                      <a:gd name="T17" fmla="*/ 0 h 77"/>
                      <a:gd name="T18" fmla="*/ 0 w 38"/>
                      <a:gd name="T19" fmla="*/ 41 h 77"/>
                      <a:gd name="T20" fmla="*/ 4 w 38"/>
                      <a:gd name="T21" fmla="*/ 44 h 77"/>
                      <a:gd name="T22" fmla="*/ 7 w 38"/>
                      <a:gd name="T23" fmla="*/ 47 h 77"/>
                      <a:gd name="T24" fmla="*/ 10 w 38"/>
                      <a:gd name="T25" fmla="*/ 50 h 77"/>
                      <a:gd name="T26" fmla="*/ 12 w 38"/>
                      <a:gd name="T27" fmla="*/ 53 h 77"/>
                      <a:gd name="T28" fmla="*/ 14 w 38"/>
                      <a:gd name="T29" fmla="*/ 60 h 77"/>
                      <a:gd name="T30" fmla="*/ 16 w 38"/>
                      <a:gd name="T31" fmla="*/ 69 h 77"/>
                      <a:gd name="T32" fmla="*/ 16 w 38"/>
                      <a:gd name="T33" fmla="*/ 76 h 77"/>
                      <a:gd name="T34" fmla="*/ 36 w 38"/>
                      <a:gd name="T35" fmla="*/ 35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77"/>
                      <a:gd name="T56" fmla="*/ 38 w 38"/>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77">
                        <a:moveTo>
                          <a:pt x="36" y="35"/>
                        </a:moveTo>
                        <a:lnTo>
                          <a:pt x="37" y="30"/>
                        </a:lnTo>
                        <a:lnTo>
                          <a:pt x="37" y="25"/>
                        </a:lnTo>
                        <a:lnTo>
                          <a:pt x="36" y="21"/>
                        </a:lnTo>
                        <a:lnTo>
                          <a:pt x="35" y="15"/>
                        </a:lnTo>
                        <a:lnTo>
                          <a:pt x="33" y="11"/>
                        </a:lnTo>
                        <a:lnTo>
                          <a:pt x="30" y="6"/>
                        </a:lnTo>
                        <a:lnTo>
                          <a:pt x="26" y="3"/>
                        </a:lnTo>
                        <a:lnTo>
                          <a:pt x="23" y="0"/>
                        </a:lnTo>
                        <a:lnTo>
                          <a:pt x="0" y="41"/>
                        </a:lnTo>
                        <a:lnTo>
                          <a:pt x="4" y="44"/>
                        </a:lnTo>
                        <a:lnTo>
                          <a:pt x="7" y="47"/>
                        </a:lnTo>
                        <a:lnTo>
                          <a:pt x="10" y="50"/>
                        </a:lnTo>
                        <a:lnTo>
                          <a:pt x="12" y="53"/>
                        </a:lnTo>
                        <a:lnTo>
                          <a:pt x="14" y="60"/>
                        </a:lnTo>
                        <a:lnTo>
                          <a:pt x="16" y="69"/>
                        </a:lnTo>
                        <a:lnTo>
                          <a:pt x="16" y="76"/>
                        </a:lnTo>
                        <a:lnTo>
                          <a:pt x="36" y="35"/>
                        </a:lnTo>
                      </a:path>
                    </a:pathLst>
                  </a:custGeom>
                  <a:solidFill>
                    <a:srgbClr val="3F1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16" name="Arc 32"/>
                  <p:cNvSpPr>
                    <a:spLocks/>
                  </p:cNvSpPr>
                  <p:nvPr/>
                </p:nvSpPr>
                <p:spPr bwMode="auto">
                  <a:xfrm>
                    <a:off x="1937" y="728"/>
                    <a:ext cx="34" cy="38"/>
                  </a:xfrm>
                  <a:custGeom>
                    <a:avLst/>
                    <a:gdLst>
                      <a:gd name="T0" fmla="*/ 0 w 21600"/>
                      <a:gd name="T1" fmla="*/ 0 h 26183"/>
                      <a:gd name="T2" fmla="*/ 0 w 21600"/>
                      <a:gd name="T3" fmla="*/ 0 h 26183"/>
                      <a:gd name="T4" fmla="*/ 0 w 21600"/>
                      <a:gd name="T5" fmla="*/ 0 h 26183"/>
                      <a:gd name="T6" fmla="*/ 0 60000 65536"/>
                      <a:gd name="T7" fmla="*/ 0 60000 65536"/>
                      <a:gd name="T8" fmla="*/ 0 60000 65536"/>
                      <a:gd name="T9" fmla="*/ 0 w 21600"/>
                      <a:gd name="T10" fmla="*/ 0 h 26183"/>
                      <a:gd name="T11" fmla="*/ 21600 w 21600"/>
                      <a:gd name="T12" fmla="*/ 26183 h 26183"/>
                    </a:gdLst>
                    <a:ahLst/>
                    <a:cxnLst>
                      <a:cxn ang="T6">
                        <a:pos x="T0" y="T1"/>
                      </a:cxn>
                      <a:cxn ang="T7">
                        <a:pos x="T2" y="T3"/>
                      </a:cxn>
                      <a:cxn ang="T8">
                        <a:pos x="T4" y="T5"/>
                      </a:cxn>
                    </a:cxnLst>
                    <a:rect l="T9" t="T10" r="T11" b="T12"/>
                    <a:pathLst>
                      <a:path w="21600" h="26183" fill="none" extrusionOk="0">
                        <a:moveTo>
                          <a:pt x="7153" y="0"/>
                        </a:moveTo>
                        <a:cubicBezTo>
                          <a:pt x="15807" y="3037"/>
                          <a:pt x="21600" y="11209"/>
                          <a:pt x="21600" y="20381"/>
                        </a:cubicBezTo>
                        <a:cubicBezTo>
                          <a:pt x="21600" y="22342"/>
                          <a:pt x="21332" y="24294"/>
                          <a:pt x="20806" y="26183"/>
                        </a:cubicBezTo>
                      </a:path>
                      <a:path w="21600" h="26183" stroke="0" extrusionOk="0">
                        <a:moveTo>
                          <a:pt x="7153" y="0"/>
                        </a:moveTo>
                        <a:cubicBezTo>
                          <a:pt x="15807" y="3037"/>
                          <a:pt x="21600" y="11209"/>
                          <a:pt x="21600" y="20381"/>
                        </a:cubicBezTo>
                        <a:cubicBezTo>
                          <a:pt x="21600" y="22342"/>
                          <a:pt x="21332" y="24294"/>
                          <a:pt x="20806" y="26183"/>
                        </a:cubicBezTo>
                        <a:lnTo>
                          <a:pt x="0" y="20381"/>
                        </a:lnTo>
                        <a:lnTo>
                          <a:pt x="7153" y="0"/>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7" name="Arc 33"/>
                  <p:cNvSpPr>
                    <a:spLocks/>
                  </p:cNvSpPr>
                  <p:nvPr/>
                </p:nvSpPr>
                <p:spPr bwMode="auto">
                  <a:xfrm>
                    <a:off x="1881" y="769"/>
                    <a:ext cx="67" cy="39"/>
                  </a:xfrm>
                  <a:custGeom>
                    <a:avLst/>
                    <a:gdLst>
                      <a:gd name="T0" fmla="*/ 0 w 42294"/>
                      <a:gd name="T1" fmla="*/ 0 h 27312"/>
                      <a:gd name="T2" fmla="*/ 0 w 42294"/>
                      <a:gd name="T3" fmla="*/ 0 h 27312"/>
                      <a:gd name="T4" fmla="*/ 0 w 42294"/>
                      <a:gd name="T5" fmla="*/ 0 h 27312"/>
                      <a:gd name="T6" fmla="*/ 0 60000 65536"/>
                      <a:gd name="T7" fmla="*/ 0 60000 65536"/>
                      <a:gd name="T8" fmla="*/ 0 60000 65536"/>
                      <a:gd name="T9" fmla="*/ 0 w 42294"/>
                      <a:gd name="T10" fmla="*/ 0 h 27312"/>
                      <a:gd name="T11" fmla="*/ 42294 w 42294"/>
                      <a:gd name="T12" fmla="*/ 27312 h 27312"/>
                    </a:gdLst>
                    <a:ahLst/>
                    <a:cxnLst>
                      <a:cxn ang="T6">
                        <a:pos x="T0" y="T1"/>
                      </a:cxn>
                      <a:cxn ang="T7">
                        <a:pos x="T2" y="T3"/>
                      </a:cxn>
                      <a:cxn ang="T8">
                        <a:pos x="T4" y="T5"/>
                      </a:cxn>
                    </a:cxnLst>
                    <a:rect l="T9" t="T10" r="T11" b="T12"/>
                    <a:pathLst>
                      <a:path w="42294" h="27312" fill="none" extrusionOk="0">
                        <a:moveTo>
                          <a:pt x="-1" y="15409"/>
                        </a:moveTo>
                        <a:cubicBezTo>
                          <a:pt x="2735" y="6265"/>
                          <a:pt x="11148" y="-1"/>
                          <a:pt x="20694" y="0"/>
                        </a:cubicBezTo>
                        <a:cubicBezTo>
                          <a:pt x="32623" y="0"/>
                          <a:pt x="42294" y="9670"/>
                          <a:pt x="42294" y="21600"/>
                        </a:cubicBezTo>
                        <a:cubicBezTo>
                          <a:pt x="42294" y="23529"/>
                          <a:pt x="42035" y="25450"/>
                          <a:pt x="41525" y="27312"/>
                        </a:cubicBezTo>
                      </a:path>
                      <a:path w="42294" h="27312" stroke="0" extrusionOk="0">
                        <a:moveTo>
                          <a:pt x="-1" y="15409"/>
                        </a:moveTo>
                        <a:cubicBezTo>
                          <a:pt x="2735" y="6265"/>
                          <a:pt x="11148" y="-1"/>
                          <a:pt x="20694" y="0"/>
                        </a:cubicBezTo>
                        <a:cubicBezTo>
                          <a:pt x="32623" y="0"/>
                          <a:pt x="42294" y="9670"/>
                          <a:pt x="42294" y="21600"/>
                        </a:cubicBezTo>
                        <a:cubicBezTo>
                          <a:pt x="42294" y="23529"/>
                          <a:pt x="42035" y="25450"/>
                          <a:pt x="41525" y="27312"/>
                        </a:cubicBezTo>
                        <a:lnTo>
                          <a:pt x="20694" y="21600"/>
                        </a:lnTo>
                        <a:lnTo>
                          <a:pt x="-1" y="15409"/>
                        </a:lnTo>
                        <a:close/>
                      </a:path>
                    </a:pathLst>
                  </a:custGeom>
                  <a:solidFill>
                    <a:srgbClr val="7F3F00"/>
                  </a:solidFill>
                  <a:ln w="12700" cap="rnd">
                    <a:solidFill>
                      <a:srgbClr val="000000"/>
                    </a:solidFill>
                    <a:round/>
                    <a:headEnd/>
                    <a:tailEnd/>
                  </a:ln>
                </p:spPr>
                <p:txBody>
                  <a:bodyPr/>
                  <a:lstStyle/>
                  <a:p>
                    <a:endParaRPr lang="en-US"/>
                  </a:p>
                </p:txBody>
              </p:sp>
              <p:sp>
                <p:nvSpPr>
                  <p:cNvPr id="12318" name="Line 34"/>
                  <p:cNvSpPr>
                    <a:spLocks noChangeShapeType="1"/>
                  </p:cNvSpPr>
                  <p:nvPr/>
                </p:nvSpPr>
                <p:spPr bwMode="auto">
                  <a:xfrm>
                    <a:off x="1911" y="802"/>
                    <a:ext cx="34"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9" name="Line 35"/>
                  <p:cNvSpPr>
                    <a:spLocks noChangeShapeType="1"/>
                  </p:cNvSpPr>
                  <p:nvPr/>
                </p:nvSpPr>
                <p:spPr bwMode="auto">
                  <a:xfrm flipH="1" flipV="1">
                    <a:off x="1878" y="794"/>
                    <a:ext cx="33"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20" name="Group 36"/>
                  <p:cNvGrpSpPr>
                    <a:grpSpLocks/>
                  </p:cNvGrpSpPr>
                  <p:nvPr/>
                </p:nvGrpSpPr>
                <p:grpSpPr bwMode="auto">
                  <a:xfrm>
                    <a:off x="1872" y="775"/>
                    <a:ext cx="72" cy="47"/>
                    <a:chOff x="1872" y="775"/>
                    <a:chExt cx="72" cy="47"/>
                  </a:xfrm>
                </p:grpSpPr>
                <p:grpSp>
                  <p:nvGrpSpPr>
                    <p:cNvPr id="12348" name="Group 37"/>
                    <p:cNvGrpSpPr>
                      <a:grpSpLocks/>
                    </p:cNvGrpSpPr>
                    <p:nvPr/>
                  </p:nvGrpSpPr>
                  <p:grpSpPr bwMode="auto">
                    <a:xfrm>
                      <a:off x="1879" y="775"/>
                      <a:ext cx="65" cy="38"/>
                      <a:chOff x="1879" y="775"/>
                      <a:chExt cx="65" cy="38"/>
                    </a:xfrm>
                  </p:grpSpPr>
                  <p:sp>
                    <p:nvSpPr>
                      <p:cNvPr id="12352" name="Arc 38"/>
                      <p:cNvSpPr>
                        <a:spLocks/>
                      </p:cNvSpPr>
                      <p:nvPr/>
                    </p:nvSpPr>
                    <p:spPr bwMode="auto">
                      <a:xfrm>
                        <a:off x="1881" y="777"/>
                        <a:ext cx="63" cy="35"/>
                      </a:xfrm>
                      <a:custGeom>
                        <a:avLst/>
                        <a:gdLst>
                          <a:gd name="T0" fmla="*/ 0 w 42447"/>
                          <a:gd name="T1" fmla="*/ 0 h 25323"/>
                          <a:gd name="T2" fmla="*/ 0 w 42447"/>
                          <a:gd name="T3" fmla="*/ 0 h 25323"/>
                          <a:gd name="T4" fmla="*/ 0 w 42447"/>
                          <a:gd name="T5" fmla="*/ 0 h 25323"/>
                          <a:gd name="T6" fmla="*/ 0 60000 65536"/>
                          <a:gd name="T7" fmla="*/ 0 60000 65536"/>
                          <a:gd name="T8" fmla="*/ 0 60000 65536"/>
                          <a:gd name="T9" fmla="*/ 0 w 42447"/>
                          <a:gd name="T10" fmla="*/ 0 h 25323"/>
                          <a:gd name="T11" fmla="*/ 42447 w 42447"/>
                          <a:gd name="T12" fmla="*/ 25323 h 25323"/>
                        </a:gdLst>
                        <a:ahLst/>
                        <a:cxnLst>
                          <a:cxn ang="T6">
                            <a:pos x="T0" y="T1"/>
                          </a:cxn>
                          <a:cxn ang="T7">
                            <a:pos x="T2" y="T3"/>
                          </a:cxn>
                          <a:cxn ang="T8">
                            <a:pos x="T4" y="T5"/>
                          </a:cxn>
                        </a:cxnLst>
                        <a:rect l="T9" t="T10" r="T11" b="T12"/>
                        <a:pathLst>
                          <a:path w="42447" h="25323" fill="none" extrusionOk="0">
                            <a:moveTo>
                              <a:pt x="-1" y="15946"/>
                            </a:moveTo>
                            <a:cubicBezTo>
                              <a:pt x="2552" y="6534"/>
                              <a:pt x="11094" y="-1"/>
                              <a:pt x="20847" y="0"/>
                            </a:cubicBezTo>
                            <a:cubicBezTo>
                              <a:pt x="32776" y="0"/>
                              <a:pt x="42447" y="9670"/>
                              <a:pt x="42447" y="21600"/>
                            </a:cubicBezTo>
                            <a:cubicBezTo>
                              <a:pt x="42447" y="22847"/>
                              <a:pt x="42338" y="24093"/>
                              <a:pt x="42123" y="25322"/>
                            </a:cubicBezTo>
                          </a:path>
                          <a:path w="42447" h="25323" stroke="0" extrusionOk="0">
                            <a:moveTo>
                              <a:pt x="-1" y="15946"/>
                            </a:moveTo>
                            <a:cubicBezTo>
                              <a:pt x="2552" y="6534"/>
                              <a:pt x="11094" y="-1"/>
                              <a:pt x="20847" y="0"/>
                            </a:cubicBezTo>
                            <a:cubicBezTo>
                              <a:pt x="32776" y="0"/>
                              <a:pt x="42447" y="9670"/>
                              <a:pt x="42447" y="21600"/>
                            </a:cubicBezTo>
                            <a:cubicBezTo>
                              <a:pt x="42447" y="22847"/>
                              <a:pt x="42338" y="24093"/>
                              <a:pt x="42123" y="25322"/>
                            </a:cubicBezTo>
                            <a:lnTo>
                              <a:pt x="20847" y="21600"/>
                            </a:lnTo>
                            <a:lnTo>
                              <a:pt x="-1" y="15946"/>
                            </a:lnTo>
                            <a:close/>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53" name="Arc 39"/>
                      <p:cNvSpPr>
                        <a:spLocks/>
                      </p:cNvSpPr>
                      <p:nvPr/>
                    </p:nvSpPr>
                    <p:spPr bwMode="auto">
                      <a:xfrm>
                        <a:off x="1911" y="781"/>
                        <a:ext cx="32" cy="31"/>
                      </a:xfrm>
                      <a:custGeom>
                        <a:avLst/>
                        <a:gdLst>
                          <a:gd name="T0" fmla="*/ 0 w 21600"/>
                          <a:gd name="T1" fmla="*/ 0 h 22948"/>
                          <a:gd name="T2" fmla="*/ 0 w 21600"/>
                          <a:gd name="T3" fmla="*/ 0 h 22948"/>
                          <a:gd name="T4" fmla="*/ 0 w 21600"/>
                          <a:gd name="T5" fmla="*/ 0 h 22948"/>
                          <a:gd name="T6" fmla="*/ 0 60000 65536"/>
                          <a:gd name="T7" fmla="*/ 0 60000 65536"/>
                          <a:gd name="T8" fmla="*/ 0 60000 65536"/>
                          <a:gd name="T9" fmla="*/ 0 w 21600"/>
                          <a:gd name="T10" fmla="*/ 0 h 22948"/>
                          <a:gd name="T11" fmla="*/ 21600 w 21600"/>
                          <a:gd name="T12" fmla="*/ 22948 h 22948"/>
                        </a:gdLst>
                        <a:ahLst/>
                        <a:cxnLst>
                          <a:cxn ang="T6">
                            <a:pos x="T0" y="T1"/>
                          </a:cxn>
                          <a:cxn ang="T7">
                            <a:pos x="T2" y="T3"/>
                          </a:cxn>
                          <a:cxn ang="T8">
                            <a:pos x="T4" y="T5"/>
                          </a:cxn>
                        </a:cxnLst>
                        <a:rect l="T9" t="T10" r="T11" b="T12"/>
                        <a:pathLst>
                          <a:path w="21600" h="22948" fill="none" extrusionOk="0">
                            <a:moveTo>
                              <a:pt x="9846" y="-1"/>
                            </a:moveTo>
                            <a:cubicBezTo>
                              <a:pt x="17061" y="3694"/>
                              <a:pt x="21600" y="11118"/>
                              <a:pt x="21600" y="19225"/>
                            </a:cubicBezTo>
                            <a:cubicBezTo>
                              <a:pt x="21600" y="20472"/>
                              <a:pt x="21491" y="21718"/>
                              <a:pt x="21276" y="22947"/>
                            </a:cubicBezTo>
                          </a:path>
                          <a:path w="21600" h="22948" stroke="0" extrusionOk="0">
                            <a:moveTo>
                              <a:pt x="9846" y="-1"/>
                            </a:moveTo>
                            <a:cubicBezTo>
                              <a:pt x="17061" y="3694"/>
                              <a:pt x="21600" y="11118"/>
                              <a:pt x="21600" y="19225"/>
                            </a:cubicBezTo>
                            <a:cubicBezTo>
                              <a:pt x="21600" y="20472"/>
                              <a:pt x="21491" y="21718"/>
                              <a:pt x="21276" y="22947"/>
                            </a:cubicBezTo>
                            <a:lnTo>
                              <a:pt x="0" y="19225"/>
                            </a:lnTo>
                            <a:lnTo>
                              <a:pt x="9846" y="-1"/>
                            </a:lnTo>
                            <a:close/>
                          </a:path>
                        </a:pathLst>
                      </a:custGeom>
                      <a:solidFill>
                        <a:srgbClr val="3F1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54" name="Arc 40"/>
                      <p:cNvSpPr>
                        <a:spLocks/>
                      </p:cNvSpPr>
                      <p:nvPr/>
                    </p:nvSpPr>
                    <p:spPr bwMode="auto">
                      <a:xfrm>
                        <a:off x="1879" y="775"/>
                        <a:ext cx="65" cy="38"/>
                      </a:xfrm>
                      <a:custGeom>
                        <a:avLst/>
                        <a:gdLst>
                          <a:gd name="T0" fmla="*/ 0 w 42319"/>
                          <a:gd name="T1" fmla="*/ 0 h 25763"/>
                          <a:gd name="T2" fmla="*/ 0 w 42319"/>
                          <a:gd name="T3" fmla="*/ 0 h 25763"/>
                          <a:gd name="T4" fmla="*/ 0 w 42319"/>
                          <a:gd name="T5" fmla="*/ 0 h 25763"/>
                          <a:gd name="T6" fmla="*/ 0 60000 65536"/>
                          <a:gd name="T7" fmla="*/ 0 60000 65536"/>
                          <a:gd name="T8" fmla="*/ 0 60000 65536"/>
                          <a:gd name="T9" fmla="*/ 0 w 42319"/>
                          <a:gd name="T10" fmla="*/ 0 h 25763"/>
                          <a:gd name="T11" fmla="*/ 42319 w 42319"/>
                          <a:gd name="T12" fmla="*/ 25763 h 25763"/>
                        </a:gdLst>
                        <a:ahLst/>
                        <a:cxnLst>
                          <a:cxn ang="T6">
                            <a:pos x="T0" y="T1"/>
                          </a:cxn>
                          <a:cxn ang="T7">
                            <a:pos x="T2" y="T3"/>
                          </a:cxn>
                          <a:cxn ang="T8">
                            <a:pos x="T4" y="T5"/>
                          </a:cxn>
                        </a:cxnLst>
                        <a:rect l="T9" t="T10" r="T11" b="T12"/>
                        <a:pathLst>
                          <a:path w="42319" h="25763" fill="none" extrusionOk="0">
                            <a:moveTo>
                              <a:pt x="-1" y="15494"/>
                            </a:moveTo>
                            <a:cubicBezTo>
                              <a:pt x="2706" y="6307"/>
                              <a:pt x="11141" y="-1"/>
                              <a:pt x="20719" y="0"/>
                            </a:cubicBezTo>
                            <a:cubicBezTo>
                              <a:pt x="32648" y="0"/>
                              <a:pt x="42319" y="9670"/>
                              <a:pt x="42319" y="21600"/>
                            </a:cubicBezTo>
                            <a:cubicBezTo>
                              <a:pt x="42319" y="22997"/>
                              <a:pt x="42183" y="24391"/>
                              <a:pt x="41914" y="25763"/>
                            </a:cubicBezTo>
                          </a:path>
                          <a:path w="42319" h="25763" stroke="0" extrusionOk="0">
                            <a:moveTo>
                              <a:pt x="-1" y="15494"/>
                            </a:moveTo>
                            <a:cubicBezTo>
                              <a:pt x="2706" y="6307"/>
                              <a:pt x="11141" y="-1"/>
                              <a:pt x="20719" y="0"/>
                            </a:cubicBezTo>
                            <a:cubicBezTo>
                              <a:pt x="32648" y="0"/>
                              <a:pt x="42319" y="9670"/>
                              <a:pt x="42319" y="21600"/>
                            </a:cubicBezTo>
                            <a:cubicBezTo>
                              <a:pt x="42319" y="22997"/>
                              <a:pt x="42183" y="24391"/>
                              <a:pt x="41914" y="25763"/>
                            </a:cubicBezTo>
                            <a:lnTo>
                              <a:pt x="20719" y="21600"/>
                            </a:lnTo>
                            <a:lnTo>
                              <a:pt x="-1" y="15494"/>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349" name="Arc 41"/>
                    <p:cNvSpPr>
                      <a:spLocks/>
                    </p:cNvSpPr>
                    <p:nvPr/>
                  </p:nvSpPr>
                  <p:spPr bwMode="auto">
                    <a:xfrm>
                      <a:off x="1875" y="782"/>
                      <a:ext cx="66" cy="37"/>
                    </a:xfrm>
                    <a:custGeom>
                      <a:avLst/>
                      <a:gdLst>
                        <a:gd name="T0" fmla="*/ 0 w 42319"/>
                        <a:gd name="T1" fmla="*/ 0 h 25889"/>
                        <a:gd name="T2" fmla="*/ 0 w 42319"/>
                        <a:gd name="T3" fmla="*/ 0 h 25889"/>
                        <a:gd name="T4" fmla="*/ 0 w 42319"/>
                        <a:gd name="T5" fmla="*/ 0 h 25889"/>
                        <a:gd name="T6" fmla="*/ 0 60000 65536"/>
                        <a:gd name="T7" fmla="*/ 0 60000 65536"/>
                        <a:gd name="T8" fmla="*/ 0 60000 65536"/>
                        <a:gd name="T9" fmla="*/ 0 w 42319"/>
                        <a:gd name="T10" fmla="*/ 0 h 25889"/>
                        <a:gd name="T11" fmla="*/ 42319 w 42319"/>
                        <a:gd name="T12" fmla="*/ 25889 h 25889"/>
                      </a:gdLst>
                      <a:ahLst/>
                      <a:cxnLst>
                        <a:cxn ang="T6">
                          <a:pos x="T0" y="T1"/>
                        </a:cxn>
                        <a:cxn ang="T7">
                          <a:pos x="T2" y="T3"/>
                        </a:cxn>
                        <a:cxn ang="T8">
                          <a:pos x="T4" y="T5"/>
                        </a:cxn>
                      </a:cxnLst>
                      <a:rect l="T9" t="T10" r="T11" b="T12"/>
                      <a:pathLst>
                        <a:path w="42319" h="25889" fill="none" extrusionOk="0">
                          <a:moveTo>
                            <a:pt x="0" y="15494"/>
                          </a:moveTo>
                          <a:cubicBezTo>
                            <a:pt x="2707" y="6307"/>
                            <a:pt x="11141" y="-1"/>
                            <a:pt x="20719" y="0"/>
                          </a:cubicBezTo>
                          <a:cubicBezTo>
                            <a:pt x="32648" y="0"/>
                            <a:pt x="42319" y="9670"/>
                            <a:pt x="42319" y="21600"/>
                          </a:cubicBezTo>
                          <a:cubicBezTo>
                            <a:pt x="42319" y="23040"/>
                            <a:pt x="42174" y="24477"/>
                            <a:pt x="41888" y="25888"/>
                          </a:cubicBezTo>
                        </a:path>
                        <a:path w="42319" h="25889" stroke="0" extrusionOk="0">
                          <a:moveTo>
                            <a:pt x="0" y="15494"/>
                          </a:moveTo>
                          <a:cubicBezTo>
                            <a:pt x="2707" y="6307"/>
                            <a:pt x="11141" y="-1"/>
                            <a:pt x="20719" y="0"/>
                          </a:cubicBezTo>
                          <a:cubicBezTo>
                            <a:pt x="32648" y="0"/>
                            <a:pt x="42319" y="9670"/>
                            <a:pt x="42319" y="21600"/>
                          </a:cubicBezTo>
                          <a:cubicBezTo>
                            <a:pt x="42319" y="23040"/>
                            <a:pt x="42174" y="24477"/>
                            <a:pt x="41888" y="25888"/>
                          </a:cubicBezTo>
                          <a:lnTo>
                            <a:pt x="20719" y="21600"/>
                          </a:lnTo>
                          <a:lnTo>
                            <a:pt x="0" y="15494"/>
                          </a:lnTo>
                          <a:close/>
                        </a:path>
                      </a:pathLst>
                    </a:custGeom>
                    <a:solidFill>
                      <a:srgbClr val="7F3F00"/>
                    </a:solidFill>
                    <a:ln w="12700" cap="rnd">
                      <a:solidFill>
                        <a:srgbClr val="000000"/>
                      </a:solidFill>
                      <a:round/>
                      <a:headEnd/>
                      <a:tailEnd/>
                    </a:ln>
                  </p:spPr>
                  <p:txBody>
                    <a:bodyPr/>
                    <a:lstStyle/>
                    <a:p>
                      <a:endParaRPr lang="en-US"/>
                    </a:p>
                  </p:txBody>
                </p:sp>
                <p:sp>
                  <p:nvSpPr>
                    <p:cNvPr id="12350" name="Line 42"/>
                    <p:cNvSpPr>
                      <a:spLocks noChangeShapeType="1"/>
                    </p:cNvSpPr>
                    <p:nvPr/>
                  </p:nvSpPr>
                  <p:spPr bwMode="auto">
                    <a:xfrm>
                      <a:off x="1905" y="815"/>
                      <a:ext cx="34" cy="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1" name="Line 43"/>
                    <p:cNvSpPr>
                      <a:spLocks noChangeShapeType="1"/>
                    </p:cNvSpPr>
                    <p:nvPr/>
                  </p:nvSpPr>
                  <p:spPr bwMode="auto">
                    <a:xfrm flipH="1" flipV="1">
                      <a:off x="1872" y="807"/>
                      <a:ext cx="33"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21" name="Group 44"/>
                  <p:cNvGrpSpPr>
                    <a:grpSpLocks/>
                  </p:cNvGrpSpPr>
                  <p:nvPr/>
                </p:nvGrpSpPr>
                <p:grpSpPr bwMode="auto">
                  <a:xfrm>
                    <a:off x="1865" y="788"/>
                    <a:ext cx="73" cy="46"/>
                    <a:chOff x="1865" y="788"/>
                    <a:chExt cx="73" cy="46"/>
                  </a:xfrm>
                </p:grpSpPr>
                <p:grpSp>
                  <p:nvGrpSpPr>
                    <p:cNvPr id="12341" name="Group 45"/>
                    <p:cNvGrpSpPr>
                      <a:grpSpLocks/>
                    </p:cNvGrpSpPr>
                    <p:nvPr/>
                  </p:nvGrpSpPr>
                  <p:grpSpPr bwMode="auto">
                    <a:xfrm>
                      <a:off x="1873" y="788"/>
                      <a:ext cx="65" cy="38"/>
                      <a:chOff x="1873" y="788"/>
                      <a:chExt cx="65" cy="38"/>
                    </a:xfrm>
                  </p:grpSpPr>
                  <p:sp>
                    <p:nvSpPr>
                      <p:cNvPr id="12345" name="Arc 46"/>
                      <p:cNvSpPr>
                        <a:spLocks/>
                      </p:cNvSpPr>
                      <p:nvPr/>
                    </p:nvSpPr>
                    <p:spPr bwMode="auto">
                      <a:xfrm>
                        <a:off x="1875" y="790"/>
                        <a:ext cx="61" cy="35"/>
                      </a:xfrm>
                      <a:custGeom>
                        <a:avLst/>
                        <a:gdLst>
                          <a:gd name="T0" fmla="*/ 0 w 42447"/>
                          <a:gd name="T1" fmla="*/ 0 h 25326"/>
                          <a:gd name="T2" fmla="*/ 0 w 42447"/>
                          <a:gd name="T3" fmla="*/ 0 h 25326"/>
                          <a:gd name="T4" fmla="*/ 0 w 42447"/>
                          <a:gd name="T5" fmla="*/ 0 h 25326"/>
                          <a:gd name="T6" fmla="*/ 0 60000 65536"/>
                          <a:gd name="T7" fmla="*/ 0 60000 65536"/>
                          <a:gd name="T8" fmla="*/ 0 60000 65536"/>
                          <a:gd name="T9" fmla="*/ 0 w 42447"/>
                          <a:gd name="T10" fmla="*/ 0 h 25326"/>
                          <a:gd name="T11" fmla="*/ 42447 w 42447"/>
                          <a:gd name="T12" fmla="*/ 25326 h 25326"/>
                        </a:gdLst>
                        <a:ahLst/>
                        <a:cxnLst>
                          <a:cxn ang="T6">
                            <a:pos x="T0" y="T1"/>
                          </a:cxn>
                          <a:cxn ang="T7">
                            <a:pos x="T2" y="T3"/>
                          </a:cxn>
                          <a:cxn ang="T8">
                            <a:pos x="T4" y="T5"/>
                          </a:cxn>
                        </a:cxnLst>
                        <a:rect l="T9" t="T10" r="T11" b="T12"/>
                        <a:pathLst>
                          <a:path w="42447" h="25326" fill="none" extrusionOk="0">
                            <a:moveTo>
                              <a:pt x="-1" y="15946"/>
                            </a:moveTo>
                            <a:cubicBezTo>
                              <a:pt x="2552" y="6534"/>
                              <a:pt x="11094" y="-1"/>
                              <a:pt x="20847" y="0"/>
                            </a:cubicBezTo>
                            <a:cubicBezTo>
                              <a:pt x="32776" y="0"/>
                              <a:pt x="42447" y="9670"/>
                              <a:pt x="42447" y="21600"/>
                            </a:cubicBezTo>
                            <a:cubicBezTo>
                              <a:pt x="42447" y="22849"/>
                              <a:pt x="42338" y="24095"/>
                              <a:pt x="42123" y="25326"/>
                            </a:cubicBezTo>
                          </a:path>
                          <a:path w="42447" h="25326" stroke="0" extrusionOk="0">
                            <a:moveTo>
                              <a:pt x="-1" y="15946"/>
                            </a:moveTo>
                            <a:cubicBezTo>
                              <a:pt x="2552" y="6534"/>
                              <a:pt x="11094" y="-1"/>
                              <a:pt x="20847" y="0"/>
                            </a:cubicBezTo>
                            <a:cubicBezTo>
                              <a:pt x="32776" y="0"/>
                              <a:pt x="42447" y="9670"/>
                              <a:pt x="42447" y="21600"/>
                            </a:cubicBezTo>
                            <a:cubicBezTo>
                              <a:pt x="42447" y="22849"/>
                              <a:pt x="42338" y="24095"/>
                              <a:pt x="42123" y="25326"/>
                            </a:cubicBezTo>
                            <a:lnTo>
                              <a:pt x="20847" y="21600"/>
                            </a:lnTo>
                            <a:lnTo>
                              <a:pt x="-1" y="15946"/>
                            </a:lnTo>
                            <a:close/>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46" name="Arc 47"/>
                      <p:cNvSpPr>
                        <a:spLocks/>
                      </p:cNvSpPr>
                      <p:nvPr/>
                    </p:nvSpPr>
                    <p:spPr bwMode="auto">
                      <a:xfrm>
                        <a:off x="1904" y="794"/>
                        <a:ext cx="31" cy="31"/>
                      </a:xfrm>
                      <a:custGeom>
                        <a:avLst/>
                        <a:gdLst>
                          <a:gd name="T0" fmla="*/ 0 w 21600"/>
                          <a:gd name="T1" fmla="*/ 0 h 22822"/>
                          <a:gd name="T2" fmla="*/ 0 w 21600"/>
                          <a:gd name="T3" fmla="*/ 0 h 22822"/>
                          <a:gd name="T4" fmla="*/ 0 w 21600"/>
                          <a:gd name="T5" fmla="*/ 0 h 22822"/>
                          <a:gd name="T6" fmla="*/ 0 60000 65536"/>
                          <a:gd name="T7" fmla="*/ 0 60000 65536"/>
                          <a:gd name="T8" fmla="*/ 0 60000 65536"/>
                          <a:gd name="T9" fmla="*/ 0 w 21600"/>
                          <a:gd name="T10" fmla="*/ 0 h 22822"/>
                          <a:gd name="T11" fmla="*/ 21600 w 21600"/>
                          <a:gd name="T12" fmla="*/ 22822 h 22822"/>
                        </a:gdLst>
                        <a:ahLst/>
                        <a:cxnLst>
                          <a:cxn ang="T6">
                            <a:pos x="T0" y="T1"/>
                          </a:cxn>
                          <a:cxn ang="T7">
                            <a:pos x="T2" y="T3"/>
                          </a:cxn>
                          <a:cxn ang="T8">
                            <a:pos x="T4" y="T5"/>
                          </a:cxn>
                        </a:cxnLst>
                        <a:rect l="T9" t="T10" r="T11" b="T12"/>
                        <a:pathLst>
                          <a:path w="21600" h="22822" fill="none" extrusionOk="0">
                            <a:moveTo>
                              <a:pt x="10094" y="0"/>
                            </a:moveTo>
                            <a:cubicBezTo>
                              <a:pt x="17172" y="3741"/>
                              <a:pt x="21600" y="11090"/>
                              <a:pt x="21600" y="19096"/>
                            </a:cubicBezTo>
                            <a:cubicBezTo>
                              <a:pt x="21600" y="20345"/>
                              <a:pt x="21491" y="21591"/>
                              <a:pt x="21276" y="22822"/>
                            </a:cubicBezTo>
                          </a:path>
                          <a:path w="21600" h="22822" stroke="0" extrusionOk="0">
                            <a:moveTo>
                              <a:pt x="10094" y="0"/>
                            </a:moveTo>
                            <a:cubicBezTo>
                              <a:pt x="17172" y="3741"/>
                              <a:pt x="21600" y="11090"/>
                              <a:pt x="21600" y="19096"/>
                            </a:cubicBezTo>
                            <a:cubicBezTo>
                              <a:pt x="21600" y="20345"/>
                              <a:pt x="21491" y="21591"/>
                              <a:pt x="21276" y="22822"/>
                            </a:cubicBezTo>
                            <a:lnTo>
                              <a:pt x="0" y="19096"/>
                            </a:lnTo>
                            <a:lnTo>
                              <a:pt x="10094" y="0"/>
                            </a:lnTo>
                            <a:close/>
                          </a:path>
                        </a:pathLst>
                      </a:custGeom>
                      <a:solidFill>
                        <a:srgbClr val="3F1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47" name="Arc 48"/>
                      <p:cNvSpPr>
                        <a:spLocks/>
                      </p:cNvSpPr>
                      <p:nvPr/>
                    </p:nvSpPr>
                    <p:spPr bwMode="auto">
                      <a:xfrm>
                        <a:off x="1873" y="788"/>
                        <a:ext cx="65" cy="38"/>
                      </a:xfrm>
                      <a:custGeom>
                        <a:avLst/>
                        <a:gdLst>
                          <a:gd name="T0" fmla="*/ 0 w 42369"/>
                          <a:gd name="T1" fmla="*/ 0 h 25763"/>
                          <a:gd name="T2" fmla="*/ 0 w 42369"/>
                          <a:gd name="T3" fmla="*/ 0 h 25763"/>
                          <a:gd name="T4" fmla="*/ 0 w 42369"/>
                          <a:gd name="T5" fmla="*/ 0 h 25763"/>
                          <a:gd name="T6" fmla="*/ 0 60000 65536"/>
                          <a:gd name="T7" fmla="*/ 0 60000 65536"/>
                          <a:gd name="T8" fmla="*/ 0 60000 65536"/>
                          <a:gd name="T9" fmla="*/ 0 w 42369"/>
                          <a:gd name="T10" fmla="*/ 0 h 25763"/>
                          <a:gd name="T11" fmla="*/ 42369 w 42369"/>
                          <a:gd name="T12" fmla="*/ 25763 h 25763"/>
                        </a:gdLst>
                        <a:ahLst/>
                        <a:cxnLst>
                          <a:cxn ang="T6">
                            <a:pos x="T0" y="T1"/>
                          </a:cxn>
                          <a:cxn ang="T7">
                            <a:pos x="T2" y="T3"/>
                          </a:cxn>
                          <a:cxn ang="T8">
                            <a:pos x="T4" y="T5"/>
                          </a:cxn>
                        </a:cxnLst>
                        <a:rect l="T9" t="T10" r="T11" b="T12"/>
                        <a:pathLst>
                          <a:path w="42369" h="25763" fill="none" extrusionOk="0">
                            <a:moveTo>
                              <a:pt x="0" y="15666"/>
                            </a:moveTo>
                            <a:cubicBezTo>
                              <a:pt x="2649" y="6393"/>
                              <a:pt x="11125" y="-1"/>
                              <a:pt x="20769" y="0"/>
                            </a:cubicBezTo>
                            <a:cubicBezTo>
                              <a:pt x="32698" y="0"/>
                              <a:pt x="42369" y="9670"/>
                              <a:pt x="42369" y="21600"/>
                            </a:cubicBezTo>
                            <a:cubicBezTo>
                              <a:pt x="42369" y="22997"/>
                              <a:pt x="42233" y="24391"/>
                              <a:pt x="41964" y="25763"/>
                            </a:cubicBezTo>
                          </a:path>
                          <a:path w="42369" h="25763" stroke="0" extrusionOk="0">
                            <a:moveTo>
                              <a:pt x="0" y="15666"/>
                            </a:moveTo>
                            <a:cubicBezTo>
                              <a:pt x="2649" y="6393"/>
                              <a:pt x="11125" y="-1"/>
                              <a:pt x="20769" y="0"/>
                            </a:cubicBezTo>
                            <a:cubicBezTo>
                              <a:pt x="32698" y="0"/>
                              <a:pt x="42369" y="9670"/>
                              <a:pt x="42369" y="21600"/>
                            </a:cubicBezTo>
                            <a:cubicBezTo>
                              <a:pt x="42369" y="22997"/>
                              <a:pt x="42233" y="24391"/>
                              <a:pt x="41964" y="25763"/>
                            </a:cubicBezTo>
                            <a:lnTo>
                              <a:pt x="20769" y="21600"/>
                            </a:lnTo>
                            <a:lnTo>
                              <a:pt x="0" y="15666"/>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342" name="Arc 49"/>
                    <p:cNvSpPr>
                      <a:spLocks/>
                    </p:cNvSpPr>
                    <p:nvPr/>
                  </p:nvSpPr>
                  <p:spPr bwMode="auto">
                    <a:xfrm>
                      <a:off x="1869" y="795"/>
                      <a:ext cx="65" cy="37"/>
                    </a:xfrm>
                    <a:custGeom>
                      <a:avLst/>
                      <a:gdLst>
                        <a:gd name="T0" fmla="*/ 0 w 42515"/>
                        <a:gd name="T1" fmla="*/ 0 h 25828"/>
                        <a:gd name="T2" fmla="*/ 0 w 42515"/>
                        <a:gd name="T3" fmla="*/ 0 h 25828"/>
                        <a:gd name="T4" fmla="*/ 0 w 42515"/>
                        <a:gd name="T5" fmla="*/ 0 h 25828"/>
                        <a:gd name="T6" fmla="*/ 0 60000 65536"/>
                        <a:gd name="T7" fmla="*/ 0 60000 65536"/>
                        <a:gd name="T8" fmla="*/ 0 60000 65536"/>
                        <a:gd name="T9" fmla="*/ 0 w 42515"/>
                        <a:gd name="T10" fmla="*/ 0 h 25828"/>
                        <a:gd name="T11" fmla="*/ 42515 w 42515"/>
                        <a:gd name="T12" fmla="*/ 25828 h 25828"/>
                      </a:gdLst>
                      <a:ahLst/>
                      <a:cxnLst>
                        <a:cxn ang="T6">
                          <a:pos x="T0" y="T1"/>
                        </a:cxn>
                        <a:cxn ang="T7">
                          <a:pos x="T2" y="T3"/>
                        </a:cxn>
                        <a:cxn ang="T8">
                          <a:pos x="T4" y="T5"/>
                        </a:cxn>
                      </a:cxnLst>
                      <a:rect l="T9" t="T10" r="T11" b="T12"/>
                      <a:pathLst>
                        <a:path w="42515" h="25828" fill="none" extrusionOk="0">
                          <a:moveTo>
                            <a:pt x="0" y="16203"/>
                          </a:moveTo>
                          <a:cubicBezTo>
                            <a:pt x="2461" y="6664"/>
                            <a:pt x="11064" y="-1"/>
                            <a:pt x="20915" y="0"/>
                          </a:cubicBezTo>
                          <a:cubicBezTo>
                            <a:pt x="32844" y="0"/>
                            <a:pt x="42515" y="9670"/>
                            <a:pt x="42515" y="21600"/>
                          </a:cubicBezTo>
                          <a:cubicBezTo>
                            <a:pt x="42515" y="23019"/>
                            <a:pt x="42375" y="24435"/>
                            <a:pt x="42097" y="25828"/>
                          </a:cubicBezTo>
                        </a:path>
                        <a:path w="42515" h="25828" stroke="0" extrusionOk="0">
                          <a:moveTo>
                            <a:pt x="0" y="16203"/>
                          </a:moveTo>
                          <a:cubicBezTo>
                            <a:pt x="2461" y="6664"/>
                            <a:pt x="11064" y="-1"/>
                            <a:pt x="20915" y="0"/>
                          </a:cubicBezTo>
                          <a:cubicBezTo>
                            <a:pt x="32844" y="0"/>
                            <a:pt x="42515" y="9670"/>
                            <a:pt x="42515" y="21600"/>
                          </a:cubicBezTo>
                          <a:cubicBezTo>
                            <a:pt x="42515" y="23019"/>
                            <a:pt x="42375" y="24435"/>
                            <a:pt x="42097" y="25828"/>
                          </a:cubicBezTo>
                          <a:lnTo>
                            <a:pt x="20915" y="21600"/>
                          </a:lnTo>
                          <a:lnTo>
                            <a:pt x="0" y="16203"/>
                          </a:lnTo>
                          <a:close/>
                        </a:path>
                      </a:pathLst>
                    </a:custGeom>
                    <a:solidFill>
                      <a:srgbClr val="7F3F00"/>
                    </a:solidFill>
                    <a:ln w="12700" cap="rnd">
                      <a:solidFill>
                        <a:srgbClr val="000000"/>
                      </a:solidFill>
                      <a:round/>
                      <a:headEnd/>
                      <a:tailEnd/>
                    </a:ln>
                  </p:spPr>
                  <p:txBody>
                    <a:bodyPr/>
                    <a:lstStyle/>
                    <a:p>
                      <a:endParaRPr lang="en-US"/>
                    </a:p>
                  </p:txBody>
                </p:sp>
                <p:sp>
                  <p:nvSpPr>
                    <p:cNvPr id="12343" name="Line 50"/>
                    <p:cNvSpPr>
                      <a:spLocks noChangeShapeType="1"/>
                    </p:cNvSpPr>
                    <p:nvPr/>
                  </p:nvSpPr>
                  <p:spPr bwMode="auto">
                    <a:xfrm>
                      <a:off x="1899" y="828"/>
                      <a:ext cx="34"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4" name="Line 51"/>
                    <p:cNvSpPr>
                      <a:spLocks noChangeShapeType="1"/>
                    </p:cNvSpPr>
                    <p:nvPr/>
                  </p:nvSpPr>
                  <p:spPr bwMode="auto">
                    <a:xfrm flipH="1" flipV="1">
                      <a:off x="1865" y="821"/>
                      <a:ext cx="34" cy="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22" name="Group 52"/>
                  <p:cNvGrpSpPr>
                    <a:grpSpLocks/>
                  </p:cNvGrpSpPr>
                  <p:nvPr/>
                </p:nvGrpSpPr>
                <p:grpSpPr bwMode="auto">
                  <a:xfrm>
                    <a:off x="1868" y="802"/>
                    <a:ext cx="62" cy="35"/>
                    <a:chOff x="1868" y="802"/>
                    <a:chExt cx="62" cy="35"/>
                  </a:xfrm>
                </p:grpSpPr>
                <p:sp>
                  <p:nvSpPr>
                    <p:cNvPr id="12339" name="Arc 53"/>
                    <p:cNvSpPr>
                      <a:spLocks/>
                    </p:cNvSpPr>
                    <p:nvPr/>
                  </p:nvSpPr>
                  <p:spPr bwMode="auto">
                    <a:xfrm>
                      <a:off x="1868" y="802"/>
                      <a:ext cx="62" cy="35"/>
                    </a:xfrm>
                    <a:custGeom>
                      <a:avLst/>
                      <a:gdLst>
                        <a:gd name="T0" fmla="*/ 0 w 42634"/>
                        <a:gd name="T1" fmla="*/ 0 h 25385"/>
                        <a:gd name="T2" fmla="*/ 0 w 42634"/>
                        <a:gd name="T3" fmla="*/ 0 h 25385"/>
                        <a:gd name="T4" fmla="*/ 0 w 42634"/>
                        <a:gd name="T5" fmla="*/ 0 h 25385"/>
                        <a:gd name="T6" fmla="*/ 0 60000 65536"/>
                        <a:gd name="T7" fmla="*/ 0 60000 65536"/>
                        <a:gd name="T8" fmla="*/ 0 60000 65536"/>
                        <a:gd name="T9" fmla="*/ 0 w 42634"/>
                        <a:gd name="T10" fmla="*/ 0 h 25385"/>
                        <a:gd name="T11" fmla="*/ 42634 w 42634"/>
                        <a:gd name="T12" fmla="*/ 25385 h 25385"/>
                      </a:gdLst>
                      <a:ahLst/>
                      <a:cxnLst>
                        <a:cxn ang="T6">
                          <a:pos x="T0" y="T1"/>
                        </a:cxn>
                        <a:cxn ang="T7">
                          <a:pos x="T2" y="T3"/>
                        </a:cxn>
                        <a:cxn ang="T8">
                          <a:pos x="T4" y="T5"/>
                        </a:cxn>
                      </a:cxnLst>
                      <a:rect l="T9" t="T10" r="T11" b="T12"/>
                      <a:pathLst>
                        <a:path w="42634" h="25385" fill="none" extrusionOk="0">
                          <a:moveTo>
                            <a:pt x="0" y="16687"/>
                          </a:moveTo>
                          <a:cubicBezTo>
                            <a:pt x="2283" y="6913"/>
                            <a:pt x="10997" y="-1"/>
                            <a:pt x="21034" y="0"/>
                          </a:cubicBezTo>
                          <a:cubicBezTo>
                            <a:pt x="32963" y="0"/>
                            <a:pt x="42634" y="9670"/>
                            <a:pt x="42634" y="21600"/>
                          </a:cubicBezTo>
                          <a:cubicBezTo>
                            <a:pt x="42634" y="22869"/>
                            <a:pt x="42522" y="24135"/>
                            <a:pt x="42299" y="25384"/>
                          </a:cubicBezTo>
                        </a:path>
                        <a:path w="42634" h="25385" stroke="0" extrusionOk="0">
                          <a:moveTo>
                            <a:pt x="0" y="16687"/>
                          </a:moveTo>
                          <a:cubicBezTo>
                            <a:pt x="2283" y="6913"/>
                            <a:pt x="10997" y="-1"/>
                            <a:pt x="21034" y="0"/>
                          </a:cubicBezTo>
                          <a:cubicBezTo>
                            <a:pt x="32963" y="0"/>
                            <a:pt x="42634" y="9670"/>
                            <a:pt x="42634" y="21600"/>
                          </a:cubicBezTo>
                          <a:cubicBezTo>
                            <a:pt x="42634" y="22869"/>
                            <a:pt x="42522" y="24135"/>
                            <a:pt x="42299" y="25384"/>
                          </a:cubicBezTo>
                          <a:lnTo>
                            <a:pt x="21034" y="21600"/>
                          </a:lnTo>
                          <a:lnTo>
                            <a:pt x="0" y="16687"/>
                          </a:lnTo>
                          <a:close/>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40" name="Arc 54"/>
                    <p:cNvSpPr>
                      <a:spLocks/>
                    </p:cNvSpPr>
                    <p:nvPr/>
                  </p:nvSpPr>
                  <p:spPr bwMode="auto">
                    <a:xfrm>
                      <a:off x="1898" y="805"/>
                      <a:ext cx="32" cy="32"/>
                    </a:xfrm>
                    <a:custGeom>
                      <a:avLst/>
                      <a:gdLst>
                        <a:gd name="T0" fmla="*/ 0 w 21600"/>
                        <a:gd name="T1" fmla="*/ 0 h 23215"/>
                        <a:gd name="T2" fmla="*/ 0 w 21600"/>
                        <a:gd name="T3" fmla="*/ 0 h 23215"/>
                        <a:gd name="T4" fmla="*/ 0 w 21600"/>
                        <a:gd name="T5" fmla="*/ 0 h 23215"/>
                        <a:gd name="T6" fmla="*/ 0 60000 65536"/>
                        <a:gd name="T7" fmla="*/ 0 60000 65536"/>
                        <a:gd name="T8" fmla="*/ 0 60000 65536"/>
                        <a:gd name="T9" fmla="*/ 0 w 21600"/>
                        <a:gd name="T10" fmla="*/ 0 h 23215"/>
                        <a:gd name="T11" fmla="*/ 21600 w 21600"/>
                        <a:gd name="T12" fmla="*/ 23215 h 23215"/>
                      </a:gdLst>
                      <a:ahLst/>
                      <a:cxnLst>
                        <a:cxn ang="T6">
                          <a:pos x="T0" y="T1"/>
                        </a:cxn>
                        <a:cxn ang="T7">
                          <a:pos x="T2" y="T3"/>
                        </a:cxn>
                        <a:cxn ang="T8">
                          <a:pos x="T4" y="T5"/>
                        </a:cxn>
                      </a:cxnLst>
                      <a:rect l="T9" t="T10" r="T11" b="T12"/>
                      <a:pathLst>
                        <a:path w="21600" h="23215" fill="none" extrusionOk="0">
                          <a:moveTo>
                            <a:pt x="9435" y="-1"/>
                          </a:moveTo>
                          <a:cubicBezTo>
                            <a:pt x="16876" y="3612"/>
                            <a:pt x="21600" y="11158"/>
                            <a:pt x="21600" y="19430"/>
                          </a:cubicBezTo>
                          <a:cubicBezTo>
                            <a:pt x="21600" y="20699"/>
                            <a:pt x="21488" y="21965"/>
                            <a:pt x="21265" y="23214"/>
                          </a:cubicBezTo>
                        </a:path>
                        <a:path w="21600" h="23215" stroke="0" extrusionOk="0">
                          <a:moveTo>
                            <a:pt x="9435" y="-1"/>
                          </a:moveTo>
                          <a:cubicBezTo>
                            <a:pt x="16876" y="3612"/>
                            <a:pt x="21600" y="11158"/>
                            <a:pt x="21600" y="19430"/>
                          </a:cubicBezTo>
                          <a:cubicBezTo>
                            <a:pt x="21600" y="20699"/>
                            <a:pt x="21488" y="21965"/>
                            <a:pt x="21265" y="23214"/>
                          </a:cubicBezTo>
                          <a:lnTo>
                            <a:pt x="0" y="19430"/>
                          </a:lnTo>
                          <a:lnTo>
                            <a:pt x="9435" y="-1"/>
                          </a:lnTo>
                          <a:close/>
                        </a:path>
                      </a:pathLst>
                    </a:custGeom>
                    <a:solidFill>
                      <a:srgbClr val="3F1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grpSp>
                <p:nvGrpSpPr>
                  <p:cNvPr id="12323" name="Group 55"/>
                  <p:cNvGrpSpPr>
                    <a:grpSpLocks/>
                  </p:cNvGrpSpPr>
                  <p:nvPr/>
                </p:nvGrpSpPr>
                <p:grpSpPr bwMode="auto">
                  <a:xfrm>
                    <a:off x="1858" y="800"/>
                    <a:ext cx="74" cy="46"/>
                    <a:chOff x="1858" y="800"/>
                    <a:chExt cx="74" cy="46"/>
                  </a:xfrm>
                </p:grpSpPr>
                <p:sp>
                  <p:nvSpPr>
                    <p:cNvPr id="12335" name="Arc 56"/>
                    <p:cNvSpPr>
                      <a:spLocks/>
                    </p:cNvSpPr>
                    <p:nvPr/>
                  </p:nvSpPr>
                  <p:spPr bwMode="auto">
                    <a:xfrm>
                      <a:off x="1865" y="800"/>
                      <a:ext cx="67" cy="38"/>
                    </a:xfrm>
                    <a:custGeom>
                      <a:avLst/>
                      <a:gdLst>
                        <a:gd name="T0" fmla="*/ 0 w 42535"/>
                        <a:gd name="T1" fmla="*/ 0 h 25760"/>
                        <a:gd name="T2" fmla="*/ 0 w 42535"/>
                        <a:gd name="T3" fmla="*/ 0 h 25760"/>
                        <a:gd name="T4" fmla="*/ 0 w 42535"/>
                        <a:gd name="T5" fmla="*/ 0 h 25760"/>
                        <a:gd name="T6" fmla="*/ 0 60000 65536"/>
                        <a:gd name="T7" fmla="*/ 0 60000 65536"/>
                        <a:gd name="T8" fmla="*/ 0 60000 65536"/>
                        <a:gd name="T9" fmla="*/ 0 w 42535"/>
                        <a:gd name="T10" fmla="*/ 0 h 25760"/>
                        <a:gd name="T11" fmla="*/ 42535 w 42535"/>
                        <a:gd name="T12" fmla="*/ 25760 h 25760"/>
                      </a:gdLst>
                      <a:ahLst/>
                      <a:cxnLst>
                        <a:cxn ang="T6">
                          <a:pos x="T0" y="T1"/>
                        </a:cxn>
                        <a:cxn ang="T7">
                          <a:pos x="T2" y="T3"/>
                        </a:cxn>
                        <a:cxn ang="T8">
                          <a:pos x="T4" y="T5"/>
                        </a:cxn>
                      </a:cxnLst>
                      <a:rect l="T9" t="T10" r="T11" b="T12"/>
                      <a:pathLst>
                        <a:path w="42535" h="25760" fill="none" extrusionOk="0">
                          <a:moveTo>
                            <a:pt x="-1" y="16282"/>
                          </a:moveTo>
                          <a:cubicBezTo>
                            <a:pt x="2432" y="6705"/>
                            <a:pt x="11053" y="-1"/>
                            <a:pt x="20935" y="0"/>
                          </a:cubicBezTo>
                          <a:cubicBezTo>
                            <a:pt x="32864" y="0"/>
                            <a:pt x="42535" y="9670"/>
                            <a:pt x="42535" y="21600"/>
                          </a:cubicBezTo>
                          <a:cubicBezTo>
                            <a:pt x="42535" y="22996"/>
                            <a:pt x="42399" y="24389"/>
                            <a:pt x="42130" y="25759"/>
                          </a:cubicBezTo>
                        </a:path>
                        <a:path w="42535" h="25760" stroke="0" extrusionOk="0">
                          <a:moveTo>
                            <a:pt x="-1" y="16282"/>
                          </a:moveTo>
                          <a:cubicBezTo>
                            <a:pt x="2432" y="6705"/>
                            <a:pt x="11053" y="-1"/>
                            <a:pt x="20935" y="0"/>
                          </a:cubicBezTo>
                          <a:cubicBezTo>
                            <a:pt x="32864" y="0"/>
                            <a:pt x="42535" y="9670"/>
                            <a:pt x="42535" y="21600"/>
                          </a:cubicBezTo>
                          <a:cubicBezTo>
                            <a:pt x="42535" y="22996"/>
                            <a:pt x="42399" y="24389"/>
                            <a:pt x="42130" y="25759"/>
                          </a:cubicBezTo>
                          <a:lnTo>
                            <a:pt x="20935" y="21600"/>
                          </a:lnTo>
                          <a:lnTo>
                            <a:pt x="-1" y="16282"/>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6" name="Arc 57"/>
                    <p:cNvSpPr>
                      <a:spLocks/>
                    </p:cNvSpPr>
                    <p:nvPr/>
                  </p:nvSpPr>
                  <p:spPr bwMode="auto">
                    <a:xfrm>
                      <a:off x="1862" y="807"/>
                      <a:ext cx="66" cy="38"/>
                    </a:xfrm>
                    <a:custGeom>
                      <a:avLst/>
                      <a:gdLst>
                        <a:gd name="T0" fmla="*/ 0 w 42554"/>
                        <a:gd name="T1" fmla="*/ 0 h 25824"/>
                        <a:gd name="T2" fmla="*/ 0 w 42554"/>
                        <a:gd name="T3" fmla="*/ 0 h 25824"/>
                        <a:gd name="T4" fmla="*/ 0 w 42554"/>
                        <a:gd name="T5" fmla="*/ 0 h 25824"/>
                        <a:gd name="T6" fmla="*/ 0 60000 65536"/>
                        <a:gd name="T7" fmla="*/ 0 60000 65536"/>
                        <a:gd name="T8" fmla="*/ 0 60000 65536"/>
                        <a:gd name="T9" fmla="*/ 0 w 42554"/>
                        <a:gd name="T10" fmla="*/ 0 h 25824"/>
                        <a:gd name="T11" fmla="*/ 42554 w 42554"/>
                        <a:gd name="T12" fmla="*/ 25824 h 25824"/>
                      </a:gdLst>
                      <a:ahLst/>
                      <a:cxnLst>
                        <a:cxn ang="T6">
                          <a:pos x="T0" y="T1"/>
                        </a:cxn>
                        <a:cxn ang="T7">
                          <a:pos x="T2" y="T3"/>
                        </a:cxn>
                        <a:cxn ang="T8">
                          <a:pos x="T4" y="T5"/>
                        </a:cxn>
                      </a:cxnLst>
                      <a:rect l="T9" t="T10" r="T11" b="T12"/>
                      <a:pathLst>
                        <a:path w="42554" h="25824" fill="none" extrusionOk="0">
                          <a:moveTo>
                            <a:pt x="-1" y="16356"/>
                          </a:moveTo>
                          <a:cubicBezTo>
                            <a:pt x="2405" y="6743"/>
                            <a:pt x="11044" y="-1"/>
                            <a:pt x="20954" y="0"/>
                          </a:cubicBezTo>
                          <a:cubicBezTo>
                            <a:pt x="32883" y="0"/>
                            <a:pt x="42554" y="9670"/>
                            <a:pt x="42554" y="21600"/>
                          </a:cubicBezTo>
                          <a:cubicBezTo>
                            <a:pt x="42554" y="23018"/>
                            <a:pt x="42414" y="24433"/>
                            <a:pt x="42136" y="25823"/>
                          </a:cubicBezTo>
                        </a:path>
                        <a:path w="42554" h="25824" stroke="0" extrusionOk="0">
                          <a:moveTo>
                            <a:pt x="-1" y="16356"/>
                          </a:moveTo>
                          <a:cubicBezTo>
                            <a:pt x="2405" y="6743"/>
                            <a:pt x="11044" y="-1"/>
                            <a:pt x="20954" y="0"/>
                          </a:cubicBezTo>
                          <a:cubicBezTo>
                            <a:pt x="32883" y="0"/>
                            <a:pt x="42554" y="9670"/>
                            <a:pt x="42554" y="21600"/>
                          </a:cubicBezTo>
                          <a:cubicBezTo>
                            <a:pt x="42554" y="23018"/>
                            <a:pt x="42414" y="24433"/>
                            <a:pt x="42136" y="25823"/>
                          </a:cubicBezTo>
                          <a:lnTo>
                            <a:pt x="20954" y="21600"/>
                          </a:lnTo>
                          <a:lnTo>
                            <a:pt x="-1" y="16356"/>
                          </a:lnTo>
                          <a:close/>
                        </a:path>
                      </a:pathLst>
                    </a:custGeom>
                    <a:solidFill>
                      <a:srgbClr val="7F3F00"/>
                    </a:solidFill>
                    <a:ln w="12700" cap="rnd">
                      <a:solidFill>
                        <a:srgbClr val="000000"/>
                      </a:solidFill>
                      <a:round/>
                      <a:headEnd/>
                      <a:tailEnd/>
                    </a:ln>
                  </p:spPr>
                  <p:txBody>
                    <a:bodyPr/>
                    <a:lstStyle/>
                    <a:p>
                      <a:endParaRPr lang="en-US"/>
                    </a:p>
                  </p:txBody>
                </p:sp>
                <p:sp>
                  <p:nvSpPr>
                    <p:cNvPr id="12337" name="Line 58"/>
                    <p:cNvSpPr>
                      <a:spLocks noChangeShapeType="1"/>
                    </p:cNvSpPr>
                    <p:nvPr/>
                  </p:nvSpPr>
                  <p:spPr bwMode="auto">
                    <a:xfrm>
                      <a:off x="1892" y="840"/>
                      <a:ext cx="34"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8" name="Line 59"/>
                    <p:cNvSpPr>
                      <a:spLocks noChangeShapeType="1"/>
                    </p:cNvSpPr>
                    <p:nvPr/>
                  </p:nvSpPr>
                  <p:spPr bwMode="auto">
                    <a:xfrm flipH="1" flipV="1">
                      <a:off x="1858" y="833"/>
                      <a:ext cx="34" cy="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24" name="Group 60"/>
                  <p:cNvGrpSpPr>
                    <a:grpSpLocks/>
                  </p:cNvGrpSpPr>
                  <p:nvPr/>
                </p:nvGrpSpPr>
                <p:grpSpPr bwMode="auto">
                  <a:xfrm>
                    <a:off x="1753" y="744"/>
                    <a:ext cx="215" cy="310"/>
                    <a:chOff x="1753" y="744"/>
                    <a:chExt cx="215" cy="310"/>
                  </a:xfrm>
                </p:grpSpPr>
                <p:sp>
                  <p:nvSpPr>
                    <p:cNvPr id="12333" name="Freeform 61"/>
                    <p:cNvSpPr>
                      <a:spLocks/>
                    </p:cNvSpPr>
                    <p:nvPr/>
                  </p:nvSpPr>
                  <p:spPr bwMode="auto">
                    <a:xfrm>
                      <a:off x="1753" y="744"/>
                      <a:ext cx="153" cy="275"/>
                    </a:xfrm>
                    <a:custGeom>
                      <a:avLst/>
                      <a:gdLst>
                        <a:gd name="T0" fmla="*/ 152 w 153"/>
                        <a:gd name="T1" fmla="*/ 0 h 275"/>
                        <a:gd name="T2" fmla="*/ 0 w 153"/>
                        <a:gd name="T3" fmla="*/ 274 h 275"/>
                        <a:gd name="T4" fmla="*/ 152 w 153"/>
                        <a:gd name="T5" fmla="*/ 0 h 275"/>
                        <a:gd name="T6" fmla="*/ 0 60000 65536"/>
                        <a:gd name="T7" fmla="*/ 0 60000 65536"/>
                        <a:gd name="T8" fmla="*/ 0 60000 65536"/>
                        <a:gd name="T9" fmla="*/ 0 w 153"/>
                        <a:gd name="T10" fmla="*/ 0 h 275"/>
                        <a:gd name="T11" fmla="*/ 153 w 153"/>
                        <a:gd name="T12" fmla="*/ 275 h 275"/>
                      </a:gdLst>
                      <a:ahLst/>
                      <a:cxnLst>
                        <a:cxn ang="T6">
                          <a:pos x="T0" y="T1"/>
                        </a:cxn>
                        <a:cxn ang="T7">
                          <a:pos x="T2" y="T3"/>
                        </a:cxn>
                        <a:cxn ang="T8">
                          <a:pos x="T4" y="T5"/>
                        </a:cxn>
                      </a:cxnLst>
                      <a:rect l="T9" t="T10" r="T11" b="T12"/>
                      <a:pathLst>
                        <a:path w="153" h="275">
                          <a:moveTo>
                            <a:pt x="152" y="0"/>
                          </a:moveTo>
                          <a:lnTo>
                            <a:pt x="0" y="274"/>
                          </a:lnTo>
                          <a:lnTo>
                            <a:pt x="152"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4" name="Freeform 62"/>
                    <p:cNvSpPr>
                      <a:spLocks/>
                    </p:cNvSpPr>
                    <p:nvPr/>
                  </p:nvSpPr>
                  <p:spPr bwMode="auto">
                    <a:xfrm>
                      <a:off x="1815" y="766"/>
                      <a:ext cx="153" cy="288"/>
                    </a:xfrm>
                    <a:custGeom>
                      <a:avLst/>
                      <a:gdLst>
                        <a:gd name="T0" fmla="*/ 152 w 153"/>
                        <a:gd name="T1" fmla="*/ 0 h 288"/>
                        <a:gd name="T2" fmla="*/ 0 w 153"/>
                        <a:gd name="T3" fmla="*/ 287 h 288"/>
                        <a:gd name="T4" fmla="*/ 152 w 153"/>
                        <a:gd name="T5" fmla="*/ 0 h 288"/>
                        <a:gd name="T6" fmla="*/ 0 60000 65536"/>
                        <a:gd name="T7" fmla="*/ 0 60000 65536"/>
                        <a:gd name="T8" fmla="*/ 0 60000 65536"/>
                        <a:gd name="T9" fmla="*/ 0 w 153"/>
                        <a:gd name="T10" fmla="*/ 0 h 288"/>
                        <a:gd name="T11" fmla="*/ 153 w 153"/>
                        <a:gd name="T12" fmla="*/ 288 h 288"/>
                      </a:gdLst>
                      <a:ahLst/>
                      <a:cxnLst>
                        <a:cxn ang="T6">
                          <a:pos x="T0" y="T1"/>
                        </a:cxn>
                        <a:cxn ang="T7">
                          <a:pos x="T2" y="T3"/>
                        </a:cxn>
                        <a:cxn ang="T8">
                          <a:pos x="T4" y="T5"/>
                        </a:cxn>
                      </a:cxnLst>
                      <a:rect l="T9" t="T10" r="T11" b="T12"/>
                      <a:pathLst>
                        <a:path w="153" h="288">
                          <a:moveTo>
                            <a:pt x="152" y="0"/>
                          </a:moveTo>
                          <a:lnTo>
                            <a:pt x="0" y="287"/>
                          </a:lnTo>
                          <a:lnTo>
                            <a:pt x="152"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5" name="Group 63"/>
                  <p:cNvGrpSpPr>
                    <a:grpSpLocks/>
                  </p:cNvGrpSpPr>
                  <p:nvPr/>
                </p:nvGrpSpPr>
                <p:grpSpPr bwMode="auto">
                  <a:xfrm>
                    <a:off x="1857" y="812"/>
                    <a:ext cx="67" cy="43"/>
                    <a:chOff x="1857" y="812"/>
                    <a:chExt cx="67" cy="43"/>
                  </a:xfrm>
                </p:grpSpPr>
                <p:grpSp>
                  <p:nvGrpSpPr>
                    <p:cNvPr id="12328" name="Group 64"/>
                    <p:cNvGrpSpPr>
                      <a:grpSpLocks/>
                    </p:cNvGrpSpPr>
                    <p:nvPr/>
                  </p:nvGrpSpPr>
                  <p:grpSpPr bwMode="auto">
                    <a:xfrm>
                      <a:off x="1861" y="814"/>
                      <a:ext cx="62" cy="34"/>
                      <a:chOff x="1861" y="814"/>
                      <a:chExt cx="62" cy="34"/>
                    </a:xfrm>
                  </p:grpSpPr>
                  <p:sp>
                    <p:nvSpPr>
                      <p:cNvPr id="12331" name="Arc 65"/>
                      <p:cNvSpPr>
                        <a:spLocks/>
                      </p:cNvSpPr>
                      <p:nvPr/>
                    </p:nvSpPr>
                    <p:spPr bwMode="auto">
                      <a:xfrm>
                        <a:off x="1861" y="814"/>
                        <a:ext cx="62" cy="34"/>
                      </a:xfrm>
                      <a:custGeom>
                        <a:avLst/>
                        <a:gdLst>
                          <a:gd name="T0" fmla="*/ 0 w 42634"/>
                          <a:gd name="T1" fmla="*/ 0 h 24645"/>
                          <a:gd name="T2" fmla="*/ 0 w 42634"/>
                          <a:gd name="T3" fmla="*/ 0 h 24645"/>
                          <a:gd name="T4" fmla="*/ 0 w 42634"/>
                          <a:gd name="T5" fmla="*/ 0 h 24645"/>
                          <a:gd name="T6" fmla="*/ 0 60000 65536"/>
                          <a:gd name="T7" fmla="*/ 0 60000 65536"/>
                          <a:gd name="T8" fmla="*/ 0 60000 65536"/>
                          <a:gd name="T9" fmla="*/ 0 w 42634"/>
                          <a:gd name="T10" fmla="*/ 0 h 24645"/>
                          <a:gd name="T11" fmla="*/ 42634 w 42634"/>
                          <a:gd name="T12" fmla="*/ 24645 h 24645"/>
                        </a:gdLst>
                        <a:ahLst/>
                        <a:cxnLst>
                          <a:cxn ang="T6">
                            <a:pos x="T0" y="T1"/>
                          </a:cxn>
                          <a:cxn ang="T7">
                            <a:pos x="T2" y="T3"/>
                          </a:cxn>
                          <a:cxn ang="T8">
                            <a:pos x="T4" y="T5"/>
                          </a:cxn>
                        </a:cxnLst>
                        <a:rect l="T9" t="T10" r="T11" b="T12"/>
                        <a:pathLst>
                          <a:path w="42634" h="24645" fill="none" extrusionOk="0">
                            <a:moveTo>
                              <a:pt x="0" y="16687"/>
                            </a:moveTo>
                            <a:cubicBezTo>
                              <a:pt x="2283" y="6913"/>
                              <a:pt x="10997" y="-1"/>
                              <a:pt x="21034" y="0"/>
                            </a:cubicBezTo>
                            <a:cubicBezTo>
                              <a:pt x="32963" y="0"/>
                              <a:pt x="42634" y="9670"/>
                              <a:pt x="42634" y="21600"/>
                            </a:cubicBezTo>
                            <a:cubicBezTo>
                              <a:pt x="42634" y="22618"/>
                              <a:pt x="42561" y="23636"/>
                              <a:pt x="42418" y="24645"/>
                            </a:cubicBezTo>
                          </a:path>
                          <a:path w="42634" h="24645" stroke="0" extrusionOk="0">
                            <a:moveTo>
                              <a:pt x="0" y="16687"/>
                            </a:moveTo>
                            <a:cubicBezTo>
                              <a:pt x="2283" y="6913"/>
                              <a:pt x="10997" y="-1"/>
                              <a:pt x="21034" y="0"/>
                            </a:cubicBezTo>
                            <a:cubicBezTo>
                              <a:pt x="32963" y="0"/>
                              <a:pt x="42634" y="9670"/>
                              <a:pt x="42634" y="21600"/>
                            </a:cubicBezTo>
                            <a:cubicBezTo>
                              <a:pt x="42634" y="22618"/>
                              <a:pt x="42561" y="23636"/>
                              <a:pt x="42418" y="24645"/>
                            </a:cubicBezTo>
                            <a:lnTo>
                              <a:pt x="21034" y="21600"/>
                            </a:lnTo>
                            <a:lnTo>
                              <a:pt x="0" y="16687"/>
                            </a:lnTo>
                            <a:close/>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32" name="Arc 66"/>
                      <p:cNvSpPr>
                        <a:spLocks/>
                      </p:cNvSpPr>
                      <p:nvPr/>
                    </p:nvSpPr>
                    <p:spPr bwMode="auto">
                      <a:xfrm>
                        <a:off x="1891" y="817"/>
                        <a:ext cx="32" cy="31"/>
                      </a:xfrm>
                      <a:custGeom>
                        <a:avLst/>
                        <a:gdLst>
                          <a:gd name="T0" fmla="*/ 0 w 21600"/>
                          <a:gd name="T1" fmla="*/ 0 h 22475"/>
                          <a:gd name="T2" fmla="*/ 0 w 21600"/>
                          <a:gd name="T3" fmla="*/ 0 h 22475"/>
                          <a:gd name="T4" fmla="*/ 0 w 21600"/>
                          <a:gd name="T5" fmla="*/ 0 h 22475"/>
                          <a:gd name="T6" fmla="*/ 0 60000 65536"/>
                          <a:gd name="T7" fmla="*/ 0 60000 65536"/>
                          <a:gd name="T8" fmla="*/ 0 60000 65536"/>
                          <a:gd name="T9" fmla="*/ 0 w 21600"/>
                          <a:gd name="T10" fmla="*/ 0 h 22475"/>
                          <a:gd name="T11" fmla="*/ 21600 w 21600"/>
                          <a:gd name="T12" fmla="*/ 22475 h 22475"/>
                        </a:gdLst>
                        <a:ahLst/>
                        <a:cxnLst>
                          <a:cxn ang="T6">
                            <a:pos x="T0" y="T1"/>
                          </a:cxn>
                          <a:cxn ang="T7">
                            <a:pos x="T2" y="T3"/>
                          </a:cxn>
                          <a:cxn ang="T8">
                            <a:pos x="T4" y="T5"/>
                          </a:cxn>
                        </a:cxnLst>
                        <a:rect l="T9" t="T10" r="T11" b="T12"/>
                        <a:pathLst>
                          <a:path w="21600" h="22475" fill="none" extrusionOk="0">
                            <a:moveTo>
                              <a:pt x="9435" y="-1"/>
                            </a:moveTo>
                            <a:cubicBezTo>
                              <a:pt x="16876" y="3612"/>
                              <a:pt x="21600" y="11158"/>
                              <a:pt x="21600" y="19430"/>
                            </a:cubicBezTo>
                            <a:cubicBezTo>
                              <a:pt x="21600" y="20448"/>
                              <a:pt x="21527" y="21466"/>
                              <a:pt x="21384" y="22475"/>
                            </a:cubicBezTo>
                          </a:path>
                          <a:path w="21600" h="22475" stroke="0" extrusionOk="0">
                            <a:moveTo>
                              <a:pt x="9435" y="-1"/>
                            </a:moveTo>
                            <a:cubicBezTo>
                              <a:pt x="16876" y="3612"/>
                              <a:pt x="21600" y="11158"/>
                              <a:pt x="21600" y="19430"/>
                            </a:cubicBezTo>
                            <a:cubicBezTo>
                              <a:pt x="21600" y="20448"/>
                              <a:pt x="21527" y="21466"/>
                              <a:pt x="21384" y="22475"/>
                            </a:cubicBezTo>
                            <a:lnTo>
                              <a:pt x="0" y="19430"/>
                            </a:lnTo>
                            <a:lnTo>
                              <a:pt x="9435" y="-1"/>
                            </a:lnTo>
                            <a:close/>
                          </a:path>
                        </a:pathLst>
                      </a:custGeom>
                      <a:solidFill>
                        <a:srgbClr val="3F1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sp>
                  <p:nvSpPr>
                    <p:cNvPr id="12329" name="Arc 67"/>
                    <p:cNvSpPr>
                      <a:spLocks/>
                    </p:cNvSpPr>
                    <p:nvPr/>
                  </p:nvSpPr>
                  <p:spPr bwMode="auto">
                    <a:xfrm>
                      <a:off x="1859" y="812"/>
                      <a:ext cx="65" cy="37"/>
                    </a:xfrm>
                    <a:custGeom>
                      <a:avLst/>
                      <a:gdLst>
                        <a:gd name="T0" fmla="*/ 0 w 42535"/>
                        <a:gd name="T1" fmla="*/ 0 h 25089"/>
                        <a:gd name="T2" fmla="*/ 0 w 42535"/>
                        <a:gd name="T3" fmla="*/ 0 h 25089"/>
                        <a:gd name="T4" fmla="*/ 0 w 42535"/>
                        <a:gd name="T5" fmla="*/ 0 h 25089"/>
                        <a:gd name="T6" fmla="*/ 0 60000 65536"/>
                        <a:gd name="T7" fmla="*/ 0 60000 65536"/>
                        <a:gd name="T8" fmla="*/ 0 60000 65536"/>
                        <a:gd name="T9" fmla="*/ 0 w 42535"/>
                        <a:gd name="T10" fmla="*/ 0 h 25089"/>
                        <a:gd name="T11" fmla="*/ 42535 w 42535"/>
                        <a:gd name="T12" fmla="*/ 25089 h 25089"/>
                      </a:gdLst>
                      <a:ahLst/>
                      <a:cxnLst>
                        <a:cxn ang="T6">
                          <a:pos x="T0" y="T1"/>
                        </a:cxn>
                        <a:cxn ang="T7">
                          <a:pos x="T2" y="T3"/>
                        </a:cxn>
                        <a:cxn ang="T8">
                          <a:pos x="T4" y="T5"/>
                        </a:cxn>
                      </a:cxnLst>
                      <a:rect l="T9" t="T10" r="T11" b="T12"/>
                      <a:pathLst>
                        <a:path w="42535" h="25089" fill="none" extrusionOk="0">
                          <a:moveTo>
                            <a:pt x="-1" y="16282"/>
                          </a:moveTo>
                          <a:cubicBezTo>
                            <a:pt x="2432" y="6705"/>
                            <a:pt x="11053" y="-1"/>
                            <a:pt x="20935" y="0"/>
                          </a:cubicBezTo>
                          <a:cubicBezTo>
                            <a:pt x="32864" y="0"/>
                            <a:pt x="42535" y="9670"/>
                            <a:pt x="42535" y="21600"/>
                          </a:cubicBezTo>
                          <a:cubicBezTo>
                            <a:pt x="42535" y="22768"/>
                            <a:pt x="42440" y="23935"/>
                            <a:pt x="42251" y="25089"/>
                          </a:cubicBezTo>
                        </a:path>
                        <a:path w="42535" h="25089" stroke="0" extrusionOk="0">
                          <a:moveTo>
                            <a:pt x="-1" y="16282"/>
                          </a:moveTo>
                          <a:cubicBezTo>
                            <a:pt x="2432" y="6705"/>
                            <a:pt x="11053" y="-1"/>
                            <a:pt x="20935" y="0"/>
                          </a:cubicBezTo>
                          <a:cubicBezTo>
                            <a:pt x="32864" y="0"/>
                            <a:pt x="42535" y="9670"/>
                            <a:pt x="42535" y="21600"/>
                          </a:cubicBezTo>
                          <a:cubicBezTo>
                            <a:pt x="42535" y="22768"/>
                            <a:pt x="42440" y="23935"/>
                            <a:pt x="42251" y="25089"/>
                          </a:cubicBezTo>
                          <a:lnTo>
                            <a:pt x="20935" y="21600"/>
                          </a:lnTo>
                          <a:lnTo>
                            <a:pt x="-1" y="16282"/>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0" name="Arc 68"/>
                    <p:cNvSpPr>
                      <a:spLocks/>
                    </p:cNvSpPr>
                    <p:nvPr/>
                  </p:nvSpPr>
                  <p:spPr bwMode="auto">
                    <a:xfrm>
                      <a:off x="1857" y="819"/>
                      <a:ext cx="63" cy="36"/>
                    </a:xfrm>
                    <a:custGeom>
                      <a:avLst/>
                      <a:gdLst>
                        <a:gd name="T0" fmla="*/ 0 w 42425"/>
                        <a:gd name="T1" fmla="*/ 0 h 25967"/>
                        <a:gd name="T2" fmla="*/ 0 w 42425"/>
                        <a:gd name="T3" fmla="*/ 0 h 25967"/>
                        <a:gd name="T4" fmla="*/ 0 w 42425"/>
                        <a:gd name="T5" fmla="*/ 0 h 25967"/>
                        <a:gd name="T6" fmla="*/ 0 60000 65536"/>
                        <a:gd name="T7" fmla="*/ 0 60000 65536"/>
                        <a:gd name="T8" fmla="*/ 0 60000 65536"/>
                        <a:gd name="T9" fmla="*/ 0 w 42425"/>
                        <a:gd name="T10" fmla="*/ 0 h 25967"/>
                        <a:gd name="T11" fmla="*/ 42425 w 42425"/>
                        <a:gd name="T12" fmla="*/ 25967 h 25967"/>
                      </a:gdLst>
                      <a:ahLst/>
                      <a:cxnLst>
                        <a:cxn ang="T6">
                          <a:pos x="T0" y="T1"/>
                        </a:cxn>
                        <a:cxn ang="T7">
                          <a:pos x="T2" y="T3"/>
                        </a:cxn>
                        <a:cxn ang="T8">
                          <a:pos x="T4" y="T5"/>
                        </a:cxn>
                      </a:cxnLst>
                      <a:rect l="T9" t="T10" r="T11" b="T12"/>
                      <a:pathLst>
                        <a:path w="42425" h="25967" fill="none" extrusionOk="0">
                          <a:moveTo>
                            <a:pt x="-1" y="15866"/>
                          </a:moveTo>
                          <a:cubicBezTo>
                            <a:pt x="2579" y="6494"/>
                            <a:pt x="11103" y="-1"/>
                            <a:pt x="20825" y="0"/>
                          </a:cubicBezTo>
                          <a:cubicBezTo>
                            <a:pt x="32754" y="0"/>
                            <a:pt x="42425" y="9670"/>
                            <a:pt x="42425" y="21600"/>
                          </a:cubicBezTo>
                          <a:cubicBezTo>
                            <a:pt x="42425" y="23067"/>
                            <a:pt x="42275" y="24530"/>
                            <a:pt x="41978" y="25966"/>
                          </a:cubicBezTo>
                        </a:path>
                        <a:path w="42425" h="25967" stroke="0" extrusionOk="0">
                          <a:moveTo>
                            <a:pt x="-1" y="15866"/>
                          </a:moveTo>
                          <a:cubicBezTo>
                            <a:pt x="2579" y="6494"/>
                            <a:pt x="11103" y="-1"/>
                            <a:pt x="20825" y="0"/>
                          </a:cubicBezTo>
                          <a:cubicBezTo>
                            <a:pt x="32754" y="0"/>
                            <a:pt x="42425" y="9670"/>
                            <a:pt x="42425" y="21600"/>
                          </a:cubicBezTo>
                          <a:cubicBezTo>
                            <a:pt x="42425" y="23067"/>
                            <a:pt x="42275" y="24530"/>
                            <a:pt x="41978" y="25966"/>
                          </a:cubicBezTo>
                          <a:lnTo>
                            <a:pt x="20825" y="21600"/>
                          </a:lnTo>
                          <a:lnTo>
                            <a:pt x="-1" y="15866"/>
                          </a:lnTo>
                          <a:close/>
                        </a:path>
                      </a:pathLst>
                    </a:custGeom>
                    <a:solidFill>
                      <a:srgbClr val="5F3F1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sp>
                <p:nvSpPr>
                  <p:cNvPr id="12326" name="Freeform 69"/>
                  <p:cNvSpPr>
                    <a:spLocks/>
                  </p:cNvSpPr>
                  <p:nvPr/>
                </p:nvSpPr>
                <p:spPr bwMode="auto">
                  <a:xfrm>
                    <a:off x="1791" y="820"/>
                    <a:ext cx="129" cy="225"/>
                  </a:xfrm>
                  <a:custGeom>
                    <a:avLst/>
                    <a:gdLst>
                      <a:gd name="T0" fmla="*/ 112 w 129"/>
                      <a:gd name="T1" fmla="*/ 0 h 225"/>
                      <a:gd name="T2" fmla="*/ 117 w 129"/>
                      <a:gd name="T3" fmla="*/ 3 h 225"/>
                      <a:gd name="T4" fmla="*/ 120 w 129"/>
                      <a:gd name="T5" fmla="*/ 6 h 225"/>
                      <a:gd name="T6" fmla="*/ 124 w 129"/>
                      <a:gd name="T7" fmla="*/ 10 h 225"/>
                      <a:gd name="T8" fmla="*/ 125 w 129"/>
                      <a:gd name="T9" fmla="*/ 14 h 225"/>
                      <a:gd name="T10" fmla="*/ 127 w 129"/>
                      <a:gd name="T11" fmla="*/ 18 h 225"/>
                      <a:gd name="T12" fmla="*/ 128 w 129"/>
                      <a:gd name="T13" fmla="*/ 22 h 225"/>
                      <a:gd name="T14" fmla="*/ 128 w 129"/>
                      <a:gd name="T15" fmla="*/ 27 h 225"/>
                      <a:gd name="T16" fmla="*/ 128 w 129"/>
                      <a:gd name="T17" fmla="*/ 32 h 225"/>
                      <a:gd name="T18" fmla="*/ 29 w 129"/>
                      <a:gd name="T19" fmla="*/ 224 h 225"/>
                      <a:gd name="T20" fmla="*/ 0 w 129"/>
                      <a:gd name="T21" fmla="*/ 204 h 225"/>
                      <a:gd name="T22" fmla="*/ 112 w 129"/>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
                      <a:gd name="T37" fmla="*/ 0 h 225"/>
                      <a:gd name="T38" fmla="*/ 129 w 129"/>
                      <a:gd name="T39" fmla="*/ 225 h 2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 h="225">
                        <a:moveTo>
                          <a:pt x="112" y="0"/>
                        </a:moveTo>
                        <a:lnTo>
                          <a:pt x="117" y="3"/>
                        </a:lnTo>
                        <a:lnTo>
                          <a:pt x="120" y="6"/>
                        </a:lnTo>
                        <a:lnTo>
                          <a:pt x="124" y="10"/>
                        </a:lnTo>
                        <a:lnTo>
                          <a:pt x="125" y="14"/>
                        </a:lnTo>
                        <a:lnTo>
                          <a:pt x="127" y="18"/>
                        </a:lnTo>
                        <a:lnTo>
                          <a:pt x="128" y="22"/>
                        </a:lnTo>
                        <a:lnTo>
                          <a:pt x="128" y="27"/>
                        </a:lnTo>
                        <a:lnTo>
                          <a:pt x="128" y="32"/>
                        </a:lnTo>
                        <a:lnTo>
                          <a:pt x="29" y="224"/>
                        </a:lnTo>
                        <a:lnTo>
                          <a:pt x="0" y="204"/>
                        </a:lnTo>
                        <a:lnTo>
                          <a:pt x="112" y="0"/>
                        </a:lnTo>
                      </a:path>
                    </a:pathLst>
                  </a:custGeom>
                  <a:solidFill>
                    <a:srgbClr val="3F1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327" name="Oval 70"/>
                  <p:cNvSpPr>
                    <a:spLocks noChangeArrowheads="1"/>
                  </p:cNvSpPr>
                  <p:nvPr/>
                </p:nvSpPr>
                <p:spPr bwMode="auto">
                  <a:xfrm>
                    <a:off x="1749" y="1011"/>
                    <a:ext cx="64" cy="61"/>
                  </a:xfrm>
                  <a:prstGeom prst="ellipse">
                    <a:avLst/>
                  </a:prstGeom>
                  <a:solidFill>
                    <a:srgbClr val="7F5F3F"/>
                  </a:solidFill>
                  <a:ln w="12700">
                    <a:solidFill>
                      <a:srgbClr val="000000"/>
                    </a:solidFill>
                    <a:round/>
                    <a:headEnd/>
                    <a:tailEnd/>
                  </a:ln>
                </p:spPr>
                <p:txBody>
                  <a:bodyPr wrap="none" anchor="ctr"/>
                  <a:lstStyle/>
                  <a:p>
                    <a:endParaRPr lang="en-US"/>
                  </a:p>
                </p:txBody>
              </p:sp>
            </p:grpSp>
          </p:grpSp>
          <p:grpSp>
            <p:nvGrpSpPr>
              <p:cNvPr id="12304" name="Group 78"/>
              <p:cNvGrpSpPr>
                <a:grpSpLocks/>
              </p:cNvGrpSpPr>
              <p:nvPr/>
            </p:nvGrpSpPr>
            <p:grpSpPr bwMode="auto">
              <a:xfrm>
                <a:off x="3933104" y="678872"/>
                <a:ext cx="1487487" cy="818572"/>
                <a:chOff x="3808413" y="762000"/>
                <a:chExt cx="1487487" cy="818572"/>
              </a:xfrm>
            </p:grpSpPr>
            <p:sp>
              <p:nvSpPr>
                <p:cNvPr id="12305" name="Rectangle 7"/>
                <p:cNvSpPr>
                  <a:spLocks noChangeArrowheads="1"/>
                </p:cNvSpPr>
                <p:nvPr/>
              </p:nvSpPr>
              <p:spPr bwMode="auto">
                <a:xfrm>
                  <a:off x="4316365" y="1317047"/>
                  <a:ext cx="6318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1125" tIns="55563" rIns="111125" bIns="55563">
                  <a:spAutoFit/>
                </a:bodyPr>
                <a:lstStyle/>
                <a:p>
                  <a:pPr algn="l" defTabSz="1317625" eaLnBrk="0" hangingPunct="0"/>
                  <a:r>
                    <a:rPr lang="en-US" sz="1000" b="1">
                      <a:solidFill>
                        <a:srgbClr val="280049"/>
                      </a:solidFill>
                      <a:latin typeface="Book Antiqua" pitchFamily="18" charset="0"/>
                    </a:rPr>
                    <a:t>Minify</a:t>
                  </a:r>
                </a:p>
              </p:txBody>
            </p:sp>
            <p:sp>
              <p:nvSpPr>
                <p:cNvPr id="12306" name="Rectangle 71"/>
                <p:cNvSpPr>
                  <a:spLocks noChangeArrowheads="1"/>
                </p:cNvSpPr>
                <p:nvPr/>
              </p:nvSpPr>
              <p:spPr bwMode="auto">
                <a:xfrm>
                  <a:off x="3808413" y="762000"/>
                  <a:ext cx="1301750" cy="39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1125" tIns="55563" rIns="111125" bIns="55563">
                  <a:spAutoFit/>
                </a:bodyPr>
                <a:lstStyle/>
                <a:p>
                  <a:pPr algn="l" defTabSz="1317625" eaLnBrk="0" hangingPunct="0"/>
                  <a:r>
                    <a:rPr lang="en-US" sz="2800" b="1">
                      <a:solidFill>
                        <a:srgbClr val="280049"/>
                      </a:solidFill>
                      <a:latin typeface="Bookman Old Style" pitchFamily="18" charset="0"/>
                    </a:rPr>
                    <a:t>Mag</a:t>
                  </a:r>
                </a:p>
              </p:txBody>
            </p:sp>
            <p:sp>
              <p:nvSpPr>
                <p:cNvPr id="12307" name="Rectangle 72"/>
                <p:cNvSpPr>
                  <a:spLocks noChangeArrowheads="1"/>
                </p:cNvSpPr>
                <p:nvPr/>
              </p:nvSpPr>
              <p:spPr bwMode="auto">
                <a:xfrm>
                  <a:off x="4635500" y="801688"/>
                  <a:ext cx="660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r>
                    <a:rPr lang="en-US" sz="1600" b="1">
                      <a:solidFill>
                        <a:srgbClr val="280049"/>
                      </a:solidFill>
                      <a:latin typeface="Book Antiqua" pitchFamily="18" charset="0"/>
                    </a:rPr>
                    <a:t>nify</a:t>
                  </a:r>
                </a:p>
              </p:txBody>
            </p:sp>
          </p:grpSp>
        </p:grpSp>
        <p:grpSp>
          <p:nvGrpSpPr>
            <p:cNvPr id="12298" name="Group 80"/>
            <p:cNvGrpSpPr>
              <a:grpSpLocks/>
            </p:cNvGrpSpPr>
            <p:nvPr/>
          </p:nvGrpSpPr>
          <p:grpSpPr bwMode="auto">
            <a:xfrm>
              <a:off x="5707930" y="818283"/>
              <a:ext cx="2910190" cy="633507"/>
              <a:chOff x="3144838" y="1857375"/>
              <a:chExt cx="2910190" cy="633507"/>
            </a:xfrm>
          </p:grpSpPr>
          <p:sp>
            <p:nvSpPr>
              <p:cNvPr id="12299" name="Rectangle 5"/>
              <p:cNvSpPr>
                <a:spLocks noChangeArrowheads="1"/>
              </p:cNvSpPr>
              <p:nvPr/>
            </p:nvSpPr>
            <p:spPr bwMode="auto">
              <a:xfrm>
                <a:off x="3144838" y="1857375"/>
                <a:ext cx="1247137" cy="6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r>
                  <a:rPr lang="en-US" sz="3200" b="1">
                    <a:solidFill>
                      <a:srgbClr val="790015"/>
                    </a:solidFill>
                    <a:latin typeface="Bookman Old Style" pitchFamily="18" charset="0"/>
                  </a:rPr>
                  <a:t>Com</a:t>
                </a:r>
              </a:p>
            </p:txBody>
          </p:sp>
          <p:sp>
            <p:nvSpPr>
              <p:cNvPr id="12300" name="Rectangle 6"/>
              <p:cNvSpPr>
                <a:spLocks noChangeArrowheads="1"/>
              </p:cNvSpPr>
              <p:nvPr/>
            </p:nvSpPr>
            <p:spPr bwMode="auto">
              <a:xfrm>
                <a:off x="4934527" y="1857375"/>
                <a:ext cx="1120501" cy="6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r>
                  <a:rPr lang="en-US" sz="3200" b="1">
                    <a:solidFill>
                      <a:srgbClr val="790015"/>
                    </a:solidFill>
                    <a:latin typeface="Book Antiqua" pitchFamily="18" charset="0"/>
                  </a:rPr>
                  <a:t>bine</a:t>
                </a:r>
              </a:p>
            </p:txBody>
          </p:sp>
          <p:sp>
            <p:nvSpPr>
              <p:cNvPr id="12301" name="Line 74"/>
              <p:cNvSpPr>
                <a:spLocks noChangeShapeType="1"/>
              </p:cNvSpPr>
              <p:nvPr/>
            </p:nvSpPr>
            <p:spPr bwMode="auto">
              <a:xfrm>
                <a:off x="3850409" y="2417907"/>
                <a:ext cx="6604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Line 75"/>
              <p:cNvSpPr>
                <a:spLocks noChangeShapeType="1"/>
              </p:cNvSpPr>
              <p:nvPr/>
            </p:nvSpPr>
            <p:spPr bwMode="auto">
              <a:xfrm flipH="1">
                <a:off x="4635501" y="2417907"/>
                <a:ext cx="6604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88875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81"/>
          <p:cNvSpPr>
            <a:spLocks noGrp="1"/>
          </p:cNvSpPr>
          <p:nvPr>
            <p:ph type="title"/>
          </p:nvPr>
        </p:nvSpPr>
        <p:spPr>
          <a:xfrm>
            <a:off x="304800" y="0"/>
            <a:ext cx="8229600" cy="884238"/>
          </a:xfrm>
        </p:spPr>
        <p:txBody>
          <a:bodyPr>
            <a:normAutofit/>
          </a:bodyPr>
          <a:lstStyle/>
          <a:p>
            <a:r>
              <a:rPr lang="en-US" dirty="0" smtClean="0"/>
              <a:t>Vertical Thinking: SCAMPER</a:t>
            </a:r>
          </a:p>
        </p:txBody>
      </p:sp>
      <p:sp>
        <p:nvSpPr>
          <p:cNvPr id="84" name="Content Placeholder 83"/>
          <p:cNvSpPr>
            <a:spLocks noGrp="1"/>
          </p:cNvSpPr>
          <p:nvPr>
            <p:ph idx="1"/>
          </p:nvPr>
        </p:nvSpPr>
        <p:spPr>
          <a:xfrm>
            <a:off x="385762" y="1143000"/>
            <a:ext cx="8682037" cy="4876800"/>
          </a:xfrm>
        </p:spPr>
        <p:txBody>
          <a:bodyPr/>
          <a:lstStyle/>
          <a:p>
            <a:pPr marL="342900" indent="-342900">
              <a:defRPr/>
            </a:pPr>
            <a:r>
              <a:rPr lang="en-US" sz="2400" b="1" dirty="0" smtClean="0"/>
              <a:t>Substitute? </a:t>
            </a:r>
            <a:r>
              <a:rPr lang="en-US" sz="2400" dirty="0" smtClean="0"/>
              <a:t>..... Who else, where else, or what else?  Other ingredient, material, or approach?</a:t>
            </a:r>
          </a:p>
          <a:p>
            <a:pPr marL="342900" indent="-342900">
              <a:defRPr/>
            </a:pPr>
            <a:r>
              <a:rPr lang="en-US" sz="2400" b="1" dirty="0" smtClean="0"/>
              <a:t>Combine?</a:t>
            </a:r>
            <a:r>
              <a:rPr lang="en-US" sz="2400" dirty="0" smtClean="0"/>
              <a:t> ...... Combine parts, units, ideas? Blend? Compromise? Combine from different categories?</a:t>
            </a:r>
          </a:p>
          <a:p>
            <a:pPr marL="342900" indent="-342900">
              <a:defRPr/>
            </a:pPr>
            <a:r>
              <a:rPr lang="en-US" sz="2400" b="1" dirty="0" smtClean="0"/>
              <a:t>Adapt?</a:t>
            </a:r>
            <a:r>
              <a:rPr lang="en-US" sz="2400" dirty="0" smtClean="0"/>
              <a:t> .......... How can this (product, idea, plan, etc.) be used as is? What are other uses it could be adapted to?</a:t>
            </a:r>
          </a:p>
          <a:p>
            <a:pPr marL="342900" indent="-342900">
              <a:defRPr/>
            </a:pPr>
            <a:r>
              <a:rPr lang="en-US" sz="2400" b="1" dirty="0" smtClean="0"/>
              <a:t>Modify?</a:t>
            </a:r>
            <a:r>
              <a:rPr lang="en-US" sz="2400" dirty="0" smtClean="0"/>
              <a:t> ........ Change the meaning, material, color, shape, odor, etc.?</a:t>
            </a:r>
          </a:p>
          <a:p>
            <a:pPr marL="342900" indent="-342900">
              <a:defRPr/>
            </a:pPr>
            <a:r>
              <a:rPr lang="en-US" sz="2400" b="1" dirty="0" smtClean="0"/>
              <a:t>Magnify?</a:t>
            </a:r>
            <a:r>
              <a:rPr lang="en-US" sz="2400" dirty="0" smtClean="0"/>
              <a:t> ......  Add new ingredient? Make longer,  stronger, thicker, higher, etc.?</a:t>
            </a:r>
          </a:p>
          <a:p>
            <a:pPr marL="342900" indent="-342900">
              <a:defRPr/>
            </a:pPr>
            <a:r>
              <a:rPr lang="en-US" sz="2400" b="1" dirty="0" smtClean="0"/>
              <a:t>Minify?</a:t>
            </a:r>
            <a:r>
              <a:rPr lang="en-US" sz="2400" dirty="0" smtClean="0"/>
              <a:t> ........   Split up? Take something out? Make lighter, lower, shorter, etc.?</a:t>
            </a:r>
            <a:br>
              <a:rPr lang="en-US" sz="2400" dirty="0" smtClean="0"/>
            </a:br>
            <a:endParaRPr lang="en-US" sz="2400" dirty="0" smtClean="0"/>
          </a:p>
          <a:p>
            <a:pPr marL="457200" indent="-457200">
              <a:defRPr/>
            </a:pPr>
            <a:endParaRPr lang="en-US" dirty="0" smtClean="0"/>
          </a:p>
          <a:p>
            <a:pPr>
              <a:defRPr/>
            </a:pPr>
            <a:endParaRPr lang="en-US" dirty="0"/>
          </a:p>
        </p:txBody>
      </p:sp>
      <p:sp>
        <p:nvSpPr>
          <p:cNvPr id="13316" name="Footer Placeholder 3"/>
          <p:cNvSpPr>
            <a:spLocks noGrp="1"/>
          </p:cNvSpPr>
          <p:nvPr>
            <p:ph type="ftr" sz="quarter" idx="10"/>
          </p:nvPr>
        </p:nvSpPr>
        <p:spPr>
          <a:xfrm>
            <a:off x="6324600" y="6019800"/>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900" dirty="0" smtClean="0">
                <a:solidFill>
                  <a:srgbClr val="000066"/>
                </a:solidFill>
              </a:rPr>
              <a:t>Department of Chemical Engineering, University of Michigan, Ann Arbor</a:t>
            </a:r>
            <a:endParaRPr lang="tr-TR" sz="900" dirty="0" smtClean="0">
              <a:solidFill>
                <a:srgbClr val="000066"/>
              </a:solidFill>
            </a:endParaRPr>
          </a:p>
        </p:txBody>
      </p:sp>
      <p:sp>
        <p:nvSpPr>
          <p:cNvPr id="13319" name="Rectangle 2"/>
          <p:cNvSpPr>
            <a:spLocks noChangeArrowheads="1"/>
          </p:cNvSpPr>
          <p:nvPr/>
        </p:nvSpPr>
        <p:spPr bwMode="auto">
          <a:xfrm>
            <a:off x="4500563" y="1397000"/>
            <a:ext cx="2762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endParaRPr lang="en-US" sz="1500" b="1">
              <a:solidFill>
                <a:srgbClr val="000000"/>
              </a:solidFill>
              <a:latin typeface="Bookman Old Style" pitchFamily="18" charset="0"/>
            </a:endParaRPr>
          </a:p>
          <a:p>
            <a:pPr algn="l" defTabSz="2057400" eaLnBrk="0" latinLnBrk="1" hangingPunct="0"/>
            <a:endParaRPr lang="en-US" sz="1500" b="1">
              <a:solidFill>
                <a:srgbClr val="000000"/>
              </a:solidFill>
              <a:latin typeface="Bookman Old Style" pitchFamily="18" charset="0"/>
            </a:endParaRPr>
          </a:p>
        </p:txBody>
      </p:sp>
      <p:sp>
        <p:nvSpPr>
          <p:cNvPr id="13320" name="Rectangle 4"/>
          <p:cNvSpPr>
            <a:spLocks noChangeArrowheads="1"/>
          </p:cNvSpPr>
          <p:nvPr/>
        </p:nvSpPr>
        <p:spPr bwMode="auto">
          <a:xfrm>
            <a:off x="4500563" y="1725613"/>
            <a:ext cx="2762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endParaRPr lang="en-US" sz="1500" b="1">
              <a:solidFill>
                <a:srgbClr val="000000"/>
              </a:solidFill>
              <a:latin typeface="Bookman Old Style" pitchFamily="18" charset="0"/>
            </a:endParaRPr>
          </a:p>
          <a:p>
            <a:pPr algn="l" defTabSz="2057400" eaLnBrk="0" latinLnBrk="1" hangingPunct="0"/>
            <a:endParaRPr lang="en-US" sz="1500" b="1">
              <a:solidFill>
                <a:srgbClr val="000000"/>
              </a:solidFill>
              <a:latin typeface="Bookman Old Style" pitchFamily="18" charset="0"/>
            </a:endParaRPr>
          </a:p>
        </p:txBody>
      </p:sp>
      <p:sp>
        <p:nvSpPr>
          <p:cNvPr id="13321" name="Rectangle 8"/>
          <p:cNvSpPr>
            <a:spLocks noChangeArrowheads="1"/>
          </p:cNvSpPr>
          <p:nvPr/>
        </p:nvSpPr>
        <p:spPr bwMode="auto">
          <a:xfrm>
            <a:off x="4716463" y="1208088"/>
            <a:ext cx="222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1125" tIns="55563" rIns="111125" bIns="55563">
            <a:spAutoFit/>
          </a:bodyPr>
          <a:lstStyle/>
          <a:p>
            <a:pPr algn="l" defTabSz="1317625" eaLnBrk="0" hangingPunct="0"/>
            <a:endParaRPr lang="en-US" sz="1200" b="1">
              <a:solidFill>
                <a:srgbClr val="000000"/>
              </a:solidFill>
              <a:latin typeface="Bookman Old Style" pitchFamily="18" charset="0"/>
            </a:endParaRPr>
          </a:p>
          <a:p>
            <a:pPr algn="l" defTabSz="1317625" eaLnBrk="0" latinLnBrk="1" hangingPunct="0"/>
            <a:endParaRPr lang="en-US" sz="1200" b="1">
              <a:solidFill>
                <a:srgbClr val="000000"/>
              </a:solidFill>
              <a:latin typeface="Bookman Old Style" pitchFamily="18" charset="0"/>
            </a:endParaRPr>
          </a:p>
        </p:txBody>
      </p:sp>
    </p:spTree>
    <p:extLst>
      <p:ext uri="{BB962C8B-B14F-4D97-AF65-F5344CB8AC3E}">
        <p14:creationId xmlns:p14="http://schemas.microsoft.com/office/powerpoint/2010/main" val="23428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81"/>
          <p:cNvSpPr>
            <a:spLocks noGrp="1"/>
          </p:cNvSpPr>
          <p:nvPr>
            <p:ph type="title"/>
          </p:nvPr>
        </p:nvSpPr>
        <p:spPr/>
        <p:txBody>
          <a:bodyPr>
            <a:normAutofit/>
          </a:bodyPr>
          <a:lstStyle/>
          <a:p>
            <a:r>
              <a:rPr lang="en-US" dirty="0" smtClean="0"/>
              <a:t>Vertical Thinking: SCAMPER</a:t>
            </a:r>
          </a:p>
        </p:txBody>
      </p:sp>
      <p:sp>
        <p:nvSpPr>
          <p:cNvPr id="84" name="Content Placeholder 83"/>
          <p:cNvSpPr>
            <a:spLocks noGrp="1"/>
          </p:cNvSpPr>
          <p:nvPr>
            <p:ph idx="1"/>
          </p:nvPr>
        </p:nvSpPr>
        <p:spPr/>
        <p:txBody>
          <a:bodyPr/>
          <a:lstStyle/>
          <a:p>
            <a:pPr marL="0" indent="0">
              <a:buNone/>
              <a:defRPr/>
            </a:pPr>
            <a:r>
              <a:rPr lang="en-US" sz="2400" b="1" dirty="0" smtClean="0"/>
              <a:t>Put to other uses? </a:t>
            </a:r>
            <a:r>
              <a:rPr lang="en-US" sz="2400" dirty="0" smtClean="0"/>
              <a:t>..... How can you put the thing to different or other uses? New ways to use as is? Other uses if it is modified?</a:t>
            </a:r>
          </a:p>
          <a:p>
            <a:pPr marL="0" indent="0">
              <a:buNone/>
              <a:defRPr/>
            </a:pPr>
            <a:endParaRPr lang="en-US" sz="1100" b="1" dirty="0" smtClean="0"/>
          </a:p>
          <a:p>
            <a:pPr marL="0" indent="0">
              <a:buNone/>
              <a:defRPr/>
            </a:pPr>
            <a:r>
              <a:rPr lang="en-US" sz="2400" b="1" dirty="0" smtClean="0"/>
              <a:t>Eliminate? </a:t>
            </a:r>
            <a:r>
              <a:rPr lang="en-US" sz="2400" dirty="0" smtClean="0"/>
              <a:t>..... What can you eliminate? Remove something? Eliminate waste? Reduce time? Reduce effort? Cut costs?</a:t>
            </a:r>
          </a:p>
          <a:p>
            <a:pPr marL="0" indent="0">
              <a:buNone/>
              <a:defRPr/>
            </a:pPr>
            <a:endParaRPr lang="en-US" sz="1200" dirty="0" smtClean="0"/>
          </a:p>
          <a:p>
            <a:pPr marL="0" indent="0">
              <a:buNone/>
              <a:defRPr/>
            </a:pPr>
            <a:r>
              <a:rPr lang="en-US" sz="2400" b="1" dirty="0" smtClean="0"/>
              <a:t>Rearrange?</a:t>
            </a:r>
            <a:r>
              <a:rPr lang="en-US" sz="2400" dirty="0" smtClean="0"/>
              <a:t> ..... Interchange parts? Other patterns, layouts?  Transpose cause and effect? Change positives to negatives? Reverse roles? Turn it backwards or upside down? Sort?</a:t>
            </a:r>
            <a:br>
              <a:rPr lang="en-US" sz="2400" dirty="0" smtClean="0"/>
            </a:br>
            <a:r>
              <a:rPr lang="en-US" sz="2400" dirty="0" smtClean="0"/>
              <a:t/>
            </a:r>
            <a:br>
              <a:rPr lang="en-US" sz="2400" dirty="0" smtClean="0"/>
            </a:br>
            <a:endParaRPr lang="en-US" sz="2400" dirty="0" smtClean="0"/>
          </a:p>
          <a:p>
            <a:pPr marL="0" indent="0">
              <a:buFontTx/>
              <a:buNone/>
              <a:defRPr/>
            </a:pPr>
            <a:endParaRPr lang="en-US" dirty="0" smtClean="0"/>
          </a:p>
          <a:p>
            <a:pPr>
              <a:buFontTx/>
              <a:buNone/>
              <a:defRPr/>
            </a:pPr>
            <a:endParaRPr lang="en-US" dirty="0"/>
          </a:p>
        </p:txBody>
      </p:sp>
      <p:sp>
        <p:nvSpPr>
          <p:cNvPr id="14340" name="Footer Placeholder 3"/>
          <p:cNvSpPr>
            <a:spLocks noGrp="1"/>
          </p:cNvSpPr>
          <p:nvPr>
            <p:ph type="ftr" sz="quarter" idx="10"/>
          </p:nvPr>
        </p:nvSpPr>
        <p:spPr>
          <a:xfrm>
            <a:off x="6096000" y="5943600"/>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143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93CC1E26-C889-4667-8686-5D4F5DE7680B}" type="slidenum">
              <a:rPr lang="tr-TR" sz="1200" smtClean="0">
                <a:solidFill>
                  <a:srgbClr val="000066"/>
                </a:solidFill>
              </a:rPr>
              <a:pPr eaLnBrk="1" hangingPunct="1"/>
              <a:t>29</a:t>
            </a:fld>
            <a:endParaRPr lang="tr-TR" sz="1200" smtClean="0">
              <a:solidFill>
                <a:srgbClr val="000066"/>
              </a:solidFill>
            </a:endParaRPr>
          </a:p>
        </p:txBody>
      </p:sp>
      <p:sp>
        <p:nvSpPr>
          <p:cNvPr id="14343" name="Rectangle 2"/>
          <p:cNvSpPr>
            <a:spLocks noChangeArrowheads="1"/>
          </p:cNvSpPr>
          <p:nvPr/>
        </p:nvSpPr>
        <p:spPr bwMode="auto">
          <a:xfrm>
            <a:off x="4500563" y="1397000"/>
            <a:ext cx="2762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endParaRPr lang="en-US" sz="1500" b="1">
              <a:solidFill>
                <a:srgbClr val="000000"/>
              </a:solidFill>
              <a:latin typeface="Bookman Old Style" pitchFamily="18" charset="0"/>
            </a:endParaRPr>
          </a:p>
          <a:p>
            <a:pPr algn="l" defTabSz="2057400" eaLnBrk="0" latinLnBrk="1" hangingPunct="0"/>
            <a:endParaRPr lang="en-US" sz="1500" b="1">
              <a:solidFill>
                <a:srgbClr val="000000"/>
              </a:solidFill>
              <a:latin typeface="Bookman Old Style" pitchFamily="18" charset="0"/>
            </a:endParaRPr>
          </a:p>
        </p:txBody>
      </p:sp>
      <p:sp>
        <p:nvSpPr>
          <p:cNvPr id="14344" name="Rectangle 4"/>
          <p:cNvSpPr>
            <a:spLocks noChangeArrowheads="1"/>
          </p:cNvSpPr>
          <p:nvPr/>
        </p:nvSpPr>
        <p:spPr bwMode="auto">
          <a:xfrm>
            <a:off x="4500563" y="1725613"/>
            <a:ext cx="2762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38113" tIns="69850" rIns="138113" bIns="69850">
            <a:spAutoFit/>
          </a:bodyPr>
          <a:lstStyle/>
          <a:p>
            <a:pPr algn="l" defTabSz="2057400" eaLnBrk="0" hangingPunct="0"/>
            <a:endParaRPr lang="en-US" sz="1500" b="1">
              <a:solidFill>
                <a:srgbClr val="000000"/>
              </a:solidFill>
              <a:latin typeface="Bookman Old Style" pitchFamily="18" charset="0"/>
            </a:endParaRPr>
          </a:p>
          <a:p>
            <a:pPr algn="l" defTabSz="2057400" eaLnBrk="0" latinLnBrk="1" hangingPunct="0"/>
            <a:endParaRPr lang="en-US" sz="1500" b="1">
              <a:solidFill>
                <a:srgbClr val="000000"/>
              </a:solidFill>
              <a:latin typeface="Bookman Old Style" pitchFamily="18" charset="0"/>
            </a:endParaRPr>
          </a:p>
        </p:txBody>
      </p:sp>
      <p:sp>
        <p:nvSpPr>
          <p:cNvPr id="14345" name="Rectangle 8"/>
          <p:cNvSpPr>
            <a:spLocks noChangeArrowheads="1"/>
          </p:cNvSpPr>
          <p:nvPr/>
        </p:nvSpPr>
        <p:spPr bwMode="auto">
          <a:xfrm>
            <a:off x="4716463" y="1208088"/>
            <a:ext cx="222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1125" tIns="55563" rIns="111125" bIns="55563">
            <a:spAutoFit/>
          </a:bodyPr>
          <a:lstStyle/>
          <a:p>
            <a:pPr algn="l" defTabSz="1317625" eaLnBrk="0" hangingPunct="0"/>
            <a:endParaRPr lang="en-US" sz="1200" b="1">
              <a:solidFill>
                <a:srgbClr val="000000"/>
              </a:solidFill>
              <a:latin typeface="Bookman Old Style" pitchFamily="18" charset="0"/>
            </a:endParaRPr>
          </a:p>
          <a:p>
            <a:pPr algn="l" defTabSz="1317625" eaLnBrk="0" latinLnBrk="1" hangingPunct="0"/>
            <a:endParaRPr lang="en-US" sz="1200" b="1">
              <a:solidFill>
                <a:srgbClr val="000000"/>
              </a:solidFill>
              <a:latin typeface="Bookman Old Style" pitchFamily="18" charset="0"/>
            </a:endParaRPr>
          </a:p>
        </p:txBody>
      </p:sp>
    </p:spTree>
    <p:extLst>
      <p:ext uri="{BB962C8B-B14F-4D97-AF65-F5344CB8AC3E}">
        <p14:creationId xmlns:p14="http://schemas.microsoft.com/office/powerpoint/2010/main" val="244857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p:cNvSpPr>
            <a:spLocks noGrp="1" noChangeArrowheads="1"/>
          </p:cNvSpPr>
          <p:nvPr>
            <p:ph idx="1"/>
          </p:nvPr>
        </p:nvSpPr>
        <p:spPr>
          <a:xfrm>
            <a:off x="457200" y="1828800"/>
            <a:ext cx="8229600" cy="4178300"/>
          </a:xfrm>
        </p:spPr>
        <p:txBody>
          <a:bodyPr>
            <a:normAutofit/>
          </a:bodyPr>
          <a:lstStyle/>
          <a:p>
            <a:pPr marL="365760" indent="-256032" eaLnBrk="1" fontAlgn="auto" hangingPunct="1">
              <a:lnSpc>
                <a:spcPct val="90000"/>
              </a:lnSpc>
              <a:spcAft>
                <a:spcPts val="600"/>
              </a:spcAft>
              <a:buFont typeface="Wingdings 3"/>
              <a:buChar char=""/>
              <a:defRPr/>
            </a:pPr>
            <a:r>
              <a:rPr lang="en-US" sz="2600" dirty="0" smtClean="0"/>
              <a:t>Creativity is part of being an engineer.</a:t>
            </a:r>
          </a:p>
          <a:p>
            <a:pPr marL="365760" indent="-256032" eaLnBrk="1" fontAlgn="auto" hangingPunct="1">
              <a:lnSpc>
                <a:spcPct val="90000"/>
              </a:lnSpc>
              <a:spcAft>
                <a:spcPts val="600"/>
              </a:spcAft>
              <a:buFont typeface="Wingdings 3"/>
              <a:buChar char=""/>
              <a:defRPr/>
            </a:pPr>
            <a:endParaRPr lang="en-US" sz="2600" dirty="0" smtClean="0"/>
          </a:p>
          <a:p>
            <a:pPr marL="365760" indent="-256032" eaLnBrk="1" fontAlgn="auto" hangingPunct="1">
              <a:lnSpc>
                <a:spcPct val="90000"/>
              </a:lnSpc>
              <a:spcAft>
                <a:spcPts val="600"/>
              </a:spcAft>
              <a:buFont typeface="Wingdings 3"/>
              <a:buChar char=""/>
              <a:defRPr/>
            </a:pPr>
            <a:r>
              <a:rPr lang="en-US" sz="2600" dirty="0" smtClean="0"/>
              <a:t>We </a:t>
            </a:r>
            <a:r>
              <a:rPr lang="en-US" sz="2600" dirty="0" smtClean="0"/>
              <a:t>often start with a single solution to a problem and then pursue it as the only possibility.</a:t>
            </a:r>
          </a:p>
          <a:p>
            <a:pPr marL="365760" indent="-256032" eaLnBrk="1" fontAlgn="auto" hangingPunct="1">
              <a:lnSpc>
                <a:spcPct val="90000"/>
              </a:lnSpc>
              <a:spcAft>
                <a:spcPts val="600"/>
              </a:spcAft>
              <a:buFont typeface="Wingdings 3"/>
              <a:buChar char=""/>
              <a:defRPr/>
            </a:pPr>
            <a:endParaRPr lang="en-US" sz="2600" dirty="0" smtClean="0"/>
          </a:p>
          <a:p>
            <a:pPr marL="365760" indent="-256032" eaLnBrk="1" fontAlgn="auto" hangingPunct="1">
              <a:lnSpc>
                <a:spcPct val="90000"/>
              </a:lnSpc>
              <a:spcAft>
                <a:spcPts val="600"/>
              </a:spcAft>
              <a:buFont typeface="Wingdings 3"/>
              <a:buChar char=""/>
              <a:defRPr/>
            </a:pPr>
            <a:r>
              <a:rPr lang="en-US" sz="2600" dirty="0" smtClean="0"/>
              <a:t>Need </a:t>
            </a:r>
            <a:r>
              <a:rPr lang="en-US" sz="2600" dirty="0" smtClean="0"/>
              <a:t>to be creative and generate a variety possible designs.</a:t>
            </a:r>
            <a:endParaRPr lang="en-US" sz="2600" dirty="0" smtClean="0">
              <a:sym typeface="Symbol" pitchFamily="18" charset="2"/>
            </a:endParaRPr>
          </a:p>
          <a:p>
            <a:pPr marL="365760" indent="-256032" eaLnBrk="1" fontAlgn="auto" hangingPunct="1">
              <a:lnSpc>
                <a:spcPct val="90000"/>
              </a:lnSpc>
              <a:spcAft>
                <a:spcPts val="0"/>
              </a:spcAft>
              <a:buFont typeface="Wingdings" pitchFamily="2" charset="2"/>
              <a:buNone/>
              <a:defRPr/>
            </a:pPr>
            <a:endParaRPr lang="en-US" sz="2600" dirty="0" smtClean="0">
              <a:sym typeface="Symbol" pitchFamily="18" charset="2"/>
            </a:endParaRP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58F7BD-014D-44E2-8379-036B6685D178}" type="slidenum">
              <a:rPr lang="en-US" smtClean="0"/>
              <a:pPr/>
              <a:t>3</a:t>
            </a:fld>
            <a:endParaRPr lang="en-US" smtClean="0"/>
          </a:p>
        </p:txBody>
      </p:sp>
      <p:sp>
        <p:nvSpPr>
          <p:cNvPr id="5125" name="AutoShape 2"/>
          <p:cNvSpPr>
            <a:spLocks noGrp="1" noChangeArrowheads="1"/>
          </p:cNvSpPr>
          <p:nvPr>
            <p:ph type="title"/>
          </p:nvPr>
        </p:nvSpPr>
        <p:spPr/>
        <p:txBody>
          <a:bodyPr/>
          <a:lstStyle/>
          <a:p>
            <a:pPr eaLnBrk="1" fontAlgn="auto" hangingPunct="1">
              <a:spcAft>
                <a:spcPts val="0"/>
              </a:spcAft>
              <a:defRPr/>
            </a:pPr>
            <a:r>
              <a:rPr lang="en-US" dirty="0" smtClean="0"/>
              <a:t>Motivation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xfrm>
            <a:off x="0" y="6477001"/>
            <a:ext cx="2819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81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F939EE66-7B4A-4233-B97E-129BE635ADD1}" type="slidenum">
              <a:rPr lang="tr-TR" sz="1200" smtClean="0">
                <a:solidFill>
                  <a:srgbClr val="000066"/>
                </a:solidFill>
              </a:rPr>
              <a:pPr eaLnBrk="1" hangingPunct="1"/>
              <a:t>30</a:t>
            </a:fld>
            <a:endParaRPr lang="tr-TR" sz="1200" smtClean="0">
              <a:solidFill>
                <a:srgbClr val="000066"/>
              </a:solidFill>
            </a:endParaRPr>
          </a:p>
        </p:txBody>
      </p:sp>
      <p:sp>
        <p:nvSpPr>
          <p:cNvPr id="8196" name="Date Placeholder 3"/>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3DD3B55F-36AE-4B3C-A74C-D9894E243922}" type="datetime1">
              <a:rPr lang="en-US" sz="1000" smtClean="0">
                <a:solidFill>
                  <a:srgbClr val="000066"/>
                </a:solidFill>
              </a:rPr>
              <a:pPr eaLnBrk="1" hangingPunct="1"/>
              <a:t>10/28/2013</a:t>
            </a:fld>
            <a:endParaRPr lang="en-US" sz="1000" smtClean="0">
              <a:solidFill>
                <a:srgbClr val="000066"/>
              </a:solidFill>
            </a:endParaRPr>
          </a:p>
        </p:txBody>
      </p:sp>
      <p:sp>
        <p:nvSpPr>
          <p:cNvPr id="8197" name="Rectangle 2"/>
          <p:cNvSpPr>
            <a:spLocks noChangeArrowheads="1"/>
          </p:cNvSpPr>
          <p:nvPr/>
        </p:nvSpPr>
        <p:spPr bwMode="auto">
          <a:xfrm>
            <a:off x="304800" y="1341438"/>
            <a:ext cx="8502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t>Suggested Uses of Old Cars as Equipment for a Children's Playground</a:t>
            </a:r>
          </a:p>
        </p:txBody>
      </p:sp>
      <p:pic>
        <p:nvPicPr>
          <p:cNvPr id="8198" name="Picture 3" descr="freea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4381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457200" y="274638"/>
            <a:ext cx="8229600" cy="1143000"/>
          </a:xfrm>
          <a:prstGeom prst="rect">
            <a:avLst/>
          </a:prstGeom>
        </p:spPr>
        <p:txBody>
          <a:bodyPr>
            <a:normAutofit fontScale="97500"/>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hangingPunct="1"/>
            <a:r>
              <a:rPr lang="en-US" dirty="0" smtClean="0"/>
              <a:t>Vertical Thinking: Example</a:t>
            </a:r>
          </a:p>
        </p:txBody>
      </p:sp>
    </p:spTree>
    <p:extLst>
      <p:ext uri="{BB962C8B-B14F-4D97-AF65-F5344CB8AC3E}">
        <p14:creationId xmlns:p14="http://schemas.microsoft.com/office/powerpoint/2010/main" val="2791353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xfrm>
            <a:off x="19019" y="6492875"/>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0804E70C-5E76-42DC-A433-C0860DB292FA}" type="slidenum">
              <a:rPr lang="tr-TR" sz="1200" smtClean="0">
                <a:solidFill>
                  <a:srgbClr val="000066"/>
                </a:solidFill>
              </a:rPr>
              <a:pPr eaLnBrk="1" hangingPunct="1"/>
              <a:t>31</a:t>
            </a:fld>
            <a:endParaRPr lang="tr-TR" sz="1200" smtClean="0">
              <a:solidFill>
                <a:srgbClr val="000066"/>
              </a:solidFill>
            </a:endParaRPr>
          </a:p>
        </p:txBody>
      </p:sp>
      <p:sp>
        <p:nvSpPr>
          <p:cNvPr id="16389" name="Rectangle 2"/>
          <p:cNvSpPr>
            <a:spLocks noGrp="1" noChangeArrowheads="1"/>
          </p:cNvSpPr>
          <p:nvPr>
            <p:ph type="title"/>
          </p:nvPr>
        </p:nvSpPr>
        <p:spPr/>
        <p:txBody>
          <a:bodyPr>
            <a:normAutofit/>
          </a:bodyPr>
          <a:lstStyle/>
          <a:p>
            <a:pPr eaLnBrk="1" hangingPunct="1"/>
            <a:r>
              <a:rPr lang="en-US" dirty="0" smtClean="0"/>
              <a:t>Vertical Thinking: SCAMPER</a:t>
            </a:r>
          </a:p>
        </p:txBody>
      </p:sp>
      <p:sp>
        <p:nvSpPr>
          <p:cNvPr id="78854" name="Rectangle 3"/>
          <p:cNvSpPr>
            <a:spLocks noGrp="1" noChangeArrowheads="1"/>
          </p:cNvSpPr>
          <p:nvPr>
            <p:ph type="body" idx="1"/>
          </p:nvPr>
        </p:nvSpPr>
        <p:spPr>
          <a:xfrm>
            <a:off x="457200" y="1676400"/>
            <a:ext cx="7010400" cy="4641850"/>
          </a:xfrm>
        </p:spPr>
        <p:txBody>
          <a:bodyPr/>
          <a:lstStyle/>
          <a:p>
            <a:pPr marL="0" indent="0" eaLnBrk="1" hangingPunct="1"/>
            <a:r>
              <a:rPr lang="en-US" b="1" dirty="0" smtClean="0">
                <a:solidFill>
                  <a:srgbClr val="940000"/>
                </a:solidFill>
              </a:rPr>
              <a:t>S</a:t>
            </a:r>
            <a:r>
              <a:rPr lang="en-US" dirty="0" smtClean="0"/>
              <a:t>ubstitute:  </a:t>
            </a:r>
            <a:r>
              <a:rPr lang="en-US" sz="2400" dirty="0" smtClean="0"/>
              <a:t>Use the car seats in swings.</a:t>
            </a:r>
            <a:br>
              <a:rPr lang="en-US" sz="2400" dirty="0" smtClean="0"/>
            </a:br>
            <a:endParaRPr lang="en-US" sz="2400" dirty="0" smtClean="0"/>
          </a:p>
          <a:p>
            <a:pPr marL="0" indent="0"/>
            <a:r>
              <a:rPr lang="en-US" b="1" dirty="0" smtClean="0">
                <a:solidFill>
                  <a:srgbClr val="940000"/>
                </a:solidFill>
              </a:rPr>
              <a:t>C</a:t>
            </a:r>
            <a:r>
              <a:rPr lang="en-US" dirty="0" smtClean="0"/>
              <a:t>ombine: </a:t>
            </a:r>
            <a:r>
              <a:rPr lang="en-US" sz="2400" dirty="0" smtClean="0"/>
              <a:t>Use the side panels or roof to make a huge canopy or fort.</a:t>
            </a:r>
            <a:br>
              <a:rPr lang="en-US" sz="2400" dirty="0" smtClean="0"/>
            </a:br>
            <a:endParaRPr lang="en-US" sz="2400" dirty="0" smtClean="0"/>
          </a:p>
          <a:p>
            <a:pPr marL="0" indent="0" eaLnBrk="1" hangingPunct="1"/>
            <a:r>
              <a:rPr lang="en-US" b="1" dirty="0" smtClean="0">
                <a:solidFill>
                  <a:srgbClr val="940000"/>
                </a:solidFill>
              </a:rPr>
              <a:t>A</a:t>
            </a:r>
            <a:r>
              <a:rPr lang="en-US" dirty="0" smtClean="0"/>
              <a:t>dapt: </a:t>
            </a:r>
            <a:r>
              <a:rPr lang="en-US" sz="2400" dirty="0" smtClean="0"/>
              <a:t> Take the hood off and use it as a toboggan in winter.</a:t>
            </a:r>
            <a:br>
              <a:rPr lang="en-US" sz="2400" dirty="0" smtClean="0"/>
            </a:br>
            <a:endParaRPr lang="en-US" sz="2400" dirty="0" smtClean="0"/>
          </a:p>
          <a:p>
            <a:pPr marL="0" indent="0" eaLnBrk="1" hangingPunct="1"/>
            <a:r>
              <a:rPr lang="en-US" b="1" dirty="0" smtClean="0">
                <a:solidFill>
                  <a:srgbClr val="940000"/>
                </a:solidFill>
              </a:rPr>
              <a:t>M</a:t>
            </a:r>
            <a:r>
              <a:rPr lang="en-US" dirty="0" smtClean="0"/>
              <a:t>odify: </a:t>
            </a:r>
            <a:r>
              <a:rPr lang="en-US" sz="2400" dirty="0" smtClean="0">
                <a:cs typeface="Calibri" pitchFamily="34" charset="0"/>
              </a:rPr>
              <a:t>Crush the cars into cubes and allow the kids to climb on the blocks.</a:t>
            </a:r>
            <a:endParaRPr lang="en-US" sz="2400" dirty="0" smtClean="0"/>
          </a:p>
        </p:txBody>
      </p:sp>
      <p:pic>
        <p:nvPicPr>
          <p:cNvPr id="7" name="Picture 3" descr="s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637" y="1480683"/>
            <a:ext cx="8477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top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538" y="2534213"/>
            <a:ext cx="120967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bloc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113" y="4918075"/>
            <a:ext cx="7842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s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588" y="3821112"/>
            <a:ext cx="11906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885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85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885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xfrm>
            <a:off x="152400" y="6400800"/>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06BE6E21-E2A7-4B24-A43C-803C8D7A292B}" type="slidenum">
              <a:rPr lang="tr-TR" sz="1200" smtClean="0">
                <a:solidFill>
                  <a:srgbClr val="000066"/>
                </a:solidFill>
              </a:rPr>
              <a:pPr eaLnBrk="1" hangingPunct="1"/>
              <a:t>32</a:t>
            </a:fld>
            <a:endParaRPr lang="tr-TR" sz="1200" smtClean="0">
              <a:solidFill>
                <a:srgbClr val="000066"/>
              </a:solidFill>
            </a:endParaRPr>
          </a:p>
        </p:txBody>
      </p:sp>
      <p:sp>
        <p:nvSpPr>
          <p:cNvPr id="17412"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endParaRPr lang="en-US" sz="1000" dirty="0" smtClean="0">
              <a:solidFill>
                <a:srgbClr val="000066"/>
              </a:solidFill>
            </a:endParaRPr>
          </a:p>
        </p:txBody>
      </p:sp>
      <p:sp>
        <p:nvSpPr>
          <p:cNvPr id="17413" name="Rectangle 2"/>
          <p:cNvSpPr>
            <a:spLocks noGrp="1" noChangeArrowheads="1"/>
          </p:cNvSpPr>
          <p:nvPr>
            <p:ph type="title"/>
          </p:nvPr>
        </p:nvSpPr>
        <p:spPr/>
        <p:txBody>
          <a:bodyPr>
            <a:normAutofit/>
          </a:bodyPr>
          <a:lstStyle/>
          <a:p>
            <a:pPr eaLnBrk="1" hangingPunct="1"/>
            <a:r>
              <a:rPr lang="en-US" dirty="0" smtClean="0"/>
              <a:t>Vertical Thinking: SCAMPER</a:t>
            </a:r>
          </a:p>
        </p:txBody>
      </p:sp>
      <p:sp>
        <p:nvSpPr>
          <p:cNvPr id="78854" name="Rectangle 3"/>
          <p:cNvSpPr>
            <a:spLocks noGrp="1" noChangeArrowheads="1"/>
          </p:cNvSpPr>
          <p:nvPr>
            <p:ph type="body" idx="1"/>
          </p:nvPr>
        </p:nvSpPr>
        <p:spPr>
          <a:xfrm>
            <a:off x="547688" y="1828800"/>
            <a:ext cx="6553200" cy="4525963"/>
          </a:xfrm>
        </p:spPr>
        <p:txBody>
          <a:bodyPr/>
          <a:lstStyle/>
          <a:p>
            <a:pPr marL="0" indent="0" eaLnBrk="1" hangingPunct="1"/>
            <a:r>
              <a:rPr lang="en-US" b="1" dirty="0" smtClean="0">
                <a:solidFill>
                  <a:srgbClr val="940000"/>
                </a:solidFill>
              </a:rPr>
              <a:t>P</a:t>
            </a:r>
            <a:r>
              <a:rPr lang="en-US" dirty="0" smtClean="0"/>
              <a:t>ut to other uses:</a:t>
            </a:r>
            <a:r>
              <a:rPr lang="en-US" sz="2400" dirty="0" smtClean="0"/>
              <a:t> Remove the engines and side panels and make go-carts. </a:t>
            </a:r>
            <a:r>
              <a:rPr lang="en-US" dirty="0" smtClean="0">
                <a:cs typeface="Calibri" pitchFamily="34" charset="0"/>
              </a:rPr>
              <a:t/>
            </a:r>
            <a:br>
              <a:rPr lang="en-US" dirty="0" smtClean="0">
                <a:cs typeface="Calibri" pitchFamily="34" charset="0"/>
              </a:rPr>
            </a:br>
            <a:endParaRPr lang="en-US" dirty="0" smtClean="0"/>
          </a:p>
          <a:p>
            <a:pPr marL="0" indent="0" eaLnBrk="1" hangingPunct="1"/>
            <a:r>
              <a:rPr lang="en-US" b="1" dirty="0" smtClean="0">
                <a:solidFill>
                  <a:srgbClr val="940000"/>
                </a:solidFill>
              </a:rPr>
              <a:t>E</a:t>
            </a:r>
            <a:r>
              <a:rPr lang="en-US" dirty="0" smtClean="0"/>
              <a:t>liminate: </a:t>
            </a:r>
            <a:r>
              <a:rPr lang="en-US" sz="2400" dirty="0" smtClean="0">
                <a:cs typeface="Calibri" pitchFamily="34" charset="0"/>
              </a:rPr>
              <a:t>Throw away the rims and use the tires for a "romper room"/jumping pit.</a:t>
            </a:r>
            <a:r>
              <a:rPr lang="en-US" dirty="0" smtClean="0">
                <a:cs typeface="Calibri" pitchFamily="34" charset="0"/>
              </a:rPr>
              <a:t/>
            </a:r>
            <a:br>
              <a:rPr lang="en-US" dirty="0" smtClean="0">
                <a:cs typeface="Calibri" pitchFamily="34" charset="0"/>
              </a:rPr>
            </a:br>
            <a:endParaRPr lang="en-US" dirty="0" smtClean="0"/>
          </a:p>
          <a:p>
            <a:pPr marL="0" indent="0"/>
            <a:r>
              <a:rPr lang="en-US" b="1" dirty="0" smtClean="0">
                <a:solidFill>
                  <a:srgbClr val="940000"/>
                </a:solidFill>
              </a:rPr>
              <a:t>R</a:t>
            </a:r>
            <a:r>
              <a:rPr lang="en-US" dirty="0" smtClean="0"/>
              <a:t>earrange: </a:t>
            </a:r>
            <a:r>
              <a:rPr lang="en-US" sz="2400" dirty="0" smtClean="0"/>
              <a:t>Turn the car upside down and use it as a teeter-totter.</a:t>
            </a:r>
          </a:p>
          <a:p>
            <a:pPr marL="0" indent="0" eaLnBrk="1" hangingPunct="1"/>
            <a:endParaRPr lang="en-US" dirty="0" smtClean="0"/>
          </a:p>
        </p:txBody>
      </p:sp>
      <p:pic>
        <p:nvPicPr>
          <p:cNvPr id="9" name="Picture 5" descr="ti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124200"/>
            <a:ext cx="16351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te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343400"/>
            <a:ext cx="142716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brokedow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828800"/>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808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885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85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0066"/>
                </a:solidFill>
              </a:rPr>
              <a:t>Department of Chemical Engineering, University of Michigan, Ann Arbor</a:t>
            </a:r>
            <a:endParaRPr lang="tr-TR" sz="1000" smtClean="0">
              <a:solidFill>
                <a:srgbClr val="000066"/>
              </a:solidFill>
            </a:endParaRPr>
          </a:p>
        </p:txBody>
      </p:sp>
      <p:sp>
        <p:nvSpPr>
          <p:cNvPr id="81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F939EE66-7B4A-4233-B97E-129BE635ADD1}" type="slidenum">
              <a:rPr lang="tr-TR" sz="1200" smtClean="0">
                <a:solidFill>
                  <a:srgbClr val="000066"/>
                </a:solidFill>
              </a:rPr>
              <a:pPr eaLnBrk="1" hangingPunct="1"/>
              <a:t>33</a:t>
            </a:fld>
            <a:endParaRPr lang="tr-TR" sz="1200" smtClean="0">
              <a:solidFill>
                <a:srgbClr val="000066"/>
              </a:solidFill>
            </a:endParaRPr>
          </a:p>
        </p:txBody>
      </p:sp>
      <p:sp>
        <p:nvSpPr>
          <p:cNvPr id="8196" name="Date Placeholder 3"/>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3DD3B55F-36AE-4B3C-A74C-D9894E243922}" type="datetime1">
              <a:rPr lang="en-US" sz="1000" smtClean="0">
                <a:solidFill>
                  <a:srgbClr val="000066"/>
                </a:solidFill>
              </a:rPr>
              <a:pPr eaLnBrk="1" hangingPunct="1"/>
              <a:t>10/28/2013</a:t>
            </a:fld>
            <a:endParaRPr lang="en-US" sz="1000" smtClean="0">
              <a:solidFill>
                <a:srgbClr val="000066"/>
              </a:solidFill>
            </a:endParaRPr>
          </a:p>
        </p:txBody>
      </p:sp>
      <p:sp>
        <p:nvSpPr>
          <p:cNvPr id="8197" name="Rectangle 2"/>
          <p:cNvSpPr>
            <a:spLocks noChangeArrowheads="1"/>
          </p:cNvSpPr>
          <p:nvPr/>
        </p:nvSpPr>
        <p:spPr bwMode="auto">
          <a:xfrm>
            <a:off x="304800" y="1341438"/>
            <a:ext cx="8502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t>Suggested Uses of Old Cars as Equipment for a Children's Playground</a:t>
            </a:r>
          </a:p>
        </p:txBody>
      </p:sp>
      <p:pic>
        <p:nvPicPr>
          <p:cNvPr id="8198" name="Picture 3" descr="freea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4381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p:nvSpPr>
        <p:spPr>
          <a:xfrm>
            <a:off x="457200" y="274638"/>
            <a:ext cx="8229600" cy="1143000"/>
          </a:xfrm>
          <a:prstGeom prst="rect">
            <a:avLst/>
          </a:prstGeom>
        </p:spPr>
        <p:txBody>
          <a:bodyPr>
            <a:normAutofit fontScale="97500"/>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hangingPunct="1"/>
            <a:r>
              <a:rPr lang="en-US" dirty="0" smtClean="0"/>
              <a:t>Lateral Thinking: Example</a:t>
            </a:r>
          </a:p>
        </p:txBody>
      </p:sp>
    </p:spTree>
    <p:extLst>
      <p:ext uri="{BB962C8B-B14F-4D97-AF65-F5344CB8AC3E}">
        <p14:creationId xmlns:p14="http://schemas.microsoft.com/office/powerpoint/2010/main" val="3106483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normAutofit fontScale="90000"/>
          </a:bodyPr>
          <a:lstStyle/>
          <a:p>
            <a:pPr eaLnBrk="1" hangingPunct="1"/>
            <a:r>
              <a:rPr lang="en-US" dirty="0" smtClean="0"/>
              <a:t>Lateral Thinking: Other People’s View</a:t>
            </a:r>
          </a:p>
        </p:txBody>
      </p:sp>
      <p:sp>
        <p:nvSpPr>
          <p:cNvPr id="9" name="Content Placeholder 8"/>
          <p:cNvSpPr>
            <a:spLocks noGrp="1"/>
          </p:cNvSpPr>
          <p:nvPr>
            <p:ph idx="1"/>
          </p:nvPr>
        </p:nvSpPr>
        <p:spPr>
          <a:xfrm>
            <a:off x="152400" y="1295400"/>
            <a:ext cx="7162800" cy="5064125"/>
          </a:xfrm>
        </p:spPr>
        <p:txBody>
          <a:bodyPr/>
          <a:lstStyle/>
          <a:p>
            <a:pPr marL="0" indent="0">
              <a:lnSpc>
                <a:spcPct val="120000"/>
              </a:lnSpc>
            </a:pPr>
            <a:r>
              <a:rPr lang="en-US" sz="2400" dirty="0" smtClean="0"/>
              <a:t> Think about walking around on your knees.  </a:t>
            </a:r>
          </a:p>
          <a:p>
            <a:pPr marL="400050" lvl="2" indent="0">
              <a:lnSpc>
                <a:spcPct val="120000"/>
              </a:lnSpc>
              <a:buFont typeface="Arial" charset="0"/>
              <a:buChar char="–"/>
            </a:pPr>
            <a:r>
              <a:rPr lang="en-US" dirty="0" smtClean="0"/>
              <a:t> How would this change your perspective--that is, imagine the playground from a child's height.</a:t>
            </a:r>
          </a:p>
          <a:p>
            <a:pPr marL="0" indent="0">
              <a:lnSpc>
                <a:spcPct val="120000"/>
              </a:lnSpc>
            </a:pPr>
            <a:r>
              <a:rPr lang="en-US" sz="2400" dirty="0" smtClean="0"/>
              <a:t> What was your favorite playground toy? </a:t>
            </a:r>
          </a:p>
          <a:p>
            <a:pPr marL="400050" lvl="2" indent="0">
              <a:lnSpc>
                <a:spcPct val="120000"/>
              </a:lnSpc>
              <a:buFont typeface="Arial" charset="0"/>
              <a:buChar char="–"/>
            </a:pPr>
            <a:r>
              <a:rPr lang="en-US" dirty="0" smtClean="0"/>
              <a:t> How could this be mimicked with used auto parts?</a:t>
            </a:r>
            <a:br>
              <a:rPr lang="en-US" dirty="0" smtClean="0"/>
            </a:br>
            <a:endParaRPr lang="en-US" dirty="0" smtClean="0"/>
          </a:p>
          <a:p>
            <a:pPr marL="400050" lvl="2" indent="0">
              <a:lnSpc>
                <a:spcPct val="120000"/>
              </a:lnSpc>
              <a:buFont typeface="Arial" charset="0"/>
              <a:buChar char="–"/>
            </a:pPr>
            <a:r>
              <a:rPr lang="en-US" dirty="0" smtClean="0"/>
              <a:t>Example</a:t>
            </a:r>
            <a:r>
              <a:rPr lang="en-US" dirty="0" smtClean="0"/>
              <a:t>:   From a child's viewpoint, the intact car would be an exciting change to pretend to be a "grown-up." Just take off the doors and remove other equipment (electrical, etc.) and let the kids pretend to drive. Just leave the car as it is! </a:t>
            </a:r>
          </a:p>
          <a:p>
            <a:pPr marL="0" lvl="1" indent="0">
              <a:lnSpc>
                <a:spcPct val="120000"/>
              </a:lnSpc>
            </a:pPr>
            <a:endParaRPr lang="en-US" dirty="0" smtClean="0"/>
          </a:p>
          <a:p>
            <a:pPr marL="0" indent="0"/>
            <a:endParaRPr lang="en-US" sz="2400" dirty="0" smtClean="0"/>
          </a:p>
        </p:txBody>
      </p:sp>
      <p:sp>
        <p:nvSpPr>
          <p:cNvPr id="20484" name="Footer Placeholder 2"/>
          <p:cNvSpPr>
            <a:spLocks noGrp="1"/>
          </p:cNvSpPr>
          <p:nvPr>
            <p:ph type="ftr" sz="quarter" idx="10"/>
          </p:nvPr>
        </p:nvSpPr>
        <p:spPr>
          <a:xfrm>
            <a:off x="152400" y="6400800"/>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rPr>
              <a:t>Department of Chemical Engineering, University of Michigan, Ann Arbor</a:t>
            </a:r>
            <a:endParaRPr lang="tr-TR" sz="1000" dirty="0" smtClean="0">
              <a:solidFill>
                <a:srgbClr val="000066"/>
              </a:solidFill>
            </a:endParaRPr>
          </a:p>
        </p:txBody>
      </p:sp>
      <p:sp>
        <p:nvSpPr>
          <p:cNvPr id="204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31DABFFE-0B03-43D8-B68A-0A216F33324A}" type="slidenum">
              <a:rPr lang="tr-TR" sz="1200" smtClean="0">
                <a:solidFill>
                  <a:srgbClr val="000066"/>
                </a:solidFill>
              </a:rPr>
              <a:pPr eaLnBrk="1" hangingPunct="1"/>
              <a:t>34</a:t>
            </a:fld>
            <a:endParaRPr lang="tr-TR" sz="1200" smtClean="0">
              <a:solidFill>
                <a:srgbClr val="000066"/>
              </a:solidFill>
            </a:endParaRPr>
          </a:p>
        </p:txBody>
      </p:sp>
      <p:pic>
        <p:nvPicPr>
          <p:cNvPr id="20487" name="Picture 4" descr="guydu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246482"/>
            <a:ext cx="1960562"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30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4787900"/>
          </a:xfrm>
        </p:spPr>
        <p:txBody>
          <a:bodyPr/>
          <a:lstStyle/>
          <a:p>
            <a:r>
              <a:rPr lang="en-US" dirty="0" smtClean="0">
                <a:solidFill>
                  <a:srgbClr val="000000"/>
                </a:solidFill>
                <a:latin typeface="Arial"/>
              </a:rPr>
              <a:t>The </a:t>
            </a:r>
            <a:r>
              <a:rPr lang="en-US" dirty="0">
                <a:solidFill>
                  <a:srgbClr val="000000"/>
                </a:solidFill>
                <a:latin typeface="Arial"/>
              </a:rPr>
              <a:t>thinker chooses an object at random, or a noun from a dictionary, and associates it with the area they are thinking about. </a:t>
            </a:r>
            <a:endParaRPr lang="en-US" dirty="0" smtClean="0">
              <a:solidFill>
                <a:srgbClr val="000000"/>
              </a:solidFill>
              <a:latin typeface="Arial"/>
            </a:endParaRPr>
          </a:p>
          <a:p>
            <a:r>
              <a:rPr lang="en-US" dirty="0" smtClean="0">
                <a:solidFill>
                  <a:srgbClr val="000000"/>
                </a:solidFill>
                <a:latin typeface="Arial"/>
              </a:rPr>
              <a:t>For </a:t>
            </a:r>
            <a:r>
              <a:rPr lang="en-US" dirty="0">
                <a:solidFill>
                  <a:srgbClr val="000000"/>
                </a:solidFill>
                <a:latin typeface="Arial"/>
              </a:rPr>
              <a:t>example, if they are thinking about how to improve a website, an object chosen at random from the environment around them might be a </a:t>
            </a:r>
            <a:r>
              <a:rPr lang="en-US" dirty="0">
                <a:solidFill>
                  <a:srgbClr val="0B0080"/>
                </a:solidFill>
                <a:latin typeface="Arial"/>
                <a:hlinkClick r:id="rId2" tooltip="Fax machine"/>
              </a:rPr>
              <a:t>fax machine</a:t>
            </a:r>
            <a:r>
              <a:rPr lang="en-US" dirty="0">
                <a:solidFill>
                  <a:srgbClr val="000000"/>
                </a:solidFill>
                <a:latin typeface="Arial"/>
              </a:rPr>
              <a:t>. </a:t>
            </a:r>
            <a:endParaRPr lang="en-US" dirty="0" smtClean="0">
              <a:solidFill>
                <a:srgbClr val="000000"/>
              </a:solidFill>
              <a:latin typeface="Arial"/>
            </a:endParaRPr>
          </a:p>
          <a:p>
            <a:pPr lvl="1"/>
            <a:r>
              <a:rPr lang="en-US" dirty="0" smtClean="0">
                <a:solidFill>
                  <a:srgbClr val="000000"/>
                </a:solidFill>
                <a:latin typeface="Arial"/>
              </a:rPr>
              <a:t>A </a:t>
            </a:r>
            <a:r>
              <a:rPr lang="en-US" dirty="0">
                <a:solidFill>
                  <a:srgbClr val="000000"/>
                </a:solidFill>
                <a:latin typeface="Arial"/>
              </a:rPr>
              <a:t>fax machine transmits images over the phone to paper. </a:t>
            </a:r>
            <a:endParaRPr lang="en-US" dirty="0" smtClean="0">
              <a:solidFill>
                <a:srgbClr val="000000"/>
              </a:solidFill>
              <a:latin typeface="Arial"/>
            </a:endParaRPr>
          </a:p>
          <a:p>
            <a:pPr lvl="1"/>
            <a:r>
              <a:rPr lang="en-US" dirty="0" smtClean="0">
                <a:solidFill>
                  <a:srgbClr val="000000"/>
                </a:solidFill>
                <a:latin typeface="Arial"/>
              </a:rPr>
              <a:t>Fax </a:t>
            </a:r>
            <a:r>
              <a:rPr lang="en-US" dirty="0">
                <a:solidFill>
                  <a:srgbClr val="000000"/>
                </a:solidFill>
                <a:latin typeface="Arial"/>
              </a:rPr>
              <a:t>machines are becoming rare. </a:t>
            </a:r>
            <a:endParaRPr lang="en-US" dirty="0" smtClean="0">
              <a:solidFill>
                <a:srgbClr val="000000"/>
              </a:solidFill>
              <a:latin typeface="Arial"/>
            </a:endParaRPr>
          </a:p>
          <a:p>
            <a:pPr lvl="1"/>
            <a:r>
              <a:rPr lang="en-US" dirty="0" smtClean="0">
                <a:solidFill>
                  <a:srgbClr val="000000"/>
                </a:solidFill>
                <a:latin typeface="Arial"/>
              </a:rPr>
              <a:t>People </a:t>
            </a:r>
            <a:r>
              <a:rPr lang="en-US" dirty="0">
                <a:solidFill>
                  <a:srgbClr val="000000"/>
                </a:solidFill>
                <a:latin typeface="Arial"/>
              </a:rPr>
              <a:t>send faxes directly to phone numbers. </a:t>
            </a:r>
            <a:endParaRPr lang="en-US" dirty="0" smtClean="0">
              <a:solidFill>
                <a:srgbClr val="000000"/>
              </a:solidFill>
              <a:latin typeface="Arial"/>
            </a:endParaRPr>
          </a:p>
          <a:p>
            <a:r>
              <a:rPr lang="en-US" dirty="0" smtClean="0">
                <a:solidFill>
                  <a:srgbClr val="000000"/>
                </a:solidFill>
                <a:latin typeface="Arial"/>
              </a:rPr>
              <a:t>Perhaps </a:t>
            </a:r>
            <a:r>
              <a:rPr lang="en-US" dirty="0">
                <a:solidFill>
                  <a:srgbClr val="000000"/>
                </a:solidFill>
                <a:latin typeface="Arial"/>
              </a:rPr>
              <a:t>this could suggest a new way to embed the website's content in </a:t>
            </a:r>
            <a:r>
              <a:rPr lang="en-US" dirty="0">
                <a:solidFill>
                  <a:srgbClr val="0B0080"/>
                </a:solidFill>
                <a:latin typeface="Arial"/>
                <a:hlinkClick r:id="rId3" tooltip="Email"/>
              </a:rPr>
              <a:t>emails</a:t>
            </a:r>
            <a:r>
              <a:rPr lang="en-US" dirty="0">
                <a:solidFill>
                  <a:srgbClr val="000000"/>
                </a:solidFill>
                <a:latin typeface="Arial"/>
              </a:rPr>
              <a:t> and other sites.</a:t>
            </a:r>
            <a:endParaRPr lang="en-US" dirty="0"/>
          </a:p>
        </p:txBody>
      </p:sp>
      <p:sp>
        <p:nvSpPr>
          <p:cNvPr id="3" name="Title 2"/>
          <p:cNvSpPr>
            <a:spLocks noGrp="1"/>
          </p:cNvSpPr>
          <p:nvPr>
            <p:ph type="title"/>
          </p:nvPr>
        </p:nvSpPr>
        <p:spPr/>
        <p:txBody>
          <a:bodyPr>
            <a:normAutofit fontScale="90000"/>
          </a:bodyPr>
          <a:lstStyle/>
          <a:p>
            <a:r>
              <a:rPr lang="en-US" b="0" dirty="0">
                <a:solidFill>
                  <a:srgbClr val="000000"/>
                </a:solidFill>
                <a:latin typeface="Arial"/>
              </a:rPr>
              <a:t>Random Entry Idea Generating Tool</a:t>
            </a:r>
            <a:endParaRPr lang="en-US" b="0" dirty="0"/>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35</a:t>
            </a:fld>
            <a:endParaRPr lang="en-US"/>
          </a:p>
        </p:txBody>
      </p:sp>
    </p:spTree>
    <p:extLst>
      <p:ext uri="{BB962C8B-B14F-4D97-AF65-F5344CB8AC3E}">
        <p14:creationId xmlns:p14="http://schemas.microsoft.com/office/powerpoint/2010/main" val="2376823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43"/>
          <p:cNvSpPr>
            <a:spLocks noGrp="1"/>
          </p:cNvSpPr>
          <p:nvPr>
            <p:ph type="title"/>
          </p:nvPr>
        </p:nvSpPr>
        <p:spPr/>
        <p:txBody>
          <a:bodyPr>
            <a:normAutofit fontScale="90000"/>
          </a:bodyPr>
          <a:lstStyle/>
          <a:p>
            <a:r>
              <a:rPr lang="en-US" smtClean="0"/>
              <a:t>Lateral Thinking: Random Simulation Words</a:t>
            </a:r>
          </a:p>
        </p:txBody>
      </p:sp>
      <p:sp>
        <p:nvSpPr>
          <p:cNvPr id="21507" name="Footer Placeholder 3"/>
          <p:cNvSpPr>
            <a:spLocks noGrp="1"/>
          </p:cNvSpPr>
          <p:nvPr>
            <p:ph type="ftr" sz="quarter" idx="10"/>
          </p:nvPr>
        </p:nvSpPr>
        <p:spPr>
          <a:xfrm>
            <a:off x="2590800" y="5905208"/>
            <a:ext cx="191928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800" dirty="0" smtClean="0"/>
              <a:t>Department of Chemical Engineering, University of Michigan, Ann Arbor</a:t>
            </a:r>
            <a:endParaRPr lang="tr-TR" sz="800" dirty="0" smtClean="0"/>
          </a:p>
        </p:txBody>
      </p:sp>
      <p:sp>
        <p:nvSpPr>
          <p:cNvPr id="2150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5183CDF0-B893-4F8E-A88B-968CDCD7B36F}" type="slidenum">
              <a:rPr lang="tr-TR" sz="1200" smtClean="0">
                <a:solidFill>
                  <a:srgbClr val="000066"/>
                </a:solidFill>
              </a:rPr>
              <a:pPr eaLnBrk="1" hangingPunct="1"/>
              <a:t>36</a:t>
            </a:fld>
            <a:endParaRPr lang="tr-TR" sz="1200" smtClean="0">
              <a:solidFill>
                <a:srgbClr val="000066"/>
              </a:solidFill>
            </a:endParaRPr>
          </a:p>
        </p:txBody>
      </p:sp>
      <p:sp>
        <p:nvSpPr>
          <p:cNvPr id="21509"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0147C97D-5C98-4BDC-9324-4A6E5194D0AD}" type="datetime1">
              <a:rPr lang="en-US" sz="1000" smtClean="0">
                <a:solidFill>
                  <a:srgbClr val="000066"/>
                </a:solidFill>
              </a:rPr>
              <a:pPr eaLnBrk="1" hangingPunct="1"/>
              <a:t>10/28/2013</a:t>
            </a:fld>
            <a:endParaRPr lang="en-US" sz="1000" smtClean="0">
              <a:solidFill>
                <a:srgbClr val="000066"/>
              </a:solidFill>
            </a:endParaRPr>
          </a:p>
        </p:txBody>
      </p:sp>
      <p:sp>
        <p:nvSpPr>
          <p:cNvPr id="21510" name="Rectangle 2"/>
          <p:cNvSpPr>
            <a:spLocks noChangeArrowheads="1"/>
          </p:cNvSpPr>
          <p:nvPr/>
        </p:nvSpPr>
        <p:spPr bwMode="auto">
          <a:xfrm>
            <a:off x="2209800" y="2057400"/>
            <a:ext cx="6934200" cy="329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just" eaLnBrk="0" hangingPunct="0"/>
            <a:r>
              <a:rPr lang="en-US" sz="1600" b="1" dirty="0"/>
              <a:t>all, albatross, airplane, air, animals, bag, basketball, bean, bee, bear, bump, bed, car, cannon, cap, control, cape, custard pie, dawn, deer, defense, dig, dive, dump, dumpster, ear, eavesdrop, evolution, eve, fawn, fix, find, fungus, food, ghost, graph, gulp, gum, hot, halo, hope, hammer, humbug, head, high, ice, icon, ill, jealous, jump, jig, jive, jinx, key, knife, kitchen, lump, lie, loan, live, Latvia, man, mop, market, make, maim, mane, notice, needle, new, next, nice, open, Oscar, opera, office, pen, powder, pump, Plato, pigeons, pocket, quick, quack, quiet, rage, rash, run, rigid, radar, Scrooge, stop, stove, save, saloon, sandwich, ski, simple, safe, sauce, sand, sphere, tea, time, ticket, treadmill, up, uneven, upside-down, vice, victor, vindicate, volume, violin, voice, wreak, witch, wide, wedge, x-ray, yearn, year, </a:t>
            </a:r>
            <a:r>
              <a:rPr lang="en-US" sz="1600" b="1" dirty="0" err="1"/>
              <a:t>yazzle</a:t>
            </a:r>
            <a:r>
              <a:rPr lang="en-US" sz="1600" b="1" dirty="0"/>
              <a:t>, zone, zoo, zip, zap</a:t>
            </a:r>
          </a:p>
        </p:txBody>
      </p:sp>
      <p:pic>
        <p:nvPicPr>
          <p:cNvPr id="21511" name="Picture 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90640"/>
            <a:ext cx="155575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8696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xfrm>
            <a:off x="30956" y="6466242"/>
            <a:ext cx="191928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800" dirty="0" smtClean="0">
                <a:solidFill>
                  <a:srgbClr val="000066"/>
                </a:solidFill>
              </a:rPr>
              <a:t>Department of Chemical Engineering, University of Michigan, Ann Arbor</a:t>
            </a:r>
            <a:endParaRPr lang="tr-TR" sz="800" dirty="0" smtClean="0">
              <a:solidFill>
                <a:srgbClr val="000066"/>
              </a:solidFill>
            </a:endParaRPr>
          </a:p>
        </p:txBody>
      </p:sp>
      <p:sp>
        <p:nvSpPr>
          <p:cNvPr id="225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45382800-B026-4D84-9B41-732CCCD203C8}" type="slidenum">
              <a:rPr lang="tr-TR" sz="1200" smtClean="0">
                <a:solidFill>
                  <a:srgbClr val="000066"/>
                </a:solidFill>
              </a:rPr>
              <a:pPr eaLnBrk="1" hangingPunct="1"/>
              <a:t>37</a:t>
            </a:fld>
            <a:endParaRPr lang="tr-TR" sz="1200" smtClean="0">
              <a:solidFill>
                <a:srgbClr val="000066"/>
              </a:solidFill>
            </a:endParaRPr>
          </a:p>
        </p:txBody>
      </p:sp>
      <p:sp>
        <p:nvSpPr>
          <p:cNvPr id="22532"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F1A3CA74-0900-47CF-A2F3-72D615E1183B}" type="datetime1">
              <a:rPr lang="en-US" sz="1000" smtClean="0">
                <a:solidFill>
                  <a:srgbClr val="000066"/>
                </a:solidFill>
              </a:rPr>
              <a:pPr eaLnBrk="1" hangingPunct="1"/>
              <a:t>10/28/2013</a:t>
            </a:fld>
            <a:endParaRPr lang="en-US" sz="1000" smtClean="0">
              <a:solidFill>
                <a:srgbClr val="000066"/>
              </a:solidFill>
            </a:endParaRPr>
          </a:p>
        </p:txBody>
      </p:sp>
      <p:pic>
        <p:nvPicPr>
          <p:cNvPr id="22533" name="Picture 14" descr="cars"/>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54082" t="67897"/>
          <a:stretch>
            <a:fillRect/>
          </a:stretch>
        </p:blipFill>
        <p:spPr>
          <a:xfrm>
            <a:off x="1600200" y="3880312"/>
            <a:ext cx="5989638" cy="2949575"/>
          </a:xfrm>
          <a:noFill/>
        </p:spPr>
      </p:pic>
      <p:grpSp>
        <p:nvGrpSpPr>
          <p:cNvPr id="22534" name="Group 2"/>
          <p:cNvGrpSpPr>
            <a:grpSpLocks/>
          </p:cNvGrpSpPr>
          <p:nvPr/>
        </p:nvGrpSpPr>
        <p:grpSpPr bwMode="auto">
          <a:xfrm>
            <a:off x="1105693" y="1371600"/>
            <a:ext cx="6780213" cy="2514600"/>
            <a:chOff x="192" y="432"/>
            <a:chExt cx="4271" cy="1584"/>
          </a:xfrm>
        </p:grpSpPr>
        <p:sp>
          <p:nvSpPr>
            <p:cNvPr id="22536" name="Text Box 3"/>
            <p:cNvSpPr txBox="1">
              <a:spLocks noChangeArrowheads="1"/>
            </p:cNvSpPr>
            <p:nvPr/>
          </p:nvSpPr>
          <p:spPr bwMode="auto">
            <a:xfrm>
              <a:off x="192" y="43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r>
                <a:rPr lang="en-US" sz="2400" b="1"/>
                <a:t>Document</a:t>
              </a:r>
            </a:p>
          </p:txBody>
        </p:sp>
        <p:sp>
          <p:nvSpPr>
            <p:cNvPr id="22537" name="Text Box 4"/>
            <p:cNvSpPr txBox="1">
              <a:spLocks noChangeArrowheads="1"/>
            </p:cNvSpPr>
            <p:nvPr/>
          </p:nvSpPr>
          <p:spPr bwMode="auto">
            <a:xfrm>
              <a:off x="432" y="1008"/>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r>
                <a:rPr lang="en-US" sz="2400" b="1"/>
                <a:t>Paper</a:t>
              </a:r>
            </a:p>
          </p:txBody>
        </p:sp>
        <p:sp>
          <p:nvSpPr>
            <p:cNvPr id="22538" name="Text Box 5"/>
            <p:cNvSpPr txBox="1">
              <a:spLocks noChangeArrowheads="1"/>
            </p:cNvSpPr>
            <p:nvPr/>
          </p:nvSpPr>
          <p:spPr bwMode="auto">
            <a:xfrm>
              <a:off x="1488" y="1008"/>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r>
                <a:rPr lang="en-US" sz="2400" b="1"/>
                <a:t>Art</a:t>
              </a:r>
            </a:p>
          </p:txBody>
        </p:sp>
        <p:sp>
          <p:nvSpPr>
            <p:cNvPr id="22539" name="Text Box 6"/>
            <p:cNvSpPr txBox="1">
              <a:spLocks noChangeArrowheads="1"/>
            </p:cNvSpPr>
            <p:nvPr/>
          </p:nvSpPr>
          <p:spPr bwMode="auto">
            <a:xfrm>
              <a:off x="2400" y="1008"/>
              <a:ext cx="7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r>
                <a:rPr lang="en-US" sz="2400" b="1"/>
                <a:t>Colors</a:t>
              </a:r>
            </a:p>
          </p:txBody>
        </p:sp>
        <p:sp>
          <p:nvSpPr>
            <p:cNvPr id="22540" name="Text Box 7"/>
            <p:cNvSpPr txBox="1">
              <a:spLocks noChangeArrowheads="1"/>
            </p:cNvSpPr>
            <p:nvPr/>
          </p:nvSpPr>
          <p:spPr bwMode="auto">
            <a:xfrm>
              <a:off x="3504" y="1008"/>
              <a:ext cx="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r>
                <a:rPr lang="en-US" sz="2400" b="1"/>
                <a:t>Car Paint</a:t>
              </a:r>
            </a:p>
          </p:txBody>
        </p:sp>
        <p:sp>
          <p:nvSpPr>
            <p:cNvPr id="22541" name="Text Box 8"/>
            <p:cNvSpPr txBox="1">
              <a:spLocks noChangeArrowheads="1"/>
            </p:cNvSpPr>
            <p:nvPr/>
          </p:nvSpPr>
          <p:spPr bwMode="auto">
            <a:xfrm>
              <a:off x="624" y="1728"/>
              <a:ext cx="31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r>
                <a:rPr lang="en-US" sz="2400" b="1" dirty="0"/>
                <a:t>Allow kids to paint graffiti on cars</a:t>
              </a:r>
            </a:p>
          </p:txBody>
        </p:sp>
        <p:cxnSp>
          <p:nvCxnSpPr>
            <p:cNvPr id="22542" name="AutoShape 9"/>
            <p:cNvCxnSpPr>
              <a:cxnSpLocks noChangeShapeType="1"/>
              <a:stCxn id="22536" idx="2"/>
              <a:endCxn id="22537" idx="0"/>
            </p:cNvCxnSpPr>
            <p:nvPr/>
          </p:nvCxnSpPr>
          <p:spPr bwMode="auto">
            <a:xfrm flipH="1">
              <a:off x="757" y="720"/>
              <a:ext cx="11" cy="2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3" name="AutoShape 10"/>
            <p:cNvCxnSpPr>
              <a:cxnSpLocks noChangeShapeType="1"/>
              <a:stCxn id="22537" idx="3"/>
              <a:endCxn id="22538" idx="1"/>
            </p:cNvCxnSpPr>
            <p:nvPr/>
          </p:nvCxnSpPr>
          <p:spPr bwMode="auto">
            <a:xfrm>
              <a:off x="1082" y="1152"/>
              <a:ext cx="40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4" name="AutoShape 11"/>
            <p:cNvCxnSpPr>
              <a:cxnSpLocks noChangeShapeType="1"/>
              <a:stCxn id="22538" idx="3"/>
              <a:endCxn id="22539" idx="1"/>
            </p:cNvCxnSpPr>
            <p:nvPr/>
          </p:nvCxnSpPr>
          <p:spPr bwMode="auto">
            <a:xfrm>
              <a:off x="1882" y="1152"/>
              <a:ext cx="51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5" name="AutoShape 12"/>
            <p:cNvCxnSpPr>
              <a:cxnSpLocks noChangeShapeType="1"/>
              <a:stCxn id="22539" idx="3"/>
              <a:endCxn id="22540" idx="1"/>
            </p:cNvCxnSpPr>
            <p:nvPr/>
          </p:nvCxnSpPr>
          <p:spPr bwMode="auto">
            <a:xfrm>
              <a:off x="3124" y="1152"/>
              <a:ext cx="38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6" name="AutoShape 13"/>
            <p:cNvCxnSpPr>
              <a:cxnSpLocks noChangeShapeType="1"/>
              <a:stCxn id="22540" idx="2"/>
              <a:endCxn id="22541" idx="3"/>
            </p:cNvCxnSpPr>
            <p:nvPr/>
          </p:nvCxnSpPr>
          <p:spPr bwMode="auto">
            <a:xfrm rot="5400000">
              <a:off x="3614" y="1501"/>
              <a:ext cx="576" cy="165"/>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2535" name="Title 143"/>
          <p:cNvSpPr>
            <a:spLocks noGrp="1"/>
          </p:cNvSpPr>
          <p:nvPr>
            <p:ph type="title"/>
          </p:nvPr>
        </p:nvSpPr>
        <p:spPr>
          <a:xfrm>
            <a:off x="-16276" y="0"/>
            <a:ext cx="8229600" cy="1143000"/>
          </a:xfrm>
        </p:spPr>
        <p:txBody>
          <a:bodyPr>
            <a:normAutofit fontScale="90000"/>
          </a:bodyPr>
          <a:lstStyle/>
          <a:p>
            <a:r>
              <a:rPr lang="en-US" dirty="0" smtClean="0"/>
              <a:t>Lateral Thinking: Random Simulation Words</a:t>
            </a:r>
          </a:p>
        </p:txBody>
      </p:sp>
    </p:spTree>
    <p:extLst>
      <p:ext uri="{BB962C8B-B14F-4D97-AF65-F5344CB8AC3E}">
        <p14:creationId xmlns:p14="http://schemas.microsoft.com/office/powerpoint/2010/main" val="1921230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72455"/>
            <a:ext cx="8229600" cy="841945"/>
          </a:xfrm>
        </p:spPr>
        <p:txBody>
          <a:bodyPr>
            <a:normAutofit/>
          </a:bodyPr>
          <a:lstStyle/>
          <a:p>
            <a:r>
              <a:rPr lang="en-US" dirty="0" smtClean="0">
                <a:ea typeface="ＭＳ Ｐゴシック" pitchFamily="34" charset="-128"/>
              </a:rPr>
              <a:t>Random Simulation Words</a:t>
            </a:r>
          </a:p>
        </p:txBody>
      </p:sp>
      <p:sp>
        <p:nvSpPr>
          <p:cNvPr id="23555" name="Footer Placeholder 3"/>
          <p:cNvSpPr>
            <a:spLocks noGrp="1"/>
          </p:cNvSpPr>
          <p:nvPr>
            <p:ph type="ftr" sz="quarter" idx="10"/>
          </p:nvPr>
        </p:nvSpPr>
        <p:spPr>
          <a:xfrm>
            <a:off x="269081" y="6466242"/>
            <a:ext cx="23987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dirty="0" smtClean="0">
                <a:solidFill>
                  <a:srgbClr val="000066"/>
                </a:solidFill>
                <a:ea typeface="ＭＳ Ｐゴシック" pitchFamily="34" charset="-128"/>
              </a:rPr>
              <a:t>Department of Chemical Engineering, University of Michigan, Ann Arbor</a:t>
            </a:r>
            <a:endParaRPr lang="tr-TR" sz="1000" dirty="0" smtClean="0">
              <a:solidFill>
                <a:srgbClr val="000066"/>
              </a:solidFill>
              <a:ea typeface="ＭＳ Ｐゴシック" pitchFamily="34" charset="-128"/>
            </a:endParaRPr>
          </a:p>
        </p:txBody>
      </p:sp>
      <p:sp>
        <p:nvSpPr>
          <p:cNvPr id="2355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E4431118-25AB-44AF-B88D-03D2991440B3}" type="slidenum">
              <a:rPr lang="tr-TR" sz="1200" smtClean="0">
                <a:solidFill>
                  <a:srgbClr val="000066"/>
                </a:solidFill>
              </a:rPr>
              <a:pPr eaLnBrk="1" hangingPunct="1"/>
              <a:t>38</a:t>
            </a:fld>
            <a:endParaRPr lang="tr-TR" sz="1200" smtClean="0">
              <a:solidFill>
                <a:srgbClr val="000066"/>
              </a:solidFill>
            </a:endParaRPr>
          </a:p>
        </p:txBody>
      </p:sp>
      <p:sp>
        <p:nvSpPr>
          <p:cNvPr id="23558" name="Rectangle 2"/>
          <p:cNvSpPr>
            <a:spLocks noChangeArrowheads="1"/>
          </p:cNvSpPr>
          <p:nvPr/>
        </p:nvSpPr>
        <p:spPr bwMode="auto">
          <a:xfrm>
            <a:off x="1344613" y="842963"/>
            <a:ext cx="7545387"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119063" indent="-119063" algn="l" eaLnBrk="0" hangingPunct="0">
              <a:spcBef>
                <a:spcPct val="50000"/>
              </a:spcBef>
              <a:buClr>
                <a:schemeClr val="hlink"/>
              </a:buClr>
              <a:buSzPct val="100000"/>
              <a:buFontTx/>
              <a:buChar char="•"/>
            </a:pPr>
            <a:r>
              <a:rPr lang="en-US" sz="1800" dirty="0"/>
              <a:t>Let kids paint graffiti on the cars </a:t>
            </a:r>
          </a:p>
          <a:p>
            <a:pPr marL="119063" indent="-119063" algn="l" eaLnBrk="0" hangingPunct="0">
              <a:spcBef>
                <a:spcPct val="50000"/>
              </a:spcBef>
              <a:buClr>
                <a:schemeClr val="hlink"/>
              </a:buClr>
              <a:buSzPct val="100000"/>
              <a:buFontTx/>
              <a:buChar char="•"/>
            </a:pPr>
            <a:r>
              <a:rPr lang="en-US" sz="1800" dirty="0"/>
              <a:t>Paint targets and let kids throw balls at them </a:t>
            </a:r>
          </a:p>
          <a:p>
            <a:pPr marL="119063" indent="-119063" algn="l" eaLnBrk="0" hangingPunct="0">
              <a:spcBef>
                <a:spcPct val="50000"/>
              </a:spcBef>
              <a:buClr>
                <a:schemeClr val="hlink"/>
              </a:buClr>
              <a:buSzPct val="100000"/>
              <a:buFontTx/>
              <a:buChar char="•"/>
            </a:pPr>
            <a:r>
              <a:rPr lang="en-US" sz="1800" dirty="0"/>
              <a:t>Paint the car as a covered wagon and let the kids play cowboys</a:t>
            </a:r>
          </a:p>
        </p:txBody>
      </p:sp>
      <p:sp>
        <p:nvSpPr>
          <p:cNvPr id="23559" name="Rectangle 3"/>
          <p:cNvSpPr>
            <a:spLocks noChangeArrowheads="1"/>
          </p:cNvSpPr>
          <p:nvPr/>
        </p:nvSpPr>
        <p:spPr bwMode="auto">
          <a:xfrm>
            <a:off x="1468438" y="2103438"/>
            <a:ext cx="616743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119063" indent="-119063" algn="l" eaLnBrk="0" hangingPunct="0">
              <a:spcBef>
                <a:spcPct val="50000"/>
              </a:spcBef>
            </a:pPr>
            <a:r>
              <a:rPr lang="en-US" sz="1700" b="1" u="sng" dirty="0">
                <a:solidFill>
                  <a:schemeClr val="tx2"/>
                </a:solidFill>
              </a:rPr>
              <a:t>Whole Car</a:t>
            </a:r>
            <a:endParaRPr lang="en-US" sz="1600" dirty="0"/>
          </a:p>
        </p:txBody>
      </p:sp>
      <p:sp>
        <p:nvSpPr>
          <p:cNvPr id="23560" name="Rectangle 4"/>
          <p:cNvSpPr>
            <a:spLocks noChangeArrowheads="1"/>
          </p:cNvSpPr>
          <p:nvPr/>
        </p:nvSpPr>
        <p:spPr bwMode="auto">
          <a:xfrm>
            <a:off x="3608388" y="4270375"/>
            <a:ext cx="53562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119063" indent="-119063" algn="l" eaLnBrk="0" hangingPunct="0">
              <a:spcBef>
                <a:spcPct val="50000"/>
              </a:spcBef>
              <a:buClr>
                <a:schemeClr val="hlink"/>
              </a:buClr>
              <a:buSzPct val="100000"/>
              <a:buFontTx/>
              <a:buChar char="•"/>
            </a:pPr>
            <a:r>
              <a:rPr lang="en-US" sz="1800" dirty="0"/>
              <a:t>Use the seats in swings</a:t>
            </a:r>
          </a:p>
          <a:p>
            <a:pPr marL="119063" indent="-119063" algn="l" eaLnBrk="0" hangingPunct="0">
              <a:spcBef>
                <a:spcPct val="50000"/>
              </a:spcBef>
              <a:buClr>
                <a:schemeClr val="hlink"/>
              </a:buClr>
              <a:buSzPct val="100000"/>
              <a:buFontTx/>
              <a:buChar char="•"/>
            </a:pPr>
            <a:r>
              <a:rPr lang="en-US" sz="1800" dirty="0"/>
              <a:t>Use the roof and doors as part of a fort</a:t>
            </a:r>
          </a:p>
          <a:p>
            <a:pPr marL="119063" indent="-119063" algn="l" eaLnBrk="0" hangingPunct="0">
              <a:spcBef>
                <a:spcPct val="50000"/>
              </a:spcBef>
              <a:buClr>
                <a:schemeClr val="hlink"/>
              </a:buClr>
              <a:buSzPct val="100000"/>
              <a:buFontTx/>
              <a:buChar char="•"/>
            </a:pPr>
            <a:r>
              <a:rPr lang="en-US" sz="1800" dirty="0"/>
              <a:t>Use the tire inner tubes as part of an obstacle course (jump on)</a:t>
            </a:r>
          </a:p>
          <a:p>
            <a:pPr marL="119063" indent="-119063" algn="l" eaLnBrk="0" hangingPunct="0">
              <a:spcBef>
                <a:spcPct val="50000"/>
              </a:spcBef>
              <a:buClr>
                <a:schemeClr val="hlink"/>
              </a:buClr>
              <a:buSzPct val="100000"/>
              <a:buFontTx/>
              <a:buChar char="•"/>
            </a:pPr>
            <a:r>
              <a:rPr lang="en-US" sz="1800" dirty="0"/>
              <a:t>Use the car</a:t>
            </a:r>
            <a:r>
              <a:rPr lang="en-US" altLang="en-US" sz="1800" dirty="0"/>
              <a:t>’</a:t>
            </a:r>
            <a:r>
              <a:rPr lang="en-US" sz="1800" dirty="0"/>
              <a:t>s hood as a </a:t>
            </a:r>
            <a:r>
              <a:rPr lang="en-US" dirty="0" smtClean="0"/>
              <a:t>sled</a:t>
            </a:r>
            <a:endParaRPr lang="en-US" sz="1800" dirty="0"/>
          </a:p>
          <a:p>
            <a:pPr marL="119063" indent="-119063" algn="l" eaLnBrk="0" hangingPunct="0">
              <a:spcBef>
                <a:spcPct val="50000"/>
              </a:spcBef>
              <a:buClr>
                <a:schemeClr val="hlink"/>
              </a:buClr>
              <a:buSzPct val="100000"/>
              <a:buFontTx/>
              <a:buChar char="•"/>
            </a:pPr>
            <a:r>
              <a:rPr lang="en-US" sz="1800" dirty="0"/>
              <a:t>Use the car</a:t>
            </a:r>
            <a:r>
              <a:rPr lang="en-US" altLang="en-US" sz="1800" dirty="0"/>
              <a:t>’</a:t>
            </a:r>
            <a:r>
              <a:rPr lang="en-US" sz="1800" dirty="0"/>
              <a:t>s springs for a wobble ride</a:t>
            </a:r>
          </a:p>
        </p:txBody>
      </p:sp>
      <p:sp>
        <p:nvSpPr>
          <p:cNvPr id="23561" name="Rectangle 5"/>
          <p:cNvSpPr>
            <a:spLocks noChangeArrowheads="1"/>
          </p:cNvSpPr>
          <p:nvPr/>
        </p:nvSpPr>
        <p:spPr bwMode="auto">
          <a:xfrm>
            <a:off x="304800" y="838200"/>
            <a:ext cx="15240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119063" indent="-119063" algn="l" eaLnBrk="0" hangingPunct="0">
              <a:spcBef>
                <a:spcPct val="50000"/>
              </a:spcBef>
            </a:pPr>
            <a:r>
              <a:rPr lang="en-US" sz="1700" b="1" u="sng" dirty="0">
                <a:solidFill>
                  <a:schemeClr val="tx2"/>
                </a:solidFill>
              </a:rPr>
              <a:t>Painting</a:t>
            </a:r>
            <a:endParaRPr lang="en-US" sz="1600" dirty="0"/>
          </a:p>
        </p:txBody>
      </p:sp>
      <p:sp>
        <p:nvSpPr>
          <p:cNvPr id="23562" name="Rectangle 6"/>
          <p:cNvSpPr>
            <a:spLocks noChangeArrowheads="1"/>
          </p:cNvSpPr>
          <p:nvPr/>
        </p:nvSpPr>
        <p:spPr bwMode="auto">
          <a:xfrm>
            <a:off x="2714625" y="1682750"/>
            <a:ext cx="6429375"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119063" indent="-119063" algn="l" eaLnBrk="0" hangingPunct="0">
              <a:spcBef>
                <a:spcPct val="50000"/>
              </a:spcBef>
            </a:pPr>
            <a:endParaRPr lang="en-US" sz="1800" dirty="0"/>
          </a:p>
          <a:p>
            <a:pPr marL="119063" indent="-119063" algn="l" eaLnBrk="0" hangingPunct="0">
              <a:spcBef>
                <a:spcPct val="50000"/>
              </a:spcBef>
              <a:buClr>
                <a:schemeClr val="hlink"/>
              </a:buClr>
              <a:buSzPct val="100000"/>
              <a:buFontTx/>
              <a:buChar char="•"/>
            </a:pPr>
            <a:r>
              <a:rPr lang="en-US" sz="1800" dirty="0"/>
              <a:t>Turn the car into a teeter-totter (upside down)</a:t>
            </a:r>
          </a:p>
          <a:p>
            <a:pPr marL="119063" indent="-119063" algn="l" eaLnBrk="0" hangingPunct="0">
              <a:spcBef>
                <a:spcPct val="50000"/>
              </a:spcBef>
              <a:buClr>
                <a:schemeClr val="hlink"/>
              </a:buClr>
              <a:buSzPct val="100000"/>
              <a:buFontTx/>
              <a:buChar char="•"/>
            </a:pPr>
            <a:r>
              <a:rPr lang="en-US" sz="1800" dirty="0"/>
              <a:t>Turn the car into a go-kart</a:t>
            </a:r>
          </a:p>
          <a:p>
            <a:pPr marL="119063" indent="-119063" algn="l" eaLnBrk="0" hangingPunct="0">
              <a:spcBef>
                <a:spcPct val="50000"/>
              </a:spcBef>
              <a:buClr>
                <a:schemeClr val="hlink"/>
              </a:buClr>
              <a:buSzPct val="100000"/>
              <a:buFontTx/>
              <a:buChar char="•"/>
            </a:pPr>
            <a:r>
              <a:rPr lang="en-US" sz="1800" dirty="0"/>
              <a:t>Crush the car and make blocks from it  </a:t>
            </a:r>
          </a:p>
          <a:p>
            <a:pPr marL="119063" indent="-119063" algn="l" eaLnBrk="0" hangingPunct="0">
              <a:spcBef>
                <a:spcPct val="50000"/>
              </a:spcBef>
              <a:buClr>
                <a:schemeClr val="hlink"/>
              </a:buClr>
              <a:buSzPct val="100000"/>
              <a:buFontTx/>
              <a:buChar char="•"/>
            </a:pPr>
            <a:r>
              <a:rPr lang="en-US" sz="1800" dirty="0"/>
              <a:t>Let kids drive the car as is</a:t>
            </a:r>
          </a:p>
          <a:p>
            <a:pPr marL="119063" indent="-119063" algn="l" eaLnBrk="0" hangingPunct="0">
              <a:spcBef>
                <a:spcPct val="50000"/>
              </a:spcBef>
              <a:buClr>
                <a:schemeClr val="hlink"/>
              </a:buClr>
              <a:buSzPct val="100000"/>
              <a:buFontTx/>
              <a:buChar char="•"/>
            </a:pPr>
            <a:r>
              <a:rPr lang="en-US" sz="1800" dirty="0"/>
              <a:t>Open the car</a:t>
            </a:r>
            <a:r>
              <a:rPr lang="en-US" altLang="en-US" sz="1800" dirty="0"/>
              <a:t>’</a:t>
            </a:r>
            <a:r>
              <a:rPr lang="en-US" sz="1800" dirty="0"/>
              <a:t>s doors and use them as goals for field hockey</a:t>
            </a:r>
          </a:p>
        </p:txBody>
      </p:sp>
      <p:sp>
        <p:nvSpPr>
          <p:cNvPr id="23563" name="Rectangle 7"/>
          <p:cNvSpPr>
            <a:spLocks noChangeArrowheads="1"/>
          </p:cNvSpPr>
          <p:nvPr/>
        </p:nvSpPr>
        <p:spPr bwMode="auto">
          <a:xfrm>
            <a:off x="2852738" y="4211638"/>
            <a:ext cx="43370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119063" indent="-119063" algn="l" eaLnBrk="0" hangingPunct="0">
              <a:spcBef>
                <a:spcPct val="50000"/>
              </a:spcBef>
            </a:pPr>
            <a:r>
              <a:rPr lang="en-US" sz="1700" b="1" u="sng">
                <a:solidFill>
                  <a:schemeClr val="tx2"/>
                </a:solidFill>
              </a:rPr>
              <a:t>Parts</a:t>
            </a:r>
            <a:endParaRPr lang="en-US" sz="1600"/>
          </a:p>
        </p:txBody>
      </p:sp>
    </p:spTree>
    <p:extLst>
      <p:ext uri="{BB962C8B-B14F-4D97-AF65-F5344CB8AC3E}">
        <p14:creationId xmlns:p14="http://schemas.microsoft.com/office/powerpoint/2010/main" val="4229421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smtClean="0">
                <a:ea typeface="ＭＳ Ｐゴシック" pitchFamily="34" charset="-128"/>
              </a:rPr>
              <a:t>Lateral Thinking: Random Simulation Words</a:t>
            </a:r>
          </a:p>
        </p:txBody>
      </p:sp>
      <p:sp>
        <p:nvSpPr>
          <p:cNvPr id="2457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0066"/>
                </a:solidFill>
                <a:ea typeface="ＭＳ Ｐゴシック" pitchFamily="34" charset="-128"/>
              </a:rPr>
              <a:t>Department of Chemical Engineering, University of Michigan, Ann Arbor</a:t>
            </a:r>
            <a:endParaRPr lang="tr-TR" sz="1000" smtClean="0">
              <a:solidFill>
                <a:srgbClr val="000066"/>
              </a:solidFill>
              <a:ea typeface="ＭＳ Ｐゴシック" pitchFamily="34" charset="-128"/>
            </a:endParaRPr>
          </a:p>
        </p:txBody>
      </p:sp>
      <p:sp>
        <p:nvSpPr>
          <p:cNvPr id="2458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E79FE09D-ED0D-4A60-B229-A7A7EB70B4F1}" type="slidenum">
              <a:rPr lang="tr-TR" sz="1200" smtClean="0">
                <a:solidFill>
                  <a:srgbClr val="000066"/>
                </a:solidFill>
              </a:rPr>
              <a:pPr eaLnBrk="1" hangingPunct="1"/>
              <a:t>39</a:t>
            </a:fld>
            <a:endParaRPr lang="tr-TR" sz="1200" smtClean="0">
              <a:solidFill>
                <a:srgbClr val="000066"/>
              </a:solidFill>
            </a:endParaRPr>
          </a:p>
        </p:txBody>
      </p:sp>
      <p:sp>
        <p:nvSpPr>
          <p:cNvPr id="24581"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BA1B6BB1-2B6B-4502-8E88-919141AAD249}" type="datetime1">
              <a:rPr lang="en-US" sz="1000" smtClean="0">
                <a:solidFill>
                  <a:srgbClr val="000066"/>
                </a:solidFill>
              </a:rPr>
              <a:pPr eaLnBrk="1" hangingPunct="1"/>
              <a:t>10/28/2013</a:t>
            </a:fld>
            <a:endParaRPr lang="en-US" sz="1000" smtClean="0">
              <a:solidFill>
                <a:srgbClr val="000066"/>
              </a:solidFill>
            </a:endParaRPr>
          </a:p>
        </p:txBody>
      </p:sp>
      <p:pic>
        <p:nvPicPr>
          <p:cNvPr id="24582" name="Picture 5" descr="Screen Shot 2012-09-05 at 3.35.2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981" y="1428750"/>
            <a:ext cx="82550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05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sz="4000"/>
              <a:t>Defining Creativity</a:t>
            </a:r>
          </a:p>
        </p:txBody>
      </p:sp>
      <p:sp>
        <p:nvSpPr>
          <p:cNvPr id="194563" name="Rectangle 3"/>
          <p:cNvSpPr>
            <a:spLocks noGrp="1" noChangeArrowheads="1"/>
          </p:cNvSpPr>
          <p:nvPr>
            <p:ph type="body" idx="1"/>
          </p:nvPr>
        </p:nvSpPr>
        <p:spPr/>
        <p:txBody>
          <a:bodyPr/>
          <a:lstStyle/>
          <a:p>
            <a:r>
              <a:rPr lang="en-US" b="1" dirty="0"/>
              <a:t>Creativity</a:t>
            </a:r>
            <a:r>
              <a:rPr lang="en-US" dirty="0"/>
              <a:t> is a difficult word to define</a:t>
            </a:r>
          </a:p>
          <a:p>
            <a:endParaRPr lang="en-US" dirty="0" smtClean="0"/>
          </a:p>
          <a:p>
            <a:r>
              <a:rPr lang="en-US" dirty="0" smtClean="0"/>
              <a:t>We </a:t>
            </a:r>
            <a:r>
              <a:rPr lang="en-US" dirty="0"/>
              <a:t>usually say someone is “</a:t>
            </a:r>
            <a:r>
              <a:rPr lang="en-US" b="1" dirty="0">
                <a:solidFill>
                  <a:srgbClr val="C00000"/>
                </a:solidFill>
              </a:rPr>
              <a:t>creative</a:t>
            </a:r>
            <a:r>
              <a:rPr lang="en-US" dirty="0"/>
              <a:t>” when they produce an outcome or a product that is both unusual and appropriate (or meaningful or useful or particularly good)</a:t>
            </a:r>
          </a:p>
          <a:p>
            <a:endParaRPr lang="en-US" dirty="0" smtClean="0"/>
          </a:p>
          <a:p>
            <a:r>
              <a:rPr lang="en-US" dirty="0" smtClean="0"/>
              <a:t>Thus</a:t>
            </a:r>
            <a:r>
              <a:rPr lang="en-US" dirty="0"/>
              <a:t>, </a:t>
            </a:r>
            <a:r>
              <a:rPr lang="en-US" dirty="0">
                <a:solidFill>
                  <a:srgbClr val="0070C0"/>
                </a:solidFill>
                <a:effectLst>
                  <a:outerShdw blurRad="38100" dist="38100" dir="2700000" algn="tl">
                    <a:srgbClr val="000000">
                      <a:alpha val="43137"/>
                    </a:srgbClr>
                  </a:outerShdw>
                </a:effectLst>
              </a:rPr>
              <a:t>creativity</a:t>
            </a:r>
            <a:r>
              <a:rPr lang="en-US" dirty="0"/>
              <a:t> is defined by two aspects of its consequence (</a:t>
            </a:r>
            <a:r>
              <a:rPr lang="en-US" dirty="0">
                <a:solidFill>
                  <a:srgbClr val="7030A0"/>
                </a:solidFill>
              </a:rPr>
              <a:t>novelty</a:t>
            </a:r>
            <a:r>
              <a:rPr lang="en-US" dirty="0"/>
              <a:t> and </a:t>
            </a:r>
            <a:r>
              <a:rPr lang="en-US" dirty="0">
                <a:solidFill>
                  <a:schemeClr val="accent3">
                    <a:lumMod val="50000"/>
                  </a:schemeClr>
                </a:solidFill>
              </a:rPr>
              <a:t>quality</a:t>
            </a:r>
            <a:r>
              <a:rPr lang="en-US" dirty="0"/>
              <a:t>), and not the process that led to the </a:t>
            </a:r>
            <a:r>
              <a:rPr lang="en-US" dirty="0" smtClean="0"/>
              <a:t>consequence.</a:t>
            </a:r>
            <a:endParaRPr lang="en-US" dirty="0"/>
          </a:p>
        </p:txBody>
      </p:sp>
    </p:spTree>
    <p:extLst>
      <p:ext uri="{BB962C8B-B14F-4D97-AF65-F5344CB8AC3E}">
        <p14:creationId xmlns:p14="http://schemas.microsoft.com/office/powerpoint/2010/main" val="353421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200" smtClean="0"/>
              <a:t>Portrait of a Creative Person</a:t>
            </a:r>
            <a:endParaRPr lang="en-US" sz="2800" smtClean="0"/>
          </a:p>
        </p:txBody>
      </p:sp>
      <p:sp>
        <p:nvSpPr>
          <p:cNvPr id="9219" name="Rectangle 3"/>
          <p:cNvSpPr>
            <a:spLocks noGrp="1" noChangeArrowheads="1"/>
          </p:cNvSpPr>
          <p:nvPr>
            <p:ph type="body" idx="1"/>
          </p:nvPr>
        </p:nvSpPr>
        <p:spPr/>
        <p:txBody>
          <a:bodyPr/>
          <a:lstStyle/>
          <a:p>
            <a:pPr eaLnBrk="1" hangingPunct="1"/>
            <a:r>
              <a:rPr lang="en-US" dirty="0" smtClean="0"/>
              <a:t>“Creative people pay attention to their world, see things differently, challenge assumptions, take risks, are not afraid to fail, and strive to generate multiple solutions to problems. </a:t>
            </a:r>
            <a:endParaRPr lang="en-US" dirty="0" smtClean="0"/>
          </a:p>
          <a:p>
            <a:pPr eaLnBrk="1" hangingPunct="1"/>
            <a:endParaRPr lang="en-US" dirty="0"/>
          </a:p>
          <a:p>
            <a:pPr eaLnBrk="1" hangingPunct="1"/>
            <a:r>
              <a:rPr lang="en-US" dirty="0" smtClean="0"/>
              <a:t>They </a:t>
            </a:r>
            <a:r>
              <a:rPr lang="en-US" dirty="0" smtClean="0"/>
              <a:t>are passionate about creativity and seek opportunities to innovate.”</a:t>
            </a:r>
          </a:p>
          <a:p>
            <a:pPr marL="109537" indent="0" eaLnBrk="1" hangingPunct="1">
              <a:buNone/>
            </a:pPr>
            <a:endParaRPr lang="en-US" dirty="0" smtClean="0"/>
          </a:p>
          <a:p>
            <a:pPr lvl="1" eaLnBrk="1" hangingPunct="1"/>
            <a:r>
              <a:rPr lang="en-US" sz="1600" b="1" dirty="0" smtClean="0"/>
              <a:t>Everyday Creativity: Principles for Innovative Design. </a:t>
            </a:r>
            <a:r>
              <a:rPr lang="en-US" sz="1600" dirty="0" smtClean="0"/>
              <a:t>Dr. Larry G. Richards</a:t>
            </a:r>
            <a:endParaRPr lang="en-US" sz="1400" dirty="0" smtClean="0"/>
          </a:p>
        </p:txBody>
      </p:sp>
    </p:spTree>
    <p:extLst>
      <p:ext uri="{BB962C8B-B14F-4D97-AF65-F5344CB8AC3E}">
        <p14:creationId xmlns:p14="http://schemas.microsoft.com/office/powerpoint/2010/main" val="3358965569"/>
      </p:ext>
    </p:extLst>
  </p:cSld>
  <p:clrMapOvr>
    <a:masterClrMapping/>
  </p:clrMapOvr>
  <p:transition>
    <p:cover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200" smtClean="0"/>
              <a:t>Six Tips To Help You Enhance Your Creativity </a:t>
            </a:r>
          </a:p>
        </p:txBody>
      </p:sp>
      <p:sp>
        <p:nvSpPr>
          <p:cNvPr id="10243" name="Rectangle 3"/>
          <p:cNvSpPr>
            <a:spLocks noGrp="1" noChangeArrowheads="1"/>
          </p:cNvSpPr>
          <p:nvPr>
            <p:ph type="body" idx="1"/>
          </p:nvPr>
        </p:nvSpPr>
        <p:spPr>
          <a:xfrm>
            <a:off x="304800" y="1447800"/>
            <a:ext cx="8763000" cy="4953000"/>
          </a:xfrm>
        </p:spPr>
        <p:txBody>
          <a:bodyPr/>
          <a:lstStyle/>
          <a:p>
            <a:pPr marL="457200" indent="-457200" eaLnBrk="1" hangingPunct="1">
              <a:lnSpc>
                <a:spcPct val="80000"/>
              </a:lnSpc>
              <a:buFont typeface="Symbol" pitchFamily="18" charset="2"/>
              <a:buAutoNum type="arabicPeriod"/>
            </a:pPr>
            <a:r>
              <a:rPr lang="en-US" sz="2000" b="1" dirty="0" smtClean="0"/>
              <a:t>Open Your Mind - </a:t>
            </a:r>
            <a:r>
              <a:rPr lang="en-US" sz="2000" dirty="0" smtClean="0"/>
              <a:t>Have one new experience every day; no matter how small.  New experiences stimulate the brain and help you make new and original connections; critical for boosting breakthroughs. </a:t>
            </a:r>
          </a:p>
          <a:p>
            <a:pPr marL="457200" indent="-457200" eaLnBrk="1" hangingPunct="1">
              <a:lnSpc>
                <a:spcPct val="80000"/>
              </a:lnSpc>
              <a:buFont typeface="Symbol" pitchFamily="18" charset="2"/>
              <a:buAutoNum type="arabicPeriod"/>
            </a:pPr>
            <a:endParaRPr lang="en-US" sz="800" dirty="0" smtClean="0"/>
          </a:p>
          <a:p>
            <a:pPr marL="457200" indent="-457200" eaLnBrk="1" hangingPunct="1">
              <a:lnSpc>
                <a:spcPct val="80000"/>
              </a:lnSpc>
              <a:buFont typeface="Symbol" pitchFamily="18" charset="2"/>
              <a:buAutoNum type="arabicPeriod"/>
            </a:pPr>
            <a:r>
              <a:rPr lang="en-US" sz="2000" b="1" dirty="0" smtClean="0"/>
              <a:t>Diversify - </a:t>
            </a:r>
            <a:r>
              <a:rPr lang="en-US" sz="2000" dirty="0" smtClean="0"/>
              <a:t>Involve others in your problem-solving efforts who bring a different perspective or cultural experience than yours. </a:t>
            </a:r>
          </a:p>
          <a:p>
            <a:pPr marL="457200" indent="-457200" eaLnBrk="1" hangingPunct="1">
              <a:lnSpc>
                <a:spcPct val="80000"/>
              </a:lnSpc>
              <a:buFont typeface="Symbol" pitchFamily="18" charset="2"/>
              <a:buAutoNum type="arabicPeriod"/>
            </a:pPr>
            <a:endParaRPr lang="en-US" sz="800" dirty="0" smtClean="0"/>
          </a:p>
          <a:p>
            <a:pPr marL="457200" indent="-457200" eaLnBrk="1" hangingPunct="1">
              <a:lnSpc>
                <a:spcPct val="80000"/>
              </a:lnSpc>
              <a:buFont typeface="Symbol" pitchFamily="18" charset="2"/>
              <a:buAutoNum type="arabicPeriod"/>
            </a:pPr>
            <a:r>
              <a:rPr lang="en-US" sz="2000" b="1" dirty="0" smtClean="0"/>
              <a:t>Mental Floss – Relax; </a:t>
            </a:r>
            <a:r>
              <a:rPr lang="en-US" sz="2000" dirty="0" smtClean="0"/>
              <a:t>Stress, exhaustion, boredom and even pain can block our pathways to creativity.</a:t>
            </a:r>
          </a:p>
          <a:p>
            <a:pPr marL="457200" indent="-457200" eaLnBrk="1" hangingPunct="1">
              <a:lnSpc>
                <a:spcPct val="80000"/>
              </a:lnSpc>
              <a:buFont typeface="Symbol" pitchFamily="18" charset="2"/>
              <a:buAutoNum type="arabicPeriod"/>
            </a:pPr>
            <a:endParaRPr lang="en-US" sz="800" dirty="0" smtClean="0"/>
          </a:p>
          <a:p>
            <a:pPr marL="457200" indent="-457200" eaLnBrk="1" hangingPunct="1">
              <a:lnSpc>
                <a:spcPct val="80000"/>
              </a:lnSpc>
              <a:buFont typeface="Symbol" pitchFamily="18" charset="2"/>
              <a:buAutoNum type="arabicPeriod"/>
            </a:pPr>
            <a:r>
              <a:rPr lang="en-US" sz="2000" b="1" dirty="0" smtClean="0"/>
              <a:t>Stop Looking For </a:t>
            </a:r>
            <a:r>
              <a:rPr lang="en-US" sz="2000" b="1" i="1" dirty="0" smtClean="0"/>
              <a:t>the</a:t>
            </a:r>
            <a:r>
              <a:rPr lang="en-US" sz="2000" b="1" dirty="0" smtClean="0"/>
              <a:t> Right Answer - </a:t>
            </a:r>
            <a:r>
              <a:rPr lang="en-US" sz="2000" dirty="0" smtClean="0"/>
              <a:t>Look for </a:t>
            </a:r>
            <a:r>
              <a:rPr lang="en-US" sz="2000" i="1" dirty="0" smtClean="0"/>
              <a:t>many</a:t>
            </a:r>
            <a:r>
              <a:rPr lang="en-US" sz="2000" dirty="0" smtClean="0"/>
              <a:t> right answers.</a:t>
            </a:r>
          </a:p>
          <a:p>
            <a:pPr marL="457200" indent="-457200" eaLnBrk="1" hangingPunct="1">
              <a:lnSpc>
                <a:spcPct val="80000"/>
              </a:lnSpc>
              <a:buFont typeface="Symbol" pitchFamily="18" charset="2"/>
              <a:buAutoNum type="arabicPeriod"/>
            </a:pPr>
            <a:endParaRPr lang="en-US" sz="800" dirty="0" smtClean="0"/>
          </a:p>
          <a:p>
            <a:pPr marL="457200" indent="-457200" eaLnBrk="1" hangingPunct="1">
              <a:lnSpc>
                <a:spcPct val="80000"/>
              </a:lnSpc>
              <a:buFont typeface="Symbol" pitchFamily="18" charset="2"/>
              <a:buAutoNum type="arabicPeriod"/>
            </a:pPr>
            <a:r>
              <a:rPr lang="en-US" sz="2000" b="1" dirty="0" smtClean="0"/>
              <a:t>Discover Your Creative Rhythm - </a:t>
            </a:r>
            <a:r>
              <a:rPr lang="en-US" sz="2000" dirty="0" smtClean="0"/>
              <a:t>Start paying attention to when you get your best ideas. </a:t>
            </a:r>
          </a:p>
          <a:p>
            <a:pPr marL="457200" indent="-457200" eaLnBrk="1" hangingPunct="1">
              <a:lnSpc>
                <a:spcPct val="80000"/>
              </a:lnSpc>
              <a:buFont typeface="Symbol" pitchFamily="18" charset="2"/>
              <a:buAutoNum type="arabicPeriod"/>
            </a:pPr>
            <a:endParaRPr lang="en-US" sz="800" dirty="0" smtClean="0"/>
          </a:p>
          <a:p>
            <a:pPr marL="457200" indent="-457200" eaLnBrk="1" hangingPunct="1">
              <a:lnSpc>
                <a:spcPct val="80000"/>
              </a:lnSpc>
              <a:buFont typeface="Symbol" pitchFamily="18" charset="2"/>
              <a:buAutoNum type="arabicPeriod"/>
            </a:pPr>
            <a:r>
              <a:rPr lang="en-US" sz="2000" b="1" dirty="0" smtClean="0"/>
              <a:t>Health Makes Wealth - </a:t>
            </a:r>
            <a:r>
              <a:rPr lang="en-US" sz="2000" dirty="0" smtClean="0"/>
              <a:t>Regular exercise not only benefits your body, it boosts brain performance as well.</a:t>
            </a:r>
          </a:p>
          <a:p>
            <a:pPr marL="838200" lvl="1" indent="-381000" eaLnBrk="1" hangingPunct="1">
              <a:lnSpc>
                <a:spcPct val="80000"/>
              </a:lnSpc>
            </a:pPr>
            <a:r>
              <a:rPr lang="en-US" sz="1200" b="1" dirty="0" smtClean="0"/>
              <a:t>Innovative Thinking:  Six Simple Secrets </a:t>
            </a:r>
            <a:r>
              <a:rPr lang="en-US" sz="1200" dirty="0" smtClean="0"/>
              <a:t>by </a:t>
            </a:r>
            <a:r>
              <a:rPr lang="en-US" sz="1200" dirty="0" err="1" smtClean="0"/>
              <a:t>Padi</a:t>
            </a:r>
            <a:r>
              <a:rPr lang="en-US" sz="1200" dirty="0" smtClean="0"/>
              <a:t> Selwyn, M.A.</a:t>
            </a:r>
          </a:p>
        </p:txBody>
      </p:sp>
    </p:spTree>
    <p:extLst>
      <p:ext uri="{BB962C8B-B14F-4D97-AF65-F5344CB8AC3E}">
        <p14:creationId xmlns:p14="http://schemas.microsoft.com/office/powerpoint/2010/main" val="176571452"/>
      </p:ext>
    </p:extLst>
  </p:cSld>
  <p:clrMapOvr>
    <a:masterClrMapping/>
  </p:clrMapOvr>
  <p:transition>
    <p:cover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7543800" cy="1143000"/>
          </a:xfrm>
        </p:spPr>
        <p:txBody>
          <a:bodyPr>
            <a:normAutofit fontScale="90000"/>
          </a:bodyPr>
          <a:lstStyle/>
          <a:p>
            <a:pPr eaLnBrk="1" hangingPunct="1"/>
            <a:r>
              <a:rPr lang="en-US" dirty="0" smtClean="0"/>
              <a:t>… and another one: Find what you love to do</a:t>
            </a:r>
            <a:endParaRPr lang="en-US" b="1" dirty="0" smtClean="0"/>
          </a:p>
        </p:txBody>
      </p:sp>
      <p:sp>
        <p:nvSpPr>
          <p:cNvPr id="11267" name="Rectangle 3"/>
          <p:cNvSpPr>
            <a:spLocks noGrp="1" noChangeArrowheads="1"/>
          </p:cNvSpPr>
          <p:nvPr>
            <p:ph type="body" idx="1"/>
          </p:nvPr>
        </p:nvSpPr>
        <p:spPr>
          <a:xfrm>
            <a:off x="533400" y="1447800"/>
            <a:ext cx="8077200" cy="4876800"/>
          </a:xfrm>
        </p:spPr>
        <p:txBody>
          <a:bodyPr/>
          <a:lstStyle/>
          <a:p>
            <a:pPr eaLnBrk="1" hangingPunct="1"/>
            <a:r>
              <a:rPr lang="en-US" dirty="0" smtClean="0"/>
              <a:t>“We know that people do their most creative work when they love doing what they’re doing. </a:t>
            </a:r>
            <a:endParaRPr lang="en-US" dirty="0" smtClean="0"/>
          </a:p>
          <a:p>
            <a:pPr eaLnBrk="1" hangingPunct="1"/>
            <a:r>
              <a:rPr lang="en-US" dirty="0" smtClean="0"/>
              <a:t>There’s </a:t>
            </a:r>
            <a:r>
              <a:rPr lang="en-US" dirty="0" smtClean="0"/>
              <a:t>no substitute for intrinsic motivation, that is, motivation that comes from within. </a:t>
            </a:r>
            <a:endParaRPr lang="en-US" dirty="0" smtClean="0"/>
          </a:p>
          <a:p>
            <a:pPr eaLnBrk="1" hangingPunct="1"/>
            <a:r>
              <a:rPr lang="en-US" dirty="0" smtClean="0"/>
              <a:t>Although </a:t>
            </a:r>
            <a:r>
              <a:rPr lang="en-US" dirty="0" smtClean="0"/>
              <a:t>such motivation doesn’t guarantee creativity, dislike or lack of interest in work practically guarantees non-creativity.” </a:t>
            </a:r>
          </a:p>
          <a:p>
            <a:pPr lvl="1" eaLnBrk="1" hangingPunct="1"/>
            <a:endParaRPr lang="en-US" sz="1400" b="1" dirty="0" smtClean="0"/>
          </a:p>
          <a:p>
            <a:pPr lvl="1" eaLnBrk="1" hangingPunct="1"/>
            <a:r>
              <a:rPr lang="en-US" sz="1400" b="1" dirty="0" smtClean="0"/>
              <a:t>Ten </a:t>
            </a:r>
            <a:r>
              <a:rPr lang="en-US" sz="1400" b="1" dirty="0" smtClean="0"/>
              <a:t>Keys to Creative Innovation </a:t>
            </a:r>
            <a:r>
              <a:rPr lang="en-US" sz="1400" dirty="0" smtClean="0"/>
              <a:t>by Robert J. Sternberg, Ph.D. and Todd I. </a:t>
            </a:r>
            <a:r>
              <a:rPr lang="en-US" sz="1400" dirty="0" err="1" smtClean="0"/>
              <a:t>Lubart</a:t>
            </a:r>
            <a:r>
              <a:rPr lang="en-US" sz="1400" dirty="0" smtClean="0"/>
              <a:t>, Ph.D.</a:t>
            </a:r>
          </a:p>
        </p:txBody>
      </p:sp>
    </p:spTree>
    <p:extLst>
      <p:ext uri="{BB962C8B-B14F-4D97-AF65-F5344CB8AC3E}">
        <p14:creationId xmlns:p14="http://schemas.microsoft.com/office/powerpoint/2010/main" val="877109254"/>
      </p:ext>
    </p:extLst>
  </p:cSld>
  <p:clrMapOvr>
    <a:masterClrMapping/>
  </p:clrMapOvr>
  <p:transition>
    <p:cover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xfrm>
            <a:off x="228600" y="6324600"/>
            <a:ext cx="191928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800" dirty="0" smtClean="0">
                <a:solidFill>
                  <a:srgbClr val="000066"/>
                </a:solidFill>
              </a:rPr>
              <a:t>Department of Chemical Engineering, University of Michigan, Ann Arbor</a:t>
            </a:r>
            <a:endParaRPr lang="tr-TR" sz="800" dirty="0" smtClean="0">
              <a:solidFill>
                <a:srgbClr val="000066"/>
              </a:solidFill>
            </a:endParaRPr>
          </a:p>
        </p:txBody>
      </p:sp>
      <p:sp>
        <p:nvSpPr>
          <p:cNvPr id="307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95B57B83-5CA2-44CF-BE70-DAE353084CD7}" type="slidenum">
              <a:rPr lang="tr-TR" sz="1200" smtClean="0">
                <a:solidFill>
                  <a:srgbClr val="000066"/>
                </a:solidFill>
              </a:rPr>
              <a:pPr eaLnBrk="1" hangingPunct="1"/>
              <a:t>43</a:t>
            </a:fld>
            <a:endParaRPr lang="tr-TR" sz="1200" smtClean="0">
              <a:solidFill>
                <a:srgbClr val="000066"/>
              </a:solidFill>
            </a:endParaRPr>
          </a:p>
        </p:txBody>
      </p:sp>
      <p:sp>
        <p:nvSpPr>
          <p:cNvPr id="3077"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EBE3A338-3E59-4A62-AE9D-161DF34A8EEA}" type="datetime1">
              <a:rPr lang="en-US" sz="1000" smtClean="0">
                <a:solidFill>
                  <a:srgbClr val="000066"/>
                </a:solidFill>
              </a:rPr>
              <a:pPr eaLnBrk="1" hangingPunct="1"/>
              <a:t>10/28/2013</a:t>
            </a:fld>
            <a:endParaRPr lang="en-US" sz="1000" smtClean="0">
              <a:solidFill>
                <a:srgbClr val="000066"/>
              </a:solidFill>
            </a:endParaRPr>
          </a:p>
        </p:txBody>
      </p:sp>
      <p:sp>
        <p:nvSpPr>
          <p:cNvPr id="3078" name="Rectangle 2"/>
          <p:cNvSpPr>
            <a:spLocks noChangeArrowheads="1"/>
          </p:cNvSpPr>
          <p:nvPr/>
        </p:nvSpPr>
        <p:spPr bwMode="auto">
          <a:xfrm>
            <a:off x="1312863" y="1746250"/>
            <a:ext cx="6500812" cy="4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eaLnBrk="0" hangingPunct="0"/>
            <a:endParaRPr lang="en-US" sz="3200" i="1" dirty="0">
              <a:solidFill>
                <a:srgbClr val="000000"/>
              </a:solidFill>
              <a:latin typeface="Book Antiqua" pitchFamily="18" charset="0"/>
            </a:endParaRPr>
          </a:p>
          <a:p>
            <a:pPr algn="r" eaLnBrk="0" hangingPunct="0"/>
            <a:endParaRPr lang="en-US" sz="3200" i="1" dirty="0">
              <a:solidFill>
                <a:srgbClr val="000000"/>
              </a:solidFill>
              <a:latin typeface="Book Antiqua" pitchFamily="18" charset="0"/>
            </a:endParaRPr>
          </a:p>
          <a:p>
            <a:pPr algn="r" eaLnBrk="0" hangingPunct="0"/>
            <a:r>
              <a:rPr lang="en-US" sz="4400" i="1" dirty="0">
                <a:solidFill>
                  <a:srgbClr val="FF0000"/>
                </a:solidFill>
                <a:effectLst>
                  <a:outerShdw blurRad="38100" dist="38100" dir="2700000" algn="tl">
                    <a:srgbClr val="000000">
                      <a:alpha val="43137"/>
                    </a:srgbClr>
                  </a:outerShdw>
                </a:effectLst>
                <a:latin typeface="Book Antiqua" pitchFamily="18" charset="0"/>
              </a:rPr>
              <a:t>Nothing is more dangerous than an idea, when it is the only one you have.</a:t>
            </a:r>
          </a:p>
          <a:p>
            <a:pPr algn="r" eaLnBrk="0" hangingPunct="0"/>
            <a:endParaRPr lang="en-US" sz="3200" i="1" dirty="0">
              <a:solidFill>
                <a:srgbClr val="000000"/>
              </a:solidFill>
              <a:latin typeface="Book Antiqua" pitchFamily="18" charset="0"/>
            </a:endParaRPr>
          </a:p>
          <a:p>
            <a:pPr algn="r" eaLnBrk="0" hangingPunct="0"/>
            <a:r>
              <a:rPr lang="en-US" sz="3200" i="1" dirty="0">
                <a:solidFill>
                  <a:srgbClr val="000000"/>
                </a:solidFill>
                <a:latin typeface="Book Antiqua" pitchFamily="18" charset="0"/>
              </a:rPr>
              <a:t>- Emile Cartier</a:t>
            </a:r>
            <a:r>
              <a:rPr lang="en-US" sz="2400" i="1" dirty="0">
                <a:solidFill>
                  <a:srgbClr val="000000"/>
                </a:solidFill>
                <a:latin typeface="Book Antiqua" pitchFamily="18" charset="0"/>
              </a:rPr>
              <a:t>	</a:t>
            </a:r>
          </a:p>
        </p:txBody>
      </p:sp>
      <p:sp>
        <p:nvSpPr>
          <p:cNvPr id="3079" name="Rectangle 3"/>
          <p:cNvSpPr>
            <a:spLocks noChangeArrowheads="1"/>
          </p:cNvSpPr>
          <p:nvPr/>
        </p:nvSpPr>
        <p:spPr bwMode="auto">
          <a:xfrm>
            <a:off x="2627313" y="2220913"/>
            <a:ext cx="3175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sz="1800" b="1" i="1">
                <a:solidFill>
                  <a:srgbClr val="000000"/>
                </a:solidFill>
                <a:latin typeface="Times New Roman" pitchFamily="18" charset="0"/>
              </a:rPr>
              <a:t> </a:t>
            </a:r>
          </a:p>
        </p:txBody>
      </p:sp>
      <p:sp>
        <p:nvSpPr>
          <p:cNvPr id="3080" name="Rectangle 4"/>
          <p:cNvSpPr>
            <a:spLocks noChangeArrowheads="1"/>
          </p:cNvSpPr>
          <p:nvPr/>
        </p:nvSpPr>
        <p:spPr bwMode="auto">
          <a:xfrm>
            <a:off x="2711450" y="2220913"/>
            <a:ext cx="3175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sz="1800" b="1" i="1">
                <a:solidFill>
                  <a:srgbClr val="000000"/>
                </a:solidFill>
                <a:latin typeface="Times New Roman" pitchFamily="18" charset="0"/>
              </a:rPr>
              <a:t> </a:t>
            </a:r>
          </a:p>
        </p:txBody>
      </p:sp>
      <p:sp>
        <p:nvSpPr>
          <p:cNvPr id="3081" name="Freeform 6"/>
          <p:cNvSpPr>
            <a:spLocks/>
          </p:cNvSpPr>
          <p:nvPr/>
        </p:nvSpPr>
        <p:spPr bwMode="auto">
          <a:xfrm>
            <a:off x="6789738" y="2695575"/>
            <a:ext cx="36512" cy="11113"/>
          </a:xfrm>
          <a:custGeom>
            <a:avLst/>
            <a:gdLst>
              <a:gd name="T0" fmla="*/ 0 w 17"/>
              <a:gd name="T1" fmla="*/ 0 h 9"/>
              <a:gd name="T2" fmla="*/ 2147483647 w 17"/>
              <a:gd name="T3" fmla="*/ 2147483647 h 9"/>
              <a:gd name="T4" fmla="*/ 0 60000 65536"/>
              <a:gd name="T5" fmla="*/ 0 60000 65536"/>
              <a:gd name="T6" fmla="*/ 0 w 17"/>
              <a:gd name="T7" fmla="*/ 0 h 9"/>
              <a:gd name="T8" fmla="*/ 17 w 17"/>
              <a:gd name="T9" fmla="*/ 9 h 9"/>
            </a:gdLst>
            <a:ahLst/>
            <a:cxnLst>
              <a:cxn ang="T4">
                <a:pos x="T0" y="T1"/>
              </a:cxn>
              <a:cxn ang="T5">
                <a:pos x="T2" y="T3"/>
              </a:cxn>
            </a:cxnLst>
            <a:rect l="T6" t="T7" r="T8" b="T9"/>
            <a:pathLst>
              <a:path w="17" h="9">
                <a:moveTo>
                  <a:pt x="0" y="0"/>
                </a:moveTo>
                <a:lnTo>
                  <a:pt x="16" y="8"/>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17800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p:txBody>
          <a:bodyPr>
            <a:normAutofit/>
          </a:bodyPr>
          <a:lstStyle/>
          <a:p>
            <a:pPr marL="365760" indent="-256032" eaLnBrk="1" fontAlgn="auto" hangingPunct="1">
              <a:spcBef>
                <a:spcPts val="600"/>
              </a:spcBef>
              <a:spcAft>
                <a:spcPts val="600"/>
              </a:spcAft>
              <a:buFont typeface="Wingdings 3"/>
              <a:buChar char=""/>
              <a:defRPr/>
            </a:pPr>
            <a:r>
              <a:rPr lang="en-US" sz="2400" dirty="0" smtClean="0"/>
              <a:t>Open your mind to creativity</a:t>
            </a:r>
          </a:p>
          <a:p>
            <a:pPr marL="621792" lvl="1" eaLnBrk="1" fontAlgn="auto" hangingPunct="1">
              <a:spcBef>
                <a:spcPts val="600"/>
              </a:spcBef>
              <a:spcAft>
                <a:spcPts val="600"/>
              </a:spcAft>
              <a:buFont typeface="Verdana"/>
              <a:buChar char="◦"/>
              <a:defRPr/>
            </a:pPr>
            <a:r>
              <a:rPr lang="en-US" sz="2400" dirty="0" smtClean="0"/>
              <a:t>Innovation is important</a:t>
            </a:r>
          </a:p>
          <a:p>
            <a:pPr marL="621792" lvl="1" eaLnBrk="1" fontAlgn="auto" hangingPunct="1">
              <a:spcBef>
                <a:spcPts val="600"/>
              </a:spcBef>
              <a:spcAft>
                <a:spcPts val="600"/>
              </a:spcAft>
              <a:buFont typeface="Verdana"/>
              <a:buChar char="◦"/>
              <a:defRPr/>
            </a:pPr>
            <a:r>
              <a:rPr lang="en-US" sz="2400" dirty="0" smtClean="0"/>
              <a:t>There are strategies to apply</a:t>
            </a:r>
          </a:p>
          <a:p>
            <a:pPr marL="365760" indent="-256032" eaLnBrk="1" fontAlgn="auto" hangingPunct="1">
              <a:spcAft>
                <a:spcPts val="0"/>
              </a:spcAft>
              <a:buFont typeface="Wingdings 3"/>
              <a:buChar char=""/>
              <a:defRPr/>
            </a:pPr>
            <a:endParaRPr lang="en-US" sz="2400" dirty="0" smtClean="0"/>
          </a:p>
        </p:txBody>
      </p:sp>
      <p:sp>
        <p:nvSpPr>
          <p:cNvPr id="409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2531AE-D163-4B53-A285-83A48449BA2B}" type="slidenum">
              <a:rPr lang="en-US" smtClean="0"/>
              <a:pPr/>
              <a:t>44</a:t>
            </a:fld>
            <a:endParaRPr lang="en-US" smtClean="0"/>
          </a:p>
        </p:txBody>
      </p:sp>
      <p:sp>
        <p:nvSpPr>
          <p:cNvPr id="29701" name="AutoShape 2"/>
          <p:cNvSpPr>
            <a:spLocks noGrp="1" noChangeArrowheads="1"/>
          </p:cNvSpPr>
          <p:nvPr>
            <p:ph type="title"/>
          </p:nvPr>
        </p:nvSpPr>
        <p:spPr/>
        <p:txBody>
          <a:bodyPr/>
          <a:lstStyle/>
          <a:p>
            <a:pPr eaLnBrk="1" fontAlgn="auto" hangingPunct="1">
              <a:spcAft>
                <a:spcPts val="0"/>
              </a:spcAft>
              <a:defRPr/>
            </a:pPr>
            <a:r>
              <a:rPr lang="en-US" smtClean="0"/>
              <a:t>Summary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fontScale="90000"/>
          </a:bodyPr>
          <a:lstStyle/>
          <a:p>
            <a:r>
              <a:rPr lang="en-GB" sz="4400" dirty="0" smtClean="0">
                <a:effectLst>
                  <a:outerShdw blurRad="38100" dist="38100" dir="2700000" algn="tl">
                    <a:srgbClr val="000000">
                      <a:alpha val="43137"/>
                    </a:srgbClr>
                  </a:outerShdw>
                </a:effectLst>
              </a:rPr>
              <a:t>Creativity in Science &amp; Engineering</a:t>
            </a:r>
            <a:endParaRPr lang="en-US" dirty="0"/>
          </a:p>
        </p:txBody>
      </p:sp>
      <p:sp>
        <p:nvSpPr>
          <p:cNvPr id="3" name="Content Placeholder 2"/>
          <p:cNvSpPr>
            <a:spLocks noGrp="1"/>
          </p:cNvSpPr>
          <p:nvPr>
            <p:ph idx="1"/>
          </p:nvPr>
        </p:nvSpPr>
        <p:spPr>
          <a:xfrm>
            <a:off x="228600" y="1600200"/>
            <a:ext cx="8762999" cy="4373562"/>
          </a:xfrm>
        </p:spPr>
        <p:txBody>
          <a:bodyPr/>
          <a:lstStyle/>
          <a:p>
            <a:pPr>
              <a:lnSpc>
                <a:spcPct val="116000"/>
              </a:lnSpc>
            </a:pPr>
            <a:r>
              <a:rPr lang="en-GB" sz="2400" b="1" dirty="0" smtClean="0"/>
              <a:t>Creativity </a:t>
            </a:r>
            <a:r>
              <a:rPr lang="en-GB" sz="2400" b="1" dirty="0"/>
              <a:t>in Science and Engineering</a:t>
            </a:r>
            <a:r>
              <a:rPr lang="en-GB" sz="2400" dirty="0"/>
              <a:t>: A mental process involving the generation of new ideas or concepts, </a:t>
            </a:r>
            <a:r>
              <a:rPr lang="en-GB" sz="2400" dirty="0" smtClean="0"/>
              <a:t>or new </a:t>
            </a:r>
            <a:r>
              <a:rPr lang="en-GB" sz="2400" dirty="0"/>
              <a:t>associations between existing ideas or concepts</a:t>
            </a:r>
            <a:r>
              <a:rPr lang="en-GB" sz="2400" dirty="0" smtClean="0"/>
              <a:t>.</a:t>
            </a:r>
            <a:endParaRPr lang="en-GB" sz="1100" dirty="0"/>
          </a:p>
          <a:p>
            <a:pPr>
              <a:lnSpc>
                <a:spcPct val="116000"/>
              </a:lnSpc>
            </a:pPr>
            <a:endParaRPr lang="en-GB" sz="2400" dirty="0" smtClean="0">
              <a:solidFill>
                <a:srgbClr val="FF0000"/>
              </a:solidFill>
            </a:endParaRPr>
          </a:p>
          <a:p>
            <a:pPr>
              <a:lnSpc>
                <a:spcPct val="116000"/>
              </a:lnSpc>
            </a:pPr>
            <a:r>
              <a:rPr lang="en-GB" sz="2400" dirty="0" smtClean="0">
                <a:solidFill>
                  <a:srgbClr val="FF0000"/>
                </a:solidFill>
              </a:rPr>
              <a:t>Creativity </a:t>
            </a:r>
            <a:r>
              <a:rPr lang="en-GB" sz="2400" dirty="0">
                <a:solidFill>
                  <a:srgbClr val="FF0000"/>
                </a:solidFill>
              </a:rPr>
              <a:t>is one of the </a:t>
            </a:r>
            <a:r>
              <a:rPr lang="en-GB" sz="2400" b="1" dirty="0">
                <a:solidFill>
                  <a:srgbClr val="FF0000"/>
                </a:solidFill>
                <a:effectLst>
                  <a:outerShdw blurRad="38100" dist="38100" dir="2700000" algn="tl">
                    <a:srgbClr val="000000">
                      <a:alpha val="43137"/>
                    </a:srgbClr>
                  </a:outerShdw>
                </a:effectLst>
              </a:rPr>
              <a:t>essential attributes </a:t>
            </a:r>
            <a:r>
              <a:rPr lang="en-GB" sz="2400" dirty="0"/>
              <a:t>we would like </a:t>
            </a:r>
            <a:r>
              <a:rPr lang="en-GB" sz="2400" dirty="0" smtClean="0"/>
              <a:t>our graduates </a:t>
            </a:r>
            <a:r>
              <a:rPr lang="en-GB" sz="2400" dirty="0"/>
              <a:t>to have – all others are useless without creativity.  </a:t>
            </a:r>
            <a:endParaRPr lang="en-GB" sz="1100" dirty="0"/>
          </a:p>
          <a:p>
            <a:pPr>
              <a:lnSpc>
                <a:spcPct val="116000"/>
              </a:lnSpc>
            </a:pPr>
            <a:endParaRPr lang="en-GB" sz="2400" dirty="0" smtClean="0">
              <a:solidFill>
                <a:srgbClr val="7030A0"/>
              </a:solidFill>
            </a:endParaRPr>
          </a:p>
          <a:p>
            <a:pPr>
              <a:lnSpc>
                <a:spcPct val="116000"/>
              </a:lnSpc>
            </a:pPr>
            <a:r>
              <a:rPr lang="en-GB" sz="2400" b="1" dirty="0" smtClean="0">
                <a:solidFill>
                  <a:srgbClr val="7030A0"/>
                </a:solidFill>
                <a:effectLst>
                  <a:outerShdw blurRad="38100" dist="38100" dir="2700000" algn="tl">
                    <a:srgbClr val="000000">
                      <a:alpha val="43137"/>
                    </a:srgbClr>
                  </a:outerShdw>
                </a:effectLst>
              </a:rPr>
              <a:t>Innovation </a:t>
            </a:r>
            <a:r>
              <a:rPr lang="en-GB" sz="2400" b="1" dirty="0">
                <a:solidFill>
                  <a:srgbClr val="7030A0"/>
                </a:solidFill>
                <a:effectLst>
                  <a:outerShdw blurRad="38100" dist="38100" dir="2700000" algn="tl">
                    <a:srgbClr val="000000">
                      <a:alpha val="43137"/>
                    </a:srgbClr>
                  </a:outerShdw>
                </a:effectLst>
              </a:rPr>
              <a:t>and Invention </a:t>
            </a:r>
            <a:r>
              <a:rPr lang="en-GB" sz="2400" dirty="0">
                <a:solidFill>
                  <a:srgbClr val="7030A0"/>
                </a:solidFill>
              </a:rPr>
              <a:t>are impossible </a:t>
            </a:r>
            <a:r>
              <a:rPr lang="en-GB" sz="2400" dirty="0"/>
              <a:t>without creativity.</a:t>
            </a:r>
          </a:p>
          <a:p>
            <a:endParaRPr lang="en-US" sz="2400" dirty="0"/>
          </a:p>
        </p:txBody>
      </p:sp>
    </p:spTree>
    <p:extLst>
      <p:ext uri="{BB962C8B-B14F-4D97-AF65-F5344CB8AC3E}">
        <p14:creationId xmlns:p14="http://schemas.microsoft.com/office/powerpoint/2010/main" val="15810722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6200" y="1371600"/>
            <a:ext cx="8991600" cy="4953000"/>
          </a:xfrm>
        </p:spPr>
        <p:txBody>
          <a:bodyPr/>
          <a:lstStyle/>
          <a:p>
            <a:pPr eaLnBrk="1" hangingPunct="1">
              <a:buFont typeface="Symbol" pitchFamily="18" charset="2"/>
              <a:buNone/>
            </a:pPr>
            <a:r>
              <a:rPr lang="en-US" sz="2800" dirty="0" smtClean="0"/>
              <a:t>	</a:t>
            </a:r>
            <a:r>
              <a:rPr lang="en-US" sz="2400" dirty="0" smtClean="0"/>
              <a:t>According to social psychologist Teresa </a:t>
            </a:r>
            <a:r>
              <a:rPr lang="en-US" sz="2400" dirty="0" err="1" smtClean="0"/>
              <a:t>Amabile</a:t>
            </a:r>
            <a:r>
              <a:rPr lang="en-US" sz="2400" dirty="0" smtClean="0"/>
              <a:t> (Harvard Professor and author on Creativity), there are three basic ingredients to creativity:</a:t>
            </a:r>
          </a:p>
          <a:p>
            <a:pPr eaLnBrk="1" hangingPunct="1">
              <a:buFont typeface="Symbol" pitchFamily="18" charset="2"/>
              <a:buNone/>
            </a:pPr>
            <a:endParaRPr lang="en-US" sz="900" dirty="0" smtClean="0"/>
          </a:p>
          <a:p>
            <a:pPr lvl="1" eaLnBrk="1" hangingPunct="1"/>
            <a:r>
              <a:rPr lang="en-US" sz="1800" b="1" dirty="0" smtClean="0">
                <a:solidFill>
                  <a:srgbClr val="0070C0"/>
                </a:solidFill>
              </a:rPr>
              <a:t>Domain skills </a:t>
            </a:r>
            <a:r>
              <a:rPr lang="en-US" sz="1800" dirty="0" smtClean="0"/>
              <a:t>- Domain skills are developed as one becomes an expert in a field. To be a creative engineer, one must first master the fundamentals of the discipline. </a:t>
            </a:r>
          </a:p>
          <a:p>
            <a:pPr lvl="1" eaLnBrk="1" hangingPunct="1"/>
            <a:endParaRPr lang="en-US" sz="500" dirty="0" smtClean="0"/>
          </a:p>
          <a:p>
            <a:pPr lvl="1" eaLnBrk="1" hangingPunct="1"/>
            <a:r>
              <a:rPr lang="en-US" sz="1800" dirty="0" smtClean="0">
                <a:solidFill>
                  <a:srgbClr val="C00000"/>
                </a:solidFill>
              </a:rPr>
              <a:t>Creative thinking skills </a:t>
            </a:r>
            <a:r>
              <a:rPr lang="en-US" sz="1800" dirty="0" smtClean="0"/>
              <a:t>- Creative thinking skills include seeking novelty and diversity, being independent, being persistent, and having high standards. </a:t>
            </a:r>
          </a:p>
          <a:p>
            <a:pPr lvl="1" eaLnBrk="1" hangingPunct="1"/>
            <a:endParaRPr lang="en-US" sz="500" dirty="0" smtClean="0"/>
          </a:p>
          <a:p>
            <a:pPr lvl="1" eaLnBrk="1" hangingPunct="1"/>
            <a:r>
              <a:rPr lang="en-US" sz="1800" b="1" dirty="0" smtClean="0">
                <a:solidFill>
                  <a:srgbClr val="00B050"/>
                </a:solidFill>
              </a:rPr>
              <a:t>Intrinsic motivation </a:t>
            </a:r>
            <a:r>
              <a:rPr lang="en-US" sz="1800" dirty="0" smtClean="0"/>
              <a:t>- Intrinsic motivation implies that the reasons for doing things come from within - from passion and pleasure, not as a result of external demands, pressures, or rewards.</a:t>
            </a:r>
          </a:p>
          <a:p>
            <a:pPr lvl="1" eaLnBrk="1" hangingPunct="1"/>
            <a:endParaRPr lang="en-US" sz="1600" b="1" dirty="0" smtClean="0"/>
          </a:p>
          <a:p>
            <a:pPr lvl="1" eaLnBrk="1" hangingPunct="1"/>
            <a:r>
              <a:rPr lang="en-US" sz="1600" b="1" dirty="0" smtClean="0"/>
              <a:t>Everyday </a:t>
            </a:r>
            <a:r>
              <a:rPr lang="en-US" sz="1600" b="1" dirty="0" smtClean="0"/>
              <a:t>Creativity: Principles for Innovative Design. </a:t>
            </a:r>
            <a:r>
              <a:rPr lang="en-US" sz="1600" dirty="0" smtClean="0"/>
              <a:t>Dr. Larry G. Richards</a:t>
            </a:r>
          </a:p>
        </p:txBody>
      </p:sp>
      <p:sp>
        <p:nvSpPr>
          <p:cNvPr id="8194" name="Rectangle 2"/>
          <p:cNvSpPr>
            <a:spLocks noGrp="1" noChangeArrowheads="1"/>
          </p:cNvSpPr>
          <p:nvPr>
            <p:ph type="title"/>
          </p:nvPr>
        </p:nvSpPr>
        <p:spPr>
          <a:xfrm>
            <a:off x="457200" y="274638"/>
            <a:ext cx="8229600" cy="792162"/>
          </a:xfrm>
        </p:spPr>
        <p:txBody>
          <a:bodyPr/>
          <a:lstStyle/>
          <a:p>
            <a:pPr eaLnBrk="1" hangingPunct="1"/>
            <a:r>
              <a:rPr lang="en-US" sz="3200" dirty="0" smtClean="0"/>
              <a:t>Ingredients of Creativity</a:t>
            </a:r>
            <a:endParaRPr lang="en-US" sz="3200" dirty="0" smtClean="0"/>
          </a:p>
        </p:txBody>
      </p:sp>
    </p:spTree>
    <p:extLst>
      <p:ext uri="{BB962C8B-B14F-4D97-AF65-F5344CB8AC3E}">
        <p14:creationId xmlns:p14="http://schemas.microsoft.com/office/powerpoint/2010/main" val="1306838927"/>
      </p:ext>
    </p:extLst>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Content Placeholder 5" descr="U7 where fits in 001.jp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8654" y="1481138"/>
            <a:ext cx="6026691" cy="4525962"/>
          </a:xfrm>
        </p:spPr>
      </p:pic>
      <p:sp>
        <p:nvSpPr>
          <p:cNvPr id="2" name="Title 1"/>
          <p:cNvSpPr>
            <a:spLocks noGrp="1"/>
          </p:cNvSpPr>
          <p:nvPr>
            <p:ph type="title"/>
          </p:nvPr>
        </p:nvSpPr>
        <p:spPr>
          <a:noFill/>
        </p:spPr>
        <p:style>
          <a:lnRef idx="1">
            <a:schemeClr val="accent6"/>
          </a:lnRef>
          <a:fillRef idx="2">
            <a:schemeClr val="accent6"/>
          </a:fillRef>
          <a:effectRef idx="1">
            <a:schemeClr val="accent6"/>
          </a:effectRef>
          <a:fontRef idx="minor">
            <a:schemeClr val="dk1"/>
          </a:fontRef>
        </p:style>
        <p:txBody>
          <a:bodyPr rtlCol="0">
            <a:normAutofit/>
          </a:bodyPr>
          <a:lstStyle/>
          <a:p>
            <a:pPr eaLnBrk="1" fontAlgn="auto" hangingPunct="1">
              <a:spcAft>
                <a:spcPts val="0"/>
              </a:spcAft>
              <a:defRPr/>
            </a:pPr>
            <a:r>
              <a:rPr lang="en-US" b="1" dirty="0" smtClean="0"/>
              <a:t>Creativity</a:t>
            </a:r>
            <a:endParaRPr lang="en-CA" dirty="0"/>
          </a:p>
        </p:txBody>
      </p:sp>
      <p:sp>
        <p:nvSpPr>
          <p:cNvPr id="4" name="Slide Number Placeholder 3"/>
          <p:cNvSpPr>
            <a:spLocks noGrp="1"/>
          </p:cNvSpPr>
          <p:nvPr>
            <p:ph type="sldNum" sz="quarter" idx="12"/>
          </p:nvPr>
        </p:nvSpPr>
        <p:spPr/>
        <p:txBody>
          <a:bodyPr/>
          <a:lstStyle/>
          <a:p>
            <a:pPr>
              <a:defRPr/>
            </a:pPr>
            <a:fld id="{96666936-DDBD-4126-9FB9-8CDB559E0F58}" type="slidenum">
              <a:rPr lang="en-CA"/>
              <a:pPr>
                <a:defRPr/>
              </a:pPr>
              <a:t>7</a:t>
            </a:fld>
            <a:endParaRPr lang="en-CA"/>
          </a:p>
        </p:txBody>
      </p:sp>
    </p:spTree>
    <p:extLst>
      <p:ext uri="{BB962C8B-B14F-4D97-AF65-F5344CB8AC3E}">
        <p14:creationId xmlns:p14="http://schemas.microsoft.com/office/powerpoint/2010/main" val="1202286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22337"/>
          </a:xfrm>
          <a:noFill/>
        </p:spPr>
        <p:style>
          <a:lnRef idx="1">
            <a:schemeClr val="accent6"/>
          </a:lnRef>
          <a:fillRef idx="2">
            <a:schemeClr val="accent6"/>
          </a:fillRef>
          <a:effectRef idx="1">
            <a:schemeClr val="accent6"/>
          </a:effectRef>
          <a:fontRef idx="minor">
            <a:schemeClr val="dk1"/>
          </a:fontRef>
        </p:style>
        <p:txBody>
          <a:bodyPr rtlCol="0">
            <a:normAutofit/>
          </a:bodyPr>
          <a:lstStyle/>
          <a:p>
            <a:pPr eaLnBrk="1" fontAlgn="auto" hangingPunct="1">
              <a:spcAft>
                <a:spcPts val="0"/>
              </a:spcAft>
              <a:defRPr/>
            </a:pPr>
            <a:r>
              <a:rPr lang="en-US" b="1" dirty="0" smtClean="0"/>
              <a:t>Creativity</a:t>
            </a:r>
            <a:endParaRPr lang="en-CA" dirty="0"/>
          </a:p>
        </p:txBody>
      </p:sp>
      <p:pic>
        <p:nvPicPr>
          <p:cNvPr id="8195" name="Content Placeholder 6" descr="U7 misconceptions 1 00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60638" y="1412875"/>
            <a:ext cx="4022725" cy="4713288"/>
          </a:xfrm>
        </p:spPr>
      </p:pic>
      <p:sp>
        <p:nvSpPr>
          <p:cNvPr id="4" name="Slide Number Placeholder 3"/>
          <p:cNvSpPr>
            <a:spLocks noGrp="1"/>
          </p:cNvSpPr>
          <p:nvPr>
            <p:ph type="sldNum" sz="quarter" idx="12"/>
          </p:nvPr>
        </p:nvSpPr>
        <p:spPr/>
        <p:txBody>
          <a:bodyPr/>
          <a:lstStyle/>
          <a:p>
            <a:pPr>
              <a:defRPr/>
            </a:pPr>
            <a:fld id="{8F8A737D-EBAF-4259-A567-707FE4C5F736}" type="slidenum">
              <a:rPr lang="en-CA"/>
              <a:pPr>
                <a:defRPr/>
              </a:pPr>
              <a:t>8</a:t>
            </a:fld>
            <a:endParaRPr lang="en-CA"/>
          </a:p>
        </p:txBody>
      </p:sp>
    </p:spTree>
    <p:extLst>
      <p:ext uri="{BB962C8B-B14F-4D97-AF65-F5344CB8AC3E}">
        <p14:creationId xmlns:p14="http://schemas.microsoft.com/office/powerpoint/2010/main" val="14564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a:noFill/>
        </p:spPr>
        <p:style>
          <a:lnRef idx="1">
            <a:schemeClr val="accent6"/>
          </a:lnRef>
          <a:fillRef idx="2">
            <a:schemeClr val="accent6"/>
          </a:fillRef>
          <a:effectRef idx="1">
            <a:schemeClr val="accent6"/>
          </a:effectRef>
          <a:fontRef idx="minor">
            <a:schemeClr val="dk1"/>
          </a:fontRef>
        </p:style>
        <p:txBody>
          <a:bodyPr rtlCol="0">
            <a:normAutofit/>
          </a:bodyPr>
          <a:lstStyle/>
          <a:p>
            <a:pPr eaLnBrk="1" fontAlgn="auto" hangingPunct="1">
              <a:spcAft>
                <a:spcPts val="0"/>
              </a:spcAft>
              <a:defRPr/>
            </a:pPr>
            <a:r>
              <a:rPr lang="en-US" b="1" dirty="0" smtClean="0"/>
              <a:t>Creativity</a:t>
            </a:r>
            <a:endParaRPr lang="en-CA" dirty="0"/>
          </a:p>
        </p:txBody>
      </p:sp>
      <p:sp>
        <p:nvSpPr>
          <p:cNvPr id="4" name="Slide Number Placeholder 3"/>
          <p:cNvSpPr>
            <a:spLocks noGrp="1"/>
          </p:cNvSpPr>
          <p:nvPr>
            <p:ph type="sldNum" sz="quarter" idx="12"/>
          </p:nvPr>
        </p:nvSpPr>
        <p:spPr/>
        <p:txBody>
          <a:bodyPr/>
          <a:lstStyle/>
          <a:p>
            <a:pPr>
              <a:defRPr/>
            </a:pPr>
            <a:fld id="{EB181099-2D4E-4135-8F1C-548ACE73C67F}" type="slidenum">
              <a:rPr lang="en-CA"/>
              <a:pPr>
                <a:defRPr/>
              </a:pPr>
              <a:t>9</a:t>
            </a:fld>
            <a:endParaRPr lang="en-CA"/>
          </a:p>
        </p:txBody>
      </p:sp>
      <p:pic>
        <p:nvPicPr>
          <p:cNvPr id="9220" name="Content Placeholder 5" descr="U7 misconceptions 2 00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17750" y="1268413"/>
            <a:ext cx="4508500" cy="4857750"/>
          </a:xfrm>
        </p:spPr>
      </p:pic>
    </p:spTree>
    <p:extLst>
      <p:ext uri="{BB962C8B-B14F-4D97-AF65-F5344CB8AC3E}">
        <p14:creationId xmlns:p14="http://schemas.microsoft.com/office/powerpoint/2010/main" val="3609339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3_General">
  <a:themeElements>
    <a:clrScheme name="3_General 13">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3_Gen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3_Gen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Gen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Gen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Gen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Gen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Gen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Gen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Gen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Gen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Gen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Gen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Gen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General 13">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6585825D5EF24EA1EA377146373F8E" ma:contentTypeVersion="9" ma:contentTypeDescription="Create a new document." ma:contentTypeScope="" ma:versionID="6bd212e15e417b7b56ca323d02a6ca94">
  <xsd:schema xmlns:xsd="http://www.w3.org/2001/XMLSchema" xmlns:xs="http://www.w3.org/2001/XMLSchema" xmlns:p="http://schemas.microsoft.com/office/2006/metadata/properties" xmlns:ns2="85fa6708-c942-4f7d-a918-dc3c9afdc4aa" xmlns:ns3="9314f271-8a40-4a43-a5dd-aa5528ab0c8a" targetNamespace="http://schemas.microsoft.com/office/2006/metadata/properties" ma:root="true" ma:fieldsID="b9b701ad2ed2386c67025682c81fecc9" ns2:_="" ns3:_="">
    <xsd:import namespace="85fa6708-c942-4f7d-a918-dc3c9afdc4aa"/>
    <xsd:import namespace="9314f271-8a40-4a43-a5dd-aa5528ab0c8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fa6708-c942-4f7d-a918-dc3c9afdc4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40273f3-3dfb-4b29-b2ec-ca41d92f1cd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4f271-8a40-4a43-a5dd-aa5528ab0c8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c1b78b-ed8d-461f-86b5-881578086ed7}" ma:internalName="TaxCatchAll" ma:showField="CatchAllData" ma:web="9314f271-8a40-4a43-a5dd-aa5528ab0c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314f271-8a40-4a43-a5dd-aa5528ab0c8a" xsi:nil="true"/>
    <lcf76f155ced4ddcb4097134ff3c332f xmlns="85fa6708-c942-4f7d-a918-dc3c9afdc4a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DB75B55-2B4C-4A7D-BDA8-D3E07EC6AFF4}"/>
</file>

<file path=customXml/itemProps2.xml><?xml version="1.0" encoding="utf-8"?>
<ds:datastoreItem xmlns:ds="http://schemas.openxmlformats.org/officeDocument/2006/customXml" ds:itemID="{2CBC778F-745E-429C-A792-610488312806}"/>
</file>

<file path=customXml/itemProps3.xml><?xml version="1.0" encoding="utf-8"?>
<ds:datastoreItem xmlns:ds="http://schemas.openxmlformats.org/officeDocument/2006/customXml" ds:itemID="{A9CB1951-5783-4F68-98EF-57A939D400F4}"/>
</file>

<file path=docProps/app.xml><?xml version="1.0" encoding="utf-8"?>
<Properties xmlns="http://schemas.openxmlformats.org/officeDocument/2006/extended-properties" xmlns:vt="http://schemas.openxmlformats.org/officeDocument/2006/docPropsVTypes">
  <Template>Concourse</Template>
  <TotalTime>1650</TotalTime>
  <Words>3229</Words>
  <Application>Microsoft Office PowerPoint</Application>
  <PresentationFormat>On-screen Show (4:3)</PresentationFormat>
  <Paragraphs>386</Paragraphs>
  <Slides>44</Slides>
  <Notes>18</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Concourse</vt:lpstr>
      <vt:lpstr>3_General</vt:lpstr>
      <vt:lpstr>Creativity Chapter 4 </vt:lpstr>
      <vt:lpstr>Learning Objectives</vt:lpstr>
      <vt:lpstr>Motivation</vt:lpstr>
      <vt:lpstr>Defining Creativity</vt:lpstr>
      <vt:lpstr>Creativity in Science &amp; Engineering</vt:lpstr>
      <vt:lpstr>Ingredients of Creativity</vt:lpstr>
      <vt:lpstr>Creativity</vt:lpstr>
      <vt:lpstr>Creativity</vt:lpstr>
      <vt:lpstr>Creativity</vt:lpstr>
      <vt:lpstr>PowerPoint Presentation</vt:lpstr>
      <vt:lpstr>PowerPoint Presentation</vt:lpstr>
      <vt:lpstr>Convergent vs. Divergent Thinking </vt:lpstr>
      <vt:lpstr>Barriers to Creativity</vt:lpstr>
      <vt:lpstr>Use the Right Language For Problem</vt:lpstr>
      <vt:lpstr>Use the Right Language For Problem</vt:lpstr>
      <vt:lpstr>Use the Right Language For Problem</vt:lpstr>
      <vt:lpstr>PowerPoint Presentation</vt:lpstr>
      <vt:lpstr>PowerPoint Presentation</vt:lpstr>
      <vt:lpstr>PowerPoint Presentation</vt:lpstr>
      <vt:lpstr>PowerPoint Presentation</vt:lpstr>
      <vt:lpstr>PowerPoint Presentation</vt:lpstr>
      <vt:lpstr>Thinking Styles!</vt:lpstr>
      <vt:lpstr>PowerPoint Presentation</vt:lpstr>
      <vt:lpstr>PowerPoint Presentation</vt:lpstr>
      <vt:lpstr>Brainstorming Methods</vt:lpstr>
      <vt:lpstr>Vertical Thinking: SCAMPER</vt:lpstr>
      <vt:lpstr>Vertical Thinking: SCAMPER</vt:lpstr>
      <vt:lpstr>Vertical Thinking: SCAMPER</vt:lpstr>
      <vt:lpstr>Vertical Thinking: SCAMPER</vt:lpstr>
      <vt:lpstr>PowerPoint Presentation</vt:lpstr>
      <vt:lpstr>Vertical Thinking: SCAMPER</vt:lpstr>
      <vt:lpstr>Vertical Thinking: SCAMPER</vt:lpstr>
      <vt:lpstr>PowerPoint Presentation</vt:lpstr>
      <vt:lpstr>Lateral Thinking: Other People’s View</vt:lpstr>
      <vt:lpstr>Random Entry Idea Generating Tool</vt:lpstr>
      <vt:lpstr>Lateral Thinking: Random Simulation Words</vt:lpstr>
      <vt:lpstr>Lateral Thinking: Random Simulation Words</vt:lpstr>
      <vt:lpstr>Random Simulation Words</vt:lpstr>
      <vt:lpstr>Lateral Thinking: Random Simulation Words</vt:lpstr>
      <vt:lpstr>Portrait of a Creative Person</vt:lpstr>
      <vt:lpstr>Six Tips To Help You Enhance Your Creativity </vt:lpstr>
      <vt:lpstr>… and another one: Find what you love to do</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Team Building Principles</dc:title>
  <dc:creator>Ralph M. Ford</dc:creator>
  <cp:lastModifiedBy>Serpen, Gursel</cp:lastModifiedBy>
  <cp:revision>96</cp:revision>
  <dcterms:created xsi:type="dcterms:W3CDTF">2002-09-10T02:06:34Z</dcterms:created>
  <dcterms:modified xsi:type="dcterms:W3CDTF">2013-10-28T16:32:35Z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0x010100696585825D5EF24EA1EA377146373F8E</vt:lpwstr>
  </property>
</Properties>
</file>