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5" r:id="rId1"/>
  </p:sldMasterIdLst>
  <p:notesMasterIdLst>
    <p:notesMasterId r:id="rId35"/>
  </p:notesMasterIdLst>
  <p:sldIdLst>
    <p:sldId id="310" r:id="rId2"/>
    <p:sldId id="326" r:id="rId3"/>
    <p:sldId id="311" r:id="rId4"/>
    <p:sldId id="312" r:id="rId5"/>
    <p:sldId id="313" r:id="rId6"/>
    <p:sldId id="314" r:id="rId7"/>
    <p:sldId id="315" r:id="rId8"/>
    <p:sldId id="327" r:id="rId9"/>
    <p:sldId id="351" r:id="rId10"/>
    <p:sldId id="328" r:id="rId11"/>
    <p:sldId id="329" r:id="rId12"/>
    <p:sldId id="330" r:id="rId13"/>
    <p:sldId id="331" r:id="rId14"/>
    <p:sldId id="332" r:id="rId15"/>
    <p:sldId id="337" r:id="rId16"/>
    <p:sldId id="333" r:id="rId17"/>
    <p:sldId id="338" r:id="rId18"/>
    <p:sldId id="335" r:id="rId19"/>
    <p:sldId id="336" r:id="rId20"/>
    <p:sldId id="339" r:id="rId21"/>
    <p:sldId id="340" r:id="rId22"/>
    <p:sldId id="341" r:id="rId23"/>
    <p:sldId id="353" r:id="rId24"/>
    <p:sldId id="324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25" r:id="rId33"/>
    <p:sldId id="352" r:id="rId3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C4C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4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/>
            </a:lvl1pPr>
          </a:lstStyle>
          <a:p>
            <a:pPr>
              <a:defRPr/>
            </a:pPr>
            <a:fld id="{5FAD6447-E684-4BCA-87E6-BB281293D3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52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>
          <a:xfrm>
            <a:off x="6248400" y="6408738"/>
            <a:ext cx="239871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810000" y="6408738"/>
            <a:ext cx="23510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65DB7E7-5E95-4ED5-AC13-7F70A1FBC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6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over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0"/>
            <a:ext cx="685800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>
          <a:xfrm>
            <a:off x="6324600" y="6408738"/>
            <a:ext cx="23225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Design for Electrical and Computer Engineers, Published by McGraw-Hill</a:t>
            </a: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886200" y="6408738"/>
            <a:ext cx="23510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Copyright 2007 </a:t>
            </a:r>
          </a:p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Ralph M. Ford and Chris Coulston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9070E-1F18-4F95-B62C-C097A069C6E7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62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B86F4-DC88-4466-84D2-FCF567866637}" type="datetime1">
              <a:rPr lang="en-US"/>
              <a:pPr>
                <a:defRPr/>
              </a:pPr>
              <a:t>1/18/2023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2DFB9-5B12-4F7E-8646-5694DA7ECB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4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2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copyright.gif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334125"/>
            <a:ext cx="4048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6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4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D3FADF2-F809-4E48-8687-57DEFD7AC707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25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AutoShape 4"/>
          <p:cNvSpPr>
            <a:spLocks noGrp="1" noChangeArrowheads="1"/>
          </p:cNvSpPr>
          <p:nvPr>
            <p:ph type="ctrTitle"/>
          </p:nvPr>
        </p:nvSpPr>
        <p:spPr>
          <a:xfrm>
            <a:off x="609600" y="533400"/>
            <a:ext cx="7772400" cy="1829761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Engineering Design Process</a:t>
            </a:r>
          </a:p>
        </p:txBody>
      </p:sp>
      <p:pic>
        <p:nvPicPr>
          <p:cNvPr id="4099" name="Picture 6" descr="c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2987675" cy="3673475"/>
          </a:xfrm>
          <a:prstGeom prst="rect">
            <a:avLst/>
          </a:prstGeom>
          <a:noFill/>
          <a:ln w="762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47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Phases of the Design Process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Problem Identification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Research Phase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Requirements Specification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Concept Generation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Design Phase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Prototyping and Construction Phase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System Integration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System Test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Maintenance Phase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00A68-07C0-4556-BB48-EF641A65D961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06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944562"/>
          </a:xfrm>
        </p:spPr>
        <p:txBody>
          <a:bodyPr/>
          <a:lstStyle/>
          <a:p>
            <a:pPr eaLnBrk="1" hangingPunct="1"/>
            <a:r>
              <a:rPr lang="en-US" sz="3600"/>
              <a:t>Problem Identification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7467600" cy="3657600"/>
          </a:xfrm>
        </p:spPr>
        <p:txBody>
          <a:bodyPr/>
          <a:lstStyle/>
          <a:p>
            <a:pPr eaLnBrk="1" hangingPunct="1"/>
            <a:r>
              <a:rPr lang="en-US" sz="2800" dirty="0"/>
              <a:t>First phase</a:t>
            </a:r>
          </a:p>
          <a:p>
            <a:pPr lvl="1" eaLnBrk="1" hangingPunct="1"/>
            <a:r>
              <a:rPr lang="en-US" dirty="0"/>
              <a:t>Correctly Identify the problem or</a:t>
            </a:r>
          </a:p>
          <a:p>
            <a:pPr lvl="1" eaLnBrk="1" hangingPunct="1"/>
            <a:r>
              <a:rPr lang="en-US" dirty="0"/>
              <a:t>Correctly Identify the customer’s needs</a:t>
            </a:r>
          </a:p>
          <a:p>
            <a:pPr eaLnBrk="1" hangingPunct="1"/>
            <a:r>
              <a:rPr lang="en-US" sz="2800" dirty="0"/>
              <a:t>Failure to correctly identify needs results in</a:t>
            </a:r>
          </a:p>
          <a:p>
            <a:pPr lvl="1" eaLnBrk="1" hangingPunct="1"/>
            <a:r>
              <a:rPr lang="en-US" dirty="0"/>
              <a:t>Negative ramifications for the entire project</a:t>
            </a:r>
          </a:p>
          <a:p>
            <a:pPr lvl="2" eaLnBrk="1" hangingPunct="1"/>
            <a:r>
              <a:rPr lang="en-US" dirty="0"/>
              <a:t>Abandonment of the project</a:t>
            </a:r>
          </a:p>
          <a:p>
            <a:pPr lvl="2" eaLnBrk="1" hangingPunct="1"/>
            <a:r>
              <a:rPr lang="en-US" dirty="0"/>
              <a:t>Costly redesigns</a:t>
            </a:r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9</a:t>
            </a:r>
          </a:p>
        </p:txBody>
      </p:sp>
      <p:pic>
        <p:nvPicPr>
          <p:cNvPr id="9221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907014"/>
            <a:ext cx="3630008" cy="237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0944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Research Phase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086600" cy="4114800"/>
          </a:xfrm>
        </p:spPr>
        <p:txBody>
          <a:bodyPr/>
          <a:lstStyle/>
          <a:p>
            <a:pPr eaLnBrk="1" hangingPunct="1"/>
            <a:r>
              <a:rPr lang="en-US" dirty="0"/>
              <a:t>Research team conducts research on</a:t>
            </a:r>
          </a:p>
          <a:p>
            <a:pPr lvl="1" eaLnBrk="1" hangingPunct="1"/>
            <a:r>
              <a:rPr lang="en-US" dirty="0"/>
              <a:t>Basic engineering and scientific principles</a:t>
            </a:r>
          </a:p>
          <a:p>
            <a:pPr lvl="1" eaLnBrk="1" hangingPunct="1"/>
            <a:r>
              <a:rPr lang="en-US" dirty="0"/>
              <a:t>Related technologies</a:t>
            </a:r>
          </a:p>
          <a:p>
            <a:pPr lvl="1" eaLnBrk="1" hangingPunct="1"/>
            <a:r>
              <a:rPr lang="en-US" dirty="0"/>
              <a:t>Existing solutions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Become an expert on the problem</a:t>
            </a:r>
          </a:p>
          <a:p>
            <a:pPr lvl="1" eaLnBrk="1" hangingPunct="1"/>
            <a:r>
              <a:rPr lang="en-US" dirty="0"/>
              <a:t>Do not reinvent the wheel</a:t>
            </a:r>
          </a:p>
          <a:p>
            <a:pPr lvl="1" eaLnBrk="1" hangingPunct="1"/>
            <a:r>
              <a:rPr lang="en-US" dirty="0"/>
              <a:t>Develop new and innovative solutions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42DE6-F211-40B8-A037-ECFED4E55B5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29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Requirements Specification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eaLnBrk="1" hangingPunct="1"/>
            <a:r>
              <a:rPr lang="en-US" sz="2800"/>
              <a:t>Mission statement that guides the entire project</a:t>
            </a:r>
          </a:p>
          <a:p>
            <a:pPr eaLnBrk="1" hangingPunct="1"/>
            <a:r>
              <a:rPr lang="en-US" sz="2800"/>
              <a:t>Articulates what the system must do to be:</a:t>
            </a:r>
          </a:p>
          <a:p>
            <a:pPr lvl="1" eaLnBrk="1" hangingPunct="1"/>
            <a:r>
              <a:rPr lang="en-US"/>
              <a:t>successful</a:t>
            </a:r>
          </a:p>
          <a:p>
            <a:pPr lvl="1" eaLnBrk="1" hangingPunct="1"/>
            <a:r>
              <a:rPr lang="en-US"/>
              <a:t>accepted by the customer</a:t>
            </a:r>
          </a:p>
          <a:p>
            <a:pPr eaLnBrk="1" hangingPunct="1"/>
            <a:r>
              <a:rPr lang="en-US" sz="2800"/>
              <a:t>Focuses on what the system must do</a:t>
            </a:r>
          </a:p>
          <a:p>
            <a:pPr lvl="1" eaLnBrk="1" hangingPunct="1"/>
            <a:r>
              <a:rPr lang="en-US"/>
              <a:t>Engineers tend to focus on solutions and propose early implementation of solutions </a:t>
            </a:r>
          </a:p>
          <a:p>
            <a:pPr lvl="1" eaLnBrk="1" hangingPunct="1"/>
            <a:r>
              <a:rPr lang="en-US"/>
              <a:t>Most Engineering education focuses on solving problems instead of specifying them</a:t>
            </a:r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B50971-5620-4E0C-AA99-72BF5702D81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85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/>
              <a:t>Concept Generation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5029200"/>
          </a:xfrm>
        </p:spPr>
        <p:txBody>
          <a:bodyPr/>
          <a:lstStyle/>
          <a:p>
            <a:r>
              <a:rPr lang="en-US" dirty="0"/>
              <a:t>Many possible solutions to the problem</a:t>
            </a:r>
          </a:p>
          <a:p>
            <a:r>
              <a:rPr lang="en-US" dirty="0"/>
              <a:t>Develop the best one that satisfies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4202EC-5E3F-44AB-8005-1C485BF7F6E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35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Design Phase</a:t>
            </a:r>
            <a:br>
              <a:rPr lang="en-US" sz="4000" dirty="0"/>
            </a:b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5029200"/>
          </a:xfrm>
        </p:spPr>
        <p:txBody>
          <a:bodyPr/>
          <a:lstStyle/>
          <a:p>
            <a:r>
              <a:rPr lang="en-US" dirty="0"/>
              <a:t>Team develops a technical solution</a:t>
            </a:r>
          </a:p>
          <a:p>
            <a:r>
              <a:rPr lang="en-US" dirty="0"/>
              <a:t>Produces a detail system design</a:t>
            </a:r>
          </a:p>
          <a:p>
            <a:pPr lvl="1"/>
            <a:r>
              <a:rPr lang="en-US" dirty="0"/>
              <a:t>Describes all major systems and subsystems</a:t>
            </a:r>
          </a:p>
          <a:p>
            <a:pPr lvl="1"/>
            <a:r>
              <a:rPr lang="en-US" dirty="0"/>
              <a:t>Depends upon the particular technology being used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4202EC-5E3F-44AB-8005-1C485BF7F6E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11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3"/>
          </a:xfrm>
        </p:spPr>
        <p:txBody>
          <a:bodyPr/>
          <a:lstStyle/>
          <a:p>
            <a:r>
              <a:rPr lang="en-US" sz="3600" dirty="0"/>
              <a:t>Prototyping and Construction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r>
              <a:rPr lang="en-US" sz="2800" dirty="0"/>
              <a:t>Elements of the prototype system are constructed. </a:t>
            </a:r>
          </a:p>
          <a:p>
            <a:pPr lvl="1"/>
            <a:r>
              <a:rPr lang="en-US" sz="2400" dirty="0"/>
              <a:t>The objective of building a prototype system is to model some aspect of the system.</a:t>
            </a:r>
          </a:p>
          <a:p>
            <a:pPr lvl="1"/>
            <a:r>
              <a:rPr lang="en-US" sz="2400" dirty="0"/>
              <a:t>Prototype model may not work: Testing is needed.</a:t>
            </a:r>
          </a:p>
          <a:p>
            <a:endParaRPr lang="en-US" sz="2400" dirty="0"/>
          </a:p>
          <a:p>
            <a:pPr>
              <a:buFont typeface="Arial" charset="0"/>
              <a:buNone/>
            </a:pPr>
            <a:endParaRPr lang="en-US" sz="2400" dirty="0"/>
          </a:p>
          <a:p>
            <a:pPr>
              <a:buFont typeface="Arial" charset="0"/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9E0DFD-9ACE-4B13-B45C-67AA8472389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55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3"/>
          </a:xfrm>
        </p:spPr>
        <p:txBody>
          <a:bodyPr/>
          <a:lstStyle/>
          <a:p>
            <a:r>
              <a:rPr lang="en-US" sz="3600" dirty="0"/>
              <a:t>System Integration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r>
              <a:rPr lang="en-US" sz="2800" dirty="0"/>
              <a:t>All subsystems are combined to produce a complete production model system.</a:t>
            </a:r>
          </a:p>
          <a:p>
            <a:pPr lvl="1"/>
            <a:r>
              <a:rPr lang="en-US" sz="2400" dirty="0"/>
              <a:t>Challenging and time-consuming</a:t>
            </a:r>
          </a:p>
          <a:p>
            <a:pPr lvl="1"/>
            <a:r>
              <a:rPr lang="en-US" sz="2400" dirty="0"/>
              <a:t>Teams must work together</a:t>
            </a:r>
          </a:p>
          <a:p>
            <a:pPr lvl="1"/>
            <a:r>
              <a:rPr lang="en-US" sz="2400" dirty="0"/>
              <a:t>Production model may not work: Testing is needed.</a:t>
            </a:r>
          </a:p>
          <a:p>
            <a:pPr lvl="1"/>
            <a:endParaRPr lang="en-US" sz="2400" dirty="0"/>
          </a:p>
          <a:p>
            <a:endParaRPr lang="en-US" sz="2400" dirty="0"/>
          </a:p>
          <a:p>
            <a:pPr>
              <a:buFont typeface="Arial" charset="0"/>
              <a:buNone/>
            </a:pPr>
            <a:endParaRPr lang="en-US" sz="2400" dirty="0"/>
          </a:p>
          <a:p>
            <a:pPr>
              <a:buFont typeface="Arial" charset="0"/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9E0DFD-9ACE-4B13-B45C-67AA8472389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20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Test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038600"/>
          </a:xfrm>
        </p:spPr>
        <p:txBody>
          <a:bodyPr/>
          <a:lstStyle/>
          <a:p>
            <a:r>
              <a:rPr lang="en-US" sz="2800"/>
              <a:t>Prototype operation testing and evaluation (OT&amp;E)</a:t>
            </a:r>
          </a:p>
          <a:p>
            <a:pPr lvl="1"/>
            <a:r>
              <a:rPr lang="en-US" sz="2400"/>
              <a:t>Demonstrate the prototype meets requirements</a:t>
            </a:r>
          </a:p>
          <a:p>
            <a:pPr lvl="1"/>
            <a:r>
              <a:rPr lang="en-US" sz="2400"/>
              <a:t>Prototype may be discarded or modified</a:t>
            </a:r>
          </a:p>
          <a:p>
            <a:r>
              <a:rPr lang="en-US" sz="2800"/>
              <a:t>Production model OT&amp;E</a:t>
            </a:r>
          </a:p>
          <a:p>
            <a:pPr lvl="1"/>
            <a:r>
              <a:rPr lang="en-US" sz="2400"/>
              <a:t>Tested in-house first</a:t>
            </a:r>
          </a:p>
          <a:p>
            <a:pPr lvl="1"/>
            <a:r>
              <a:rPr lang="en-US" sz="2400"/>
              <a:t>Installed on-site: system delivery</a:t>
            </a:r>
          </a:p>
          <a:p>
            <a:pPr lvl="1"/>
            <a:r>
              <a:rPr lang="en-US" sz="2400"/>
              <a:t>Perform operational tests</a:t>
            </a:r>
          </a:p>
          <a:p>
            <a:pPr lvl="1"/>
            <a:r>
              <a:rPr lang="en-US" sz="2400"/>
              <a:t>Evaluate test results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3FCC87-B706-4F8F-B2A6-8961BD97473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21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1143000"/>
          </a:xfrm>
        </p:spPr>
        <p:txBody>
          <a:bodyPr/>
          <a:lstStyle/>
          <a:p>
            <a:r>
              <a:rPr lang="en-US" dirty="0"/>
              <a:t>Maintenance Phase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5791200" cy="2057400"/>
          </a:xfrm>
        </p:spPr>
        <p:txBody>
          <a:bodyPr/>
          <a:lstStyle/>
          <a:p>
            <a:r>
              <a:rPr lang="en-US" dirty="0"/>
              <a:t>Design problems are corrected.</a:t>
            </a:r>
          </a:p>
          <a:p>
            <a:r>
              <a:rPr lang="en-US" dirty="0"/>
              <a:t>Maintenance is performed.</a:t>
            </a:r>
          </a:p>
          <a:p>
            <a:r>
              <a:rPr lang="en-US" dirty="0"/>
              <a:t>System up-grades are made.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A7947-641A-479A-A0BF-228FD4B6626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 One versed in the design, construction, and use of machines.</a:t>
            </a:r>
          </a:p>
          <a:p>
            <a:endParaRPr lang="en-US" dirty="0"/>
          </a:p>
          <a:p>
            <a:r>
              <a:rPr lang="en-US" dirty="0"/>
              <a:t>2.  One who employs the innovative and methodical application of scientific knowledge and technology to produce a device, system, or process, which is intended to satisfy human needs.</a:t>
            </a:r>
          </a:p>
          <a:p>
            <a:endParaRPr lang="en-US" dirty="0"/>
          </a:p>
          <a:p>
            <a:r>
              <a:rPr lang="en-US" dirty="0"/>
              <a:t>Source: American College Dictionary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an “engineer”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Design for Electrical and Computer Engineers, Published by McGraw-Hill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Copyright 2007 </a:t>
            </a:r>
          </a:p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Ralph M. Ford and Chris Coulston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49070E-1F18-4F95-B62C-C097A069C6E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724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 sz="3600"/>
              <a:t>VLSI System Design Process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352800"/>
          </a:xfrm>
        </p:spPr>
        <p:txBody>
          <a:bodyPr/>
          <a:lstStyle/>
          <a:p>
            <a:r>
              <a:rPr lang="en-US" sz="2400" dirty="0"/>
              <a:t>VLSI – Very Large Scale Integration</a:t>
            </a:r>
          </a:p>
          <a:p>
            <a:pPr lvl="1"/>
            <a:r>
              <a:rPr lang="en-US" sz="2400" dirty="0"/>
              <a:t>System specification is used to develop the system architecture.</a:t>
            </a:r>
          </a:p>
          <a:p>
            <a:pPr lvl="1"/>
            <a:r>
              <a:rPr lang="en-US" sz="2400" dirty="0"/>
              <a:t>System architecture is composed of major functional unit</a:t>
            </a:r>
          </a:p>
          <a:p>
            <a:pPr lvl="1"/>
            <a:r>
              <a:rPr lang="en-US" sz="2400" dirty="0"/>
              <a:t>Functional units designed at the</a:t>
            </a:r>
          </a:p>
          <a:p>
            <a:pPr lvl="2"/>
            <a:r>
              <a:rPr lang="en-US" sz="2000" dirty="0"/>
              <a:t>Gate logic level</a:t>
            </a:r>
          </a:p>
          <a:p>
            <a:pPr lvl="2"/>
            <a:r>
              <a:rPr lang="en-US" sz="2000" dirty="0"/>
              <a:t>Circuit level</a:t>
            </a:r>
          </a:p>
          <a:p>
            <a:pPr lvl="2"/>
            <a:r>
              <a:rPr lang="en-US" sz="2000" dirty="0"/>
              <a:t>Circuit elements laid out on a silicon chip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0F254-932A-46F7-B1ED-63D7E514B21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20485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83645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3598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9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838200"/>
            <a:ext cx="4495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 sz="3600"/>
              <a:t>Embedded System Design Process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5105400" cy="5257800"/>
          </a:xfrm>
        </p:spPr>
        <p:txBody>
          <a:bodyPr/>
          <a:lstStyle/>
          <a:p>
            <a:r>
              <a:rPr lang="en-US" sz="2400" dirty="0"/>
              <a:t>Embedded systems are combined hardware-software embedded in a large system to perform dedicated 	 application-specific operations.</a:t>
            </a:r>
          </a:p>
          <a:p>
            <a:r>
              <a:rPr lang="en-US" sz="2400" dirty="0"/>
              <a:t>Employed in vehicles such as automobiles, home appliances, industrial controls and communication machinery, computer networking infrastructure, DVD players, digital cameras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B70424-6E22-4E44-8068-E7CAEFD7382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02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Waterfall Software Development (Design)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8E4A2-B20E-453C-BD79-1EA9226736E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22532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71755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5364480" y="1066800"/>
            <a:ext cx="35814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latin typeface="+mn-lt"/>
              </a:rPr>
              <a:t>While the waterfall methodology offers an orderly structure for software development, demands for reduced time-to-market make its series steps inappropriate.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78674" y="3429000"/>
            <a:ext cx="307412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latin typeface="+mn-lt"/>
              </a:rPr>
              <a:t>Software design processes based on either spiral model or extreme programming offer alternate options.</a:t>
            </a:r>
          </a:p>
        </p:txBody>
      </p:sp>
    </p:spTree>
    <p:extLst>
      <p:ext uri="{BB962C8B-B14F-4D97-AF65-F5344CB8AC3E}">
        <p14:creationId xmlns:p14="http://schemas.microsoft.com/office/powerpoint/2010/main" val="3649430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/>
                <a:ea typeface="Times New Roman"/>
                <a:cs typeface="Times New Roman"/>
              </a:rPr>
              <a:t>This video tutorial presents a generic design process with an engineering 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Garamond"/>
                <a:ea typeface="Times New Roman"/>
                <a:cs typeface="Times New Roman"/>
              </a:rPr>
              <a:t>perspective.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Garamond"/>
              <a:ea typeface="Times New Roman"/>
              <a:cs typeface="Times New Roman"/>
            </a:endParaRPr>
          </a:p>
          <a:p>
            <a:r>
              <a:rPr lang="en-US" sz="2800" u="sng" dirty="0">
                <a:solidFill>
                  <a:srgbClr val="0000FF"/>
                </a:solidFill>
                <a:latin typeface="Garamond"/>
                <a:ea typeface="Times New Roman"/>
                <a:cs typeface="Times New Roman"/>
              </a:rPr>
              <a:t>http://www.tidee.wsu.edu/media/design-process.swf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 – A Tutorial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49070E-1F18-4F95-B62C-C097A069C6E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631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138"/>
            <a:ext cx="8382000" cy="4525962"/>
          </a:xfrm>
        </p:spPr>
        <p:txBody>
          <a:bodyPr/>
          <a:lstStyle/>
          <a:p>
            <a:pPr lvl="1" eaLnBrk="1" hangingPunct="1"/>
            <a:r>
              <a:rPr lang="en-US" sz="2800" dirty="0"/>
              <a:t>Problem ID &amp; customer needs (</a:t>
            </a:r>
            <a:r>
              <a:rPr lang="en-US" sz="2800" dirty="0" err="1"/>
              <a:t>Ch</a:t>
            </a:r>
            <a:r>
              <a:rPr lang="en-US" sz="2800" dirty="0"/>
              <a:t> 2)</a:t>
            </a:r>
          </a:p>
          <a:p>
            <a:pPr lvl="1" eaLnBrk="1" hangingPunct="1"/>
            <a:r>
              <a:rPr lang="en-US" sz="2800" dirty="0"/>
              <a:t>Research/Problem Analysis (</a:t>
            </a:r>
            <a:r>
              <a:rPr lang="en-US" sz="2800" dirty="0" err="1"/>
              <a:t>Ch</a:t>
            </a:r>
            <a:r>
              <a:rPr lang="en-US" sz="2800" dirty="0"/>
              <a:t> 2)</a:t>
            </a:r>
          </a:p>
          <a:p>
            <a:pPr lvl="1" eaLnBrk="1" hangingPunct="1"/>
            <a:r>
              <a:rPr lang="en-US" sz="2800" dirty="0"/>
              <a:t>Requirements Specification (</a:t>
            </a:r>
            <a:r>
              <a:rPr lang="en-US" sz="2800" dirty="0" err="1"/>
              <a:t>Ch</a:t>
            </a:r>
            <a:r>
              <a:rPr lang="en-US" sz="2800" dirty="0"/>
              <a:t> 3)</a:t>
            </a:r>
          </a:p>
          <a:p>
            <a:pPr lvl="1" eaLnBrk="1" hangingPunct="1"/>
            <a:r>
              <a:rPr lang="en-US" sz="2800" dirty="0"/>
              <a:t>Concept Generation &amp; Evaluation (</a:t>
            </a:r>
            <a:r>
              <a:rPr lang="en-US" sz="2800" dirty="0" err="1"/>
              <a:t>Ch</a:t>
            </a:r>
            <a:r>
              <a:rPr lang="en-US" sz="2800" dirty="0"/>
              <a:t> 4)</a:t>
            </a:r>
          </a:p>
          <a:p>
            <a:pPr lvl="1" eaLnBrk="1" hangingPunct="1"/>
            <a:r>
              <a:rPr lang="en-US" sz="2800" dirty="0"/>
              <a:t>Design Phase (</a:t>
            </a:r>
            <a:r>
              <a:rPr lang="en-US" sz="2800" dirty="0" err="1"/>
              <a:t>Ch</a:t>
            </a:r>
            <a:r>
              <a:rPr lang="en-US" sz="2800" dirty="0"/>
              <a:t> 5, 6, &amp; 8)</a:t>
            </a:r>
          </a:p>
          <a:p>
            <a:pPr lvl="1" eaLnBrk="1" hangingPunct="1"/>
            <a:r>
              <a:rPr lang="en-US" sz="2800" dirty="0"/>
              <a:t>Prototype, Construct, &amp; Test (</a:t>
            </a:r>
            <a:r>
              <a:rPr lang="en-US" sz="2800" dirty="0" err="1"/>
              <a:t>Ch</a:t>
            </a:r>
            <a:r>
              <a:rPr lang="en-US" sz="2800" dirty="0"/>
              <a:t> 7)</a:t>
            </a:r>
          </a:p>
          <a:p>
            <a:pPr eaLnBrk="1" hangingPunct="1"/>
            <a:endParaRPr lang="en-US" dirty="0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CE30105-7181-450C-B180-543C0A3C319D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4514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Design Process – in your textbook</a:t>
            </a:r>
          </a:p>
        </p:txBody>
      </p:sp>
    </p:spTree>
    <p:extLst>
      <p:ext uri="{BB962C8B-B14F-4D97-AF65-F5344CB8AC3E}">
        <p14:creationId xmlns:p14="http://schemas.microsoft.com/office/powerpoint/2010/main" val="2875071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Becoming a WORLD-CLASS ENGINEER is an exciting journey that begins with undergraduate study and requires a commitment to lifelong learning and professional development.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World-Class Engineer</a:t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49070E-1F18-4F95-B62C-C097A069C6E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351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Aware of the World</a:t>
            </a:r>
            <a:br>
              <a:rPr lang="en-US" dirty="0"/>
            </a:br>
            <a:r>
              <a:rPr lang="en-US" dirty="0"/>
              <a:t>World-class Engineers are aware of the global nature of their profession, and the challenges and opportunities that it brings; they are sensitive to cultural differences and the diversity that exists within individual cultures.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WORLD-CLASS ENGINEERS are: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49070E-1F18-4F95-B62C-C097A069C6E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76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Solidly Grounded</a:t>
            </a:r>
            <a:br>
              <a:rPr lang="en-US" dirty="0"/>
            </a:br>
            <a:r>
              <a:rPr lang="en-US" dirty="0"/>
              <a:t>World-class Engineers are solidly grounded in the fundamentals of their discipline. This solid grounding allows them to tackle complex, real-world problems and serves as the foundation on which they build their knowledge and expertise through lifelong learning.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WORLD-CLASS ENGINEERS are: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49070E-1F18-4F95-B62C-C097A069C6E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76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Technically Broad</a:t>
            </a:r>
            <a:br>
              <a:rPr lang="en-US" dirty="0"/>
            </a:br>
            <a:r>
              <a:rPr lang="en-US" dirty="0"/>
              <a:t>World-class Engineers are conversant with other engineering and scientific disciplines related to their field, allowing them to work on problems that are cross-disciplinary.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WORLD-CLASS ENGINEERS are: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49070E-1F18-4F95-B62C-C097A069C6E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76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Innovative</a:t>
            </a:r>
            <a:br>
              <a:rPr lang="en-US" dirty="0"/>
            </a:br>
            <a:r>
              <a:rPr lang="en-US" dirty="0"/>
              <a:t>World-class Engineers create innovative solutions to meet societal needs. They pursue opportunities to apply their skills in both traditional and non-traditional fields such as financial services, health care, and education.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WORLD-CLASS ENGINEERS are: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49070E-1F18-4F95-B62C-C097A069C6E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76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209" name="Group 57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599" cy="4359333"/>
        </p:xfrm>
        <a:graphic>
          <a:graphicData uri="http://schemas.openxmlformats.org/drawingml/2006/table">
            <a:tbl>
              <a:tblPr/>
              <a:tblGrid>
                <a:gridCol w="2058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Stanley Screwdriver</a:t>
                      </a:r>
                    </a:p>
                  </a:txBody>
                  <a:tcPr marL="97818" marR="9781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HP DeskJet Printer</a:t>
                      </a:r>
                    </a:p>
                  </a:txBody>
                  <a:tcPr marL="97818" marR="9781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VW Beetle</a:t>
                      </a:r>
                    </a:p>
                  </a:txBody>
                  <a:tcPr marL="97818" marR="9781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3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Annual Production Volume</a:t>
                      </a:r>
                    </a:p>
                  </a:txBody>
                  <a:tcPr marL="97818" marR="97818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9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Sales lifetime</a:t>
                      </a:r>
                    </a:p>
                  </a:txBody>
                  <a:tcPr marL="97818" marR="97818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6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# parts</a:t>
                      </a:r>
                    </a:p>
                  </a:txBody>
                  <a:tcPr marL="97818" marR="97818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Development time</a:t>
                      </a:r>
                    </a:p>
                  </a:txBody>
                  <a:tcPr marL="97818" marR="97818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9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Development team</a:t>
                      </a:r>
                    </a:p>
                  </a:txBody>
                  <a:tcPr marL="97818" marR="97818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9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Development cost</a:t>
                      </a:r>
                    </a:p>
                  </a:txBody>
                  <a:tcPr marL="97818" marR="97818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Production investment</a:t>
                      </a:r>
                    </a:p>
                  </a:txBody>
                  <a:tcPr marL="97818" marR="97818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91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/>
              <a:t>Motivation – Let’s fill in the blanks [Source: </a:t>
            </a:r>
            <a:r>
              <a:rPr lang="en-US" sz="3200" dirty="0" err="1"/>
              <a:t>Ullrich</a:t>
            </a:r>
            <a:r>
              <a:rPr lang="en-US" sz="3200" dirty="0"/>
              <a:t> &amp; </a:t>
            </a:r>
            <a:r>
              <a:rPr lang="en-US" sz="3200" dirty="0" err="1"/>
              <a:t>Eppinger</a:t>
            </a:r>
            <a:r>
              <a:rPr lang="en-US" sz="3200" dirty="0"/>
              <a:t>]</a:t>
            </a:r>
          </a:p>
        </p:txBody>
      </p:sp>
      <p:sp>
        <p:nvSpPr>
          <p:cNvPr id="51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A36762-D882-402E-B7BE-FC28A01E7F3E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6540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Effective in Teams </a:t>
            </a:r>
            <a:br>
              <a:rPr lang="en-US" dirty="0"/>
            </a:br>
            <a:r>
              <a:rPr lang="en-US" dirty="0"/>
              <a:t>World-class Engineers are highly productive members of teams, co-located or geographically dispersed; they communicate effectively within the team and outside of it.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WORLD-CLASS ENGINEERS are: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Design for Electrical and Computer Engineers, Published by McGraw-Hill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Copyright 2007 </a:t>
            </a:r>
          </a:p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Ralph M. Ford and Chris Coulston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49070E-1F18-4F95-B62C-C097A069C6E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76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Successful as Leaders</a:t>
            </a:r>
            <a:br>
              <a:rPr lang="en-US" dirty="0"/>
            </a:br>
            <a:r>
              <a:rPr lang="en-US" dirty="0"/>
              <a:t>World-class Engineers are strong, ethical leaders at all levels from technical team leader to CEO.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WORLD-CLASS ENGINEERS are: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49070E-1F18-4F95-B62C-C097A069C6E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76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Engineering design is an iterative process.</a:t>
            </a:r>
          </a:p>
          <a:p>
            <a:pPr eaLnBrk="1" hangingPunct="1"/>
            <a:r>
              <a:rPr lang="en-US" sz="3200" dirty="0"/>
              <a:t>Design problems likely to have many potential solutions.</a:t>
            </a:r>
          </a:p>
          <a:p>
            <a:pPr eaLnBrk="1" hangingPunct="1"/>
            <a:r>
              <a:rPr lang="en-US" sz="3200" dirty="0"/>
              <a:t>Design processes represent best practices for realizing a system.</a:t>
            </a:r>
          </a:p>
          <a:p>
            <a:pPr eaLnBrk="1" hangingPunct="1"/>
            <a:r>
              <a:rPr lang="en-US" sz="3200" dirty="0"/>
              <a:t>Engineers must possess many soft-skills to be competitive in a global marketplace.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0FEF152-BA07-470B-88B1-75D81F96149C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47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151677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dirty="0"/>
              <a:t>In preparation for project and team selection, </a:t>
            </a:r>
          </a:p>
          <a:p>
            <a:r>
              <a:rPr lang="en-US" sz="2400" dirty="0"/>
              <a:t>Develop a personal inventory that includes a list of 5 favorite technologies or engineering subjects that you are interested in pursuing.  </a:t>
            </a:r>
          </a:p>
          <a:p>
            <a:r>
              <a:rPr lang="en-US" sz="2400" dirty="0"/>
              <a:t>Also, list the strengths (technical, soft, communications, etc.) that you bring to the project team.</a:t>
            </a:r>
          </a:p>
          <a:p>
            <a:r>
              <a:rPr lang="en-US" sz="2400" dirty="0"/>
              <a:t>Identify your desirable role in a team: the leader or a member.</a:t>
            </a:r>
          </a:p>
          <a:p>
            <a:r>
              <a:rPr lang="en-US" sz="2400" dirty="0"/>
              <a:t>Indicate if you prefer small (2 or 3 members) or a large team (3+ members).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Activity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49070E-1F18-4F95-B62C-C097A069C6E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2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233" name="Group 57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599" cy="4487918"/>
        </p:xfrm>
        <a:graphic>
          <a:graphicData uri="http://schemas.openxmlformats.org/drawingml/2006/table">
            <a:tbl>
              <a:tblPr/>
              <a:tblGrid>
                <a:gridCol w="2058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Stanley Screwdriver</a:t>
                      </a:r>
                    </a:p>
                  </a:txBody>
                  <a:tcPr marL="97818" marR="9781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HP DeskJet Printer</a:t>
                      </a:r>
                    </a:p>
                  </a:txBody>
                  <a:tcPr marL="97818" marR="9781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VW Beetle</a:t>
                      </a:r>
                    </a:p>
                  </a:txBody>
                  <a:tcPr marL="97818" marR="9781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Annual Production Volume</a:t>
                      </a:r>
                    </a:p>
                  </a:txBody>
                  <a:tcPr marL="97818" marR="97818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100,00</a:t>
                      </a:r>
                    </a:p>
                  </a:txBody>
                  <a:tcPr marL="97818" marR="9781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 million</a:t>
                      </a:r>
                    </a:p>
                  </a:txBody>
                  <a:tcPr marL="97818" marR="9781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100,000</a:t>
                      </a:r>
                    </a:p>
                  </a:txBody>
                  <a:tcPr marL="97818" marR="9781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3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Sales lifetime</a:t>
                      </a:r>
                    </a:p>
                  </a:txBody>
                  <a:tcPr marL="97818" marR="97818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40 years</a:t>
                      </a:r>
                    </a:p>
                  </a:txBody>
                  <a:tcPr marL="97818" marR="9781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 years</a:t>
                      </a:r>
                    </a:p>
                  </a:txBody>
                  <a:tcPr marL="97818" marR="9781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 years</a:t>
                      </a:r>
                    </a:p>
                  </a:txBody>
                  <a:tcPr marL="97818" marR="9781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5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# parts</a:t>
                      </a:r>
                    </a:p>
                  </a:txBody>
                  <a:tcPr marL="97818" marR="97818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7818" marR="9781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L="97818" marR="9781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10,000</a:t>
                      </a:r>
                    </a:p>
                  </a:txBody>
                  <a:tcPr marL="97818" marR="9781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Development time</a:t>
                      </a:r>
                    </a:p>
                  </a:txBody>
                  <a:tcPr marL="97818" marR="97818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 year</a:t>
                      </a:r>
                    </a:p>
                  </a:txBody>
                  <a:tcPr marL="97818" marR="9781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1.5 years</a:t>
                      </a:r>
                    </a:p>
                  </a:txBody>
                  <a:tcPr marL="97818" marR="9781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3.5 years</a:t>
                      </a:r>
                    </a:p>
                  </a:txBody>
                  <a:tcPr marL="97818" marR="9781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3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Development team</a:t>
                      </a:r>
                    </a:p>
                  </a:txBody>
                  <a:tcPr marL="97818" marR="97818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7818" marR="9781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175</a:t>
                      </a:r>
                    </a:p>
                  </a:txBody>
                  <a:tcPr marL="97818" marR="9781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1,600</a:t>
                      </a:r>
                    </a:p>
                  </a:txBody>
                  <a:tcPr marL="97818" marR="9781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3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Development cost</a:t>
                      </a:r>
                    </a:p>
                  </a:txBody>
                  <a:tcPr marL="97818" marR="97818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$150K</a:t>
                      </a:r>
                    </a:p>
                  </a:txBody>
                  <a:tcPr marL="97818" marR="9781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$50 million</a:t>
                      </a:r>
                    </a:p>
                  </a:txBody>
                  <a:tcPr marL="97818" marR="9781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$400 million</a:t>
                      </a:r>
                    </a:p>
                  </a:txBody>
                  <a:tcPr marL="97818" marR="9781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Production investment</a:t>
                      </a:r>
                    </a:p>
                  </a:txBody>
                  <a:tcPr marL="97818" marR="97818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$150K</a:t>
                      </a:r>
                    </a:p>
                  </a:txBody>
                  <a:tcPr marL="97818" marR="9781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$25 million</a:t>
                      </a:r>
                    </a:p>
                  </a:txBody>
                  <a:tcPr marL="97818" marR="9781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$500 million</a:t>
                      </a:r>
                    </a:p>
                  </a:txBody>
                  <a:tcPr marL="97818" marR="9781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01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And the answers are …</a:t>
            </a:r>
          </a:p>
        </p:txBody>
      </p:sp>
      <p:sp>
        <p:nvSpPr>
          <p:cNvPr id="619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5427694-DC58-4860-8067-B6809F0A67E8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51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/>
              <a:t>You should:</a:t>
            </a:r>
          </a:p>
          <a:p>
            <a:pPr eaLnBrk="1" hangingPunct="1"/>
            <a:r>
              <a:rPr lang="en-US" dirty="0"/>
              <a:t>Understand what is meant by engineering design.</a:t>
            </a:r>
          </a:p>
          <a:p>
            <a:pPr eaLnBrk="1" hangingPunct="1"/>
            <a:r>
              <a:rPr lang="en-US" dirty="0"/>
              <a:t>Understand the phases of the engineering design process.</a:t>
            </a:r>
          </a:p>
          <a:p>
            <a:pPr eaLnBrk="1" hangingPunct="1"/>
            <a:r>
              <a:rPr lang="en-US" dirty="0"/>
              <a:t>Be familiar with the attributes of successful engineers.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FF88CF9-3671-4303-9873-B37DB6D9FBB7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2226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56506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66928" indent="-457200" eaLnBrk="1" fontAlgn="auto" hangingPunct="1">
              <a:spcAft>
                <a:spcPts val="0"/>
              </a:spcAft>
              <a:defRPr/>
            </a:pPr>
            <a:r>
              <a:rPr lang="en-US" dirty="0"/>
              <a:t>Engineering design is the process of devising a system, component, or process to meet desired needs. </a:t>
            </a:r>
          </a:p>
          <a:p>
            <a:pPr marL="566928" indent="-457200" eaLnBrk="1" fontAlgn="auto" hangingPunct="1">
              <a:spcAft>
                <a:spcPts val="0"/>
              </a:spcAft>
              <a:defRPr/>
            </a:pPr>
            <a:r>
              <a:rPr lang="en-US" dirty="0"/>
              <a:t>It is a decision-making process (often iterative), in which the basic sciences, mathematics, and engineering sciences are applied to convert resources optimally to meet a stated objective. </a:t>
            </a:r>
          </a:p>
          <a:p>
            <a:pPr marL="566928" indent="-457200" eaLnBrk="1" fontAlgn="auto" hangingPunct="1">
              <a:spcAft>
                <a:spcPts val="0"/>
              </a:spcAft>
              <a:defRPr/>
            </a:pPr>
            <a:r>
              <a:rPr lang="en-US" dirty="0"/>
              <a:t>Among the fundamental elements of the design process are the establishment of objectives and criteria, synthesis, analysis, construction, testing, and evaluation. 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996FBB3-B6B5-4D63-B6ED-C5D8D20C3D7C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4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Engineering Design (ABET Definition) </a:t>
            </a:r>
          </a:p>
        </p:txBody>
      </p:sp>
    </p:spTree>
    <p:extLst>
      <p:ext uri="{BB962C8B-B14F-4D97-AF65-F5344CB8AC3E}">
        <p14:creationId xmlns:p14="http://schemas.microsoft.com/office/powerpoint/2010/main" val="9273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138"/>
            <a:ext cx="5791200" cy="43100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/>
              <a:t>What is a design process? 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/>
            <a:r>
              <a:rPr lang="en-US" dirty="0"/>
              <a:t>Sequence of </a:t>
            </a:r>
            <a:r>
              <a:rPr lang="en-US" b="1" u="sng" dirty="0"/>
              <a:t>steps</a:t>
            </a:r>
            <a:r>
              <a:rPr lang="en-US" dirty="0"/>
              <a:t> required to take an idea from concept to realization of the final system.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b="1" u="sng" dirty="0"/>
              <a:t>Problem-solving methodologies </a:t>
            </a:r>
            <a:r>
              <a:rPr lang="en-US" dirty="0"/>
              <a:t>that aim to develop a system that best meets the customer’s need within given constraints.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AC1599E-746E-43E8-B7AE-8CB54372010F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4274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Engineering Design Processes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858" y="1025957"/>
            <a:ext cx="1917099" cy="522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544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General Types of Design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Prescriptive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Prescribe an exact sequence of steps and decisions for realizing a design.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Often algorithmic in nature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Expressed on flow charts with decision logic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B3FE83-5FD5-4610-885C-56F5DAE9ACB9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5200"/>
            <a:ext cx="7921625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614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General Types of Design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667000" cy="44958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Descriptive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Describes  general steps needed to achieve a design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Does not explicitly  layout steps to achieve a design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Less formal than prescriptive process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B3FE83-5FD5-4610-885C-56F5DAE9ACB9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914400"/>
            <a:ext cx="59118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4450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6585825D5EF24EA1EA377146373F8E" ma:contentTypeVersion="8" ma:contentTypeDescription="Create a new document." ma:contentTypeScope="" ma:versionID="d8f1ea07e80d39e5c5d0a380c332ad81">
  <xsd:schema xmlns:xsd="http://www.w3.org/2001/XMLSchema" xmlns:xs="http://www.w3.org/2001/XMLSchema" xmlns:p="http://schemas.microsoft.com/office/2006/metadata/properties" xmlns:ns2="85fa6708-c942-4f7d-a918-dc3c9afdc4aa" xmlns:ns3="9314f271-8a40-4a43-a5dd-aa5528ab0c8a" targetNamespace="http://schemas.microsoft.com/office/2006/metadata/properties" ma:root="true" ma:fieldsID="9515c52d5001a18649911b76861199c0" ns2:_="" ns3:_="">
    <xsd:import namespace="85fa6708-c942-4f7d-a918-dc3c9afdc4aa"/>
    <xsd:import namespace="9314f271-8a40-4a43-a5dd-aa5528ab0c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fa6708-c942-4f7d-a918-dc3c9afdc4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340273f3-3dfb-4b29-b2ec-ca41d92f1cd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14f271-8a40-4a43-a5dd-aa5528ab0c8a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2c1b78b-ed8d-461f-86b5-881578086ed7}" ma:internalName="TaxCatchAll" ma:showField="CatchAllData" ma:web="9314f271-8a40-4a43-a5dd-aa5528ab0c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314f271-8a40-4a43-a5dd-aa5528ab0c8a" xsi:nil="true"/>
    <lcf76f155ced4ddcb4097134ff3c332f xmlns="85fa6708-c942-4f7d-a918-dc3c9afdc4a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B3BD088-3F20-47AE-8798-A522023F781C}"/>
</file>

<file path=customXml/itemProps2.xml><?xml version="1.0" encoding="utf-8"?>
<ds:datastoreItem xmlns:ds="http://schemas.openxmlformats.org/officeDocument/2006/customXml" ds:itemID="{94067C29-D3D1-4193-B12C-E593E3F8B3C0}"/>
</file>

<file path=customXml/itemProps3.xml><?xml version="1.0" encoding="utf-8"?>
<ds:datastoreItem xmlns:ds="http://schemas.openxmlformats.org/officeDocument/2006/customXml" ds:itemID="{C753D522-CA62-451C-90D0-C5DD07A74A1D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767</TotalTime>
  <Words>1370</Words>
  <Application>Microsoft Office PowerPoint</Application>
  <PresentationFormat>On-screen Show (4:3)</PresentationFormat>
  <Paragraphs>245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Garamond</vt:lpstr>
      <vt:lpstr>Lucida Sans Unicode</vt:lpstr>
      <vt:lpstr>Verdana</vt:lpstr>
      <vt:lpstr>Wingdings</vt:lpstr>
      <vt:lpstr>Wingdings 2</vt:lpstr>
      <vt:lpstr>Wingdings 3</vt:lpstr>
      <vt:lpstr>1_Concourse</vt:lpstr>
      <vt:lpstr>The Engineering Design Process</vt:lpstr>
      <vt:lpstr>Definition of an “engineer”</vt:lpstr>
      <vt:lpstr>Motivation – Let’s fill in the blanks [Source: Ullrich &amp; Eppinger]</vt:lpstr>
      <vt:lpstr>And the answers are …</vt:lpstr>
      <vt:lpstr>Learning Objectives</vt:lpstr>
      <vt:lpstr>Engineering Design (ABET Definition) </vt:lpstr>
      <vt:lpstr>Engineering Design Processes</vt:lpstr>
      <vt:lpstr>General Types of Design Processes</vt:lpstr>
      <vt:lpstr>General Types of Design Processes</vt:lpstr>
      <vt:lpstr>Phases of the Design Process</vt:lpstr>
      <vt:lpstr>Problem Identification</vt:lpstr>
      <vt:lpstr>Research Phase</vt:lpstr>
      <vt:lpstr>Requirements Specification</vt:lpstr>
      <vt:lpstr>Concept Generation</vt:lpstr>
      <vt:lpstr>Design Phase </vt:lpstr>
      <vt:lpstr>Prototyping and Construction</vt:lpstr>
      <vt:lpstr>System Integration</vt:lpstr>
      <vt:lpstr>System Test</vt:lpstr>
      <vt:lpstr>Maintenance Phase</vt:lpstr>
      <vt:lpstr>VLSI System Design Process</vt:lpstr>
      <vt:lpstr>Embedded System Design Process</vt:lpstr>
      <vt:lpstr>Waterfall Software Development (Design) Process</vt:lpstr>
      <vt:lpstr>Design Process – A Tutorial</vt:lpstr>
      <vt:lpstr>Design Process – in your textbook</vt:lpstr>
      <vt:lpstr>World-Class Engineer </vt:lpstr>
      <vt:lpstr>WORLD-CLASS ENGINEERS are:</vt:lpstr>
      <vt:lpstr>WORLD-CLASS ENGINEERS are:</vt:lpstr>
      <vt:lpstr>WORLD-CLASS ENGINEERS are:</vt:lpstr>
      <vt:lpstr>WORLD-CLASS ENGINEERS are:</vt:lpstr>
      <vt:lpstr>WORLD-CLASS ENGINEERS are:</vt:lpstr>
      <vt:lpstr>WORLD-CLASS ENGINEERS are:</vt:lpstr>
      <vt:lpstr>Summary</vt:lpstr>
      <vt:lpstr>In Class Activity</vt:lpstr>
    </vt:vector>
  </TitlesOfParts>
  <Company>Penn State Erie, The Behrend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Gursel</dc:creator>
  <cp:lastModifiedBy>Kelby Lang</cp:lastModifiedBy>
  <cp:revision>60</cp:revision>
  <dcterms:created xsi:type="dcterms:W3CDTF">2003-09-10T19:09:27Z</dcterms:created>
  <dcterms:modified xsi:type="dcterms:W3CDTF">2023-01-18T18:22:41Z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0x010100696585825D5EF24EA1EA377146373F8E</vt:lpwstr>
  </property>
</Properties>
</file>