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4"/>
  </p:sldMasterIdLst>
  <p:notesMasterIdLst>
    <p:notesMasterId r:id="rId36"/>
  </p:notesMasterIdLst>
  <p:sldIdLst>
    <p:sldId id="304" r:id="rId5"/>
    <p:sldId id="269" r:id="rId6"/>
    <p:sldId id="310" r:id="rId7"/>
    <p:sldId id="265" r:id="rId8"/>
    <p:sldId id="266" r:id="rId9"/>
    <p:sldId id="305" r:id="rId10"/>
    <p:sldId id="257" r:id="rId11"/>
    <p:sldId id="317" r:id="rId12"/>
    <p:sldId id="318" r:id="rId13"/>
    <p:sldId id="306" r:id="rId14"/>
    <p:sldId id="311" r:id="rId15"/>
    <p:sldId id="316" r:id="rId16"/>
    <p:sldId id="319" r:id="rId17"/>
    <p:sldId id="294" r:id="rId18"/>
    <p:sldId id="312" r:id="rId19"/>
    <p:sldId id="321" r:id="rId20"/>
    <p:sldId id="284" r:id="rId21"/>
    <p:sldId id="283" r:id="rId22"/>
    <p:sldId id="288" r:id="rId23"/>
    <p:sldId id="289" r:id="rId24"/>
    <p:sldId id="291" r:id="rId25"/>
    <p:sldId id="297" r:id="rId26"/>
    <p:sldId id="298" r:id="rId27"/>
    <p:sldId id="258" r:id="rId28"/>
    <p:sldId id="313" r:id="rId29"/>
    <p:sldId id="320" r:id="rId30"/>
    <p:sldId id="300" r:id="rId31"/>
    <p:sldId id="307" r:id="rId32"/>
    <p:sldId id="308" r:id="rId33"/>
    <p:sldId id="309" r:id="rId34"/>
    <p:sldId id="302" r:id="rId3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C4C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6" d="100"/>
          <a:sy n="86" d="100"/>
        </p:scale>
        <p:origin x="1339"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defTabSz="947738" eaLnBrk="1" hangingPunct="1">
              <a:defRPr sz="1200"/>
            </a:lvl1pPr>
          </a:lstStyle>
          <a:p>
            <a:pPr>
              <a:defRPr/>
            </a:pPr>
            <a:endParaRPr lang="en-US"/>
          </a:p>
        </p:txBody>
      </p:sp>
      <p:sp>
        <p:nvSpPr>
          <p:cNvPr id="63491"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defTabSz="947738" eaLnBrk="1" hangingPunct="1">
              <a:defRPr sz="1200"/>
            </a:lvl1pPr>
          </a:lstStyle>
          <a:p>
            <a:pPr>
              <a:defRPr/>
            </a:pPr>
            <a:endParaRPr lang="en-US"/>
          </a:p>
        </p:txBody>
      </p:sp>
      <p:sp>
        <p:nvSpPr>
          <p:cNvPr id="41988"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3" name="Rectangle 5"/>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3494"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defTabSz="947738" eaLnBrk="1" hangingPunct="1">
              <a:defRPr sz="1200"/>
            </a:lvl1pPr>
          </a:lstStyle>
          <a:p>
            <a:pPr>
              <a:defRPr/>
            </a:pPr>
            <a:endParaRPr lang="en-US"/>
          </a:p>
        </p:txBody>
      </p:sp>
      <p:sp>
        <p:nvSpPr>
          <p:cNvPr id="63495"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defTabSz="947738" eaLnBrk="1" hangingPunct="1">
              <a:defRPr sz="1200"/>
            </a:lvl1pPr>
          </a:lstStyle>
          <a:p>
            <a:pPr>
              <a:defRPr/>
            </a:pPr>
            <a:fld id="{5FAD6447-E684-4BCA-87E6-BB281293D324}" type="slidenum">
              <a:rPr lang="en-US"/>
              <a:pPr>
                <a:defRPr/>
              </a:pPr>
              <a:t>‹#›</a:t>
            </a:fld>
            <a:endParaRPr lang="en-US"/>
          </a:p>
        </p:txBody>
      </p:sp>
    </p:spTree>
    <p:extLst>
      <p:ext uri="{BB962C8B-B14F-4D97-AF65-F5344CB8AC3E}">
        <p14:creationId xmlns:p14="http://schemas.microsoft.com/office/powerpoint/2010/main" val="22723524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393">
              <a:defRPr b="1">
                <a:solidFill>
                  <a:schemeClr val="tx1"/>
                </a:solidFill>
                <a:latin typeface="Times New Roman" pitchFamily="18" charset="0"/>
              </a:defRPr>
            </a:lvl1pPr>
            <a:lvl2pPr marL="773114" indent="-297351" defTabSz="966393">
              <a:defRPr b="1">
                <a:solidFill>
                  <a:schemeClr val="tx1"/>
                </a:solidFill>
                <a:latin typeface="Times New Roman" pitchFamily="18" charset="0"/>
              </a:defRPr>
            </a:lvl2pPr>
            <a:lvl3pPr marL="1189406" indent="-237881" defTabSz="966393">
              <a:defRPr b="1">
                <a:solidFill>
                  <a:schemeClr val="tx1"/>
                </a:solidFill>
                <a:latin typeface="Times New Roman" pitchFamily="18" charset="0"/>
              </a:defRPr>
            </a:lvl3pPr>
            <a:lvl4pPr marL="1665168" indent="-237881" defTabSz="966393">
              <a:defRPr b="1">
                <a:solidFill>
                  <a:schemeClr val="tx1"/>
                </a:solidFill>
                <a:latin typeface="Times New Roman" pitchFamily="18" charset="0"/>
              </a:defRPr>
            </a:lvl4pPr>
            <a:lvl5pPr marL="2140930" indent="-237881" defTabSz="966393">
              <a:defRPr b="1">
                <a:solidFill>
                  <a:schemeClr val="tx1"/>
                </a:solidFill>
                <a:latin typeface="Times New Roman" pitchFamily="18" charset="0"/>
              </a:defRPr>
            </a:lvl5pPr>
            <a:lvl6pPr marL="2616693" indent="-237881" defTabSz="966393" eaLnBrk="0" fontAlgn="base" hangingPunct="0">
              <a:spcBef>
                <a:spcPct val="0"/>
              </a:spcBef>
              <a:spcAft>
                <a:spcPct val="0"/>
              </a:spcAft>
              <a:defRPr b="1">
                <a:solidFill>
                  <a:schemeClr val="tx1"/>
                </a:solidFill>
                <a:latin typeface="Times New Roman" pitchFamily="18" charset="0"/>
              </a:defRPr>
            </a:lvl6pPr>
            <a:lvl7pPr marL="3092455" indent="-237881" defTabSz="966393" eaLnBrk="0" fontAlgn="base" hangingPunct="0">
              <a:spcBef>
                <a:spcPct val="0"/>
              </a:spcBef>
              <a:spcAft>
                <a:spcPct val="0"/>
              </a:spcAft>
              <a:defRPr b="1">
                <a:solidFill>
                  <a:schemeClr val="tx1"/>
                </a:solidFill>
                <a:latin typeface="Times New Roman" pitchFamily="18" charset="0"/>
              </a:defRPr>
            </a:lvl7pPr>
            <a:lvl8pPr marL="3568217" indent="-237881" defTabSz="966393" eaLnBrk="0" fontAlgn="base" hangingPunct="0">
              <a:spcBef>
                <a:spcPct val="0"/>
              </a:spcBef>
              <a:spcAft>
                <a:spcPct val="0"/>
              </a:spcAft>
              <a:defRPr b="1">
                <a:solidFill>
                  <a:schemeClr val="tx1"/>
                </a:solidFill>
                <a:latin typeface="Times New Roman" pitchFamily="18" charset="0"/>
              </a:defRPr>
            </a:lvl8pPr>
            <a:lvl9pPr marL="4043980" indent="-237881" defTabSz="966393" eaLnBrk="0" fontAlgn="base" hangingPunct="0">
              <a:spcBef>
                <a:spcPct val="0"/>
              </a:spcBef>
              <a:spcAft>
                <a:spcPct val="0"/>
              </a:spcAft>
              <a:defRPr b="1">
                <a:solidFill>
                  <a:schemeClr val="tx1"/>
                </a:solidFill>
                <a:latin typeface="Times New Roman" pitchFamily="18" charset="0"/>
              </a:defRPr>
            </a:lvl9pPr>
          </a:lstStyle>
          <a:p>
            <a:fld id="{8261C047-AD0B-4201-B8A1-9854878EE767}" type="slidenum">
              <a:rPr lang="en-US" b="0">
                <a:latin typeface="Arial" charset="0"/>
              </a:rPr>
              <a:pPr/>
              <a:t>3</a:t>
            </a:fld>
            <a:endParaRPr lang="en-US" b="0">
              <a:latin typeface="Arial"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393">
              <a:defRPr b="1">
                <a:solidFill>
                  <a:schemeClr val="tx1"/>
                </a:solidFill>
                <a:latin typeface="Times New Roman" pitchFamily="18" charset="0"/>
              </a:defRPr>
            </a:lvl1pPr>
            <a:lvl2pPr marL="773114" indent="-297351" defTabSz="966393">
              <a:defRPr b="1">
                <a:solidFill>
                  <a:schemeClr val="tx1"/>
                </a:solidFill>
                <a:latin typeface="Times New Roman" pitchFamily="18" charset="0"/>
              </a:defRPr>
            </a:lvl2pPr>
            <a:lvl3pPr marL="1189406" indent="-237881" defTabSz="966393">
              <a:defRPr b="1">
                <a:solidFill>
                  <a:schemeClr val="tx1"/>
                </a:solidFill>
                <a:latin typeface="Times New Roman" pitchFamily="18" charset="0"/>
              </a:defRPr>
            </a:lvl3pPr>
            <a:lvl4pPr marL="1665168" indent="-237881" defTabSz="966393">
              <a:defRPr b="1">
                <a:solidFill>
                  <a:schemeClr val="tx1"/>
                </a:solidFill>
                <a:latin typeface="Times New Roman" pitchFamily="18" charset="0"/>
              </a:defRPr>
            </a:lvl4pPr>
            <a:lvl5pPr marL="2140930" indent="-237881" defTabSz="966393">
              <a:defRPr b="1">
                <a:solidFill>
                  <a:schemeClr val="tx1"/>
                </a:solidFill>
                <a:latin typeface="Times New Roman" pitchFamily="18" charset="0"/>
              </a:defRPr>
            </a:lvl5pPr>
            <a:lvl6pPr marL="2616693" indent="-237881" defTabSz="966393" eaLnBrk="0" fontAlgn="base" hangingPunct="0">
              <a:spcBef>
                <a:spcPct val="0"/>
              </a:spcBef>
              <a:spcAft>
                <a:spcPct val="0"/>
              </a:spcAft>
              <a:defRPr b="1">
                <a:solidFill>
                  <a:schemeClr val="tx1"/>
                </a:solidFill>
                <a:latin typeface="Times New Roman" pitchFamily="18" charset="0"/>
              </a:defRPr>
            </a:lvl6pPr>
            <a:lvl7pPr marL="3092455" indent="-237881" defTabSz="966393" eaLnBrk="0" fontAlgn="base" hangingPunct="0">
              <a:spcBef>
                <a:spcPct val="0"/>
              </a:spcBef>
              <a:spcAft>
                <a:spcPct val="0"/>
              </a:spcAft>
              <a:defRPr b="1">
                <a:solidFill>
                  <a:schemeClr val="tx1"/>
                </a:solidFill>
                <a:latin typeface="Times New Roman" pitchFamily="18" charset="0"/>
              </a:defRPr>
            </a:lvl7pPr>
            <a:lvl8pPr marL="3568217" indent="-237881" defTabSz="966393" eaLnBrk="0" fontAlgn="base" hangingPunct="0">
              <a:spcBef>
                <a:spcPct val="0"/>
              </a:spcBef>
              <a:spcAft>
                <a:spcPct val="0"/>
              </a:spcAft>
              <a:defRPr b="1">
                <a:solidFill>
                  <a:schemeClr val="tx1"/>
                </a:solidFill>
                <a:latin typeface="Times New Roman" pitchFamily="18" charset="0"/>
              </a:defRPr>
            </a:lvl8pPr>
            <a:lvl9pPr marL="4043980" indent="-237881" defTabSz="966393" eaLnBrk="0" fontAlgn="base" hangingPunct="0">
              <a:spcBef>
                <a:spcPct val="0"/>
              </a:spcBef>
              <a:spcAft>
                <a:spcPct val="0"/>
              </a:spcAft>
              <a:defRPr b="1">
                <a:solidFill>
                  <a:schemeClr val="tx1"/>
                </a:solidFill>
                <a:latin typeface="Times New Roman" pitchFamily="18" charset="0"/>
              </a:defRPr>
            </a:lvl9pPr>
          </a:lstStyle>
          <a:p>
            <a:fld id="{85F91A54-2979-4D7A-A9AF-F4810B753AFB}" type="slidenum">
              <a:rPr lang="en-US" b="0">
                <a:latin typeface="Arial" charset="0"/>
              </a:rPr>
              <a:pPr/>
              <a:t>11</a:t>
            </a:fld>
            <a:endParaRPr lang="en-US" b="0">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393">
              <a:defRPr b="1">
                <a:solidFill>
                  <a:schemeClr val="tx1"/>
                </a:solidFill>
                <a:latin typeface="Times New Roman" pitchFamily="18" charset="0"/>
              </a:defRPr>
            </a:lvl1pPr>
            <a:lvl2pPr marL="773114" indent="-297351" defTabSz="966393">
              <a:defRPr b="1">
                <a:solidFill>
                  <a:schemeClr val="tx1"/>
                </a:solidFill>
                <a:latin typeface="Times New Roman" pitchFamily="18" charset="0"/>
              </a:defRPr>
            </a:lvl2pPr>
            <a:lvl3pPr marL="1189406" indent="-237881" defTabSz="966393">
              <a:defRPr b="1">
                <a:solidFill>
                  <a:schemeClr val="tx1"/>
                </a:solidFill>
                <a:latin typeface="Times New Roman" pitchFamily="18" charset="0"/>
              </a:defRPr>
            </a:lvl3pPr>
            <a:lvl4pPr marL="1665168" indent="-237881" defTabSz="966393">
              <a:defRPr b="1">
                <a:solidFill>
                  <a:schemeClr val="tx1"/>
                </a:solidFill>
                <a:latin typeface="Times New Roman" pitchFamily="18" charset="0"/>
              </a:defRPr>
            </a:lvl4pPr>
            <a:lvl5pPr marL="2140930" indent="-237881" defTabSz="966393">
              <a:defRPr b="1">
                <a:solidFill>
                  <a:schemeClr val="tx1"/>
                </a:solidFill>
                <a:latin typeface="Times New Roman" pitchFamily="18" charset="0"/>
              </a:defRPr>
            </a:lvl5pPr>
            <a:lvl6pPr marL="2616693" indent="-237881" defTabSz="966393" eaLnBrk="0" fontAlgn="base" hangingPunct="0">
              <a:spcBef>
                <a:spcPct val="0"/>
              </a:spcBef>
              <a:spcAft>
                <a:spcPct val="0"/>
              </a:spcAft>
              <a:defRPr b="1">
                <a:solidFill>
                  <a:schemeClr val="tx1"/>
                </a:solidFill>
                <a:latin typeface="Times New Roman" pitchFamily="18" charset="0"/>
              </a:defRPr>
            </a:lvl6pPr>
            <a:lvl7pPr marL="3092455" indent="-237881" defTabSz="966393" eaLnBrk="0" fontAlgn="base" hangingPunct="0">
              <a:spcBef>
                <a:spcPct val="0"/>
              </a:spcBef>
              <a:spcAft>
                <a:spcPct val="0"/>
              </a:spcAft>
              <a:defRPr b="1">
                <a:solidFill>
                  <a:schemeClr val="tx1"/>
                </a:solidFill>
                <a:latin typeface="Times New Roman" pitchFamily="18" charset="0"/>
              </a:defRPr>
            </a:lvl7pPr>
            <a:lvl8pPr marL="3568217" indent="-237881" defTabSz="966393" eaLnBrk="0" fontAlgn="base" hangingPunct="0">
              <a:spcBef>
                <a:spcPct val="0"/>
              </a:spcBef>
              <a:spcAft>
                <a:spcPct val="0"/>
              </a:spcAft>
              <a:defRPr b="1">
                <a:solidFill>
                  <a:schemeClr val="tx1"/>
                </a:solidFill>
                <a:latin typeface="Times New Roman" pitchFamily="18" charset="0"/>
              </a:defRPr>
            </a:lvl8pPr>
            <a:lvl9pPr marL="4043980" indent="-237881" defTabSz="966393" eaLnBrk="0" fontAlgn="base" hangingPunct="0">
              <a:spcBef>
                <a:spcPct val="0"/>
              </a:spcBef>
              <a:spcAft>
                <a:spcPct val="0"/>
              </a:spcAft>
              <a:defRPr b="1">
                <a:solidFill>
                  <a:schemeClr val="tx1"/>
                </a:solidFill>
                <a:latin typeface="Times New Roman" pitchFamily="18" charset="0"/>
              </a:defRPr>
            </a:lvl9pPr>
          </a:lstStyle>
          <a:p>
            <a:fld id="{987B01B7-25E7-4920-9876-991E25ECCDC2}" type="slidenum">
              <a:rPr lang="en-US" b="0">
                <a:latin typeface="Arial" charset="0"/>
              </a:rPr>
              <a:pPr/>
              <a:t>15</a:t>
            </a:fld>
            <a:endParaRPr lang="en-US" b="0">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393">
              <a:defRPr b="1">
                <a:solidFill>
                  <a:schemeClr val="tx1"/>
                </a:solidFill>
                <a:latin typeface="Times New Roman" pitchFamily="18" charset="0"/>
              </a:defRPr>
            </a:lvl1pPr>
            <a:lvl2pPr marL="773114" indent="-297351" defTabSz="966393">
              <a:defRPr b="1">
                <a:solidFill>
                  <a:schemeClr val="tx1"/>
                </a:solidFill>
                <a:latin typeface="Times New Roman" pitchFamily="18" charset="0"/>
              </a:defRPr>
            </a:lvl2pPr>
            <a:lvl3pPr marL="1189406" indent="-237881" defTabSz="966393">
              <a:defRPr b="1">
                <a:solidFill>
                  <a:schemeClr val="tx1"/>
                </a:solidFill>
                <a:latin typeface="Times New Roman" pitchFamily="18" charset="0"/>
              </a:defRPr>
            </a:lvl3pPr>
            <a:lvl4pPr marL="1665168" indent="-237881" defTabSz="966393">
              <a:defRPr b="1">
                <a:solidFill>
                  <a:schemeClr val="tx1"/>
                </a:solidFill>
                <a:latin typeface="Times New Roman" pitchFamily="18" charset="0"/>
              </a:defRPr>
            </a:lvl4pPr>
            <a:lvl5pPr marL="2140930" indent="-237881" defTabSz="966393">
              <a:defRPr b="1">
                <a:solidFill>
                  <a:schemeClr val="tx1"/>
                </a:solidFill>
                <a:latin typeface="Times New Roman" pitchFamily="18" charset="0"/>
              </a:defRPr>
            </a:lvl5pPr>
            <a:lvl6pPr marL="2616693" indent="-237881" defTabSz="966393" eaLnBrk="0" fontAlgn="base" hangingPunct="0">
              <a:spcBef>
                <a:spcPct val="0"/>
              </a:spcBef>
              <a:spcAft>
                <a:spcPct val="0"/>
              </a:spcAft>
              <a:defRPr b="1">
                <a:solidFill>
                  <a:schemeClr val="tx1"/>
                </a:solidFill>
                <a:latin typeface="Times New Roman" pitchFamily="18" charset="0"/>
              </a:defRPr>
            </a:lvl6pPr>
            <a:lvl7pPr marL="3092455" indent="-237881" defTabSz="966393" eaLnBrk="0" fontAlgn="base" hangingPunct="0">
              <a:spcBef>
                <a:spcPct val="0"/>
              </a:spcBef>
              <a:spcAft>
                <a:spcPct val="0"/>
              </a:spcAft>
              <a:defRPr b="1">
                <a:solidFill>
                  <a:schemeClr val="tx1"/>
                </a:solidFill>
                <a:latin typeface="Times New Roman" pitchFamily="18" charset="0"/>
              </a:defRPr>
            </a:lvl7pPr>
            <a:lvl8pPr marL="3568217" indent="-237881" defTabSz="966393" eaLnBrk="0" fontAlgn="base" hangingPunct="0">
              <a:spcBef>
                <a:spcPct val="0"/>
              </a:spcBef>
              <a:spcAft>
                <a:spcPct val="0"/>
              </a:spcAft>
              <a:defRPr b="1">
                <a:solidFill>
                  <a:schemeClr val="tx1"/>
                </a:solidFill>
                <a:latin typeface="Times New Roman" pitchFamily="18" charset="0"/>
              </a:defRPr>
            </a:lvl8pPr>
            <a:lvl9pPr marL="4043980" indent="-237881" defTabSz="966393" eaLnBrk="0" fontAlgn="base" hangingPunct="0">
              <a:spcBef>
                <a:spcPct val="0"/>
              </a:spcBef>
              <a:spcAft>
                <a:spcPct val="0"/>
              </a:spcAft>
              <a:defRPr b="1">
                <a:solidFill>
                  <a:schemeClr val="tx1"/>
                </a:solidFill>
                <a:latin typeface="Times New Roman" pitchFamily="18" charset="0"/>
              </a:defRPr>
            </a:lvl9pPr>
          </a:lstStyle>
          <a:p>
            <a:fld id="{925FC2CD-9570-483E-9612-A5F587D94E0B}" type="slidenum">
              <a:rPr lang="en-US" b="0">
                <a:latin typeface="Arial" charset="0"/>
              </a:rPr>
              <a:pPr/>
              <a:t>25</a:t>
            </a:fld>
            <a:endParaRPr lang="en-US" b="0">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hemeOverride" Target="../theme/themeOverride4.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6"/>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grpSp>
          <p:nvGrpSpPr>
            <p:cNvPr id="8" name="Freeform 20"/>
            <p:cNvGrpSpPr>
              <a:grpSpLocks/>
            </p:cNvGrpSpPr>
            <p:nvPr/>
          </p:nvGrpSpPr>
          <p:grpSpPr bwMode="auto">
            <a:xfrm>
              <a:off x="-6686" y="4875025"/>
              <a:ext cx="9156783" cy="1996274"/>
              <a:chOff x="-6096" y="4992624"/>
              <a:chExt cx="9156192" cy="1877568"/>
            </a:xfrm>
          </p:grpSpPr>
          <p:pic>
            <p:nvPicPr>
              <p:cNvPr id="11" name="Freeform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 y="4992624"/>
                <a:ext cx="9156192" cy="18775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2"/>
              <p:cNvSpPr txBox="1">
                <a:spLocks noChangeArrowheads="1"/>
              </p:cNvSpPr>
              <p:nvPr/>
            </p:nvSpPr>
            <p:spPr bwMode="auto">
              <a:xfrm>
                <a:off x="590" y="500096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grpSp>
        <p:pic>
          <p:nvPicPr>
            <p:cNvPr id="10" name="Straight Connector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3" y="4868544"/>
              <a:ext cx="9162879" cy="86850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3" name="Date Placeholder 29"/>
          <p:cNvSpPr>
            <a:spLocks noGrp="1"/>
          </p:cNvSpPr>
          <p:nvPr>
            <p:ph type="dt" sz="half" idx="10"/>
          </p:nvPr>
        </p:nvSpPr>
        <p:spPr>
          <a:xfrm>
            <a:off x="6727825" y="6408738"/>
            <a:ext cx="1919288" cy="365125"/>
          </a:xfrm>
          <a:prstGeom prst="rect">
            <a:avLst/>
          </a:prstGeom>
        </p:spPr>
        <p:txBody>
          <a:bodyPr/>
          <a:lstStyle>
            <a:lvl1pPr>
              <a:defRPr>
                <a:solidFill>
                  <a:srgbClr val="FFFFFF"/>
                </a:solidFill>
              </a:defRPr>
            </a:lvl1pPr>
            <a:extLst/>
          </a:lstStyle>
          <a:p>
            <a:pPr>
              <a:defRPr/>
            </a:pPr>
            <a:endParaRPr lang="en-US"/>
          </a:p>
        </p:txBody>
      </p:sp>
      <p:sp>
        <p:nvSpPr>
          <p:cNvPr id="14" name="Footer Placeholder 18"/>
          <p:cNvSpPr>
            <a:spLocks noGrp="1"/>
          </p:cNvSpPr>
          <p:nvPr>
            <p:ph type="ftr" sz="quarter" idx="11"/>
          </p:nvPr>
        </p:nvSpPr>
        <p:spPr>
          <a:xfrm>
            <a:off x="4379913" y="6408738"/>
            <a:ext cx="2351087" cy="365125"/>
          </a:xfrm>
          <a:prstGeom prst="rect">
            <a:avLst/>
          </a:prstGeom>
        </p:spPr>
        <p:txBody>
          <a:bodyPr/>
          <a:lstStyle>
            <a:lvl1pPr>
              <a:defRPr>
                <a:solidFill>
                  <a:schemeClr val="accent1">
                    <a:tint val="20000"/>
                  </a:schemeClr>
                </a:solidFill>
              </a:defRPr>
            </a:lvl1pPr>
            <a:extLst/>
          </a:lstStyle>
          <a:p>
            <a:pPr>
              <a:defRPr/>
            </a:pPr>
            <a:r>
              <a:rPr lang="en-US"/>
              <a:t>ttt</a:t>
            </a:r>
          </a:p>
        </p:txBody>
      </p:sp>
      <p:sp>
        <p:nvSpPr>
          <p:cNvPr id="15" name="Slide Number Placeholder 26"/>
          <p:cNvSpPr>
            <a:spLocks noGrp="1"/>
          </p:cNvSpPr>
          <p:nvPr>
            <p:ph type="sldNum" sz="quarter" idx="12"/>
          </p:nvPr>
        </p:nvSpPr>
        <p:spPr/>
        <p:txBody>
          <a:bodyPr/>
          <a:lstStyle>
            <a:lvl1pPr>
              <a:defRPr>
                <a:solidFill>
                  <a:srgbClr val="FFFFFF"/>
                </a:solidFill>
              </a:defRPr>
            </a:lvl1pPr>
            <a:extLst/>
          </a:lstStyle>
          <a:p>
            <a:pPr>
              <a:defRPr/>
            </a:pPr>
            <a:fld id="{D1088BCA-2989-4299-9176-96AC21F60B04}" type="slidenum">
              <a:rPr lang="en-US"/>
              <a:pPr>
                <a:defRPr/>
              </a:pPr>
              <a:t>‹#›</a:t>
            </a:fld>
            <a:endParaRPr lang="en-US"/>
          </a:p>
        </p:txBody>
      </p:sp>
    </p:spTree>
    <p:extLst>
      <p:ext uri="{BB962C8B-B14F-4D97-AF65-F5344CB8AC3E}">
        <p14:creationId xmlns:p14="http://schemas.microsoft.com/office/powerpoint/2010/main" val="371368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807C4CBC-F3F9-4691-9370-03671794A1C0}" type="slidenum">
              <a:rPr lang="en-US"/>
              <a:pPr>
                <a:defRPr/>
              </a:pPr>
              <a:t>‹#›</a:t>
            </a:fld>
            <a:endParaRPr lang="en-US"/>
          </a:p>
        </p:txBody>
      </p:sp>
    </p:spTree>
    <p:extLst>
      <p:ext uri="{BB962C8B-B14F-4D97-AF65-F5344CB8AC3E}">
        <p14:creationId xmlns:p14="http://schemas.microsoft.com/office/powerpoint/2010/main" val="1709273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1AC891C7-E792-467B-967C-5DCC49A3363A}" type="slidenum">
              <a:rPr lang="en-US"/>
              <a:pPr>
                <a:defRPr/>
              </a:pPr>
              <a:t>‹#›</a:t>
            </a:fld>
            <a:endParaRPr lang="en-US"/>
          </a:p>
        </p:txBody>
      </p:sp>
    </p:spTree>
    <p:extLst>
      <p:ext uri="{BB962C8B-B14F-4D97-AF65-F5344CB8AC3E}">
        <p14:creationId xmlns:p14="http://schemas.microsoft.com/office/powerpoint/2010/main" val="402724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34ABCF63-5EF2-40B1-A8EF-29EA2FB815BC}" type="slidenum">
              <a:rPr lang="en-US"/>
              <a:pPr>
                <a:defRPr/>
              </a:pPr>
              <a:t>‹#›</a:t>
            </a:fld>
            <a:endParaRPr lang="en-US"/>
          </a:p>
        </p:txBody>
      </p:sp>
    </p:spTree>
    <p:extLst>
      <p:ext uri="{BB962C8B-B14F-4D97-AF65-F5344CB8AC3E}">
        <p14:creationId xmlns:p14="http://schemas.microsoft.com/office/powerpoint/2010/main" val="398752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7"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8" name="Slide Number Placeholder 5"/>
          <p:cNvSpPr>
            <a:spLocks noGrp="1"/>
          </p:cNvSpPr>
          <p:nvPr>
            <p:ph type="sldNum" sz="quarter" idx="12"/>
          </p:nvPr>
        </p:nvSpPr>
        <p:spPr/>
        <p:txBody>
          <a:bodyPr/>
          <a:lstStyle>
            <a:lvl1pPr>
              <a:defRPr/>
            </a:lvl1pPr>
            <a:extLst/>
          </a:lstStyle>
          <a:p>
            <a:pPr>
              <a:defRPr/>
            </a:pPr>
            <a:fld id="{FF5C56C9-82EF-4590-AA85-221D5D196D45}" type="slidenum">
              <a:rPr lang="en-US"/>
              <a:pPr>
                <a:defRPr/>
              </a:pPr>
              <a:t>‹#›</a:t>
            </a:fld>
            <a:endParaRPr lang="en-US"/>
          </a:p>
        </p:txBody>
      </p:sp>
    </p:spTree>
    <p:extLst>
      <p:ext uri="{BB962C8B-B14F-4D97-AF65-F5344CB8AC3E}">
        <p14:creationId xmlns:p14="http://schemas.microsoft.com/office/powerpoint/2010/main" val="7772742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F5435BF8-B531-48CF-A672-A07F691B7236}" type="slidenum">
              <a:rPr lang="en-US"/>
              <a:pPr>
                <a:defRPr/>
              </a:pPr>
              <a:t>‹#›</a:t>
            </a:fld>
            <a:endParaRPr lang="en-US"/>
          </a:p>
        </p:txBody>
      </p:sp>
    </p:spTree>
    <p:extLst>
      <p:ext uri="{BB962C8B-B14F-4D97-AF65-F5344CB8AC3E}">
        <p14:creationId xmlns:p14="http://schemas.microsoft.com/office/powerpoint/2010/main" val="395701008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8" name="Footer Placeholder 7"/>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9" name="Slide Number Placeholder 8"/>
          <p:cNvSpPr>
            <a:spLocks noGrp="1"/>
          </p:cNvSpPr>
          <p:nvPr>
            <p:ph type="sldNum" sz="quarter" idx="12"/>
          </p:nvPr>
        </p:nvSpPr>
        <p:spPr/>
        <p:txBody>
          <a:bodyPr/>
          <a:lstStyle>
            <a:lvl1pPr>
              <a:defRPr/>
            </a:lvl1pPr>
            <a:extLst/>
          </a:lstStyle>
          <a:p>
            <a:pPr>
              <a:defRPr/>
            </a:pPr>
            <a:fld id="{828763C3-AEE3-4B6F-BA2E-FEB05BAD5CBC}" type="slidenum">
              <a:rPr lang="en-US"/>
              <a:pPr>
                <a:defRPr/>
              </a:pPr>
              <a:t>‹#›</a:t>
            </a:fld>
            <a:endParaRPr lang="en-US"/>
          </a:p>
        </p:txBody>
      </p:sp>
    </p:spTree>
    <p:extLst>
      <p:ext uri="{BB962C8B-B14F-4D97-AF65-F5344CB8AC3E}">
        <p14:creationId xmlns:p14="http://schemas.microsoft.com/office/powerpoint/2010/main" val="154114467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4" name="Footer Placeholder 3"/>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5" name="Slide Number Placeholder 4"/>
          <p:cNvSpPr>
            <a:spLocks noGrp="1"/>
          </p:cNvSpPr>
          <p:nvPr>
            <p:ph type="sldNum" sz="quarter" idx="12"/>
          </p:nvPr>
        </p:nvSpPr>
        <p:spPr/>
        <p:txBody>
          <a:bodyPr/>
          <a:lstStyle>
            <a:lvl1pPr>
              <a:defRPr/>
            </a:lvl1pPr>
            <a:extLst/>
          </a:lstStyle>
          <a:p>
            <a:pPr>
              <a:defRPr/>
            </a:pPr>
            <a:fld id="{179474A2-6A14-41F5-8E12-F2DBFDF6663C}" type="slidenum">
              <a:rPr lang="en-US"/>
              <a:pPr>
                <a:defRPr/>
              </a:pPr>
              <a:t>‹#›</a:t>
            </a:fld>
            <a:endParaRPr lang="en-US"/>
          </a:p>
        </p:txBody>
      </p:sp>
    </p:spTree>
    <p:extLst>
      <p:ext uri="{BB962C8B-B14F-4D97-AF65-F5344CB8AC3E}">
        <p14:creationId xmlns:p14="http://schemas.microsoft.com/office/powerpoint/2010/main" val="402438158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3" name="Footer Placeholder 2"/>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4" name="Slide Number Placeholder 3"/>
          <p:cNvSpPr>
            <a:spLocks noGrp="1"/>
          </p:cNvSpPr>
          <p:nvPr>
            <p:ph type="sldNum" sz="quarter" idx="12"/>
          </p:nvPr>
        </p:nvSpPr>
        <p:spPr/>
        <p:txBody>
          <a:bodyPr/>
          <a:lstStyle>
            <a:lvl1pPr>
              <a:defRPr/>
            </a:lvl1pPr>
            <a:extLst/>
          </a:lstStyle>
          <a:p>
            <a:pPr>
              <a:defRPr/>
            </a:pPr>
            <a:fld id="{04CF5B4D-69FB-4808-BFE2-26B8E36A0FB5}" type="slidenum">
              <a:rPr lang="en-US"/>
              <a:pPr>
                <a:defRPr/>
              </a:pPr>
              <a:t>‹#›</a:t>
            </a:fld>
            <a:endParaRPr lang="en-US"/>
          </a:p>
        </p:txBody>
      </p:sp>
    </p:spTree>
    <p:extLst>
      <p:ext uri="{BB962C8B-B14F-4D97-AF65-F5344CB8AC3E}">
        <p14:creationId xmlns:p14="http://schemas.microsoft.com/office/powerpoint/2010/main" val="55378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2AD9BF62-F3CF-4E0B-93F1-C66C46BF9CE0}" type="slidenum">
              <a:rPr lang="en-US"/>
              <a:pPr>
                <a:defRPr/>
              </a:pPr>
              <a:t>‹#›</a:t>
            </a:fld>
            <a:endParaRPr lang="en-US"/>
          </a:p>
        </p:txBody>
      </p:sp>
    </p:spTree>
    <p:extLst>
      <p:ext uri="{BB962C8B-B14F-4D97-AF65-F5344CB8AC3E}">
        <p14:creationId xmlns:p14="http://schemas.microsoft.com/office/powerpoint/2010/main" val="194094240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grpSp>
        <p:nvGrpSpPr>
          <p:cNvPr id="7" name="Right Triangle 18"/>
          <p:cNvGrpSpPr>
            <a:grpSpLocks/>
          </p:cNvGrpSpPr>
          <p:nvPr/>
        </p:nvGrpSpPr>
        <p:grpSpPr bwMode="auto">
          <a:xfrm>
            <a:off x="-12700" y="5784850"/>
            <a:ext cx="3414713" cy="1092200"/>
            <a:chOff x="-8" y="3644"/>
            <a:chExt cx="2151" cy="688"/>
          </a:xfrm>
        </p:grpSpPr>
        <p:pic>
          <p:nvPicPr>
            <p:cNvPr id="8" name="Right Triangl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 y="3644"/>
              <a:ext cx="2151" cy="688"/>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5"/>
            <p:cNvSpPr txBox="1">
              <a:spLocks noChangeArrowheads="1"/>
            </p:cNvSpPr>
            <p:nvPr/>
          </p:nvSpPr>
          <p:spPr bwMode="auto">
            <a:xfrm>
              <a:off x="175" y="4045"/>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grpSp>
      <p:pic>
        <p:nvPicPr>
          <p:cNvPr id="10" name="Straight Connector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 y="5772150"/>
            <a:ext cx="3421063" cy="1109663"/>
          </a:xfrm>
          <a:prstGeom prst="rect">
            <a:avLst/>
          </a:prstGeom>
          <a:noFill/>
          <a:extLst>
            <a:ext uri="{909E8E84-426E-40DD-AFC4-6F175D3DCCD1}">
              <a14:hiddenFill xmlns:a14="http://schemas.microsoft.com/office/drawing/2010/main">
                <a:solidFill>
                  <a:srgbClr val="FFFFFF"/>
                </a:solidFill>
              </a14:hiddenFill>
            </a:ext>
          </a:extLst>
        </p:spPr>
      </p:pic>
      <p:sp>
        <p:nvSpPr>
          <p:cNvPr id="11" name="Chevron 10"/>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2" name="Chevron 11"/>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3" name="Date Placeholder 4"/>
          <p:cNvSpPr>
            <a:spLocks noGrp="1"/>
          </p:cNvSpPr>
          <p:nvPr>
            <p:ph type="dt" sz="half" idx="10"/>
          </p:nvPr>
        </p:nvSpPr>
        <p:spPr>
          <a:xfrm>
            <a:off x="6727825" y="6408738"/>
            <a:ext cx="1919288" cy="365125"/>
          </a:xfrm>
          <a:prstGeom prst="rect">
            <a:avLst/>
          </a:prstGeom>
        </p:spPr>
        <p:txBody>
          <a:bodyPr/>
          <a:lstStyle>
            <a:lvl1pPr>
              <a:defRPr>
                <a:solidFill>
                  <a:schemeClr val="tx1"/>
                </a:solidFill>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14" name="Footer Placeholder 5"/>
          <p:cNvSpPr>
            <a:spLocks noGrp="1"/>
          </p:cNvSpPr>
          <p:nvPr>
            <p:ph type="ftr" sz="quarter" idx="11"/>
          </p:nvPr>
        </p:nvSpPr>
        <p:spPr>
          <a:xfrm>
            <a:off x="4379913" y="6408738"/>
            <a:ext cx="2351087" cy="365125"/>
          </a:xfrm>
          <a:prstGeom prst="rect">
            <a:avLst/>
          </a:prstGeom>
        </p:spPr>
        <p:txBody>
          <a:bodyPr/>
          <a:lstStyle>
            <a:lvl1pPr>
              <a:defRPr>
                <a:solidFill>
                  <a:schemeClr val="tx1"/>
                </a:solidFill>
              </a:defRPr>
            </a:lvl1pPr>
            <a:extLst/>
          </a:lstStyle>
          <a:p>
            <a:pPr>
              <a:defRPr/>
            </a:pPr>
            <a:r>
              <a:rPr lang="en-US"/>
              <a:t>Copyright 2005 </a:t>
            </a:r>
          </a:p>
          <a:p>
            <a:pPr>
              <a:defRPr/>
            </a:pPr>
            <a:r>
              <a:rPr lang="en-US"/>
              <a:t>Ralph M. Ford and Chris Coulston</a:t>
            </a:r>
          </a:p>
        </p:txBody>
      </p:sp>
      <p:sp>
        <p:nvSpPr>
          <p:cNvPr id="15" name="Slide Number Placeholder 6"/>
          <p:cNvSpPr>
            <a:spLocks noGrp="1"/>
          </p:cNvSpPr>
          <p:nvPr>
            <p:ph type="sldNum" sz="quarter" idx="12"/>
          </p:nvPr>
        </p:nvSpPr>
        <p:spPr/>
        <p:txBody>
          <a:bodyPr/>
          <a:lstStyle>
            <a:lvl1pPr>
              <a:defRPr>
                <a:solidFill>
                  <a:schemeClr val="tx1"/>
                </a:solidFill>
              </a:defRPr>
            </a:lvl1pPr>
            <a:extLst/>
          </a:lstStyle>
          <a:p>
            <a:pPr>
              <a:defRPr/>
            </a:pPr>
            <a:fld id="{269B72E0-D492-4904-9728-3DB99441E683}" type="slidenum">
              <a:rPr lang="en-US"/>
              <a:pPr>
                <a:defRPr/>
              </a:pPr>
              <a:t>‹#›</a:t>
            </a:fld>
            <a:endParaRPr lang="en-US"/>
          </a:p>
        </p:txBody>
      </p:sp>
    </p:spTree>
    <p:extLst>
      <p:ext uri="{BB962C8B-B14F-4D97-AF65-F5344CB8AC3E}">
        <p14:creationId xmlns:p14="http://schemas.microsoft.com/office/powerpoint/2010/main" val="270535632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15" descr="copyright.gif"/>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572000" y="6334125"/>
            <a:ext cx="4048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grpSp>
        <p:nvGrpSpPr>
          <p:cNvPr id="14" name="Right Triangle 13"/>
          <p:cNvGrpSpPr>
            <a:grpSpLocks/>
          </p:cNvGrpSpPr>
          <p:nvPr/>
        </p:nvGrpSpPr>
        <p:grpSpPr bwMode="auto">
          <a:xfrm>
            <a:off x="-12700" y="5784850"/>
            <a:ext cx="3414713" cy="1092200"/>
            <a:chOff x="-8" y="3644"/>
            <a:chExt cx="2151" cy="688"/>
          </a:xfrm>
        </p:grpSpPr>
        <p:pic>
          <p:nvPicPr>
            <p:cNvPr id="2053" name="Right Triangle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 y="3644"/>
              <a:ext cx="2151" cy="688"/>
            </a:xfrm>
            <a:prstGeom prst="rect">
              <a:avLst/>
            </a:prstGeom>
            <a:noFill/>
            <a:extLst>
              <a:ext uri="{909E8E84-426E-40DD-AFC4-6F175D3DCCD1}">
                <a14:hiddenFill xmlns:a14="http://schemas.microsoft.com/office/drawing/2010/main">
                  <a:solidFill>
                    <a:srgbClr val="FFFFFF"/>
                  </a:solidFill>
                </a14:hiddenFill>
              </a:ext>
            </a:extLst>
          </p:spPr>
        </p:pic>
        <p:sp>
          <p:nvSpPr>
            <p:cNvPr id="2054" name="Text Box 6"/>
            <p:cNvSpPr txBox="1">
              <a:spLocks noChangeArrowheads="1"/>
            </p:cNvSpPr>
            <p:nvPr/>
          </p:nvSpPr>
          <p:spPr bwMode="auto">
            <a:xfrm>
              <a:off x="175" y="4045"/>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grpSp>
      <p:pic>
        <p:nvPicPr>
          <p:cNvPr id="15" name="Straight Connector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 y="5772150"/>
            <a:ext cx="3421063" cy="1109663"/>
          </a:xfrm>
          <a:prstGeom prst="rect">
            <a:avLst/>
          </a:prstGeom>
          <a:noFill/>
          <a:extLst>
            <a:ext uri="{909E8E84-426E-40DD-AFC4-6F175D3DCCD1}">
              <a14:hiddenFill xmlns:a14="http://schemas.microsoft.com/office/drawing/2010/main">
                <a:solidFill>
                  <a:srgbClr val="FFFFFF"/>
                </a:solidFill>
              </a14:hiddenFill>
            </a:ext>
          </a:extLst>
        </p:spPr>
      </p:pic>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2058"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81F013F0-D498-4598-A3F6-5499026F2D8E}" type="slidenum">
              <a:rPr lang="en-US"/>
              <a:pPr>
                <a:defRPr/>
              </a:pPr>
              <a:t>‹#›</a:t>
            </a:fld>
            <a:endParaRPr lang="en-US"/>
          </a:p>
        </p:txBody>
      </p:sp>
      <p:pic>
        <p:nvPicPr>
          <p:cNvPr id="2060" name="Picture 15" descr="cover.gif"/>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382000" y="0"/>
            <a:ext cx="762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hyperlink" Target="http://www.youtube.com/watch?v=18GWVtVAAz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4" descr="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43200"/>
            <a:ext cx="2974975" cy="3657600"/>
          </a:xfrm>
          <a:prstGeom prst="rect">
            <a:avLst/>
          </a:prstGeom>
          <a:noFill/>
          <a:ln w="762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a:xfrm>
            <a:off x="685800" y="533400"/>
            <a:ext cx="7772400" cy="1829761"/>
          </a:xfrm>
        </p:spPr>
        <p:txBody>
          <a:bodyPr>
            <a:normAutofit fontScale="90000"/>
          </a:bodyPr>
          <a:lstStyle/>
          <a:p>
            <a:pPr algn="l"/>
            <a:r>
              <a:rPr lang="en-US" dirty="0"/>
              <a:t>Project Selection and Needs Identification</a:t>
            </a:r>
            <a:br>
              <a:rPr lang="en-US" dirty="0"/>
            </a:br>
            <a:r>
              <a:rPr lang="en-US" sz="3600" dirty="0"/>
              <a:t>Chapter 2 in Text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457200" y="1600200"/>
            <a:ext cx="8229600" cy="4525962"/>
          </a:xfrm>
        </p:spPr>
        <p:txBody>
          <a:bodyPr/>
          <a:lstStyle/>
          <a:p>
            <a:pPr marL="533400" indent="-533400" eaLnBrk="1" hangingPunct="1">
              <a:buFont typeface="Wingdings" pitchFamily="2" charset="2"/>
              <a:buAutoNum type="arabicPeriod"/>
            </a:pPr>
            <a:r>
              <a:rPr lang="en-US" dirty="0"/>
              <a:t>Determine selection criteria</a:t>
            </a:r>
          </a:p>
          <a:p>
            <a:pPr marL="788988" lvl="1" indent="-533400" eaLnBrk="1" hangingPunct="1">
              <a:buFont typeface="Arial" pitchFamily="34" charset="0"/>
              <a:buChar char="•"/>
            </a:pPr>
            <a:r>
              <a:rPr lang="en-US" dirty="0"/>
              <a:t>Your interest, technical complexity, creativity, innovation, marketing potential, etc.</a:t>
            </a:r>
          </a:p>
          <a:p>
            <a:pPr marL="533400" indent="-533400" eaLnBrk="1" hangingPunct="1">
              <a:buFont typeface="Wingdings" pitchFamily="2" charset="2"/>
              <a:buAutoNum type="arabicPeriod"/>
            </a:pPr>
            <a:r>
              <a:rPr lang="en-US" dirty="0"/>
              <a:t>Determine the criteria weightings</a:t>
            </a:r>
          </a:p>
          <a:p>
            <a:pPr marL="533400" indent="-533400" eaLnBrk="1" hangingPunct="1">
              <a:buFont typeface="Wingdings" pitchFamily="2" charset="2"/>
              <a:buAutoNum type="arabicPeriod"/>
            </a:pPr>
            <a:r>
              <a:rPr lang="en-US" dirty="0"/>
              <a:t>Identify and rate alternatives relative to criteria</a:t>
            </a:r>
          </a:p>
          <a:p>
            <a:pPr marL="533400" indent="-533400" eaLnBrk="1" hangingPunct="1">
              <a:buFont typeface="Wingdings" pitchFamily="2" charset="2"/>
              <a:buAutoNum type="arabicPeriod"/>
            </a:pPr>
            <a:r>
              <a:rPr lang="en-US" dirty="0"/>
              <a:t>Compute scores</a:t>
            </a:r>
          </a:p>
          <a:p>
            <a:pPr marL="533400" indent="-533400" eaLnBrk="1" hangingPunct="1">
              <a:buFont typeface="Wingdings" pitchFamily="2" charset="2"/>
              <a:buAutoNum type="arabicPeriod"/>
            </a:pPr>
            <a:r>
              <a:rPr lang="en-US" dirty="0"/>
              <a:t>Review the decision</a:t>
            </a:r>
          </a:p>
        </p:txBody>
      </p:sp>
      <p:sp>
        <p:nvSpPr>
          <p:cNvPr id="225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662D9ED-CE4C-461C-8BC8-BB786B4FD308}" type="slidenum">
              <a:rPr lang="en-US" smtClean="0"/>
              <a:pPr/>
              <a:t>10</a:t>
            </a:fld>
            <a:endParaRPr lang="en-US"/>
          </a:p>
        </p:txBody>
      </p:sp>
      <p:sp>
        <p:nvSpPr>
          <p:cNvPr id="2" name="Title 1"/>
          <p:cNvSpPr>
            <a:spLocks noGrp="1"/>
          </p:cNvSpPr>
          <p:nvPr>
            <p:ph type="title"/>
          </p:nvPr>
        </p:nvSpPr>
        <p:spPr/>
        <p:txBody>
          <a:bodyPr>
            <a:normAutofit fontScale="90000"/>
          </a:bodyPr>
          <a:lstStyle/>
          <a:p>
            <a:r>
              <a:rPr lang="en-US" dirty="0"/>
              <a:t>Project Selection Criteria</a:t>
            </a:r>
            <a:br>
              <a:rPr lang="en-US" dirty="0"/>
            </a:br>
            <a:r>
              <a:rPr lang="en-US" sz="3100" dirty="0"/>
              <a:t>Use of Analytical Hierarchy Process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z="4000" dirty="0"/>
              <a:t>Project Selection Criteria </a:t>
            </a:r>
            <a:br>
              <a:rPr lang="en-US" sz="4000" dirty="0"/>
            </a:br>
            <a:r>
              <a:rPr lang="en-US" sz="3100" dirty="0"/>
              <a:t>Creating the AHP Model</a:t>
            </a:r>
            <a:endParaRPr lang="en-US" sz="4000" dirty="0"/>
          </a:p>
        </p:txBody>
      </p:sp>
      <p:pic>
        <p:nvPicPr>
          <p:cNvPr id="92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4419600" cy="1643063"/>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22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657600"/>
            <a:ext cx="5289550" cy="2308225"/>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221" name="AutoShape 6"/>
          <p:cNvSpPr>
            <a:spLocks noChangeArrowheads="1"/>
          </p:cNvSpPr>
          <p:nvPr/>
        </p:nvSpPr>
        <p:spPr bwMode="auto">
          <a:xfrm flipV="1">
            <a:off x="914400" y="3962400"/>
            <a:ext cx="1981200" cy="1219200"/>
          </a:xfrm>
          <a:custGeom>
            <a:avLst/>
            <a:gdLst>
              <a:gd name="T0" fmla="*/ 1387390 w 21600"/>
              <a:gd name="T1" fmla="*/ 0 h 21600"/>
              <a:gd name="T2" fmla="*/ 1387390 w 21600"/>
              <a:gd name="T3" fmla="*/ 686252 h 21600"/>
              <a:gd name="T4" fmla="*/ 296905 w 21600"/>
              <a:gd name="T5" fmla="*/ 1219200 h 21600"/>
              <a:gd name="T6" fmla="*/ 1981200 w 21600"/>
              <a:gd name="T7" fmla="*/ 34312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 name="TextBox 1"/>
          <p:cNvSpPr txBox="1"/>
          <p:nvPr/>
        </p:nvSpPr>
        <p:spPr>
          <a:xfrm>
            <a:off x="5334000" y="1696968"/>
            <a:ext cx="2578655" cy="1754326"/>
          </a:xfrm>
          <a:prstGeom prst="rect">
            <a:avLst/>
          </a:prstGeom>
          <a:noFill/>
        </p:spPr>
        <p:txBody>
          <a:bodyPr wrap="none" rtlCol="0">
            <a:spAutoFit/>
          </a:bodyPr>
          <a:lstStyle/>
          <a:p>
            <a:r>
              <a:rPr lang="en-US" u="sng" dirty="0"/>
              <a:t>Selection Criteria</a:t>
            </a:r>
            <a:r>
              <a:rPr lang="en-US" dirty="0"/>
              <a:t>:</a:t>
            </a:r>
          </a:p>
          <a:p>
            <a:r>
              <a:rPr lang="en-US" dirty="0"/>
              <a:t>A: Match to team skills</a:t>
            </a:r>
          </a:p>
          <a:p>
            <a:r>
              <a:rPr lang="en-US" dirty="0"/>
              <a:t>B: Technical complexity</a:t>
            </a:r>
          </a:p>
          <a:p>
            <a:r>
              <a:rPr lang="en-US" dirty="0"/>
              <a:t>C: Creativity</a:t>
            </a:r>
          </a:p>
          <a:p>
            <a:r>
              <a:rPr lang="en-US" dirty="0"/>
              <a:t>D: Market potential</a:t>
            </a:r>
          </a:p>
          <a:p>
            <a:r>
              <a:rPr lang="en-US" dirty="0"/>
              <a:t>E: Industry sponsorship</a:t>
            </a:r>
          </a:p>
        </p:txBody>
      </p:sp>
    </p:spTree>
    <p:extLst>
      <p:ext uri="{BB962C8B-B14F-4D97-AF65-F5344CB8AC3E}">
        <p14:creationId xmlns:p14="http://schemas.microsoft.com/office/powerpoint/2010/main" val="347213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See Appendix B – Complete description of AHP</a:t>
            </a:r>
          </a:p>
          <a:p>
            <a:endParaRPr lang="en-US" dirty="0"/>
          </a:p>
          <a:p>
            <a:r>
              <a:rPr lang="en-US" dirty="0"/>
              <a:t>Watch a Video Intro </a:t>
            </a:r>
            <a:r>
              <a:rPr lang="en-US" dirty="0">
                <a:hlinkClick r:id="rId2"/>
              </a:rPr>
              <a:t>http://www.youtube.com/watch?v=18GWVtVAAzs</a:t>
            </a:r>
            <a:endParaRPr lang="en-US" dirty="0"/>
          </a:p>
          <a:p>
            <a:endParaRPr lang="en-US" dirty="0"/>
          </a:p>
          <a:p>
            <a:r>
              <a:rPr lang="en-US" dirty="0"/>
              <a:t>Review the Tutorial posted with course website</a:t>
            </a:r>
          </a:p>
          <a:p>
            <a:endParaRPr lang="en-US" dirty="0"/>
          </a:p>
        </p:txBody>
      </p:sp>
      <p:sp>
        <p:nvSpPr>
          <p:cNvPr id="3" name="Title 2"/>
          <p:cNvSpPr>
            <a:spLocks noGrp="1"/>
          </p:cNvSpPr>
          <p:nvPr>
            <p:ph type="title"/>
          </p:nvPr>
        </p:nvSpPr>
        <p:spPr/>
        <p:txBody>
          <a:bodyPr/>
          <a:lstStyle/>
          <a:p>
            <a:r>
              <a:rPr lang="en-US" dirty="0"/>
              <a:t>AHP – Resources </a:t>
            </a:r>
          </a:p>
        </p:txBody>
      </p:sp>
      <p:sp>
        <p:nvSpPr>
          <p:cNvPr id="6" name="Slide Number Placeholder 5"/>
          <p:cNvSpPr>
            <a:spLocks noGrp="1"/>
          </p:cNvSpPr>
          <p:nvPr>
            <p:ph type="sldNum" sz="quarter" idx="12"/>
          </p:nvPr>
        </p:nvSpPr>
        <p:spPr/>
        <p:txBody>
          <a:bodyPr/>
          <a:lstStyle/>
          <a:p>
            <a:pPr>
              <a:defRPr/>
            </a:pPr>
            <a:fld id="{34ABCF63-5EF2-40B1-A8EF-29EA2FB815BC}" type="slidenum">
              <a:rPr lang="en-US" smtClean="0"/>
              <a:pPr>
                <a:defRPr/>
              </a:pPr>
              <a:t>12</a:t>
            </a:fld>
            <a:endParaRPr lang="en-US"/>
          </a:p>
        </p:txBody>
      </p:sp>
    </p:spTree>
    <p:extLst>
      <p:ext uri="{BB962C8B-B14F-4D97-AF65-F5344CB8AC3E}">
        <p14:creationId xmlns:p14="http://schemas.microsoft.com/office/powerpoint/2010/main" val="82820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4691062"/>
          </a:xfrm>
        </p:spPr>
        <p:txBody>
          <a:bodyPr/>
          <a:lstStyle/>
          <a:p>
            <a:r>
              <a:rPr lang="en-US" dirty="0"/>
              <a:t>Customer statements for a new process, product or service may not be what exactly an engineer requires!</a:t>
            </a:r>
          </a:p>
          <a:p>
            <a:r>
              <a:rPr lang="en-US" dirty="0"/>
              <a:t>Customers may state the problem and a particular solution bias packaged together</a:t>
            </a:r>
          </a:p>
          <a:p>
            <a:pPr lvl="1"/>
            <a:r>
              <a:rPr lang="en-US" dirty="0"/>
              <a:t>This will constrain the design space unnecessarily.</a:t>
            </a:r>
          </a:p>
          <a:p>
            <a:pPr lvl="1"/>
            <a:r>
              <a:rPr lang="en-US" dirty="0"/>
              <a:t>An engineer needs to tactfully challenge the assumptions and ask questions to get the root of the problem.</a:t>
            </a:r>
          </a:p>
          <a:p>
            <a:pPr lvl="1"/>
            <a:r>
              <a:rPr lang="en-US" dirty="0"/>
              <a:t>Asking clarifying questions, analysis, picking apart the requests, and focus on the problem (not the solution) are essential.</a:t>
            </a:r>
          </a:p>
        </p:txBody>
      </p:sp>
      <p:sp>
        <p:nvSpPr>
          <p:cNvPr id="3" name="Title 2"/>
          <p:cNvSpPr>
            <a:spLocks noGrp="1"/>
          </p:cNvSpPr>
          <p:nvPr>
            <p:ph type="title"/>
          </p:nvPr>
        </p:nvSpPr>
        <p:spPr/>
        <p:txBody>
          <a:bodyPr/>
          <a:lstStyle/>
          <a:p>
            <a:r>
              <a:rPr lang="en-US" dirty="0"/>
              <a:t>Needs Identification</a:t>
            </a:r>
          </a:p>
        </p:txBody>
      </p:sp>
      <p:sp>
        <p:nvSpPr>
          <p:cNvPr id="6" name="Slide Number Placeholder 5"/>
          <p:cNvSpPr>
            <a:spLocks noGrp="1"/>
          </p:cNvSpPr>
          <p:nvPr>
            <p:ph type="sldNum" sz="quarter" idx="12"/>
          </p:nvPr>
        </p:nvSpPr>
        <p:spPr/>
        <p:txBody>
          <a:bodyPr/>
          <a:lstStyle/>
          <a:p>
            <a:pPr>
              <a:defRPr/>
            </a:pPr>
            <a:fld id="{34ABCF63-5EF2-40B1-A8EF-29EA2FB815BC}" type="slidenum">
              <a:rPr lang="en-US" smtClean="0"/>
              <a:pPr>
                <a:defRPr/>
              </a:pPr>
              <a:t>13</a:t>
            </a:fld>
            <a:endParaRPr lang="en-US"/>
          </a:p>
        </p:txBody>
      </p:sp>
    </p:spTree>
    <p:extLst>
      <p:ext uri="{BB962C8B-B14F-4D97-AF65-F5344CB8AC3E}">
        <p14:creationId xmlns:p14="http://schemas.microsoft.com/office/powerpoint/2010/main" val="2649057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457200" y="1481138"/>
            <a:ext cx="8534400" cy="4525962"/>
          </a:xfrm>
        </p:spPr>
        <p:txBody>
          <a:bodyPr/>
          <a:lstStyle/>
          <a:p>
            <a:pPr marL="0" indent="0" eaLnBrk="1" hangingPunct="1">
              <a:buNone/>
            </a:pPr>
            <a:r>
              <a:rPr lang="en-US" sz="2800" dirty="0"/>
              <a:t>Eliciting needs from the customer is a prerequisite to developing good engineering specs.</a:t>
            </a:r>
          </a:p>
          <a:p>
            <a:pPr marL="0" indent="0" eaLnBrk="1" hangingPunct="1">
              <a:buNone/>
            </a:pPr>
            <a:endParaRPr lang="en-US" sz="2400" dirty="0"/>
          </a:p>
          <a:p>
            <a:pPr marL="0" indent="0" eaLnBrk="1" hangingPunct="1">
              <a:buNone/>
            </a:pPr>
            <a:r>
              <a:rPr lang="en-US" sz="2800" dirty="0"/>
              <a:t>Process to obtain customer input:</a:t>
            </a:r>
          </a:p>
          <a:p>
            <a:pPr marL="533400" indent="-533400" eaLnBrk="1" hangingPunct="1">
              <a:buFont typeface="Wingdings" pitchFamily="2" charset="2"/>
              <a:buAutoNum type="arabicPeriod"/>
            </a:pPr>
            <a:r>
              <a:rPr lang="en-US" sz="2400" dirty="0"/>
              <a:t>Gather raw data.</a:t>
            </a:r>
          </a:p>
          <a:p>
            <a:pPr marL="533400" indent="-533400" eaLnBrk="1" hangingPunct="1">
              <a:buFont typeface="Wingdings" pitchFamily="2" charset="2"/>
              <a:buAutoNum type="arabicPeriod"/>
            </a:pPr>
            <a:r>
              <a:rPr lang="en-US" sz="2400" dirty="0"/>
              <a:t>Translate to marketing requirements.</a:t>
            </a:r>
          </a:p>
          <a:p>
            <a:pPr marL="533400" indent="-533400" eaLnBrk="1" hangingPunct="1">
              <a:buFont typeface="Wingdings" pitchFamily="2" charset="2"/>
              <a:buAutoNum type="arabicPeriod"/>
            </a:pPr>
            <a:r>
              <a:rPr lang="en-US" sz="2400" dirty="0"/>
              <a:t>Organize the needs into a hierarchy.</a:t>
            </a:r>
          </a:p>
          <a:p>
            <a:pPr marL="533400" indent="-533400" eaLnBrk="1" hangingPunct="1">
              <a:buFont typeface="Wingdings" pitchFamily="2" charset="2"/>
              <a:buAutoNum type="arabicPeriod"/>
            </a:pPr>
            <a:r>
              <a:rPr lang="en-US" sz="2400" dirty="0"/>
              <a:t>Rank the Needs</a:t>
            </a:r>
          </a:p>
          <a:p>
            <a:pPr marL="533400" indent="-533400" eaLnBrk="1" hangingPunct="1">
              <a:buFont typeface="Wingdings" pitchFamily="2" charset="2"/>
              <a:buAutoNum type="arabicPeriod"/>
            </a:pPr>
            <a:r>
              <a:rPr lang="en-US" sz="2400" dirty="0"/>
              <a:t>Review the outcomes and the process</a:t>
            </a:r>
          </a:p>
        </p:txBody>
      </p:sp>
      <p:sp>
        <p:nvSpPr>
          <p:cNvPr id="235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0C2E6A4-A47B-40EF-95DA-59088620CF43}" type="slidenum">
              <a:rPr lang="en-US" smtClean="0"/>
              <a:pPr/>
              <a:t>14</a:t>
            </a:fld>
            <a:endParaRPr lang="en-US"/>
          </a:p>
        </p:txBody>
      </p:sp>
      <p:sp>
        <p:nvSpPr>
          <p:cNvPr id="2" name="Title 1"/>
          <p:cNvSpPr>
            <a:spLocks noGrp="1"/>
          </p:cNvSpPr>
          <p:nvPr>
            <p:ph type="title"/>
          </p:nvPr>
        </p:nvSpPr>
        <p:spPr/>
        <p:txBody>
          <a:bodyPr>
            <a:normAutofit/>
          </a:bodyPr>
          <a:lstStyle/>
          <a:p>
            <a:r>
              <a:rPr lang="en-US" dirty="0"/>
              <a:t>Needs Identification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152400"/>
            <a:ext cx="7772400" cy="715962"/>
          </a:xfrm>
        </p:spPr>
        <p:txBody>
          <a:bodyPr>
            <a:normAutofit fontScale="90000"/>
          </a:bodyPr>
          <a:lstStyle/>
          <a:p>
            <a:pPr eaLnBrk="1" hangingPunct="1"/>
            <a:r>
              <a:rPr lang="en-US" sz="4000" dirty="0"/>
              <a:t>Process to obtain customer input</a:t>
            </a:r>
            <a:endParaRPr lang="en-US" sz="4000" i="1" dirty="0"/>
          </a:p>
        </p:txBody>
      </p:sp>
      <p:sp>
        <p:nvSpPr>
          <p:cNvPr id="11267" name="Rectangle 3"/>
          <p:cNvSpPr>
            <a:spLocks noGrp="1" noChangeArrowheads="1"/>
          </p:cNvSpPr>
          <p:nvPr>
            <p:ph type="body" idx="1"/>
          </p:nvPr>
        </p:nvSpPr>
        <p:spPr>
          <a:xfrm>
            <a:off x="304800" y="914400"/>
            <a:ext cx="8229600" cy="4919662"/>
          </a:xfrm>
        </p:spPr>
        <p:txBody>
          <a:bodyPr/>
          <a:lstStyle/>
          <a:p>
            <a:pPr eaLnBrk="1" hangingPunct="1">
              <a:lnSpc>
                <a:spcPct val="80000"/>
              </a:lnSpc>
            </a:pPr>
            <a:r>
              <a:rPr lang="en-US" sz="2000" dirty="0"/>
              <a:t>Gather raw data from users</a:t>
            </a:r>
          </a:p>
          <a:p>
            <a:pPr lvl="1" eaLnBrk="1" hangingPunct="1">
              <a:lnSpc>
                <a:spcPct val="80000"/>
              </a:lnSpc>
            </a:pPr>
            <a:r>
              <a:rPr lang="en-US" sz="1800" dirty="0"/>
              <a:t>What are the pros and cons of the existing  process </a:t>
            </a:r>
          </a:p>
          <a:p>
            <a:pPr lvl="1" eaLnBrk="1" hangingPunct="1">
              <a:lnSpc>
                <a:spcPct val="80000"/>
              </a:lnSpc>
            </a:pPr>
            <a:r>
              <a:rPr lang="en-US" sz="1800" dirty="0"/>
              <a:t>Understand the process and problem</a:t>
            </a:r>
          </a:p>
          <a:p>
            <a:pPr marL="392113" lvl="1" indent="0" eaLnBrk="1" hangingPunct="1">
              <a:lnSpc>
                <a:spcPct val="80000"/>
              </a:lnSpc>
              <a:buNone/>
            </a:pPr>
            <a:endParaRPr lang="en-US" sz="1800" dirty="0"/>
          </a:p>
          <a:p>
            <a:pPr eaLnBrk="1" hangingPunct="1">
              <a:lnSpc>
                <a:spcPct val="80000"/>
              </a:lnSpc>
            </a:pPr>
            <a:r>
              <a:rPr lang="en-US" sz="2000" dirty="0"/>
              <a:t>Interpret the raw data in terms of needs (</a:t>
            </a:r>
            <a:r>
              <a:rPr lang="en-US" sz="2000" dirty="0">
                <a:solidFill>
                  <a:srgbClr val="FF0000"/>
                </a:solidFill>
              </a:rPr>
              <a:t>Need</a:t>
            </a:r>
            <a:r>
              <a:rPr lang="en-US" sz="2000" dirty="0"/>
              <a:t>)</a:t>
            </a:r>
          </a:p>
          <a:p>
            <a:pPr lvl="1" eaLnBrk="1" hangingPunct="1">
              <a:lnSpc>
                <a:spcPct val="80000"/>
              </a:lnSpc>
            </a:pPr>
            <a:r>
              <a:rPr lang="en-US" sz="1800" dirty="0"/>
              <a:t>What is the customer requirement (</a:t>
            </a:r>
            <a:r>
              <a:rPr lang="en-US" sz="1800" b="1" dirty="0"/>
              <a:t>marketing specification</a:t>
            </a:r>
            <a:r>
              <a:rPr lang="en-US" sz="1800" dirty="0"/>
              <a:t>)</a:t>
            </a:r>
          </a:p>
          <a:p>
            <a:pPr lvl="1" eaLnBrk="1" hangingPunct="1">
              <a:lnSpc>
                <a:spcPct val="80000"/>
              </a:lnSpc>
            </a:pPr>
            <a:r>
              <a:rPr lang="en-US" sz="1800" dirty="0"/>
              <a:t>Not quantified – they use terms such as: good, easy, user friendly, etc.</a:t>
            </a:r>
          </a:p>
          <a:p>
            <a:pPr lvl="2" eaLnBrk="1" hangingPunct="1">
              <a:lnSpc>
                <a:spcPct val="80000"/>
              </a:lnSpc>
            </a:pPr>
            <a:r>
              <a:rPr lang="en-US" sz="1600" dirty="0">
                <a:solidFill>
                  <a:srgbClr val="0000FF"/>
                </a:solidFill>
              </a:rPr>
              <a:t>Design an audio device that is portable, easy to use with high quality. (</a:t>
            </a:r>
            <a:r>
              <a:rPr lang="en-US" sz="1600" b="1" dirty="0">
                <a:solidFill>
                  <a:srgbClr val="0000FF"/>
                </a:solidFill>
              </a:rPr>
              <a:t>extension</a:t>
            </a:r>
            <a:r>
              <a:rPr lang="en-US" sz="1600" dirty="0">
                <a:solidFill>
                  <a:srgbClr val="0000FF"/>
                </a:solidFill>
              </a:rPr>
              <a:t>) It should be water resistance, long lasting, small and drop resistance.</a:t>
            </a:r>
          </a:p>
          <a:p>
            <a:pPr marL="630238" lvl="2" indent="0" eaLnBrk="1" hangingPunct="1">
              <a:lnSpc>
                <a:spcPct val="80000"/>
              </a:lnSpc>
              <a:buNone/>
            </a:pPr>
            <a:endParaRPr lang="en-US" sz="1600" dirty="0"/>
          </a:p>
          <a:p>
            <a:pPr eaLnBrk="1" hangingPunct="1">
              <a:lnSpc>
                <a:spcPct val="80000"/>
              </a:lnSpc>
            </a:pPr>
            <a:r>
              <a:rPr lang="en-US" sz="2000" dirty="0"/>
              <a:t>Quantify the needs (</a:t>
            </a:r>
            <a:r>
              <a:rPr lang="en-US" sz="2000" dirty="0">
                <a:solidFill>
                  <a:srgbClr val="FF0000"/>
                </a:solidFill>
              </a:rPr>
              <a:t>Tree</a:t>
            </a:r>
            <a:r>
              <a:rPr lang="en-US" sz="2000" dirty="0"/>
              <a:t>)</a:t>
            </a:r>
          </a:p>
          <a:p>
            <a:pPr lvl="1" eaLnBrk="1" hangingPunct="1">
              <a:lnSpc>
                <a:spcPct val="80000"/>
              </a:lnSpc>
            </a:pPr>
            <a:r>
              <a:rPr lang="en-US" sz="1800" dirty="0"/>
              <a:t>Establish an </a:t>
            </a:r>
            <a:r>
              <a:rPr lang="en-US" sz="1800" b="1" dirty="0"/>
              <a:t>objective tree</a:t>
            </a:r>
          </a:p>
          <a:p>
            <a:pPr lvl="1" eaLnBrk="1" hangingPunct="1">
              <a:lnSpc>
                <a:spcPct val="80000"/>
              </a:lnSpc>
            </a:pPr>
            <a:r>
              <a:rPr lang="en-US" sz="1800" dirty="0"/>
              <a:t>Ranking the relative importance of each specification</a:t>
            </a:r>
          </a:p>
          <a:p>
            <a:pPr lvl="1" eaLnBrk="1" hangingPunct="1">
              <a:lnSpc>
                <a:spcPct val="80000"/>
              </a:lnSpc>
            </a:pPr>
            <a:endParaRPr lang="en-US" sz="1800" dirty="0"/>
          </a:p>
          <a:p>
            <a:pPr eaLnBrk="1" hangingPunct="1">
              <a:lnSpc>
                <a:spcPct val="80000"/>
              </a:lnSpc>
            </a:pPr>
            <a:r>
              <a:rPr lang="en-US" sz="2000" dirty="0"/>
              <a:t>Understand the background and existing solutions (</a:t>
            </a:r>
            <a:r>
              <a:rPr lang="en-US" sz="2000" dirty="0">
                <a:solidFill>
                  <a:srgbClr val="FF0000"/>
                </a:solidFill>
              </a:rPr>
              <a:t>Survey</a:t>
            </a:r>
            <a:r>
              <a:rPr lang="en-US" sz="2000" dirty="0"/>
              <a:t>)</a:t>
            </a:r>
          </a:p>
          <a:p>
            <a:pPr lvl="1" eaLnBrk="1" hangingPunct="1">
              <a:lnSpc>
                <a:spcPct val="80000"/>
              </a:lnSpc>
            </a:pPr>
            <a:r>
              <a:rPr lang="en-US" sz="1800" dirty="0"/>
              <a:t>Use all available resources: Internet, Technical repositories, Journals, Government statistics, etc.</a:t>
            </a:r>
          </a:p>
        </p:txBody>
      </p:sp>
    </p:spTree>
    <p:extLst>
      <p:ext uri="{BB962C8B-B14F-4D97-AF65-F5344CB8AC3E}">
        <p14:creationId xmlns:p14="http://schemas.microsoft.com/office/powerpoint/2010/main" val="3907960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Footer Placeholder 4"/>
          <p:cNvSpPr>
            <a:spLocks noGrp="1"/>
          </p:cNvSpPr>
          <p:nvPr>
            <p:ph type="ftr" sz="quarter" idx="11"/>
          </p:nvPr>
        </p:nvSpPr>
        <p:spPr/>
        <p:txBody>
          <a:bodyPr/>
          <a:lstStyle/>
          <a:p>
            <a:pPr>
              <a:defRPr/>
            </a:pPr>
            <a:r>
              <a:rPr lang="en-US"/>
              <a:t>Copyright 2005 </a:t>
            </a:r>
          </a:p>
          <a:p>
            <a:pPr>
              <a:defRPr/>
            </a:pPr>
            <a:r>
              <a:rPr lang="en-US"/>
              <a:t>Ralph M. Ford and Chris Coulston</a:t>
            </a:r>
          </a:p>
        </p:txBody>
      </p:sp>
      <p:sp>
        <p:nvSpPr>
          <p:cNvPr id="6" name="Slide Number Placeholder 5"/>
          <p:cNvSpPr>
            <a:spLocks noGrp="1"/>
          </p:cNvSpPr>
          <p:nvPr>
            <p:ph type="sldNum" sz="quarter" idx="12"/>
          </p:nvPr>
        </p:nvSpPr>
        <p:spPr/>
        <p:txBody>
          <a:bodyPr/>
          <a:lstStyle/>
          <a:p>
            <a:pPr>
              <a:defRPr/>
            </a:pPr>
            <a:fld id="{34ABCF63-5EF2-40B1-A8EF-29EA2FB815BC}" type="slidenum">
              <a:rPr lang="en-US" smtClean="0"/>
              <a:pPr>
                <a:defRPr/>
              </a:pPr>
              <a:t>16</a:t>
            </a:fld>
            <a:endParaRPr lang="en-US"/>
          </a:p>
        </p:txBody>
      </p:sp>
    </p:spTree>
    <p:extLst>
      <p:ext uri="{BB962C8B-B14F-4D97-AF65-F5344CB8AC3E}">
        <p14:creationId xmlns:p14="http://schemas.microsoft.com/office/powerpoint/2010/main" val="3870748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eaLnBrk="1" hangingPunct="1">
              <a:buFont typeface="Wingdings" pitchFamily="2" charset="2"/>
              <a:buNone/>
            </a:pPr>
            <a:r>
              <a:rPr lang="en-US" dirty="0"/>
              <a:t>Some methods are:</a:t>
            </a:r>
          </a:p>
          <a:p>
            <a:pPr eaLnBrk="1" hangingPunct="1"/>
            <a:r>
              <a:rPr lang="en-US" dirty="0"/>
              <a:t>Interviews (see questions in the book).</a:t>
            </a:r>
          </a:p>
          <a:p>
            <a:pPr eaLnBrk="1" hangingPunct="1"/>
            <a:r>
              <a:rPr lang="en-US" dirty="0"/>
              <a:t>Focus Groups</a:t>
            </a:r>
          </a:p>
          <a:p>
            <a:pPr eaLnBrk="1" hangingPunct="1"/>
            <a:r>
              <a:rPr lang="en-US" dirty="0"/>
              <a:t>Direct observation </a:t>
            </a:r>
          </a:p>
          <a:p>
            <a:pPr eaLnBrk="1" hangingPunct="1"/>
            <a:r>
              <a:rPr lang="en-US" dirty="0"/>
              <a:t>See questions in book</a:t>
            </a:r>
          </a:p>
          <a:p>
            <a:pPr eaLnBrk="1" hangingPunct="1"/>
            <a:r>
              <a:rPr lang="en-US" dirty="0"/>
              <a:t>Trends</a:t>
            </a:r>
          </a:p>
          <a:p>
            <a:pPr eaLnBrk="1" hangingPunct="1">
              <a:buFont typeface="Wingdings" pitchFamily="2" charset="2"/>
              <a:buNone/>
            </a:pPr>
            <a:endParaRPr lang="en-US" dirty="0"/>
          </a:p>
        </p:txBody>
      </p:sp>
      <p:sp>
        <p:nvSpPr>
          <p:cNvPr id="2457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8AB8563-670E-4CD5-B1DA-9DE8C806A9E5}" type="slidenum">
              <a:rPr lang="en-US" smtClean="0"/>
              <a:pPr/>
              <a:t>17</a:t>
            </a:fld>
            <a:endParaRPr lang="en-US"/>
          </a:p>
        </p:txBody>
      </p:sp>
      <p:sp>
        <p:nvSpPr>
          <p:cNvPr id="2" name="Title 1"/>
          <p:cNvSpPr>
            <a:spLocks noGrp="1"/>
          </p:cNvSpPr>
          <p:nvPr>
            <p:ph type="title"/>
          </p:nvPr>
        </p:nvSpPr>
        <p:spPr/>
        <p:txBody>
          <a:bodyPr/>
          <a:lstStyle/>
          <a:p>
            <a:r>
              <a:rPr lang="en-US" dirty="0"/>
              <a:t>Step 1 – Gather Raw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57200" y="1524000"/>
            <a:ext cx="8229600" cy="4525963"/>
          </a:xfrm>
        </p:spPr>
        <p:txBody>
          <a:bodyPr/>
          <a:lstStyle/>
          <a:p>
            <a:pPr eaLnBrk="1" hangingPunct="1">
              <a:buFont typeface="Wingdings" pitchFamily="2" charset="2"/>
              <a:buNone/>
            </a:pPr>
            <a:r>
              <a:rPr lang="en-US" b="1" i="1"/>
              <a:t>Marketing Requirements</a:t>
            </a:r>
          </a:p>
          <a:p>
            <a:pPr eaLnBrk="1" hangingPunct="1"/>
            <a:r>
              <a:rPr lang="en-US"/>
              <a:t>Statement of Customer Needs in language of customer.</a:t>
            </a:r>
          </a:p>
          <a:p>
            <a:pPr eaLnBrk="1" hangingPunct="1"/>
            <a:r>
              <a:rPr lang="en-US"/>
              <a:t>What the product should do, NOT how it should be achieved.</a:t>
            </a:r>
          </a:p>
          <a:p>
            <a:pPr eaLnBrk="1" hangingPunct="1"/>
            <a:r>
              <a:rPr lang="en-US"/>
              <a:t>Short, action-oriented phrases</a:t>
            </a:r>
          </a:p>
          <a:p>
            <a:pPr eaLnBrk="1" hangingPunct="1"/>
            <a:r>
              <a:rPr lang="en-US"/>
              <a:t>Example - “The system should have high quality audio.”</a:t>
            </a:r>
          </a:p>
          <a:p>
            <a:pPr eaLnBrk="1" hangingPunct="1">
              <a:buFont typeface="Wingdings" pitchFamily="2" charset="2"/>
              <a:buNone/>
            </a:pPr>
            <a:endParaRPr lang="en-US" u="sng"/>
          </a:p>
        </p:txBody>
      </p:sp>
      <p:sp>
        <p:nvSpPr>
          <p:cNvPr id="256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E44E120-BAD5-4B52-AED0-3592B0358F71}" type="slidenum">
              <a:rPr lang="en-US" smtClean="0"/>
              <a:pPr/>
              <a:t>18</a:t>
            </a:fld>
            <a:endParaRPr lang="en-US"/>
          </a:p>
        </p:txBody>
      </p:sp>
      <p:sp>
        <p:nvSpPr>
          <p:cNvPr id="2" name="Title 1"/>
          <p:cNvSpPr>
            <a:spLocks noGrp="1"/>
          </p:cNvSpPr>
          <p:nvPr>
            <p:ph type="title"/>
          </p:nvPr>
        </p:nvSpPr>
        <p:spPr/>
        <p:txBody>
          <a:bodyPr>
            <a:normAutofit fontScale="90000"/>
          </a:bodyPr>
          <a:lstStyle/>
          <a:p>
            <a:r>
              <a:rPr lang="en-US" dirty="0"/>
              <a:t>Step 2 – Translate Needs to Marketing Requirements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Object 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733800" y="1143000"/>
            <a:ext cx="4891088" cy="524668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C94E530-7683-43DE-A653-D2D6F2E63AFC}" type="slidenum">
              <a:rPr lang="en-US" smtClean="0"/>
              <a:pPr/>
              <a:t>19</a:t>
            </a:fld>
            <a:endParaRPr 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267200"/>
            <a:ext cx="535305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457200" y="274638"/>
            <a:ext cx="8229600" cy="1143000"/>
          </a:xfrm>
        </p:spPr>
        <p:txBody>
          <a:bodyPr>
            <a:normAutofit fontScale="90000"/>
          </a:bodyPr>
          <a:lstStyle/>
          <a:p>
            <a:r>
              <a:rPr lang="en-US" dirty="0"/>
              <a:t>Step 3 – Organize Needs to Marketing Hierarchy</a:t>
            </a:r>
          </a:p>
        </p:txBody>
      </p:sp>
      <p:sp>
        <p:nvSpPr>
          <p:cNvPr id="8" name="Rectangle 3"/>
          <p:cNvSpPr txBox="1">
            <a:spLocks noChangeArrowheads="1"/>
          </p:cNvSpPr>
          <p:nvPr/>
        </p:nvSpPr>
        <p:spPr bwMode="auto">
          <a:xfrm>
            <a:off x="457200" y="1676400"/>
            <a:ext cx="2819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eaLnBrk="1" hangingPunct="1"/>
            <a:r>
              <a:rPr lang="en-US" sz="2400"/>
              <a:t>Organize needs by </a:t>
            </a:r>
            <a:r>
              <a:rPr lang="en-US" sz="2400" b="1"/>
              <a:t>functional similarity</a:t>
            </a:r>
            <a:r>
              <a:rPr lang="en-US" sz="2400"/>
              <a:t>, not by importance!</a:t>
            </a:r>
          </a:p>
          <a:p>
            <a:pPr eaLnBrk="1" hangingPunct="1"/>
            <a:endParaRPr lang="en-US" sz="2400"/>
          </a:p>
          <a:p>
            <a:pPr eaLnBrk="1" hangingPunct="1"/>
            <a:endParaRPr lang="en-US" sz="2400"/>
          </a:p>
          <a:p>
            <a:pPr eaLnBrk="1" hangingPunct="1"/>
            <a:endParaRPr lang="en-US" sz="2400"/>
          </a:p>
          <a:p>
            <a:pPr eaLnBrk="1" hangingPunct="1"/>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buFont typeface="Wingdings" pitchFamily="2" charset="2"/>
              <a:buNone/>
            </a:pPr>
            <a:r>
              <a:rPr lang="en-US" sz="2400" dirty="0"/>
              <a:t>By the end of this section, you should:</a:t>
            </a:r>
          </a:p>
          <a:p>
            <a:pPr eaLnBrk="1" hangingPunct="1"/>
            <a:r>
              <a:rPr lang="en-US" sz="2400" dirty="0"/>
              <a:t>Have an understanding of the types of projects electrical and computer engineers undertake.</a:t>
            </a:r>
          </a:p>
          <a:p>
            <a:pPr eaLnBrk="1" hangingPunct="1"/>
            <a:r>
              <a:rPr lang="en-US" sz="2400" dirty="0"/>
              <a:t>Understand and be able to apply sound criteria for project selection.</a:t>
            </a:r>
          </a:p>
          <a:p>
            <a:pPr eaLnBrk="1" hangingPunct="1"/>
            <a:r>
              <a:rPr lang="en-US" sz="2400" dirty="0"/>
              <a:t>Know how to determine, document, and rank end-user needs.</a:t>
            </a:r>
          </a:p>
          <a:p>
            <a:pPr eaLnBrk="1" hangingPunct="1"/>
            <a:r>
              <a:rPr lang="en-US" sz="2400" dirty="0"/>
              <a:t>Be aware of resources for conducting research surveys.</a:t>
            </a:r>
          </a:p>
          <a:p>
            <a:pPr eaLnBrk="1" hangingPunct="1"/>
            <a:r>
              <a:rPr lang="en-US" sz="2400" dirty="0"/>
              <a:t>Have selected a project concept and developed a problem statement</a:t>
            </a:r>
            <a:r>
              <a:rPr lang="en-US" sz="2400" i="1" dirty="0"/>
              <a:t>.</a:t>
            </a:r>
            <a:endParaRPr lang="en-US" sz="2400" dirty="0"/>
          </a:p>
        </p:txBody>
      </p:sp>
      <p:sp>
        <p:nvSpPr>
          <p:cNvPr id="163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A084B9B-462B-4440-B0E2-35689AD9638D}" type="slidenum">
              <a:rPr lang="en-US" smtClean="0"/>
              <a:pPr/>
              <a:t>2</a:t>
            </a:fld>
            <a:endParaRPr lang="en-US"/>
          </a:p>
        </p:txBody>
      </p:sp>
      <p:sp>
        <p:nvSpPr>
          <p:cNvPr id="3" name="Title 2"/>
          <p:cNvSpPr>
            <a:spLocks noGrp="1"/>
          </p:cNvSpPr>
          <p:nvPr>
            <p:ph type="title"/>
          </p:nvPr>
        </p:nvSpPr>
        <p:spPr/>
        <p:txBody>
          <a:bodyPr/>
          <a:lstStyle/>
          <a:p>
            <a:r>
              <a:rPr lang="en-US" dirty="0"/>
              <a:t>Learning Objectives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eaLnBrk="1" hangingPunct="1"/>
            <a:r>
              <a:rPr lang="en-US" dirty="0"/>
              <a:t>Rank the needs to determine the relative importance of each of the needs.</a:t>
            </a:r>
          </a:p>
          <a:p>
            <a:pPr eaLnBrk="1" hangingPunct="1"/>
            <a:r>
              <a:rPr lang="en-US" dirty="0"/>
              <a:t>Systematically compare each need to all other needs.</a:t>
            </a:r>
          </a:p>
          <a:p>
            <a:pPr lvl="1" eaLnBrk="1" hangingPunct="1"/>
            <a:r>
              <a:rPr lang="en-US" dirty="0"/>
              <a:t>Tool: pairwise comparison matrix.</a:t>
            </a:r>
          </a:p>
        </p:txBody>
      </p:sp>
      <p:sp>
        <p:nvSpPr>
          <p:cNvPr id="286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5F67863-D561-4528-ABF2-832C597792B8}" type="slidenum">
              <a:rPr lang="en-US" smtClean="0"/>
              <a:pPr/>
              <a:t>20</a:t>
            </a:fld>
            <a:endParaRPr lang="en-US"/>
          </a:p>
        </p:txBody>
      </p:sp>
      <p:sp>
        <p:nvSpPr>
          <p:cNvPr id="2" name="Title 1"/>
          <p:cNvSpPr>
            <a:spLocks noGrp="1"/>
          </p:cNvSpPr>
          <p:nvPr>
            <p:ph type="title"/>
          </p:nvPr>
        </p:nvSpPr>
        <p:spPr/>
        <p:txBody>
          <a:bodyPr/>
          <a:lstStyle/>
          <a:p>
            <a:r>
              <a:rPr lang="en-US" dirty="0"/>
              <a:t>Step 4 – Rank the Needs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962400"/>
            <a:ext cx="733294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p:txBody>
          <a:bodyPr/>
          <a:lstStyle/>
          <a:p>
            <a:pPr marL="109537" indent="0" eaLnBrk="1" hangingPunct="1">
              <a:buNone/>
            </a:pPr>
            <a:r>
              <a:rPr lang="en-US" sz="2400" u="sng" dirty="0"/>
              <a:t>Process</a:t>
            </a:r>
          </a:p>
          <a:p>
            <a:pPr eaLnBrk="1" hangingPunct="1"/>
            <a:r>
              <a:rPr lang="en-US" sz="2400" dirty="0"/>
              <a:t>This is just a process that embodies a good practice. </a:t>
            </a:r>
          </a:p>
          <a:p>
            <a:pPr eaLnBrk="1" hangingPunct="1"/>
            <a:r>
              <a:rPr lang="en-US" sz="2400" dirty="0"/>
              <a:t>It is ultimately for making decisions about what is important to the end-user.</a:t>
            </a:r>
          </a:p>
          <a:p>
            <a:pPr eaLnBrk="1" hangingPunct="1"/>
            <a:r>
              <a:rPr lang="en-US" sz="2400" dirty="0"/>
              <a:t>In the end ask yourself – “Does this make sense?”  </a:t>
            </a:r>
          </a:p>
          <a:p>
            <a:pPr lvl="1" eaLnBrk="1" hangingPunct="1"/>
            <a:r>
              <a:rPr lang="en-US" sz="2000" dirty="0"/>
              <a:t>If not, you should make it so that it does or determine why not.</a:t>
            </a:r>
          </a:p>
          <a:p>
            <a:pPr marL="109537" indent="0" eaLnBrk="1" hangingPunct="1">
              <a:buNone/>
            </a:pPr>
            <a:r>
              <a:rPr lang="en-US" sz="2400" u="sng" dirty="0"/>
              <a:t>Outcomes</a:t>
            </a:r>
          </a:p>
          <a:p>
            <a:pPr eaLnBrk="1" hangingPunct="1"/>
            <a:r>
              <a:rPr lang="en-US" sz="2400" dirty="0"/>
              <a:t>Marketing requirements that identify needs</a:t>
            </a:r>
          </a:p>
          <a:p>
            <a:pPr eaLnBrk="1" hangingPunct="1"/>
            <a:r>
              <a:rPr lang="en-US" sz="2400" dirty="0"/>
              <a:t>An objective tree</a:t>
            </a:r>
          </a:p>
          <a:p>
            <a:pPr eaLnBrk="1" hangingPunct="1"/>
            <a:r>
              <a:rPr lang="en-US" sz="2400" dirty="0"/>
              <a:t>A ranking of the relative importance of needs</a:t>
            </a:r>
          </a:p>
        </p:txBody>
      </p:sp>
      <p:sp>
        <p:nvSpPr>
          <p:cNvPr id="307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1C716E2-550C-4666-9F8E-A1236D83E771}" type="slidenum">
              <a:rPr lang="en-US" smtClean="0"/>
              <a:pPr/>
              <a:t>21</a:t>
            </a:fld>
            <a:endParaRPr lang="en-US"/>
          </a:p>
        </p:txBody>
      </p:sp>
      <p:sp>
        <p:nvSpPr>
          <p:cNvPr id="2" name="Title 1"/>
          <p:cNvSpPr>
            <a:spLocks noGrp="1"/>
          </p:cNvSpPr>
          <p:nvPr>
            <p:ph type="title"/>
          </p:nvPr>
        </p:nvSpPr>
        <p:spPr>
          <a:xfrm>
            <a:off x="228600" y="274638"/>
            <a:ext cx="8458200" cy="1143000"/>
          </a:xfrm>
        </p:spPr>
        <p:txBody>
          <a:bodyPr>
            <a:normAutofit fontScale="90000"/>
          </a:bodyPr>
          <a:lstStyle/>
          <a:p>
            <a:r>
              <a:rPr lang="en-US" dirty="0"/>
              <a:t>Step 5 – Review the Outcomes and the Process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457200" y="1676400"/>
            <a:ext cx="8229600" cy="4330700"/>
          </a:xfrm>
        </p:spPr>
        <p:txBody>
          <a:bodyPr/>
          <a:lstStyle/>
          <a:p>
            <a:pPr eaLnBrk="1" hangingPunct="1"/>
            <a:r>
              <a:rPr lang="en-US" sz="2800" b="1" dirty="0"/>
              <a:t>You</a:t>
            </a:r>
            <a:r>
              <a:rPr lang="en-US" sz="2800" dirty="0"/>
              <a:t> need to become the experts on the problem and state-of-the-art in this area.</a:t>
            </a:r>
          </a:p>
          <a:p>
            <a:pPr eaLnBrk="1" hangingPunct="1"/>
            <a:endParaRPr lang="en-US" sz="2800" dirty="0"/>
          </a:p>
          <a:p>
            <a:pPr eaLnBrk="1" hangingPunct="1"/>
            <a:r>
              <a:rPr lang="en-US" sz="2800" dirty="0"/>
              <a:t>If you don’t, then you </a:t>
            </a:r>
          </a:p>
          <a:p>
            <a:pPr lvl="1" eaLnBrk="1" hangingPunct="1"/>
            <a:r>
              <a:rPr lang="en-US" sz="2400" dirty="0"/>
              <a:t>re-invent the wheel</a:t>
            </a:r>
          </a:p>
          <a:p>
            <a:pPr lvl="1" eaLnBrk="1" hangingPunct="1"/>
            <a:r>
              <a:rPr lang="en-US" sz="2400" dirty="0"/>
              <a:t>don’t look too smart</a:t>
            </a:r>
          </a:p>
        </p:txBody>
      </p:sp>
      <p:sp>
        <p:nvSpPr>
          <p:cNvPr id="327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EBE8422-E7D7-4E6B-A8CB-16949C96B085}" type="slidenum">
              <a:rPr lang="en-US" smtClean="0"/>
              <a:pPr/>
              <a:t>22</a:t>
            </a:fld>
            <a:endParaRPr lang="en-US"/>
          </a:p>
        </p:txBody>
      </p:sp>
      <p:sp>
        <p:nvSpPr>
          <p:cNvPr id="2" name="Title 1"/>
          <p:cNvSpPr>
            <a:spLocks noGrp="1"/>
          </p:cNvSpPr>
          <p:nvPr>
            <p:ph type="title"/>
          </p:nvPr>
        </p:nvSpPr>
        <p:spPr/>
        <p:txBody>
          <a:bodyPr/>
          <a:lstStyle/>
          <a:p>
            <a:r>
              <a:rPr lang="en-US" dirty="0"/>
              <a:t>Research Survey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2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304800" y="1447800"/>
            <a:ext cx="8229600" cy="4038600"/>
          </a:xfrm>
        </p:spPr>
        <p:txBody>
          <a:bodyPr/>
          <a:lstStyle/>
          <a:p>
            <a:pPr marL="109537" indent="0" eaLnBrk="1" hangingPunct="1">
              <a:spcAft>
                <a:spcPts val="600"/>
              </a:spcAft>
              <a:buNone/>
            </a:pPr>
            <a:r>
              <a:rPr lang="en-US" dirty="0"/>
              <a:t>Finding out answers to following questions is important:</a:t>
            </a:r>
          </a:p>
          <a:p>
            <a:pPr eaLnBrk="1" hangingPunct="1">
              <a:spcAft>
                <a:spcPts val="600"/>
              </a:spcAft>
            </a:pPr>
            <a:r>
              <a:rPr lang="en-US" dirty="0"/>
              <a:t>What is the basic theory behind the concept?</a:t>
            </a:r>
          </a:p>
          <a:p>
            <a:pPr eaLnBrk="1" hangingPunct="1">
              <a:spcAft>
                <a:spcPts val="600"/>
              </a:spcAft>
            </a:pPr>
            <a:r>
              <a:rPr lang="en-US" dirty="0"/>
              <a:t>How is it currently being done?</a:t>
            </a:r>
          </a:p>
          <a:p>
            <a:pPr eaLnBrk="1" hangingPunct="1">
              <a:spcAft>
                <a:spcPts val="600"/>
              </a:spcAft>
            </a:pPr>
            <a:r>
              <a:rPr lang="en-US" dirty="0"/>
              <a:t>What are the limitations of the current designs or technology?</a:t>
            </a:r>
          </a:p>
          <a:p>
            <a:pPr eaLnBrk="1" hangingPunct="1">
              <a:spcAft>
                <a:spcPts val="600"/>
              </a:spcAft>
            </a:pPr>
            <a:r>
              <a:rPr lang="en-US" dirty="0"/>
              <a:t>What are the similarities/differences between your concept and current systems?</a:t>
            </a:r>
          </a:p>
          <a:p>
            <a:pPr eaLnBrk="1" hangingPunct="1">
              <a:spcAft>
                <a:spcPts val="600"/>
              </a:spcAft>
            </a:pPr>
            <a:r>
              <a:rPr lang="en-US" dirty="0"/>
              <a:t>Are there existing or patented systems that are relevant to the design?</a:t>
            </a:r>
          </a:p>
        </p:txBody>
      </p:sp>
      <p:sp>
        <p:nvSpPr>
          <p:cNvPr id="3379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E63B522-50B1-40C6-AFF4-5C62540342C4}" type="slidenum">
              <a:rPr lang="en-US" smtClean="0"/>
              <a:pPr/>
              <a:t>23</a:t>
            </a:fld>
            <a:endParaRPr lang="en-US"/>
          </a:p>
        </p:txBody>
      </p:sp>
      <p:sp>
        <p:nvSpPr>
          <p:cNvPr id="2" name="Title 1"/>
          <p:cNvSpPr>
            <a:spLocks noGrp="1"/>
          </p:cNvSpPr>
          <p:nvPr>
            <p:ph type="title"/>
          </p:nvPr>
        </p:nvSpPr>
        <p:spPr/>
        <p:txBody>
          <a:bodyPr>
            <a:normAutofit fontScale="90000"/>
          </a:bodyPr>
          <a:lstStyle/>
          <a:p>
            <a:r>
              <a:rPr lang="en-US" dirty="0"/>
              <a:t>Research Survey</a:t>
            </a:r>
            <a:br>
              <a:rPr lang="en-US" dirty="0"/>
            </a:br>
            <a:r>
              <a:rPr lang="en-US" sz="3100" dirty="0"/>
              <a:t>Objective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457200" y="1752600"/>
            <a:ext cx="8229600" cy="4254500"/>
          </a:xfrm>
        </p:spPr>
        <p:txBody>
          <a:bodyPr/>
          <a:lstStyle/>
          <a:p>
            <a:pPr eaLnBrk="1" hangingPunct="1">
              <a:lnSpc>
                <a:spcPct val="80000"/>
              </a:lnSpc>
              <a:buFont typeface="Wingdings" pitchFamily="2" charset="2"/>
              <a:buNone/>
            </a:pPr>
            <a:r>
              <a:rPr lang="en-US" sz="3600" dirty="0"/>
              <a:t>See pp. 28-30 in your text for details:</a:t>
            </a:r>
          </a:p>
          <a:p>
            <a:pPr lvl="1" eaLnBrk="1" hangingPunct="1">
              <a:lnSpc>
                <a:spcPct val="80000"/>
              </a:lnSpc>
            </a:pPr>
            <a:r>
              <a:rPr lang="en-US" sz="3200" dirty="0"/>
              <a:t>Internet resources</a:t>
            </a:r>
          </a:p>
          <a:p>
            <a:pPr lvl="1" eaLnBrk="1" hangingPunct="1">
              <a:lnSpc>
                <a:spcPct val="80000"/>
              </a:lnSpc>
            </a:pPr>
            <a:r>
              <a:rPr lang="en-US" sz="3200" dirty="0"/>
              <a:t>Electrical and computer engineering resources</a:t>
            </a:r>
          </a:p>
          <a:p>
            <a:pPr lvl="1" eaLnBrk="1" hangingPunct="1">
              <a:lnSpc>
                <a:spcPct val="80000"/>
              </a:lnSpc>
            </a:pPr>
            <a:r>
              <a:rPr lang="en-US" sz="3200" dirty="0"/>
              <a:t>Government resources</a:t>
            </a:r>
          </a:p>
          <a:p>
            <a:pPr lvl="1" eaLnBrk="1" hangingPunct="1">
              <a:lnSpc>
                <a:spcPct val="80000"/>
              </a:lnSpc>
            </a:pPr>
            <a:r>
              <a:rPr lang="en-US" sz="3200" dirty="0"/>
              <a:t>Professional and trade magazines or periodicals</a:t>
            </a:r>
          </a:p>
          <a:p>
            <a:pPr lvl="1" eaLnBrk="1" hangingPunct="1">
              <a:lnSpc>
                <a:spcPct val="80000"/>
              </a:lnSpc>
            </a:pPr>
            <a:r>
              <a:rPr lang="en-US" sz="3200" dirty="0"/>
              <a:t>Journal and conference papers.</a:t>
            </a:r>
          </a:p>
        </p:txBody>
      </p:sp>
      <p:sp>
        <p:nvSpPr>
          <p:cNvPr id="3481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7E7A141-46D7-4273-9991-86806C273AB0}" type="slidenum">
              <a:rPr lang="en-US" smtClean="0"/>
              <a:pPr/>
              <a:t>24</a:t>
            </a:fld>
            <a:endParaRPr lang="en-US"/>
          </a:p>
        </p:txBody>
      </p:sp>
      <p:sp>
        <p:nvSpPr>
          <p:cNvPr id="2" name="Title 1"/>
          <p:cNvSpPr>
            <a:spLocks noGrp="1"/>
          </p:cNvSpPr>
          <p:nvPr>
            <p:ph type="title"/>
          </p:nvPr>
        </p:nvSpPr>
        <p:spPr/>
        <p:txBody>
          <a:bodyPr>
            <a:normAutofit fontScale="90000"/>
          </a:bodyPr>
          <a:lstStyle/>
          <a:p>
            <a:r>
              <a:rPr lang="en-US" dirty="0"/>
              <a:t>Research Survey </a:t>
            </a:r>
            <a:br>
              <a:rPr lang="en-US" dirty="0"/>
            </a:br>
            <a:r>
              <a:rPr lang="en-US" sz="3100" dirty="0"/>
              <a:t>Resources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 y="27122"/>
            <a:ext cx="8229600" cy="1143000"/>
          </a:xfrm>
        </p:spPr>
        <p:txBody>
          <a:bodyPr>
            <a:normAutofit/>
          </a:bodyPr>
          <a:lstStyle/>
          <a:p>
            <a:pPr eaLnBrk="1" hangingPunct="1"/>
            <a:r>
              <a:rPr lang="en-US" dirty="0"/>
              <a:t>Research Survey</a:t>
            </a:r>
            <a:br>
              <a:rPr lang="en-US" dirty="0"/>
            </a:br>
            <a:r>
              <a:rPr lang="en-US" sz="2700" dirty="0"/>
              <a:t>Electrical and Computer Engineering Resources</a:t>
            </a:r>
            <a:endParaRPr lang="en-US" dirty="0"/>
          </a:p>
        </p:txBody>
      </p:sp>
      <p:sp>
        <p:nvSpPr>
          <p:cNvPr id="13315" name="Rectangle 5"/>
          <p:cNvSpPr>
            <a:spLocks noGrp="1" noChangeArrowheads="1"/>
          </p:cNvSpPr>
          <p:nvPr>
            <p:ph type="body" idx="1"/>
          </p:nvPr>
        </p:nvSpPr>
        <p:spPr>
          <a:xfrm>
            <a:off x="76200" y="1752600"/>
            <a:ext cx="8991600" cy="3657600"/>
          </a:xfrm>
        </p:spPr>
        <p:txBody>
          <a:bodyPr/>
          <a:lstStyle/>
          <a:p>
            <a:pPr eaLnBrk="1" hangingPunct="1">
              <a:lnSpc>
                <a:spcPct val="80000"/>
              </a:lnSpc>
            </a:pPr>
            <a:r>
              <a:rPr lang="en-US" sz="2400" dirty="0"/>
              <a:t>EE Product Center, www.EEProductCenter.com  </a:t>
            </a:r>
          </a:p>
          <a:p>
            <a:pPr eaLnBrk="1" hangingPunct="1">
              <a:lnSpc>
                <a:spcPct val="80000"/>
              </a:lnSpc>
            </a:pPr>
            <a:endParaRPr lang="en-US" sz="1050" dirty="0"/>
          </a:p>
          <a:p>
            <a:pPr eaLnBrk="1" hangingPunct="1">
              <a:lnSpc>
                <a:spcPct val="80000"/>
              </a:lnSpc>
            </a:pPr>
            <a:r>
              <a:rPr lang="en-US" sz="2400" dirty="0"/>
              <a:t>Circuit Cellar, www.CircuitCellar.com. </a:t>
            </a:r>
          </a:p>
          <a:p>
            <a:pPr eaLnBrk="1" hangingPunct="1">
              <a:lnSpc>
                <a:spcPct val="80000"/>
              </a:lnSpc>
            </a:pPr>
            <a:endParaRPr lang="en-US" sz="1050" dirty="0"/>
          </a:p>
          <a:p>
            <a:pPr eaLnBrk="1" hangingPunct="1">
              <a:lnSpc>
                <a:spcPct val="80000"/>
              </a:lnSpc>
            </a:pPr>
            <a:r>
              <a:rPr lang="en-US" sz="2400" dirty="0"/>
              <a:t>Datasheet Catalog, www.DatasheetCatalog.com </a:t>
            </a:r>
          </a:p>
          <a:p>
            <a:pPr eaLnBrk="1" hangingPunct="1">
              <a:lnSpc>
                <a:spcPct val="80000"/>
              </a:lnSpc>
            </a:pPr>
            <a:endParaRPr lang="en-US" sz="1100" dirty="0"/>
          </a:p>
          <a:p>
            <a:pPr eaLnBrk="1" hangingPunct="1">
              <a:lnSpc>
                <a:spcPct val="80000"/>
              </a:lnSpc>
            </a:pPr>
            <a:r>
              <a:rPr lang="en-US" sz="2400" dirty="0"/>
              <a:t>EE Times, wLuw.EETimes.com.  </a:t>
            </a:r>
          </a:p>
          <a:p>
            <a:pPr eaLnBrk="1" hangingPunct="1">
              <a:lnSpc>
                <a:spcPct val="80000"/>
              </a:lnSpc>
            </a:pPr>
            <a:endParaRPr lang="en-US" sz="1000" dirty="0"/>
          </a:p>
          <a:p>
            <a:pPr eaLnBrk="1" hangingPunct="1">
              <a:lnSpc>
                <a:spcPct val="80000"/>
              </a:lnSpc>
            </a:pPr>
            <a:r>
              <a:rPr lang="en-US" sz="2400" dirty="0"/>
              <a:t>Electronic Magazine, wwro.EDNmag.com </a:t>
            </a:r>
          </a:p>
          <a:p>
            <a:pPr eaLnBrk="1" hangingPunct="1">
              <a:lnSpc>
                <a:spcPct val="80000"/>
              </a:lnSpc>
            </a:pPr>
            <a:endParaRPr lang="en-US" sz="1000" dirty="0"/>
          </a:p>
          <a:p>
            <a:pPr eaLnBrk="1" hangingPunct="1">
              <a:lnSpc>
                <a:spcPct val="80000"/>
              </a:lnSpc>
            </a:pPr>
            <a:r>
              <a:rPr lang="en-US" sz="2400" dirty="0"/>
              <a:t>ON Semiconductor, www.OnSemi.com. </a:t>
            </a:r>
          </a:p>
          <a:p>
            <a:pPr eaLnBrk="1" hangingPunct="1">
              <a:lnSpc>
                <a:spcPct val="80000"/>
              </a:lnSpc>
            </a:pPr>
            <a:endParaRPr lang="en-US" sz="1000" dirty="0"/>
          </a:p>
          <a:p>
            <a:pPr eaLnBrk="1" hangingPunct="1">
              <a:lnSpc>
                <a:spcPct val="80000"/>
              </a:lnSpc>
            </a:pPr>
            <a:r>
              <a:rPr lang="en-US" sz="2400" dirty="0"/>
              <a:t>The Thomas Register, www.ThomasRegister.com</a:t>
            </a:r>
          </a:p>
          <a:p>
            <a:pPr eaLnBrk="1" hangingPunct="1">
              <a:lnSpc>
                <a:spcPct val="80000"/>
              </a:lnSpc>
            </a:pPr>
            <a:endParaRPr lang="en-US" sz="2400" dirty="0"/>
          </a:p>
        </p:txBody>
      </p:sp>
    </p:spTree>
    <p:extLst>
      <p:ext uri="{BB962C8B-B14F-4D97-AF65-F5344CB8AC3E}">
        <p14:creationId xmlns:p14="http://schemas.microsoft.com/office/powerpoint/2010/main" val="3455365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None/>
            </a:pPr>
            <a:r>
              <a:rPr lang="en-US" dirty="0"/>
              <a:t>A problem statement has the following parts:</a:t>
            </a:r>
          </a:p>
          <a:p>
            <a:r>
              <a:rPr lang="en-US" dirty="0"/>
              <a:t>Needs statement</a:t>
            </a:r>
          </a:p>
          <a:p>
            <a:pPr lvl="1"/>
            <a:r>
              <a:rPr lang="en-US" dirty="0"/>
              <a:t>Identifies and motivates the need for the project.</a:t>
            </a:r>
          </a:p>
          <a:p>
            <a:r>
              <a:rPr lang="en-US" dirty="0"/>
              <a:t>Objectives statement</a:t>
            </a:r>
          </a:p>
          <a:p>
            <a:r>
              <a:rPr lang="en-US" dirty="0">
                <a:solidFill>
                  <a:schemeClr val="bg1">
                    <a:lumMod val="65000"/>
                  </a:schemeClr>
                </a:solidFill>
              </a:rPr>
              <a:t>Background (through Research Survey)</a:t>
            </a:r>
          </a:p>
          <a:p>
            <a:r>
              <a:rPr lang="en-US" dirty="0">
                <a:solidFill>
                  <a:schemeClr val="bg1">
                    <a:lumMod val="65000"/>
                  </a:schemeClr>
                </a:solidFill>
              </a:rPr>
              <a:t>Marketing Requirements</a:t>
            </a:r>
          </a:p>
          <a:p>
            <a:r>
              <a:rPr lang="en-US" dirty="0">
                <a:solidFill>
                  <a:schemeClr val="bg1">
                    <a:lumMod val="65000"/>
                  </a:schemeClr>
                </a:solidFill>
              </a:rPr>
              <a:t>Objective Tree</a:t>
            </a:r>
          </a:p>
          <a:p>
            <a:pPr marL="109537" indent="0">
              <a:buNone/>
            </a:pPr>
            <a:endParaRPr lang="en-US" dirty="0"/>
          </a:p>
        </p:txBody>
      </p:sp>
      <p:sp>
        <p:nvSpPr>
          <p:cNvPr id="3" name="Title 2"/>
          <p:cNvSpPr>
            <a:spLocks noGrp="1"/>
          </p:cNvSpPr>
          <p:nvPr>
            <p:ph type="title"/>
          </p:nvPr>
        </p:nvSpPr>
        <p:spPr/>
        <p:txBody>
          <a:bodyPr/>
          <a:lstStyle/>
          <a:p>
            <a:r>
              <a:rPr lang="en-US" dirty="0"/>
              <a:t>Problem Statement</a:t>
            </a:r>
          </a:p>
        </p:txBody>
      </p:sp>
      <p:sp>
        <p:nvSpPr>
          <p:cNvPr id="4" name="Date Placeholder 3"/>
          <p:cNvSpPr>
            <a:spLocks noGrp="1"/>
          </p:cNvSpPr>
          <p:nvPr>
            <p:ph type="dt" sz="half" idx="10"/>
          </p:nvPr>
        </p:nvSpPr>
        <p:spPr/>
        <p:txBody>
          <a:bodyPr/>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Footer Placeholder 4"/>
          <p:cNvSpPr>
            <a:spLocks noGrp="1"/>
          </p:cNvSpPr>
          <p:nvPr>
            <p:ph type="ftr" sz="quarter" idx="11"/>
          </p:nvPr>
        </p:nvSpPr>
        <p:spPr/>
        <p:txBody>
          <a:bodyPr/>
          <a:lstStyle/>
          <a:p>
            <a:pPr>
              <a:defRPr/>
            </a:pPr>
            <a:r>
              <a:rPr lang="en-US"/>
              <a:t>Copyright 2005 </a:t>
            </a:r>
          </a:p>
          <a:p>
            <a:pPr>
              <a:defRPr/>
            </a:pPr>
            <a:r>
              <a:rPr lang="en-US"/>
              <a:t>Ralph M. Ford and Chris Coulston</a:t>
            </a:r>
          </a:p>
        </p:txBody>
      </p:sp>
      <p:sp>
        <p:nvSpPr>
          <p:cNvPr id="6" name="Slide Number Placeholder 5"/>
          <p:cNvSpPr>
            <a:spLocks noGrp="1"/>
          </p:cNvSpPr>
          <p:nvPr>
            <p:ph type="sldNum" sz="quarter" idx="12"/>
          </p:nvPr>
        </p:nvSpPr>
        <p:spPr/>
        <p:txBody>
          <a:bodyPr/>
          <a:lstStyle/>
          <a:p>
            <a:pPr>
              <a:defRPr/>
            </a:pPr>
            <a:fld id="{34ABCF63-5EF2-40B1-A8EF-29EA2FB815BC}" type="slidenum">
              <a:rPr lang="en-US" smtClean="0"/>
              <a:pPr>
                <a:defRPr/>
              </a:pPr>
              <a:t>26</a:t>
            </a:fld>
            <a:endParaRPr lang="en-US"/>
          </a:p>
        </p:txBody>
      </p:sp>
    </p:spTree>
    <p:extLst>
      <p:ext uri="{BB962C8B-B14F-4D97-AF65-F5344CB8AC3E}">
        <p14:creationId xmlns:p14="http://schemas.microsoft.com/office/powerpoint/2010/main" val="737315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p:txBody>
          <a:bodyPr/>
          <a:lstStyle/>
          <a:p>
            <a:pPr eaLnBrk="1" hangingPunct="1">
              <a:buFont typeface="Wingdings 3" pitchFamily="18" charset="2"/>
              <a:buNone/>
            </a:pPr>
            <a:r>
              <a:rPr lang="en-US" dirty="0"/>
              <a:t>The </a:t>
            </a:r>
            <a:r>
              <a:rPr lang="en-US" u="sng" dirty="0"/>
              <a:t>needs statement </a:t>
            </a:r>
            <a:r>
              <a:rPr lang="en-US" dirty="0"/>
              <a:t>should</a:t>
            </a:r>
          </a:p>
          <a:p>
            <a:pPr eaLnBrk="1" hangingPunct="1"/>
            <a:r>
              <a:rPr lang="en-US" dirty="0"/>
              <a:t>briefly and clearly state the need to be met</a:t>
            </a:r>
          </a:p>
          <a:p>
            <a:pPr eaLnBrk="1" hangingPunct="1"/>
            <a:r>
              <a:rPr lang="en-US" dirty="0"/>
              <a:t>not provide a solution to the problem</a:t>
            </a:r>
          </a:p>
          <a:p>
            <a:pPr eaLnBrk="1" hangingPunct="1"/>
            <a:r>
              <a:rPr lang="en-US" dirty="0"/>
              <a:t>provide supporting statistics or anecdotes</a:t>
            </a:r>
          </a:p>
          <a:p>
            <a:pPr eaLnBrk="1" hangingPunct="1"/>
            <a:r>
              <a:rPr lang="en-US" dirty="0"/>
              <a:t>describe current limitations</a:t>
            </a:r>
          </a:p>
          <a:p>
            <a:pPr eaLnBrk="1" hangingPunct="1"/>
            <a:r>
              <a:rPr lang="en-US" dirty="0"/>
              <a:t>describe any supporting processes.</a:t>
            </a:r>
          </a:p>
        </p:txBody>
      </p:sp>
      <p:sp>
        <p:nvSpPr>
          <p:cNvPr id="3584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EB9AC80-37E0-4331-A8C5-26E2D5C62872}" type="slidenum">
              <a:rPr lang="en-US" smtClean="0"/>
              <a:pPr/>
              <a:t>27</a:t>
            </a:fld>
            <a:endParaRPr lang="en-US"/>
          </a:p>
        </p:txBody>
      </p:sp>
      <p:sp>
        <p:nvSpPr>
          <p:cNvPr id="2" name="Title 1"/>
          <p:cNvSpPr>
            <a:spLocks noGrp="1"/>
          </p:cNvSpPr>
          <p:nvPr>
            <p:ph type="title"/>
          </p:nvPr>
        </p:nvSpPr>
        <p:spPr/>
        <p:txBody>
          <a:bodyPr/>
          <a:lstStyle/>
          <a:p>
            <a:r>
              <a:rPr lang="en-US" dirty="0"/>
              <a:t>Needs Statement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152400" y="1143000"/>
            <a:ext cx="5181600" cy="5257800"/>
          </a:xfrm>
        </p:spPr>
        <p:txBody>
          <a:bodyPr>
            <a:normAutofit fontScale="85000" lnSpcReduction="10000"/>
          </a:bodyPr>
          <a:lstStyle/>
          <a:p>
            <a:pPr marL="115888" indent="-6350" eaLnBrk="1" fontAlgn="auto" hangingPunct="1">
              <a:lnSpc>
                <a:spcPct val="90000"/>
              </a:lnSpc>
              <a:spcAft>
                <a:spcPts val="0"/>
              </a:spcAft>
              <a:buFont typeface="Wingdings" pitchFamily="2" charset="2"/>
              <a:buNone/>
              <a:defRPr/>
            </a:pPr>
            <a:r>
              <a:rPr lang="en-US" sz="2000" dirty="0"/>
              <a:t>According to </a:t>
            </a:r>
            <a:r>
              <a:rPr lang="en-US" sz="2000" dirty="0" err="1"/>
              <a:t>AppleInsider</a:t>
            </a:r>
            <a:r>
              <a:rPr lang="en-US" sz="2000" dirty="0"/>
              <a:t>, approximately 10.3 million people owned iPods at the end of 2004 and many of the owners used them while operating their automobiles. </a:t>
            </a:r>
            <a:r>
              <a:rPr lang="en-US" sz="2000" dirty="0">
                <a:solidFill>
                  <a:srgbClr val="00B0F0"/>
                </a:solidFill>
              </a:rPr>
              <a:t>The National Highway Traffic Safety Administration estimates that driver distraction is a contributing cause of 20 to 30 percent of all motor vehicle crashes – or 1.2 million accidents per year. One research study has estimated that driver inattention may cause as many as 10,000 deaths each year and approximately $40 billion in damages. </a:t>
            </a:r>
            <a:r>
              <a:rPr lang="en-US" sz="2000" dirty="0">
                <a:solidFill>
                  <a:srgbClr val="00B050"/>
                </a:solidFill>
              </a:rPr>
              <a:t>iPods can present a distraction to drivers that is similar to cell phones in that the driver’s attention is divided between controlling the steering wheel, watching the road, and navigating controls on the iPod.</a:t>
            </a:r>
            <a:r>
              <a:rPr lang="en-US" sz="2000" dirty="0"/>
              <a:t> </a:t>
            </a:r>
            <a:r>
              <a:rPr lang="en-US" sz="2000" dirty="0">
                <a:solidFill>
                  <a:srgbClr val="FF0000"/>
                </a:solidFill>
              </a:rPr>
              <a:t>A system is needed to allow users to navigate among the music selections of their iPod without distracting their attention from the road.</a:t>
            </a:r>
          </a:p>
          <a:p>
            <a:pPr marL="365760" indent="-256032" eaLnBrk="1" fontAlgn="auto" hangingPunct="1">
              <a:lnSpc>
                <a:spcPct val="90000"/>
              </a:lnSpc>
              <a:spcAft>
                <a:spcPts val="0"/>
              </a:spcAft>
              <a:buFont typeface="Wingdings" pitchFamily="2" charset="2"/>
              <a:buNone/>
              <a:defRPr/>
            </a:pPr>
            <a:endParaRPr lang="en-US" sz="2000" i="1" dirty="0"/>
          </a:p>
          <a:p>
            <a:pPr marL="365760" indent="-256032" eaLnBrk="1" fontAlgn="auto" hangingPunct="1">
              <a:lnSpc>
                <a:spcPct val="90000"/>
              </a:lnSpc>
              <a:spcAft>
                <a:spcPts val="0"/>
              </a:spcAft>
              <a:buFont typeface="Wingdings" pitchFamily="2" charset="2"/>
              <a:buNone/>
              <a:defRPr/>
            </a:pPr>
            <a:r>
              <a:rPr lang="en-US" sz="2000" i="1" dirty="0"/>
              <a:t>From the iPod Hands-Free Device Design Report by Al-</a:t>
            </a:r>
            <a:r>
              <a:rPr lang="en-US" sz="2000" i="1" dirty="0" err="1"/>
              <a:t>Busaidi</a:t>
            </a:r>
            <a:r>
              <a:rPr lang="en-US" sz="2000" i="1" dirty="0"/>
              <a:t>, </a:t>
            </a:r>
            <a:r>
              <a:rPr lang="en-US" sz="2000" i="1" dirty="0" err="1"/>
              <a:t>Bellavia</a:t>
            </a:r>
            <a:r>
              <a:rPr lang="en-US" sz="2000" i="1" dirty="0"/>
              <a:t>, and </a:t>
            </a:r>
            <a:r>
              <a:rPr lang="en-US" sz="2000" i="1" dirty="0" err="1"/>
              <a:t>Roseborough</a:t>
            </a:r>
            <a:r>
              <a:rPr lang="en-US" sz="2000" i="1" dirty="0"/>
              <a:t> [Alb07].</a:t>
            </a:r>
            <a:r>
              <a:rPr lang="en-US" sz="2000" dirty="0"/>
              <a:t> </a:t>
            </a:r>
          </a:p>
        </p:txBody>
      </p:sp>
      <p:sp>
        <p:nvSpPr>
          <p:cNvPr id="3686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5D58CF6-203F-4139-9144-84A880768859}" type="slidenum">
              <a:rPr lang="en-US" smtClean="0"/>
              <a:pPr/>
              <a:t>28</a:t>
            </a:fld>
            <a:endParaRPr lang="en-US"/>
          </a:p>
        </p:txBody>
      </p:sp>
      <p:sp>
        <p:nvSpPr>
          <p:cNvPr id="2" name="Title 1"/>
          <p:cNvSpPr>
            <a:spLocks noGrp="1"/>
          </p:cNvSpPr>
          <p:nvPr>
            <p:ph type="title"/>
          </p:nvPr>
        </p:nvSpPr>
        <p:spPr>
          <a:xfrm>
            <a:off x="152400" y="76200"/>
            <a:ext cx="8229600" cy="990600"/>
          </a:xfrm>
        </p:spPr>
        <p:txBody>
          <a:bodyPr>
            <a:normAutofit fontScale="90000"/>
          </a:bodyPr>
          <a:lstStyle/>
          <a:p>
            <a:r>
              <a:rPr lang="en-US" dirty="0"/>
              <a:t>Needs Statement</a:t>
            </a:r>
            <a:br>
              <a:rPr lang="en-US" dirty="0"/>
            </a:br>
            <a:r>
              <a:rPr lang="en-US" sz="2700" dirty="0"/>
              <a:t>Example</a:t>
            </a:r>
          </a:p>
        </p:txBody>
      </p:sp>
      <p:sp>
        <p:nvSpPr>
          <p:cNvPr id="5" name="Rectangle 3"/>
          <p:cNvSpPr txBox="1">
            <a:spLocks noChangeArrowheads="1"/>
          </p:cNvSpPr>
          <p:nvPr/>
        </p:nvSpPr>
        <p:spPr bwMode="auto">
          <a:xfrm>
            <a:off x="5410200" y="1481138"/>
            <a:ext cx="3581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eaLnBrk="1" hangingPunct="1">
              <a:buFont typeface="Wingdings 3" pitchFamily="18" charset="2"/>
              <a:buNone/>
            </a:pPr>
            <a:r>
              <a:rPr lang="en-US" sz="1800" dirty="0"/>
              <a:t>The </a:t>
            </a:r>
            <a:r>
              <a:rPr lang="en-US" sz="1800" u="sng" dirty="0"/>
              <a:t>needs statement </a:t>
            </a:r>
            <a:r>
              <a:rPr lang="en-US" sz="1800" dirty="0"/>
              <a:t>should</a:t>
            </a:r>
          </a:p>
          <a:p>
            <a:pPr eaLnBrk="1" hangingPunct="1"/>
            <a:r>
              <a:rPr lang="en-US" sz="1800" dirty="0">
                <a:solidFill>
                  <a:srgbClr val="FF0000"/>
                </a:solidFill>
              </a:rPr>
              <a:t>briefly and clearly state the need to be met</a:t>
            </a:r>
          </a:p>
          <a:p>
            <a:pPr eaLnBrk="1" hangingPunct="1"/>
            <a:r>
              <a:rPr lang="en-US" sz="1800" dirty="0"/>
              <a:t>not provide a solution to the problem</a:t>
            </a:r>
          </a:p>
          <a:p>
            <a:pPr eaLnBrk="1" hangingPunct="1"/>
            <a:r>
              <a:rPr lang="en-US" sz="1800" dirty="0">
                <a:solidFill>
                  <a:srgbClr val="00B0F0"/>
                </a:solidFill>
              </a:rPr>
              <a:t>provide supporting statistics or anecdotes</a:t>
            </a:r>
          </a:p>
          <a:p>
            <a:pPr eaLnBrk="1" hangingPunct="1"/>
            <a:r>
              <a:rPr lang="en-US" sz="1800" dirty="0">
                <a:solidFill>
                  <a:srgbClr val="00B050"/>
                </a:solidFill>
              </a:rPr>
              <a:t>describe current limitations</a:t>
            </a:r>
          </a:p>
          <a:p>
            <a:pPr eaLnBrk="1" hangingPunct="1"/>
            <a:r>
              <a:rPr lang="en-US" sz="1800" dirty="0"/>
              <a:t>describe any supporting processes.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pPr eaLnBrk="1" hangingPunct="1">
              <a:buFont typeface="Wingdings 3" pitchFamily="18" charset="2"/>
              <a:buNone/>
            </a:pPr>
            <a:r>
              <a:rPr lang="en-US" dirty="0"/>
              <a:t>The </a:t>
            </a:r>
            <a:r>
              <a:rPr lang="en-US" u="sng" dirty="0"/>
              <a:t>objective statement</a:t>
            </a:r>
            <a:r>
              <a:rPr lang="en-US" dirty="0"/>
              <a:t> should</a:t>
            </a:r>
          </a:p>
          <a:p>
            <a:pPr eaLnBrk="1" hangingPunct="1"/>
            <a:r>
              <a:rPr lang="en-US" dirty="0"/>
              <a:t>Summarize what is being proposed to meet the need</a:t>
            </a:r>
          </a:p>
          <a:p>
            <a:pPr eaLnBrk="1" hangingPunct="1"/>
            <a:r>
              <a:rPr lang="en-US" dirty="0"/>
              <a:t>Provide some preliminary design objectives</a:t>
            </a:r>
          </a:p>
          <a:p>
            <a:pPr eaLnBrk="1" hangingPunct="1"/>
            <a:r>
              <a:rPr lang="en-US" dirty="0"/>
              <a:t>Provide a preliminary description of the technical solution, avoiding a detailed description of the implementation.</a:t>
            </a:r>
          </a:p>
        </p:txBody>
      </p:sp>
      <p:sp>
        <p:nvSpPr>
          <p:cNvPr id="378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B077C8D-9833-4E61-B3A4-A1285DF13E6D}" type="slidenum">
              <a:rPr lang="en-US" smtClean="0"/>
              <a:pPr/>
              <a:t>29</a:t>
            </a:fld>
            <a:endParaRPr lang="en-US"/>
          </a:p>
        </p:txBody>
      </p:sp>
      <p:sp>
        <p:nvSpPr>
          <p:cNvPr id="2" name="Title 1"/>
          <p:cNvSpPr>
            <a:spLocks noGrp="1"/>
          </p:cNvSpPr>
          <p:nvPr>
            <p:ph type="title"/>
          </p:nvPr>
        </p:nvSpPr>
        <p:spPr/>
        <p:txBody>
          <a:bodyPr/>
          <a:lstStyle/>
          <a:p>
            <a:r>
              <a:rPr lang="en-US" dirty="0"/>
              <a:t>Objective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dirty="0"/>
              <a:t>Design Projects</a:t>
            </a:r>
            <a:br>
              <a:rPr lang="en-US" dirty="0"/>
            </a:br>
            <a:r>
              <a:rPr lang="en-US" sz="3600" dirty="0"/>
              <a:t>Types</a:t>
            </a:r>
          </a:p>
        </p:txBody>
      </p:sp>
      <p:sp>
        <p:nvSpPr>
          <p:cNvPr id="5123" name="Rectangle 3"/>
          <p:cNvSpPr>
            <a:spLocks noGrp="1" noChangeArrowheads="1"/>
          </p:cNvSpPr>
          <p:nvPr>
            <p:ph type="body" idx="1"/>
          </p:nvPr>
        </p:nvSpPr>
        <p:spPr/>
        <p:txBody>
          <a:bodyPr/>
          <a:lstStyle/>
          <a:p>
            <a:pPr eaLnBrk="1" hangingPunct="1">
              <a:lnSpc>
                <a:spcPct val="90000"/>
              </a:lnSpc>
            </a:pPr>
            <a:r>
              <a:rPr lang="en-US" sz="2800" dirty="0"/>
              <a:t>Creative </a:t>
            </a:r>
          </a:p>
          <a:p>
            <a:pPr lvl="1" eaLnBrk="1" hangingPunct="1">
              <a:lnSpc>
                <a:spcPct val="90000"/>
              </a:lnSpc>
            </a:pPr>
            <a:r>
              <a:rPr lang="en-US" sz="2400" dirty="0"/>
              <a:t>New and innovative design</a:t>
            </a:r>
          </a:p>
          <a:p>
            <a:pPr lvl="1" eaLnBrk="1" hangingPunct="1">
              <a:lnSpc>
                <a:spcPct val="90000"/>
              </a:lnSpc>
            </a:pPr>
            <a:r>
              <a:rPr lang="en-US" sz="2400" dirty="0" err="1"/>
              <a:t>Ipod</a:t>
            </a:r>
            <a:r>
              <a:rPr lang="en-US" sz="2400" dirty="0"/>
              <a:t>, </a:t>
            </a:r>
            <a:r>
              <a:rPr lang="en-US" sz="2400" dirty="0" err="1"/>
              <a:t>iphone</a:t>
            </a:r>
            <a:r>
              <a:rPr lang="en-US" sz="2400" dirty="0"/>
              <a:t>, i*</a:t>
            </a:r>
          </a:p>
          <a:p>
            <a:pPr eaLnBrk="1" hangingPunct="1">
              <a:lnSpc>
                <a:spcPct val="90000"/>
              </a:lnSpc>
            </a:pPr>
            <a:r>
              <a:rPr lang="en-US" sz="2800" dirty="0"/>
              <a:t>Variant</a:t>
            </a:r>
          </a:p>
          <a:p>
            <a:pPr lvl="1" eaLnBrk="1" hangingPunct="1">
              <a:lnSpc>
                <a:spcPct val="90000"/>
              </a:lnSpc>
            </a:pPr>
            <a:r>
              <a:rPr lang="en-US" sz="2400" dirty="0"/>
              <a:t>Variation of existing design</a:t>
            </a:r>
          </a:p>
          <a:p>
            <a:pPr lvl="1" eaLnBrk="1" hangingPunct="1">
              <a:lnSpc>
                <a:spcPct val="90000"/>
              </a:lnSpc>
            </a:pPr>
            <a:r>
              <a:rPr lang="en-US" sz="2400" dirty="0"/>
              <a:t>Improve performance </a:t>
            </a:r>
          </a:p>
          <a:p>
            <a:pPr lvl="1" eaLnBrk="1" hangingPunct="1">
              <a:lnSpc>
                <a:spcPct val="90000"/>
              </a:lnSpc>
            </a:pPr>
            <a:r>
              <a:rPr lang="en-US" sz="2400" dirty="0"/>
              <a:t>Add more features</a:t>
            </a:r>
          </a:p>
          <a:p>
            <a:pPr eaLnBrk="1" hangingPunct="1">
              <a:lnSpc>
                <a:spcPct val="90000"/>
              </a:lnSpc>
            </a:pPr>
            <a:r>
              <a:rPr lang="en-US" sz="2800" dirty="0"/>
              <a:t>Routine </a:t>
            </a:r>
          </a:p>
          <a:p>
            <a:pPr lvl="1" eaLnBrk="1" hangingPunct="1">
              <a:lnSpc>
                <a:spcPct val="90000"/>
              </a:lnSpc>
            </a:pPr>
            <a:r>
              <a:rPr lang="en-US" sz="2400" dirty="0"/>
              <a:t>Theory &amp; practice well understood (i.e. DC Power supply design) </a:t>
            </a:r>
          </a:p>
          <a:p>
            <a:pPr lvl="1" eaLnBrk="1" hangingPunct="1">
              <a:lnSpc>
                <a:spcPct val="90000"/>
              </a:lnSpc>
            </a:pPr>
            <a:r>
              <a:rPr lang="en-US" sz="2400" dirty="0"/>
              <a:t>Part of more complex creative or variant designs</a:t>
            </a:r>
          </a:p>
        </p:txBody>
      </p:sp>
    </p:spTree>
    <p:extLst>
      <p:ext uri="{BB962C8B-B14F-4D97-AF65-F5344CB8AC3E}">
        <p14:creationId xmlns:p14="http://schemas.microsoft.com/office/powerpoint/2010/main" val="569218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152400" y="1219200"/>
            <a:ext cx="6019800" cy="5257800"/>
          </a:xfrm>
        </p:spPr>
        <p:txBody>
          <a:bodyPr>
            <a:normAutofit fontScale="92500"/>
          </a:bodyPr>
          <a:lstStyle/>
          <a:p>
            <a:pPr marL="0" indent="0" eaLnBrk="1" fontAlgn="auto" hangingPunct="1">
              <a:spcAft>
                <a:spcPts val="0"/>
              </a:spcAft>
              <a:buFont typeface="Wingdings" pitchFamily="2" charset="2"/>
              <a:buNone/>
              <a:defRPr/>
            </a:pPr>
            <a:r>
              <a:rPr lang="en-US" sz="2400" dirty="0">
                <a:solidFill>
                  <a:srgbClr val="FF0000"/>
                </a:solidFill>
              </a:rPr>
              <a:t>The objective of this project is to design and prototype a device that will make the iPod safer to use while driving an automobile, by allowing hands-free control of the iPod. </a:t>
            </a:r>
            <a:r>
              <a:rPr lang="en-US" sz="2400" dirty="0">
                <a:solidFill>
                  <a:srgbClr val="00B0F0"/>
                </a:solidFill>
              </a:rPr>
              <a:t>The device will interact with the user using spoken English commands. </a:t>
            </a:r>
            <a:r>
              <a:rPr lang="en-US" sz="2400" dirty="0">
                <a:solidFill>
                  <a:srgbClr val="00B050"/>
                </a:solidFill>
              </a:rPr>
              <a:t>The user will be able to issue simple voice commands to the device to control the operation of the iPod. In turn, the device will communicate information verbally, such as song titles that are displayed on the iPod screen, to the user. </a:t>
            </a:r>
          </a:p>
          <a:p>
            <a:pPr marL="365760" indent="-256032" eaLnBrk="1" fontAlgn="auto" hangingPunct="1">
              <a:spcAft>
                <a:spcPts val="0"/>
              </a:spcAft>
              <a:buFont typeface="Wingdings" pitchFamily="2" charset="2"/>
              <a:buNone/>
              <a:defRPr/>
            </a:pPr>
            <a:endParaRPr lang="en-US" sz="2400" i="1" dirty="0"/>
          </a:p>
          <a:p>
            <a:pPr marL="365760" indent="-256032" eaLnBrk="1" fontAlgn="auto" hangingPunct="1">
              <a:spcAft>
                <a:spcPts val="0"/>
              </a:spcAft>
              <a:buFont typeface="Wingdings" pitchFamily="2" charset="2"/>
              <a:buNone/>
              <a:defRPr/>
            </a:pPr>
            <a:r>
              <a:rPr lang="en-US" sz="1700" i="1" dirty="0"/>
              <a:t>From the iPod Hands-Free Device Design Report by Al-</a:t>
            </a:r>
            <a:r>
              <a:rPr lang="en-US" sz="1700" i="1" dirty="0" err="1"/>
              <a:t>Busaidi</a:t>
            </a:r>
            <a:r>
              <a:rPr lang="en-US" sz="1700" i="1" dirty="0"/>
              <a:t>, Bellavia, and Roseborough [Alb07].</a:t>
            </a:r>
            <a:r>
              <a:rPr lang="en-US" sz="1700" dirty="0"/>
              <a:t> </a:t>
            </a:r>
          </a:p>
        </p:txBody>
      </p:sp>
      <p:sp>
        <p:nvSpPr>
          <p:cNvPr id="389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F0043F0-C0B3-4ECF-A5A7-30E607F544F1}" type="slidenum">
              <a:rPr lang="en-US" smtClean="0"/>
              <a:pPr/>
              <a:t>30</a:t>
            </a:fld>
            <a:endParaRPr lang="en-US"/>
          </a:p>
        </p:txBody>
      </p:sp>
      <p:sp>
        <p:nvSpPr>
          <p:cNvPr id="2" name="Title 1"/>
          <p:cNvSpPr>
            <a:spLocks noGrp="1"/>
          </p:cNvSpPr>
          <p:nvPr>
            <p:ph type="title"/>
          </p:nvPr>
        </p:nvSpPr>
        <p:spPr>
          <a:xfrm>
            <a:off x="152400" y="76200"/>
            <a:ext cx="8229600" cy="1143000"/>
          </a:xfrm>
        </p:spPr>
        <p:txBody>
          <a:bodyPr>
            <a:normAutofit fontScale="90000"/>
          </a:bodyPr>
          <a:lstStyle/>
          <a:p>
            <a:r>
              <a:rPr lang="en-US" dirty="0"/>
              <a:t>Objective Statement</a:t>
            </a:r>
            <a:br>
              <a:rPr lang="en-US" dirty="0"/>
            </a:br>
            <a:r>
              <a:rPr lang="en-US" sz="3100" dirty="0"/>
              <a:t>Example</a:t>
            </a:r>
          </a:p>
        </p:txBody>
      </p:sp>
      <p:sp>
        <p:nvSpPr>
          <p:cNvPr id="5" name="Rectangle 3"/>
          <p:cNvSpPr txBox="1">
            <a:spLocks noChangeArrowheads="1"/>
          </p:cNvSpPr>
          <p:nvPr/>
        </p:nvSpPr>
        <p:spPr bwMode="auto">
          <a:xfrm>
            <a:off x="6019800" y="1143000"/>
            <a:ext cx="3124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eaLnBrk="1" hangingPunct="1">
              <a:buFont typeface="Wingdings 3" pitchFamily="18" charset="2"/>
              <a:buNone/>
            </a:pPr>
            <a:r>
              <a:rPr lang="en-US" sz="1800" dirty="0"/>
              <a:t>The </a:t>
            </a:r>
            <a:r>
              <a:rPr lang="en-US" sz="1800" u="sng" dirty="0"/>
              <a:t>objective statement</a:t>
            </a:r>
            <a:r>
              <a:rPr lang="en-US" sz="1800" dirty="0"/>
              <a:t> should</a:t>
            </a:r>
          </a:p>
          <a:p>
            <a:pPr eaLnBrk="1" hangingPunct="1"/>
            <a:r>
              <a:rPr lang="en-US" sz="1800" dirty="0">
                <a:solidFill>
                  <a:srgbClr val="FF0000"/>
                </a:solidFill>
              </a:rPr>
              <a:t>Summarize what is being proposed to meet the need</a:t>
            </a:r>
          </a:p>
          <a:p>
            <a:pPr eaLnBrk="1" hangingPunct="1"/>
            <a:r>
              <a:rPr lang="en-US" sz="1800" dirty="0">
                <a:solidFill>
                  <a:srgbClr val="00B0F0"/>
                </a:solidFill>
              </a:rPr>
              <a:t>Provide some preliminary design objectives</a:t>
            </a:r>
          </a:p>
          <a:p>
            <a:pPr eaLnBrk="1" hangingPunct="1"/>
            <a:r>
              <a:rPr lang="en-US" sz="1800" dirty="0">
                <a:solidFill>
                  <a:srgbClr val="00B050"/>
                </a:solidFill>
              </a:rPr>
              <a:t>Provide a preliminary description of the technical solution, avoiding a detailed description of the implementation.</a:t>
            </a:r>
          </a:p>
          <a:p>
            <a:pPr lvl="1" eaLnBrk="1" hangingPunct="1"/>
            <a:r>
              <a:rPr lang="en-US" sz="1400" dirty="0">
                <a:solidFill>
                  <a:srgbClr val="00B050"/>
                </a:solidFill>
              </a:rPr>
              <a:t>Often input-output behavior statement will suffice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p:txBody>
          <a:bodyPr/>
          <a:lstStyle/>
          <a:p>
            <a:pPr eaLnBrk="1" hangingPunct="1"/>
            <a:r>
              <a:rPr lang="en-US"/>
              <a:t>Apply sound project selection criteria.</a:t>
            </a:r>
          </a:p>
          <a:p>
            <a:pPr eaLnBrk="1" hangingPunct="1"/>
            <a:r>
              <a:rPr lang="en-US"/>
              <a:t>Determine the true user needs.</a:t>
            </a:r>
          </a:p>
          <a:p>
            <a:pPr eaLnBrk="1" hangingPunct="1"/>
            <a:r>
              <a:rPr lang="en-US"/>
              <a:t>Outcomes of the needs elicitation process.</a:t>
            </a:r>
          </a:p>
          <a:p>
            <a:pPr lvl="1" eaLnBrk="1" hangingPunct="1"/>
            <a:r>
              <a:rPr lang="en-US"/>
              <a:t>Marketing requirements</a:t>
            </a:r>
          </a:p>
          <a:p>
            <a:pPr lvl="1" eaLnBrk="1" hangingPunct="1"/>
            <a:r>
              <a:rPr lang="en-US"/>
              <a:t>Objective Tree</a:t>
            </a:r>
          </a:p>
          <a:p>
            <a:pPr lvl="1" eaLnBrk="1" hangingPunct="1"/>
            <a:r>
              <a:rPr lang="en-US"/>
              <a:t>Ranking of the needs</a:t>
            </a:r>
          </a:p>
          <a:p>
            <a:pPr eaLnBrk="1" hangingPunct="1"/>
            <a:r>
              <a:rPr lang="en-US"/>
              <a:t>Conduct research survey</a:t>
            </a:r>
          </a:p>
          <a:p>
            <a:pPr eaLnBrk="1" hangingPunct="1"/>
            <a:r>
              <a:rPr lang="en-US"/>
              <a:t>Problem Statement</a:t>
            </a:r>
          </a:p>
          <a:p>
            <a:pPr lvl="1" eaLnBrk="1" hangingPunct="1"/>
            <a:r>
              <a:rPr lang="en-US"/>
              <a:t>Needs</a:t>
            </a:r>
          </a:p>
          <a:p>
            <a:pPr lvl="1" eaLnBrk="1" hangingPunct="1"/>
            <a:r>
              <a:rPr lang="en-US"/>
              <a:t>Objectives</a:t>
            </a:r>
          </a:p>
        </p:txBody>
      </p:sp>
      <p:sp>
        <p:nvSpPr>
          <p:cNvPr id="409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F415CD5-3079-4F49-8F90-A3C77B1C24CE}" type="slidenum">
              <a:rPr lang="en-US" smtClean="0"/>
              <a:pPr/>
              <a:t>31</a:t>
            </a:fld>
            <a:endParaRPr lang="en-US"/>
          </a:p>
        </p:txBody>
      </p:sp>
      <p:sp>
        <p:nvSpPr>
          <p:cNvPr id="2" name="Title 1"/>
          <p:cNvSpPr>
            <a:spLocks noGrp="1"/>
          </p:cNvSpPr>
          <p:nvPr>
            <p:ph type="title"/>
          </p:nvPr>
        </p:nvSpPr>
        <p:spPr/>
        <p:txBody>
          <a:bodyPr/>
          <a:lstStyle/>
          <a:p>
            <a:r>
              <a:rPr lang="en-US"/>
              <a:t>Summary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76200" y="1143000"/>
            <a:ext cx="8991600" cy="4876800"/>
          </a:xfrm>
        </p:spPr>
        <p:txBody>
          <a:bodyPr/>
          <a:lstStyle/>
          <a:p>
            <a:pPr eaLnBrk="1" hangingPunct="1"/>
            <a:r>
              <a:rPr lang="en-US" sz="2400" dirty="0"/>
              <a:t>Systems Engineering &amp; Integration</a:t>
            </a:r>
          </a:p>
          <a:p>
            <a:pPr lvl="1" eaLnBrk="1" hangingPunct="1"/>
            <a:r>
              <a:rPr lang="en-US" sz="2000" dirty="0"/>
              <a:t>Synthesis of many smaller systems into one larger-scale system</a:t>
            </a:r>
          </a:p>
          <a:p>
            <a:pPr lvl="1" eaLnBrk="1" hangingPunct="1"/>
            <a:r>
              <a:rPr lang="en-US" sz="2000" dirty="0"/>
              <a:t>May be creative or variant</a:t>
            </a:r>
          </a:p>
          <a:p>
            <a:pPr lvl="1" eaLnBrk="1" hangingPunct="1"/>
            <a:r>
              <a:rPr lang="en-US" sz="2000" dirty="0"/>
              <a:t>Challenges due to involvement of many people and technologies</a:t>
            </a:r>
          </a:p>
          <a:p>
            <a:pPr eaLnBrk="1" hangingPunct="1"/>
            <a:r>
              <a:rPr lang="en-US" sz="2400" dirty="0"/>
              <a:t>Systems Testing  </a:t>
            </a:r>
          </a:p>
          <a:p>
            <a:pPr lvl="1" eaLnBrk="1" hangingPunct="1"/>
            <a:r>
              <a:rPr lang="en-US" sz="2000" dirty="0"/>
              <a:t>Does system meet requirements and needs of user?</a:t>
            </a:r>
          </a:p>
          <a:p>
            <a:pPr lvl="1" eaLnBrk="1" hangingPunct="1"/>
            <a:r>
              <a:rPr lang="en-US" sz="2000" dirty="0"/>
              <a:t>Performance profile validation</a:t>
            </a:r>
          </a:p>
          <a:p>
            <a:pPr eaLnBrk="1" hangingPunct="1"/>
            <a:r>
              <a:rPr lang="en-US" sz="2400" dirty="0"/>
              <a:t>Experimental Design</a:t>
            </a:r>
          </a:p>
          <a:p>
            <a:pPr lvl="1" eaLnBrk="1" hangingPunct="1"/>
            <a:r>
              <a:rPr lang="en-US" sz="2000" dirty="0"/>
              <a:t>Design experiment or apparatus</a:t>
            </a:r>
          </a:p>
          <a:p>
            <a:pPr lvl="1" eaLnBrk="1" hangingPunct="1"/>
            <a:r>
              <a:rPr lang="en-US" sz="2000" dirty="0"/>
              <a:t>Find system characteristics</a:t>
            </a:r>
          </a:p>
          <a:p>
            <a:pPr eaLnBrk="1" hangingPunct="1"/>
            <a:r>
              <a:rPr lang="en-US" sz="2400" dirty="0"/>
              <a:t>Analysis</a:t>
            </a:r>
          </a:p>
          <a:p>
            <a:pPr lvl="1" eaLnBrk="1" hangingPunct="1"/>
            <a:r>
              <a:rPr lang="en-US" sz="2000" dirty="0"/>
              <a:t>Improvement of an aspect or correction of a problem</a:t>
            </a:r>
          </a:p>
          <a:p>
            <a:pPr lvl="1" eaLnBrk="1" hangingPunct="1"/>
            <a:r>
              <a:rPr lang="en-US" sz="2000" dirty="0"/>
              <a:t>Find failure modes or determine failure probabilities</a:t>
            </a:r>
          </a:p>
        </p:txBody>
      </p:sp>
      <p:sp>
        <p:nvSpPr>
          <p:cNvPr id="184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6BE39F9-490B-4E50-9156-DD78233052F2}" type="slidenum">
              <a:rPr lang="en-US" smtClean="0"/>
              <a:pPr/>
              <a:t>4</a:t>
            </a:fld>
            <a:endParaRPr lang="en-US"/>
          </a:p>
        </p:txBody>
      </p:sp>
      <p:sp>
        <p:nvSpPr>
          <p:cNvPr id="2" name="Title 1"/>
          <p:cNvSpPr>
            <a:spLocks noGrp="1"/>
          </p:cNvSpPr>
          <p:nvPr>
            <p:ph type="title"/>
          </p:nvPr>
        </p:nvSpPr>
        <p:spPr>
          <a:xfrm>
            <a:off x="228600" y="152400"/>
            <a:ext cx="8382000" cy="884238"/>
          </a:xfrm>
        </p:spPr>
        <p:txBody>
          <a:bodyPr>
            <a:normAutofit fontScale="90000"/>
          </a:bodyPr>
          <a:lstStyle/>
          <a:p>
            <a:r>
              <a:rPr lang="en-US" sz="3600" dirty="0"/>
              <a:t>Engineering Design Projects</a:t>
            </a:r>
            <a:br>
              <a:rPr lang="en-US" sz="3600" dirty="0"/>
            </a:br>
            <a:r>
              <a:rPr lang="en-US" sz="2700" dirty="0"/>
              <a:t>Types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57200" y="1905000"/>
            <a:ext cx="8229600" cy="4102100"/>
          </a:xfrm>
        </p:spPr>
        <p:txBody>
          <a:bodyPr/>
          <a:lstStyle/>
          <a:p>
            <a:pPr eaLnBrk="1" hangingPunct="1">
              <a:buFont typeface="Wingdings" pitchFamily="2" charset="2"/>
              <a:buNone/>
            </a:pPr>
            <a:r>
              <a:rPr lang="en-US" sz="3200" dirty="0"/>
              <a:t>Discover or create something new.</a:t>
            </a:r>
          </a:p>
          <a:p>
            <a:pPr eaLnBrk="1" hangingPunct="1"/>
            <a:r>
              <a:rPr lang="en-US" sz="3200" dirty="0"/>
              <a:t>Technology evaluation</a:t>
            </a:r>
          </a:p>
          <a:p>
            <a:pPr eaLnBrk="1" hangingPunct="1"/>
            <a:r>
              <a:rPr lang="en-US" sz="3200" dirty="0"/>
              <a:t>Applied Research  </a:t>
            </a:r>
          </a:p>
          <a:p>
            <a:pPr eaLnBrk="1" hangingPunct="1"/>
            <a:r>
              <a:rPr lang="en-US" sz="3200" dirty="0"/>
              <a:t>Fundamental Research</a:t>
            </a:r>
          </a:p>
        </p:txBody>
      </p:sp>
      <p:sp>
        <p:nvSpPr>
          <p:cNvPr id="194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D512F36-567E-4929-8A53-C847ADCB76C5}" type="slidenum">
              <a:rPr lang="en-US" smtClean="0"/>
              <a:pPr/>
              <a:t>5</a:t>
            </a:fld>
            <a:endParaRPr lang="en-US"/>
          </a:p>
        </p:txBody>
      </p:sp>
      <p:sp>
        <p:nvSpPr>
          <p:cNvPr id="2" name="Title 1"/>
          <p:cNvSpPr>
            <a:spLocks noGrp="1"/>
          </p:cNvSpPr>
          <p:nvPr>
            <p:ph type="title"/>
          </p:nvPr>
        </p:nvSpPr>
        <p:spPr>
          <a:xfrm>
            <a:off x="228600" y="274638"/>
            <a:ext cx="8458200" cy="1143000"/>
          </a:xfrm>
        </p:spPr>
        <p:txBody>
          <a:bodyPr>
            <a:noAutofit/>
          </a:bodyPr>
          <a:lstStyle/>
          <a:p>
            <a:r>
              <a:rPr lang="en-US" sz="3200" dirty="0"/>
              <a:t>Types of Engineering (Research) Projects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lstStyle/>
          <a:p>
            <a:pPr eaLnBrk="1" hangingPunct="1"/>
            <a:r>
              <a:rPr lang="en-US" dirty="0"/>
              <a:t>Industry or business sponsorship</a:t>
            </a:r>
          </a:p>
          <a:p>
            <a:pPr eaLnBrk="1" hangingPunct="1"/>
            <a:r>
              <a:rPr lang="en-US" dirty="0"/>
              <a:t>Campus and local community</a:t>
            </a:r>
          </a:p>
          <a:p>
            <a:pPr lvl="1" eaLnBrk="1" hangingPunct="1"/>
            <a:r>
              <a:rPr lang="en-US" dirty="0"/>
              <a:t>Faculty</a:t>
            </a:r>
          </a:p>
          <a:p>
            <a:pPr eaLnBrk="1" hangingPunct="1"/>
            <a:r>
              <a:rPr lang="en-US" dirty="0"/>
              <a:t>Brainstorming</a:t>
            </a:r>
          </a:p>
          <a:p>
            <a:pPr lvl="1" eaLnBrk="1" hangingPunct="1"/>
            <a:r>
              <a:rPr lang="en-US" dirty="0"/>
              <a:t>You! </a:t>
            </a:r>
          </a:p>
          <a:p>
            <a:pPr eaLnBrk="1" hangingPunct="1"/>
            <a:r>
              <a:rPr lang="en-US" dirty="0"/>
              <a:t>Professional contacts or organization</a:t>
            </a:r>
          </a:p>
          <a:p>
            <a:pPr eaLnBrk="1" hangingPunct="1"/>
            <a:r>
              <a:rPr lang="en-US" dirty="0"/>
              <a:t>Engineers without Borders</a:t>
            </a:r>
          </a:p>
          <a:p>
            <a:pPr marL="109537" indent="0" eaLnBrk="1" hangingPunct="1">
              <a:buNone/>
            </a:pPr>
            <a:endParaRPr lang="en-US" dirty="0"/>
          </a:p>
        </p:txBody>
      </p:sp>
      <p:sp>
        <p:nvSpPr>
          <p:cNvPr id="204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662EC3F-DEA4-4CD4-ACB2-D2E3CBCF694E}" type="slidenum">
              <a:rPr lang="en-US" smtClean="0"/>
              <a:pPr/>
              <a:t>6</a:t>
            </a:fld>
            <a:endParaRPr lang="en-US"/>
          </a:p>
        </p:txBody>
      </p:sp>
      <p:sp>
        <p:nvSpPr>
          <p:cNvPr id="2" name="Title 1"/>
          <p:cNvSpPr>
            <a:spLocks noGrp="1"/>
          </p:cNvSpPr>
          <p:nvPr>
            <p:ph type="title"/>
          </p:nvPr>
        </p:nvSpPr>
        <p:spPr/>
        <p:txBody>
          <a:bodyPr/>
          <a:lstStyle/>
          <a:p>
            <a:r>
              <a:rPr lang="en-US" dirty="0"/>
              <a:t>Sources of Project Ideas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eaLnBrk="1" hangingPunct="1">
              <a:lnSpc>
                <a:spcPct val="80000"/>
              </a:lnSpc>
              <a:spcAft>
                <a:spcPts val="600"/>
              </a:spcAft>
            </a:pPr>
            <a:r>
              <a:rPr lang="en-US" sz="2400" dirty="0"/>
              <a:t>What are you trying to do? Articulate your goals using absolutely no jargon. </a:t>
            </a:r>
          </a:p>
          <a:p>
            <a:pPr eaLnBrk="1" hangingPunct="1">
              <a:lnSpc>
                <a:spcPct val="80000"/>
              </a:lnSpc>
              <a:spcAft>
                <a:spcPts val="600"/>
              </a:spcAft>
            </a:pPr>
            <a:r>
              <a:rPr lang="en-US" sz="2400" dirty="0"/>
              <a:t>How is it done today, and what are the limitations of current practice? </a:t>
            </a:r>
          </a:p>
          <a:p>
            <a:pPr eaLnBrk="1" hangingPunct="1">
              <a:lnSpc>
                <a:spcPct val="80000"/>
              </a:lnSpc>
              <a:spcAft>
                <a:spcPts val="600"/>
              </a:spcAft>
            </a:pPr>
            <a:r>
              <a:rPr lang="en-US" sz="2400" dirty="0"/>
              <a:t>What is new in your approach, and why do you think it will be successful? </a:t>
            </a:r>
          </a:p>
          <a:p>
            <a:pPr eaLnBrk="1" hangingPunct="1">
              <a:lnSpc>
                <a:spcPct val="80000"/>
              </a:lnSpc>
              <a:spcAft>
                <a:spcPts val="600"/>
              </a:spcAft>
            </a:pPr>
            <a:r>
              <a:rPr lang="en-US" sz="2400" dirty="0"/>
              <a:t>Who cares? If you are successful, what difference will it make? </a:t>
            </a:r>
          </a:p>
          <a:p>
            <a:pPr eaLnBrk="1" hangingPunct="1">
              <a:lnSpc>
                <a:spcPct val="80000"/>
              </a:lnSpc>
              <a:spcAft>
                <a:spcPts val="600"/>
              </a:spcAft>
            </a:pPr>
            <a:r>
              <a:rPr lang="en-US" sz="2400" dirty="0"/>
              <a:t>What are the risks and payoffs? </a:t>
            </a:r>
          </a:p>
          <a:p>
            <a:pPr eaLnBrk="1" hangingPunct="1">
              <a:lnSpc>
                <a:spcPct val="80000"/>
              </a:lnSpc>
              <a:spcAft>
                <a:spcPts val="600"/>
              </a:spcAft>
            </a:pPr>
            <a:r>
              <a:rPr lang="en-US" sz="2400" dirty="0"/>
              <a:t>How much will it cost? How long will it take? </a:t>
            </a:r>
          </a:p>
          <a:p>
            <a:pPr eaLnBrk="1" hangingPunct="1">
              <a:lnSpc>
                <a:spcPct val="80000"/>
              </a:lnSpc>
              <a:spcAft>
                <a:spcPts val="600"/>
              </a:spcAft>
            </a:pPr>
            <a:r>
              <a:rPr lang="en-US" sz="2400" dirty="0"/>
              <a:t>What are the benchmarks to check for success? </a:t>
            </a:r>
          </a:p>
        </p:txBody>
      </p:sp>
      <p:sp>
        <p:nvSpPr>
          <p:cNvPr id="215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C83CB7D-7A83-4D84-BEF5-80CE938E0C62}" type="slidenum">
              <a:rPr lang="en-US" smtClean="0"/>
              <a:pPr/>
              <a:t>7</a:t>
            </a:fld>
            <a:endParaRPr lang="en-US"/>
          </a:p>
        </p:txBody>
      </p:sp>
      <p:sp>
        <p:nvSpPr>
          <p:cNvPr id="2" name="Title 1"/>
          <p:cNvSpPr>
            <a:spLocks noGrp="1"/>
          </p:cNvSpPr>
          <p:nvPr>
            <p:ph type="title"/>
          </p:nvPr>
        </p:nvSpPr>
        <p:spPr>
          <a:xfrm>
            <a:off x="228600" y="76200"/>
            <a:ext cx="8229600" cy="1143000"/>
          </a:xfrm>
        </p:spPr>
        <p:txBody>
          <a:bodyPr>
            <a:normAutofit/>
          </a:bodyPr>
          <a:lstStyle/>
          <a:p>
            <a:r>
              <a:rPr lang="en-US" dirty="0"/>
              <a:t>Project Feasibility &amp; Selection</a:t>
            </a:r>
            <a:br>
              <a:rPr lang="en-US" dirty="0"/>
            </a:br>
            <a:r>
              <a:rPr lang="en-US" sz="2700" dirty="0"/>
              <a:t>Questions to answer up front!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None/>
            </a:pPr>
            <a:r>
              <a:rPr lang="en-US" dirty="0"/>
              <a:t>Project must</a:t>
            </a:r>
          </a:p>
          <a:p>
            <a:r>
              <a:rPr lang="en-US" dirty="0"/>
              <a:t>Be tied to the mission and vision of the organization</a:t>
            </a:r>
          </a:p>
          <a:p>
            <a:r>
              <a:rPr lang="en-US" dirty="0"/>
              <a:t>Must have payback – economic analysis should suggest “profit”</a:t>
            </a:r>
          </a:p>
          <a:p>
            <a:r>
              <a:rPr lang="en-US" dirty="0"/>
              <a:t>Be selected as a result of application of sound criteria among competing projects</a:t>
            </a:r>
          </a:p>
          <a:p>
            <a:r>
              <a:rPr lang="en-US" dirty="0"/>
              <a:t>Objectives must be SMART</a:t>
            </a:r>
          </a:p>
          <a:p>
            <a:pPr lvl="1"/>
            <a:r>
              <a:rPr lang="en-US" b="1" u="sng" dirty="0"/>
              <a:t>S</a:t>
            </a:r>
            <a:r>
              <a:rPr lang="en-US" dirty="0"/>
              <a:t>pecific, </a:t>
            </a:r>
            <a:r>
              <a:rPr lang="en-US" b="1" u="sng" dirty="0"/>
              <a:t>M</a:t>
            </a:r>
            <a:r>
              <a:rPr lang="en-US" dirty="0"/>
              <a:t>easurable, </a:t>
            </a:r>
            <a:r>
              <a:rPr lang="en-US" b="1" u="sng" dirty="0"/>
              <a:t>A</a:t>
            </a:r>
            <a:r>
              <a:rPr lang="en-US" dirty="0"/>
              <a:t>ssignable, </a:t>
            </a:r>
            <a:r>
              <a:rPr lang="en-US" b="1" u="sng" dirty="0"/>
              <a:t>R</a:t>
            </a:r>
            <a:r>
              <a:rPr lang="en-US" dirty="0"/>
              <a:t>ealistic, and </a:t>
            </a:r>
            <a:r>
              <a:rPr lang="en-US" b="1" u="sng" dirty="0"/>
              <a:t>T</a:t>
            </a:r>
            <a:r>
              <a:rPr lang="en-US" dirty="0"/>
              <a:t>ime related.</a:t>
            </a:r>
          </a:p>
        </p:txBody>
      </p:sp>
      <p:sp>
        <p:nvSpPr>
          <p:cNvPr id="3" name="Title 2"/>
          <p:cNvSpPr>
            <a:spLocks noGrp="1"/>
          </p:cNvSpPr>
          <p:nvPr>
            <p:ph type="title"/>
          </p:nvPr>
        </p:nvSpPr>
        <p:spPr/>
        <p:txBody>
          <a:bodyPr>
            <a:normAutofit fontScale="90000"/>
          </a:bodyPr>
          <a:lstStyle/>
          <a:p>
            <a:r>
              <a:rPr lang="en-US" dirty="0"/>
              <a:t>Project Selection Criteria</a:t>
            </a:r>
            <a:br>
              <a:rPr lang="en-US" dirty="0"/>
            </a:br>
            <a:r>
              <a:rPr lang="en-US" sz="3100" dirty="0"/>
              <a:t>Another Perspective</a:t>
            </a:r>
            <a:endParaRPr lang="en-US" dirty="0"/>
          </a:p>
        </p:txBody>
      </p:sp>
      <p:sp>
        <p:nvSpPr>
          <p:cNvPr id="4" name="Date Placeholder 3"/>
          <p:cNvSpPr>
            <a:spLocks noGrp="1"/>
          </p:cNvSpPr>
          <p:nvPr>
            <p:ph type="dt" sz="half" idx="10"/>
          </p:nvPr>
        </p:nvSpPr>
        <p:spPr>
          <a:xfrm>
            <a:off x="6477000" y="5452269"/>
            <a:ext cx="2017713" cy="2811462"/>
          </a:xfrm>
        </p:spPr>
        <p:txBody>
          <a:bodyPr/>
          <a:lstStyle/>
          <a:p>
            <a:pPr>
              <a:defRPr/>
            </a:pPr>
            <a:endParaRPr lang="en-US" dirty="0"/>
          </a:p>
          <a:p>
            <a:pPr>
              <a:defRPr/>
            </a:pPr>
            <a:r>
              <a:rPr lang="en-US" dirty="0"/>
              <a:t>Design for Electrical and Computer Engineers (Published by McGraw Hill)</a:t>
            </a:r>
          </a:p>
          <a:p>
            <a:pPr>
              <a:defRPr/>
            </a:pPr>
            <a:r>
              <a:rPr lang="en-US" dirty="0"/>
              <a:t>Not to be transmitted or reproduced without written consent of authors</a:t>
            </a:r>
          </a:p>
          <a:p>
            <a:pPr>
              <a:defRPr/>
            </a:pPr>
            <a:endParaRPr lang="en-US" dirty="0"/>
          </a:p>
        </p:txBody>
      </p:sp>
      <p:sp>
        <p:nvSpPr>
          <p:cNvPr id="5" name="Footer Placeholder 4"/>
          <p:cNvSpPr>
            <a:spLocks noGrp="1"/>
          </p:cNvSpPr>
          <p:nvPr>
            <p:ph type="ftr" sz="quarter" idx="11"/>
          </p:nvPr>
        </p:nvSpPr>
        <p:spPr>
          <a:xfrm>
            <a:off x="3378200" y="5426076"/>
            <a:ext cx="2387600" cy="982662"/>
          </a:xfrm>
        </p:spPr>
        <p:txBody>
          <a:bodyPr/>
          <a:lstStyle/>
          <a:p>
            <a:pPr>
              <a:defRPr/>
            </a:pPr>
            <a:r>
              <a:rPr lang="en-US" dirty="0"/>
              <a:t>Copyright 2005 </a:t>
            </a:r>
          </a:p>
          <a:p>
            <a:pPr>
              <a:defRPr/>
            </a:pPr>
            <a:r>
              <a:rPr lang="en-US" dirty="0"/>
              <a:t>Ralph M. Ford and Chris </a:t>
            </a:r>
            <a:r>
              <a:rPr lang="en-US" dirty="0" err="1"/>
              <a:t>Coulston</a:t>
            </a:r>
            <a:endParaRPr lang="en-US" dirty="0"/>
          </a:p>
        </p:txBody>
      </p:sp>
      <p:sp>
        <p:nvSpPr>
          <p:cNvPr id="6" name="Slide Number Placeholder 5"/>
          <p:cNvSpPr>
            <a:spLocks noGrp="1"/>
          </p:cNvSpPr>
          <p:nvPr>
            <p:ph type="sldNum" sz="quarter" idx="12"/>
          </p:nvPr>
        </p:nvSpPr>
        <p:spPr/>
        <p:txBody>
          <a:bodyPr/>
          <a:lstStyle/>
          <a:p>
            <a:pPr>
              <a:defRPr/>
            </a:pPr>
            <a:fld id="{34ABCF63-5EF2-40B1-A8EF-29EA2FB815BC}" type="slidenum">
              <a:rPr lang="en-US" smtClean="0"/>
              <a:pPr>
                <a:defRPr/>
              </a:pPr>
              <a:t>8</a:t>
            </a:fld>
            <a:endParaRPr lang="en-US"/>
          </a:p>
        </p:txBody>
      </p:sp>
    </p:spTree>
    <p:extLst>
      <p:ext uri="{BB962C8B-B14F-4D97-AF65-F5344CB8AC3E}">
        <p14:creationId xmlns:p14="http://schemas.microsoft.com/office/powerpoint/2010/main" val="184899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1905000"/>
            <a:ext cx="8229600" cy="4102100"/>
          </a:xfrm>
        </p:spPr>
        <p:txBody>
          <a:bodyPr/>
          <a:lstStyle/>
          <a:p>
            <a:r>
              <a:rPr lang="en-US" dirty="0"/>
              <a:t>Decision making is a hallmark of design.</a:t>
            </a:r>
          </a:p>
          <a:p>
            <a:r>
              <a:rPr lang="en-US" dirty="0"/>
              <a:t>Often faced with multiple alternatives and criteria against which decision must be made.</a:t>
            </a:r>
          </a:p>
          <a:p>
            <a:r>
              <a:rPr lang="en-US" dirty="0"/>
              <a:t>Analytical Hierarchy Process (AHP) is a well-known an intuitive method.</a:t>
            </a:r>
          </a:p>
        </p:txBody>
      </p:sp>
      <p:sp>
        <p:nvSpPr>
          <p:cNvPr id="3" name="Title 2"/>
          <p:cNvSpPr>
            <a:spLocks noGrp="1"/>
          </p:cNvSpPr>
          <p:nvPr>
            <p:ph type="title"/>
          </p:nvPr>
        </p:nvSpPr>
        <p:spPr/>
        <p:txBody>
          <a:bodyPr>
            <a:normAutofit fontScale="90000"/>
          </a:bodyPr>
          <a:lstStyle/>
          <a:p>
            <a:pPr fontAlgn="auto">
              <a:spcAft>
                <a:spcPts val="0"/>
              </a:spcAft>
              <a:defRPr/>
            </a:pPr>
            <a:r>
              <a:rPr lang="en-US" dirty="0"/>
              <a:t>Project Selection Criteria</a:t>
            </a:r>
            <a:br>
              <a:rPr lang="en-US" dirty="0"/>
            </a:br>
            <a:r>
              <a:rPr lang="en-US" sz="3100" dirty="0"/>
              <a:t>Motivation</a:t>
            </a:r>
          </a:p>
        </p:txBody>
      </p:sp>
    </p:spTree>
    <p:extLst>
      <p:ext uri="{BB962C8B-B14F-4D97-AF65-F5344CB8AC3E}">
        <p14:creationId xmlns:p14="http://schemas.microsoft.com/office/powerpoint/2010/main" val="3199489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6585825D5EF24EA1EA377146373F8E" ma:contentTypeVersion="8" ma:contentTypeDescription="Create a new document." ma:contentTypeScope="" ma:versionID="d8f1ea07e80d39e5c5d0a380c332ad81">
  <xsd:schema xmlns:xsd="http://www.w3.org/2001/XMLSchema" xmlns:xs="http://www.w3.org/2001/XMLSchema" xmlns:p="http://schemas.microsoft.com/office/2006/metadata/properties" xmlns:ns2="85fa6708-c942-4f7d-a918-dc3c9afdc4aa" xmlns:ns3="9314f271-8a40-4a43-a5dd-aa5528ab0c8a" targetNamespace="http://schemas.microsoft.com/office/2006/metadata/properties" ma:root="true" ma:fieldsID="9515c52d5001a18649911b76861199c0" ns2:_="" ns3:_="">
    <xsd:import namespace="85fa6708-c942-4f7d-a918-dc3c9afdc4aa"/>
    <xsd:import namespace="9314f271-8a40-4a43-a5dd-aa5528ab0c8a"/>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fa6708-c942-4f7d-a918-dc3c9afdc4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40273f3-3dfb-4b29-b2ec-ca41d92f1cd5"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14f271-8a40-4a43-a5dd-aa5528ab0c8a"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c1b78b-ed8d-461f-86b5-881578086ed7}" ma:internalName="TaxCatchAll" ma:showField="CatchAllData" ma:web="9314f271-8a40-4a43-a5dd-aa5528ab0c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314f271-8a40-4a43-a5dd-aa5528ab0c8a" xsi:nil="true"/>
    <lcf76f155ced4ddcb4097134ff3c332f xmlns="85fa6708-c942-4f7d-a918-dc3c9afdc4a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250E259-A7CB-407D-A639-2E7474545900}">
  <ds:schemaRefs>
    <ds:schemaRef ds:uri="http://schemas.microsoft.com/sharepoint/v3/contenttype/forms"/>
  </ds:schemaRefs>
</ds:datastoreItem>
</file>

<file path=customXml/itemProps2.xml><?xml version="1.0" encoding="utf-8"?>
<ds:datastoreItem xmlns:ds="http://schemas.openxmlformats.org/officeDocument/2006/customXml" ds:itemID="{C8C25156-CE45-47FE-AB72-7F7FDC37D3A8}"/>
</file>

<file path=customXml/itemProps3.xml><?xml version="1.0" encoding="utf-8"?>
<ds:datastoreItem xmlns:ds="http://schemas.openxmlformats.org/officeDocument/2006/customXml" ds:itemID="{C50C518F-EB88-4E3F-A5EC-41709E725F4C}">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b61bd6ae-8d35-493d-a28d-56da2c7bdcbe"/>
    <ds:schemaRef ds:uri="http://purl.org/dc/terms/"/>
    <ds:schemaRef ds:uri="http://schemas.openxmlformats.org/package/2006/metadata/core-properties"/>
    <ds:schemaRef ds:uri="c60f0bd0-ad9c-4c7e-a522-d1ca2c45f6c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Concourse</Template>
  <TotalTime>5860</TotalTime>
  <Words>1844</Words>
  <Application>Microsoft Office PowerPoint</Application>
  <PresentationFormat>On-screen Show (4:3)</PresentationFormat>
  <Paragraphs>275</Paragraphs>
  <Slides>31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Lucida Sans Unicode</vt:lpstr>
      <vt:lpstr>Verdana</vt:lpstr>
      <vt:lpstr>Wingdings</vt:lpstr>
      <vt:lpstr>Wingdings 2</vt:lpstr>
      <vt:lpstr>Wingdings 3</vt:lpstr>
      <vt:lpstr>Concourse</vt:lpstr>
      <vt:lpstr>Project Selection and Needs Identification Chapter 2 in Text</vt:lpstr>
      <vt:lpstr>Learning Objectives</vt:lpstr>
      <vt:lpstr>Design Projects Types</vt:lpstr>
      <vt:lpstr>Engineering Design Projects Types</vt:lpstr>
      <vt:lpstr>Types of Engineering (Research) Projects</vt:lpstr>
      <vt:lpstr>Sources of Project Ideas</vt:lpstr>
      <vt:lpstr>Project Feasibility &amp; Selection Questions to answer up front!</vt:lpstr>
      <vt:lpstr>Project Selection Criteria Another Perspective</vt:lpstr>
      <vt:lpstr>Project Selection Criteria Motivation</vt:lpstr>
      <vt:lpstr>Project Selection Criteria Use of Analytical Hierarchy Process</vt:lpstr>
      <vt:lpstr>Project Selection Criteria  Creating the AHP Model</vt:lpstr>
      <vt:lpstr>AHP – Resources </vt:lpstr>
      <vt:lpstr>Needs Identification</vt:lpstr>
      <vt:lpstr>Needs Identification</vt:lpstr>
      <vt:lpstr>Process to obtain customer input</vt:lpstr>
      <vt:lpstr>PowerPoint Presentation</vt:lpstr>
      <vt:lpstr>Step 1 – Gather Raw Data</vt:lpstr>
      <vt:lpstr>Step 2 – Translate Needs to Marketing Requirements</vt:lpstr>
      <vt:lpstr>Step 3 – Organize Needs to Marketing Hierarchy</vt:lpstr>
      <vt:lpstr>Step 4 – Rank the Needs</vt:lpstr>
      <vt:lpstr>Step 5 – Review the Outcomes and the Process</vt:lpstr>
      <vt:lpstr>Research Survey</vt:lpstr>
      <vt:lpstr>Research Survey Objective</vt:lpstr>
      <vt:lpstr>Research Survey  Resources</vt:lpstr>
      <vt:lpstr>Research Survey Electrical and Computer Engineering Resources</vt:lpstr>
      <vt:lpstr>Problem Statement</vt:lpstr>
      <vt:lpstr>Needs Statement</vt:lpstr>
      <vt:lpstr>Needs Statement Example</vt:lpstr>
      <vt:lpstr>Objective Statement</vt:lpstr>
      <vt:lpstr>Objective Statement Example</vt:lpstr>
      <vt:lpstr>Summary</vt:lpstr>
    </vt:vector>
  </TitlesOfParts>
  <Company>Penn State Erie, The Behrend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Gursel</dc:creator>
  <cp:lastModifiedBy>Kelby Lang</cp:lastModifiedBy>
  <cp:revision>97</cp:revision>
  <dcterms:created xsi:type="dcterms:W3CDTF">2003-09-10T19:09:27Z</dcterms:created>
  <dcterms:modified xsi:type="dcterms:W3CDTF">2023-01-18T18:23:07Z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0x010100696585825D5EF24EA1EA377146373F8E</vt:lpwstr>
  </property>
</Properties>
</file>