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ink/ink1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notesMasterIdLst>
    <p:notesMasterId r:id="rId45"/>
  </p:notesMasterIdLst>
  <p:sldIdLst>
    <p:sldId id="364" r:id="rId2"/>
    <p:sldId id="269" r:id="rId3"/>
    <p:sldId id="375" r:id="rId4"/>
    <p:sldId id="385" r:id="rId5"/>
    <p:sldId id="376" r:id="rId6"/>
    <p:sldId id="395" r:id="rId7"/>
    <p:sldId id="377" r:id="rId8"/>
    <p:sldId id="378" r:id="rId9"/>
    <p:sldId id="392" r:id="rId10"/>
    <p:sldId id="390" r:id="rId11"/>
    <p:sldId id="393" r:id="rId12"/>
    <p:sldId id="379" r:id="rId13"/>
    <p:sldId id="386" r:id="rId14"/>
    <p:sldId id="387" r:id="rId15"/>
    <p:sldId id="388" r:id="rId16"/>
    <p:sldId id="389" r:id="rId17"/>
    <p:sldId id="310" r:id="rId18"/>
    <p:sldId id="361" r:id="rId19"/>
    <p:sldId id="362" r:id="rId20"/>
    <p:sldId id="396" r:id="rId21"/>
    <p:sldId id="397" r:id="rId22"/>
    <p:sldId id="398" r:id="rId23"/>
    <p:sldId id="399" r:id="rId24"/>
    <p:sldId id="400" r:id="rId25"/>
    <p:sldId id="363" r:id="rId26"/>
    <p:sldId id="380" r:id="rId27"/>
    <p:sldId id="339" r:id="rId28"/>
    <p:sldId id="340" r:id="rId29"/>
    <p:sldId id="313" r:id="rId30"/>
    <p:sldId id="381" r:id="rId31"/>
    <p:sldId id="394" r:id="rId32"/>
    <p:sldId id="344" r:id="rId33"/>
    <p:sldId id="373" r:id="rId34"/>
    <p:sldId id="371" r:id="rId35"/>
    <p:sldId id="374" r:id="rId36"/>
    <p:sldId id="401" r:id="rId37"/>
    <p:sldId id="365" r:id="rId38"/>
    <p:sldId id="318" r:id="rId39"/>
    <p:sldId id="382" r:id="rId40"/>
    <p:sldId id="383" r:id="rId41"/>
    <p:sldId id="384" r:id="rId42"/>
    <p:sldId id="356" r:id="rId43"/>
    <p:sldId id="359" r:id="rId4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C4C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 autoAdjust="0"/>
    <p:restoredTop sz="94737" autoAdjust="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5-09-20T19:07:34.56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  <inkml:brushProperty name="ignorePressure" value="1"/>
    </inkml:brush>
  </inkml:definitions>
  <inkml:trace contextRef="#ctx0" brushRef="#br0">109 0 72,'0'0'37,"0"0"-5,-60 13-2,60-13-61,0 0-6,-49-8 0,49 8-1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2CD10EE-1E70-4302-950A-1F276266A0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048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E94042D-F8F7-4729-B063-D754695E51B7}" type="slidenum">
              <a:rPr lang="en-US" smtClean="0">
                <a:latin typeface="Arial" charset="0"/>
              </a:rPr>
              <a:pPr/>
              <a:t>7</a:t>
            </a:fld>
            <a:endParaRPr lang="en-US">
              <a:latin typeface="Arial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E4D3E71-663F-478F-8CDF-861935AAE159}" type="slidenum">
              <a:rPr lang="en-US" smtClean="0">
                <a:latin typeface="Arial" charset="0"/>
              </a:rPr>
              <a:pPr/>
              <a:t>26</a:t>
            </a:fld>
            <a:endParaRPr lang="en-US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85985F1-FC02-4E02-92C2-7B0619C86C99}" type="slidenum">
              <a:rPr lang="en-US" smtClean="0">
                <a:latin typeface="Arial" charset="0"/>
              </a:rPr>
              <a:pPr/>
              <a:t>30</a:t>
            </a:fld>
            <a:endParaRPr lang="en-US">
              <a:latin typeface="Arial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FA64D11-1C4D-46C0-A9A2-E65CACC5A328}" type="slidenum">
              <a:rPr lang="en-US" smtClean="0">
                <a:latin typeface="Arial" charset="0"/>
              </a:rPr>
              <a:pPr/>
              <a:t>39</a:t>
            </a:fld>
            <a:endParaRPr lang="en-US">
              <a:latin typeface="Arial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417C8CE-2696-4389-B33D-F0AAA1CEB461}" type="slidenum">
              <a:rPr lang="en-US" smtClean="0">
                <a:latin typeface="Arial" charset="0"/>
              </a:rPr>
              <a:pPr/>
              <a:t>40</a:t>
            </a:fld>
            <a:endParaRPr lang="en-US">
              <a:latin typeface="Arial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0493C4E-AD83-4A8D-BD72-4BE88E481795}" type="slidenum">
              <a:rPr lang="en-US" smtClean="0">
                <a:latin typeface="Arial" charset="0"/>
              </a:rPr>
              <a:pPr/>
              <a:t>41</a:t>
            </a:fld>
            <a:endParaRPr lang="en-US">
              <a:latin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CF457AA-2EBE-493D-8B00-2DA7691D120D}" type="slidenum">
              <a:rPr lang="en-US" smtClean="0">
                <a:latin typeface="Arial" charset="0"/>
              </a:rPr>
              <a:pPr/>
              <a:t>8</a:t>
            </a:fld>
            <a:endParaRPr lang="en-US">
              <a:latin typeface="Arial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10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ch5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5FEAC7E-4957-4CB3-9973-A717023BE8D3}" type="slidenum">
              <a:rPr lang="en-US" smtClean="0">
                <a:latin typeface="Arial" charset="0"/>
              </a:rPr>
              <a:pPr/>
              <a:t>12</a:t>
            </a:fld>
            <a:endParaRPr lang="en-US">
              <a:latin typeface="Arial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8E883214-288B-4DB3-AB92-5400AAB2B8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9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3331488-25CE-49E3-A941-C0D1417E0B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49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A3D613B-8627-4CFA-965E-8F6B4EFB6C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22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924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1295400"/>
            <a:ext cx="7693025" cy="4791075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172200"/>
            <a:ext cx="5334000" cy="685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248400"/>
            <a:ext cx="2897188" cy="4746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138" y="62420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46E3E-A263-4C35-A77F-ADB8CCC520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02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408738"/>
            <a:ext cx="2398713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Design for Electrical and Computer Engineers , published by McGraw Hill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408738"/>
            <a:ext cx="22098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Copyright 2007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2D50F3B-72D5-438F-8D27-7E645528EF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45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2AA3AF1-345C-48C3-9016-AEEBDE47A1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849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F7D3FB5-D96E-473B-973C-9524E9E091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96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C604784-8886-400E-96E3-1372ABB21F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20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725832C-E5F2-4829-8B70-106AE866E5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43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66BA35C-F5B8-4260-B8CB-5CE778BD99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14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E5B2CEE-0E14-4373-8945-92F6EBB585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045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  <a:p>
            <a:pPr>
              <a:defRPr/>
            </a:pPr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07D3F524-A2BC-4A3C-B32C-838C54F06F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29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5" descr="copyright.gif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6324600"/>
            <a:ext cx="4048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5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58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07B57FD4-92B5-4B81-988A-875CDD6E67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62" name="Picture 15" descr="cover.gif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75" y="0"/>
            <a:ext cx="74612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ist.gov/standardsgov/nttaa-act.cfm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so.org/iso/home" TargetMode="External"/><Relationship Id="rId2" Type="http://schemas.openxmlformats.org/officeDocument/2006/relationships/hyperlink" Target="http://www.nato.int/cps/en/natolive/index.htm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AutoShape 2"/>
          <p:cNvSpPr>
            <a:spLocks noGrp="1" noChangeArrowheads="1"/>
          </p:cNvSpPr>
          <p:nvPr>
            <p:ph type="ctrTitle"/>
          </p:nvPr>
        </p:nvSpPr>
        <p:spPr>
          <a:xfrm>
            <a:off x="609600" y="533400"/>
            <a:ext cx="8077200" cy="1829761"/>
          </a:xfr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dirty="0"/>
              <a:t>The Requirements Specification</a:t>
            </a:r>
            <a:br>
              <a:rPr lang="en-US" dirty="0"/>
            </a:br>
            <a:r>
              <a:rPr lang="en-US" sz="3100" dirty="0"/>
              <a:t>Chapter 3</a:t>
            </a:r>
            <a:endParaRPr lang="en-US" dirty="0"/>
          </a:p>
        </p:txBody>
      </p:sp>
      <p:pic>
        <p:nvPicPr>
          <p:cNvPr id="15363" name="Picture 4" descr="co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743200"/>
            <a:ext cx="2974975" cy="3657600"/>
          </a:xfrm>
          <a:prstGeom prst="rect">
            <a:avLst/>
          </a:prstGeom>
          <a:noFill/>
          <a:ln w="762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Non-Functional Requirements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/>
              <a:t>ESE 2.</a:t>
            </a:r>
            <a:fld id="{7640C736-D067-4619-9716-ED0633492CED}" type="slidenum">
              <a:rPr lang="de-CH"/>
              <a:pPr/>
              <a:t>10</a:t>
            </a:fld>
            <a:endParaRPr lang="de-CH" sz="1400">
              <a:solidFill>
                <a:srgbClr val="7E7E7E"/>
              </a:solidFill>
              <a:latin typeface="Times" pitchFamily="100" charset="0"/>
            </a:endParaRPr>
          </a:p>
        </p:txBody>
      </p:sp>
      <p:pic>
        <p:nvPicPr>
          <p:cNvPr id="600067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610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0069" name="Rectangle 5"/>
          <p:cNvSpPr>
            <a:spLocks noChangeArrowheads="1"/>
          </p:cNvSpPr>
          <p:nvPr/>
        </p:nvSpPr>
        <p:spPr bwMode="auto">
          <a:xfrm>
            <a:off x="304800" y="6477000"/>
            <a:ext cx="1797050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1200">
                <a:solidFill>
                  <a:srgbClr val="A7A7A7"/>
                </a:solidFill>
                <a:cs typeface="Helvetica" pitchFamily="100" charset="0"/>
              </a:rPr>
              <a:t>© Ian Sommerville 2000</a:t>
            </a:r>
            <a:endParaRPr lang="en-US" sz="1200">
              <a:solidFill>
                <a:srgbClr val="A7A7A7"/>
              </a:solidFill>
              <a:cs typeface="Helvetica" pitchFamily="1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871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© Oscar Nierstrasz</a:t>
            </a:r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ESE — Requirements Collection</a:t>
            </a:r>
          </a:p>
        </p:txBody>
      </p:sp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534400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Non-Functional Requirements:</a:t>
            </a:r>
            <a:br>
              <a:rPr lang="en-US" dirty="0"/>
            </a:br>
            <a:r>
              <a:rPr lang="en-US" sz="3100" dirty="0"/>
              <a:t>Definitions and Examples</a:t>
            </a:r>
            <a:endParaRPr lang="en-US" dirty="0"/>
          </a:p>
        </p:txBody>
      </p:sp>
      <p:graphicFrame>
        <p:nvGraphicFramePr>
          <p:cNvPr id="599064" name="Group 24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938721622"/>
              </p:ext>
            </p:extLst>
          </p:nvPr>
        </p:nvGraphicFramePr>
        <p:xfrm>
          <a:off x="228599" y="1066800"/>
          <a:ext cx="8610601" cy="4872228"/>
        </p:xfrm>
        <a:graphic>
          <a:graphicData uri="http://schemas.openxmlformats.org/drawingml/2006/table">
            <a:tbl>
              <a:tblPr/>
              <a:tblGrid>
                <a:gridCol w="1828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3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8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Helvetica CE" pitchFamily="100" charset="-18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A017F"/>
                          </a:solidFill>
                          <a:effectLst/>
                          <a:latin typeface="Helvetica" pitchFamily="100" charset="0"/>
                        </a:rPr>
                        <a:t>Product requirements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Helvetica CE" pitchFamily="100" charset="-18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A017F"/>
                          </a:solidFill>
                          <a:effectLst/>
                          <a:latin typeface="Helvetica" pitchFamily="100" charset="0"/>
                        </a:rPr>
                        <a:t>specify that the delivered product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7F0101"/>
                          </a:solidFill>
                          <a:effectLst/>
                          <a:latin typeface="Helvetica" pitchFamily="100" charset="0"/>
                        </a:rPr>
                        <a:t>must behave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A017F"/>
                          </a:solidFill>
                          <a:effectLst/>
                          <a:latin typeface="Helvetica" pitchFamily="100" charset="0"/>
                        </a:rPr>
                        <a:t> in a particular way. 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Helvetica CE" pitchFamily="100" charset="-18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A017F"/>
                          </a:solidFill>
                          <a:effectLst/>
                          <a:latin typeface="Helvetica" pitchFamily="100" charset="0"/>
                        </a:rPr>
                        <a:t>e.g. execution speed, reliability, etc.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Helvetica CE" pitchFamily="100" charset="-18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A017F"/>
                          </a:solidFill>
                          <a:effectLst/>
                          <a:latin typeface="Helvetica" pitchFamily="100" charset="0"/>
                        </a:rPr>
                        <a:t>It shall be possible for all necessary communication between the APSE and the user to be expressed in the 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7F0101"/>
                          </a:solidFill>
                          <a:effectLst/>
                          <a:latin typeface="Helvetica" pitchFamily="100" charset="0"/>
                        </a:rPr>
                        <a:t>standard Ada character set.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rgbClr val="0A017F"/>
                        </a:solidFill>
                        <a:effectLst/>
                        <a:latin typeface="Helvetica" pitchFamily="100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Helvetica CE" pitchFamily="100" charset="-18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A017F"/>
                          </a:solidFill>
                          <a:effectLst/>
                          <a:latin typeface="Helvetica" pitchFamily="100" charset="0"/>
                        </a:rPr>
                        <a:t>Organizational requirements</a:t>
                      </a:r>
                      <a:endParaRPr kumimoji="0" 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0A017F"/>
                        </a:solidFill>
                        <a:effectLst/>
                        <a:latin typeface="Helvetica" pitchFamily="100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Helvetica CE" pitchFamily="100" charset="-18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A017F"/>
                          </a:solidFill>
                          <a:effectLst/>
                          <a:latin typeface="Helvetica" pitchFamily="100" charset="0"/>
                        </a:rPr>
                        <a:t>are a consequence of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7F0101"/>
                          </a:solidFill>
                          <a:effectLst/>
                          <a:latin typeface="Helvetica" pitchFamily="100" charset="0"/>
                        </a:rPr>
                        <a:t>organizational policies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A017F"/>
                          </a:solidFill>
                          <a:effectLst/>
                          <a:latin typeface="Helvetica" pitchFamily="100" charset="0"/>
                        </a:rPr>
                        <a:t> and procedures. 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Helvetica CE" pitchFamily="100" charset="-18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A017F"/>
                          </a:solidFill>
                          <a:effectLst/>
                          <a:latin typeface="Helvetica" pitchFamily="100" charset="0"/>
                        </a:rPr>
                        <a:t>e.g. process standards used, implementation requirements, etc.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Helvetica CE" pitchFamily="100" charset="-18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A017F"/>
                          </a:solidFill>
                          <a:effectLst/>
                          <a:latin typeface="Helvetica" pitchFamily="100" charset="0"/>
                        </a:rPr>
                        <a:t>The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7F0101"/>
                          </a:solidFill>
                          <a:effectLst/>
                          <a:latin typeface="Helvetica" pitchFamily="100" charset="0"/>
                        </a:rPr>
                        <a:t>system development process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A017F"/>
                          </a:solidFill>
                          <a:effectLst/>
                          <a:latin typeface="Helvetica" pitchFamily="100" charset="0"/>
                        </a:rPr>
                        <a:t> and deliverable documents shall conform to the process and deliverables defined in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7F0101"/>
                          </a:solidFill>
                          <a:effectLst/>
                          <a:latin typeface="Helvetica" pitchFamily="100" charset="0"/>
                        </a:rPr>
                        <a:t>XYZCo-SP-STAN-95.</a:t>
                      </a:r>
                      <a:endParaRPr kumimoji="0" lang="en-US" sz="1600" b="0" i="1" u="none" strike="noStrike" cap="none" normalizeH="0" baseline="0">
                        <a:ln>
                          <a:noFill/>
                        </a:ln>
                        <a:solidFill>
                          <a:srgbClr val="0A017F"/>
                        </a:solidFill>
                        <a:effectLst/>
                        <a:latin typeface="Helvetica" pitchFamily="100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Helvetica CE" pitchFamily="100" charset="-18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A017F"/>
                          </a:solidFill>
                          <a:effectLst/>
                          <a:latin typeface="Helvetica" pitchFamily="100" charset="0"/>
                        </a:rPr>
                        <a:t>External requirements</a:t>
                      </a:r>
                      <a:endParaRPr kumimoji="0" 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0A017F"/>
                        </a:solidFill>
                        <a:effectLst/>
                        <a:latin typeface="Helvetica" pitchFamily="100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Helvetica CE" pitchFamily="100" charset="-18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A017F"/>
                          </a:solidFill>
                          <a:effectLst/>
                          <a:latin typeface="Helvetica" pitchFamily="100" charset="0"/>
                        </a:rPr>
                        <a:t>arise from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7F0101"/>
                          </a:solidFill>
                          <a:effectLst/>
                          <a:latin typeface="Helvetica" pitchFamily="100" charset="0"/>
                        </a:rPr>
                        <a:t>factors which are external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A017F"/>
                          </a:solidFill>
                          <a:effectLst/>
                          <a:latin typeface="Helvetica" pitchFamily="100" charset="0"/>
                        </a:rPr>
                        <a:t> to the system and its development process. 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Helvetica CE" pitchFamily="100" charset="-18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A017F"/>
                          </a:solidFill>
                          <a:effectLst/>
                          <a:latin typeface="Helvetica" pitchFamily="100" charset="0"/>
                        </a:rPr>
                        <a:t>e.g. interoperability requirements, legislative requirements, etc.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Helvetica CE" pitchFamily="100" charset="-18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A017F"/>
                          </a:solidFill>
                          <a:effectLst/>
                          <a:latin typeface="Helvetica" pitchFamily="100" charset="0"/>
                        </a:rPr>
                        <a:t>The system shall provide facilities that allow any user to check if personal data is maintained on the system. 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7F0101"/>
                          </a:solidFill>
                          <a:effectLst/>
                          <a:latin typeface="Helvetica" pitchFamily="100" charset="0"/>
                        </a:rPr>
                        <a:t>A procedure must be defined and supported in the software that will allow users to inspect personal data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A017F"/>
                          </a:solidFill>
                          <a:effectLst/>
                          <a:latin typeface="Helvetica" pitchFamily="100" charset="0"/>
                        </a:rPr>
                        <a:t> and to correct any errors in that data.</a:t>
                      </a:r>
                      <a:endParaRPr kumimoji="0" lang="en-US" sz="1600" b="1" i="1" u="none" strike="noStrike" cap="none" normalizeH="0" baseline="0" dirty="0">
                        <a:ln>
                          <a:noFill/>
                        </a:ln>
                        <a:solidFill>
                          <a:srgbClr val="0A017F"/>
                        </a:solidFill>
                        <a:effectLst/>
                        <a:latin typeface="Helvetica" pitchFamily="100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6818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/>
              <a:t>Engineering Requirements - </a:t>
            </a:r>
            <a:r>
              <a:rPr lang="en-US" sz="3100" dirty="0"/>
              <a:t>Properties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9154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solidFill>
                  <a:srgbClr val="C00000"/>
                </a:solidFill>
              </a:rPr>
              <a:t>Abstract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Description of capabilities and conditions; should be numerical.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Explains what it does </a:t>
            </a:r>
            <a:r>
              <a:rPr lang="en-US" sz="2000" b="1" dirty="0"/>
              <a:t>not</a:t>
            </a:r>
            <a:r>
              <a:rPr lang="en-US" sz="2000" dirty="0"/>
              <a:t> how it does it.</a:t>
            </a:r>
          </a:p>
          <a:p>
            <a:pPr lvl="1" eaLnBrk="1" hangingPunct="1">
              <a:lnSpc>
                <a:spcPct val="80000"/>
              </a:lnSpc>
            </a:pPr>
            <a:endParaRPr lang="en-US" sz="1050" dirty="0"/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solidFill>
                  <a:srgbClr val="00B050"/>
                </a:solidFill>
              </a:rPr>
              <a:t>Verifiable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There are ways to </a:t>
            </a:r>
            <a:r>
              <a:rPr lang="en-US" sz="2000" b="1" dirty="0"/>
              <a:t>measure and demonstrate </a:t>
            </a:r>
            <a:r>
              <a:rPr lang="en-US" sz="2000" dirty="0"/>
              <a:t>that it meets the needs. </a:t>
            </a:r>
          </a:p>
          <a:p>
            <a:pPr lvl="1" eaLnBrk="1" hangingPunct="1">
              <a:lnSpc>
                <a:spcPct val="80000"/>
              </a:lnSpc>
            </a:pPr>
            <a:endParaRPr lang="en-US" sz="1050" dirty="0"/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solidFill>
                  <a:srgbClr val="7030A0"/>
                </a:solidFill>
              </a:rPr>
              <a:t>Unambiguous</a:t>
            </a:r>
            <a:r>
              <a:rPr lang="en-US" sz="2400" dirty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Short and </a:t>
            </a:r>
            <a:r>
              <a:rPr lang="en-US" sz="2000" b="1" dirty="0"/>
              <a:t>clear</a:t>
            </a:r>
            <a:r>
              <a:rPr lang="en-US" sz="2000" dirty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A one-sentence description of the requirement.</a:t>
            </a:r>
          </a:p>
          <a:p>
            <a:pPr lvl="1" eaLnBrk="1" hangingPunct="1">
              <a:lnSpc>
                <a:spcPct val="80000"/>
              </a:lnSpc>
            </a:pPr>
            <a:endParaRPr lang="en-US" sz="1050" dirty="0"/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Traceable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It can be </a:t>
            </a:r>
            <a:r>
              <a:rPr lang="en-US" sz="2000" b="1" dirty="0"/>
              <a:t>traced</a:t>
            </a:r>
            <a:r>
              <a:rPr lang="en-US" sz="2000" dirty="0"/>
              <a:t> to the original customer need. </a:t>
            </a:r>
          </a:p>
          <a:p>
            <a:pPr lvl="1" eaLnBrk="1" hangingPunct="1">
              <a:lnSpc>
                <a:spcPct val="80000"/>
              </a:lnSpc>
            </a:pPr>
            <a:endParaRPr lang="en-US" sz="105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Realistic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Must have </a:t>
            </a:r>
            <a:r>
              <a:rPr lang="en-US" sz="2000" b="1" dirty="0"/>
              <a:t>benchmark(s) and realizable.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Realistic targets – tolerance   (e.g.,+/- to ppm)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23548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/>
              <a:t>ESE 2.</a:t>
            </a:r>
            <a:fld id="{4468FF1F-D924-4504-86FB-15EED126B1C9}" type="slidenum">
              <a:rPr lang="de-CH"/>
              <a:pPr/>
              <a:t>13</a:t>
            </a:fld>
            <a:endParaRPr lang="de-CH" sz="1400">
              <a:solidFill>
                <a:srgbClr val="7E7E7E"/>
              </a:solidFill>
              <a:latin typeface="Times" pitchFamily="100" charset="0"/>
            </a:endParaRPr>
          </a:p>
        </p:txBody>
      </p:sp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807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Engineering Requirements </a:t>
            </a:r>
            <a:r>
              <a:rPr lang="en-US" sz="2700" dirty="0"/>
              <a:t>Verifiability</a:t>
            </a:r>
          </a:p>
        </p:txBody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4787900"/>
          </a:xfrm>
        </p:spPr>
        <p:txBody>
          <a:bodyPr/>
          <a:lstStyle/>
          <a:p>
            <a:pPr>
              <a:lnSpc>
                <a:spcPct val="80000"/>
              </a:lnSpc>
              <a:buFont typeface="Helvetica CE" pitchFamily="100" charset="-18"/>
              <a:buNone/>
            </a:pPr>
            <a:r>
              <a:rPr lang="en-US" dirty="0"/>
              <a:t>Requirements must be written so that they can be </a:t>
            </a:r>
            <a:r>
              <a:rPr lang="en-US" dirty="0">
                <a:solidFill>
                  <a:srgbClr val="7F0101"/>
                </a:solidFill>
              </a:rPr>
              <a:t>objectively verified</a:t>
            </a:r>
            <a:r>
              <a:rPr lang="en-US" dirty="0"/>
              <a:t>.</a:t>
            </a:r>
          </a:p>
          <a:p>
            <a:pPr>
              <a:lnSpc>
                <a:spcPct val="80000"/>
              </a:lnSpc>
              <a:buFont typeface="Helvetica CE" pitchFamily="100" charset="-18"/>
              <a:buNone/>
            </a:pPr>
            <a:endParaRPr lang="en-US" dirty="0"/>
          </a:p>
          <a:p>
            <a:pPr lvl="1">
              <a:lnSpc>
                <a:spcPct val="80000"/>
              </a:lnSpc>
              <a:buFont typeface="Helvetica CE" pitchFamily="100" charset="-18"/>
              <a:buNone/>
            </a:pPr>
            <a:r>
              <a:rPr lang="en-US" b="1" dirty="0"/>
              <a:t>Imprecise Engineering Requirement Example:</a:t>
            </a:r>
            <a:endParaRPr lang="en-US" dirty="0"/>
          </a:p>
          <a:p>
            <a:pPr lvl="2">
              <a:lnSpc>
                <a:spcPct val="80000"/>
              </a:lnSpc>
            </a:pPr>
            <a:r>
              <a:rPr lang="en-US" dirty="0"/>
              <a:t>“The system should be </a:t>
            </a:r>
            <a:r>
              <a:rPr lang="en-US" dirty="0">
                <a:solidFill>
                  <a:srgbClr val="7F0101"/>
                </a:solidFill>
              </a:rPr>
              <a:t>easy to use</a:t>
            </a:r>
            <a:r>
              <a:rPr lang="en-US" dirty="0"/>
              <a:t> by experienced controllers and should be organized in such a way that </a:t>
            </a:r>
            <a:r>
              <a:rPr lang="en-US" dirty="0">
                <a:solidFill>
                  <a:srgbClr val="7F0101"/>
                </a:solidFill>
              </a:rPr>
              <a:t>user errors are minimized.”</a:t>
            </a:r>
          </a:p>
          <a:p>
            <a:pPr lvl="2">
              <a:lnSpc>
                <a:spcPct val="80000"/>
              </a:lnSpc>
            </a:pPr>
            <a:r>
              <a:rPr lang="en-US" sz="2200" dirty="0">
                <a:solidFill>
                  <a:srgbClr val="0070C0"/>
                </a:solidFill>
              </a:rPr>
              <a:t>Terms like “easy to use” and “errors shall be minimized” are useless as specifications.</a:t>
            </a:r>
          </a:p>
          <a:p>
            <a:pPr lvl="2">
              <a:lnSpc>
                <a:spcPct val="80000"/>
              </a:lnSpc>
              <a:buFont typeface="Helvetica CE" pitchFamily="100" charset="-18"/>
              <a:buNone/>
            </a:pPr>
            <a:endParaRPr lang="en-US" dirty="0">
              <a:solidFill>
                <a:srgbClr val="7F0101"/>
              </a:solidFill>
            </a:endParaRPr>
          </a:p>
          <a:p>
            <a:pPr lvl="1">
              <a:lnSpc>
                <a:spcPct val="80000"/>
              </a:lnSpc>
              <a:buFont typeface="Helvetica CE" pitchFamily="100" charset="-18"/>
              <a:buNone/>
            </a:pPr>
            <a:r>
              <a:rPr lang="en-US" b="1" dirty="0"/>
              <a:t>Verifiable Engineering Requirement Example:</a:t>
            </a:r>
            <a:endParaRPr lang="en-US" dirty="0"/>
          </a:p>
          <a:p>
            <a:pPr lvl="2">
              <a:lnSpc>
                <a:spcPct val="80000"/>
              </a:lnSpc>
            </a:pPr>
            <a:r>
              <a:rPr lang="en-US" dirty="0"/>
              <a:t>“Experienced controllers should be able to use all the system functions </a:t>
            </a:r>
            <a:r>
              <a:rPr lang="en-US" dirty="0">
                <a:solidFill>
                  <a:srgbClr val="7F0101"/>
                </a:solidFill>
              </a:rPr>
              <a:t>after a total of two hours training</a:t>
            </a:r>
            <a:r>
              <a:rPr lang="en-US" dirty="0"/>
              <a:t>. After this training, </a:t>
            </a:r>
            <a:r>
              <a:rPr lang="en-US" dirty="0">
                <a:solidFill>
                  <a:srgbClr val="7F0101"/>
                </a:solidFill>
              </a:rPr>
              <a:t>the average number of errors made by experienced users should not exceed two per day</a:t>
            </a:r>
            <a:r>
              <a:rPr lang="en-US" dirty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2309531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4582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Precise Requirements Measures (I)</a:t>
            </a:r>
          </a:p>
        </p:txBody>
      </p:sp>
      <p:graphicFrame>
        <p:nvGraphicFramePr>
          <p:cNvPr id="604188" name="Group 28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110392130"/>
              </p:ext>
            </p:extLst>
          </p:nvPr>
        </p:nvGraphicFramePr>
        <p:xfrm>
          <a:off x="457200" y="1066800"/>
          <a:ext cx="8458200" cy="4693857"/>
        </p:xfrm>
        <a:graphic>
          <a:graphicData uri="http://schemas.openxmlformats.org/drawingml/2006/table">
            <a:tbl>
              <a:tblPr/>
              <a:tblGrid>
                <a:gridCol w="2155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5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Helvetica CE" pitchFamily="100" charset="-18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A017F"/>
                          </a:solidFill>
                          <a:effectLst/>
                          <a:latin typeface="Helvetica" pitchFamily="100" charset="0"/>
                        </a:rPr>
                        <a:t>Property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Helvetica CE" pitchFamily="100" charset="-18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A017F"/>
                          </a:solidFill>
                          <a:effectLst/>
                          <a:latin typeface="Helvetica" pitchFamily="100" charset="0"/>
                        </a:rPr>
                        <a:t>Measure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Helvetica CE" pitchFamily="100" charset="-18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A017F"/>
                          </a:solidFill>
                          <a:effectLst/>
                          <a:latin typeface="Helvetica" pitchFamily="100" charset="0"/>
                        </a:rPr>
                        <a:t>Speed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A017F"/>
                          </a:solidFill>
                          <a:effectLst/>
                          <a:latin typeface="Helvetica" pitchFamily="100" charset="0"/>
                        </a:rPr>
                        <a:t>Processed transactions/second</a:t>
                      </a:r>
                    </a:p>
                    <a:p>
                      <a:pPr marL="457200" marR="0" lvl="0" indent="-45720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A017F"/>
                          </a:solidFill>
                          <a:effectLst/>
                          <a:latin typeface="Helvetica" pitchFamily="100" charset="0"/>
                        </a:rPr>
                        <a:t>User/Event response time</a:t>
                      </a:r>
                    </a:p>
                    <a:p>
                      <a:pPr marL="457200" marR="0" lvl="0" indent="-45720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A017F"/>
                          </a:solidFill>
                          <a:effectLst/>
                          <a:latin typeface="Helvetica" pitchFamily="100" charset="0"/>
                        </a:rPr>
                        <a:t>Screen refresh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Helvetica CE" pitchFamily="100" charset="-18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A017F"/>
                          </a:solidFill>
                          <a:effectLst/>
                          <a:latin typeface="Helvetica" pitchFamily="100" charset="0"/>
                        </a:rPr>
                        <a:t>Size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A017F"/>
                          </a:solidFill>
                          <a:effectLst/>
                          <a:latin typeface="Helvetica" pitchFamily="100" charset="0"/>
                        </a:rPr>
                        <a:t>K Bytes; Number of RAM chips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4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Helvetica CE" pitchFamily="100" charset="-18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A017F"/>
                          </a:solidFill>
                          <a:effectLst/>
                          <a:latin typeface="Helvetica" pitchFamily="100" charset="0"/>
                        </a:rPr>
                        <a:t>Ease of use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A017F"/>
                          </a:solidFill>
                          <a:effectLst/>
                          <a:latin typeface="Helvetica" pitchFamily="100" charset="0"/>
                        </a:rPr>
                        <a:t>Training time</a:t>
                      </a:r>
                    </a:p>
                    <a:p>
                      <a:pPr marL="457200" marR="0" lvl="0" indent="-45720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A017F"/>
                          </a:solidFill>
                          <a:effectLst/>
                          <a:latin typeface="Helvetica" pitchFamily="100" charset="0"/>
                        </a:rPr>
                        <a:t>Rate of errors made by trained users</a:t>
                      </a:r>
                    </a:p>
                    <a:p>
                      <a:pPr marL="457200" marR="0" lvl="0" indent="-45720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A017F"/>
                          </a:solidFill>
                          <a:effectLst/>
                          <a:latin typeface="Helvetica" pitchFamily="100" charset="0"/>
                        </a:rPr>
                        <a:t>Number of help frames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3705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4582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Precise Requirements Measures (II)</a:t>
            </a:r>
            <a:endParaRPr lang="en-US" sz="2400" dirty="0"/>
          </a:p>
        </p:txBody>
      </p:sp>
      <p:graphicFrame>
        <p:nvGraphicFramePr>
          <p:cNvPr id="605208" name="Group 24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176052111"/>
              </p:ext>
            </p:extLst>
          </p:nvPr>
        </p:nvGraphicFramePr>
        <p:xfrm>
          <a:off x="152400" y="914400"/>
          <a:ext cx="8763000" cy="5327807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97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Helvetica CE" pitchFamily="100" charset="-18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A017F"/>
                          </a:solidFill>
                          <a:effectLst/>
                          <a:latin typeface="Helvetica" pitchFamily="100" charset="0"/>
                        </a:rPr>
                        <a:t>Property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Helvetica CE" pitchFamily="100" charset="-18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A017F"/>
                          </a:solidFill>
                          <a:effectLst/>
                          <a:latin typeface="Helvetica" pitchFamily="100" charset="0"/>
                        </a:rPr>
                        <a:t>Measure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81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Helvetica CE" pitchFamily="100" charset="-18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A017F"/>
                          </a:solidFill>
                          <a:effectLst/>
                          <a:latin typeface="Helvetica" pitchFamily="100" charset="0"/>
                        </a:rPr>
                        <a:t>Reliability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A017F"/>
                          </a:solidFill>
                          <a:effectLst/>
                          <a:latin typeface="Helvetica" pitchFamily="100" charset="0"/>
                        </a:rPr>
                        <a:t>Mean time to failure (MTTF)</a:t>
                      </a:r>
                    </a:p>
                    <a:p>
                      <a:pPr marL="457200" marR="0" lvl="0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A017F"/>
                          </a:solidFill>
                          <a:effectLst/>
                          <a:latin typeface="Helvetica" pitchFamily="100" charset="0"/>
                        </a:rPr>
                        <a:t>Probability of unavailability</a:t>
                      </a:r>
                    </a:p>
                    <a:p>
                      <a:pPr marL="457200" marR="0" lvl="0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A017F"/>
                          </a:solidFill>
                          <a:effectLst/>
                          <a:latin typeface="Helvetica" pitchFamily="100" charset="0"/>
                        </a:rPr>
                        <a:t>Rate of failure occurrence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94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Helvetica CE" pitchFamily="100" charset="-18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A017F"/>
                          </a:solidFill>
                          <a:effectLst/>
                          <a:latin typeface="Helvetica" pitchFamily="100" charset="0"/>
                        </a:rPr>
                        <a:t>Robustness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A017F"/>
                          </a:solidFill>
                          <a:effectLst/>
                          <a:latin typeface="Helvetica" pitchFamily="100" charset="0"/>
                        </a:rPr>
                        <a:t>Time to restart after failure</a:t>
                      </a:r>
                    </a:p>
                    <a:p>
                      <a:pPr marL="457200" marR="0" lvl="0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A017F"/>
                          </a:solidFill>
                          <a:effectLst/>
                          <a:latin typeface="Helvetica" pitchFamily="100" charset="0"/>
                        </a:rPr>
                        <a:t>Percentage of events causing failure</a:t>
                      </a:r>
                    </a:p>
                    <a:p>
                      <a:pPr marL="457200" marR="0" lvl="0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A017F"/>
                          </a:solidFill>
                          <a:effectLst/>
                          <a:latin typeface="Helvetica" pitchFamily="100" charset="0"/>
                        </a:rPr>
                        <a:t>Probability of data corruption on failure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94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Helvetica CE" pitchFamily="100" charset="-18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A017F"/>
                          </a:solidFill>
                          <a:effectLst/>
                          <a:latin typeface="Helvetica" pitchFamily="100" charset="0"/>
                        </a:rPr>
                        <a:t>Portability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A017F"/>
                          </a:solidFill>
                          <a:effectLst/>
                          <a:latin typeface="Helvetica" pitchFamily="100" charset="0"/>
                        </a:rPr>
                        <a:t>Percentage of target dependent statements</a:t>
                      </a:r>
                    </a:p>
                    <a:p>
                      <a:pPr marL="457200" marR="0" lvl="0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A017F"/>
                          </a:solidFill>
                          <a:effectLst/>
                          <a:latin typeface="Helvetica" pitchFamily="100" charset="0"/>
                        </a:rPr>
                        <a:t>Number of target systems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5361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Traceability</a:t>
            </a:r>
          </a:p>
        </p:txBody>
      </p:sp>
      <p:sp>
        <p:nvSpPr>
          <p:cNvPr id="612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061325" cy="1524000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buFont typeface="Helvetica CE" pitchFamily="100" charset="-18"/>
              <a:buNone/>
            </a:pPr>
            <a:r>
              <a:rPr lang="en-US" sz="2800" dirty="0"/>
              <a:t>To protect against changes you should be able to </a:t>
            </a:r>
            <a:r>
              <a:rPr lang="en-US" sz="2800" dirty="0">
                <a:solidFill>
                  <a:srgbClr val="7F0101"/>
                </a:solidFill>
              </a:rPr>
              <a:t>trace back from every system component to the original requirement</a:t>
            </a:r>
            <a:r>
              <a:rPr lang="en-US" sz="2800" dirty="0"/>
              <a:t> that caused its presence.</a:t>
            </a:r>
          </a:p>
        </p:txBody>
      </p:sp>
      <p:graphicFrame>
        <p:nvGraphicFramePr>
          <p:cNvPr id="612418" name="Group 66"/>
          <p:cNvGraphicFramePr>
            <a:graphicFrameLocks noGrp="1"/>
          </p:cNvGraphicFramePr>
          <p:nvPr/>
        </p:nvGraphicFramePr>
        <p:xfrm>
          <a:off x="838200" y="3048000"/>
          <a:ext cx="4343400" cy="2112264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Helvetica CE" pitchFamily="100" charset="-18"/>
                        <a:buNone/>
                        <a:tabLst/>
                      </a:pP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rgbClr val="0A017F"/>
                        </a:solidFill>
                        <a:effectLst/>
                        <a:latin typeface="Helvetica" pitchFamily="100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Helvetica CE" pitchFamily="100" charset="-18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A017F"/>
                          </a:solidFill>
                          <a:effectLst/>
                          <a:latin typeface="Helvetica" pitchFamily="100" charset="0"/>
                        </a:rPr>
                        <a:t>C1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Helvetica CE" pitchFamily="100" charset="-18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A017F"/>
                          </a:solidFill>
                          <a:effectLst/>
                          <a:latin typeface="Helvetica" pitchFamily="100" charset="0"/>
                        </a:rPr>
                        <a:t>C2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Helvetica CE" pitchFamily="100" charset="-18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A017F"/>
                          </a:solidFill>
                          <a:effectLst/>
                          <a:latin typeface="Helvetica" pitchFamily="100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Helvetica CE" pitchFamily="100" charset="-18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A017F"/>
                          </a:solidFill>
                          <a:effectLst/>
                          <a:latin typeface="Helvetica" pitchFamily="100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Helvetica CE" pitchFamily="100" charset="-18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A017F"/>
                          </a:solidFill>
                          <a:effectLst/>
                          <a:latin typeface="Helvetica" pitchFamily="100" charset="0"/>
                        </a:rPr>
                        <a:t>Cm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Helvetica CE" pitchFamily="100" charset="-18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A017F"/>
                          </a:solidFill>
                          <a:effectLst/>
                          <a:latin typeface="Helvetica" pitchFamily="100" charset="0"/>
                        </a:rPr>
                        <a:t>req1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Helvetica CE" pitchFamily="100" charset="-18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A017F"/>
                        </a:solidFill>
                        <a:effectLst/>
                        <a:latin typeface="Helvetica" pitchFamily="100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Helvetica CE" pitchFamily="100" charset="-18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A017F"/>
                          </a:solidFill>
                          <a:effectLst/>
                          <a:latin typeface="Helvetica" pitchFamily="100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Helvetica CE" pitchFamily="100" charset="-18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A017F"/>
                        </a:solidFill>
                        <a:effectLst/>
                        <a:latin typeface="Helvetica" pitchFamily="100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Helvetica CE" pitchFamily="100" charset="-18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A017F"/>
                        </a:solidFill>
                        <a:effectLst/>
                        <a:latin typeface="Helvetica" pitchFamily="100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Helvetica CE" pitchFamily="100" charset="-18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A017F"/>
                        </a:solidFill>
                        <a:effectLst/>
                        <a:latin typeface="Helvetica" pitchFamily="100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Helvetica CE" pitchFamily="100" charset="-18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A017F"/>
                          </a:solidFill>
                          <a:effectLst/>
                          <a:latin typeface="Helvetica" pitchFamily="100" charset="0"/>
                        </a:rPr>
                        <a:t>req2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Helvetica CE" pitchFamily="100" charset="-18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A017F"/>
                          </a:solidFill>
                          <a:effectLst/>
                          <a:latin typeface="Helvetica" pitchFamily="100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Helvetica CE" pitchFamily="100" charset="-18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A017F"/>
                        </a:solidFill>
                        <a:effectLst/>
                        <a:latin typeface="Helvetica" pitchFamily="100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Helvetica CE" pitchFamily="100" charset="-18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A017F"/>
                        </a:solidFill>
                        <a:effectLst/>
                        <a:latin typeface="Helvetica" pitchFamily="100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Helvetica CE" pitchFamily="100" charset="-18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A017F"/>
                        </a:solidFill>
                        <a:effectLst/>
                        <a:latin typeface="Helvetica" pitchFamily="100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Helvetica CE" pitchFamily="100" charset="-18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A017F"/>
                        </a:solidFill>
                        <a:effectLst/>
                        <a:latin typeface="Helvetica" pitchFamily="100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Helvetica CE" pitchFamily="100" charset="-18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A017F"/>
                          </a:solidFill>
                          <a:effectLst/>
                          <a:latin typeface="Helvetica" pitchFamily="100" charset="0"/>
                        </a:rPr>
                        <a:t>…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Helvetica CE" pitchFamily="100" charset="-18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A017F"/>
                        </a:solidFill>
                        <a:effectLst/>
                        <a:latin typeface="Helvetica" pitchFamily="100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Helvetica CE" pitchFamily="100" charset="-18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A017F"/>
                        </a:solidFill>
                        <a:effectLst/>
                        <a:latin typeface="Helvetica" pitchFamily="100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Helvetica CE" pitchFamily="100" charset="-18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A017F"/>
                        </a:solidFill>
                        <a:effectLst/>
                        <a:latin typeface="Helvetica" pitchFamily="100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Helvetica CE" pitchFamily="100" charset="-18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A017F"/>
                          </a:solidFill>
                          <a:effectLst/>
                          <a:latin typeface="Helvetica" pitchFamily="100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Helvetica CE" pitchFamily="100" charset="-18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A017F"/>
                        </a:solidFill>
                        <a:effectLst/>
                        <a:latin typeface="Helvetica" pitchFamily="100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Helvetica CE" pitchFamily="100" charset="-18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A017F"/>
                          </a:solidFill>
                          <a:effectLst/>
                          <a:latin typeface="Helvetica" pitchFamily="100" charset="0"/>
                        </a:rPr>
                        <a:t>…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Helvetica CE" pitchFamily="100" charset="-18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A017F"/>
                        </a:solidFill>
                        <a:effectLst/>
                        <a:latin typeface="Helvetica" pitchFamily="100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Helvetica CE" pitchFamily="100" charset="-18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A017F"/>
                        </a:solidFill>
                        <a:effectLst/>
                        <a:latin typeface="Helvetica" pitchFamily="100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Helvetica CE" pitchFamily="100" charset="-18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A017F"/>
                        </a:solidFill>
                        <a:effectLst/>
                        <a:latin typeface="Helvetica" pitchFamily="100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Helvetica CE" pitchFamily="100" charset="-18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A017F"/>
                        </a:solidFill>
                        <a:effectLst/>
                        <a:latin typeface="Helvetica" pitchFamily="100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Helvetica CE" pitchFamily="100" charset="-18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A017F"/>
                          </a:solidFill>
                          <a:effectLst/>
                          <a:latin typeface="Helvetica" pitchFamily="100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Helvetica CE" pitchFamily="100" charset="-18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A017F"/>
                          </a:solidFill>
                          <a:effectLst/>
                          <a:latin typeface="Helvetica" pitchFamily="100" charset="0"/>
                        </a:rPr>
                        <a:t>reqn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Helvetica CE" pitchFamily="100" charset="-18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A017F"/>
                        </a:solidFill>
                        <a:effectLst/>
                        <a:latin typeface="Helvetica" pitchFamily="100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Helvetica CE" pitchFamily="100" charset="-18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A017F"/>
                          </a:solidFill>
                          <a:effectLst/>
                          <a:latin typeface="Helvetica" pitchFamily="100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Helvetica CE" pitchFamily="100" charset="-18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A017F"/>
                          </a:solidFill>
                          <a:effectLst/>
                          <a:latin typeface="Helvetica" pitchFamily="100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Helvetica CE" pitchFamily="100" charset="-18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A017F"/>
                        </a:solidFill>
                        <a:effectLst/>
                        <a:latin typeface="Helvetica" pitchFamily="100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Helvetica CE" pitchFamily="100" charset="-18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A017F"/>
                        </a:solidFill>
                        <a:effectLst/>
                        <a:latin typeface="Helvetica" pitchFamily="100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12417" name="Text Box 65"/>
          <p:cNvSpPr txBox="1">
            <a:spLocks noChangeArrowheads="1"/>
          </p:cNvSpPr>
          <p:nvPr/>
        </p:nvSpPr>
        <p:spPr bwMode="auto">
          <a:xfrm>
            <a:off x="5486400" y="2971800"/>
            <a:ext cx="32766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90500" indent="-190500">
              <a:defRPr sz="2400">
                <a:solidFill>
                  <a:schemeClr val="tx1"/>
                </a:solidFill>
                <a:latin typeface="Times" pitchFamily="100" charset="0"/>
              </a:defRPr>
            </a:lvl1pPr>
            <a:lvl2pPr>
              <a:defRPr sz="2400">
                <a:solidFill>
                  <a:schemeClr val="tx1"/>
                </a:solidFill>
                <a:latin typeface="Times" pitchFamily="100" charset="0"/>
              </a:defRPr>
            </a:lvl2pPr>
            <a:lvl3pPr>
              <a:defRPr sz="2400">
                <a:solidFill>
                  <a:schemeClr val="tx1"/>
                </a:solidFill>
                <a:latin typeface="Times" pitchFamily="100" charset="0"/>
              </a:defRPr>
            </a:lvl3pPr>
            <a:lvl4pPr>
              <a:defRPr sz="2400">
                <a:solidFill>
                  <a:schemeClr val="tx1"/>
                </a:solidFill>
                <a:latin typeface="Times" pitchFamily="100" charset="0"/>
              </a:defRPr>
            </a:lvl4pPr>
            <a:lvl5pPr>
              <a:defRPr sz="2400">
                <a:solidFill>
                  <a:schemeClr val="tx1"/>
                </a:solidFill>
                <a:latin typeface="Times" pitchFamily="100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00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00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00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00" charset="0"/>
              </a:defRPr>
            </a:lvl9pPr>
          </a:lstStyle>
          <a:p>
            <a:pPr>
              <a:buFontTx/>
              <a:buChar char="•"/>
            </a:pPr>
            <a:r>
              <a:rPr lang="en-US" i="1" dirty="0">
                <a:solidFill>
                  <a:srgbClr val="00B050"/>
                </a:solidFill>
                <a:latin typeface="Helvetica" pitchFamily="100" charset="0"/>
              </a:rPr>
              <a:t>A </a:t>
            </a:r>
            <a:r>
              <a:rPr lang="en-US" i="1" dirty="0">
                <a:solidFill>
                  <a:srgbClr val="C00000"/>
                </a:solidFill>
                <a:latin typeface="Helvetica" pitchFamily="100" charset="0"/>
              </a:rPr>
              <a:t>software process</a:t>
            </a:r>
            <a:r>
              <a:rPr lang="en-US" dirty="0">
                <a:solidFill>
                  <a:srgbClr val="C00000"/>
                </a:solidFill>
                <a:latin typeface="Helvetica" pitchFamily="100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Helvetica" pitchFamily="100" charset="0"/>
              </a:rPr>
              <a:t>should help you keep this virtual table up-to-date</a:t>
            </a:r>
          </a:p>
          <a:p>
            <a:pPr>
              <a:buFontTx/>
              <a:buChar char="•"/>
            </a:pPr>
            <a:r>
              <a:rPr lang="en-US" i="1" dirty="0">
                <a:solidFill>
                  <a:srgbClr val="7F0101"/>
                </a:solidFill>
                <a:latin typeface="Helvetica" pitchFamily="100" charset="0"/>
              </a:rPr>
              <a:t>Simple techniques</a:t>
            </a:r>
            <a:r>
              <a:rPr lang="en-US" dirty="0">
                <a:solidFill>
                  <a:srgbClr val="00027F"/>
                </a:solidFill>
                <a:latin typeface="Helvetica" pitchFamily="100" charset="0"/>
              </a:rPr>
              <a:t> may be quite valuable (naming conventions, ...)</a:t>
            </a:r>
          </a:p>
        </p:txBody>
      </p:sp>
    </p:spTree>
    <p:extLst>
      <p:ext uri="{BB962C8B-B14F-4D97-AF65-F5344CB8AC3E}">
        <p14:creationId xmlns:p14="http://schemas.microsoft.com/office/powerpoint/2010/main" val="4014191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371600"/>
            <a:ext cx="9067800" cy="4953000"/>
          </a:xfrm>
        </p:spPr>
        <p:txBody>
          <a:bodyPr/>
          <a:lstStyle/>
          <a:p>
            <a:pPr eaLnBrk="1" hangingPunct="1"/>
            <a:r>
              <a:rPr lang="en-US" sz="3200" dirty="0">
                <a:solidFill>
                  <a:srgbClr val="C00000"/>
                </a:solidFill>
              </a:rPr>
              <a:t>IMPORTANT</a:t>
            </a:r>
            <a:r>
              <a:rPr lang="en-US" sz="3200" dirty="0"/>
              <a:t> – Your requirements for your project must also be REALISTIC!</a:t>
            </a:r>
          </a:p>
          <a:p>
            <a:pPr lvl="1" eaLnBrk="1" hangingPunct="1"/>
            <a:r>
              <a:rPr lang="en-US" sz="2800" dirty="0"/>
              <a:t>You need to demonstrate that the target you have selected is </a:t>
            </a:r>
            <a:r>
              <a:rPr lang="en-US" sz="2800" u="sng" dirty="0"/>
              <a:t>technically feasible</a:t>
            </a:r>
            <a:r>
              <a:rPr lang="en-US" sz="2800" dirty="0"/>
              <a:t>.</a:t>
            </a:r>
          </a:p>
          <a:p>
            <a:pPr lvl="1" eaLnBrk="1" hangingPunct="1"/>
            <a:r>
              <a:rPr lang="en-US" sz="2800" dirty="0"/>
              <a:t>How are you going to do this?</a:t>
            </a:r>
          </a:p>
          <a:p>
            <a:pPr lvl="2" eaLnBrk="1" hangingPunct="1"/>
            <a:r>
              <a:rPr lang="en-US" sz="2600" dirty="0"/>
              <a:t>Benchmarks may serve as points of reference.</a:t>
            </a:r>
          </a:p>
          <a:p>
            <a:pPr lvl="2" eaLnBrk="1" hangingPunct="1"/>
            <a:r>
              <a:rPr lang="en-US" sz="2600" dirty="0"/>
              <a:t>Prototypes may be employed.</a:t>
            </a:r>
          </a:p>
          <a:p>
            <a:pPr lvl="2" eaLnBrk="1" hangingPunct="1"/>
            <a:r>
              <a:rPr lang="en-US" sz="2600" dirty="0"/>
              <a:t>A solution may be assumed (although violates the abstractness property)</a:t>
            </a: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0A2DD78-747D-4D36-9215-938E4FB7B4A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9634" name="AutoShape 2"/>
          <p:cNvSpPr>
            <a:spLocks noGrp="1" noChangeArrowheads="1"/>
          </p:cNvSpPr>
          <p:nvPr>
            <p:ph type="title"/>
          </p:nvPr>
        </p:nvSpPr>
        <p:spPr>
          <a:xfrm>
            <a:off x="32084" y="16042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 Fifth Property - Realism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35748"/>
            <a:ext cx="8229600" cy="2557462"/>
          </a:xfrm>
        </p:spPr>
        <p:txBody>
          <a:bodyPr/>
          <a:lstStyle/>
          <a:p>
            <a:pPr eaLnBrk="1" hangingPunct="1"/>
            <a:r>
              <a:rPr lang="en-US" sz="2400" dirty="0"/>
              <a:t>Constraint: design decision imposed by the environment or a stakeholder that impacts or limits the design.</a:t>
            </a:r>
          </a:p>
          <a:p>
            <a:pPr lvl="1" eaLnBrk="1" hangingPunct="1"/>
            <a:r>
              <a:rPr lang="en-US" sz="2000" dirty="0">
                <a:solidFill>
                  <a:srgbClr val="C00000"/>
                </a:solidFill>
              </a:rPr>
              <a:t>Example constraint</a:t>
            </a:r>
            <a:r>
              <a:rPr lang="en-US" sz="2000" dirty="0"/>
              <a:t>: </a:t>
            </a:r>
            <a:r>
              <a:rPr lang="en-US" sz="2000" i="1" dirty="0"/>
              <a:t>The system must use a PIC18F52 microcontroller to implement processing functions.</a:t>
            </a:r>
            <a:r>
              <a:rPr lang="en-US" sz="2000" dirty="0"/>
              <a:t> 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0C2454F-E1E9-41A2-94FE-545E2EFD529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36194" name="AutoShap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Constraints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276600"/>
            <a:ext cx="6626225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Main Question is, what standards are relevant to your project and how do you use them?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Different levels of usage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User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Implementation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Developer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Types: safety, testing, reliability, communication, data, documentation, design, …</a:t>
            </a: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24789EC-1877-47DD-A65F-30197AFE62E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37218" name="AutoShap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Standards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65760" indent="-256032" eaLnBrk="1" fontAlgn="auto" hangingPunct="1"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sz="2400" dirty="0"/>
              <a:t>By the end of this section, you should:</a:t>
            </a:r>
          </a:p>
          <a:p>
            <a:pPr marL="365760" indent="-256032" eaLnBrk="1" fontAlgn="auto" hangingPunct="1"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400" dirty="0"/>
              <a:t>Understand the properties of an engineering requirement and know how to develop well-formed requirements that meet the properties.</a:t>
            </a:r>
          </a:p>
          <a:p>
            <a:pPr marL="365760" indent="-256032" eaLnBrk="1" fontAlgn="auto" hangingPunct="1"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400" dirty="0"/>
              <a:t>Be familiar with engineering requirements that are commonly specified in electrical and computer systems.</a:t>
            </a:r>
          </a:p>
          <a:p>
            <a:pPr marL="365760" indent="-256032" eaLnBrk="1" fontAlgn="auto" hangingPunct="1"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400" dirty="0"/>
              <a:t>Understand the properties of the complete requirements specification, as well as knowing the steps to develop one.</a:t>
            </a:r>
          </a:p>
          <a:p>
            <a:pPr marL="365760" indent="-256032" eaLnBrk="1" fontAlgn="auto" hangingPunct="1"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400" dirty="0"/>
              <a:t>Be able to conduct advanced requirements analysis to identify tradeoffs.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400" dirty="0"/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BC49B7B-9AF3-44E3-9456-3EAF0330E24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4578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Learning Objectives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525962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Verdana"/>
              </a:rPr>
              <a:t>The term "standard," or "technical standard" as cited in the </a:t>
            </a:r>
            <a:r>
              <a:rPr lang="en-US" sz="2400" dirty="0">
                <a:solidFill>
                  <a:srgbClr val="0E45B1"/>
                </a:solidFill>
                <a:latin typeface="Verdana"/>
                <a:hlinkClick r:id="rId2"/>
              </a:rPr>
              <a:t>National Technology Transfer and Advancement Act</a:t>
            </a:r>
            <a:r>
              <a:rPr lang="en-US" sz="2400" dirty="0">
                <a:solidFill>
                  <a:srgbClr val="000000"/>
                </a:solidFill>
                <a:latin typeface="Verdana"/>
              </a:rPr>
              <a:t> (NTTAA), includes all of the following:</a:t>
            </a:r>
            <a:endParaRPr lang="en-US" sz="2400" dirty="0"/>
          </a:p>
          <a:p>
            <a:pPr lvl="1">
              <a:buFont typeface="Arial"/>
              <a:buChar char="•"/>
            </a:pPr>
            <a:r>
              <a:rPr lang="en-US" sz="1800" dirty="0">
                <a:solidFill>
                  <a:srgbClr val="000000"/>
                </a:solidFill>
                <a:latin typeface="Verdana"/>
              </a:rPr>
              <a:t>Common and repeated use of rules, conditions, guidelines or characteristics for products or related processes and production methods, and related management systems practices.</a:t>
            </a:r>
          </a:p>
          <a:p>
            <a:pPr lvl="1">
              <a:buFont typeface="Arial"/>
              <a:buChar char="•"/>
            </a:pPr>
            <a:r>
              <a:rPr lang="en-US" sz="1800" dirty="0">
                <a:solidFill>
                  <a:srgbClr val="000000"/>
                </a:solidFill>
                <a:latin typeface="Verdana"/>
              </a:rPr>
              <a:t>The definition of terms; classification of components; delineation of procedures; specification of dimensions, materials, performance, designs, or operations; measurement of quality and quantity in describing materials, processes, products, systems, services, or practices; test methods and sampling procedures; or descriptions of fit and measurements of size or strength.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>
                <a:solidFill>
                  <a:schemeClr val="tx1"/>
                </a:solidFill>
                <a:effectLst/>
                <a:latin typeface="Verdana"/>
              </a:rPr>
              <a:t>Standards</a:t>
            </a:r>
            <a:br>
              <a:rPr lang="en-US" b="0" dirty="0">
                <a:solidFill>
                  <a:schemeClr val="tx1"/>
                </a:solidFill>
                <a:effectLst/>
                <a:latin typeface="Verdana"/>
              </a:rPr>
            </a:br>
            <a:endParaRPr lang="en-US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Design for Electrical and Computer Engineers , published by McGraw Hill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2007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D50F3B-72D5-438F-8D27-7E645528EFE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99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066800"/>
            <a:ext cx="8534400" cy="5105400"/>
          </a:xfrm>
        </p:spPr>
        <p:txBody>
          <a:bodyPr/>
          <a:lstStyle/>
          <a:p>
            <a:pPr marL="109537" indent="0">
              <a:buNone/>
            </a:pPr>
            <a:r>
              <a:rPr lang="en-US" sz="2400" dirty="0">
                <a:solidFill>
                  <a:srgbClr val="000000"/>
                </a:solidFill>
                <a:latin typeface="Verdana"/>
              </a:rPr>
              <a:t>Standards may be classified in numerous ways. </a:t>
            </a:r>
          </a:p>
          <a:p>
            <a:pPr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Verdana"/>
              </a:rPr>
              <a:t>Standards can be differentiated based on purpose.</a:t>
            </a:r>
            <a:endParaRPr lang="en-US" sz="2400" dirty="0"/>
          </a:p>
          <a:p>
            <a:pPr lvl="1">
              <a:buFont typeface="Arial"/>
              <a:buChar char="•"/>
            </a:pPr>
            <a:r>
              <a:rPr lang="en-US" sz="1800" dirty="0">
                <a:solidFill>
                  <a:srgbClr val="000000"/>
                </a:solidFill>
                <a:latin typeface="Verdana"/>
              </a:rPr>
              <a:t>A </a:t>
            </a:r>
            <a:r>
              <a:rPr lang="en-US" sz="1800" dirty="0">
                <a:solidFill>
                  <a:srgbClr val="C00000"/>
                </a:solidFill>
                <a:latin typeface="Verdana"/>
              </a:rPr>
              <a:t>basic standard </a:t>
            </a:r>
            <a:r>
              <a:rPr lang="en-US" sz="1800" dirty="0">
                <a:solidFill>
                  <a:srgbClr val="000000"/>
                </a:solidFill>
                <a:latin typeface="Verdana"/>
              </a:rPr>
              <a:t>has a broad ranging effect in a particular field, such as a standard for metal which affects a range of products from cars down to screws.</a:t>
            </a:r>
          </a:p>
          <a:p>
            <a:pPr lvl="1">
              <a:buFont typeface="Arial"/>
              <a:buChar char="•"/>
            </a:pPr>
            <a:r>
              <a:rPr lang="en-US" sz="1800" dirty="0">
                <a:solidFill>
                  <a:srgbClr val="0070C0"/>
                </a:solidFill>
                <a:latin typeface="Verdana"/>
              </a:rPr>
              <a:t>Terminology standards </a:t>
            </a:r>
            <a:r>
              <a:rPr lang="en-US" sz="1800" dirty="0">
                <a:solidFill>
                  <a:srgbClr val="000000"/>
                </a:solidFill>
                <a:latin typeface="Verdana"/>
              </a:rPr>
              <a:t>(or standardized nomenclature) define words permitting representatives of an industry or parties to a transaction to use a common, clearly understood language.</a:t>
            </a:r>
          </a:p>
          <a:p>
            <a:pPr lvl="1">
              <a:buFont typeface="Arial"/>
              <a:buChar char="•"/>
            </a:pPr>
            <a:r>
              <a:rPr lang="en-US" sz="1800" dirty="0">
                <a:solidFill>
                  <a:srgbClr val="00B050"/>
                </a:solidFill>
                <a:latin typeface="Verdana"/>
              </a:rPr>
              <a:t>Test and measurement standards </a:t>
            </a:r>
            <a:r>
              <a:rPr lang="en-US" sz="1800" dirty="0">
                <a:solidFill>
                  <a:srgbClr val="000000"/>
                </a:solidFill>
                <a:latin typeface="Verdana"/>
              </a:rPr>
              <a:t>define the methods to be used to assess the performance or other characteristics of a product or process.</a:t>
            </a:r>
          </a:p>
          <a:p>
            <a:pPr lvl="1">
              <a:buFont typeface="Arial"/>
              <a:buChar char="•"/>
            </a:pPr>
            <a:r>
              <a:rPr lang="en-US" sz="1800" dirty="0">
                <a:solidFill>
                  <a:srgbClr val="FFC000"/>
                </a:solidFill>
                <a:latin typeface="Verdana"/>
              </a:rPr>
              <a:t>Product standards </a:t>
            </a:r>
            <a:r>
              <a:rPr lang="en-US" sz="1800" dirty="0">
                <a:solidFill>
                  <a:srgbClr val="000000"/>
                </a:solidFill>
                <a:latin typeface="Verdana"/>
              </a:rPr>
              <a:t>establish qualities or requirements for a product (or related group of products) to assure that it will serve its purpose effectively.</a:t>
            </a:r>
          </a:p>
          <a:p>
            <a:pPr lvl="1">
              <a:buFont typeface="Arial"/>
              <a:buChar char="•"/>
            </a:pPr>
            <a:r>
              <a:rPr lang="en-US" sz="1800" dirty="0">
                <a:solidFill>
                  <a:srgbClr val="7030A0"/>
                </a:solidFill>
                <a:latin typeface="Verdana"/>
              </a:rPr>
              <a:t>Process standards </a:t>
            </a:r>
            <a:r>
              <a:rPr lang="en-US" sz="1800" dirty="0">
                <a:solidFill>
                  <a:srgbClr val="000000"/>
                </a:solidFill>
                <a:latin typeface="Verdana"/>
              </a:rPr>
              <a:t>specify requirements to be met by a process, such as an assembly line operation, in order to function effectively.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Verdana"/>
              </a:rPr>
              <a:t>Types of Standards</a:t>
            </a:r>
            <a:endParaRPr lang="en-US" b="0" dirty="0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D50F3B-72D5-438F-8D27-7E645528EFE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605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066800"/>
            <a:ext cx="8534400" cy="5105400"/>
          </a:xfrm>
        </p:spPr>
        <p:txBody>
          <a:bodyPr/>
          <a:lstStyle/>
          <a:p>
            <a:pPr marL="109537" indent="0">
              <a:buNone/>
            </a:pPr>
            <a:r>
              <a:rPr lang="en-US" sz="2000" dirty="0">
                <a:solidFill>
                  <a:srgbClr val="000000"/>
                </a:solidFill>
                <a:latin typeface="Verdana"/>
              </a:rPr>
              <a:t>Standards may be classified in numerous ways. </a:t>
            </a:r>
          </a:p>
          <a:p>
            <a:pPr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Verdana"/>
              </a:rPr>
              <a:t>Standards can be differentiated based on purpose.</a:t>
            </a:r>
            <a:endParaRPr lang="en-US" sz="2000" dirty="0"/>
          </a:p>
          <a:p>
            <a:pPr lvl="1">
              <a:buFont typeface="Arial"/>
              <a:buChar char="•"/>
            </a:pPr>
            <a:r>
              <a:rPr lang="en-US" sz="1600" dirty="0">
                <a:solidFill>
                  <a:srgbClr val="00B0F0"/>
                </a:solidFill>
                <a:latin typeface="Verdana"/>
              </a:rPr>
              <a:t>Service standards</a:t>
            </a:r>
            <a:r>
              <a:rPr lang="en-US" sz="1600" dirty="0">
                <a:solidFill>
                  <a:srgbClr val="000000"/>
                </a:solidFill>
                <a:latin typeface="Verdana"/>
              </a:rPr>
              <a:t>, such as for repairing a car, establish requirements to be met in order to achieve the designated purpose effectively.</a:t>
            </a:r>
          </a:p>
          <a:p>
            <a:pPr lvl="1">
              <a:buFont typeface="Arial"/>
              <a:buChar char="•"/>
            </a:pPr>
            <a:r>
              <a:rPr lang="en-US" sz="1600" dirty="0">
                <a:solidFill>
                  <a:srgbClr val="FF0000"/>
                </a:solidFill>
                <a:latin typeface="Verdana"/>
              </a:rPr>
              <a:t>Interface standards</a:t>
            </a:r>
            <a:r>
              <a:rPr lang="en-US" sz="1600" dirty="0">
                <a:solidFill>
                  <a:srgbClr val="000000"/>
                </a:solidFill>
                <a:latin typeface="Verdana"/>
              </a:rPr>
              <a:t>, such as the point of connection between a telephone and a computer terminal, are concerned with the compatibility of products.</a:t>
            </a:r>
          </a:p>
          <a:p>
            <a:pPr lvl="1">
              <a:buFont typeface="Arial"/>
              <a:buChar char="•"/>
            </a:pPr>
            <a:r>
              <a:rPr lang="en-US" sz="1600" dirty="0">
                <a:solidFill>
                  <a:srgbClr val="00B050"/>
                </a:solidFill>
                <a:latin typeface="Verdana"/>
              </a:rPr>
              <a:t>Standards on data </a:t>
            </a:r>
            <a:r>
              <a:rPr lang="en-US" sz="1600" dirty="0">
                <a:solidFill>
                  <a:srgbClr val="000000"/>
                </a:solidFill>
                <a:latin typeface="Verdana"/>
              </a:rPr>
              <a:t>to be provided contain lists of characteristics for which values or other data are to be stated for specifying the product, process or service.</a:t>
            </a:r>
          </a:p>
          <a:p>
            <a:pPr lvl="1">
              <a:buFont typeface="Arial"/>
              <a:buChar char="•"/>
            </a:pPr>
            <a:r>
              <a:rPr lang="en-US" sz="1600" dirty="0">
                <a:solidFill>
                  <a:srgbClr val="FFC000"/>
                </a:solidFill>
                <a:latin typeface="Verdana"/>
              </a:rPr>
              <a:t>International Standards </a:t>
            </a:r>
            <a:r>
              <a:rPr lang="en-US" sz="1600" dirty="0">
                <a:solidFill>
                  <a:srgbClr val="000000"/>
                </a:solidFill>
                <a:latin typeface="Verdana"/>
              </a:rPr>
              <a:t>have been developed through a process that is open to participation by representatives of all interested countries, transparent, consensus-based, and subject to due process. </a:t>
            </a:r>
          </a:p>
          <a:p>
            <a:pPr lvl="2">
              <a:buFont typeface="Arial"/>
              <a:buChar char="•"/>
            </a:pPr>
            <a:r>
              <a:rPr lang="en-US" sz="1400" dirty="0">
                <a:solidFill>
                  <a:srgbClr val="000000"/>
                </a:solidFill>
                <a:latin typeface="Verdana"/>
              </a:rPr>
              <a:t>The existence of non-harmonized standards for similar products, processes, and services in different countries or regions can create barriers to trade. </a:t>
            </a:r>
          </a:p>
          <a:p>
            <a:pPr lvl="2">
              <a:buFont typeface="Arial"/>
              <a:buChar char="•"/>
            </a:pPr>
            <a:r>
              <a:rPr lang="en-US" sz="1400" dirty="0">
                <a:solidFill>
                  <a:srgbClr val="000000"/>
                </a:solidFill>
                <a:latin typeface="Verdana"/>
              </a:rPr>
              <a:t>Therefore, export-minded countries and industries have recognized the need for internationally accepted standards to help rationalize the international trading process.</a:t>
            </a:r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Verdana"/>
              </a:rPr>
              <a:t>Types of Standards – cont’d</a:t>
            </a:r>
            <a:endParaRPr lang="en-US" b="0" dirty="0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D50F3B-72D5-438F-8D27-7E645528EFE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35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990600"/>
            <a:ext cx="9067800" cy="5105400"/>
          </a:xfrm>
        </p:spPr>
        <p:txBody>
          <a:bodyPr/>
          <a:lstStyle/>
          <a:p>
            <a:pPr marL="109537" indent="0">
              <a:buNone/>
            </a:pPr>
            <a:r>
              <a:rPr lang="en-US" sz="1800" dirty="0"/>
              <a:t>Standards may also be classified by the intended user group. Some examples include:</a:t>
            </a:r>
          </a:p>
          <a:p>
            <a:r>
              <a:rPr lang="en-US" sz="1800" dirty="0">
                <a:solidFill>
                  <a:srgbClr val="C00000"/>
                </a:solidFill>
              </a:rPr>
              <a:t>Company standards </a:t>
            </a:r>
            <a:r>
              <a:rPr lang="en-US" sz="1800" dirty="0"/>
              <a:t>are meant for use by a single industrial organization and usually are developed internally.</a:t>
            </a:r>
          </a:p>
          <a:p>
            <a:r>
              <a:rPr lang="en-US" sz="1800" dirty="0">
                <a:solidFill>
                  <a:srgbClr val="00B050"/>
                </a:solidFill>
              </a:rPr>
              <a:t>International standards </a:t>
            </a:r>
            <a:r>
              <a:rPr lang="en-US" sz="1800" dirty="0"/>
              <a:t>are developed and promulgated by international governmental and non-governmental organizations, such as the </a:t>
            </a:r>
            <a:r>
              <a:rPr lang="en-US" sz="1800" dirty="0">
                <a:hlinkClick r:id="rId2"/>
              </a:rPr>
              <a:t>North Atlantic Treaty Organization</a:t>
            </a:r>
            <a:r>
              <a:rPr lang="en-US" sz="1800" dirty="0"/>
              <a:t> (NATO) or the </a:t>
            </a:r>
            <a:r>
              <a:rPr lang="en-US" sz="1800" dirty="0">
                <a:hlinkClick r:id="rId3"/>
              </a:rPr>
              <a:t>International Organization for Standardization</a:t>
            </a:r>
            <a:r>
              <a:rPr lang="en-US" sz="1800" dirty="0"/>
              <a:t> (ISO).</a:t>
            </a:r>
          </a:p>
          <a:p>
            <a:r>
              <a:rPr lang="en-US" sz="1800" dirty="0">
                <a:solidFill>
                  <a:srgbClr val="0070C0"/>
                </a:solidFill>
              </a:rPr>
              <a:t>Harmonized standards </a:t>
            </a:r>
            <a:r>
              <a:rPr lang="en-US" sz="1800" dirty="0"/>
              <a:t>can be either an attempt by a country to make its standard compatible with an international, regional or other standard or it can be an agreement by two or more nations on the content and application of a standard, the latter of which tends to be mandatory.</a:t>
            </a:r>
          </a:p>
          <a:p>
            <a:r>
              <a:rPr lang="en-US" sz="1800" dirty="0">
                <a:solidFill>
                  <a:srgbClr val="7030A0"/>
                </a:solidFill>
              </a:rPr>
              <a:t>Industry standards </a:t>
            </a:r>
            <a:r>
              <a:rPr lang="en-US" sz="1800" dirty="0"/>
              <a:t>are developed and promulgated by an industry for materials and products related to that industry.</a:t>
            </a:r>
          </a:p>
          <a:p>
            <a:r>
              <a:rPr lang="en-US" sz="1800" dirty="0">
                <a:solidFill>
                  <a:srgbClr val="00B050"/>
                </a:solidFill>
              </a:rPr>
              <a:t>Government standards </a:t>
            </a:r>
            <a:r>
              <a:rPr lang="en-US" sz="1800" dirty="0"/>
              <a:t>are developed and promulgated by Federal, State, and local agencies to address needs or applications peculiar to their missions and functions.</a:t>
            </a:r>
          </a:p>
          <a:p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14207"/>
            <a:ext cx="8229600" cy="1143000"/>
          </a:xfrm>
        </p:spPr>
        <p:txBody>
          <a:bodyPr/>
          <a:lstStyle/>
          <a:p>
            <a:r>
              <a:rPr lang="en-US" dirty="0"/>
              <a:t>Types of Standards – cont’d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D50F3B-72D5-438F-8D27-7E645528EFE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323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ln>
            <a:solidFill>
              <a:srgbClr val="FFFF00"/>
            </a:solidFill>
          </a:ln>
        </p:spPr>
        <p:txBody>
          <a:bodyPr/>
          <a:lstStyle/>
          <a:p>
            <a:pPr marL="109537" indent="0">
              <a:buNone/>
            </a:pPr>
            <a:r>
              <a:rPr lang="en-US" sz="2400" dirty="0"/>
              <a:t>Another distinction among standards is the manner in which they specify requirements.</a:t>
            </a:r>
          </a:p>
          <a:p>
            <a:r>
              <a:rPr lang="en-US" sz="2400" dirty="0">
                <a:solidFill>
                  <a:srgbClr val="C00000"/>
                </a:solidFill>
              </a:rPr>
              <a:t>Performance standards </a:t>
            </a:r>
            <a:r>
              <a:rPr lang="en-US" sz="2400" dirty="0"/>
              <a:t>describe how a product is supposed to function. </a:t>
            </a:r>
          </a:p>
          <a:p>
            <a:pPr lvl="1"/>
            <a:r>
              <a:rPr lang="en-US" sz="2000" dirty="0"/>
              <a:t>A performance standard for water pipe might set requirements for the pressure per square inch that a pipe must withstand, along with a test method to determine if a specimen meets the requirement.</a:t>
            </a:r>
          </a:p>
          <a:p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standards </a:t>
            </a:r>
            <a:r>
              <a:rPr lang="en-US" sz="2400" dirty="0"/>
              <a:t>define characteristics or how the product is to be built. </a:t>
            </a:r>
          </a:p>
          <a:p>
            <a:pPr lvl="1"/>
            <a:r>
              <a:rPr lang="en-US" sz="2000" dirty="0"/>
              <a:t>The specification that a pipe be made of a given gage of copper would characterize a design standard.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Standards – cont’d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D50F3B-72D5-438F-8D27-7E645528EFEC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34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Structured workshops and brainstorming</a:t>
            </a:r>
          </a:p>
          <a:p>
            <a:pPr eaLnBrk="1" hangingPunct="1"/>
            <a:r>
              <a:rPr lang="en-US" sz="3200" dirty="0"/>
              <a:t>Interviews and surveys</a:t>
            </a:r>
          </a:p>
          <a:p>
            <a:pPr eaLnBrk="1" hangingPunct="1"/>
            <a:r>
              <a:rPr lang="en-US" sz="3200" dirty="0"/>
              <a:t>Observation of processes and devices in use</a:t>
            </a:r>
          </a:p>
          <a:p>
            <a:pPr eaLnBrk="1" hangingPunct="1"/>
            <a:r>
              <a:rPr lang="en-US" sz="3200" dirty="0"/>
              <a:t>Benchmarking and market analysis</a:t>
            </a:r>
          </a:p>
          <a:p>
            <a:pPr eaLnBrk="1" hangingPunct="1"/>
            <a:r>
              <a:rPr lang="en-US" sz="3200" dirty="0"/>
              <a:t>Prototyping and simulation</a:t>
            </a:r>
          </a:p>
          <a:p>
            <a:pPr eaLnBrk="1" hangingPunct="1"/>
            <a:r>
              <a:rPr lang="en-US" sz="3200" dirty="0"/>
              <a:t>Research survey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54717CA-13D9-4D7B-B9A4-8B340C9695A8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39266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229600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/>
              <a:t>Identifying Engineering Requirements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229600" cy="4178300"/>
          </a:xfrm>
        </p:spPr>
        <p:txBody>
          <a:bodyPr/>
          <a:lstStyle/>
          <a:p>
            <a:pPr eaLnBrk="1" hangingPunct="1"/>
            <a:r>
              <a:rPr lang="en-US" dirty="0"/>
              <a:t>Performance </a:t>
            </a:r>
          </a:p>
          <a:p>
            <a:pPr eaLnBrk="1" hangingPunct="1"/>
            <a:r>
              <a:rPr lang="en-US" dirty="0"/>
              <a:t>Functionality</a:t>
            </a:r>
          </a:p>
          <a:p>
            <a:pPr eaLnBrk="1" hangingPunct="1"/>
            <a:r>
              <a:rPr lang="en-US" dirty="0"/>
              <a:t>Economic </a:t>
            </a:r>
          </a:p>
          <a:p>
            <a:pPr eaLnBrk="1" hangingPunct="1"/>
            <a:r>
              <a:rPr lang="en-US" dirty="0"/>
              <a:t>Energy </a:t>
            </a:r>
          </a:p>
          <a:p>
            <a:pPr eaLnBrk="1" hangingPunct="1"/>
            <a:r>
              <a:rPr lang="en-US" dirty="0"/>
              <a:t>Environmental</a:t>
            </a:r>
          </a:p>
          <a:p>
            <a:pPr eaLnBrk="1" hangingPunct="1"/>
            <a:r>
              <a:rPr lang="en-US" dirty="0"/>
              <a:t>Safety</a:t>
            </a:r>
          </a:p>
          <a:p>
            <a:pPr eaLnBrk="1" hangingPunct="1"/>
            <a:r>
              <a:rPr lang="en-US" dirty="0"/>
              <a:t>Usability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/>
              <a:t>Engineering Requirements - Categories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0" y="1752600"/>
            <a:ext cx="4038600" cy="4525962"/>
          </a:xfrm>
        </p:spPr>
        <p:txBody>
          <a:bodyPr/>
          <a:lstStyle/>
          <a:p>
            <a:pPr eaLnBrk="1" hangingPunct="1"/>
            <a:r>
              <a:rPr lang="en-US" dirty="0"/>
              <a:t>Legal </a:t>
            </a:r>
          </a:p>
          <a:p>
            <a:pPr eaLnBrk="1" hangingPunct="1"/>
            <a:r>
              <a:rPr lang="en-US" dirty="0"/>
              <a:t>Maintenance </a:t>
            </a:r>
          </a:p>
          <a:p>
            <a:pPr eaLnBrk="1" hangingPunct="1"/>
            <a:r>
              <a:rPr lang="en-US" dirty="0"/>
              <a:t>Operational </a:t>
            </a:r>
          </a:p>
          <a:p>
            <a:pPr eaLnBrk="1" hangingPunct="1"/>
            <a:r>
              <a:rPr lang="en-US" dirty="0"/>
              <a:t>Manufacturability</a:t>
            </a:r>
          </a:p>
          <a:p>
            <a:pPr eaLnBrk="1" hangingPunct="1"/>
            <a:r>
              <a:rPr lang="en-US" dirty="0"/>
              <a:t>Political</a:t>
            </a:r>
          </a:p>
          <a:p>
            <a:pPr eaLnBrk="1" hangingPunct="1"/>
            <a:r>
              <a:rPr lang="en-US" dirty="0"/>
              <a:t>Reliability and availability</a:t>
            </a:r>
          </a:p>
          <a:p>
            <a:pPr eaLnBrk="1" hangingPunct="1"/>
            <a:r>
              <a:rPr lang="en-US" dirty="0"/>
              <a:t>Social and cultural</a:t>
            </a:r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18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229600" cy="4648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u="sng" dirty="0"/>
              <a:t>Performance</a:t>
            </a:r>
          </a:p>
          <a:p>
            <a:pPr eaLnBrk="1" hangingPunct="1"/>
            <a:r>
              <a:rPr lang="en-US" sz="2400" dirty="0"/>
              <a:t>The system should detect 90% of all human faces in an image.</a:t>
            </a:r>
          </a:p>
          <a:p>
            <a:pPr eaLnBrk="1" hangingPunct="1"/>
            <a:r>
              <a:rPr lang="en-US" sz="2400" dirty="0"/>
              <a:t>The amplifier will have a total harmonic distortion less than 1%. </a:t>
            </a:r>
          </a:p>
          <a:p>
            <a:pPr eaLnBrk="1" hangingPunct="1">
              <a:buFont typeface="Wingdings" pitchFamily="2" charset="2"/>
              <a:buNone/>
            </a:pPr>
            <a:endParaRPr lang="en-US" u="sng" dirty="0"/>
          </a:p>
          <a:p>
            <a:pPr eaLnBrk="1" hangingPunct="1">
              <a:buFont typeface="Wingdings" pitchFamily="2" charset="2"/>
              <a:buNone/>
            </a:pPr>
            <a:r>
              <a:rPr lang="en-US" u="sng" dirty="0"/>
              <a:t>Reliability &amp; Availability</a:t>
            </a:r>
          </a:p>
          <a:p>
            <a:pPr eaLnBrk="1" hangingPunct="1"/>
            <a:r>
              <a:rPr lang="en-US" sz="2400" dirty="0"/>
              <a:t>The system will have a reliability of 95% in five years.</a:t>
            </a:r>
          </a:p>
          <a:p>
            <a:pPr eaLnBrk="1" hangingPunct="1"/>
            <a:r>
              <a:rPr lang="en-US" sz="2400" dirty="0"/>
              <a:t>The system will be operational from 4AM to 10PM, 365 days a year.</a:t>
            </a:r>
          </a:p>
          <a:p>
            <a:pPr eaLnBrk="1" hangingPunct="1">
              <a:buFont typeface="Wingdings" pitchFamily="2" charset="2"/>
              <a:buNone/>
            </a:pPr>
            <a:endParaRPr lang="en-US" i="1" dirty="0"/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20AF99D-C5EB-48B3-A5E0-F6EE8B9B9017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0035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/>
              <a:t>Engineering Requirement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u="sng" dirty="0"/>
              <a:t>Energy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system will operate for a minimum of three hours without needing recharge.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u="sng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u="sng" dirty="0"/>
              <a:t>Environmental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system should be able to operate in the temperature range of 0°C to 75°C.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system must be waterproof and operate while submersed in water.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to be recharged.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b="1" dirty="0"/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>
                <a:solidFill>
                  <a:srgbClr val="FF0000"/>
                </a:solidFill>
              </a:rPr>
              <a:t>Many more  examples in the book!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8923798-374A-4C49-AD7C-96FC6719370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0137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/>
              <a:t>Engineering Requirement Examples – cont’d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Requirements Specification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endParaRPr lang="en-US" b="1" dirty="0"/>
          </a:p>
          <a:p>
            <a:pPr algn="ctr" eaLnBrk="1" hangingPunct="1">
              <a:buFont typeface="Wingdings" pitchFamily="2" charset="2"/>
              <a:buNone/>
            </a:pPr>
            <a:endParaRPr lang="en-US" b="1" dirty="0"/>
          </a:p>
          <a:p>
            <a:pPr algn="ctr" eaLnBrk="1" hangingPunct="1">
              <a:buFont typeface="Wingdings" pitchFamily="2" charset="2"/>
              <a:buNone/>
            </a:pPr>
            <a:endParaRPr lang="en-US" b="1" dirty="0"/>
          </a:p>
          <a:p>
            <a:pPr algn="ctr" eaLnBrk="1" hangingPunct="1">
              <a:buFont typeface="Wingdings" pitchFamily="2" charset="2"/>
              <a:buNone/>
            </a:pPr>
            <a:endParaRPr lang="en-US" sz="3200" b="1" dirty="0"/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31F3E64-BF99-47A0-8709-92DA2A24237F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4064"/>
            <a:ext cx="9176084" cy="688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23030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/>
              <a:t>Requirements Specification – </a:t>
            </a:r>
            <a:r>
              <a:rPr lang="en-US" sz="2400" dirty="0"/>
              <a:t>Characteristics of Properties </a:t>
            </a:r>
            <a:endParaRPr lang="en-US" sz="3100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9154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Normalized (orthogonal) set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No overlapping or redundancy between requirements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Analogy in Vector Calculus: projection of one requirement onto another is  zero (dot product).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Complete set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Contains all requirements 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Consistent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No conflicting requirement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Bounded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Contain minimum acceptable bounds for targets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Modifiable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Requirements must be evolutionary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Benchmarked against the baseline requirements </a:t>
            </a:r>
          </a:p>
        </p:txBody>
      </p:sp>
    </p:spTree>
    <p:extLst>
      <p:ext uri="{BB962C8B-B14F-4D97-AF65-F5344CB8AC3E}">
        <p14:creationId xmlns:p14="http://schemas.microsoft.com/office/powerpoint/2010/main" val="28985047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/>
          </p:cNvSpPr>
          <p:nvPr>
            <p:ph type="title"/>
          </p:nvPr>
        </p:nvSpPr>
        <p:spPr>
          <a:xfrm>
            <a:off x="36095" y="0"/>
            <a:ext cx="8229600" cy="1143000"/>
          </a:xfrm>
        </p:spPr>
        <p:txBody>
          <a:bodyPr/>
          <a:lstStyle/>
          <a:p>
            <a:r>
              <a:rPr lang="en-US" dirty="0"/>
              <a:t>Validation vs. Verification</a:t>
            </a:r>
          </a:p>
        </p:txBody>
      </p:sp>
      <p:sp>
        <p:nvSpPr>
          <p:cNvPr id="61443" name="Rectangle 3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86106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C00000"/>
                </a:solidFill>
              </a:rPr>
              <a:t>Validation</a:t>
            </a:r>
            <a:r>
              <a:rPr lang="en-US" sz="2800" dirty="0"/>
              <a:t> answers the question “</a:t>
            </a:r>
            <a:r>
              <a:rPr lang="en-US" sz="2800" dirty="0">
                <a:solidFill>
                  <a:srgbClr val="0070C0"/>
                </a:solidFill>
              </a:rPr>
              <a:t>Am I building the right product?” </a:t>
            </a:r>
            <a:r>
              <a:rPr lang="en-US" sz="2800" dirty="0"/>
              <a:t>by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checking a work product against higher-level work products or authorities that frame this particular product.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Requirements are validated by stakeholders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C00000"/>
                </a:solidFill>
              </a:rPr>
              <a:t>Verification</a:t>
            </a:r>
            <a:r>
              <a:rPr lang="en-US" sz="2800" dirty="0"/>
              <a:t> answers the question “</a:t>
            </a:r>
            <a:r>
              <a:rPr lang="en-US" sz="2800" dirty="0">
                <a:solidFill>
                  <a:srgbClr val="00B050"/>
                </a:solidFill>
              </a:rPr>
              <a:t>Am I building the product right?”  </a:t>
            </a:r>
            <a:r>
              <a:rPr lang="en-US" sz="2800" dirty="0"/>
              <a:t>by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/>
              <a:t>checking a work product against some standards and conditions imposed on this type of product and the process of its development.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Requirements are verified by the analysts mainly.</a:t>
            </a:r>
          </a:p>
        </p:txBody>
      </p:sp>
    </p:spTree>
    <p:extLst>
      <p:ext uri="{BB962C8B-B14F-4D97-AF65-F5344CB8AC3E}">
        <p14:creationId xmlns:p14="http://schemas.microsoft.com/office/powerpoint/2010/main" val="18346800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3820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200" dirty="0"/>
              <a:t>Ask the customer if the requirements meet their needs.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/>
              <a:t>Usually done in teams.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/>
              <a:t>For each engineering requirement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/>
              <a:t>Traceable?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/>
              <a:t>Verifiable?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/>
              <a:t>Realistic &amp; technical feasible?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/>
              <a:t>For the complete Requirements Specification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/>
              <a:t>Orthogonal?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/>
              <a:t>Complete?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/>
              <a:t>Consistent?</a:t>
            </a:r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103BBAE-A740-4041-81CA-A51003AA8E02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05474" name="AutoShape 2"/>
          <p:cNvSpPr>
            <a:spLocks noGrp="1" noChangeArrowheads="1"/>
          </p:cNvSpPr>
          <p:nvPr>
            <p:ph type="title"/>
          </p:nvPr>
        </p:nvSpPr>
        <p:spPr>
          <a:xfrm>
            <a:off x="152400" y="28074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/>
              <a:t>How do you VALIDATE requirements?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4635500"/>
          </a:xfrm>
        </p:spPr>
        <p:txBody>
          <a:bodyPr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spc="-25" dirty="0">
                <a:ea typeface="Times New Roman"/>
                <a:cs typeface="Times New Roman"/>
              </a:rPr>
              <a:t>Design a car audio amplifier subject to following marketing requirements:</a:t>
            </a:r>
          </a:p>
          <a:p>
            <a:pPr marL="598488" lvl="1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spc="-25" dirty="0">
                <a:ea typeface="Times New Roman"/>
                <a:cs typeface="Times New Roman"/>
              </a:rPr>
              <a:t>The system should have excellent sound quality.</a:t>
            </a:r>
          </a:p>
          <a:p>
            <a:pPr marL="598488" lvl="1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spc="-25" dirty="0">
                <a:ea typeface="Times New Roman"/>
                <a:cs typeface="Times New Roman"/>
              </a:rPr>
              <a:t>The system should have high output power.</a:t>
            </a:r>
          </a:p>
          <a:p>
            <a:pPr marL="598488" lvl="1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spc="-25" dirty="0">
                <a:ea typeface="Times New Roman"/>
                <a:cs typeface="Times New Roman"/>
              </a:rPr>
              <a:t>The system should be easy to install.</a:t>
            </a:r>
          </a:p>
          <a:p>
            <a:pPr marL="598488" lvl="1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spc="-25" dirty="0">
                <a:ea typeface="Times New Roman"/>
                <a:cs typeface="Times New Roman"/>
              </a:rPr>
              <a:t>The system should have low cost.</a:t>
            </a:r>
          </a:p>
          <a:p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Car Audio Amp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D50F3B-72D5-438F-8D27-7E645528EFEC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921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9352518"/>
              </p:ext>
            </p:extLst>
          </p:nvPr>
        </p:nvGraphicFramePr>
        <p:xfrm>
          <a:off x="76200" y="1123142"/>
          <a:ext cx="8991600" cy="3479338"/>
        </p:xfrm>
        <a:graphic>
          <a:graphicData uri="http://schemas.openxmlformats.org/drawingml/2006/table">
            <a:tbl>
              <a:tblPr/>
              <a:tblGrid>
                <a:gridCol w="1016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5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94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32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spc="-25" dirty="0">
                          <a:latin typeface="Palatino Linotype"/>
                          <a:ea typeface="Times New Roman"/>
                          <a:cs typeface="Times New Roman"/>
                        </a:rPr>
                        <a:t>Market. Req.</a:t>
                      </a:r>
                      <a:endParaRPr lang="en-US" sz="1600" spc="-25" dirty="0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600" spc="-25" dirty="0">
                        <a:latin typeface="Palatino Linotype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600" b="1" spc="-25" dirty="0">
                          <a:latin typeface="Palatino Linotype"/>
                          <a:ea typeface="Times New Roman"/>
                          <a:cs typeface="Times New Roman"/>
                        </a:rPr>
                        <a:t>Engineering Requirements</a:t>
                      </a:r>
                      <a:endParaRPr lang="en-US" sz="1600" spc="-25" dirty="0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600" spc="-25" dirty="0">
                        <a:latin typeface="Palatino Linotype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600" b="1" spc="-25" dirty="0">
                          <a:latin typeface="Palatino Linotype"/>
                          <a:ea typeface="Times New Roman"/>
                          <a:cs typeface="Times New Roman"/>
                        </a:rPr>
                        <a:t>Justification</a:t>
                      </a:r>
                      <a:endParaRPr lang="en-US" sz="1600" spc="-25" dirty="0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44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spc="-25" dirty="0">
                          <a:latin typeface="Palatino Linotype"/>
                          <a:ea typeface="Times New Roman"/>
                          <a:cs typeface="Times New Roman"/>
                        </a:rPr>
                        <a:t>1, 2, 4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en-US" sz="1600" spc="-25" dirty="0">
                          <a:latin typeface="Palatino Linotype"/>
                          <a:ea typeface="Times New Roman"/>
                          <a:cs typeface="Times New Roman"/>
                        </a:rPr>
                        <a:t>The </a:t>
                      </a:r>
                      <a:r>
                        <a:rPr lang="en-US" sz="1600" i="1" spc="-25" dirty="0">
                          <a:latin typeface="Palatino Linotype"/>
                          <a:ea typeface="Times New Roman"/>
                          <a:cs typeface="Times New Roman"/>
                        </a:rPr>
                        <a:t>total harmonic distortion</a:t>
                      </a:r>
                      <a:r>
                        <a:rPr lang="en-US" sz="1600" spc="-25" dirty="0">
                          <a:latin typeface="Palatino Linotype"/>
                          <a:ea typeface="Times New Roman"/>
                          <a:cs typeface="Times New Roman"/>
                        </a:rPr>
                        <a:t> should be &lt;0.1%.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spc="-25">
                          <a:latin typeface="Palatino Linotype"/>
                          <a:ea typeface="Times New Roman"/>
                          <a:cs typeface="Times New Roman"/>
                        </a:rPr>
                        <a:t>Based upon competitive benchmarking and existing amplifier technology. Class A, B, and AB amplifiers are able to obtain this level of THD.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92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spc="-25">
                          <a:latin typeface="Palatino Linotype"/>
                          <a:ea typeface="Times New Roman"/>
                          <a:cs typeface="Times New Roman"/>
                        </a:rPr>
                        <a:t>1–4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en-US" sz="1600" spc="-25" dirty="0">
                          <a:latin typeface="Palatino Linotype"/>
                          <a:ea typeface="Times New Roman"/>
                          <a:cs typeface="Times New Roman"/>
                        </a:rPr>
                        <a:t>Should be able to sustain an </a:t>
                      </a:r>
                      <a:r>
                        <a:rPr lang="en-US" sz="1600" i="1" spc="-25" dirty="0">
                          <a:latin typeface="Palatino Linotype"/>
                          <a:ea typeface="Times New Roman"/>
                          <a:cs typeface="Times New Roman"/>
                        </a:rPr>
                        <a:t>output power</a:t>
                      </a:r>
                      <a:r>
                        <a:rPr lang="en-US" sz="1600" spc="-25" dirty="0">
                          <a:latin typeface="Palatino Linotype"/>
                          <a:ea typeface="Times New Roman"/>
                          <a:cs typeface="Times New Roman"/>
                        </a:rPr>
                        <a:t> that averages </a:t>
                      </a:r>
                      <a:r>
                        <a:rPr lang="en-US" sz="1600" spc="-25" dirty="0">
                          <a:latin typeface="Palatino Linotype"/>
                          <a:ea typeface="Times New Roman"/>
                          <a:cs typeface="Times New Roman"/>
                          <a:sym typeface="Symbol"/>
                        </a:rPr>
                        <a:t></a:t>
                      </a:r>
                      <a:r>
                        <a:rPr lang="en-US" sz="1600" spc="-25" dirty="0">
                          <a:latin typeface="Palatino Linotype"/>
                          <a:ea typeface="Times New Roman"/>
                          <a:cs typeface="Times New Roman"/>
                        </a:rPr>
                        <a:t> 35 watts with a peak value of </a:t>
                      </a:r>
                      <a:r>
                        <a:rPr lang="en-US" sz="1600" spc="-25" dirty="0">
                          <a:latin typeface="Palatino Linotype"/>
                          <a:ea typeface="Times New Roman"/>
                          <a:cs typeface="Times New Roman"/>
                          <a:sym typeface="Symbol"/>
                        </a:rPr>
                        <a:t></a:t>
                      </a:r>
                      <a:r>
                        <a:rPr lang="en-US" sz="1600" spc="-25" dirty="0">
                          <a:latin typeface="Palatino Linotype"/>
                          <a:ea typeface="Times New Roman"/>
                          <a:cs typeface="Times New Roman"/>
                        </a:rPr>
                        <a:t> 70 watts.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spc="-25">
                          <a:latin typeface="Palatino Linotype"/>
                          <a:ea typeface="Times New Roman"/>
                          <a:cs typeface="Times New Roman"/>
                        </a:rPr>
                        <a:t>This power range provides more than adequate sound throughout the automobile compartment. It is a sustainable output power for projected amplifier complexity.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45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spc="-25">
                          <a:latin typeface="Palatino Linotype"/>
                          <a:ea typeface="Times New Roman"/>
                          <a:cs typeface="Times New Roman"/>
                        </a:rPr>
                        <a:t>2, 4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en-US" sz="1600" spc="-25" dirty="0">
                          <a:latin typeface="Palatino Linotype"/>
                          <a:ea typeface="Times New Roman"/>
                          <a:cs typeface="Times New Roman"/>
                        </a:rPr>
                        <a:t>Should have an </a:t>
                      </a:r>
                      <a:r>
                        <a:rPr lang="en-US" sz="1600" i="1" spc="-25" dirty="0">
                          <a:latin typeface="Palatino Linotype"/>
                          <a:ea typeface="Times New Roman"/>
                          <a:cs typeface="Times New Roman"/>
                        </a:rPr>
                        <a:t>efficiency (</a:t>
                      </a:r>
                      <a:r>
                        <a:rPr lang="en-US" sz="1600" i="1" spc="-25" dirty="0">
                          <a:latin typeface="Palatino Linotype"/>
                          <a:ea typeface="Times New Roman"/>
                          <a:cs typeface="Times New Roman"/>
                          <a:sym typeface="Symbol"/>
                        </a:rPr>
                        <a:t></a:t>
                      </a:r>
                      <a:r>
                        <a:rPr lang="en-US" sz="1600" i="1" spc="-25" dirty="0">
                          <a:latin typeface="Palatino Linotype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en-US" sz="1600" spc="-25" dirty="0">
                          <a:latin typeface="Palatino Linotype"/>
                          <a:ea typeface="Times New Roman"/>
                          <a:cs typeface="Times New Roman"/>
                        </a:rPr>
                        <a:t> &gt;40 %.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spc="-25">
                          <a:latin typeface="Palatino Linotype"/>
                          <a:ea typeface="Times New Roman"/>
                          <a:cs typeface="Times New Roman"/>
                        </a:rPr>
                        <a:t>Achievable with several different classes of power amplifiers.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spc="-25">
                          <a:latin typeface="Palatino Linotype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en-US" sz="1600" i="1" spc="-25" dirty="0">
                          <a:latin typeface="Palatino Linotype"/>
                          <a:ea typeface="Times New Roman"/>
                          <a:cs typeface="Times New Roman"/>
                        </a:rPr>
                        <a:t>Average installation time</a:t>
                      </a:r>
                      <a:r>
                        <a:rPr lang="en-US" sz="1600" spc="-25" dirty="0">
                          <a:latin typeface="Palatino Linotype"/>
                          <a:ea typeface="Times New Roman"/>
                          <a:cs typeface="Times New Roman"/>
                        </a:rPr>
                        <a:t> for the power and audio connections should not exceed 5 minutes.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spc="-25" dirty="0">
                          <a:latin typeface="Palatino Linotype"/>
                          <a:ea typeface="Times New Roman"/>
                          <a:cs typeface="Times New Roman"/>
                        </a:rPr>
                        <a:t>Past trials using standard audio and power jacks demonstrate that this is a reasonable installation time.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791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BDCE804-6A73-47FC-A7C9-0E59FBAC7740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2400" y="76200"/>
            <a:ext cx="82296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Case Study: Car Audio Amp</a:t>
            </a:r>
            <a:br>
              <a:rPr lang="en-US" dirty="0"/>
            </a:br>
            <a:r>
              <a:rPr lang="en-US" sz="3100" dirty="0"/>
              <a:t>Engineering Requirements</a:t>
            </a:r>
            <a:endParaRPr lang="en-US" dirty="0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485761"/>
              </p:ext>
            </p:extLst>
          </p:nvPr>
        </p:nvGraphicFramePr>
        <p:xfrm>
          <a:off x="76200" y="4648201"/>
          <a:ext cx="8991600" cy="2133599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877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spc="-25" dirty="0">
                          <a:latin typeface="Palatino Linotype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en-US" sz="1600" spc="-25">
                          <a:latin typeface="Palatino Linotype"/>
                          <a:ea typeface="Times New Roman"/>
                          <a:cs typeface="Times New Roman"/>
                        </a:rPr>
                        <a:t>The </a:t>
                      </a:r>
                      <a:r>
                        <a:rPr lang="en-US" sz="1600" i="1" spc="-25">
                          <a:latin typeface="Palatino Linotype"/>
                          <a:ea typeface="Times New Roman"/>
                          <a:cs typeface="Times New Roman"/>
                        </a:rPr>
                        <a:t>dimensions</a:t>
                      </a:r>
                      <a:r>
                        <a:rPr lang="en-US" sz="1600" spc="-25">
                          <a:latin typeface="Palatino Linotype"/>
                          <a:ea typeface="Times New Roman"/>
                          <a:cs typeface="Times New Roman"/>
                        </a:rPr>
                        <a:t> should not exceed 6” x 8”x 3”.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spc="-25">
                          <a:latin typeface="Palatino Linotype"/>
                          <a:ea typeface="Times New Roman"/>
                          <a:cs typeface="Times New Roman"/>
                        </a:rPr>
                        <a:t>Fits under a typical car seat. Prior models and estimates show that all components should fit within this package size.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1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spc="-25" dirty="0">
                          <a:latin typeface="Palatino Linotype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en-US" sz="1600" i="1" spc="-25" dirty="0">
                          <a:latin typeface="Palatino Linotype"/>
                          <a:ea typeface="Times New Roman"/>
                          <a:cs typeface="Times New Roman"/>
                        </a:rPr>
                        <a:t>Production cost</a:t>
                      </a:r>
                      <a:r>
                        <a:rPr lang="en-US" sz="1600" spc="-25" dirty="0">
                          <a:latin typeface="Palatino Linotype"/>
                          <a:ea typeface="Times New Roman"/>
                          <a:cs typeface="Times New Roman"/>
                        </a:rPr>
                        <a:t> should not exceed $100.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spc="-25" dirty="0">
                          <a:latin typeface="Palatino Linotype"/>
                          <a:ea typeface="Times New Roman"/>
                          <a:cs typeface="Times New Roman"/>
                        </a:rPr>
                        <a:t>This is based upon competitive market analysis and previous system designs.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0614">
                <a:tc gridSpan="3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spc="-25" dirty="0">
                          <a:latin typeface="Palatino Linotype"/>
                          <a:ea typeface="Times New Roman"/>
                          <a:cs typeface="Times New Roman"/>
                        </a:rPr>
                        <a:t>Marketing Requirements</a:t>
                      </a:r>
                      <a:endParaRPr lang="en-US" sz="1600" spc="-25" dirty="0">
                        <a:latin typeface="Palatino Linotype"/>
                        <a:ea typeface="Times New Roman"/>
                        <a:cs typeface="Times New Roman"/>
                      </a:endParaRPr>
                    </a:p>
                    <a:p>
                      <a:pPr marL="0" marR="0" lvl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en-US" sz="1600" spc="-25" dirty="0">
                          <a:latin typeface="Palatino Linotype"/>
                          <a:ea typeface="Times New Roman"/>
                          <a:cs typeface="Times New Roman"/>
                        </a:rPr>
                        <a:t>(1)The system should have excellent sound quality.  (2). The system should have high output power.</a:t>
                      </a:r>
                    </a:p>
                    <a:p>
                      <a:pPr marL="0" marR="0" lvl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en-US" sz="1600" spc="-25" dirty="0">
                          <a:latin typeface="Palatino Linotype"/>
                          <a:ea typeface="Times New Roman"/>
                          <a:cs typeface="Times New Roman"/>
                        </a:rPr>
                        <a:t>(3) The system should be easy to install.  (4). The system should have low cost.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066800"/>
            <a:ext cx="9067800" cy="4843462"/>
          </a:xfrm>
        </p:spPr>
        <p:txBody>
          <a:bodyPr/>
          <a:lstStyle/>
          <a:p>
            <a:pPr marL="109537" indent="0">
              <a:buNone/>
            </a:pPr>
            <a:r>
              <a:rPr lang="en-US" sz="2600" b="1" u="sng" dirty="0"/>
              <a:t>Marketing Requirements</a:t>
            </a:r>
          </a:p>
          <a:p>
            <a:pPr marL="566737" indent="-457200">
              <a:buFont typeface="+mj-lt"/>
              <a:buAutoNum type="arabicPeriod"/>
            </a:pPr>
            <a:r>
              <a:rPr lang="en-US" sz="2600" dirty="0"/>
              <a:t>Should not minimize or slow down the functional quality of the iPod.</a:t>
            </a:r>
          </a:p>
          <a:p>
            <a:pPr marL="566737" indent="-457200">
              <a:buFont typeface="+mj-lt"/>
              <a:buAutoNum type="arabicPeriod"/>
            </a:pPr>
            <a:r>
              <a:rPr lang="en-US" sz="2600" dirty="0"/>
              <a:t>User should be able to search for songs and artists and receive feedback on selection.</a:t>
            </a:r>
          </a:p>
          <a:p>
            <a:pPr marL="566737" indent="-457200">
              <a:buFont typeface="+mj-lt"/>
              <a:buAutoNum type="arabicPeriod"/>
            </a:pPr>
            <a:r>
              <a:rPr lang="en-US" sz="2600" dirty="0"/>
              <a:t>System should provide clear understandable speech.</a:t>
            </a:r>
          </a:p>
          <a:p>
            <a:pPr marL="566737" indent="-457200">
              <a:buFont typeface="+mj-lt"/>
              <a:buAutoNum type="arabicPeriod"/>
            </a:pPr>
            <a:r>
              <a:rPr lang="en-US" sz="2600" dirty="0"/>
              <a:t>System should be able to understand voice commands from user.</a:t>
            </a:r>
          </a:p>
          <a:p>
            <a:pPr marL="566737" indent="-457200">
              <a:buFont typeface="+mj-lt"/>
              <a:buAutoNum type="arabicPeriod"/>
            </a:pPr>
            <a:r>
              <a:rPr lang="en-US" sz="2600" dirty="0"/>
              <a:t>Should be able to fit and operate in an automobile.</a:t>
            </a:r>
          </a:p>
          <a:p>
            <a:pPr marL="566737" indent="-457200">
              <a:buFont typeface="+mj-lt"/>
              <a:buAutoNum type="arabicPeriod"/>
            </a:pPr>
            <a:r>
              <a:rPr lang="en-US" sz="2600" dirty="0"/>
              <a:t>Should be easy to use.</a:t>
            </a:r>
          </a:p>
          <a:p>
            <a:pPr marL="566737" indent="-457200">
              <a:buFont typeface="+mj-lt"/>
              <a:buAutoNum type="arabicPeriod"/>
            </a:pPr>
            <a:r>
              <a:rPr lang="en-US" sz="2600" dirty="0"/>
              <a:t>Should be portable.</a:t>
            </a:r>
          </a:p>
          <a:p>
            <a:pPr marL="109537" indent="0">
              <a:buNone/>
            </a:pPr>
            <a:endParaRPr lang="en-US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76200"/>
            <a:ext cx="8229600" cy="1143000"/>
          </a:xfrm>
        </p:spPr>
        <p:txBody>
          <a:bodyPr/>
          <a:lstStyle/>
          <a:p>
            <a:r>
              <a:rPr lang="en-US" dirty="0"/>
              <a:t>Case Study: </a:t>
            </a:r>
            <a:r>
              <a:rPr lang="en-US" dirty="0" err="1"/>
              <a:t>Ipod</a:t>
            </a:r>
            <a:r>
              <a:rPr lang="en-US" dirty="0"/>
              <a:t>™ Hands-Free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Design for Electrical and Computer Engineers , published by McGraw Hill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2007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D50F3B-72D5-438F-8D27-7E645528EFEC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050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Searching Songs and Artist in </a:t>
            </a:r>
            <a:r>
              <a:rPr lang="en-US" dirty="0" err="1"/>
              <a:t>Ipod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2007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D50F3B-72D5-438F-8D27-7E645528EFEC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47800"/>
            <a:ext cx="6477000" cy="5347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34829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0D3E63A-3A41-49F2-9DF7-133695650043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6200" y="3358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Case Study: iPod Hands Free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3584384"/>
              </p:ext>
            </p:extLst>
          </p:nvPr>
        </p:nvGraphicFramePr>
        <p:xfrm>
          <a:off x="76200" y="990601"/>
          <a:ext cx="8991600" cy="2755643"/>
        </p:xfrm>
        <a:graphic>
          <a:graphicData uri="http://schemas.openxmlformats.org/drawingml/2006/table">
            <a:tbl>
              <a:tblPr/>
              <a:tblGrid>
                <a:gridCol w="1017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1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9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Marketing Requirements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Engineering Requirements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Justification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2, 4, 6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Lucida Sans Unicode" pitchFamily="34" charset="0"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1. S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ystem will i</a:t>
                      </a:r>
                      <a:r>
                        <a:rPr kumimoji="0" lang="en-US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mplement ten voice command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functions (menu, search, play/pause, previous, next, up, down, left, right and select) and respond appropriately according to each command.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These are the basic commands that are used to control an iPod and will provide all functionality needed for the 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wireless interface.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8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1, 2, 3, 4, 7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Lucida Sans Unicode" pitchFamily="34" charset="0"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2. The </a:t>
                      </a:r>
                      <a:r>
                        <a:rPr kumimoji="0" lang="en-US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time to respond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to voice commands and provide audio feedback should not exceed 3 seconds.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The system needs to 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provide convenient use by responding to the user inputs within a short time period. Based on research it was determined that the response time for the iPod is less than 1 second and an average voice recognition system requires 2 seconds to recognize commands. 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5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2, 4, 6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 typeface="Lucida Sans Unicode" pitchFamily="34" charset="0"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3. The </a:t>
                      </a:r>
                      <a:r>
                        <a:rPr kumimoji="0" lang="en-US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accuracy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of the system in accepting voice commands will be between 95% and 98%.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Research demonstrates that this is a typical accuracy of voice recognition chips. Speaker independent systems can achieve 95% and speaker-dependent up to 98%.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9476166"/>
              </p:ext>
            </p:extLst>
          </p:nvPr>
        </p:nvGraphicFramePr>
        <p:xfrm>
          <a:off x="76199" y="3733799"/>
          <a:ext cx="9034221" cy="2453641"/>
        </p:xfrm>
        <a:graphic>
          <a:graphicData uri="http://schemas.openxmlformats.org/drawingml/2006/table">
            <a:tbl>
              <a:tblPr/>
              <a:tblGrid>
                <a:gridCol w="990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4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5, 6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Lucida Sans Unicode" pitchFamily="34" charset="0"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4. The system should be able to </a:t>
                      </a:r>
                      <a:r>
                        <a:rPr kumimoji="0" lang="en-US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operate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 from a 12 V source and will draw a maximum of 150 mA.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The automobile provides 12V DC. A current draw budget estimate was developed with potential components and 150mA was an upper limit of current estimated.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5, 6, 7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Lucida Sans Unicode" pitchFamily="34" charset="0"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5. The </a:t>
                      </a:r>
                      <a:r>
                        <a:rPr kumimoji="0" lang="en-US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dimensions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 of the prototype should not exceed 6” x 4” x 1.5”. 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This system must be able to fit in a car compartment, somewhere between the seats. Estimate is based upon a size budget calculation using typical parts.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5917"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Marketing Requirements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</a:endParaRPr>
                    </a:p>
                    <a:p>
                      <a:pPr marL="1600200" marR="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ts val="900"/>
                        <a:buFont typeface="+mj-lt"/>
                        <a:buAutoNum type="arabicParenR"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Should not minimize or slow down the functional quality of the iPod.</a:t>
                      </a:r>
                    </a:p>
                    <a:p>
                      <a:pPr marL="1600200" marR="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ts val="900"/>
                        <a:buFont typeface="+mj-lt"/>
                        <a:buAutoNum type="arabicParenR"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User should be able to search for songs and artists and receive feedback on selection.</a:t>
                      </a:r>
                    </a:p>
                    <a:p>
                      <a:pPr marL="1600200" marR="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ts val="900"/>
                        <a:buFont typeface="+mj-lt"/>
                        <a:buAutoNum type="arabicParenR"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System should provide clear understandable speech.</a:t>
                      </a:r>
                    </a:p>
                    <a:p>
                      <a:pPr marL="1600200" marR="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ts val="900"/>
                        <a:buFont typeface="+mj-lt"/>
                        <a:buAutoNum type="arabicParenR"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System should be able to understand voice commands from user.</a:t>
                      </a:r>
                    </a:p>
                    <a:p>
                      <a:pPr marL="1600200" marR="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ts val="900"/>
                        <a:buFont typeface="+mj-lt"/>
                        <a:buAutoNum type="arabicParenR"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Should be able to fit and operate in an automobile.</a:t>
                      </a:r>
                    </a:p>
                    <a:p>
                      <a:pPr marL="1600200" marR="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ts val="900"/>
                        <a:buFont typeface="+mj-lt"/>
                        <a:buAutoNum type="arabicParenR"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Should be easy to use.</a:t>
                      </a:r>
                    </a:p>
                    <a:p>
                      <a:pPr marL="1600200" marR="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ts val="900"/>
                        <a:buFont typeface="+mj-lt"/>
                        <a:buAutoNum type="arabicParenR"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Should be portable.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Advanced Requirements Analysis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endParaRPr lang="en-US" dirty="0"/>
          </a:p>
          <a:p>
            <a:pPr algn="ctr" eaLnBrk="1" hangingPunct="1">
              <a:buFont typeface="Wingdings" pitchFamily="2" charset="2"/>
              <a:buNone/>
            </a:pPr>
            <a:endParaRPr lang="en-US" dirty="0"/>
          </a:p>
          <a:p>
            <a:pPr algn="ctr" eaLnBrk="1" hangingPunct="1">
              <a:buFont typeface="Wingdings" pitchFamily="2" charset="2"/>
              <a:buNone/>
            </a:pPr>
            <a:endParaRPr lang="en-US" dirty="0"/>
          </a:p>
          <a:p>
            <a:pPr algn="ctr" eaLnBrk="1" hangingPunct="1">
              <a:buFont typeface="Wingdings" pitchFamily="2" charset="2"/>
              <a:buNone/>
            </a:pPr>
            <a:endParaRPr lang="en-US" sz="3200" b="1" dirty="0"/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EFCB983-8693-472B-83F2-F33131107DA9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00200"/>
            <a:ext cx="6172200" cy="302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6038"/>
            <a:ext cx="8229600" cy="7921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/>
              <a:t>Requirements Analysis</a:t>
            </a:r>
            <a:br>
              <a:rPr lang="en-US" sz="4000" dirty="0"/>
            </a:br>
            <a:r>
              <a:rPr lang="en-US" sz="2700" dirty="0"/>
              <a:t>Engineering-Marketing Matrix</a:t>
            </a:r>
            <a:endParaRPr lang="en-US" sz="4000" dirty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1" y="4625354"/>
            <a:ext cx="8610600" cy="1775446"/>
          </a:xfrm>
        </p:spPr>
        <p:txBody>
          <a:bodyPr/>
          <a:lstStyle/>
          <a:p>
            <a:pPr eaLnBrk="1" hangingPunct="1"/>
            <a:r>
              <a:rPr lang="en-US" sz="1800" dirty="0"/>
              <a:t>Requirement correlations</a:t>
            </a:r>
          </a:p>
          <a:p>
            <a:pPr lvl="1" eaLnBrk="1" hangingPunct="1"/>
            <a:r>
              <a:rPr lang="en-US" sz="1600" dirty="0"/>
              <a:t>Up Arrow: Positive correlation; Both goals can be simultaneously met</a:t>
            </a:r>
          </a:p>
          <a:p>
            <a:pPr lvl="1" eaLnBrk="1" hangingPunct="1"/>
            <a:r>
              <a:rPr lang="en-US" sz="1600" dirty="0"/>
              <a:t>Down Arrow: Negative correlation; Improving one will compromise the other</a:t>
            </a:r>
          </a:p>
          <a:p>
            <a:pPr eaLnBrk="1" hangingPunct="1"/>
            <a:r>
              <a:rPr lang="en-US" sz="1800" dirty="0"/>
              <a:t>Polarity </a:t>
            </a:r>
          </a:p>
          <a:p>
            <a:pPr lvl="1" eaLnBrk="1" hangingPunct="1"/>
            <a:r>
              <a:rPr lang="en-US" sz="1600" dirty="0"/>
              <a:t>(+) indicates desirability  </a:t>
            </a:r>
          </a:p>
          <a:p>
            <a:pPr lvl="1" eaLnBrk="1" hangingPunct="1"/>
            <a:r>
              <a:rPr lang="en-US" sz="1600" dirty="0"/>
              <a:t>(-) indicates non-desirability</a:t>
            </a:r>
          </a:p>
          <a:p>
            <a:pPr eaLnBrk="1" hangingPunct="1"/>
            <a:endParaRPr lang="en-US" sz="18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990600"/>
            <a:ext cx="8610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/>
            <a:r>
              <a:rPr lang="en-US" sz="1800" dirty="0"/>
              <a:t>Understanding the tradeoffs between different conflicting  requirements</a:t>
            </a:r>
          </a:p>
          <a:p>
            <a:pPr eaLnBrk="1" hangingPunct="1"/>
            <a:r>
              <a:rPr lang="en-US" sz="2000" dirty="0"/>
              <a:t>Identifying engineering and marketing requirements</a:t>
            </a:r>
          </a:p>
          <a:p>
            <a:pPr eaLnBrk="1" hangingPunct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04487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9144000" cy="639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42840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66054" y="3048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/>
              <a:t>Requirements Analysis</a:t>
            </a:r>
            <a:br>
              <a:rPr lang="en-US" sz="3600" dirty="0"/>
            </a:br>
            <a:r>
              <a:rPr lang="en-US" sz="2400" dirty="0"/>
              <a:t>Tradeoff Matrix</a:t>
            </a:r>
          </a:p>
        </p:txBody>
      </p:sp>
      <p:pic>
        <p:nvPicPr>
          <p:cNvPr id="2765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81200"/>
            <a:ext cx="3236913" cy="225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648200"/>
            <a:ext cx="5280025" cy="167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Text Box 8"/>
          <p:cNvSpPr txBox="1">
            <a:spLocks noChangeArrowheads="1"/>
          </p:cNvSpPr>
          <p:nvPr/>
        </p:nvSpPr>
        <p:spPr bwMode="auto">
          <a:xfrm>
            <a:off x="3505200" y="2032000"/>
            <a:ext cx="35067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b="1">
                <a:solidFill>
                  <a:schemeClr val="folHlink"/>
                </a:solidFill>
              </a:rPr>
              <a:t>Engineering Tradeoff Matrix </a:t>
            </a:r>
          </a:p>
          <a:p>
            <a:r>
              <a:rPr lang="en-US" sz="1400" b="1">
                <a:solidFill>
                  <a:schemeClr val="folHlink"/>
                </a:solidFill>
              </a:rPr>
              <a:t>between </a:t>
            </a:r>
            <a:r>
              <a:rPr lang="en-US" sz="1400" b="1" u="sng">
                <a:solidFill>
                  <a:schemeClr val="folHlink"/>
                </a:solidFill>
              </a:rPr>
              <a:t>different engineering requirements</a:t>
            </a:r>
          </a:p>
        </p:txBody>
      </p:sp>
      <p:sp>
        <p:nvSpPr>
          <p:cNvPr id="27654" name="Text Box 9"/>
          <p:cNvSpPr txBox="1">
            <a:spLocks noChangeArrowheads="1"/>
          </p:cNvSpPr>
          <p:nvPr/>
        </p:nvSpPr>
        <p:spPr bwMode="auto">
          <a:xfrm>
            <a:off x="457200" y="5078413"/>
            <a:ext cx="2465388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b="1">
                <a:solidFill>
                  <a:srgbClr val="0000FF"/>
                </a:solidFill>
              </a:rPr>
              <a:t>Competitive Bench Mark</a:t>
            </a:r>
          </a:p>
          <a:p>
            <a:pPr>
              <a:buFontTx/>
              <a:buChar char="-"/>
            </a:pPr>
            <a:r>
              <a:rPr lang="en-US" sz="1400" b="1">
                <a:solidFill>
                  <a:srgbClr val="0000FF"/>
                </a:solidFill>
              </a:rPr>
              <a:t>Selecting the target</a:t>
            </a:r>
          </a:p>
          <a:p>
            <a:pPr>
              <a:buFontTx/>
              <a:buChar char="-"/>
            </a:pPr>
            <a:r>
              <a:rPr lang="en-US" sz="1400" b="1">
                <a:solidFill>
                  <a:srgbClr val="0000FF"/>
                </a:solidFill>
              </a:rPr>
              <a:t>Understanding realistic gains</a:t>
            </a:r>
          </a:p>
        </p:txBody>
      </p:sp>
      <p:sp>
        <p:nvSpPr>
          <p:cNvPr id="27655" name="Rectangle 10"/>
          <p:cNvSpPr>
            <a:spLocks noChangeArrowheads="1"/>
          </p:cNvSpPr>
          <p:nvPr/>
        </p:nvSpPr>
        <p:spPr bwMode="auto">
          <a:xfrm>
            <a:off x="3581400" y="3048000"/>
            <a:ext cx="45720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/>
            <a:r>
              <a:rPr lang="en-US" sz="1000" b="1">
                <a:solidFill>
                  <a:schemeClr val="folHlink"/>
                </a:solidFill>
              </a:rPr>
              <a:t>Remember: </a:t>
            </a:r>
          </a:p>
          <a:p>
            <a:pPr lvl="1"/>
            <a:r>
              <a:rPr lang="en-US" sz="1000" b="1">
                <a:solidFill>
                  <a:schemeClr val="folHlink"/>
                </a:solidFill>
              </a:rPr>
              <a:t>Up Arrow: Positive correlation; Both goals can be simultaneously met</a:t>
            </a:r>
          </a:p>
          <a:p>
            <a:pPr lvl="1"/>
            <a:r>
              <a:rPr lang="en-US" sz="1000" b="1">
                <a:solidFill>
                  <a:schemeClr val="folHlink"/>
                </a:solidFill>
              </a:rPr>
              <a:t>Down Arrow: Negative correlation; Improving one will compromise the other</a:t>
            </a:r>
          </a:p>
        </p:txBody>
      </p:sp>
      <p:sp>
        <p:nvSpPr>
          <p:cNvPr id="27656" name="Text Box 11"/>
          <p:cNvSpPr txBox="1">
            <a:spLocks noChangeArrowheads="1"/>
          </p:cNvSpPr>
          <p:nvPr/>
        </p:nvSpPr>
        <p:spPr bwMode="auto">
          <a:xfrm>
            <a:off x="5013325" y="6210300"/>
            <a:ext cx="3257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Baseline requirement comparison</a:t>
            </a:r>
          </a:p>
        </p:txBody>
      </p:sp>
    </p:spTree>
    <p:extLst>
      <p:ext uri="{BB962C8B-B14F-4D97-AF65-F5344CB8AC3E}">
        <p14:creationId xmlns:p14="http://schemas.microsoft.com/office/powerpoint/2010/main" val="16568584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650" y="914400"/>
            <a:ext cx="5213350" cy="566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House of Quality</a:t>
            </a:r>
            <a:br>
              <a:rPr lang="en-US" dirty="0"/>
            </a:br>
            <a:r>
              <a:rPr lang="en-US" sz="3100" dirty="0"/>
              <a:t>The Complete Analysis Picture</a:t>
            </a:r>
            <a:endParaRPr lang="en-US" dirty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371600"/>
            <a:ext cx="3657600" cy="4378325"/>
          </a:xfrm>
        </p:spPr>
        <p:txBody>
          <a:bodyPr/>
          <a:lstStyle/>
          <a:p>
            <a:pPr marL="109537" indent="0" eaLnBrk="1" hangingPunct="1">
              <a:buNone/>
            </a:pPr>
            <a:r>
              <a:rPr lang="en-US" sz="2400" dirty="0"/>
              <a:t>Integrates various information</a:t>
            </a:r>
          </a:p>
          <a:p>
            <a:pPr eaLnBrk="1" hangingPunct="1"/>
            <a:r>
              <a:rPr lang="en-US" sz="2000" dirty="0"/>
              <a:t>Marketing Requirements</a:t>
            </a:r>
          </a:p>
          <a:p>
            <a:pPr eaLnBrk="1" hangingPunct="1"/>
            <a:r>
              <a:rPr lang="en-US" sz="2000" dirty="0"/>
              <a:t>Engineering Requirements</a:t>
            </a:r>
          </a:p>
          <a:p>
            <a:pPr eaLnBrk="1" hangingPunct="1"/>
            <a:r>
              <a:rPr lang="en-US" sz="2000" dirty="0"/>
              <a:t>Engineering-marketing tradeoff matrix </a:t>
            </a:r>
          </a:p>
          <a:p>
            <a:pPr eaLnBrk="1" hangingPunct="1"/>
            <a:r>
              <a:rPr lang="en-US" sz="2000" dirty="0"/>
              <a:t>Engineering tradeoff matrix</a:t>
            </a:r>
          </a:p>
          <a:p>
            <a:pPr eaLnBrk="1" hangingPunct="1"/>
            <a:r>
              <a:rPr lang="en-US" sz="2000" dirty="0"/>
              <a:t>Engineering target requirements</a:t>
            </a:r>
            <a:endParaRPr lang="en-US" sz="2400" dirty="0"/>
          </a:p>
          <a:p>
            <a:pPr lvl="1" eaLnBrk="1" hangingPunct="1"/>
            <a:endParaRPr lang="en-US" sz="2000" dirty="0"/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 flipV="1">
            <a:off x="6477000" y="2438400"/>
            <a:ext cx="228600" cy="304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 flipH="1" flipV="1">
            <a:off x="6705600" y="2438400"/>
            <a:ext cx="304800" cy="304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0" name="AutoShape 8"/>
          <p:cNvSpPr>
            <a:spLocks noChangeArrowheads="1"/>
          </p:cNvSpPr>
          <p:nvPr/>
        </p:nvSpPr>
        <p:spPr bwMode="auto">
          <a:xfrm>
            <a:off x="3810000" y="1295400"/>
            <a:ext cx="2209800" cy="1143000"/>
          </a:xfrm>
          <a:prstGeom prst="wedgeRectCallout">
            <a:avLst>
              <a:gd name="adj1" fmla="val 79085"/>
              <a:gd name="adj2" fmla="val 49579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400" dirty="0"/>
              <a:t>TDH and Output Power have negative correlation</a:t>
            </a:r>
          </a:p>
          <a:p>
            <a:r>
              <a:rPr lang="en-US" sz="1400" dirty="0"/>
              <a:t>(we cannot lower distortion while keeping output power high)</a:t>
            </a:r>
          </a:p>
        </p:txBody>
      </p:sp>
    </p:spTree>
    <p:extLst>
      <p:ext uri="{BB962C8B-B14F-4D97-AF65-F5344CB8AC3E}">
        <p14:creationId xmlns:p14="http://schemas.microsoft.com/office/powerpoint/2010/main" val="362540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 animBg="1"/>
      <p:bldP spid="33798" grpId="0" animBg="1"/>
      <p:bldP spid="3380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en-US" sz="2400" dirty="0"/>
              <a:t>A </a:t>
            </a:r>
            <a:r>
              <a:rPr lang="en-US" sz="2400" u="sng" dirty="0"/>
              <a:t>complete</a:t>
            </a:r>
            <a:r>
              <a:rPr lang="en-US" sz="2400" dirty="0"/>
              <a:t> requirements document will contain:</a:t>
            </a:r>
          </a:p>
          <a:p>
            <a:pPr eaLnBrk="1" hangingPunct="1"/>
            <a:r>
              <a:rPr lang="en-US" sz="2400" dirty="0"/>
              <a:t>Needs, Objectives, and Background (See Chapter 2).</a:t>
            </a:r>
          </a:p>
          <a:p>
            <a:pPr eaLnBrk="1" hangingPunct="1"/>
            <a:r>
              <a:rPr lang="en-US" sz="2400" dirty="0"/>
              <a:t>Requirements </a:t>
            </a:r>
          </a:p>
          <a:p>
            <a:pPr lvl="1" eaLnBrk="1" hangingPunct="1"/>
            <a:r>
              <a:rPr lang="en-US" sz="2000" dirty="0"/>
              <a:t>Marketing requirements</a:t>
            </a:r>
          </a:p>
          <a:p>
            <a:pPr lvl="1" eaLnBrk="1" hangingPunct="1"/>
            <a:r>
              <a:rPr lang="en-US" sz="2000" dirty="0"/>
              <a:t>Engineering requirements</a:t>
            </a:r>
          </a:p>
          <a:p>
            <a:pPr lvl="2" eaLnBrk="1" hangingPunct="1"/>
            <a:r>
              <a:rPr lang="en-US" sz="1800" dirty="0"/>
              <a:t>Should be abstract, verifiable, and traceable</a:t>
            </a:r>
          </a:p>
          <a:p>
            <a:pPr lvl="2" eaLnBrk="1" hangingPunct="1"/>
            <a:r>
              <a:rPr lang="en-US" sz="1800" dirty="0"/>
              <a:t>Some may be constraints</a:t>
            </a:r>
          </a:p>
          <a:p>
            <a:pPr lvl="2" eaLnBrk="1" hangingPunct="1"/>
            <a:r>
              <a:rPr lang="en-US" sz="1800" dirty="0"/>
              <a:t>Some may be standards</a:t>
            </a:r>
          </a:p>
          <a:p>
            <a:pPr lvl="1" eaLnBrk="1" hangingPunct="1"/>
            <a:r>
              <a:rPr lang="en-US" sz="2000"/>
              <a:t>Advanced Analysis </a:t>
            </a:r>
            <a:endParaRPr lang="en-US" sz="2000" dirty="0"/>
          </a:p>
          <a:p>
            <a:pPr lvl="2" eaLnBrk="1" hangingPunct="1"/>
            <a:r>
              <a:rPr lang="en-US" sz="1800" dirty="0"/>
              <a:t>Engineering-marketing tradeoffs</a:t>
            </a:r>
          </a:p>
          <a:p>
            <a:pPr lvl="2" eaLnBrk="1" hangingPunct="1"/>
            <a:r>
              <a:rPr lang="en-US" sz="1800" dirty="0"/>
              <a:t>Engineering-engineering tradeoffs</a:t>
            </a:r>
          </a:p>
          <a:p>
            <a:pPr lvl="2" eaLnBrk="1" hangingPunct="1"/>
            <a:r>
              <a:rPr lang="en-US" sz="1800" dirty="0"/>
              <a:t>Benchmarks</a:t>
            </a:r>
          </a:p>
        </p:txBody>
      </p:sp>
      <p:sp>
        <p:nvSpPr>
          <p:cNvPr id="102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C1F6D36-39F4-4908-BFA3-94BD66043F59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12902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/>
              <a:t>The Requirements Specification Document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26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4013" y="271463"/>
              <a:ext cx="39687" cy="4762"/>
            </p14:xfrm>
          </p:contentPart>
        </mc:Choice>
        <mc:Fallback xmlns="">
          <p:pic>
            <p:nvPicPr>
              <p:cNvPr id="1026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4632" y="261939"/>
                <a:ext cx="58448" cy="2381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7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Properties of Engineering Requirements</a:t>
            </a:r>
          </a:p>
          <a:p>
            <a:pPr eaLnBrk="1" hangingPunct="1"/>
            <a:r>
              <a:rPr lang="en-US" dirty="0"/>
              <a:t>Examples of Engineering Requirements</a:t>
            </a:r>
          </a:p>
          <a:p>
            <a:pPr eaLnBrk="1" hangingPunct="1"/>
            <a:r>
              <a:rPr lang="en-US" dirty="0"/>
              <a:t>Properties of the Requirements Specification</a:t>
            </a:r>
          </a:p>
          <a:p>
            <a:pPr eaLnBrk="1" hangingPunct="1"/>
            <a:r>
              <a:rPr lang="en-US" dirty="0"/>
              <a:t>Advanced Requirements Analysis</a:t>
            </a:r>
          </a:p>
          <a:p>
            <a:pPr lvl="1" eaLnBrk="1" hangingPunct="1"/>
            <a:r>
              <a:rPr lang="en-US" dirty="0"/>
              <a:t>Tradeoff matrices</a:t>
            </a:r>
          </a:p>
          <a:p>
            <a:pPr lvl="1" eaLnBrk="1" hangingPunct="1"/>
            <a:r>
              <a:rPr lang="en-US" dirty="0"/>
              <a:t>Benchmarks</a:t>
            </a:r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5099383-0D51-4D72-8F55-0E7D5DC6D46F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13414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Summary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So What can we do? 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So we need a process to better understand what is needed ….</a:t>
            </a:r>
          </a:p>
          <a:p>
            <a:pPr eaLnBrk="1" hangingPunct="1"/>
            <a:r>
              <a:rPr lang="en-US" dirty="0"/>
              <a:t>We need to make sure our design will meet the goals of the customer. 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4419600"/>
            <a:ext cx="7620000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Requirements Specifications Process</a:t>
            </a:r>
          </a:p>
        </p:txBody>
      </p:sp>
    </p:spTree>
    <p:extLst>
      <p:ext uri="{BB962C8B-B14F-4D97-AF65-F5344CB8AC3E}">
        <p14:creationId xmlns:p14="http://schemas.microsoft.com/office/powerpoint/2010/main" val="3947722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>
                <a:solidFill>
                  <a:srgbClr val="00B0F0"/>
                </a:solidFill>
              </a:rPr>
              <a:t>Marketing Requirement </a:t>
            </a:r>
            <a:r>
              <a:rPr lang="en-US" dirty="0"/>
              <a:t>– statements of the customer’s needs.</a:t>
            </a:r>
          </a:p>
          <a:p>
            <a:pPr eaLnBrk="1" hangingPunct="1">
              <a:buFont typeface="Wingdings" pitchFamily="2" charset="2"/>
              <a:buNone/>
            </a:pPr>
            <a:endParaRPr lang="en-US" sz="1400" dirty="0"/>
          </a:p>
          <a:p>
            <a:pPr eaLnBrk="1" hangingPunct="1">
              <a:buFont typeface="Wingdings" pitchFamily="2" charset="2"/>
              <a:buNone/>
            </a:pPr>
            <a:r>
              <a:rPr lang="en-US" dirty="0">
                <a:solidFill>
                  <a:srgbClr val="00B050"/>
                </a:solidFill>
              </a:rPr>
              <a:t>Engineering Requirement </a:t>
            </a:r>
            <a:r>
              <a:rPr lang="en-US" dirty="0"/>
              <a:t>– short statements that address a technical need of the design.</a:t>
            </a:r>
          </a:p>
          <a:p>
            <a:pPr eaLnBrk="1" hangingPunct="1">
              <a:buFont typeface="Wingdings" pitchFamily="2" charset="2"/>
              <a:buNone/>
            </a:pPr>
            <a:endParaRPr lang="en-US" sz="1400" dirty="0"/>
          </a:p>
          <a:p>
            <a:pPr eaLnBrk="1" hangingPunct="1">
              <a:buFont typeface="Wingdings" pitchFamily="2" charset="2"/>
              <a:buNone/>
            </a:pPr>
            <a:r>
              <a:rPr lang="en-US" dirty="0">
                <a:solidFill>
                  <a:srgbClr val="C00000"/>
                </a:solidFill>
              </a:rPr>
              <a:t>Requirements Specification </a:t>
            </a:r>
            <a:r>
              <a:rPr lang="en-US" dirty="0"/>
              <a:t>– collection of marketing and engineering requirements that a system must satisfy in order for it to satisfy the needs of a customer or end user.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0F2432F-9718-436C-BE49-03178F530B8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765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Definitions</a:t>
            </a:r>
          </a:p>
        </p:txBody>
      </p:sp>
    </p:spTree>
    <p:extLst>
      <p:ext uri="{BB962C8B-B14F-4D97-AF65-F5344CB8AC3E}">
        <p14:creationId xmlns:p14="http://schemas.microsoft.com/office/powerpoint/2010/main" val="4230426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36" y="2743200"/>
            <a:ext cx="7927543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Collection of </a:t>
            </a:r>
          </a:p>
          <a:p>
            <a:pPr lvl="1" eaLnBrk="1" hangingPunct="1"/>
            <a:r>
              <a:rPr lang="en-US" dirty="0">
                <a:solidFill>
                  <a:srgbClr val="0000FF"/>
                </a:solidFill>
              </a:rPr>
              <a:t>Marketing Requirements</a:t>
            </a:r>
            <a:r>
              <a:rPr lang="en-US" dirty="0"/>
              <a:t> </a:t>
            </a:r>
          </a:p>
          <a:p>
            <a:pPr lvl="1" eaLnBrk="1" hangingPunct="1"/>
            <a:r>
              <a:rPr lang="en-US" dirty="0">
                <a:solidFill>
                  <a:srgbClr val="FF0000"/>
                </a:solidFill>
              </a:rPr>
              <a:t>Engineering Requirements</a:t>
            </a:r>
          </a:p>
          <a:p>
            <a:pPr lvl="1" eaLnBrk="1" hangingPunct="1">
              <a:buFont typeface="Wingdings" pitchFamily="2" charset="2"/>
              <a:buNone/>
            </a:pPr>
            <a:endParaRPr lang="en-US" dirty="0">
              <a:solidFill>
                <a:srgbClr val="FF0000"/>
              </a:solidFill>
            </a:endParaRPr>
          </a:p>
          <a:p>
            <a:pPr eaLnBrk="1" hangingPunct="1"/>
            <a:endParaRPr lang="en-US" dirty="0">
              <a:solidFill>
                <a:srgbClr val="FF0000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dirty="0"/>
              <a:t> </a:t>
            </a:r>
          </a:p>
          <a:p>
            <a:pPr lvl="1" eaLnBrk="1" hangingPunct="1"/>
            <a:endParaRPr lang="en-US" dirty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/>
              <a:t>Overview of </a:t>
            </a:r>
            <a:r>
              <a:rPr lang="en-US" sz="4000" b="1"/>
              <a:t>Requirements Specifications Process</a:t>
            </a:r>
          </a:p>
        </p:txBody>
      </p:sp>
      <p:sp>
        <p:nvSpPr>
          <p:cNvPr id="10244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105400" y="1481138"/>
            <a:ext cx="4038600" cy="4525962"/>
          </a:xfrm>
        </p:spPr>
        <p:txBody>
          <a:bodyPr/>
          <a:lstStyle/>
          <a:p>
            <a:pPr eaLnBrk="1" hangingPunct="1"/>
            <a:r>
              <a:rPr lang="en-US" dirty="0"/>
              <a:t>Stakeholders </a:t>
            </a:r>
          </a:p>
          <a:p>
            <a:pPr lvl="1" eaLnBrk="1" hangingPunct="1"/>
            <a:r>
              <a:rPr lang="en-US" dirty="0"/>
              <a:t>Customers </a:t>
            </a:r>
          </a:p>
          <a:p>
            <a:pPr lvl="1" eaLnBrk="1" hangingPunct="1"/>
            <a:r>
              <a:rPr lang="en-US" dirty="0"/>
              <a:t>Environment</a:t>
            </a:r>
          </a:p>
          <a:p>
            <a:pPr lvl="1" eaLnBrk="1" hangingPunct="1"/>
            <a:r>
              <a:rPr lang="en-US" dirty="0"/>
              <a:t>Technical community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304800" y="5867400"/>
            <a:ext cx="8763000" cy="3048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IEEE Guide for Developing System Requirements Specifications: IEEE std. 1233-1998</a:t>
            </a:r>
          </a:p>
        </p:txBody>
      </p:sp>
      <p:sp>
        <p:nvSpPr>
          <p:cNvPr id="11271" name="Oval 7"/>
          <p:cNvSpPr>
            <a:spLocks noChangeArrowheads="1"/>
          </p:cNvSpPr>
          <p:nvPr/>
        </p:nvSpPr>
        <p:spPr bwMode="auto">
          <a:xfrm>
            <a:off x="6629400" y="5017168"/>
            <a:ext cx="1371600" cy="6858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Oval 9"/>
          <p:cNvSpPr>
            <a:spLocks noChangeArrowheads="1"/>
          </p:cNvSpPr>
          <p:nvPr/>
        </p:nvSpPr>
        <p:spPr bwMode="auto">
          <a:xfrm>
            <a:off x="493295" y="2949742"/>
            <a:ext cx="1371600" cy="6858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83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1" grpId="0" animBg="1"/>
      <p:bldP spid="1127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Engineering Requirements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Short statements stating the technical needs </a:t>
            </a:r>
          </a:p>
          <a:p>
            <a:pPr lvl="1" eaLnBrk="1" hangingPunct="1"/>
            <a:r>
              <a:rPr lang="en-US" i="1"/>
              <a:t>System should be able to supply 30 W power.</a:t>
            </a:r>
          </a:p>
          <a:p>
            <a:pPr eaLnBrk="1" hangingPunct="1"/>
            <a:r>
              <a:rPr lang="en-US"/>
              <a:t>Initiated by the marketing requirements to satisfy customer needs  </a:t>
            </a:r>
          </a:p>
        </p:txBody>
      </p:sp>
      <p:pic>
        <p:nvPicPr>
          <p:cNvPr id="5" name="Picture 3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276600"/>
            <a:ext cx="6629400" cy="2462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8907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© Oscar Nierstrasz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ESE — Requirements Collection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/>
              <a:t>ESE 2.</a:t>
            </a:r>
            <a:fld id="{D0458CC9-BD57-48F9-9A49-323768D4341C}" type="slidenum">
              <a:rPr lang="de-CH"/>
              <a:pPr/>
              <a:t>9</a:t>
            </a:fld>
            <a:endParaRPr lang="de-CH" sz="1400">
              <a:solidFill>
                <a:srgbClr val="7E7E7E"/>
              </a:solidFill>
              <a:latin typeface="Times" pitchFamily="100" charset="0"/>
            </a:endParaRPr>
          </a:p>
        </p:txBody>
      </p:sp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Requirements:</a:t>
            </a:r>
            <a:br>
              <a:rPr lang="en-US" dirty="0"/>
            </a:br>
            <a:r>
              <a:rPr lang="en-US" sz="3100" dirty="0"/>
              <a:t>Functional and Non-Functional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229600" cy="4525962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buFont typeface="Helvetica CE" pitchFamily="100" charset="-18"/>
              <a:buNone/>
            </a:pPr>
            <a:r>
              <a:rPr lang="en-US" dirty="0">
                <a:solidFill>
                  <a:srgbClr val="7F0101"/>
                </a:solidFill>
              </a:rPr>
              <a:t>Functional requirements</a:t>
            </a:r>
            <a:r>
              <a:rPr lang="en-US" dirty="0"/>
              <a:t> describe system </a:t>
            </a:r>
            <a:r>
              <a:rPr lang="en-US" i="1" dirty="0">
                <a:solidFill>
                  <a:srgbClr val="7F0101"/>
                </a:solidFill>
              </a:rPr>
              <a:t>services</a:t>
            </a:r>
            <a:r>
              <a:rPr lang="en-US" dirty="0"/>
              <a:t> or </a:t>
            </a:r>
            <a:r>
              <a:rPr lang="en-US" i="1" dirty="0">
                <a:solidFill>
                  <a:srgbClr val="7F0101"/>
                </a:solidFill>
              </a:rPr>
              <a:t>functions</a:t>
            </a:r>
            <a:endParaRPr lang="en-US" dirty="0"/>
          </a:p>
          <a:p>
            <a:pPr marL="742950" lvl="1" indent="-285750">
              <a:lnSpc>
                <a:spcPct val="90000"/>
              </a:lnSpc>
            </a:pPr>
            <a:r>
              <a:rPr lang="en-US" dirty="0"/>
              <a:t>Compute sales tax on a purchase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dirty="0"/>
              <a:t>Update the database on the server ...</a:t>
            </a:r>
          </a:p>
          <a:p>
            <a:pPr marL="342900" indent="-342900">
              <a:lnSpc>
                <a:spcPct val="90000"/>
              </a:lnSpc>
            </a:pPr>
            <a:endParaRPr lang="en-US" dirty="0"/>
          </a:p>
          <a:p>
            <a:pPr marL="342900" indent="-342900">
              <a:lnSpc>
                <a:spcPct val="90000"/>
              </a:lnSpc>
              <a:buFont typeface="Helvetica CE" pitchFamily="100" charset="-18"/>
              <a:buNone/>
            </a:pPr>
            <a:r>
              <a:rPr lang="en-US" dirty="0">
                <a:solidFill>
                  <a:srgbClr val="7F0101"/>
                </a:solidFill>
              </a:rPr>
              <a:t>Non-functional requirements</a:t>
            </a:r>
            <a:r>
              <a:rPr lang="en-US" dirty="0"/>
              <a:t> are </a:t>
            </a:r>
            <a:r>
              <a:rPr lang="en-US" i="1" dirty="0">
                <a:solidFill>
                  <a:srgbClr val="7F0101"/>
                </a:solidFill>
              </a:rPr>
              <a:t>constraints</a:t>
            </a:r>
            <a:r>
              <a:rPr lang="en-US" dirty="0"/>
              <a:t> on the system or the development process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dirty="0"/>
              <a:t>Non-functional requirements may be more critical than functional requirements.</a:t>
            </a:r>
          </a:p>
          <a:p>
            <a:pPr marL="1038225" lvl="2" indent="-342900">
              <a:lnSpc>
                <a:spcPct val="90000"/>
              </a:lnSpc>
            </a:pPr>
            <a:r>
              <a:rPr lang="en-US" dirty="0"/>
              <a:t>If these are not met, the system might turn out to be not of much use!</a:t>
            </a:r>
          </a:p>
        </p:txBody>
      </p:sp>
    </p:spTree>
    <p:extLst>
      <p:ext uri="{BB962C8B-B14F-4D97-AF65-F5344CB8AC3E}">
        <p14:creationId xmlns:p14="http://schemas.microsoft.com/office/powerpoint/2010/main" val="40354740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6585825D5EF24EA1EA377146373F8E" ma:contentTypeVersion="8" ma:contentTypeDescription="Create a new document." ma:contentTypeScope="" ma:versionID="d8f1ea07e80d39e5c5d0a380c332ad81">
  <xsd:schema xmlns:xsd="http://www.w3.org/2001/XMLSchema" xmlns:xs="http://www.w3.org/2001/XMLSchema" xmlns:p="http://schemas.microsoft.com/office/2006/metadata/properties" xmlns:ns2="85fa6708-c942-4f7d-a918-dc3c9afdc4aa" xmlns:ns3="9314f271-8a40-4a43-a5dd-aa5528ab0c8a" targetNamespace="http://schemas.microsoft.com/office/2006/metadata/properties" ma:root="true" ma:fieldsID="9515c52d5001a18649911b76861199c0" ns2:_="" ns3:_="">
    <xsd:import namespace="85fa6708-c942-4f7d-a918-dc3c9afdc4aa"/>
    <xsd:import namespace="9314f271-8a40-4a43-a5dd-aa5528ab0c8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fa6708-c942-4f7d-a918-dc3c9afdc4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340273f3-3dfb-4b29-b2ec-ca41d92f1cd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14f271-8a40-4a43-a5dd-aa5528ab0c8a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e2c1b78b-ed8d-461f-86b5-881578086ed7}" ma:internalName="TaxCatchAll" ma:showField="CatchAllData" ma:web="9314f271-8a40-4a43-a5dd-aa5528ab0c8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314f271-8a40-4a43-a5dd-aa5528ab0c8a" xsi:nil="true"/>
    <lcf76f155ced4ddcb4097134ff3c332f xmlns="85fa6708-c942-4f7d-a918-dc3c9afdc4a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3266DB2-2FF1-4FD5-98C3-217777EA82A9}"/>
</file>

<file path=customXml/itemProps2.xml><?xml version="1.0" encoding="utf-8"?>
<ds:datastoreItem xmlns:ds="http://schemas.openxmlformats.org/officeDocument/2006/customXml" ds:itemID="{A73C65B7-51E2-4889-B04E-47C7700B3DF4}"/>
</file>

<file path=customXml/itemProps3.xml><?xml version="1.0" encoding="utf-8"?>
<ds:datastoreItem xmlns:ds="http://schemas.openxmlformats.org/officeDocument/2006/customXml" ds:itemID="{4A84B164-038B-4A14-9B4C-A7E12809406A}"/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1060</TotalTime>
  <Words>3123</Words>
  <Application>Microsoft Office PowerPoint</Application>
  <PresentationFormat>On-screen Show (4:3)</PresentationFormat>
  <Paragraphs>432</Paragraphs>
  <Slides>43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6" baseType="lpstr">
      <vt:lpstr>Arial</vt:lpstr>
      <vt:lpstr>Arial Narrow</vt:lpstr>
      <vt:lpstr>Helvetica</vt:lpstr>
      <vt:lpstr>Helvetica CE</vt:lpstr>
      <vt:lpstr>Lucida Sans Unicode</vt:lpstr>
      <vt:lpstr>Palatino Linotype</vt:lpstr>
      <vt:lpstr>Times</vt:lpstr>
      <vt:lpstr>Times New Roman</vt:lpstr>
      <vt:lpstr>Verdana</vt:lpstr>
      <vt:lpstr>Wingdings</vt:lpstr>
      <vt:lpstr>Wingdings 2</vt:lpstr>
      <vt:lpstr>Wingdings 3</vt:lpstr>
      <vt:lpstr>Concourse</vt:lpstr>
      <vt:lpstr>The Requirements Specification Chapter 3</vt:lpstr>
      <vt:lpstr>Learning Objectives</vt:lpstr>
      <vt:lpstr>PowerPoint Presentation</vt:lpstr>
      <vt:lpstr>PowerPoint Presentation</vt:lpstr>
      <vt:lpstr>So What can we do? </vt:lpstr>
      <vt:lpstr>Definitions</vt:lpstr>
      <vt:lpstr>Overview of Requirements Specifications Process</vt:lpstr>
      <vt:lpstr>Engineering Requirements </vt:lpstr>
      <vt:lpstr>Types of Requirements: Functional and Non-Functional</vt:lpstr>
      <vt:lpstr>Types of Non-Functional Requirements</vt:lpstr>
      <vt:lpstr>Non-Functional Requirements: Definitions and Examples</vt:lpstr>
      <vt:lpstr>Engineering Requirements - Properties</vt:lpstr>
      <vt:lpstr>Engineering Requirements Verifiability</vt:lpstr>
      <vt:lpstr>Precise Requirements Measures (I)</vt:lpstr>
      <vt:lpstr>Precise Requirements Measures (II)</vt:lpstr>
      <vt:lpstr>Traceability</vt:lpstr>
      <vt:lpstr>A Fifth Property - Realism</vt:lpstr>
      <vt:lpstr>Constraints</vt:lpstr>
      <vt:lpstr>Standards</vt:lpstr>
      <vt:lpstr>Standards </vt:lpstr>
      <vt:lpstr>Types of Standards</vt:lpstr>
      <vt:lpstr>Types of Standards – cont’d</vt:lpstr>
      <vt:lpstr>Types of Standards – cont’d</vt:lpstr>
      <vt:lpstr>Types of Standards – cont’d</vt:lpstr>
      <vt:lpstr>Identifying Engineering Requirements</vt:lpstr>
      <vt:lpstr>Engineering Requirements - Categories</vt:lpstr>
      <vt:lpstr>Engineering Requirement Examples</vt:lpstr>
      <vt:lpstr>Engineering Requirement Examples – cont’d</vt:lpstr>
      <vt:lpstr>The Requirements Specification</vt:lpstr>
      <vt:lpstr>Requirements Specification – Characteristics of Properties </vt:lpstr>
      <vt:lpstr>Validation vs. Verification</vt:lpstr>
      <vt:lpstr>How do you VALIDATE requirements? </vt:lpstr>
      <vt:lpstr>Case Study: Car Audio Amp</vt:lpstr>
      <vt:lpstr>Case Study: Car Audio Amp Engineering Requirements</vt:lpstr>
      <vt:lpstr>Case Study: Ipod™ Hands-Free</vt:lpstr>
      <vt:lpstr>Searching Songs and Artist in Ipod</vt:lpstr>
      <vt:lpstr>Case Study: iPod Hands Free</vt:lpstr>
      <vt:lpstr>Advanced Requirements Analysis</vt:lpstr>
      <vt:lpstr>Requirements Analysis Engineering-Marketing Matrix</vt:lpstr>
      <vt:lpstr>Requirements Analysis Tradeoff Matrix</vt:lpstr>
      <vt:lpstr>House of Quality The Complete Analysis Picture</vt:lpstr>
      <vt:lpstr>The Requirements Specification Document</vt:lpstr>
      <vt:lpstr>Summary</vt:lpstr>
    </vt:vector>
  </TitlesOfParts>
  <Company>Penn State Erie, The Behrend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Gursel</dc:creator>
  <cp:lastModifiedBy>Kelby Lang</cp:lastModifiedBy>
  <cp:revision>84</cp:revision>
  <dcterms:created xsi:type="dcterms:W3CDTF">2003-09-10T19:09:27Z</dcterms:created>
  <dcterms:modified xsi:type="dcterms:W3CDTF">2023-01-24T21:21:22Z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0x010100696585825D5EF24EA1EA377146373F8E</vt:lpwstr>
  </property>
</Properties>
</file>