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4"/>
  </p:sldMasterIdLst>
  <p:notesMasterIdLst>
    <p:notesMasterId r:id="rId41"/>
  </p:notesMasterIdLst>
  <p:sldIdLst>
    <p:sldId id="410" r:id="rId5"/>
    <p:sldId id="269" r:id="rId6"/>
    <p:sldId id="305" r:id="rId7"/>
    <p:sldId id="375" r:id="rId8"/>
    <p:sldId id="411" r:id="rId9"/>
    <p:sldId id="412" r:id="rId10"/>
    <p:sldId id="378" r:id="rId11"/>
    <p:sldId id="413" r:id="rId12"/>
    <p:sldId id="414" r:id="rId13"/>
    <p:sldId id="415" r:id="rId14"/>
    <p:sldId id="381" r:id="rId15"/>
    <p:sldId id="383" r:id="rId16"/>
    <p:sldId id="420" r:id="rId17"/>
    <p:sldId id="386" r:id="rId18"/>
    <p:sldId id="419" r:id="rId19"/>
    <p:sldId id="421" r:id="rId20"/>
    <p:sldId id="387" r:id="rId21"/>
    <p:sldId id="423" r:id="rId22"/>
    <p:sldId id="388" r:id="rId23"/>
    <p:sldId id="391" r:id="rId24"/>
    <p:sldId id="422" r:id="rId25"/>
    <p:sldId id="395" r:id="rId26"/>
    <p:sldId id="409" r:id="rId27"/>
    <p:sldId id="397" r:id="rId28"/>
    <p:sldId id="424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3300"/>
    <a:srgbClr val="C4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3" autoAdjust="0"/>
    <p:restoredTop sz="90056" autoAdjust="0"/>
  </p:normalViewPr>
  <p:slideViewPr>
    <p:cSldViewPr>
      <p:cViewPr varScale="1">
        <p:scale>
          <a:sx n="104" d="100"/>
          <a:sy n="104" d="100"/>
        </p:scale>
        <p:origin x="18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fld id="{749AAD0C-FFB0-47DA-AC6F-538977E0A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2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9F5B58F-318C-4ABF-A325-3CDA436B9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6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87635C-CCC3-4369-BD5E-E58A83CDC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2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BE4662-0B34-4B03-9148-3DC895396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23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00FBF-9E7A-4AE8-98FC-A5A9D6235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74D82C-0D58-4AFE-B673-341EC8815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2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C18608-C3B6-4E7B-BB2E-C4924332B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91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9A543C-F9D6-490F-BBC9-288F98072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05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ABD9B0-650E-4095-995B-3BCECF3C83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1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74966F-8413-48C9-AB54-1CC32C088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94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861029-A405-42BA-8954-B4431BF07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3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68E6D4-202C-45FA-B529-2DD558C7F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4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17DD514-7B4E-422D-9775-EB8C65D54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9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 descr="copyright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6334125"/>
            <a:ext cx="404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4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FA5E6B7-E5F3-42CD-BD36-A481B6003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6" name="Picture 16" descr="cover.gif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5" y="0"/>
            <a:ext cx="7461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/>
              <a:t>System Design: Behavioral Models</a:t>
            </a:r>
            <a:br>
              <a:rPr lang="en-US" dirty="0" smtClean="0"/>
            </a:br>
            <a:r>
              <a:rPr lang="en-US" sz="3600" dirty="0" smtClean="0"/>
              <a:t>Chapter 6</a:t>
            </a:r>
            <a:endParaRPr lang="en-US" dirty="0"/>
          </a:p>
        </p:txBody>
      </p:sp>
      <p:pic>
        <p:nvPicPr>
          <p:cNvPr id="14339" name="Picture 4" descr="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2974975" cy="3657600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797" tIns="45898" rIns="91797" bIns="45898"/>
          <a:lstStyle/>
          <a:p>
            <a:r>
              <a:rPr lang="en-GB" dirty="0"/>
              <a:t>Microwave </a:t>
            </a:r>
            <a:r>
              <a:rPr lang="en-GB" dirty="0" smtClean="0"/>
              <a:t>Oven Stimuli</a:t>
            </a:r>
            <a:endParaRPr lang="en-GB" dirty="0"/>
          </a:p>
        </p:txBody>
      </p:sp>
      <p:graphicFrame>
        <p:nvGraphicFramePr>
          <p:cNvPr id="65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13539"/>
              </p:ext>
            </p:extLst>
          </p:nvPr>
        </p:nvGraphicFramePr>
        <p:xfrm>
          <a:off x="533400" y="1828800"/>
          <a:ext cx="8075925" cy="3634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Document" r:id="rId3" imgW="5474643" imgH="1646221" progId="Word.Document.8">
                  <p:embed/>
                </p:oleObj>
              </mc:Choice>
              <mc:Fallback>
                <p:oleObj name="Document" r:id="rId3" imgW="5474643" imgH="16462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r="33351"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8075925" cy="3634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21939" cy="18716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A flowchart is used to describe a process or algorithm, including its steps and control.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It is one of the most applicable models for a diverse set of design and analysis domains.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Standard set of symbols used to construct a flowchart: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82608B-AD6C-490D-8AA8-B37E23E8AA99}" type="slidenum">
              <a:rPr lang="en-US"/>
              <a:pPr/>
              <a:t>11</a:t>
            </a:fld>
            <a:endParaRPr lang="en-US"/>
          </a:p>
        </p:txBody>
      </p:sp>
      <p:sp>
        <p:nvSpPr>
          <p:cNvPr id="112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Flowchart</a:t>
            </a:r>
          </a:p>
        </p:txBody>
      </p:sp>
      <p:pic>
        <p:nvPicPr>
          <p:cNvPr id="5" name="Picture 4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3810000"/>
            <a:ext cx="6096001" cy="194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idx="1"/>
          </p:nvPr>
        </p:nvSpPr>
        <p:spPr>
          <a:xfrm>
            <a:off x="763587" y="3160274"/>
            <a:ext cx="7693025" cy="2209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Can you figure out the operation of the system by looking at this?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That is why the flowchart is </a:t>
            </a:r>
            <a:r>
              <a:rPr lang="en-US" u="sng" dirty="0" smtClean="0"/>
              <a:t>elegant</a:t>
            </a:r>
            <a:r>
              <a:rPr lang="en-US" dirty="0" smtClean="0"/>
              <a:t> and not so lowly!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1007E5-2972-495E-B803-1079095EB8DA}" type="slidenum">
              <a:rPr lang="en-US"/>
              <a:pPr/>
              <a:t>12</a:t>
            </a:fld>
            <a:endParaRPr lang="en-US"/>
          </a:p>
        </p:txBody>
      </p:sp>
      <p:sp>
        <p:nvSpPr>
          <p:cNvPr id="13317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Flowchart Example: </a:t>
            </a:r>
            <a:br>
              <a:rPr lang="en-US" dirty="0" smtClean="0"/>
            </a:br>
            <a:r>
              <a:rPr lang="en-US" dirty="0" smtClean="0"/>
              <a:t>Light Monitoring System</a:t>
            </a:r>
          </a:p>
        </p:txBody>
      </p:sp>
      <p:pic>
        <p:nvPicPr>
          <p:cNvPr id="24581" name="Picture 4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71650"/>
            <a:ext cx="891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581391"/>
            <a:ext cx="4953000" cy="157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797" tIns="45898" rIns="91797" bIns="45898"/>
          <a:lstStyle/>
          <a:p>
            <a:r>
              <a:rPr lang="en-GB" dirty="0"/>
              <a:t>Data </a:t>
            </a:r>
            <a:r>
              <a:rPr lang="en-GB" dirty="0" smtClean="0"/>
              <a:t>Flow Diagrams</a:t>
            </a:r>
            <a:endParaRPr lang="en-GB" dirty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105400"/>
          </a:xfrm>
        </p:spPr>
        <p:txBody>
          <a:bodyPr/>
          <a:lstStyle/>
          <a:p>
            <a:r>
              <a:rPr lang="en-GB" b="1" dirty="0" smtClean="0"/>
              <a:t>Use</a:t>
            </a:r>
          </a:p>
          <a:p>
            <a:pPr lvl="1"/>
            <a:r>
              <a:rPr lang="en-GB" dirty="0" smtClean="0"/>
              <a:t>Data flow diagrams (DFDs) </a:t>
            </a:r>
            <a:r>
              <a:rPr lang="en-GB" dirty="0"/>
              <a:t>model the system from a functional </a:t>
            </a:r>
            <a:r>
              <a:rPr lang="en-GB" dirty="0" smtClean="0"/>
              <a:t>perspective.</a:t>
            </a:r>
            <a:endParaRPr lang="en-GB" dirty="0"/>
          </a:p>
          <a:p>
            <a:pPr lvl="1"/>
            <a:r>
              <a:rPr lang="en-GB" dirty="0" smtClean="0"/>
              <a:t>More specifically, DFDs are used to model the system’s data processing:</a:t>
            </a:r>
          </a:p>
          <a:p>
            <a:pPr lvl="2"/>
            <a:r>
              <a:rPr lang="en-GB" dirty="0" smtClean="0"/>
              <a:t>They show the processing steps as data flows through a system.</a:t>
            </a:r>
          </a:p>
          <a:p>
            <a:r>
              <a:rPr lang="en-GB" b="1" dirty="0" smtClean="0"/>
              <a:t>Motivation</a:t>
            </a:r>
          </a:p>
          <a:p>
            <a:pPr lvl="1"/>
            <a:r>
              <a:rPr lang="en-GB" dirty="0" smtClean="0"/>
              <a:t>Tracking </a:t>
            </a:r>
            <a:r>
              <a:rPr lang="en-GB" dirty="0"/>
              <a:t>and documenting how the data associated with a process is helpful to develop an overall understanding of the </a:t>
            </a:r>
            <a:r>
              <a:rPr lang="en-GB" dirty="0" smtClean="0"/>
              <a:t>system.</a:t>
            </a:r>
            <a:endParaRPr lang="en-GB" dirty="0"/>
          </a:p>
          <a:p>
            <a:pPr lvl="1"/>
            <a:r>
              <a:rPr lang="en-GB" dirty="0"/>
              <a:t>Data flow diagrams may also be used in showing the data exchange between a system and other systems in its </a:t>
            </a:r>
            <a:r>
              <a:rPr lang="en-GB" dirty="0" smtClean="0"/>
              <a:t>environment.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0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229600" cy="1414462"/>
          </a:xfrm>
        </p:spPr>
        <p:txBody>
          <a:bodyPr/>
          <a:lstStyle/>
          <a:p>
            <a:r>
              <a:rPr lang="en-US" dirty="0" smtClean="0"/>
              <a:t>DFDs are simple and intuitive.</a:t>
            </a:r>
          </a:p>
          <a:p>
            <a:r>
              <a:rPr lang="en-US" dirty="0" smtClean="0"/>
              <a:t>DFDs can have levels, just like the functional decomposition</a:t>
            </a:r>
          </a:p>
          <a:p>
            <a:r>
              <a:rPr lang="en-US" dirty="0" smtClean="0"/>
              <a:t>Main DFD symbols are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0F1B13-A2D6-431E-93A4-4465D1370B66}" type="slidenum">
              <a:rPr lang="en-US"/>
              <a:pPr/>
              <a:t>14</a:t>
            </a:fld>
            <a:endParaRPr lang="en-US"/>
          </a:p>
        </p:txBody>
      </p:sp>
      <p:sp>
        <p:nvSpPr>
          <p:cNvPr id="153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Flow Diagrams</a:t>
            </a:r>
          </a:p>
        </p:txBody>
      </p:sp>
      <p:pic>
        <p:nvPicPr>
          <p:cNvPr id="26629" name="Picture 4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81534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229600" cy="1143000"/>
          </a:xfrm>
          <a:noFill/>
          <a:ln/>
        </p:spPr>
        <p:txBody>
          <a:bodyPr lIns="90476" tIns="44445" rIns="90476" bIns="44445">
            <a:normAutofit fontScale="90000"/>
          </a:bodyPr>
          <a:lstStyle/>
          <a:p>
            <a:r>
              <a:rPr lang="en-GB" dirty="0" smtClean="0"/>
              <a:t>Example DFD for Order Processing</a:t>
            </a:r>
            <a:endParaRPr lang="en-GB" dirty="0"/>
          </a:p>
        </p:txBody>
      </p:sp>
      <p:pic>
        <p:nvPicPr>
          <p:cNvPr id="64717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0" y="1929610"/>
            <a:ext cx="8872996" cy="363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149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76" tIns="44445" rIns="90476" bIns="44445">
            <a:normAutofit/>
          </a:bodyPr>
          <a:lstStyle/>
          <a:p>
            <a:r>
              <a:rPr lang="en-GB" dirty="0" smtClean="0"/>
              <a:t>Example DFD for CASE toolset</a:t>
            </a:r>
            <a:endParaRPr lang="en-GB" dirty="0"/>
          </a:p>
        </p:txBody>
      </p:sp>
      <p:pic>
        <p:nvPicPr>
          <p:cNvPr id="64921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9" y="2120818"/>
            <a:ext cx="8600397" cy="283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152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D57A85-0AC5-481D-A054-3B172A452B78}" type="slidenum">
              <a:rPr lang="en-US"/>
              <a:pPr/>
              <a:t>17</a:t>
            </a:fld>
            <a:endParaRPr lang="en-US"/>
          </a:p>
        </p:txBody>
      </p:sp>
      <p:sp>
        <p:nvSpPr>
          <p:cNvPr id="16389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DFD Example for Video Browsing System</a:t>
            </a:r>
          </a:p>
        </p:txBody>
      </p:sp>
      <p:pic>
        <p:nvPicPr>
          <p:cNvPr id="27652" name="Picture 4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1295400"/>
            <a:ext cx="8259762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94BC9A-645C-4C92-AC26-633AA8E500F9}" type="slidenum">
              <a:rPr lang="en-US"/>
              <a:pPr/>
              <a:t>18</a:t>
            </a:fld>
            <a:endParaRPr lang="en-US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924800" cy="533400"/>
          </a:xfrm>
        </p:spPr>
        <p:txBody>
          <a:bodyPr/>
          <a:lstStyle/>
          <a:p>
            <a:r>
              <a:rPr lang="en-US" sz="2800" dirty="0"/>
              <a:t>DFD </a:t>
            </a:r>
            <a:r>
              <a:rPr lang="en-US" sz="2800" dirty="0" smtClean="0"/>
              <a:t>Event Table</a:t>
            </a:r>
            <a:endParaRPr lang="en-US" sz="2800" dirty="0"/>
          </a:p>
        </p:txBody>
      </p:sp>
      <p:pic>
        <p:nvPicPr>
          <p:cNvPr id="740355" name="Picture 3" descr="fig5-1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55"/>
          <a:stretch>
            <a:fillRect/>
          </a:stretch>
        </p:blipFill>
        <p:spPr bwMode="auto">
          <a:xfrm>
            <a:off x="-24714" y="3212253"/>
            <a:ext cx="7467600" cy="36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0356" name="Picture 4" descr="fig6-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0" t="2985" r="-617" b="2381"/>
          <a:stretch/>
        </p:blipFill>
        <p:spPr>
          <a:xfrm>
            <a:off x="0" y="609600"/>
            <a:ext cx="4312920" cy="301090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3962400" y="914400"/>
            <a:ext cx="5181600" cy="2743200"/>
          </a:xfrm>
          <a:prstGeom prst="rect">
            <a:avLst/>
          </a:prstGeom>
        </p:spPr>
        <p:txBody>
          <a:bodyPr/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sz="2000" dirty="0" smtClean="0"/>
              <a:t>An event is an occurrence with a specific time and place.</a:t>
            </a:r>
          </a:p>
          <a:p>
            <a:pPr eaLnBrk="1" hangingPunct="1"/>
            <a:r>
              <a:rPr lang="en-US" sz="2000" dirty="0" smtClean="0"/>
              <a:t>3 types: temporal, external and state</a:t>
            </a:r>
          </a:p>
          <a:p>
            <a:pPr lvl="1" eaLnBrk="1" hangingPunct="1"/>
            <a:r>
              <a:rPr lang="en-US" sz="1800" dirty="0" smtClean="0"/>
              <a:t>Temporal events due to system reaching a critical time point.</a:t>
            </a:r>
          </a:p>
          <a:p>
            <a:pPr lvl="1" eaLnBrk="1" hangingPunct="1"/>
            <a:r>
              <a:rPr lang="en-US" sz="1800" dirty="0" smtClean="0"/>
              <a:t>External event occurs outside the system boundary – typically by a user.</a:t>
            </a:r>
          </a:p>
          <a:p>
            <a:pPr lvl="1" eaLnBrk="1" hangingPunct="1"/>
            <a:r>
              <a:rPr lang="en-US" sz="1800" dirty="0" smtClean="0"/>
              <a:t>State events are due to “changes” within the system.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15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175054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DFD – The Event Table</a:t>
            </a:r>
          </a:p>
        </p:txBody>
      </p:sp>
      <p:graphicFrame>
        <p:nvGraphicFramePr>
          <p:cNvPr id="172138" name="Group 10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88874470"/>
              </p:ext>
            </p:extLst>
          </p:nvPr>
        </p:nvGraphicFramePr>
        <p:xfrm>
          <a:off x="457200" y="4343400"/>
          <a:ext cx="8077200" cy="2199699"/>
        </p:xfrm>
        <a:graphic>
          <a:graphicData uri="http://schemas.openxmlformats.org/drawingml/2006/table">
            <a:tbl>
              <a:tblPr/>
              <a:tblGrid>
                <a:gridCol w="1936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0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Event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6636" marR="466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Trigger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6636" marR="466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Process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6636" marR="466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Source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6636" marR="466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Annotate Video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6636" marR="466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New Video Arrival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6636" marR="466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Shot Boundary  Detection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6636" marR="466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System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6636" marR="466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View Storyboard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6636" marR="466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Browse Request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6636" marR="466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Storyboard Preview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6636" marR="466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User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6636" marR="466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7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View Shot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6636" marR="466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Shot Preview     Request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6636" marR="466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Shot Preview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6636" marR="466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User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6636" marR="466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915930" y="1219199"/>
            <a:ext cx="4191000" cy="301307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Temporal events </a:t>
            </a:r>
            <a:r>
              <a:rPr lang="en-US" sz="1800" dirty="0" smtClean="0"/>
              <a:t>due to system reaching a critical time point. In this case, generation of shot boundaries is an example.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External events </a:t>
            </a:r>
            <a:r>
              <a:rPr lang="en-US" sz="1800" dirty="0" smtClean="0"/>
              <a:t>occur outside the system boundary – typically by a user, such as a request for either storyboard or video preview.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State events </a:t>
            </a:r>
            <a:r>
              <a:rPr lang="en-US" sz="1800" dirty="0" smtClean="0"/>
              <a:t>are due to “changes” within the system.</a:t>
            </a:r>
            <a:endParaRPr lang="en-US" sz="1800" dirty="0"/>
          </a:p>
        </p:txBody>
      </p:sp>
      <p:sp>
        <p:nvSpPr>
          <p:cNvPr id="287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4EF754-A94C-4A56-BBBD-EEDC376E6068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6" name="Picture 4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4932395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By the end of this section, you should: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Have a familiarity with the following modeling tools for describing ECE system behavior: state diagrams, flowcharts, data flow diagrams, entity relationship diagrams, and the Unified Modeling Language.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Understand the intention and expressive power of the different models.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Understand the domains in which the models apply.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Be able to conduct analysis and design with the models. 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 smtClean="0"/>
              <a:t>Understand what model types to choose for a given design problem.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F9C5A1-1F60-42E6-B0D5-02E3725EB12E}" type="slidenum">
              <a:rPr lang="en-US"/>
              <a:pPr/>
              <a:t>2</a:t>
            </a:fld>
            <a:endParaRPr lang="en-US"/>
          </a:p>
        </p:txBody>
      </p:sp>
      <p:sp>
        <p:nvSpPr>
          <p:cNvPr id="51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915400" cy="52578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2"/>
                </a:solidFill>
              </a:rPr>
              <a:t>database</a:t>
            </a:r>
            <a:r>
              <a:rPr lang="en-US" dirty="0" smtClean="0"/>
              <a:t> can be modeled by an </a:t>
            </a:r>
            <a:r>
              <a:rPr lang="en-US" dirty="0" smtClean="0">
                <a:solidFill>
                  <a:srgbClr val="0070C0"/>
                </a:solidFill>
              </a:rPr>
              <a:t>Entity Relationship Diagram </a:t>
            </a:r>
            <a:r>
              <a:rPr lang="en-US" dirty="0" smtClean="0"/>
              <a:t>(ERD).</a:t>
            </a:r>
          </a:p>
          <a:p>
            <a:r>
              <a:rPr lang="en-US" dirty="0" smtClean="0"/>
              <a:t>An ERD can catalog </a:t>
            </a:r>
          </a:p>
          <a:p>
            <a:pPr lvl="1"/>
            <a:r>
              <a:rPr lang="en-US" dirty="0" smtClean="0"/>
              <a:t>a set of related objects (entities), </a:t>
            </a:r>
          </a:p>
          <a:p>
            <a:pPr lvl="1"/>
            <a:r>
              <a:rPr lang="en-US" dirty="0" smtClean="0"/>
              <a:t>their attributes, and </a:t>
            </a:r>
          </a:p>
          <a:p>
            <a:pPr lvl="1"/>
            <a:r>
              <a:rPr lang="en-US" dirty="0" smtClean="0"/>
              <a:t>the relationships between them.</a:t>
            </a:r>
          </a:p>
          <a:p>
            <a:r>
              <a:rPr lang="en-US" dirty="0" smtClean="0"/>
              <a:t>An ERD has 3 elements:</a:t>
            </a:r>
          </a:p>
          <a:p>
            <a:pPr lvl="1"/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Relationships</a:t>
            </a:r>
          </a:p>
          <a:p>
            <a:pPr lvl="1"/>
            <a:r>
              <a:rPr lang="en-US" dirty="0" smtClean="0"/>
              <a:t>Attributes  </a:t>
            </a:r>
          </a:p>
          <a:p>
            <a:r>
              <a:rPr lang="en-US" dirty="0" smtClean="0"/>
              <a:t>An ERD allows for an easy interpretation of the relationships between entities as well as their attributes.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40B7F4-D1E0-4A76-8099-2A2215D20703}" type="slidenum">
              <a:rPr lang="en-US"/>
              <a:pPr/>
              <a:t>20</a:t>
            </a:fld>
            <a:endParaRPr lang="en-US"/>
          </a:p>
        </p:txBody>
      </p:sp>
      <p:sp>
        <p:nvSpPr>
          <p:cNvPr id="18437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Entity Relationship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016500"/>
          </a:xfrm>
        </p:spPr>
        <p:txBody>
          <a:bodyPr/>
          <a:lstStyle/>
          <a:p>
            <a:r>
              <a:rPr lang="en-US" dirty="0" smtClean="0"/>
              <a:t>Consider academic scheduling in a college.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Need to store data about 3 entities: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Students,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Courses, and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Departments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An entity like “Department” may have multiple attributes (with one being the key attribute):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Name, Chairman, and # of students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Need to determine relationships between entities (see the Entity Relationship Table on next slide).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Relationships can be many-to-one (M:1) or many-to-many (M:M).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ERD for </a:t>
            </a:r>
            <a:r>
              <a:rPr lang="en-US" dirty="0" smtClean="0"/>
              <a:t>College </a:t>
            </a:r>
            <a:r>
              <a:rPr lang="en-US" dirty="0" smtClean="0"/>
              <a:t>Database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4D82C-0D58-4AFE-B673-341EC88154B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College Database System</a:t>
            </a:r>
            <a:br>
              <a:rPr lang="en-US" sz="3200" dirty="0" smtClean="0"/>
            </a:br>
            <a:r>
              <a:rPr lang="en-US" sz="2700" dirty="0" smtClean="0"/>
              <a:t>Entity Relationship Matrix</a:t>
            </a:r>
          </a:p>
        </p:txBody>
      </p:sp>
      <p:graphicFrame>
        <p:nvGraphicFramePr>
          <p:cNvPr id="180327" name="Group 10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08436671"/>
              </p:ext>
            </p:extLst>
          </p:nvPr>
        </p:nvGraphicFramePr>
        <p:xfrm>
          <a:off x="457200" y="1444625"/>
          <a:ext cx="8229599" cy="2084156"/>
        </p:xfrm>
        <a:graphic>
          <a:graphicData uri="http://schemas.openxmlformats.org/drawingml/2006/table">
            <a:tbl>
              <a:tblPr/>
              <a:tblGrid>
                <a:gridCol w="189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6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8022" marR="480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Student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8022" marR="480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Course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8022" marR="480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Department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8022" marR="480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Student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8022" marR="480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8022" marR="480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takes many</a:t>
                      </a:r>
                    </a:p>
                  </a:txBody>
                  <a:tcPr marL="48022" marR="480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majors in one</a:t>
                      </a:r>
                    </a:p>
                  </a:txBody>
                  <a:tcPr marL="48022" marR="480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6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Course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8022" marR="480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has many</a:t>
                      </a:r>
                    </a:p>
                  </a:txBody>
                  <a:tcPr marL="48022" marR="480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can require many / can be prerequisite for many</a:t>
                      </a:r>
                    </a:p>
                  </a:txBody>
                  <a:tcPr marL="48022" marR="480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is offered by one</a:t>
                      </a:r>
                    </a:p>
                  </a:txBody>
                  <a:tcPr marL="48022" marR="480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Department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8022" marR="480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enrolls many</a:t>
                      </a:r>
                    </a:p>
                  </a:txBody>
                  <a:tcPr marL="48022" marR="480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offers many</a:t>
                      </a:r>
                    </a:p>
                  </a:txBody>
                  <a:tcPr marL="48022" marR="480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8022" marR="480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57200" y="3657600"/>
            <a:ext cx="8229600" cy="2971800"/>
          </a:xfrm>
        </p:spPr>
        <p:txBody>
          <a:bodyPr/>
          <a:lstStyle/>
          <a:p>
            <a:r>
              <a:rPr lang="en-US" dirty="0" smtClean="0"/>
              <a:t>A Student can take many courses and a Course has many Students (M:M)</a:t>
            </a:r>
          </a:p>
          <a:p>
            <a:r>
              <a:rPr lang="en-US" dirty="0" smtClean="0"/>
              <a:t>A Department enrolls many Students, but a Student can only major in one Department (M:1)</a:t>
            </a:r>
          </a:p>
          <a:p>
            <a:r>
              <a:rPr lang="en-US" dirty="0" smtClean="0"/>
              <a:t>A recursive relationship between the Course entity and itself: </a:t>
            </a:r>
          </a:p>
          <a:p>
            <a:pPr lvl="1"/>
            <a:r>
              <a:rPr lang="en-US" dirty="0" smtClean="0"/>
              <a:t>A Course can have many other Courses as </a:t>
            </a:r>
            <a:r>
              <a:rPr lang="en-US" dirty="0" err="1" smtClean="0"/>
              <a:t>prereq</a:t>
            </a:r>
            <a:r>
              <a:rPr lang="en-US" dirty="0" smtClean="0"/>
              <a:t> or serve as </a:t>
            </a:r>
            <a:r>
              <a:rPr lang="en-US" dirty="0" err="1" smtClean="0"/>
              <a:t>prereq</a:t>
            </a:r>
            <a:r>
              <a:rPr lang="en-US" dirty="0" smtClean="0"/>
              <a:t> for many other </a:t>
            </a:r>
            <a:r>
              <a:rPr lang="en-US" dirty="0"/>
              <a:t>C</a:t>
            </a:r>
            <a:r>
              <a:rPr lang="en-US" dirty="0" smtClean="0"/>
              <a:t>ourses.</a:t>
            </a:r>
            <a:endParaRPr lang="en-US" dirty="0"/>
          </a:p>
        </p:txBody>
      </p:sp>
      <p:sp>
        <p:nvSpPr>
          <p:cNvPr id="317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DC101B-7E16-4064-9A82-0DD9A65DB7F4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924800" cy="685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College Database ERD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B8799B-2F42-4FFE-B457-27EB29C4EDCB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32772" name="Picture 2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749141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1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236988"/>
              </p:ext>
            </p:extLst>
          </p:nvPr>
        </p:nvGraphicFramePr>
        <p:xfrm>
          <a:off x="4419600" y="838200"/>
          <a:ext cx="4495799" cy="1905000"/>
        </p:xfrm>
        <a:graphic>
          <a:graphicData uri="http://schemas.openxmlformats.org/drawingml/2006/table">
            <a:tbl>
              <a:tblPr/>
              <a:tblGrid>
                <a:gridCol w="1032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1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8022" marR="480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Student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8022" marR="480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Course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8022" marR="480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Department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8022" marR="480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16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Student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8022" marR="480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8022" marR="480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takes many</a:t>
                      </a:r>
                    </a:p>
                  </a:txBody>
                  <a:tcPr marL="48022" marR="480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majors in one</a:t>
                      </a:r>
                    </a:p>
                  </a:txBody>
                  <a:tcPr marL="48022" marR="480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48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Course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8022" marR="480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has many</a:t>
                      </a:r>
                    </a:p>
                  </a:txBody>
                  <a:tcPr marL="48022" marR="480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can require many / can be prerequisite for many</a:t>
                      </a:r>
                    </a:p>
                  </a:txBody>
                  <a:tcPr marL="48022" marR="480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is offered by one</a:t>
                      </a:r>
                    </a:p>
                  </a:txBody>
                  <a:tcPr marL="48022" marR="480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19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Department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48022" marR="480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enrolls many</a:t>
                      </a:r>
                    </a:p>
                  </a:txBody>
                  <a:tcPr marL="48022" marR="480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offers many</a:t>
                      </a:r>
                    </a:p>
                  </a:txBody>
                  <a:tcPr marL="48022" marR="480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8022" marR="480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Object models describe the system in terms of object classes.</a:t>
            </a:r>
          </a:p>
          <a:p>
            <a:pPr lvl="1"/>
            <a:r>
              <a:rPr lang="en-GB" sz="2400" dirty="0" smtClean="0"/>
              <a:t>An object class is an abstraction over a set of objects with common attributes and the services (operations) provided by each object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Object-oriented software design routinely employs UMLs.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UML has 6 different views of a system (unified!) and 14 different diagrams.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Only an overview is provided here.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2C29FA-D5B6-4486-8E06-127097AB1749}" type="slidenum">
              <a:rPr lang="en-US"/>
              <a:pPr/>
              <a:t>24</a:t>
            </a:fld>
            <a:endParaRPr lang="en-US"/>
          </a:p>
        </p:txBody>
      </p:sp>
      <p:sp>
        <p:nvSpPr>
          <p:cNvPr id="22533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Unified Modeling Language</a:t>
            </a:r>
            <a:br>
              <a:rPr lang="en-US" dirty="0" smtClean="0"/>
            </a:br>
            <a:r>
              <a:rPr lang="en-US" sz="3100" dirty="0" smtClean="0"/>
              <a:t>An Object Model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4D82C-0D58-4AFE-B673-341EC88154B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154838" cy="576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0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229600" cy="45259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Consider “web ordering of groceries followed by home delivery.”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The “v-Grocer” system.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User has a barcode scanner connected to home computer.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They can scan a used item and automatically order it from the grocery store.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Place the order and groceries delivered at pre-arranged time.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F1F139-4CE9-4BBE-93FE-C9898248E336}" type="slidenum">
              <a:rPr lang="en-US"/>
              <a:pPr/>
              <a:t>26</a:t>
            </a:fld>
            <a:endParaRPr lang="en-US"/>
          </a:p>
        </p:txBody>
      </p:sp>
      <p:sp>
        <p:nvSpPr>
          <p:cNvPr id="23557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UML - Scenario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2059" y="838200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Emphasizes </a:t>
            </a:r>
            <a:r>
              <a:rPr lang="en-US" dirty="0"/>
              <a:t>the static structure of the system using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objects</a:t>
            </a:r>
            <a:r>
              <a:rPr lang="en-US" dirty="0"/>
              <a:t>,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attributes</a:t>
            </a:r>
            <a:r>
              <a:rPr lang="en-US" dirty="0"/>
              <a:t>,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operations </a:t>
            </a:r>
            <a:r>
              <a:rPr lang="en-US" dirty="0"/>
              <a:t>and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relationships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structural view includes class diagrams and composite structure diagrams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Classes</a:t>
            </a:r>
            <a:r>
              <a:rPr lang="en-US" dirty="0" smtClean="0"/>
              <a:t> represent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Methods (functions) that operate on the data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Objects</a:t>
            </a:r>
            <a:r>
              <a:rPr lang="en-US" b="1" i="1" dirty="0" smtClean="0"/>
              <a:t> </a:t>
            </a:r>
            <a:endParaRPr lang="en-US" dirty="0" smtClean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28164B-14E3-4544-88C7-6DB6704912B5}" type="slidenum">
              <a:rPr lang="en-US"/>
              <a:pPr/>
              <a:t>27</a:t>
            </a:fld>
            <a:endParaRPr lang="en-US"/>
          </a:p>
        </p:txBody>
      </p:sp>
      <p:sp>
        <p:nvSpPr>
          <p:cNvPr id="24581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14416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UML Diagrams: Static View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6" name="AutoShape 4" descr="6"/>
          <p:cNvSpPr>
            <a:spLocks noChangeAspect="1" noChangeArrowheads="1"/>
          </p:cNvSpPr>
          <p:nvPr/>
        </p:nvSpPr>
        <p:spPr bwMode="auto">
          <a:xfrm>
            <a:off x="3733800" y="3657600"/>
            <a:ext cx="1371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847" name="Picture 6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89" y="5029200"/>
            <a:ext cx="2286000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05000"/>
            <a:ext cx="3200400" cy="4210050"/>
          </a:xfrm>
        </p:spPr>
        <p:txBody>
          <a:bodyPr/>
          <a:lstStyle/>
          <a:p>
            <a:r>
              <a:rPr lang="en-US" sz="2000" dirty="0"/>
              <a:t>is a type of static structure diagram that describes the structure of a system by showing the system's classes, their attributes, operations (or methods), and the relationships among the classes.</a:t>
            </a:r>
          </a:p>
        </p:txBody>
      </p:sp>
      <p:sp>
        <p:nvSpPr>
          <p:cNvPr id="25605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UML Diagrams: Static View</a:t>
            </a:r>
            <a:br>
              <a:rPr lang="en-US" dirty="0" smtClean="0"/>
            </a:br>
            <a:r>
              <a:rPr lang="en-US" sz="3600" dirty="0" smtClean="0"/>
              <a:t>Class Diagram</a:t>
            </a:r>
            <a:endParaRPr lang="en-US" dirty="0" smtClean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66BDCF-C380-41F8-982D-FD6C156084BE}" type="slidenum">
              <a:rPr lang="en-US"/>
              <a:pPr/>
              <a:t>28</a:t>
            </a:fld>
            <a:endParaRPr 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1" name="AutoShape 4" descr="6"/>
          <p:cNvSpPr>
            <a:spLocks noChangeAspect="1" noChangeArrowheads="1"/>
          </p:cNvSpPr>
          <p:nvPr/>
        </p:nvSpPr>
        <p:spPr bwMode="auto">
          <a:xfrm>
            <a:off x="1143000" y="1219200"/>
            <a:ext cx="64770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872" name="Picture 6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97013"/>
            <a:ext cx="60960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8229600" cy="4525962"/>
          </a:xfrm>
        </p:spPr>
        <p:txBody>
          <a:bodyPr/>
          <a:lstStyle/>
          <a:p>
            <a:r>
              <a:rPr lang="en-US" dirty="0" smtClean="0"/>
              <a:t>Use-case diagram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aptures the overall behavior of the system from the user’s perspective and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escribes cases in which the system will be used.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E03102-9152-4D01-8E62-912D23E97F74}" type="slidenum">
              <a:rPr lang="en-US"/>
              <a:pPr/>
              <a:t>29</a:t>
            </a:fld>
            <a:endParaRPr lang="en-US"/>
          </a:p>
        </p:txBody>
      </p:sp>
      <p:sp>
        <p:nvSpPr>
          <p:cNvPr id="26629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30892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UML Diagram: Use-Case View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2195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4" name="AutoShape 4" descr="6"/>
          <p:cNvSpPr>
            <a:spLocks noChangeAspect="1" noChangeArrowheads="1"/>
          </p:cNvSpPr>
          <p:nvPr/>
        </p:nvSpPr>
        <p:spPr bwMode="auto">
          <a:xfrm>
            <a:off x="1905000" y="2438400"/>
            <a:ext cx="51816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7895" name="Picture 6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69998"/>
            <a:ext cx="56388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620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Functional Design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Appropriate for function-oriented systems: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inputs,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outputs, and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transformation between them.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There are other types of </a:t>
            </a:r>
            <a:r>
              <a:rPr lang="en-US" i="1" dirty="0" smtClean="0"/>
              <a:t>system behavior </a:t>
            </a:r>
            <a:r>
              <a:rPr lang="en-US" dirty="0" smtClean="0"/>
              <a:t>that designers need to be able to understand.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State behavior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Logic and flow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flow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Database relationships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…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8944F4-4128-4FE7-A0BD-99C8A58B6593}" type="slidenum">
              <a:rPr lang="en-US"/>
              <a:pPr/>
              <a:t>3</a:t>
            </a:fld>
            <a:endParaRPr lang="en-US"/>
          </a:p>
        </p:txBody>
      </p:sp>
      <p:sp>
        <p:nvSpPr>
          <p:cNvPr id="41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4038600" cy="2362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Example: Web Order Use-Case Description</a:t>
            </a:r>
          </a:p>
        </p:txBody>
      </p:sp>
      <p:sp>
        <p:nvSpPr>
          <p:cNvPr id="389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09FC41-D5E2-4709-AA07-C2986E1C45BA}" type="slidenum">
              <a:rPr lang="en-US" smtClean="0"/>
              <a:pPr/>
              <a:t>30</a:t>
            </a:fld>
            <a:endParaRPr lang="en-US" smtClean="0"/>
          </a:p>
        </p:txBody>
      </p:sp>
      <p:graphicFrame>
        <p:nvGraphicFramePr>
          <p:cNvPr id="188480" name="Group 6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47615438"/>
              </p:ext>
            </p:extLst>
          </p:nvPr>
        </p:nvGraphicFramePr>
        <p:xfrm>
          <a:off x="76200" y="2971800"/>
          <a:ext cx="5943599" cy="3139440"/>
        </p:xfrm>
        <a:graphic>
          <a:graphicData uri="http://schemas.openxmlformats.org/drawingml/2006/table">
            <a:tbl>
              <a:tblPr/>
              <a:tblGrid>
                <a:gridCol w="136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81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Use-Case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urier New" pitchFamily="49" charset="0"/>
                        </a:rPr>
                        <a:t>WebOrder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81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Actors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urier New" pitchFamily="49" charset="0"/>
                        </a:rPr>
                        <a:t>Customer, Database, and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urier New" pitchFamily="49" charset="0"/>
                        </a:rPr>
                        <a:t>WebServer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7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urier New" pitchFamily="49" charset="0"/>
                        </a:rPr>
                        <a:t>This use-case occurs when a customer submits an order via the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urier New" pitchFamily="49" charset="0"/>
                        </a:rPr>
                        <a:t>WebServer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urier New" pitchFamily="49" charset="0"/>
                        </a:rPr>
                        <a:t>. If it is a new customer, the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urier New" pitchFamily="49" charset="0"/>
                        </a:rPr>
                        <a:t>WebServer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urier New" pitchFamily="49" charset="0"/>
                        </a:rPr>
                        <a:t> prompts them to establish an account and their customer information is stored in the Database as a new entry. If they are an existing customer, they have the opportunity to update their personal information.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81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Stimulus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urier New" pitchFamily="49" charset="0"/>
                        </a:rPr>
                        <a:t>Customer order via the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urier New" pitchFamily="49" charset="0"/>
                        </a:rPr>
                        <a:t>GroceryCart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56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Response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urier New" pitchFamily="49" charset="0"/>
                        </a:rPr>
                        <a:t>Verify payment, availability of order items, and if successful trigger the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urier New" pitchFamily="49" charset="0"/>
                        </a:rPr>
                        <a:t>AssembleOrder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urier New" pitchFamily="49" charset="0"/>
                        </a:rPr>
                        <a:t> use-case.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6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57201"/>
            <a:ext cx="4784124" cy="332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3A3942-B83A-4C37-9224-AF28BCE31F94}" type="slidenum">
              <a:rPr lang="en-US"/>
              <a:pPr/>
              <a:t>31</a:t>
            </a:fld>
            <a:endParaRPr lang="en-US"/>
          </a:p>
        </p:txBody>
      </p:sp>
      <p:sp>
        <p:nvSpPr>
          <p:cNvPr id="28677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" y="32951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UML Diagrams: State Machine View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1" name="AutoShape 4" descr="6"/>
          <p:cNvSpPr>
            <a:spLocks noChangeAspect="1" noChangeArrowheads="1"/>
          </p:cNvSpPr>
          <p:nvPr/>
        </p:nvSpPr>
        <p:spPr bwMode="auto">
          <a:xfrm>
            <a:off x="2514600" y="1447800"/>
            <a:ext cx="40528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9942" name="Picture 6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1371600"/>
            <a:ext cx="458470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7693025" cy="1143000"/>
          </a:xfrm>
        </p:spPr>
        <p:txBody>
          <a:bodyPr/>
          <a:lstStyle/>
          <a:p>
            <a:r>
              <a:rPr lang="en-US" dirty="0" smtClean="0"/>
              <a:t>Describes a sequence of activities needed to complete a task.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5E20347-3336-4DD3-A3AF-1C06B2831486}" type="slidenum">
              <a:rPr lang="en-US"/>
              <a:pPr/>
              <a:t>32</a:t>
            </a:fld>
            <a:endParaRPr lang="en-US"/>
          </a:p>
        </p:txBody>
      </p:sp>
      <p:sp>
        <p:nvSpPr>
          <p:cNvPr id="29701" name="AutoShape 2"/>
          <p:cNvSpPr>
            <a:spLocks noGrp="1" noChangeArrowheads="1"/>
          </p:cNvSpPr>
          <p:nvPr>
            <p:ph type="title"/>
          </p:nvPr>
        </p:nvSpPr>
        <p:spPr>
          <a:xfrm>
            <a:off x="16476" y="762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UML Diagrams: Activity View</a:t>
            </a:r>
          </a:p>
        </p:txBody>
      </p:sp>
      <p:pic>
        <p:nvPicPr>
          <p:cNvPr id="40965" name="Picture 4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86106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4191000" cy="5181600"/>
          </a:xfrm>
        </p:spPr>
        <p:txBody>
          <a:bodyPr/>
          <a:lstStyle/>
          <a:p>
            <a:r>
              <a:rPr lang="en-US" sz="2000" dirty="0" smtClean="0"/>
              <a:t>Emphasize </a:t>
            </a:r>
            <a:r>
              <a:rPr lang="en-US" sz="2000" dirty="0"/>
              <a:t>the flow of control and data among the things in the system being </a:t>
            </a:r>
            <a:r>
              <a:rPr lang="en-US" sz="2000" dirty="0" smtClean="0"/>
              <a:t>modeled.</a:t>
            </a:r>
            <a:endParaRPr lang="en-US" sz="2000" dirty="0"/>
          </a:p>
          <a:p>
            <a:r>
              <a:rPr lang="en-US" sz="2000" dirty="0" smtClean="0"/>
              <a:t>As an example, </a:t>
            </a:r>
            <a:r>
              <a:rPr lang="en-US" sz="2000" dirty="0"/>
              <a:t>y</a:t>
            </a:r>
            <a:r>
              <a:rPr lang="en-US" sz="2000" dirty="0" smtClean="0"/>
              <a:t>ou </a:t>
            </a:r>
            <a:r>
              <a:rPr lang="en-US" sz="2000" dirty="0"/>
              <a:t>can use </a:t>
            </a:r>
            <a:r>
              <a:rPr lang="en-US" sz="2000" dirty="0">
                <a:solidFill>
                  <a:srgbClr val="C00000"/>
                </a:solidFill>
              </a:rPr>
              <a:t>sequence </a:t>
            </a:r>
            <a:r>
              <a:rPr lang="en-US" sz="2000" dirty="0" smtClean="0">
                <a:solidFill>
                  <a:srgbClr val="C00000"/>
                </a:solidFill>
              </a:rPr>
              <a:t>diagrams </a:t>
            </a:r>
            <a:r>
              <a:rPr lang="en-US" sz="2000" dirty="0" smtClean="0"/>
              <a:t>to describe:</a:t>
            </a:r>
            <a:endParaRPr lang="en-US" sz="2000" dirty="0"/>
          </a:p>
          <a:p>
            <a:pPr lvl="1"/>
            <a:r>
              <a:rPr lang="en-US" sz="1800" dirty="0" smtClean="0"/>
              <a:t>How the </a:t>
            </a:r>
            <a:r>
              <a:rPr lang="en-US" sz="1800" dirty="0"/>
              <a:t>main components of the system interact to fulfill the goal of each use case. </a:t>
            </a:r>
          </a:p>
          <a:p>
            <a:pPr lvl="1"/>
            <a:r>
              <a:rPr lang="en-US" sz="1800" dirty="0" smtClean="0"/>
              <a:t>How </a:t>
            </a:r>
            <a:r>
              <a:rPr lang="en-US" sz="1800" dirty="0"/>
              <a:t>the internal parts of the component interact to achieve the result required for each incoming message. 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44A566-D390-4309-ACCB-E36C49ADEFB2}" type="slidenum">
              <a:rPr lang="en-US"/>
              <a:pPr/>
              <a:t>33</a:t>
            </a:fld>
            <a:endParaRPr lang="en-US"/>
          </a:p>
        </p:txBody>
      </p:sp>
      <p:sp>
        <p:nvSpPr>
          <p:cNvPr id="30725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" y="32951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UML Diagrams: Interaction View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19200"/>
            <a:ext cx="42291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3276600" cy="5410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Show the physical components that constitute the system.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File system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Server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Clients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RAID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Can think of this much more generally than presentation in UML.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CFA2B1-73AD-45E6-AF65-C67251578CBC}" type="slidenum">
              <a:rPr lang="en-US"/>
              <a:pPr/>
              <a:t>34</a:t>
            </a:fld>
            <a:endParaRPr lang="en-US"/>
          </a:p>
        </p:txBody>
      </p:sp>
      <p:sp>
        <p:nvSpPr>
          <p:cNvPr id="31749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UML Diagrams: Physical View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10730"/>
            <a:ext cx="5715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82BCB0-7E6A-4E06-BC14-5D4329134827}" type="slidenum">
              <a:rPr lang="en-US"/>
              <a:pPr/>
              <a:t>35</a:t>
            </a:fld>
            <a:endParaRPr lang="en-US"/>
          </a:p>
        </p:txBody>
      </p:sp>
      <p:sp>
        <p:nvSpPr>
          <p:cNvPr id="32773" name="AutoShape 2"/>
          <p:cNvSpPr>
            <a:spLocks noGrp="1" noChangeArrowheads="1"/>
          </p:cNvSpPr>
          <p:nvPr>
            <p:ph type="title"/>
          </p:nvPr>
        </p:nvSpPr>
        <p:spPr>
          <a:xfrm>
            <a:off x="20594" y="0"/>
            <a:ext cx="8818606" cy="9144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Selecting Models for Your Own Project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237249"/>
              </p:ext>
            </p:extLst>
          </p:nvPr>
        </p:nvGraphicFramePr>
        <p:xfrm>
          <a:off x="20594" y="914400"/>
          <a:ext cx="9123405" cy="582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162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Intended 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61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Decomposition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Describes input, output, and functional transformations</a:t>
                      </a:r>
                      <a:r>
                        <a:rPr lang="en-US" baseline="0" dirty="0" smtClean="0"/>
                        <a:t> in a system.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61">
                <a:tc>
                  <a:txBody>
                    <a:bodyPr/>
                    <a:lstStyle/>
                    <a:p>
                      <a:r>
                        <a:rPr lang="en-US" dirty="0" smtClean="0"/>
                        <a:t>State Diagrams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Describes behavior</a:t>
                      </a:r>
                      <a:r>
                        <a:rPr lang="en-US" baseline="0" dirty="0" smtClean="0"/>
                        <a:t> of systems with memory. Useful for behavior modeling of complex systems with memory.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772">
                <a:tc>
                  <a:txBody>
                    <a:bodyPr/>
                    <a:lstStyle/>
                    <a:p>
                      <a:r>
                        <a:rPr lang="en-US" dirty="0" smtClean="0"/>
                        <a:t>Flowchart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Describes the control flow and steps for a process or algorithm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961">
                <a:tc>
                  <a:txBody>
                    <a:bodyPr/>
                    <a:lstStyle/>
                    <a:p>
                      <a:r>
                        <a:rPr lang="en-US" dirty="0" smtClean="0"/>
                        <a:t>Data Flow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Models the processing, transformation, and flow of data inside</a:t>
                      </a:r>
                      <a:r>
                        <a:rPr lang="en-US" baseline="0" dirty="0" smtClean="0"/>
                        <a:t> a system.  Supplemented by an event table.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1149">
                <a:tc>
                  <a:txBody>
                    <a:bodyPr/>
                    <a:lstStyle/>
                    <a:p>
                      <a:r>
                        <a:rPr lang="en-US" dirty="0" smtClean="0"/>
                        <a:t>Entity Relationship</a:t>
                      </a:r>
                      <a:r>
                        <a:rPr lang="en-US" baseline="0" dirty="0" smtClean="0"/>
                        <a:t>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catalog a set of related object (entities), their attributes, and the relationships between them.  Highly</a:t>
                      </a:r>
                      <a:r>
                        <a:rPr lang="en-US" baseline="0" dirty="0" smtClean="0"/>
                        <a:t> relevant for Database models.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162">
                <a:tc>
                  <a:txBody>
                    <a:bodyPr/>
                    <a:lstStyle/>
                    <a:p>
                      <a:r>
                        <a:rPr lang="en-US" dirty="0" smtClean="0"/>
                        <a:t>UML Diagrams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Describes complex software systems.  Certain views</a:t>
                      </a:r>
                      <a:r>
                        <a:rPr lang="en-US" baseline="0" dirty="0" smtClean="0"/>
                        <a:t> can be used for any system (not just software).  A must for documentation of a complex software design.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1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8641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Models are an abstraction of system.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Models can be thought of as a </a:t>
            </a:r>
            <a:r>
              <a:rPr lang="en-US" sz="2800" b="1" dirty="0" smtClean="0">
                <a:solidFill>
                  <a:srgbClr val="C00000"/>
                </a:solidFill>
              </a:rPr>
              <a:t>design specification</a:t>
            </a:r>
            <a:r>
              <a:rPr lang="en-US" sz="28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Models have different intentions for describing behavior.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Models should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encourage </a:t>
            </a:r>
            <a:r>
              <a:rPr lang="en-US" sz="2400" dirty="0" smtClean="0">
                <a:solidFill>
                  <a:srgbClr val="00B0F0"/>
                </a:solidFill>
              </a:rPr>
              <a:t>innovation</a:t>
            </a:r>
            <a:r>
              <a:rPr lang="en-US" sz="2400" dirty="0" smtClean="0"/>
              <a:t> and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provide for clear </a:t>
            </a:r>
            <a:r>
              <a:rPr lang="en-US" sz="2400" dirty="0" smtClean="0">
                <a:solidFill>
                  <a:srgbClr val="00B050"/>
                </a:solidFill>
              </a:rPr>
              <a:t>documentation</a:t>
            </a:r>
            <a:r>
              <a:rPr lang="en-US" sz="2400" dirty="0" smtClean="0"/>
              <a:t>.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2345FA-2610-4DFB-AACA-E676CA25A218}" type="slidenum">
              <a:rPr lang="en-US"/>
              <a:pPr/>
              <a:t>36</a:t>
            </a:fld>
            <a:endParaRPr lang="en-US"/>
          </a:p>
        </p:txBody>
      </p:sp>
      <p:sp>
        <p:nvSpPr>
          <p:cNvPr id="33797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/>
              <a:t>Model</a:t>
            </a:r>
            <a:r>
              <a:rPr lang="en-US" sz="2400" dirty="0" smtClean="0"/>
              <a:t>: </a:t>
            </a:r>
            <a:r>
              <a:rPr lang="en-US" sz="2400" dirty="0"/>
              <a:t>a simplified representation or description of a system or complex entity, </a:t>
            </a:r>
            <a:r>
              <a:rPr lang="en-US" sz="2400" dirty="0" smtClean="0"/>
              <a:t>esp. </a:t>
            </a:r>
            <a:r>
              <a:rPr lang="en-US" sz="2400" dirty="0"/>
              <a:t>one designed to facilitate calculations and predictions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A good model should be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Abstract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Unambiguous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Allow for innovation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Standardized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Facilitate good communication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Modifiable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Remove unnecessary details &amp; show important features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Break system into sub-problems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Substitute sequence of actions by a single action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Assist in verification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Assist in validation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6DB070-CB05-4B59-8679-7F55DD370D3F}" type="slidenum">
              <a:rPr lang="en-US"/>
              <a:pPr/>
              <a:t>4</a:t>
            </a:fld>
            <a:endParaRPr lang="en-US"/>
          </a:p>
        </p:txBody>
      </p:sp>
      <p:sp>
        <p:nvSpPr>
          <p:cNvPr id="71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Models and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797" tIns="45898" rIns="91797" bIns="45898"/>
          <a:lstStyle/>
          <a:p>
            <a:r>
              <a:rPr lang="en-GB" dirty="0"/>
              <a:t>Behavioural </a:t>
            </a:r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Behavioural models are used to describe the overall behaviour of a system</a:t>
            </a:r>
          </a:p>
          <a:p>
            <a:r>
              <a:rPr lang="en-GB" dirty="0" smtClean="0"/>
              <a:t>Behavioural models include</a:t>
            </a:r>
            <a:endParaRPr lang="en-GB" dirty="0"/>
          </a:p>
          <a:p>
            <a:pPr lvl="1"/>
            <a:r>
              <a:rPr lang="en-GB" dirty="0" smtClean="0"/>
              <a:t>State machine models that show the systems response to events</a:t>
            </a:r>
          </a:p>
          <a:p>
            <a:pPr lvl="1"/>
            <a:r>
              <a:rPr lang="en-GB" dirty="0" smtClean="0"/>
              <a:t>Data </a:t>
            </a:r>
            <a:r>
              <a:rPr lang="en-GB" dirty="0"/>
              <a:t>processing models that show how data is processed as it moves through the system</a:t>
            </a:r>
          </a:p>
          <a:p>
            <a:pPr lvl="1"/>
            <a:r>
              <a:rPr lang="en-GB" dirty="0" smtClean="0"/>
              <a:t>Entity relationship diagrams (ERD)</a:t>
            </a:r>
          </a:p>
          <a:p>
            <a:pPr lvl="1"/>
            <a:r>
              <a:rPr lang="en-GB" dirty="0" smtClean="0"/>
              <a:t>Unified </a:t>
            </a:r>
            <a:r>
              <a:rPr lang="en-GB" dirty="0" err="1" smtClean="0"/>
              <a:t>Modeling</a:t>
            </a:r>
            <a:r>
              <a:rPr lang="en-GB" dirty="0" smtClean="0"/>
              <a:t> Language (UML) charts</a:t>
            </a:r>
            <a:endParaRPr lang="en-GB" dirty="0"/>
          </a:p>
          <a:p>
            <a:r>
              <a:rPr lang="en-GB" b="1" dirty="0" smtClean="0">
                <a:solidFill>
                  <a:srgbClr val="C00000"/>
                </a:solidFill>
              </a:rPr>
              <a:t>A multiplicity of </a:t>
            </a:r>
            <a:r>
              <a:rPr lang="en-GB" b="1" dirty="0">
                <a:solidFill>
                  <a:srgbClr val="C00000"/>
                </a:solidFill>
              </a:rPr>
              <a:t>these models are required for a description of the system’s behaviour</a:t>
            </a:r>
          </a:p>
        </p:txBody>
      </p:sp>
    </p:spTree>
    <p:extLst>
      <p:ext uri="{BB962C8B-B14F-4D97-AF65-F5344CB8AC3E}">
        <p14:creationId xmlns:p14="http://schemas.microsoft.com/office/powerpoint/2010/main" val="33258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797" tIns="45898" rIns="91797" bIns="45898"/>
          <a:lstStyle/>
          <a:p>
            <a:r>
              <a:rPr lang="en-GB" dirty="0"/>
              <a:t>State </a:t>
            </a:r>
            <a:r>
              <a:rPr lang="en-GB" dirty="0" smtClean="0"/>
              <a:t>Machine Models</a:t>
            </a:r>
            <a:endParaRPr lang="en-GB" dirty="0"/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These model the behaviour of the system in response to external and internal </a:t>
            </a:r>
            <a:r>
              <a:rPr lang="en-GB" dirty="0" smtClean="0"/>
              <a:t>events.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They show the system’s responses to stimuli so are often used for modelling real-time </a:t>
            </a:r>
            <a:r>
              <a:rPr lang="en-GB" dirty="0" smtClean="0"/>
              <a:t>systems.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rgbClr val="0070C0"/>
                </a:solidFill>
              </a:rPr>
              <a:t>State machine </a:t>
            </a:r>
            <a:r>
              <a:rPr lang="en-GB" dirty="0"/>
              <a:t>models show system states as nodes and events as arcs between these nodes. 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When </a:t>
            </a:r>
            <a:r>
              <a:rPr lang="en-GB" dirty="0"/>
              <a:t>an event occurs, the system moves from one state to </a:t>
            </a:r>
            <a:r>
              <a:rPr lang="en-GB" dirty="0" smtClean="0"/>
              <a:t>another.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00B050"/>
                </a:solidFill>
              </a:rPr>
              <a:t>State charts or diagrams are also </a:t>
            </a:r>
            <a:r>
              <a:rPr lang="en-GB" dirty="0">
                <a:solidFill>
                  <a:srgbClr val="00B050"/>
                </a:solidFill>
              </a:rPr>
              <a:t>an integral part of the </a:t>
            </a:r>
            <a:r>
              <a:rPr lang="en-GB" dirty="0" smtClean="0">
                <a:solidFill>
                  <a:srgbClr val="00B050"/>
                </a:solidFill>
              </a:rPr>
              <a:t>UML diagrams.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5181600" cy="45259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Describes the behavior of a system with memory.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Applied to </a:t>
            </a:r>
            <a:r>
              <a:rPr lang="en-US" sz="2400" dirty="0" smtClean="0">
                <a:solidFill>
                  <a:srgbClr val="00B050"/>
                </a:solidFill>
              </a:rPr>
              <a:t>Digital Design </a:t>
            </a:r>
            <a:r>
              <a:rPr lang="en-US" sz="2400" dirty="0" smtClean="0"/>
              <a:t>(see the example for a Vending Machine on the right).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Can be also </a:t>
            </a:r>
            <a:r>
              <a:rPr lang="en-US" sz="2400" dirty="0" smtClean="0"/>
              <a:t>used </a:t>
            </a:r>
            <a:r>
              <a:rPr lang="en-US" sz="2400" dirty="0" smtClean="0"/>
              <a:t>to describe the </a:t>
            </a:r>
            <a:r>
              <a:rPr lang="en-US" sz="2400" dirty="0" smtClean="0">
                <a:solidFill>
                  <a:srgbClr val="0070C0"/>
                </a:solidFill>
              </a:rPr>
              <a:t>high-level behavior of complex systems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only requirement for their use is that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system must have memory</a:t>
            </a:r>
            <a:r>
              <a:rPr lang="en-US" sz="2400" dirty="0" smtClean="0"/>
              <a:t>.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4C3C03-FC13-4F67-9D83-AB3AA2974BA8}" type="slidenum">
              <a:rPr lang="en-US"/>
              <a:pPr/>
              <a:t>7</a:t>
            </a:fld>
            <a:endParaRPr lang="en-US"/>
          </a:p>
        </p:txBody>
      </p:sp>
      <p:sp>
        <p:nvSpPr>
          <p:cNvPr id="92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State Diagrams</a:t>
            </a:r>
          </a:p>
        </p:txBody>
      </p:sp>
      <p:pic>
        <p:nvPicPr>
          <p:cNvPr id="5" name="Picture 4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90600"/>
            <a:ext cx="350520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797" tIns="45898" rIns="91797" bIns="45898">
            <a:normAutofit fontScale="90000"/>
          </a:bodyPr>
          <a:lstStyle/>
          <a:p>
            <a:r>
              <a:rPr lang="en-GB" dirty="0" smtClean="0"/>
              <a:t>State Diagram Example</a:t>
            </a:r>
            <a:br>
              <a:rPr lang="en-GB" dirty="0" smtClean="0"/>
            </a:br>
            <a:r>
              <a:rPr lang="en-GB" dirty="0" smtClean="0"/>
              <a:t>Microwave Oven Model</a:t>
            </a:r>
            <a:endParaRPr lang="en-GB" dirty="0"/>
          </a:p>
        </p:txBody>
      </p:sp>
      <p:pic>
        <p:nvPicPr>
          <p:cNvPr id="65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2" y="1448403"/>
            <a:ext cx="7696519" cy="494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 lIns="91797" tIns="45898" rIns="91797" bIns="45898">
            <a:normAutofit fontScale="90000"/>
          </a:bodyPr>
          <a:lstStyle/>
          <a:p>
            <a:r>
              <a:rPr lang="en-GB" dirty="0"/>
              <a:t>Microwave </a:t>
            </a:r>
            <a:r>
              <a:rPr lang="en-GB" dirty="0" smtClean="0"/>
              <a:t>Oven State Descriptions</a:t>
            </a:r>
            <a:endParaRPr lang="en-GB" dirty="0"/>
          </a:p>
        </p:txBody>
      </p:sp>
      <p:graphicFrame>
        <p:nvGraphicFramePr>
          <p:cNvPr id="652291" name="Object 3"/>
          <p:cNvGraphicFramePr>
            <a:graphicFrameLocks noChangeAspect="1"/>
          </p:cNvGraphicFramePr>
          <p:nvPr/>
        </p:nvGraphicFramePr>
        <p:xfrm>
          <a:off x="304482" y="1676259"/>
          <a:ext cx="8230556" cy="4332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5486400" imgH="2670048" progId="Word.Document.8">
                  <p:embed/>
                </p:oleObj>
              </mc:Choice>
              <mc:Fallback>
                <p:oleObj name="Document" r:id="rId3" imgW="5486400" imgH="26700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547"/>
                      <a:stretch>
                        <a:fillRect/>
                      </a:stretch>
                    </p:blipFill>
                    <p:spPr bwMode="auto">
                      <a:xfrm>
                        <a:off x="304482" y="1676259"/>
                        <a:ext cx="8230556" cy="4332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7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6585825D5EF24EA1EA377146373F8E" ma:contentTypeVersion="9" ma:contentTypeDescription="Create a new document." ma:contentTypeScope="" ma:versionID="6bd212e15e417b7b56ca323d02a6ca94">
  <xsd:schema xmlns:xsd="http://www.w3.org/2001/XMLSchema" xmlns:xs="http://www.w3.org/2001/XMLSchema" xmlns:p="http://schemas.microsoft.com/office/2006/metadata/properties" xmlns:ns2="85fa6708-c942-4f7d-a918-dc3c9afdc4aa" xmlns:ns3="9314f271-8a40-4a43-a5dd-aa5528ab0c8a" targetNamespace="http://schemas.microsoft.com/office/2006/metadata/properties" ma:root="true" ma:fieldsID="b9b701ad2ed2386c67025682c81fecc9" ns2:_="" ns3:_="">
    <xsd:import namespace="85fa6708-c942-4f7d-a918-dc3c9afdc4aa"/>
    <xsd:import namespace="9314f271-8a40-4a43-a5dd-aa5528ab0c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fa6708-c942-4f7d-a918-dc3c9afdc4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40273f3-3dfb-4b29-b2ec-ca41d92f1c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4f271-8a40-4a43-a5dd-aa5528ab0c8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c1b78b-ed8d-461f-86b5-881578086ed7}" ma:internalName="TaxCatchAll" ma:showField="CatchAllData" ma:web="9314f271-8a40-4a43-a5dd-aa5528ab0c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314f271-8a40-4a43-a5dd-aa5528ab0c8a" xsi:nil="true"/>
    <lcf76f155ced4ddcb4097134ff3c332f xmlns="85fa6708-c942-4f7d-a918-dc3c9afdc4a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03C1ABA-C770-4C02-A74D-4A837078A8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817CD9-10C9-4ABE-ACD4-C8206F379F60}"/>
</file>

<file path=customXml/itemProps3.xml><?xml version="1.0" encoding="utf-8"?>
<ds:datastoreItem xmlns:ds="http://schemas.openxmlformats.org/officeDocument/2006/customXml" ds:itemID="{0BEE368A-87C6-4411-9C59-BD113CBE2249}">
  <ds:schemaRefs>
    <ds:schemaRef ds:uri="http://purl.org/dc/elements/1.1/"/>
    <ds:schemaRef ds:uri="http://schemas.microsoft.com/office/2006/metadata/properties"/>
    <ds:schemaRef ds:uri="b61bd6ae-8d35-493d-a28d-56da2c7bdcb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60f0bd0-ad9c-4c7e-a522-d1ca2c45f6c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1768</TotalTime>
  <Words>1720</Words>
  <Application>Microsoft Office PowerPoint</Application>
  <PresentationFormat>On-screen Show (4:3)</PresentationFormat>
  <Paragraphs>264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Arial Narrow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Document</vt:lpstr>
      <vt:lpstr>System Design: Behavioral Models Chapter 6</vt:lpstr>
      <vt:lpstr>Learning Objectives</vt:lpstr>
      <vt:lpstr>Motivation</vt:lpstr>
      <vt:lpstr>Models and Properties</vt:lpstr>
      <vt:lpstr>Behavioural Models</vt:lpstr>
      <vt:lpstr>State Machine Models</vt:lpstr>
      <vt:lpstr>State Diagrams</vt:lpstr>
      <vt:lpstr>State Diagram Example Microwave Oven Model</vt:lpstr>
      <vt:lpstr>Microwave Oven State Descriptions</vt:lpstr>
      <vt:lpstr>Microwave Oven Stimuli</vt:lpstr>
      <vt:lpstr>The Flowchart</vt:lpstr>
      <vt:lpstr>Flowchart Example:  Light Monitoring System</vt:lpstr>
      <vt:lpstr>Data Flow Diagrams</vt:lpstr>
      <vt:lpstr>Data Flow Diagrams</vt:lpstr>
      <vt:lpstr>Example DFD for Order Processing</vt:lpstr>
      <vt:lpstr>Example DFD for CASE toolset</vt:lpstr>
      <vt:lpstr>DFD Example for Video Browsing System</vt:lpstr>
      <vt:lpstr>DFD Event Table</vt:lpstr>
      <vt:lpstr>DFD – The Event Table</vt:lpstr>
      <vt:lpstr>Entity Relationship Diagrams</vt:lpstr>
      <vt:lpstr>ERD for College Database System</vt:lpstr>
      <vt:lpstr>College Database System Entity Relationship Matrix</vt:lpstr>
      <vt:lpstr>College Database ERD</vt:lpstr>
      <vt:lpstr>Unified Modeling Language An Object Model</vt:lpstr>
      <vt:lpstr>PowerPoint Presentation</vt:lpstr>
      <vt:lpstr>UML - Scenario</vt:lpstr>
      <vt:lpstr>UML Diagrams: Static View</vt:lpstr>
      <vt:lpstr>UML Diagrams: Static View Class Diagram</vt:lpstr>
      <vt:lpstr>UML Diagram: Use-Case View</vt:lpstr>
      <vt:lpstr>Example: Web Order Use-Case Description</vt:lpstr>
      <vt:lpstr>UML Diagrams: State Machine View</vt:lpstr>
      <vt:lpstr>UML Diagrams: Activity View</vt:lpstr>
      <vt:lpstr>UML Diagrams: Interaction View</vt:lpstr>
      <vt:lpstr>UML Diagrams: Physical View</vt:lpstr>
      <vt:lpstr>Selecting Models for Your Own Project</vt:lpstr>
      <vt:lpstr>Summary</vt:lpstr>
    </vt:vector>
  </TitlesOfParts>
  <Company>Penn State Erie, The Behrend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Gursel</dc:creator>
  <cp:lastModifiedBy>Mohsin Jamali</cp:lastModifiedBy>
  <cp:revision>95</cp:revision>
  <dcterms:created xsi:type="dcterms:W3CDTF">2003-09-10T19:09:27Z</dcterms:created>
  <dcterms:modified xsi:type="dcterms:W3CDTF">2022-02-08T20:15:39Z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0x010100696585825D5EF24EA1EA377146373F8E</vt:lpwstr>
  </property>
</Properties>
</file>